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96" r:id="rId1"/>
  </p:sldMasterIdLst>
  <p:notesMasterIdLst>
    <p:notesMasterId r:id="rId228"/>
  </p:notesMasterIdLst>
  <p:sldIdLst>
    <p:sldId id="782" r:id="rId2"/>
    <p:sldId id="786" r:id="rId3"/>
    <p:sldId id="787" r:id="rId4"/>
    <p:sldId id="790" r:id="rId5"/>
    <p:sldId id="799" r:id="rId6"/>
    <p:sldId id="792" r:id="rId7"/>
    <p:sldId id="795" r:id="rId8"/>
    <p:sldId id="798" r:id="rId9"/>
    <p:sldId id="800" r:id="rId10"/>
    <p:sldId id="783" r:id="rId11"/>
    <p:sldId id="258" r:id="rId12"/>
    <p:sldId id="259" r:id="rId13"/>
    <p:sldId id="294" r:id="rId14"/>
    <p:sldId id="263" r:id="rId15"/>
    <p:sldId id="264" r:id="rId16"/>
    <p:sldId id="269" r:id="rId17"/>
    <p:sldId id="270" r:id="rId18"/>
    <p:sldId id="271" r:id="rId19"/>
    <p:sldId id="278" r:id="rId20"/>
    <p:sldId id="272" r:id="rId21"/>
    <p:sldId id="295" r:id="rId22"/>
    <p:sldId id="273" r:id="rId23"/>
    <p:sldId id="274" r:id="rId24"/>
    <p:sldId id="275" r:id="rId25"/>
    <p:sldId id="296" r:id="rId26"/>
    <p:sldId id="285" r:id="rId27"/>
    <p:sldId id="286" r:id="rId28"/>
    <p:sldId id="287" r:id="rId29"/>
    <p:sldId id="290" r:id="rId30"/>
    <p:sldId id="293" r:id="rId31"/>
    <p:sldId id="297" r:id="rId32"/>
    <p:sldId id="298" r:id="rId33"/>
    <p:sldId id="784" r:id="rId34"/>
    <p:sldId id="301" r:id="rId35"/>
    <p:sldId id="302" r:id="rId36"/>
    <p:sldId id="305" r:id="rId37"/>
    <p:sldId id="801" r:id="rId38"/>
    <p:sldId id="311" r:id="rId39"/>
    <p:sldId id="312" r:id="rId40"/>
    <p:sldId id="313" r:id="rId41"/>
    <p:sldId id="314" r:id="rId42"/>
    <p:sldId id="316" r:id="rId43"/>
    <p:sldId id="317" r:id="rId44"/>
    <p:sldId id="318" r:id="rId45"/>
    <p:sldId id="320" r:id="rId46"/>
    <p:sldId id="802" r:id="rId47"/>
    <p:sldId id="323" r:id="rId48"/>
    <p:sldId id="326" r:id="rId49"/>
    <p:sldId id="327" r:id="rId50"/>
    <p:sldId id="803" r:id="rId51"/>
    <p:sldId id="357" r:id="rId52"/>
    <p:sldId id="391" r:id="rId53"/>
    <p:sldId id="392" r:id="rId54"/>
    <p:sldId id="400" r:id="rId55"/>
    <p:sldId id="805" r:id="rId56"/>
    <p:sldId id="401" r:id="rId57"/>
    <p:sldId id="408" r:id="rId58"/>
    <p:sldId id="410" r:id="rId59"/>
    <p:sldId id="806" r:id="rId60"/>
    <p:sldId id="414" r:id="rId61"/>
    <p:sldId id="415" r:id="rId62"/>
    <p:sldId id="419" r:id="rId63"/>
    <p:sldId id="420" r:id="rId64"/>
    <p:sldId id="424" r:id="rId65"/>
    <p:sldId id="425" r:id="rId66"/>
    <p:sldId id="426" r:id="rId67"/>
    <p:sldId id="427" r:id="rId68"/>
    <p:sldId id="428" r:id="rId69"/>
    <p:sldId id="431" r:id="rId70"/>
    <p:sldId id="432" r:id="rId71"/>
    <p:sldId id="441" r:id="rId72"/>
    <p:sldId id="449" r:id="rId73"/>
    <p:sldId id="807" r:id="rId74"/>
    <p:sldId id="450" r:id="rId75"/>
    <p:sldId id="451" r:id="rId76"/>
    <p:sldId id="456" r:id="rId77"/>
    <p:sldId id="461" r:id="rId78"/>
    <p:sldId id="463" r:id="rId79"/>
    <p:sldId id="464" r:id="rId80"/>
    <p:sldId id="465" r:id="rId81"/>
    <p:sldId id="808" r:id="rId82"/>
    <p:sldId id="472" r:id="rId83"/>
    <p:sldId id="474" r:id="rId84"/>
    <p:sldId id="476" r:id="rId85"/>
    <p:sldId id="477" r:id="rId86"/>
    <p:sldId id="479" r:id="rId87"/>
    <p:sldId id="482" r:id="rId88"/>
    <p:sldId id="484" r:id="rId89"/>
    <p:sldId id="486" r:id="rId90"/>
    <p:sldId id="488" r:id="rId91"/>
    <p:sldId id="489" r:id="rId92"/>
    <p:sldId id="491" r:id="rId93"/>
    <p:sldId id="809" r:id="rId94"/>
    <p:sldId id="331" r:id="rId95"/>
    <p:sldId id="332" r:id="rId96"/>
    <p:sldId id="335" r:id="rId97"/>
    <p:sldId id="336" r:id="rId98"/>
    <p:sldId id="337" r:id="rId99"/>
    <p:sldId id="338" r:id="rId100"/>
    <p:sldId id="339" r:id="rId101"/>
    <p:sldId id="810" r:id="rId102"/>
    <p:sldId id="341" r:id="rId103"/>
    <p:sldId id="342" r:id="rId104"/>
    <p:sldId id="343" r:id="rId105"/>
    <p:sldId id="344" r:id="rId106"/>
    <p:sldId id="345" r:id="rId107"/>
    <p:sldId id="348" r:id="rId108"/>
    <p:sldId id="350" r:id="rId109"/>
    <p:sldId id="353" r:id="rId110"/>
    <p:sldId id="355" r:id="rId111"/>
    <p:sldId id="356" r:id="rId112"/>
    <p:sldId id="499" r:id="rId113"/>
    <p:sldId id="501" r:id="rId114"/>
    <p:sldId id="811" r:id="rId115"/>
    <p:sldId id="507" r:id="rId116"/>
    <p:sldId id="508" r:id="rId117"/>
    <p:sldId id="509" r:id="rId118"/>
    <p:sldId id="515" r:id="rId119"/>
    <p:sldId id="516" r:id="rId120"/>
    <p:sldId id="517" r:id="rId121"/>
    <p:sldId id="518" r:id="rId122"/>
    <p:sldId id="519" r:id="rId123"/>
    <p:sldId id="520" r:id="rId124"/>
    <p:sldId id="521" r:id="rId125"/>
    <p:sldId id="812" r:id="rId126"/>
    <p:sldId id="523" r:id="rId127"/>
    <p:sldId id="524" r:id="rId128"/>
    <p:sldId id="525" r:id="rId129"/>
    <p:sldId id="813" r:id="rId130"/>
    <p:sldId id="527" r:id="rId131"/>
    <p:sldId id="535" r:id="rId132"/>
    <p:sldId id="537" r:id="rId133"/>
    <p:sldId id="538" r:id="rId134"/>
    <p:sldId id="540" r:id="rId135"/>
    <p:sldId id="814" r:id="rId136"/>
    <p:sldId id="546" r:id="rId137"/>
    <p:sldId id="550" r:id="rId138"/>
    <p:sldId id="559" r:id="rId139"/>
    <p:sldId id="560" r:id="rId140"/>
    <p:sldId id="561" r:id="rId141"/>
    <p:sldId id="562" r:id="rId142"/>
    <p:sldId id="564" r:id="rId143"/>
    <p:sldId id="815" r:id="rId144"/>
    <p:sldId id="575" r:id="rId145"/>
    <p:sldId id="578" r:id="rId146"/>
    <p:sldId id="583" r:id="rId147"/>
    <p:sldId id="584" r:id="rId148"/>
    <p:sldId id="599" r:id="rId149"/>
    <p:sldId id="816" r:id="rId150"/>
    <p:sldId id="601" r:id="rId151"/>
    <p:sldId id="603" r:id="rId152"/>
    <p:sldId id="604" r:id="rId153"/>
    <p:sldId id="609" r:id="rId154"/>
    <p:sldId id="611" r:id="rId155"/>
    <p:sldId id="616" r:id="rId156"/>
    <p:sldId id="617" r:id="rId157"/>
    <p:sldId id="618" r:id="rId158"/>
    <p:sldId id="817" r:id="rId159"/>
    <p:sldId id="627" r:id="rId160"/>
    <p:sldId id="632" r:id="rId161"/>
    <p:sldId id="633" r:id="rId162"/>
    <p:sldId id="634" r:id="rId163"/>
    <p:sldId id="635" r:id="rId164"/>
    <p:sldId id="641" r:id="rId165"/>
    <p:sldId id="644" r:id="rId166"/>
    <p:sldId id="818" r:id="rId167"/>
    <p:sldId id="647" r:id="rId168"/>
    <p:sldId id="649" r:id="rId169"/>
    <p:sldId id="651" r:id="rId170"/>
    <p:sldId id="653" r:id="rId171"/>
    <p:sldId id="654" r:id="rId172"/>
    <p:sldId id="656" r:id="rId173"/>
    <p:sldId id="657" r:id="rId174"/>
    <p:sldId id="819" r:id="rId175"/>
    <p:sldId id="661" r:id="rId176"/>
    <p:sldId id="664" r:id="rId177"/>
    <p:sldId id="668" r:id="rId178"/>
    <p:sldId id="669" r:id="rId179"/>
    <p:sldId id="671" r:id="rId180"/>
    <p:sldId id="673" r:id="rId181"/>
    <p:sldId id="674" r:id="rId182"/>
    <p:sldId id="680" r:id="rId183"/>
    <p:sldId id="691" r:id="rId184"/>
    <p:sldId id="693" r:id="rId185"/>
    <p:sldId id="694" r:id="rId186"/>
    <p:sldId id="695" r:id="rId187"/>
    <p:sldId id="696" r:id="rId188"/>
    <p:sldId id="697" r:id="rId189"/>
    <p:sldId id="698" r:id="rId190"/>
    <p:sldId id="699" r:id="rId191"/>
    <p:sldId id="820" r:id="rId192"/>
    <p:sldId id="728" r:id="rId193"/>
    <p:sldId id="730" r:id="rId194"/>
    <p:sldId id="731" r:id="rId195"/>
    <p:sldId id="733" r:id="rId196"/>
    <p:sldId id="736" r:id="rId197"/>
    <p:sldId id="741" r:id="rId198"/>
    <p:sldId id="821" r:id="rId199"/>
    <p:sldId id="744" r:id="rId200"/>
    <p:sldId id="745" r:id="rId201"/>
    <p:sldId id="747" r:id="rId202"/>
    <p:sldId id="748" r:id="rId203"/>
    <p:sldId id="751" r:id="rId204"/>
    <p:sldId id="822" r:id="rId205"/>
    <p:sldId id="753" r:id="rId206"/>
    <p:sldId id="754" r:id="rId207"/>
    <p:sldId id="755" r:id="rId208"/>
    <p:sldId id="756" r:id="rId209"/>
    <p:sldId id="758" r:id="rId210"/>
    <p:sldId id="760" r:id="rId211"/>
    <p:sldId id="761" r:id="rId212"/>
    <p:sldId id="762" r:id="rId213"/>
    <p:sldId id="763" r:id="rId214"/>
    <p:sldId id="764" r:id="rId215"/>
    <p:sldId id="765" r:id="rId216"/>
    <p:sldId id="766" r:id="rId217"/>
    <p:sldId id="768" r:id="rId218"/>
    <p:sldId id="772" r:id="rId219"/>
    <p:sldId id="773" r:id="rId220"/>
    <p:sldId id="774" r:id="rId221"/>
    <p:sldId id="775" r:id="rId222"/>
    <p:sldId id="776" r:id="rId223"/>
    <p:sldId id="777" r:id="rId224"/>
    <p:sldId id="778" r:id="rId225"/>
    <p:sldId id="779" r:id="rId226"/>
    <p:sldId id="780" r:id="rId227"/>
  </p:sldIdLst>
  <p:sldSz cx="12192000" cy="6858000"/>
  <p:notesSz cx="6858000" cy="9144000"/>
  <p:embeddedFontLst>
    <p:embeddedFont>
      <p:font typeface="Agency FB" panose="020B0503020202020204" pitchFamily="34" charset="0"/>
      <p:regular r:id="rId229"/>
      <p:bold r:id="rId230"/>
    </p:embeddedFont>
    <p:embeddedFont>
      <p:font typeface="Arial Black" panose="020B0A04020102020204" pitchFamily="34" charset="0"/>
      <p:bold r:id="rId231"/>
    </p:embeddedFont>
    <p:embeddedFont>
      <p:font typeface="Arial Narrow" panose="020B0606020202030204" pitchFamily="34" charset="0"/>
      <p:regular r:id="rId232"/>
      <p:bold r:id="rId233"/>
      <p:italic r:id="rId234"/>
      <p:boldItalic r:id="rId235"/>
    </p:embeddedFont>
    <p:embeddedFont>
      <p:font typeface="Arial Rounded MT Bold" panose="020F0704030504030204" pitchFamily="34" charset="0"/>
      <p:regular r:id="rId236"/>
    </p:embeddedFont>
    <p:embeddedFont>
      <p:font typeface="Berlin Sans FB" panose="020E0602020502020306" pitchFamily="34" charset="0"/>
      <p:regular r:id="rId237"/>
      <p:bold r:id="rId238"/>
    </p:embeddedFont>
    <p:embeddedFont>
      <p:font typeface="Berlin Sans FB Demi" panose="020E0802020502020306" pitchFamily="34" charset="0"/>
      <p:bold r:id="rId239"/>
    </p:embeddedFont>
    <p:embeddedFont>
      <p:font typeface="Book Antiqua" panose="02040602050305030304" pitchFamily="18" charset="0"/>
      <p:regular r:id="rId240"/>
      <p:bold r:id="rId241"/>
      <p:italic r:id="rId242"/>
      <p:boldItalic r:id="rId243"/>
    </p:embeddedFont>
    <p:embeddedFont>
      <p:font typeface="Brush Script MT" panose="03060802040406070304" pitchFamily="66" charset="0"/>
      <p:italic r:id="rId244"/>
    </p:embeddedFont>
    <p:embeddedFont>
      <p:font typeface="Calibri" panose="020F0502020204030204" pitchFamily="34" charset="0"/>
      <p:regular r:id="rId245"/>
      <p:bold r:id="rId246"/>
      <p:italic r:id="rId247"/>
      <p:boldItalic r:id="rId248"/>
    </p:embeddedFont>
    <p:embeddedFont>
      <p:font typeface="Comic Sans MS" panose="030F0702030302020204" pitchFamily="66" charset="0"/>
      <p:regular r:id="rId249"/>
      <p:bold r:id="rId250"/>
      <p:italic r:id="rId251"/>
      <p:boldItalic r:id="rId252"/>
    </p:embeddedFont>
    <p:embeddedFont>
      <p:font typeface="Cooper Black" panose="0208090404030B020404" pitchFamily="18" charset="0"/>
      <p:regular r:id="rId253"/>
    </p:embeddedFont>
    <p:embeddedFont>
      <p:font typeface="Eras Bold ITC" panose="020B0907030504020204" pitchFamily="34" charset="0"/>
      <p:regular r:id="rId254"/>
    </p:embeddedFont>
    <p:embeddedFont>
      <p:font typeface="Eras Demi ITC" panose="020B0805030504020804" pitchFamily="34" charset="0"/>
      <p:regular r:id="rId255"/>
    </p:embeddedFont>
    <p:embeddedFont>
      <p:font typeface="Franklin Gothic Medium" panose="020B0603020102020204" pitchFamily="34" charset="0"/>
      <p:regular r:id="rId256"/>
      <p:italic r:id="rId257"/>
    </p:embeddedFont>
    <p:embeddedFont>
      <p:font typeface="Freestyle Script" panose="030804020302050B0404" pitchFamily="66" charset="0"/>
      <p:regular r:id="rId258"/>
    </p:embeddedFont>
    <p:embeddedFont>
      <p:font typeface="Georgia" panose="02040502050405020303" pitchFamily="18" charset="0"/>
      <p:regular r:id="rId259"/>
      <p:bold r:id="rId260"/>
      <p:italic r:id="rId261"/>
      <p:boldItalic r:id="rId262"/>
    </p:embeddedFont>
    <p:embeddedFont>
      <p:font typeface="Gill Sans MT" panose="020B0502020104020203" pitchFamily="34" charset="0"/>
      <p:regular r:id="rId263"/>
      <p:bold r:id="rId264"/>
      <p:italic r:id="rId265"/>
      <p:boldItalic r:id="rId266"/>
    </p:embeddedFont>
    <p:embeddedFont>
      <p:font typeface="Gill Sans MT Ext Condensed Bold" panose="020B0604020202020204" charset="0"/>
      <p:regular r:id="rId267"/>
    </p:embeddedFont>
    <p:embeddedFont>
      <p:font typeface="Gloucester MT Extra Condensed" panose="02030808020601010101" pitchFamily="18" charset="0"/>
      <p:regular r:id="rId268"/>
    </p:embeddedFont>
    <p:embeddedFont>
      <p:font typeface="Harlow Solid Italic" panose="020B0604020202020204" charset="0"/>
      <p:italic r:id="rId269"/>
    </p:embeddedFont>
    <p:embeddedFont>
      <p:font typeface="HebrewTh" pitchFamily="2" charset="0"/>
      <p:regular r:id="rId270"/>
    </p:embeddedFont>
    <p:embeddedFont>
      <p:font typeface="Impact" panose="020B0806030902050204" pitchFamily="34" charset="0"/>
      <p:regular r:id="rId271"/>
    </p:embeddedFont>
    <p:embeddedFont>
      <p:font typeface="Jenkins v2.0" panose="020B0604020202020204" charset="0"/>
      <p:regular r:id="rId272"/>
    </p:embeddedFont>
    <p:embeddedFont>
      <p:font typeface="Lucida Bright" panose="02040602050505020304" pitchFamily="18" charset="0"/>
      <p:regular r:id="rId273"/>
      <p:bold r:id="rId274"/>
      <p:italic r:id="rId275"/>
      <p:boldItalic r:id="rId276"/>
    </p:embeddedFont>
    <p:embeddedFont>
      <p:font typeface="Lucida Fax" panose="02060602050505020204" pitchFamily="18" charset="0"/>
      <p:regular r:id="rId277"/>
      <p:bold r:id="rId278"/>
      <p:italic r:id="rId279"/>
      <p:boldItalic r:id="rId280"/>
    </p:embeddedFont>
    <p:embeddedFont>
      <p:font typeface="Lucida Sans Unicode" panose="020B0602030504020204" pitchFamily="34" charset="0"/>
      <p:regular r:id="rId281"/>
    </p:embeddedFont>
    <p:embeddedFont>
      <p:font typeface="MARKETPRO" panose="020B0604020202020204"/>
      <p:regular r:id="rId282"/>
    </p:embeddedFont>
    <p:embeddedFont>
      <p:font typeface="Matura MT Script Capitals" panose="03020802060602070202" pitchFamily="66" charset="0"/>
      <p:regular r:id="rId283"/>
    </p:embeddedFont>
    <p:embeddedFont>
      <p:font typeface="Monotype Corsiva" panose="020B0604020202020204" charset="0"/>
      <p:italic r:id="rId284"/>
    </p:embeddedFont>
    <p:embeddedFont>
      <p:font typeface="Narkisim" panose="020E0502050101010101" pitchFamily="34" charset="-79"/>
      <p:regular r:id="rId285"/>
    </p:embeddedFont>
    <p:embeddedFont>
      <p:font typeface="Papyrus" panose="03070502060502030205" pitchFamily="66" charset="0"/>
      <p:regular r:id="rId286"/>
    </p:embeddedFont>
    <p:embeddedFont>
      <p:font typeface="Perpetua Titling MT" panose="02020502060505020804" pitchFamily="18" charset="0"/>
      <p:regular r:id="rId287"/>
      <p:bold r:id="rId288"/>
    </p:embeddedFont>
    <p:embeddedFont>
      <p:font typeface="Pristina" panose="03060402040406080204" pitchFamily="66" charset="0"/>
      <p:regular r:id="rId289"/>
    </p:embeddedFont>
    <p:embeddedFont>
      <p:font typeface="ReservoirGrunge" panose="020B0604020202020204" charset="0"/>
      <p:regular r:id="rId290"/>
    </p:embeddedFont>
    <p:embeddedFont>
      <p:font typeface="Script MT Bold" panose="03040602040607080904" pitchFamily="66" charset="0"/>
      <p:bold r:id="rId291"/>
    </p:embeddedFont>
    <p:embeddedFont>
      <p:font typeface="Showcard Gothic" panose="020B0604020202020204" charset="0"/>
      <p:regular r:id="rId292"/>
    </p:embeddedFont>
    <p:embeddedFont>
      <p:font typeface="Tahoma" panose="020B0604030504040204" pitchFamily="34" charset="0"/>
      <p:regular r:id="rId293"/>
      <p:bold r:id="rId294"/>
    </p:embeddedFont>
    <p:embeddedFont>
      <p:font typeface="Wide Latin" panose="020A0A07050505020404" pitchFamily="18" charset="0"/>
      <p:regular r:id="rId295"/>
    </p:embeddedFont>
    <p:embeddedFont>
      <p:font typeface="Wingdings 2" panose="05020102010507070707" pitchFamily="18" charset="2"/>
      <p:regular r:id="rId29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1E001E"/>
    <a:srgbClr val="10001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5" d="100"/>
          <a:sy n="95" d="100"/>
        </p:scale>
        <p:origin x="108"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font" Target="fonts/font19.fntdata"/><Relationship Id="rId107" Type="http://schemas.openxmlformats.org/officeDocument/2006/relationships/slide" Target="slides/slide106.xml"/><Relationship Id="rId268" Type="http://schemas.openxmlformats.org/officeDocument/2006/relationships/font" Target="fonts/font40.fntdata"/><Relationship Id="rId289" Type="http://schemas.openxmlformats.org/officeDocument/2006/relationships/font" Target="fonts/font61.fntdata"/><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font" Target="fonts/font9.fntdata"/><Relationship Id="rId258" Type="http://schemas.openxmlformats.org/officeDocument/2006/relationships/font" Target="fonts/font30.fntdata"/><Relationship Id="rId279" Type="http://schemas.openxmlformats.org/officeDocument/2006/relationships/font" Target="fonts/font51.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font" Target="fonts/font62.fntdata"/><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20.fntdata"/><Relationship Id="rId269" Type="http://schemas.openxmlformats.org/officeDocument/2006/relationships/font" Target="fonts/font41.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52.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font" Target="fonts/font10.fntdata"/><Relationship Id="rId259" Type="http://schemas.openxmlformats.org/officeDocument/2006/relationships/font" Target="fonts/font31.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42.fntdata"/><Relationship Id="rId291" Type="http://schemas.openxmlformats.org/officeDocument/2006/relationships/font" Target="fonts/font63.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249" Type="http://schemas.openxmlformats.org/officeDocument/2006/relationships/font" Target="fonts/font21.fntdata"/><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32.fntdata"/><Relationship Id="rId281" Type="http://schemas.openxmlformats.org/officeDocument/2006/relationships/font" Target="fonts/font53.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font" Target="fonts/font6.fntdata"/><Relationship Id="rId239"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font" Target="fonts/font22.fntdata"/><Relationship Id="rId255" Type="http://schemas.openxmlformats.org/officeDocument/2006/relationships/font" Target="fonts/font27.fntdata"/><Relationship Id="rId271" Type="http://schemas.openxmlformats.org/officeDocument/2006/relationships/font" Target="fonts/font43.fntdata"/><Relationship Id="rId276" Type="http://schemas.openxmlformats.org/officeDocument/2006/relationships/font" Target="fonts/font48.fntdata"/><Relationship Id="rId292" Type="http://schemas.openxmlformats.org/officeDocument/2006/relationships/font" Target="fonts/font64.fntdata"/><Relationship Id="rId297"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font" Target="fonts/font1.fntdata"/><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font" Target="fonts/font12.fntdata"/><Relationship Id="rId245" Type="http://schemas.openxmlformats.org/officeDocument/2006/relationships/font" Target="fonts/font17.fntdata"/><Relationship Id="rId261" Type="http://schemas.openxmlformats.org/officeDocument/2006/relationships/font" Target="fonts/font33.fntdata"/><Relationship Id="rId266" Type="http://schemas.openxmlformats.org/officeDocument/2006/relationships/font" Target="fonts/font38.fntdata"/><Relationship Id="rId287" Type="http://schemas.openxmlformats.org/officeDocument/2006/relationships/font" Target="fonts/font59.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font" Target="fonts/font5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font" Target="fonts/font2.fntdata"/><Relationship Id="rId235" Type="http://schemas.openxmlformats.org/officeDocument/2006/relationships/font" Target="fonts/font7.fntdata"/><Relationship Id="rId251" Type="http://schemas.openxmlformats.org/officeDocument/2006/relationships/font" Target="fonts/font23.fntdata"/><Relationship Id="rId256" Type="http://schemas.openxmlformats.org/officeDocument/2006/relationships/font" Target="fonts/font28.fntdata"/><Relationship Id="rId277" Type="http://schemas.openxmlformats.org/officeDocument/2006/relationships/font" Target="fonts/font49.fntdata"/><Relationship Id="rId298"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font" Target="fonts/font44.fntdata"/><Relationship Id="rId293" Type="http://schemas.openxmlformats.org/officeDocument/2006/relationships/font" Target="fonts/font6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font" Target="fonts/font13.fntdata"/><Relationship Id="rId246" Type="http://schemas.openxmlformats.org/officeDocument/2006/relationships/font" Target="fonts/font18.fntdata"/><Relationship Id="rId267" Type="http://schemas.openxmlformats.org/officeDocument/2006/relationships/font" Target="fonts/font39.fntdata"/><Relationship Id="rId288" Type="http://schemas.openxmlformats.org/officeDocument/2006/relationships/font" Target="fonts/font6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font" Target="fonts/font34.fntdata"/><Relationship Id="rId283" Type="http://schemas.openxmlformats.org/officeDocument/2006/relationships/font" Target="fonts/font5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font" Target="fonts/font8.fntdata"/><Relationship Id="rId257" Type="http://schemas.openxmlformats.org/officeDocument/2006/relationships/font" Target="fonts/font29.fntdata"/><Relationship Id="rId278" Type="http://schemas.openxmlformats.org/officeDocument/2006/relationships/font" Target="fonts/font50.fntdata"/><Relationship Id="rId26" Type="http://schemas.openxmlformats.org/officeDocument/2006/relationships/slide" Target="slides/slide25.xml"/><Relationship Id="rId231" Type="http://schemas.openxmlformats.org/officeDocument/2006/relationships/font" Target="fonts/font3.fntdata"/><Relationship Id="rId252" Type="http://schemas.openxmlformats.org/officeDocument/2006/relationships/font" Target="fonts/font24.fntdata"/><Relationship Id="rId273" Type="http://schemas.openxmlformats.org/officeDocument/2006/relationships/font" Target="fonts/font45.fntdata"/><Relationship Id="rId294" Type="http://schemas.openxmlformats.org/officeDocument/2006/relationships/font" Target="fonts/font66.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font" Target="fonts/font14.fntdata"/><Relationship Id="rId263" Type="http://schemas.openxmlformats.org/officeDocument/2006/relationships/font" Target="fonts/font35.fntdata"/><Relationship Id="rId284" Type="http://schemas.openxmlformats.org/officeDocument/2006/relationships/font" Target="fonts/font56.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4.fntdata"/><Relationship Id="rId253" Type="http://schemas.openxmlformats.org/officeDocument/2006/relationships/font" Target="fonts/font25.fntdata"/><Relationship Id="rId274" Type="http://schemas.openxmlformats.org/officeDocument/2006/relationships/font" Target="fonts/font46.fntdata"/><Relationship Id="rId295" Type="http://schemas.openxmlformats.org/officeDocument/2006/relationships/font" Target="fonts/font67.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5.fntdata"/><Relationship Id="rId264" Type="http://schemas.openxmlformats.org/officeDocument/2006/relationships/font" Target="fonts/font36.fntdata"/><Relationship Id="rId285" Type="http://schemas.openxmlformats.org/officeDocument/2006/relationships/font" Target="fonts/font5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font" Target="fonts/font5.fntdata"/><Relationship Id="rId254" Type="http://schemas.openxmlformats.org/officeDocument/2006/relationships/font" Target="fonts/font26.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47.fntdata"/><Relationship Id="rId296" Type="http://schemas.openxmlformats.org/officeDocument/2006/relationships/font" Target="fonts/font68.fntdata"/><Relationship Id="rId300"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font" Target="fonts/font16.fntdata"/><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37.fntdata"/><Relationship Id="rId286" Type="http://schemas.openxmlformats.org/officeDocument/2006/relationships/font" Target="fonts/font58.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92A55-06B4-4B9C-9267-DC5F77792EEE}"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DAF792-8C65-4B13-A9F8-6103B661B136}" type="slidenum">
              <a:rPr lang="en-US" smtClean="0"/>
              <a:t>‹#›</a:t>
            </a:fld>
            <a:endParaRPr lang="en-US"/>
          </a:p>
        </p:txBody>
      </p:sp>
    </p:spTree>
    <p:extLst>
      <p:ext uri="{BB962C8B-B14F-4D97-AF65-F5344CB8AC3E}">
        <p14:creationId xmlns:p14="http://schemas.microsoft.com/office/powerpoint/2010/main" val="397142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32</a:t>
            </a:fld>
            <a:endParaRPr lang="en-US"/>
          </a:p>
        </p:txBody>
      </p:sp>
    </p:spTree>
    <p:extLst>
      <p:ext uri="{BB962C8B-B14F-4D97-AF65-F5344CB8AC3E}">
        <p14:creationId xmlns:p14="http://schemas.microsoft.com/office/powerpoint/2010/main" val="185835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DC7DE6C-2874-4B19-AE96-AB175BE8C3A4}" type="slidenum">
              <a:rPr lang="en-US" altLang="en-US">
                <a:latin typeface="Arial" panose="020B0604020202020204" pitchFamily="34" charset="0"/>
              </a:rPr>
              <a:pPr/>
              <a:t>65</a:t>
            </a:fld>
            <a:endParaRPr lang="en-US" altLang="en-US">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b="1"/>
              <a:t>Almond Blossoms:</a:t>
            </a:r>
            <a:r>
              <a:rPr lang="en-US" altLang="en-US"/>
              <a:t>  Recalls the word-play in Jeremiah 1:12, where the Hebrew </a:t>
            </a:r>
            <a:r>
              <a:rPr lang="en-US" altLang="en-US" i="1"/>
              <a:t>shaqed</a:t>
            </a:r>
            <a:r>
              <a:rPr lang="en-US" altLang="en-US"/>
              <a:t> (= almond) is a pun on the word </a:t>
            </a:r>
            <a:r>
              <a:rPr lang="en-US" altLang="en-US" i="1"/>
              <a:t>shoqed</a:t>
            </a:r>
            <a:r>
              <a:rPr lang="en-US" altLang="en-US"/>
              <a:t> (= watching) [II2-21]</a:t>
            </a:r>
          </a:p>
          <a:p>
            <a:pPr eaLnBrk="1" hangingPunct="1"/>
            <a:endParaRPr lang="en-US" altLang="en-US"/>
          </a:p>
        </p:txBody>
      </p:sp>
    </p:spTree>
    <p:extLst>
      <p:ext uri="{BB962C8B-B14F-4D97-AF65-F5344CB8AC3E}">
        <p14:creationId xmlns:p14="http://schemas.microsoft.com/office/powerpoint/2010/main" val="268075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t>193</a:t>
            </a:fld>
            <a:endParaRPr lang="en-US"/>
          </a:p>
        </p:txBody>
      </p:sp>
    </p:spTree>
    <p:extLst>
      <p:ext uri="{BB962C8B-B14F-4D97-AF65-F5344CB8AC3E}">
        <p14:creationId xmlns:p14="http://schemas.microsoft.com/office/powerpoint/2010/main" val="256710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52F4CE3-28E0-4114-A5B5-7BB874F3D691}" type="datetime1">
              <a:rPr lang="en-US" smtClean="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1B19A9-CA69-4346-B80F-5087E0C131EA}"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89465-B061-41F2-9083-EBAB1E9AA9AE}"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fld id="{48FE0037-441A-45B0-A518-0B5A208E7C2B}" type="datetime1">
              <a:rPr lang="en-US" altLang="en-US" smtClean="0"/>
              <a:t>3/1/2021</a:t>
            </a:fld>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3D9F9532-9C9D-4B5A-891E-48681EA2912F}" type="slidenum">
              <a:rPr lang="en-US" altLang="en-US"/>
              <a:pPr>
                <a:defRPr/>
              </a:pPr>
              <a:t>‹#›</a:t>
            </a:fld>
            <a:endParaRPr lang="en-US" altLang="en-US"/>
          </a:p>
        </p:txBody>
      </p:sp>
    </p:spTree>
    <p:extLst>
      <p:ext uri="{BB962C8B-B14F-4D97-AF65-F5344CB8AC3E}">
        <p14:creationId xmlns:p14="http://schemas.microsoft.com/office/powerpoint/2010/main" val="3669686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1"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2"/>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485AB059-04DE-4589-9B32-47B94821C2B2}" type="slidenum">
              <a:rPr lang="en-US" altLang="en-US"/>
              <a:pPr>
                <a:defRPr/>
              </a:pPr>
              <a:t>‹#›</a:t>
            </a:fld>
            <a:endParaRPr lang="en-US" altLang="en-US"/>
          </a:p>
        </p:txBody>
      </p:sp>
    </p:spTree>
    <p:extLst>
      <p:ext uri="{BB962C8B-B14F-4D97-AF65-F5344CB8AC3E}">
        <p14:creationId xmlns:p14="http://schemas.microsoft.com/office/powerpoint/2010/main" val="36121759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1" cy="1143000"/>
          </a:xfrm>
        </p:spPr>
        <p:txBody>
          <a:bodyPr/>
          <a:lstStyle/>
          <a:p>
            <a:r>
              <a:rPr lang="en-US"/>
              <a:t>Click to edit Master title style</a:t>
            </a:r>
          </a:p>
        </p:txBody>
      </p:sp>
      <p:sp>
        <p:nvSpPr>
          <p:cNvPr id="3" name="Content Placeholder 2"/>
          <p:cNvSpPr>
            <a:spLocks noGrp="1"/>
          </p:cNvSpPr>
          <p:nvPr>
            <p:ph sz="quarter" idx="1"/>
          </p:nvPr>
        </p:nvSpPr>
        <p:spPr>
          <a:xfrm>
            <a:off x="609600" y="1828802"/>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4883C350-6F91-4BE4-9710-AE6E0031D682}" type="slidenum">
              <a:rPr lang="en-US" altLang="en-US"/>
              <a:pPr>
                <a:defRPr/>
              </a:pPr>
              <a:t>‹#›</a:t>
            </a:fld>
            <a:endParaRPr lang="en-US" altLang="en-US"/>
          </a:p>
        </p:txBody>
      </p:sp>
    </p:spTree>
    <p:extLst>
      <p:ext uri="{BB962C8B-B14F-4D97-AF65-F5344CB8AC3E}">
        <p14:creationId xmlns:p14="http://schemas.microsoft.com/office/powerpoint/2010/main" val="165646993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59F150F7-1373-41E5-82F7-DA852B6D8F66}" type="slidenum">
              <a:rPr lang="en-US" altLang="en-US"/>
              <a:pPr>
                <a:defRPr/>
              </a:pPr>
              <a:t>‹#›</a:t>
            </a:fld>
            <a:endParaRPr lang="en-US" altLang="en-US"/>
          </a:p>
        </p:txBody>
      </p:sp>
    </p:spTree>
    <p:extLst>
      <p:ext uri="{BB962C8B-B14F-4D97-AF65-F5344CB8AC3E}">
        <p14:creationId xmlns:p14="http://schemas.microsoft.com/office/powerpoint/2010/main" val="97370471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ltLang="en-US"/>
          </a:p>
        </p:txBody>
      </p:sp>
      <p:sp>
        <p:nvSpPr>
          <p:cNvPr id="6" name="Rectangle 40"/>
          <p:cNvSpPr>
            <a:spLocks noGrp="1" noChangeArrowheads="1"/>
          </p:cNvSpPr>
          <p:nvPr>
            <p:ph type="ftr" sz="quarter" idx="11"/>
          </p:nvPr>
        </p:nvSpPr>
        <p:spPr/>
        <p:txBody>
          <a:bodyPr/>
          <a:lstStyle>
            <a:lvl1pPr>
              <a:defRPr/>
            </a:lvl1pPr>
          </a:lstStyle>
          <a:p>
            <a:pPr>
              <a:defRPr/>
            </a:pPr>
            <a:endParaRPr lang="en-US" altLang="en-US"/>
          </a:p>
        </p:txBody>
      </p:sp>
      <p:sp>
        <p:nvSpPr>
          <p:cNvPr id="7" name="Rectangle 41"/>
          <p:cNvSpPr>
            <a:spLocks noGrp="1" noChangeArrowheads="1"/>
          </p:cNvSpPr>
          <p:nvPr>
            <p:ph type="sldNum" sz="quarter" idx="12"/>
          </p:nvPr>
        </p:nvSpPr>
        <p:spPr/>
        <p:txBody>
          <a:bodyPr/>
          <a:lstStyle>
            <a:lvl1pPr>
              <a:defRPr/>
            </a:lvl1pPr>
          </a:lstStyle>
          <a:p>
            <a:pPr>
              <a:defRPr/>
            </a:pPr>
            <a:fld id="{C888F834-2F5E-4992-879D-916267313D62}" type="slidenum">
              <a:rPr lang="en-US" altLang="en-US"/>
              <a:pPr>
                <a:defRPr/>
              </a:pPr>
              <a:t>‹#›</a:t>
            </a:fld>
            <a:endParaRPr lang="en-US" altLang="en-US"/>
          </a:p>
        </p:txBody>
      </p:sp>
    </p:spTree>
    <p:extLst>
      <p:ext uri="{BB962C8B-B14F-4D97-AF65-F5344CB8AC3E}">
        <p14:creationId xmlns:p14="http://schemas.microsoft.com/office/powerpoint/2010/main" val="1916863528"/>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p:cNvSpPr>
            <a:spLocks noGrp="1" noChangeArrowheads="1"/>
          </p:cNvSpPr>
          <p:nvPr>
            <p:ph type="sldNum" sz="quarter" idx="12"/>
          </p:nvPr>
        </p:nvSpPr>
        <p:spPr>
          <a:ln/>
        </p:spPr>
        <p:txBody>
          <a:bodyPr/>
          <a:lstStyle>
            <a:lvl1pPr>
              <a:defRPr/>
            </a:lvl1pPr>
          </a:lstStyle>
          <a:p>
            <a:pPr>
              <a:defRPr/>
            </a:pPr>
            <a:fld id="{431540BF-4CE6-4AC6-AB41-2A111936097E}" type="slidenum">
              <a:rPr lang="en-US" altLang="en-US"/>
              <a:pPr>
                <a:defRPr/>
              </a:pPr>
              <a:t>‹#›</a:t>
            </a:fld>
            <a:endParaRPr lang="en-US" altLang="en-US"/>
          </a:p>
        </p:txBody>
      </p:sp>
    </p:spTree>
    <p:extLst>
      <p:ext uri="{BB962C8B-B14F-4D97-AF65-F5344CB8AC3E}">
        <p14:creationId xmlns:p14="http://schemas.microsoft.com/office/powerpoint/2010/main" val="94734634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p:cNvSpPr>
            <a:spLocks noGrp="1" noChangeArrowheads="1"/>
          </p:cNvSpPr>
          <p:nvPr>
            <p:ph type="sldNum" sz="quarter" idx="12"/>
          </p:nvPr>
        </p:nvSpPr>
        <p:spPr>
          <a:ln/>
        </p:spPr>
        <p:txBody>
          <a:bodyPr/>
          <a:lstStyle>
            <a:lvl1pPr>
              <a:defRPr/>
            </a:lvl1pPr>
          </a:lstStyle>
          <a:p>
            <a:pPr>
              <a:defRPr/>
            </a:pPr>
            <a:fld id="{C116D58D-4D72-465C-A07D-03552AC31B6F}" type="slidenum">
              <a:rPr lang="en-US" altLang="en-US"/>
              <a:pPr>
                <a:defRPr/>
              </a:pPr>
              <a:t>‹#›</a:t>
            </a:fld>
            <a:endParaRPr lang="en-US" altLang="en-US"/>
          </a:p>
        </p:txBody>
      </p:sp>
    </p:spTree>
    <p:extLst>
      <p:ext uri="{BB962C8B-B14F-4D97-AF65-F5344CB8AC3E}">
        <p14:creationId xmlns:p14="http://schemas.microsoft.com/office/powerpoint/2010/main" val="179171909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4A95F-41BE-414F-85F4-49304C1575B1}" type="datetime1">
              <a:rPr lang="en-US" smtClean="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C882B16D-D9B9-4537-BBDC-F5A4429172B2}" type="datetime1">
              <a:rPr lang="en-US" smtClean="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FD47EC2-80EC-4434-9534-1C8734326630}" type="datetime1">
              <a:rPr lang="en-US" smtClean="0"/>
              <a:t>3/1/2021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7296E49B-D619-43DA-8371-A4C5FF31271F}" type="datetime1">
              <a:rPr lang="en-US" smtClean="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EDCE51-A5E3-4EA2-92A0-55BD958E614E}" type="datetime1">
              <a:rPr lang="en-US" smtClean="0"/>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35CF1-9D36-4EEB-A67F-EBE1C3334B0D}" type="datetime1">
              <a:rPr lang="en-US" smtClean="0"/>
              <a:t>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09F915C3-116E-4C43-B834-F49EA7FB0512}" type="datetime1">
              <a:rPr lang="en-US" smtClean="0"/>
              <a:t>3/1/2021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1ED408F-C37F-41C1-8AD4-6C3DBD9FF718}" type="datetime1">
              <a:rPr lang="en-US" smtClean="0"/>
              <a:t>3/1/2021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F9BACD3-2565-484B-86C7-55139B51EBB7}" type="datetime1">
              <a:rPr lang="en-US" smtClean="0"/>
              <a:t>3/1/2021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00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915" y="964692"/>
            <a:ext cx="10618839" cy="1188574"/>
          </a:xfrm>
        </p:spPr>
        <p:txBody>
          <a:bodyPr>
            <a:noAutofit/>
          </a:bodyPr>
          <a:lstStyle/>
          <a:p>
            <a:r>
              <a:rPr lang="en-US" sz="6000" dirty="0"/>
              <a:t>THE LATE PROPHETS WEEK</a:t>
            </a:r>
          </a:p>
        </p:txBody>
      </p:sp>
      <p:sp>
        <p:nvSpPr>
          <p:cNvPr id="3" name="Content Placeholder 2"/>
          <p:cNvSpPr>
            <a:spLocks noGrp="1"/>
          </p:cNvSpPr>
          <p:nvPr>
            <p:ph idx="1"/>
          </p:nvPr>
        </p:nvSpPr>
        <p:spPr>
          <a:xfrm>
            <a:off x="2231136" y="2638044"/>
            <a:ext cx="7724025" cy="3689014"/>
          </a:xfrm>
        </p:spPr>
        <p:txBody>
          <a:bodyPr>
            <a:normAutofit lnSpcReduction="10000"/>
          </a:bodyPr>
          <a:lstStyle/>
          <a:p>
            <a:r>
              <a:rPr lang="en-US" sz="2800" dirty="0"/>
              <a:t>Habakkuk</a:t>
            </a:r>
          </a:p>
          <a:p>
            <a:r>
              <a:rPr lang="en-US" sz="2800" dirty="0"/>
              <a:t>Zephaniah</a:t>
            </a:r>
          </a:p>
          <a:p>
            <a:r>
              <a:rPr lang="en-US" sz="2800" dirty="0"/>
              <a:t>Jeremiah</a:t>
            </a:r>
          </a:p>
          <a:p>
            <a:r>
              <a:rPr lang="en-US" sz="2800" dirty="0"/>
              <a:t>Lamentations</a:t>
            </a:r>
          </a:p>
          <a:p>
            <a:r>
              <a:rPr lang="en-US" sz="2800" dirty="0"/>
              <a:t>Ezekiel</a:t>
            </a:r>
          </a:p>
          <a:p>
            <a:r>
              <a:rPr lang="en-US" sz="2800" dirty="0"/>
              <a:t>Obadiah</a:t>
            </a:r>
          </a:p>
          <a:p>
            <a:r>
              <a:rPr lang="en-US" sz="2800" dirty="0"/>
              <a:t>Daniel</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371990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83701" y="3951465"/>
            <a:ext cx="6801612" cy="1239894"/>
          </a:xfrm>
        </p:spPr>
        <p:txBody>
          <a:bodyPr>
            <a:normAutofit/>
          </a:bodyPr>
          <a:lstStyle/>
          <a:p>
            <a:r>
              <a:rPr lang="en-US" sz="4800" dirty="0">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Questioning God</a:t>
            </a:r>
          </a:p>
        </p:txBody>
      </p:sp>
      <p:pic>
        <p:nvPicPr>
          <p:cNvPr id="4" name="Picture 7" descr="bar079c01"/>
          <p:cNvPicPr>
            <a:picLocks noChangeAspect="1" noChangeArrowheads="1"/>
          </p:cNvPicPr>
          <p:nvPr/>
        </p:nvPicPr>
        <p:blipFill>
          <a:blip r:embed="rId2">
            <a:lum bright="30000" contrast="36000"/>
            <a:extLst>
              <a:ext uri="{28A0092B-C50C-407E-A947-70E740481C1C}">
                <a14:useLocalDpi xmlns:a14="http://schemas.microsoft.com/office/drawing/2010/main"/>
              </a:ext>
            </a:extLst>
          </a:blip>
          <a:srcRect/>
          <a:stretch>
            <a:fillRect/>
          </a:stretch>
        </p:blipFill>
        <p:spPr>
          <a:xfrm>
            <a:off x="7361582" y="1013791"/>
            <a:ext cx="3627438" cy="4800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p:cNvSpPr txBox="1">
            <a:spLocks/>
          </p:cNvSpPr>
          <p:nvPr/>
        </p:nvSpPr>
        <p:spPr bwMode="blackWhite">
          <a:xfrm>
            <a:off x="1258957" y="2112727"/>
            <a:ext cx="7245626" cy="1838738"/>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9600" dirty="0">
                <a:latin typeface="Narkisim" panose="020E0502050101010101" pitchFamily="34" charset="-79"/>
                <a:cs typeface="Narkisim" panose="020E0502050101010101" pitchFamily="34" charset="-79"/>
              </a:rPr>
              <a:t>HABAKKUK</a:t>
            </a:r>
          </a:p>
        </p:txBody>
      </p:sp>
    </p:spTree>
    <p:extLst>
      <p:ext uri="{BB962C8B-B14F-4D97-AF65-F5344CB8AC3E}">
        <p14:creationId xmlns:p14="http://schemas.microsoft.com/office/powerpoint/2010/main" val="1137744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xfrm>
            <a:off x="10363200" y="6185647"/>
            <a:ext cx="761482" cy="398033"/>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138F3FD3-DF41-479D-8C7C-1605E1795EE2}" type="slidenum">
              <a:rPr lang="en-US" altLang="en-US" sz="1200"/>
              <a:pPr>
                <a:spcBef>
                  <a:spcPct val="0"/>
                </a:spcBef>
                <a:buClrTx/>
                <a:buSzTx/>
                <a:buFontTx/>
                <a:buNone/>
              </a:pPr>
              <a:t>100</a:t>
            </a:fld>
            <a:endParaRPr lang="en-US" altLang="en-US" sz="1200" dirty="0"/>
          </a:p>
        </p:txBody>
      </p:sp>
      <p:sp>
        <p:nvSpPr>
          <p:cNvPr id="265220" name="Text Box 4"/>
          <p:cNvSpPr txBox="1">
            <a:spLocks noChangeArrowheads="1"/>
          </p:cNvSpPr>
          <p:nvPr/>
        </p:nvSpPr>
        <p:spPr bwMode="auto">
          <a:xfrm>
            <a:off x="1362635" y="1005635"/>
            <a:ext cx="9897035" cy="4493538"/>
          </a:xfrm>
          <a:prstGeom prst="rect">
            <a:avLst/>
          </a:prstGeom>
          <a:solidFill>
            <a:schemeClr val="accent1">
              <a:lumMod val="50000"/>
            </a:schemeClr>
          </a:solidFill>
          <a:ln w="9525">
            <a:solidFill>
              <a:schemeClr val="tx1"/>
            </a:solidFill>
            <a:miter lim="800000"/>
            <a:headEnd/>
            <a:tailEnd/>
          </a:ln>
          <a:effectLst/>
        </p:spPr>
        <p:txBody>
          <a:bodyPr wrap="square">
            <a:spAutoFit/>
          </a:bodyPr>
          <a:lstStyle/>
          <a:p>
            <a:pPr eaLnBrk="1" hangingPunct="1">
              <a:spcBef>
                <a:spcPct val="50000"/>
              </a:spcBef>
              <a:defRPr/>
            </a:pPr>
            <a:r>
              <a:rPr lang="en-US" altLang="en-US" sz="3600" b="1" dirty="0">
                <a:solidFill>
                  <a:srgbClr val="FF9933"/>
                </a:solidFill>
                <a:effectLst>
                  <a:outerShdw blurRad="38100" dist="38100" dir="2700000" algn="tl">
                    <a:srgbClr val="000000"/>
                  </a:outerShdw>
                </a:effectLst>
                <a:latin typeface="Comic Sans MS" panose="030F0702030302020204" pitchFamily="66" charset="0"/>
              </a:rPr>
              <a:t>THE ANCHOR POINT:</a:t>
            </a:r>
            <a:r>
              <a:rPr lang="en-US" altLang="en-US" sz="3600" dirty="0">
                <a:solidFill>
                  <a:srgbClr val="FFFF99"/>
                </a:solidFill>
                <a:latin typeface="ReservoirGrunge" pitchFamily="2" charset="0"/>
              </a:rPr>
              <a:t>  </a:t>
            </a:r>
          </a:p>
          <a:p>
            <a:pPr eaLnBrk="1" hangingPunct="1">
              <a:spcBef>
                <a:spcPct val="50000"/>
              </a:spcBef>
              <a:defRPr/>
            </a:pPr>
            <a:r>
              <a:rPr lang="en-US" altLang="en-US" sz="2800" b="1" dirty="0">
                <a:solidFill>
                  <a:srgbClr val="FFFF99"/>
                </a:solidFill>
                <a:latin typeface="+mj-lt"/>
              </a:rPr>
              <a:t>For Christians, the New Covenant is established in the death of Jesus!</a:t>
            </a:r>
          </a:p>
          <a:p>
            <a:pPr marL="342900" indent="-342900">
              <a:spcBef>
                <a:spcPct val="50000"/>
              </a:spcBef>
              <a:buFont typeface="Arial" panose="020B0604020202020204" pitchFamily="34" charset="0"/>
              <a:buChar char="•"/>
              <a:defRPr/>
            </a:pPr>
            <a:r>
              <a:rPr lang="en-US" altLang="en-US" sz="2400" i="1" dirty="0">
                <a:latin typeface="+mj-lt"/>
              </a:rPr>
              <a:t>Jesus gave this interpretation at the Last Supper (Mt. 26:28; Mk 14:24; Lk. 22:20; 1 Co. 11:25).</a:t>
            </a:r>
          </a:p>
          <a:p>
            <a:pPr marL="342900" indent="-342900">
              <a:spcBef>
                <a:spcPct val="50000"/>
              </a:spcBef>
              <a:buFont typeface="Arial" panose="020B0604020202020204" pitchFamily="34" charset="0"/>
              <a:buChar char="•"/>
              <a:defRPr/>
            </a:pPr>
            <a:r>
              <a:rPr lang="en-US" altLang="en-US" sz="2400" i="1" dirty="0">
                <a:latin typeface="+mj-lt"/>
              </a:rPr>
              <a:t>Paul interpreted this fulfillment as including both Jews and Gentiles (R</a:t>
            </a:r>
            <a:r>
              <a:rPr lang="en-US" altLang="en-US" sz="2400" dirty="0">
                <a:latin typeface="+mj-lt"/>
              </a:rPr>
              <a:t>o. </a:t>
            </a:r>
            <a:r>
              <a:rPr lang="en-US" altLang="en-US" sz="2400" i="1" dirty="0">
                <a:latin typeface="+mj-lt"/>
              </a:rPr>
              <a:t>11:27; 2 Co. 3:4-18).</a:t>
            </a:r>
          </a:p>
          <a:p>
            <a:pPr marL="342900" indent="-342900">
              <a:spcBef>
                <a:spcPct val="50000"/>
              </a:spcBef>
              <a:buFont typeface="Arial" panose="020B0604020202020204" pitchFamily="34" charset="0"/>
              <a:buChar char="•"/>
              <a:defRPr/>
            </a:pPr>
            <a:r>
              <a:rPr lang="en-US" altLang="en-US" sz="2400" i="1" dirty="0">
                <a:latin typeface="+mj-lt"/>
              </a:rPr>
              <a:t>The Letter to the Hebrews asserts that the old covenant is now obsolete (He. 8:7-13; 9:15; 12:24).</a:t>
            </a:r>
          </a:p>
        </p:txBody>
      </p:sp>
    </p:spTree>
    <p:extLst>
      <p:ext uri="{BB962C8B-B14F-4D97-AF65-F5344CB8AC3E}">
        <p14:creationId xmlns:p14="http://schemas.microsoft.com/office/powerpoint/2010/main" val="12631325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101</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4031873"/>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Given that the new covenant predicted by Jeremiah was directly referenced by Christ at the last supper and linked to his death, how then is one to interpret the promises of Israel’s restoration?</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If the promises about the Davidic kingship are fulfilled in Christ, the Son of David, how are the promises of a restored land to be fulfilled?</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146147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9C92BC4D-282C-4397-9B73-8E7AA336D558}" type="slidenum">
              <a:rPr lang="en-US" altLang="en-US" sz="1200"/>
              <a:pPr>
                <a:spcBef>
                  <a:spcPct val="0"/>
                </a:spcBef>
                <a:buClrTx/>
                <a:buSzTx/>
                <a:buFontTx/>
                <a:buNone/>
              </a:pPr>
              <a:t>102</a:t>
            </a:fld>
            <a:endParaRPr lang="en-US" altLang="en-US" sz="1200"/>
          </a:p>
        </p:txBody>
      </p:sp>
      <p:sp>
        <p:nvSpPr>
          <p:cNvPr id="278530" name="Rectangle 2"/>
          <p:cNvSpPr>
            <a:spLocks noGrp="1" noChangeArrowheads="1"/>
          </p:cNvSpPr>
          <p:nvPr>
            <p:ph type="title"/>
          </p:nvPr>
        </p:nvSpPr>
        <p:spPr>
          <a:xfrm>
            <a:off x="788893" y="152400"/>
            <a:ext cx="10524565" cy="1371600"/>
          </a:xfrm>
        </p:spPr>
        <p:txBody>
          <a:bodyPr>
            <a:normAutofit/>
          </a:bodyPr>
          <a:lstStyle/>
          <a:p>
            <a:pPr algn="l" eaLnBrk="1" hangingPunct="1">
              <a:defRPr/>
            </a:pPr>
            <a:r>
              <a:rPr lang="en-US" altLang="en-US" sz="3600" i="1" dirty="0">
                <a:solidFill>
                  <a:srgbClr val="FF9900"/>
                </a:solidFill>
              </a:rPr>
              <a:t>Nebuchadnezzar’s strategy was first to strip Jerusalem of its defense cities</a:t>
            </a:r>
          </a:p>
        </p:txBody>
      </p:sp>
      <p:sp>
        <p:nvSpPr>
          <p:cNvPr id="278532" name="Rectangle 4"/>
          <p:cNvSpPr>
            <a:spLocks noGrp="1" noChangeArrowheads="1"/>
          </p:cNvSpPr>
          <p:nvPr>
            <p:ph type="body" sz="half" idx="1"/>
          </p:nvPr>
        </p:nvSpPr>
        <p:spPr>
          <a:xfrm>
            <a:off x="788893" y="2282453"/>
            <a:ext cx="4338919" cy="3580465"/>
          </a:xfrm>
        </p:spPr>
        <p:txBody>
          <a:bodyPr/>
          <a:lstStyle/>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Jeremiah predicted that his attack on the defense cities was the beginning of the end (34:1-3).</a:t>
            </a:r>
          </a:p>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Lachish had been rebuilt after its destruction by Sennacherib in 701 BC.</a:t>
            </a:r>
          </a:p>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At the time of Jeremiah’s oracle, the only two defense cities remaining were Lachish and </a:t>
            </a:r>
            <a:r>
              <a:rPr lang="en-US" altLang="en-US" sz="2400" dirty="0" err="1">
                <a:latin typeface="Arial Narrow" panose="020B0606020202030204" pitchFamily="34" charset="0"/>
              </a:rPr>
              <a:t>Azekah</a:t>
            </a:r>
            <a:r>
              <a:rPr lang="en-US" altLang="en-US" sz="2400" dirty="0">
                <a:latin typeface="Arial Narrow" panose="020B0606020202030204" pitchFamily="34" charset="0"/>
              </a:rPr>
              <a:t> (34:6-7).</a:t>
            </a:r>
          </a:p>
        </p:txBody>
      </p:sp>
      <p:sp>
        <p:nvSpPr>
          <p:cNvPr id="278533" name="Rectangle 5"/>
          <p:cNvSpPr>
            <a:spLocks noGrp="1" noChangeArrowheads="1"/>
          </p:cNvSpPr>
          <p:nvPr>
            <p:ph type="body" sz="half" idx="2"/>
          </p:nvPr>
        </p:nvSpPr>
        <p:spPr>
          <a:xfrm>
            <a:off x="5257800" y="1685361"/>
            <a:ext cx="6217024" cy="5059680"/>
          </a:xfrm>
          <a:solidFill>
            <a:srgbClr val="003300"/>
          </a:solidFill>
          <a:ln w="28575">
            <a:solidFill>
              <a:srgbClr val="FF9900"/>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FFFF66"/>
                </a:solidFill>
                <a:latin typeface="Book Antiqua" panose="02040602050305030304" pitchFamily="18" charset="0"/>
              </a:rPr>
              <a:t>In 1935 and 1938, ostraca were discovered containing letters between Jewish military personnel who, during Nebuchadnezzar’s attack on Judah, communicated about…</a:t>
            </a:r>
          </a:p>
          <a:p>
            <a:pPr eaLnBrk="1" hangingPunct="1">
              <a:lnSpc>
                <a:spcPct val="90000"/>
              </a:lnSpc>
              <a:defRPr/>
            </a:pPr>
            <a:r>
              <a:rPr lang="en-US" altLang="en-US" sz="2000" b="1" i="1" dirty="0">
                <a:solidFill>
                  <a:srgbClr val="FFFF99"/>
                </a:solidFill>
                <a:latin typeface="Arial Narrow" panose="020B0606020202030204" pitchFamily="34" charset="0"/>
              </a:rPr>
              <a:t>…urgent orders calling for special</a:t>
            </a:r>
          </a:p>
          <a:p>
            <a:pPr eaLnBrk="1" hangingPunct="1">
              <a:lnSpc>
                <a:spcPct val="90000"/>
              </a:lnSpc>
              <a:buFont typeface="Wingdings" panose="05000000000000000000" pitchFamily="2" charset="2"/>
              <a:buNone/>
              <a:defRPr/>
            </a:pPr>
            <a:r>
              <a:rPr lang="en-US" altLang="en-US" sz="2000" b="1" i="1" dirty="0">
                <a:solidFill>
                  <a:srgbClr val="FFFF99"/>
                </a:solidFill>
                <a:latin typeface="Arial Narrow" panose="020B0606020202030204" pitchFamily="34" charset="0"/>
              </a:rPr>
              <a:t>	arrangements of signal fires</a:t>
            </a:r>
          </a:p>
          <a:p>
            <a:pPr eaLnBrk="1" hangingPunct="1">
              <a:lnSpc>
                <a:spcPct val="90000"/>
              </a:lnSpc>
              <a:defRPr/>
            </a:pPr>
            <a:r>
              <a:rPr lang="en-US" altLang="en-US" sz="2000" b="1" i="1" dirty="0">
                <a:solidFill>
                  <a:srgbClr val="FFFF99"/>
                </a:solidFill>
                <a:latin typeface="Arial Narrow" panose="020B0606020202030204" pitchFamily="34" charset="0"/>
              </a:rPr>
              <a:t>…sending to Egypt for military support</a:t>
            </a:r>
          </a:p>
          <a:p>
            <a:pPr eaLnBrk="1" hangingPunct="1">
              <a:lnSpc>
                <a:spcPct val="90000"/>
              </a:lnSpc>
              <a:defRPr/>
            </a:pPr>
            <a:r>
              <a:rPr lang="en-US" altLang="en-US" sz="2000" b="1" i="1" dirty="0">
                <a:solidFill>
                  <a:srgbClr val="FFFF99"/>
                </a:solidFill>
                <a:latin typeface="Arial Narrow" panose="020B0606020202030204" pitchFamily="34" charset="0"/>
              </a:rPr>
              <a:t>…inspection of the guards</a:t>
            </a:r>
          </a:p>
          <a:p>
            <a:pPr eaLnBrk="1" hangingPunct="1">
              <a:lnSpc>
                <a:spcPct val="90000"/>
              </a:lnSpc>
              <a:buFont typeface="Wingdings" panose="05000000000000000000" pitchFamily="2" charset="2"/>
              <a:buNone/>
              <a:defRPr/>
            </a:pPr>
            <a:r>
              <a:rPr lang="en-US" altLang="en-US" sz="2000" b="1" i="1" dirty="0">
                <a:solidFill>
                  <a:srgbClr val="FFFF99"/>
                </a:solidFill>
                <a:latin typeface="Arial Narrow" panose="020B0606020202030204" pitchFamily="34" charset="0"/>
              </a:rPr>
              <a:t>Several names known to us from the Book of Jeremiah appear in these letters, such as, </a:t>
            </a:r>
            <a:r>
              <a:rPr lang="en-US" altLang="en-US" sz="2000" b="1" i="1" dirty="0" err="1">
                <a:solidFill>
                  <a:srgbClr val="FFFF99"/>
                </a:solidFill>
                <a:latin typeface="Arial Narrow" panose="020B0606020202030204" pitchFamily="34" charset="0"/>
              </a:rPr>
              <a:t>Gemariah</a:t>
            </a:r>
            <a:r>
              <a:rPr lang="en-US" altLang="en-US" sz="2000" b="1" i="1" dirty="0">
                <a:solidFill>
                  <a:srgbClr val="FFFF99"/>
                </a:solidFill>
                <a:latin typeface="Arial Narrow" panose="020B0606020202030204" pitchFamily="34" charset="0"/>
              </a:rPr>
              <a:t>, </a:t>
            </a:r>
            <a:r>
              <a:rPr lang="en-US" altLang="en-US" sz="2000" b="1" i="1" dirty="0" err="1">
                <a:solidFill>
                  <a:srgbClr val="FFFF99"/>
                </a:solidFill>
                <a:latin typeface="Arial Narrow" panose="020B0606020202030204" pitchFamily="34" charset="0"/>
              </a:rPr>
              <a:t>Jaazaniah</a:t>
            </a:r>
            <a:r>
              <a:rPr lang="en-US" altLang="en-US" sz="2000" b="1" i="1" dirty="0">
                <a:solidFill>
                  <a:srgbClr val="FFFF99"/>
                </a:solidFill>
                <a:latin typeface="Arial Narrow" panose="020B0606020202030204" pitchFamily="34" charset="0"/>
              </a:rPr>
              <a:t> and </a:t>
            </a:r>
            <a:r>
              <a:rPr lang="en-US" altLang="en-US" sz="2000" b="1" i="1" dirty="0" err="1">
                <a:solidFill>
                  <a:srgbClr val="FFFF99"/>
                </a:solidFill>
                <a:latin typeface="Arial Narrow" panose="020B0606020202030204" pitchFamily="34" charset="0"/>
              </a:rPr>
              <a:t>Neriah</a:t>
            </a:r>
            <a:r>
              <a:rPr lang="en-US" altLang="en-US" sz="2000" b="1" i="1" dirty="0">
                <a:solidFill>
                  <a:srgbClr val="FFFF99"/>
                </a:solidFill>
                <a:latin typeface="Arial Narrow" panose="020B0606020202030204" pitchFamily="34" charset="0"/>
              </a:rPr>
              <a:t>.</a:t>
            </a:r>
          </a:p>
        </p:txBody>
      </p:sp>
    </p:spTree>
    <p:extLst>
      <p:ext uri="{BB962C8B-B14F-4D97-AF65-F5344CB8AC3E}">
        <p14:creationId xmlns:p14="http://schemas.microsoft.com/office/powerpoint/2010/main" val="3077336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8532">
                                            <p:txEl>
                                              <p:pRg st="0" end="0"/>
                                            </p:txEl>
                                          </p:spTgt>
                                        </p:tgtEl>
                                        <p:attrNameLst>
                                          <p:attrName>style.visibility</p:attrName>
                                        </p:attrNameLst>
                                      </p:cBhvr>
                                      <p:to>
                                        <p:strVal val="visible"/>
                                      </p:to>
                                    </p:set>
                                    <p:anim calcmode="lin" valueType="num">
                                      <p:cBhvr additive="base">
                                        <p:cTn id="7" dur="500" fill="hold"/>
                                        <p:tgtEl>
                                          <p:spTgt spid="2785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85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8532">
                                            <p:txEl>
                                              <p:pRg st="1" end="1"/>
                                            </p:txEl>
                                          </p:spTgt>
                                        </p:tgtEl>
                                        <p:attrNameLst>
                                          <p:attrName>style.visibility</p:attrName>
                                        </p:attrNameLst>
                                      </p:cBhvr>
                                      <p:to>
                                        <p:strVal val="visible"/>
                                      </p:to>
                                    </p:set>
                                    <p:anim calcmode="lin" valueType="num">
                                      <p:cBhvr additive="base">
                                        <p:cTn id="13" dur="500" fill="hold"/>
                                        <p:tgtEl>
                                          <p:spTgt spid="2785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85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8532">
                                            <p:txEl>
                                              <p:pRg st="2" end="2"/>
                                            </p:txEl>
                                          </p:spTgt>
                                        </p:tgtEl>
                                        <p:attrNameLst>
                                          <p:attrName>style.visibility</p:attrName>
                                        </p:attrNameLst>
                                      </p:cBhvr>
                                      <p:to>
                                        <p:strVal val="visible"/>
                                      </p:to>
                                    </p:set>
                                    <p:anim calcmode="lin" valueType="num">
                                      <p:cBhvr additive="base">
                                        <p:cTn id="19" dur="500" fill="hold"/>
                                        <p:tgtEl>
                                          <p:spTgt spid="2785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85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78533">
                                            <p:bg/>
                                          </p:spTgt>
                                        </p:tgtEl>
                                        <p:attrNameLst>
                                          <p:attrName>style.visibility</p:attrName>
                                        </p:attrNameLst>
                                      </p:cBhvr>
                                      <p:to>
                                        <p:strVal val="visible"/>
                                      </p:to>
                                    </p:set>
                                    <p:animEffect transition="in" filter="dissolve">
                                      <p:cBhvr>
                                        <p:cTn id="25" dur="500"/>
                                        <p:tgtEl>
                                          <p:spTgt spid="278533">
                                            <p:bg/>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8533">
                                            <p:txEl>
                                              <p:pRg st="0" end="0"/>
                                            </p:txEl>
                                          </p:spTgt>
                                        </p:tgtEl>
                                        <p:attrNameLst>
                                          <p:attrName>style.visibility</p:attrName>
                                        </p:attrNameLst>
                                      </p:cBhvr>
                                      <p:to>
                                        <p:strVal val="visible"/>
                                      </p:to>
                                    </p:set>
                                    <p:animEffect transition="in" filter="dissolve">
                                      <p:cBhvr>
                                        <p:cTn id="28" dur="500"/>
                                        <p:tgtEl>
                                          <p:spTgt spid="27853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78533">
                                            <p:txEl>
                                              <p:pRg st="1" end="1"/>
                                            </p:txEl>
                                          </p:spTgt>
                                        </p:tgtEl>
                                        <p:attrNameLst>
                                          <p:attrName>style.visibility</p:attrName>
                                        </p:attrNameLst>
                                      </p:cBhvr>
                                      <p:to>
                                        <p:strVal val="visible"/>
                                      </p:to>
                                    </p:set>
                                    <p:anim calcmode="lin" valueType="num">
                                      <p:cBhvr additive="base">
                                        <p:cTn id="33" dur="500" fill="hold"/>
                                        <p:tgtEl>
                                          <p:spTgt spid="27853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853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8533">
                                            <p:txEl>
                                              <p:pRg st="2" end="2"/>
                                            </p:txEl>
                                          </p:spTgt>
                                        </p:tgtEl>
                                        <p:attrNameLst>
                                          <p:attrName>style.visibility</p:attrName>
                                        </p:attrNameLst>
                                      </p:cBhvr>
                                      <p:to>
                                        <p:strVal val="visible"/>
                                      </p:to>
                                    </p:set>
                                    <p:anim calcmode="lin" valueType="num">
                                      <p:cBhvr additive="base">
                                        <p:cTn id="37" dur="500" fill="hold"/>
                                        <p:tgtEl>
                                          <p:spTgt spid="27853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8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8533">
                                            <p:txEl>
                                              <p:pRg st="3" end="3"/>
                                            </p:txEl>
                                          </p:spTgt>
                                        </p:tgtEl>
                                        <p:attrNameLst>
                                          <p:attrName>style.visibility</p:attrName>
                                        </p:attrNameLst>
                                      </p:cBhvr>
                                      <p:to>
                                        <p:strVal val="visible"/>
                                      </p:to>
                                    </p:set>
                                    <p:anim calcmode="lin" valueType="num">
                                      <p:cBhvr additive="base">
                                        <p:cTn id="43" dur="500" fill="hold"/>
                                        <p:tgtEl>
                                          <p:spTgt spid="27853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8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78533">
                                            <p:txEl>
                                              <p:pRg st="4" end="4"/>
                                            </p:txEl>
                                          </p:spTgt>
                                        </p:tgtEl>
                                        <p:attrNameLst>
                                          <p:attrName>style.visibility</p:attrName>
                                        </p:attrNameLst>
                                      </p:cBhvr>
                                      <p:to>
                                        <p:strVal val="visible"/>
                                      </p:to>
                                    </p:set>
                                    <p:anim calcmode="lin" valueType="num">
                                      <p:cBhvr additive="base">
                                        <p:cTn id="49" dur="500" fill="hold"/>
                                        <p:tgtEl>
                                          <p:spTgt spid="27853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85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78533">
                                            <p:txEl>
                                              <p:pRg st="5" end="5"/>
                                            </p:txEl>
                                          </p:spTgt>
                                        </p:tgtEl>
                                        <p:attrNameLst>
                                          <p:attrName>style.visibility</p:attrName>
                                        </p:attrNameLst>
                                      </p:cBhvr>
                                      <p:to>
                                        <p:strVal val="visible"/>
                                      </p:to>
                                    </p:set>
                                    <p:anim calcmode="lin" valueType="num">
                                      <p:cBhvr additive="base">
                                        <p:cTn id="55" dur="500" fill="hold"/>
                                        <p:tgtEl>
                                          <p:spTgt spid="27853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853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uiExpand="1" build="p"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6"/>
          <p:cNvSpPr>
            <a:spLocks noGrp="1"/>
          </p:cNvSpPr>
          <p:nvPr>
            <p:ph type="sldNum" sz="quarter" idx="12"/>
          </p:nvPr>
        </p:nvSpPr>
        <p:spPr>
          <a:xfrm>
            <a:off x="10758922" y="6131859"/>
            <a:ext cx="518678" cy="451821"/>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454B8025-78CE-482A-BB3D-3359F4470C50}" type="slidenum">
              <a:rPr lang="en-US" altLang="en-US" sz="1200"/>
              <a:pPr>
                <a:spcBef>
                  <a:spcPct val="0"/>
                </a:spcBef>
                <a:buClrTx/>
                <a:buSzTx/>
                <a:buFontTx/>
                <a:buNone/>
              </a:pPr>
              <a:t>103</a:t>
            </a:fld>
            <a:endParaRPr lang="en-US" altLang="en-US" sz="1200" dirty="0"/>
          </a:p>
        </p:txBody>
      </p:sp>
      <p:sp>
        <p:nvSpPr>
          <p:cNvPr id="280578" name="Rectangle 2"/>
          <p:cNvSpPr>
            <a:spLocks noGrp="1" noChangeArrowheads="1"/>
          </p:cNvSpPr>
          <p:nvPr>
            <p:ph type="title"/>
          </p:nvPr>
        </p:nvSpPr>
        <p:spPr>
          <a:xfrm>
            <a:off x="1981200" y="76200"/>
            <a:ext cx="8229600" cy="1143000"/>
          </a:xfrm>
          <a:noFill/>
          <a:ln>
            <a:noFill/>
          </a:ln>
        </p:spPr>
        <p:txBody>
          <a:bodyPr/>
          <a:lstStyle/>
          <a:p>
            <a:pPr eaLnBrk="1" hangingPunct="1">
              <a:defRPr/>
            </a:pPr>
            <a:r>
              <a:rPr lang="en-US" altLang="en-US"/>
              <a:t>Lachish Letter III</a:t>
            </a:r>
          </a:p>
        </p:txBody>
      </p:sp>
      <p:sp>
        <p:nvSpPr>
          <p:cNvPr id="280581" name="Rectangle 5"/>
          <p:cNvSpPr>
            <a:spLocks noGrp="1" noChangeArrowheads="1"/>
          </p:cNvSpPr>
          <p:nvPr>
            <p:ph type="body" sz="half" idx="2"/>
          </p:nvPr>
        </p:nvSpPr>
        <p:spPr>
          <a:xfrm>
            <a:off x="6172200" y="1600200"/>
            <a:ext cx="4038600" cy="4876800"/>
          </a:xfrm>
        </p:spPr>
        <p:txBody>
          <a:bodyPr/>
          <a:lstStyle/>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“…And it has been reported to your servant, saying, ‘The commander of the host, Coniah son of Elnathan, has come down in order to go into Egypt; and unto Hodaviah son of Ahijah and his men has he sent to obtain […] from him.’  And as for the letter of Tobiah, servant of the king, which came to Shallum son of Jaddua through the prophet, saying, ‘Beware!’, your servant has sent it to my lord.”</a:t>
            </a:r>
          </a:p>
        </p:txBody>
      </p:sp>
      <p:pic>
        <p:nvPicPr>
          <p:cNvPr id="34821" name="Picture 6" descr="LachishLetter3[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28801" y="1219200"/>
            <a:ext cx="4137025"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0498948"/>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xfrm>
            <a:off x="10758922" y="6167718"/>
            <a:ext cx="411102" cy="415962"/>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A00CC08F-495C-4AC2-8837-3F5E59DB4DE9}" type="slidenum">
              <a:rPr lang="en-US" altLang="en-US" sz="1200"/>
              <a:pPr>
                <a:spcBef>
                  <a:spcPct val="0"/>
                </a:spcBef>
                <a:buClrTx/>
                <a:buSzTx/>
                <a:buFontTx/>
                <a:buNone/>
              </a:pPr>
              <a:t>104</a:t>
            </a:fld>
            <a:endParaRPr lang="en-US" altLang="en-US" sz="1200" dirty="0"/>
          </a:p>
        </p:txBody>
      </p:sp>
      <p:sp>
        <p:nvSpPr>
          <p:cNvPr id="281602" name="Rectangle 2"/>
          <p:cNvSpPr>
            <a:spLocks noGrp="1" noChangeArrowheads="1"/>
          </p:cNvSpPr>
          <p:nvPr>
            <p:ph type="title"/>
          </p:nvPr>
        </p:nvSpPr>
        <p:spPr>
          <a:xfrm>
            <a:off x="1981200" y="76200"/>
            <a:ext cx="8229600" cy="1143000"/>
          </a:xfrm>
          <a:noFill/>
          <a:ln>
            <a:noFill/>
          </a:ln>
        </p:spPr>
        <p:txBody>
          <a:bodyPr/>
          <a:lstStyle/>
          <a:p>
            <a:pPr eaLnBrk="1" hangingPunct="1">
              <a:defRPr/>
            </a:pPr>
            <a:r>
              <a:rPr lang="en-US" altLang="en-US"/>
              <a:t>Lachish Letter IV</a:t>
            </a:r>
          </a:p>
        </p:txBody>
      </p:sp>
      <p:sp>
        <p:nvSpPr>
          <p:cNvPr id="281604" name="Rectangle 4"/>
          <p:cNvSpPr>
            <a:spLocks noGrp="1" noChangeArrowheads="1"/>
          </p:cNvSpPr>
          <p:nvPr>
            <p:ph type="body" sz="half" idx="1"/>
          </p:nvPr>
        </p:nvSpPr>
        <p:spPr>
          <a:xfrm>
            <a:off x="1981200" y="2057400"/>
            <a:ext cx="4144528" cy="4526280"/>
          </a:xfrm>
        </p:spPr>
        <p:txBody>
          <a:bodyPr/>
          <a:lstStyle/>
          <a:p>
            <a:pPr eaLnBrk="1" hangingPunct="1">
              <a:buFont typeface="Wingdings" panose="05000000000000000000" pitchFamily="2" charset="2"/>
              <a:buNone/>
              <a:defRPr/>
            </a:pPr>
            <a:r>
              <a:rPr lang="en-US" altLang="en-US" sz="2400" i="1" dirty="0">
                <a:latin typeface="Arial Narrow" panose="020B0606020202030204" pitchFamily="34" charset="0"/>
              </a:rPr>
              <a:t>	“…And let (my lord) know that we are watching for the signal (fires) of Lachish, according to all the indications which my lord has given, for we cannot see </a:t>
            </a:r>
            <a:r>
              <a:rPr lang="en-US" altLang="en-US" sz="2400" i="1" dirty="0" err="1">
                <a:latin typeface="Arial Narrow" panose="020B0606020202030204" pitchFamily="34" charset="0"/>
              </a:rPr>
              <a:t>Azekah</a:t>
            </a:r>
            <a:r>
              <a:rPr lang="en-US" altLang="en-US" sz="2400" i="1" dirty="0">
                <a:latin typeface="Arial Narrow" panose="020B0606020202030204" pitchFamily="34" charset="0"/>
              </a:rPr>
              <a:t>.”</a:t>
            </a:r>
          </a:p>
          <a:p>
            <a:pPr eaLnBrk="1" hangingPunct="1">
              <a:buFont typeface="Wingdings" panose="05000000000000000000" pitchFamily="2" charset="2"/>
              <a:buNone/>
              <a:defRPr/>
            </a:pPr>
            <a:r>
              <a:rPr lang="en-US" altLang="en-US" sz="2400" b="1" dirty="0">
                <a:solidFill>
                  <a:srgbClr val="FFC000"/>
                </a:solidFill>
                <a:latin typeface="Arial" panose="020B0604020202020204" pitchFamily="34" charset="0"/>
                <a:cs typeface="Arial" panose="020B0604020202020204" pitchFamily="34" charset="0"/>
              </a:rPr>
              <a:t>These two cities, Lachish and </a:t>
            </a:r>
            <a:r>
              <a:rPr lang="en-US" altLang="en-US" sz="2400" b="1" dirty="0" err="1">
                <a:solidFill>
                  <a:srgbClr val="FFC000"/>
                </a:solidFill>
                <a:latin typeface="Arial" panose="020B0604020202020204" pitchFamily="34" charset="0"/>
                <a:cs typeface="Arial" panose="020B0604020202020204" pitchFamily="34" charset="0"/>
              </a:rPr>
              <a:t>Azekah</a:t>
            </a:r>
            <a:r>
              <a:rPr lang="en-US" altLang="en-US" sz="2400" b="1" dirty="0">
                <a:solidFill>
                  <a:srgbClr val="FFC000"/>
                </a:solidFill>
                <a:latin typeface="Arial" panose="020B0604020202020204" pitchFamily="34" charset="0"/>
                <a:cs typeface="Arial" panose="020B0604020202020204" pitchFamily="34" charset="0"/>
              </a:rPr>
              <a:t>, are the very ones mentioned by Jeremiah (34:7).</a:t>
            </a:r>
          </a:p>
          <a:p>
            <a:pPr eaLnBrk="1" hangingPunct="1">
              <a:buFont typeface="Wingdings" panose="05000000000000000000" pitchFamily="2" charset="2"/>
              <a:buNone/>
              <a:defRPr/>
            </a:pPr>
            <a:endParaRPr lang="en-US" altLang="en-US" sz="2400" i="1" dirty="0">
              <a:latin typeface="Arial Narrow" panose="020B0606020202030204" pitchFamily="34" charset="0"/>
            </a:endParaRPr>
          </a:p>
        </p:txBody>
      </p:sp>
      <p:pic>
        <p:nvPicPr>
          <p:cNvPr id="35845" name="Picture 8" descr="LachishLetter4[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461125" y="1219200"/>
            <a:ext cx="39624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7601651"/>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xfrm>
            <a:off x="10758921" y="6203576"/>
            <a:ext cx="500749" cy="380104"/>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132E1CB8-9CC4-4D56-9740-77EA42139DE0}" type="slidenum">
              <a:rPr lang="en-US" altLang="en-US" sz="1200"/>
              <a:pPr>
                <a:spcBef>
                  <a:spcPct val="0"/>
                </a:spcBef>
                <a:buClrTx/>
                <a:buSzTx/>
                <a:buFontTx/>
                <a:buNone/>
              </a:pPr>
              <a:t>105</a:t>
            </a:fld>
            <a:endParaRPr lang="en-US" altLang="en-US" sz="1200" dirty="0"/>
          </a:p>
        </p:txBody>
      </p:sp>
      <p:sp>
        <p:nvSpPr>
          <p:cNvPr id="294914" name="Rectangle 2"/>
          <p:cNvSpPr>
            <a:spLocks noGrp="1" noChangeArrowheads="1"/>
          </p:cNvSpPr>
          <p:nvPr>
            <p:ph type="title"/>
          </p:nvPr>
        </p:nvSpPr>
        <p:spPr>
          <a:xfrm>
            <a:off x="1981200" y="76200"/>
            <a:ext cx="8229600" cy="865188"/>
          </a:xfrm>
          <a:noFill/>
          <a:ln>
            <a:noFill/>
          </a:ln>
        </p:spPr>
        <p:txBody>
          <a:bodyPr/>
          <a:lstStyle/>
          <a:p>
            <a:pPr eaLnBrk="1" hangingPunct="1">
              <a:defRPr/>
            </a:pPr>
            <a:r>
              <a:rPr lang="en-US" altLang="en-US"/>
              <a:t>Lachish Letter VI</a:t>
            </a:r>
          </a:p>
        </p:txBody>
      </p:sp>
      <p:sp>
        <p:nvSpPr>
          <p:cNvPr id="294917" name="Rectangle 5"/>
          <p:cNvSpPr>
            <a:spLocks noGrp="1" noChangeArrowheads="1"/>
          </p:cNvSpPr>
          <p:nvPr>
            <p:ph type="body" sz="half" idx="2"/>
          </p:nvPr>
        </p:nvSpPr>
        <p:spPr>
          <a:xfrm>
            <a:off x="5943600" y="1003090"/>
            <a:ext cx="4267200" cy="4572000"/>
          </a:xfrm>
        </p:spPr>
        <p:txBody>
          <a:bodyPr/>
          <a:lstStyle/>
          <a:p>
            <a:pPr eaLnBrk="1" hangingPunct="1">
              <a:buFont typeface="Wingdings" panose="05000000000000000000" pitchFamily="2" charset="2"/>
              <a:buNone/>
              <a:defRPr/>
            </a:pPr>
            <a:r>
              <a:rPr lang="en-US" altLang="en-US" sz="2400" i="1" dirty="0">
                <a:latin typeface="Arial Narrow" panose="020B0606020202030204" pitchFamily="34" charset="0"/>
              </a:rPr>
              <a:t>	“…Who is your servant (but) a dog that my lord should have sent (him) the king’s letter and those of the officials asking me to read them? The words of the p[</a:t>
            </a:r>
            <a:r>
              <a:rPr lang="en-US" altLang="en-US" sz="2400" i="1" dirty="0" err="1">
                <a:latin typeface="Arial Narrow" panose="020B0606020202030204" pitchFamily="34" charset="0"/>
              </a:rPr>
              <a:t>rophet</a:t>
            </a:r>
            <a:r>
              <a:rPr lang="en-US" altLang="en-US" sz="2400" i="1" dirty="0">
                <a:latin typeface="Arial Narrow" panose="020B0606020202030204" pitchFamily="34" charset="0"/>
              </a:rPr>
              <a:t>]* are not good—(they are of a kind) to slacken your courage and to weaken that of the men […]” </a:t>
            </a:r>
          </a:p>
          <a:p>
            <a:pPr eaLnBrk="1" hangingPunct="1">
              <a:buFont typeface="Wingdings" panose="05000000000000000000" pitchFamily="2" charset="2"/>
              <a:buNone/>
              <a:defRPr/>
            </a:pPr>
            <a:endParaRPr lang="en-US" altLang="en-US" sz="800" i="1" dirty="0">
              <a:latin typeface="Arial Narrow" panose="020B0606020202030204" pitchFamily="34" charset="0"/>
            </a:endParaRPr>
          </a:p>
          <a:p>
            <a:pPr eaLnBrk="1" hangingPunct="1">
              <a:buFont typeface="Wingdings" panose="05000000000000000000" pitchFamily="2" charset="2"/>
              <a:buNone/>
              <a:defRPr/>
            </a:pPr>
            <a:r>
              <a:rPr lang="en-US" altLang="en-US" sz="2000" i="1" dirty="0">
                <a:latin typeface="Arial Narrow" panose="020B0606020202030204" pitchFamily="34" charset="0"/>
              </a:rPr>
              <a:t> *restoration by Parker (other restorations read “officials” or “princes” instead of “prophet”)</a:t>
            </a:r>
          </a:p>
        </p:txBody>
      </p:sp>
      <p:pic>
        <p:nvPicPr>
          <p:cNvPr id="36869" name="Picture 6" descr="LachishLetter6[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43088" y="1066800"/>
            <a:ext cx="363855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0" name="Text Box 7"/>
          <p:cNvSpPr txBox="1">
            <a:spLocks noChangeArrowheads="1"/>
          </p:cNvSpPr>
          <p:nvPr/>
        </p:nvSpPr>
        <p:spPr bwMode="auto">
          <a:xfrm>
            <a:off x="5943600" y="5410201"/>
            <a:ext cx="4419600" cy="1019175"/>
          </a:xfrm>
          <a:prstGeom prst="rect">
            <a:avLst/>
          </a:prstGeom>
          <a:solidFill>
            <a:srgbClr val="FF8D3F"/>
          </a:solidFill>
          <a:ln w="12700">
            <a:solidFill>
              <a:srgbClr val="FF3300"/>
            </a:solidFill>
            <a:miter lim="800000"/>
            <a:headEnd/>
            <a:tailEnd/>
          </a:ln>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b="1">
                <a:solidFill>
                  <a:srgbClr val="002200"/>
                </a:solidFill>
                <a:latin typeface="Arial" panose="020B0604020202020204" pitchFamily="34" charset="0"/>
              </a:rPr>
              <a:t>Could the references to a prophet in Letters III and VI refer to Jeremiah?  (cf. Je. 38:1-4)</a:t>
            </a:r>
          </a:p>
        </p:txBody>
      </p:sp>
    </p:spTree>
    <p:extLst>
      <p:ext uri="{BB962C8B-B14F-4D97-AF65-F5344CB8AC3E}">
        <p14:creationId xmlns:p14="http://schemas.microsoft.com/office/powerpoint/2010/main" val="3332276162"/>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xfrm>
            <a:off x="10515600" y="6239434"/>
            <a:ext cx="609082" cy="344245"/>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E61BD95A-463A-46B3-BBC0-65ACD41EB282}" type="slidenum">
              <a:rPr lang="en-US" altLang="en-US" sz="1200"/>
              <a:pPr>
                <a:spcBef>
                  <a:spcPct val="0"/>
                </a:spcBef>
                <a:buClrTx/>
                <a:buSzTx/>
                <a:buFontTx/>
                <a:buNone/>
              </a:pPr>
              <a:t>106</a:t>
            </a:fld>
            <a:endParaRPr lang="en-US" altLang="en-US" sz="1200"/>
          </a:p>
        </p:txBody>
      </p:sp>
      <p:sp>
        <p:nvSpPr>
          <p:cNvPr id="288771" name="Rectangle 3"/>
          <p:cNvSpPr>
            <a:spLocks noGrp="1" noChangeArrowheads="1"/>
          </p:cNvSpPr>
          <p:nvPr>
            <p:ph type="body" idx="1"/>
          </p:nvPr>
        </p:nvSpPr>
        <p:spPr>
          <a:xfrm>
            <a:off x="1752600" y="411163"/>
            <a:ext cx="8763000" cy="6096000"/>
          </a:xfrm>
        </p:spPr>
        <p:txBody>
          <a:bodyPr/>
          <a:lstStyle/>
          <a:p>
            <a:pPr marL="0" indent="0" eaLnBrk="1" hangingPunct="1">
              <a:lnSpc>
                <a:spcPct val="90000"/>
              </a:lnSpc>
              <a:buNone/>
              <a:defRPr/>
            </a:pPr>
            <a:r>
              <a:rPr lang="en-US" altLang="en-US" sz="2800" b="1" dirty="0">
                <a:solidFill>
                  <a:srgbClr val="FF0000"/>
                </a:solidFill>
                <a:effectLst>
                  <a:outerShdw blurRad="38100" dist="38100" dir="2700000" algn="tl">
                    <a:srgbClr val="000000">
                      <a:alpha val="43137"/>
                    </a:srgbClr>
                  </a:outerShdw>
                </a:effectLst>
                <a:latin typeface="Arial Narrow" panose="020B0606020202030204" pitchFamily="34" charset="0"/>
              </a:rPr>
              <a:t>During the siege on Jerusalem, the Babylonian armies withdrew due to a report that the Egyptians were mobilizing in the south (Je. 37:5).</a:t>
            </a:r>
          </a:p>
          <a:p>
            <a:pPr eaLnBrk="1" hangingPunct="1">
              <a:lnSpc>
                <a:spcPct val="90000"/>
              </a:lnSpc>
              <a:defRPr/>
            </a:pPr>
            <a:r>
              <a:rPr lang="en-US" altLang="en-US" sz="2800" dirty="0">
                <a:solidFill>
                  <a:srgbClr val="FF6F0D"/>
                </a:solidFill>
                <a:latin typeface="Arial Narrow" panose="020B0606020202030204" pitchFamily="34" charset="0"/>
              </a:rPr>
              <a:t>Jeremiah’s oracle to Zedekiah was that the Egyptian threat was temporary, and Nebuchadnezzar still would return to destroy Jerusalem (Je. 37:6-10).</a:t>
            </a:r>
          </a:p>
          <a:p>
            <a:pPr eaLnBrk="1" hangingPunct="1">
              <a:lnSpc>
                <a:spcPct val="90000"/>
              </a:lnSpc>
              <a:defRPr/>
            </a:pPr>
            <a:r>
              <a:rPr lang="en-US" altLang="en-US" sz="2800" dirty="0">
                <a:solidFill>
                  <a:srgbClr val="FF9933"/>
                </a:solidFill>
                <a:latin typeface="Arial Narrow" panose="020B0606020202030204" pitchFamily="34" charset="0"/>
              </a:rPr>
              <a:t>When Jeremiah attempted to return to </a:t>
            </a:r>
            <a:r>
              <a:rPr lang="en-US" altLang="en-US" sz="2800" dirty="0" err="1">
                <a:solidFill>
                  <a:srgbClr val="FF9933"/>
                </a:solidFill>
                <a:latin typeface="Arial Narrow" panose="020B0606020202030204" pitchFamily="34" charset="0"/>
              </a:rPr>
              <a:t>Anathoth</a:t>
            </a:r>
            <a:r>
              <a:rPr lang="en-US" altLang="en-US" sz="2800" dirty="0">
                <a:solidFill>
                  <a:srgbClr val="FF9933"/>
                </a:solidFill>
                <a:latin typeface="Arial Narrow" panose="020B0606020202030204" pitchFamily="34" charset="0"/>
              </a:rPr>
              <a:t> (possibly in connection with the purchase of the field), he was apprehended, accused of defection, flogged, and imprisoned (Je. 37:13-16).</a:t>
            </a:r>
          </a:p>
          <a:p>
            <a:pPr eaLnBrk="1" hangingPunct="1">
              <a:lnSpc>
                <a:spcPct val="90000"/>
              </a:lnSpc>
              <a:defRPr/>
            </a:pPr>
            <a:r>
              <a:rPr lang="en-US" altLang="en-US" sz="2800" dirty="0">
                <a:solidFill>
                  <a:srgbClr val="FFCC00"/>
                </a:solidFill>
                <a:latin typeface="Arial Narrow" panose="020B0606020202030204" pitchFamily="34" charset="0"/>
              </a:rPr>
              <a:t>After a long incarceration, Zedekiah again called for Jeremiah, but the prophet’s message was the same: the city would surely fall (Je. 37:17).</a:t>
            </a:r>
          </a:p>
          <a:p>
            <a:pPr eaLnBrk="1" hangingPunct="1">
              <a:lnSpc>
                <a:spcPct val="90000"/>
              </a:lnSpc>
              <a:defRPr/>
            </a:pPr>
            <a:r>
              <a:rPr lang="en-US" altLang="en-US" sz="2800" dirty="0">
                <a:solidFill>
                  <a:srgbClr val="FFFF00"/>
                </a:solidFill>
                <a:latin typeface="Arial Narrow" panose="020B0606020202030204" pitchFamily="34" charset="0"/>
              </a:rPr>
              <a:t>At Jeremiah’s request, Zedekiah allowed him to remain under courtyard arrest (Je. 37:18-21).</a:t>
            </a:r>
          </a:p>
          <a:p>
            <a:pPr eaLnBrk="1" hangingPunct="1">
              <a:lnSpc>
                <a:spcPct val="90000"/>
              </a:lnSpc>
              <a:defRPr/>
            </a:pPr>
            <a:endParaRPr lang="en-US" altLang="en-US"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538095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8771">
                                            <p:txEl>
                                              <p:pRg st="2" end="2"/>
                                            </p:txEl>
                                          </p:spTgt>
                                        </p:tgtEl>
                                        <p:attrNameLst>
                                          <p:attrName>style.visibility</p:attrName>
                                        </p:attrNameLst>
                                      </p:cBhvr>
                                      <p:to>
                                        <p:strVal val="visible"/>
                                      </p:to>
                                    </p:set>
                                    <p:anim calcmode="lin" valueType="num">
                                      <p:cBhvr additive="base">
                                        <p:cTn id="13"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8771">
                                            <p:txEl>
                                              <p:pRg st="3" end="3"/>
                                            </p:txEl>
                                          </p:spTgt>
                                        </p:tgtEl>
                                        <p:attrNameLst>
                                          <p:attrName>style.visibility</p:attrName>
                                        </p:attrNameLst>
                                      </p:cBhvr>
                                      <p:to>
                                        <p:strVal val="visible"/>
                                      </p:to>
                                    </p:set>
                                    <p:anim calcmode="lin" valueType="num">
                                      <p:cBhvr additive="base">
                                        <p:cTn id="19"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8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8771">
                                            <p:txEl>
                                              <p:pRg st="4" end="4"/>
                                            </p:txEl>
                                          </p:spTgt>
                                        </p:tgtEl>
                                        <p:attrNameLst>
                                          <p:attrName>style.visibility</p:attrName>
                                        </p:attrNameLst>
                                      </p:cBhvr>
                                      <p:to>
                                        <p:strVal val="visible"/>
                                      </p:to>
                                    </p:set>
                                    <p:anim calcmode="lin" valueType="num">
                                      <p:cBhvr additive="base">
                                        <p:cTn id="25"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xfrm>
            <a:off x="10439400" y="6306722"/>
            <a:ext cx="685282" cy="276958"/>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EA474729-AF8B-48A3-92C5-F3B9E5D4C8A6}" type="slidenum">
              <a:rPr lang="en-US" altLang="en-US" sz="1200"/>
              <a:pPr>
                <a:spcBef>
                  <a:spcPct val="0"/>
                </a:spcBef>
                <a:buClrTx/>
                <a:buSzTx/>
                <a:buFontTx/>
                <a:buNone/>
              </a:pPr>
              <a:t>107</a:t>
            </a:fld>
            <a:endParaRPr lang="en-US" altLang="en-US" sz="1200" dirty="0"/>
          </a:p>
        </p:txBody>
      </p:sp>
      <p:sp>
        <p:nvSpPr>
          <p:cNvPr id="314370" name="Rectangle 2"/>
          <p:cNvSpPr>
            <a:spLocks noGrp="1" noChangeArrowheads="1"/>
          </p:cNvSpPr>
          <p:nvPr>
            <p:ph type="title"/>
          </p:nvPr>
        </p:nvSpPr>
        <p:spPr>
          <a:xfrm>
            <a:off x="1676400" y="76201"/>
            <a:ext cx="8763000" cy="1116013"/>
          </a:xfrm>
        </p:spPr>
        <p:txBody>
          <a:bodyPr>
            <a:normAutofit fontScale="90000"/>
          </a:bodyPr>
          <a:lstStyle/>
          <a:p>
            <a:pPr eaLnBrk="1" hangingPunct="1">
              <a:defRPr/>
            </a:pPr>
            <a:r>
              <a:rPr lang="en-US" altLang="en-US" sz="4000" dirty="0">
                <a:solidFill>
                  <a:srgbClr val="FFC000"/>
                </a:solidFill>
                <a:latin typeface="Impact" panose="020B0806030902050204" pitchFamily="34" charset="0"/>
              </a:rPr>
              <a:t>The Fall of Jerusalem, 587-6 BC</a:t>
            </a:r>
            <a:br>
              <a:rPr lang="en-US" altLang="en-US" sz="4000" dirty="0">
                <a:solidFill>
                  <a:srgbClr val="FFC000"/>
                </a:solidFill>
                <a:latin typeface="Showcard Gothic" pitchFamily="82" charset="0"/>
              </a:rPr>
            </a:br>
            <a:r>
              <a:rPr lang="en-US" altLang="en-US" sz="2400" b="1" i="1" dirty="0">
                <a:solidFill>
                  <a:srgbClr val="FFC000"/>
                </a:solidFill>
                <a:latin typeface="Arial Narrow" panose="020B0606020202030204" pitchFamily="34" charset="0"/>
              </a:rPr>
              <a:t>Jeremiah 39, 52</a:t>
            </a:r>
            <a:endParaRPr lang="en-US" altLang="en-US" sz="4000" b="1" i="1" dirty="0">
              <a:solidFill>
                <a:srgbClr val="FFC000"/>
              </a:solidFill>
              <a:latin typeface="Showcard Gothic" pitchFamily="82" charset="0"/>
            </a:endParaRPr>
          </a:p>
        </p:txBody>
      </p:sp>
      <p:sp>
        <p:nvSpPr>
          <p:cNvPr id="314371" name="Rectangle 3"/>
          <p:cNvSpPr>
            <a:spLocks noGrp="1" noChangeArrowheads="1"/>
          </p:cNvSpPr>
          <p:nvPr>
            <p:ph type="body" idx="1"/>
          </p:nvPr>
        </p:nvSpPr>
        <p:spPr>
          <a:xfrm>
            <a:off x="914400" y="1295401"/>
            <a:ext cx="10210282" cy="2887663"/>
          </a:xfrm>
        </p:spPr>
        <p:txBody>
          <a:bodyPr/>
          <a:lstStyle/>
          <a:p>
            <a:pPr eaLnBrk="1" hangingPunct="1">
              <a:spcBef>
                <a:spcPct val="0"/>
              </a:spcBef>
              <a:defRPr/>
            </a:pPr>
            <a:r>
              <a:rPr lang="en-US" altLang="en-US" sz="2400" i="1" dirty="0">
                <a:latin typeface="+mj-lt"/>
              </a:rPr>
              <a:t>Famine within (52:6; cf. 2 Kg. 25:1-2; La. 4:7-10)</a:t>
            </a:r>
          </a:p>
          <a:p>
            <a:pPr eaLnBrk="1" hangingPunct="1">
              <a:spcBef>
                <a:spcPct val="0"/>
              </a:spcBef>
              <a:defRPr/>
            </a:pPr>
            <a:r>
              <a:rPr lang="en-US" altLang="en-US" sz="2400" i="1" dirty="0">
                <a:latin typeface="+mj-lt"/>
              </a:rPr>
              <a:t>Exhaustion with defending against the siege works (39:1; 52:4-5; cf. 2 Kg. 25:1-2)</a:t>
            </a:r>
          </a:p>
          <a:p>
            <a:pPr eaLnBrk="1" hangingPunct="1">
              <a:spcBef>
                <a:spcPct val="0"/>
              </a:spcBef>
              <a:defRPr/>
            </a:pPr>
            <a:r>
              <a:rPr lang="en-US" altLang="en-US" sz="2400" i="1" dirty="0">
                <a:latin typeface="+mj-lt"/>
              </a:rPr>
              <a:t>Wall breached (39:2-4; 52:7-8; cf. 2 Kg. 25:4)</a:t>
            </a:r>
          </a:p>
          <a:p>
            <a:pPr eaLnBrk="1" hangingPunct="1">
              <a:spcBef>
                <a:spcPct val="0"/>
              </a:spcBef>
              <a:defRPr/>
            </a:pPr>
            <a:r>
              <a:rPr lang="en-US" altLang="en-US" sz="2400" i="1" dirty="0">
                <a:latin typeface="+mj-lt"/>
              </a:rPr>
              <a:t>The king and the remains of the army attempted escape, unsuccessfully (39:3-7; 52:7-11; cf. 2 Kg. 25:4-7; </a:t>
            </a:r>
            <a:r>
              <a:rPr lang="en-US" altLang="en-US" sz="2400" i="1" dirty="0" err="1">
                <a:latin typeface="+mj-lt"/>
              </a:rPr>
              <a:t>Eze</a:t>
            </a:r>
            <a:r>
              <a:rPr lang="en-US" altLang="en-US" sz="2400" i="1" dirty="0">
                <a:latin typeface="+mj-lt"/>
              </a:rPr>
              <a:t>. 12:12-13; La. 4:19-20)</a:t>
            </a:r>
          </a:p>
        </p:txBody>
      </p:sp>
      <p:sp>
        <p:nvSpPr>
          <p:cNvPr id="314372" name="Text Box 4"/>
          <p:cNvSpPr txBox="1">
            <a:spLocks noChangeArrowheads="1"/>
          </p:cNvSpPr>
          <p:nvPr/>
        </p:nvSpPr>
        <p:spPr bwMode="auto">
          <a:xfrm>
            <a:off x="376517" y="4183064"/>
            <a:ext cx="11295529" cy="2123658"/>
          </a:xfrm>
          <a:prstGeom prst="rect">
            <a:avLst/>
          </a:prstGeom>
          <a:solidFill>
            <a:srgbClr val="0022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rgbClr val="FF6F0D"/>
                </a:solidFill>
                <a:latin typeface="Arial Narrow" panose="020B0606020202030204" pitchFamily="34" charset="0"/>
              </a:rPr>
              <a:t>The Babylonians sacked the city, torched the temple, broke down the walls, and burned to the ground every important building </a:t>
            </a:r>
            <a:r>
              <a:rPr lang="en-US" altLang="en-US" sz="2400">
                <a:solidFill>
                  <a:srgbClr val="FF6F0D"/>
                </a:solidFill>
                <a:latin typeface="Arial Narrow" panose="020B0606020202030204" pitchFamily="34" charset="0"/>
              </a:rPr>
              <a:t>(39:8; 52:12-16; cf. 2 Kg. 25:8-10; 2 Chr. 36:19).</a:t>
            </a:r>
            <a:r>
              <a:rPr lang="en-US" altLang="en-US" sz="2400" b="1">
                <a:solidFill>
                  <a:srgbClr val="FF6F0D"/>
                </a:solidFill>
                <a:latin typeface="Arial Narrow" panose="020B0606020202030204" pitchFamily="34" charset="0"/>
              </a:rPr>
              <a:t> </a:t>
            </a:r>
          </a:p>
          <a:p>
            <a:pPr eaLnBrk="1" hangingPunct="1">
              <a:spcBef>
                <a:spcPct val="50000"/>
              </a:spcBef>
              <a:buClrTx/>
              <a:buSzTx/>
              <a:buFontTx/>
              <a:buNone/>
            </a:pPr>
            <a:r>
              <a:rPr lang="en-US" altLang="en-US" sz="2400" b="1">
                <a:solidFill>
                  <a:srgbClr val="FF6F0D"/>
                </a:solidFill>
                <a:latin typeface="Arial Narrow" panose="020B0606020202030204" pitchFamily="34" charset="0"/>
              </a:rPr>
              <a:t>The valuables from the temple were salvaged as plunder and carried to Babylon along with the deportation of the most important citizens </a:t>
            </a:r>
            <a:r>
              <a:rPr lang="en-US" altLang="en-US" sz="2400">
                <a:solidFill>
                  <a:srgbClr val="FF6F0D"/>
                </a:solidFill>
                <a:latin typeface="Arial Narrow" panose="020B0606020202030204" pitchFamily="34" charset="0"/>
              </a:rPr>
              <a:t>(39:9-10; 52:17-30; cf. 27:16-22; 2 Kg. 25:11-21; 2 Chr. 36:18, 20).</a:t>
            </a:r>
          </a:p>
        </p:txBody>
      </p:sp>
    </p:spTree>
    <p:extLst>
      <p:ext uri="{BB962C8B-B14F-4D97-AF65-F5344CB8AC3E}">
        <p14:creationId xmlns:p14="http://schemas.microsoft.com/office/powerpoint/2010/main" val="3573507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additive="base">
                                        <p:cTn id="7" dur="500" fill="hold"/>
                                        <p:tgtEl>
                                          <p:spTgt spid="314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4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4371">
                                            <p:txEl>
                                              <p:pRg st="1" end="1"/>
                                            </p:txEl>
                                          </p:spTgt>
                                        </p:tgtEl>
                                        <p:attrNameLst>
                                          <p:attrName>style.visibility</p:attrName>
                                        </p:attrNameLst>
                                      </p:cBhvr>
                                      <p:to>
                                        <p:strVal val="visible"/>
                                      </p:to>
                                    </p:set>
                                    <p:anim calcmode="lin" valueType="num">
                                      <p:cBhvr additive="base">
                                        <p:cTn id="13" dur="500" fill="hold"/>
                                        <p:tgtEl>
                                          <p:spTgt spid="314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4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4371">
                                            <p:txEl>
                                              <p:pRg st="2" end="2"/>
                                            </p:txEl>
                                          </p:spTgt>
                                        </p:tgtEl>
                                        <p:attrNameLst>
                                          <p:attrName>style.visibility</p:attrName>
                                        </p:attrNameLst>
                                      </p:cBhvr>
                                      <p:to>
                                        <p:strVal val="visible"/>
                                      </p:to>
                                    </p:set>
                                    <p:anim calcmode="lin" valueType="num">
                                      <p:cBhvr additive="base">
                                        <p:cTn id="19" dur="500" fill="hold"/>
                                        <p:tgtEl>
                                          <p:spTgt spid="314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4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4371">
                                            <p:txEl>
                                              <p:pRg st="3" end="3"/>
                                            </p:txEl>
                                          </p:spTgt>
                                        </p:tgtEl>
                                        <p:attrNameLst>
                                          <p:attrName>style.visibility</p:attrName>
                                        </p:attrNameLst>
                                      </p:cBhvr>
                                      <p:to>
                                        <p:strVal val="visible"/>
                                      </p:to>
                                    </p:set>
                                    <p:anim calcmode="lin" valueType="num">
                                      <p:cBhvr additive="base">
                                        <p:cTn id="25" dur="500" fill="hold"/>
                                        <p:tgtEl>
                                          <p:spTgt spid="314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4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14372"/>
                                        </p:tgtEl>
                                        <p:attrNameLst>
                                          <p:attrName>style.visibility</p:attrName>
                                        </p:attrNameLst>
                                      </p:cBhvr>
                                      <p:to>
                                        <p:strVal val="visible"/>
                                      </p:to>
                                    </p:set>
                                    <p:animEffect transition="in" filter="dissolve">
                                      <p:cBhvr>
                                        <p:cTn id="31" dur="500"/>
                                        <p:tgtEl>
                                          <p:spTgt spid="314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2"/>
          </p:nvPr>
        </p:nvSpPr>
        <p:spPr>
          <a:xfrm>
            <a:off x="10758922" y="6185647"/>
            <a:ext cx="518678" cy="398033"/>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6F77D8C4-174D-43F7-B9DC-C81B413FAF56}" type="slidenum">
              <a:rPr lang="en-US" altLang="en-US" sz="1200"/>
              <a:pPr>
                <a:spcBef>
                  <a:spcPct val="0"/>
                </a:spcBef>
                <a:buClrTx/>
                <a:buSzTx/>
                <a:buFontTx/>
                <a:buNone/>
              </a:pPr>
              <a:t>108</a:t>
            </a:fld>
            <a:endParaRPr lang="en-US" altLang="en-US" sz="1200" dirty="0"/>
          </a:p>
        </p:txBody>
      </p:sp>
      <p:sp>
        <p:nvSpPr>
          <p:cNvPr id="322564" name="Rectangle 4"/>
          <p:cNvSpPr>
            <a:spLocks noGrp="1" noChangeArrowheads="1"/>
          </p:cNvSpPr>
          <p:nvPr>
            <p:ph type="title"/>
          </p:nvPr>
        </p:nvSpPr>
        <p:spPr>
          <a:xfrm>
            <a:off x="878541" y="430305"/>
            <a:ext cx="4074459" cy="1123857"/>
          </a:xfrm>
        </p:spPr>
        <p:txBody>
          <a:bodyPr>
            <a:normAutofit/>
          </a:bodyPr>
          <a:lstStyle/>
          <a:p>
            <a:pPr algn="r" eaLnBrk="1" hangingPunct="1">
              <a:defRPr/>
            </a:pPr>
            <a:r>
              <a:rPr lang="en-US" altLang="en-US" sz="4000" dirty="0">
                <a:solidFill>
                  <a:srgbClr val="57FFFB"/>
                </a:solidFill>
              </a:rPr>
              <a:t>Near Escape</a:t>
            </a:r>
          </a:p>
        </p:txBody>
      </p:sp>
      <p:sp>
        <p:nvSpPr>
          <p:cNvPr id="322565" name="Rectangle 5"/>
          <p:cNvSpPr>
            <a:spLocks noGrp="1" noChangeArrowheads="1"/>
          </p:cNvSpPr>
          <p:nvPr>
            <p:ph type="body" sz="half" idx="1"/>
          </p:nvPr>
        </p:nvSpPr>
        <p:spPr>
          <a:xfrm>
            <a:off x="466165" y="2217550"/>
            <a:ext cx="5534585" cy="3286779"/>
          </a:xfrm>
        </p:spPr>
        <p:txBody>
          <a:bodyPr/>
          <a:lstStyle/>
          <a:p>
            <a:pPr eaLnBrk="1" hangingPunct="1">
              <a:lnSpc>
                <a:spcPct val="90000"/>
              </a:lnSpc>
              <a:buFont typeface="Wingdings" panose="05000000000000000000" pitchFamily="2" charset="2"/>
              <a:buNone/>
              <a:defRPr/>
            </a:pPr>
            <a:r>
              <a:rPr lang="en-US" altLang="en-US" sz="2800" dirty="0">
                <a:solidFill>
                  <a:srgbClr val="FFCC00"/>
                </a:solidFill>
                <a:latin typeface="Impact" panose="020B0806030902050204" pitchFamily="34" charset="0"/>
              </a:rPr>
              <a:t>CHAINED FOR DEPORTATION</a:t>
            </a:r>
          </a:p>
          <a:p>
            <a:pPr eaLnBrk="1" hangingPunct="1">
              <a:lnSpc>
                <a:spcPct val="90000"/>
              </a:lnSpc>
              <a:defRPr/>
            </a:pPr>
            <a:r>
              <a:rPr lang="en-US" altLang="en-US" sz="2400" i="1" dirty="0">
                <a:latin typeface="Arial Narrow" panose="020B0606020202030204" pitchFamily="34" charset="0"/>
              </a:rPr>
              <a:t>At first, Jeremiah was prepared for deportation with all the others, in spite of an order for his freedom (40:1; cf. 39:11-12).</a:t>
            </a:r>
          </a:p>
          <a:p>
            <a:pPr eaLnBrk="1" hangingPunct="1">
              <a:lnSpc>
                <a:spcPct val="90000"/>
              </a:lnSpc>
              <a:defRPr/>
            </a:pPr>
            <a:r>
              <a:rPr lang="en-US" altLang="en-US" sz="2400" i="1" dirty="0">
                <a:latin typeface="Arial Narrow" panose="020B0606020202030204" pitchFamily="34" charset="0"/>
              </a:rPr>
              <a:t>When the commander of the guard discovered Jeremiah so chained, he released him, giving him the option of staying in Jerusalem or going to Babylon (40:2-6).</a:t>
            </a:r>
          </a:p>
        </p:txBody>
      </p:sp>
      <p:pic>
        <p:nvPicPr>
          <p:cNvPr id="43013" name="Picture 10" descr="Assyrian Photos, Slide # AI-25c"/>
          <p:cNvPicPr>
            <a:picLocks noGrp="1" noChangeAspect="1" noChangeArrowheads="1"/>
          </p:cNvPicPr>
          <p:nvPr>
            <p:ph sz="half" idx="2"/>
          </p:nvPr>
        </p:nvPicPr>
        <p:blipFill>
          <a:blip r:embed="rId2">
            <a:lum bright="18000"/>
            <a:extLst>
              <a:ext uri="{28A0092B-C50C-407E-A947-70E740481C1C}">
                <a14:useLocalDpi xmlns:a14="http://schemas.microsoft.com/office/drawing/2010/main"/>
              </a:ext>
            </a:extLst>
          </a:blip>
          <a:srcRect/>
          <a:stretch>
            <a:fillRect/>
          </a:stretch>
        </p:blipFill>
        <p:spPr>
          <a:xfrm>
            <a:off x="6026149" y="0"/>
            <a:ext cx="5371169" cy="68374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Text Box 11"/>
          <p:cNvSpPr txBox="1">
            <a:spLocks noChangeArrowheads="1"/>
          </p:cNvSpPr>
          <p:nvPr/>
        </p:nvSpPr>
        <p:spPr bwMode="auto">
          <a:xfrm>
            <a:off x="1303244" y="5832951"/>
            <a:ext cx="441325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2000" b="1" dirty="0"/>
              <a:t>POWS prepared for deportation  </a:t>
            </a:r>
          </a:p>
          <a:p>
            <a:pPr algn="r" eaLnBrk="1" hangingPunct="1">
              <a:spcBef>
                <a:spcPct val="50000"/>
              </a:spcBef>
              <a:buClrTx/>
              <a:buSzTx/>
              <a:buFontTx/>
              <a:buNone/>
            </a:pPr>
            <a:r>
              <a:rPr lang="en-US" altLang="en-US" sz="1600" dirty="0"/>
              <a:t>British Museum, London</a:t>
            </a:r>
            <a:endParaRPr lang="en-US" altLang="en-US" sz="2000" b="1" dirty="0"/>
          </a:p>
        </p:txBody>
      </p:sp>
    </p:spTree>
    <p:extLst>
      <p:ext uri="{BB962C8B-B14F-4D97-AF65-F5344CB8AC3E}">
        <p14:creationId xmlns:p14="http://schemas.microsoft.com/office/powerpoint/2010/main" val="23115069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2565">
                                            <p:txEl>
                                              <p:pRg st="1" end="1"/>
                                            </p:txEl>
                                          </p:spTgt>
                                        </p:tgtEl>
                                        <p:attrNameLst>
                                          <p:attrName>style.visibility</p:attrName>
                                        </p:attrNameLst>
                                      </p:cBhvr>
                                      <p:to>
                                        <p:strVal val="visible"/>
                                      </p:to>
                                    </p:set>
                                    <p:anim calcmode="lin" valueType="num">
                                      <p:cBhvr additive="base">
                                        <p:cTn id="7" dur="500" fill="hold"/>
                                        <p:tgtEl>
                                          <p:spTgt spid="32256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25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2565">
                                            <p:txEl>
                                              <p:pRg st="2" end="2"/>
                                            </p:txEl>
                                          </p:spTgt>
                                        </p:tgtEl>
                                        <p:attrNameLst>
                                          <p:attrName>style.visibility</p:attrName>
                                        </p:attrNameLst>
                                      </p:cBhvr>
                                      <p:to>
                                        <p:strVal val="visible"/>
                                      </p:to>
                                    </p:set>
                                    <p:anim calcmode="lin" valueType="num">
                                      <p:cBhvr additive="base">
                                        <p:cTn id="13" dur="500" fill="hold"/>
                                        <p:tgtEl>
                                          <p:spTgt spid="3225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256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D4288BAB-DFCD-4935-B4C6-C59E64E6D3E0}" type="slidenum">
              <a:rPr lang="en-US" altLang="en-US" sz="1200"/>
              <a:pPr>
                <a:spcBef>
                  <a:spcPct val="0"/>
                </a:spcBef>
                <a:buClrTx/>
                <a:buSzTx/>
                <a:buFontTx/>
                <a:buNone/>
              </a:pPr>
              <a:t>109</a:t>
            </a:fld>
            <a:endParaRPr lang="en-US" altLang="en-US" sz="1200"/>
          </a:p>
        </p:txBody>
      </p:sp>
      <p:sp>
        <p:nvSpPr>
          <p:cNvPr id="334852" name="Rectangle 4"/>
          <p:cNvSpPr>
            <a:spLocks noGrp="1" noChangeArrowheads="1"/>
          </p:cNvSpPr>
          <p:nvPr>
            <p:ph type="title"/>
          </p:nvPr>
        </p:nvSpPr>
        <p:spPr>
          <a:xfrm>
            <a:off x="340659" y="312868"/>
            <a:ext cx="6902824" cy="1192306"/>
          </a:xfrm>
          <a:noFill/>
          <a:ln>
            <a:noFill/>
          </a:ln>
        </p:spPr>
        <p:txBody>
          <a:bodyPr>
            <a:normAutofit fontScale="90000"/>
          </a:bodyPr>
          <a:lstStyle/>
          <a:p>
            <a:pPr algn="r" eaLnBrk="1" hangingPunct="1">
              <a:defRPr/>
            </a:pPr>
            <a:r>
              <a:rPr lang="en-US" altLang="en-US" sz="5400" dirty="0">
                <a:latin typeface="Impact" panose="020B0806030902050204" pitchFamily="34" charset="0"/>
              </a:rPr>
              <a:t>Flight to Egypt</a:t>
            </a:r>
            <a:br>
              <a:rPr lang="en-US" altLang="en-US" sz="6000" dirty="0">
                <a:latin typeface="Brush Script MT" pitchFamily="66" charset="0"/>
              </a:rPr>
            </a:br>
            <a:r>
              <a:rPr lang="en-US" altLang="en-US" sz="2400" b="1" i="1" dirty="0">
                <a:latin typeface="Arial Narrow" panose="020B0606020202030204" pitchFamily="34" charset="0"/>
              </a:rPr>
              <a:t>41:16—43:13</a:t>
            </a:r>
            <a:endParaRPr lang="en-US" altLang="en-US" sz="6000" i="1" dirty="0">
              <a:latin typeface="Arial Narrow" panose="020B0606020202030204" pitchFamily="34" charset="0"/>
            </a:endParaRPr>
          </a:p>
        </p:txBody>
      </p:sp>
      <p:sp>
        <p:nvSpPr>
          <p:cNvPr id="334856" name="Rectangle 8"/>
          <p:cNvSpPr>
            <a:spLocks noGrp="1" noChangeArrowheads="1"/>
          </p:cNvSpPr>
          <p:nvPr>
            <p:ph type="body" sz="half" idx="2"/>
          </p:nvPr>
        </p:nvSpPr>
        <p:spPr>
          <a:xfrm>
            <a:off x="7530352" y="312868"/>
            <a:ext cx="4267200" cy="6248400"/>
          </a:xfrm>
          <a:solidFill>
            <a:srgbClr val="800000"/>
          </a:solidFill>
          <a:ln w="1905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rgbClr val="FF8F43"/>
                </a:solidFill>
                <a:latin typeface="Lucida Sans Unicode" panose="020B0602030504020204" pitchFamily="34" charset="0"/>
              </a:rPr>
              <a:t>Gedaliah’s murder created panic</a:t>
            </a:r>
          </a:p>
          <a:p>
            <a:pPr eaLnBrk="1" hangingPunct="1">
              <a:lnSpc>
                <a:spcPct val="90000"/>
              </a:lnSpc>
              <a:spcBef>
                <a:spcPct val="0"/>
              </a:spcBef>
              <a:defRPr/>
            </a:pPr>
            <a:r>
              <a:rPr lang="en-US" altLang="en-US" sz="2400" i="1">
                <a:solidFill>
                  <a:srgbClr val="FFFF99"/>
                </a:solidFill>
                <a:latin typeface="Arial Narrow" panose="020B0606020202030204" pitchFamily="34" charset="0"/>
              </a:rPr>
              <a:t>Would the Babylonians seek reprisals?</a:t>
            </a:r>
          </a:p>
          <a:p>
            <a:pPr eaLnBrk="1" hangingPunct="1">
              <a:lnSpc>
                <a:spcPct val="90000"/>
              </a:lnSpc>
              <a:spcBef>
                <a:spcPct val="0"/>
              </a:spcBef>
              <a:defRPr/>
            </a:pPr>
            <a:r>
              <a:rPr lang="en-US" altLang="en-US" sz="2400" i="1">
                <a:solidFill>
                  <a:srgbClr val="FFFF99"/>
                </a:solidFill>
                <a:latin typeface="Arial Narrow" panose="020B0606020202030204" pitchFamily="34" charset="0"/>
              </a:rPr>
              <a:t>Against Jeremiah’s advice, they determined to flee to Egypt.</a:t>
            </a:r>
          </a:p>
          <a:p>
            <a:pPr eaLnBrk="1" hangingPunct="1">
              <a:lnSpc>
                <a:spcPct val="90000"/>
              </a:lnSpc>
              <a:spcBef>
                <a:spcPct val="0"/>
              </a:spcBef>
              <a:defRPr/>
            </a:pPr>
            <a:r>
              <a:rPr lang="en-US" altLang="en-US" sz="2400" i="1">
                <a:solidFill>
                  <a:srgbClr val="FFFF99"/>
                </a:solidFill>
                <a:latin typeface="Arial Narrow" panose="020B0606020202030204" pitchFamily="34" charset="0"/>
              </a:rPr>
              <a:t>The Jewish military officers distrusted Jeremiah, accusing him of being manipulated by Baruch, his scribe.</a:t>
            </a:r>
          </a:p>
          <a:p>
            <a:pPr eaLnBrk="1" hangingPunct="1">
              <a:lnSpc>
                <a:spcPct val="90000"/>
              </a:lnSpc>
              <a:spcBef>
                <a:spcPct val="0"/>
              </a:spcBef>
              <a:defRPr/>
            </a:pPr>
            <a:r>
              <a:rPr lang="en-US" altLang="en-US" sz="2400" i="1">
                <a:solidFill>
                  <a:srgbClr val="FFFF99"/>
                </a:solidFill>
                <a:latin typeface="Arial Narrow" panose="020B0606020202030204" pitchFamily="34" charset="0"/>
              </a:rPr>
              <a:t>They took both Jeremiah and Baruch with them in the flight to Tahpenes in the northeast Delta (cf. 2 Kg. 25:26).</a:t>
            </a:r>
          </a:p>
          <a:p>
            <a:pPr eaLnBrk="1" hangingPunct="1">
              <a:lnSpc>
                <a:spcPct val="90000"/>
              </a:lnSpc>
              <a:spcBef>
                <a:spcPct val="0"/>
              </a:spcBef>
              <a:defRPr/>
            </a:pPr>
            <a:r>
              <a:rPr lang="en-US" altLang="en-US" sz="2400" i="1">
                <a:solidFill>
                  <a:srgbClr val="FFFF99"/>
                </a:solidFill>
                <a:latin typeface="Arial Narrow" panose="020B0606020202030204" pitchFamily="34" charset="0"/>
              </a:rPr>
              <a:t>Jeremiah buried stones in a brick pavement as a sign of  Nebuchadnezzar’s coming attack upon Egypt.</a:t>
            </a:r>
          </a:p>
        </p:txBody>
      </p:sp>
      <p:pic>
        <p:nvPicPr>
          <p:cNvPr id="46085" name="Picture 9" descr="Egypt Photos, Slide# 024"/>
          <p:cNvPicPr>
            <a:picLocks noGrp="1" noChangeAspect="1" noChangeArrowheads="1"/>
          </p:cNvPicPr>
          <p:nvPr>
            <p:ph sz="half" idx="1"/>
          </p:nvPr>
        </p:nvPicPr>
        <p:blipFill>
          <a:blip r:embed="rId2">
            <a:lum bright="-6000" contrast="24000"/>
            <a:extLst>
              <a:ext uri="{28A0092B-C50C-407E-A947-70E740481C1C}">
                <a14:useLocalDpi xmlns:a14="http://schemas.microsoft.com/office/drawing/2010/main"/>
              </a:ext>
            </a:extLst>
          </a:blip>
          <a:srcRect/>
          <a:stretch>
            <a:fillRect/>
          </a:stretch>
        </p:blipFill>
        <p:spPr>
          <a:xfrm>
            <a:off x="3460938" y="1720115"/>
            <a:ext cx="3782545" cy="48940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09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4856">
                                            <p:txEl>
                                              <p:pRg st="1" end="1"/>
                                            </p:txEl>
                                          </p:spTgt>
                                        </p:tgtEl>
                                        <p:attrNameLst>
                                          <p:attrName>style.visibility</p:attrName>
                                        </p:attrNameLst>
                                      </p:cBhvr>
                                      <p:to>
                                        <p:strVal val="visible"/>
                                      </p:to>
                                    </p:set>
                                    <p:anim calcmode="lin" valueType="num">
                                      <p:cBhvr additive="base">
                                        <p:cTn id="7" dur="500" fill="hold"/>
                                        <p:tgtEl>
                                          <p:spTgt spid="33485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48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4856">
                                            <p:txEl>
                                              <p:pRg st="2" end="2"/>
                                            </p:txEl>
                                          </p:spTgt>
                                        </p:tgtEl>
                                        <p:attrNameLst>
                                          <p:attrName>style.visibility</p:attrName>
                                        </p:attrNameLst>
                                      </p:cBhvr>
                                      <p:to>
                                        <p:strVal val="visible"/>
                                      </p:to>
                                    </p:set>
                                    <p:anim calcmode="lin" valueType="num">
                                      <p:cBhvr additive="base">
                                        <p:cTn id="13" dur="500" fill="hold"/>
                                        <p:tgtEl>
                                          <p:spTgt spid="33485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48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4856">
                                            <p:txEl>
                                              <p:pRg st="3" end="3"/>
                                            </p:txEl>
                                          </p:spTgt>
                                        </p:tgtEl>
                                        <p:attrNameLst>
                                          <p:attrName>style.visibility</p:attrName>
                                        </p:attrNameLst>
                                      </p:cBhvr>
                                      <p:to>
                                        <p:strVal val="visible"/>
                                      </p:to>
                                    </p:set>
                                    <p:anim calcmode="lin" valueType="num">
                                      <p:cBhvr additive="base">
                                        <p:cTn id="19" dur="500" fill="hold"/>
                                        <p:tgtEl>
                                          <p:spTgt spid="33485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48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4856">
                                            <p:txEl>
                                              <p:pRg st="4" end="4"/>
                                            </p:txEl>
                                          </p:spTgt>
                                        </p:tgtEl>
                                        <p:attrNameLst>
                                          <p:attrName>style.visibility</p:attrName>
                                        </p:attrNameLst>
                                      </p:cBhvr>
                                      <p:to>
                                        <p:strVal val="visible"/>
                                      </p:to>
                                    </p:set>
                                    <p:anim calcmode="lin" valueType="num">
                                      <p:cBhvr additive="base">
                                        <p:cTn id="25" dur="500" fill="hold"/>
                                        <p:tgtEl>
                                          <p:spTgt spid="33485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48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34856">
                                            <p:txEl>
                                              <p:pRg st="5" end="5"/>
                                            </p:txEl>
                                          </p:spTgt>
                                        </p:tgtEl>
                                        <p:attrNameLst>
                                          <p:attrName>style.visibility</p:attrName>
                                        </p:attrNameLst>
                                      </p:cBhvr>
                                      <p:to>
                                        <p:strVal val="visible"/>
                                      </p:to>
                                    </p:set>
                                    <p:anim calcmode="lin" valueType="num">
                                      <p:cBhvr additive="base">
                                        <p:cTn id="31" dur="500" fill="hold"/>
                                        <p:tgtEl>
                                          <p:spTgt spid="33485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485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Autofit/>
          </a:bodyPr>
          <a:lstStyle/>
          <a:p>
            <a:pPr algn="l"/>
            <a:r>
              <a:rPr lang="en-US" sz="3200" dirty="0">
                <a:solidFill>
                  <a:schemeClr val="accent6">
                    <a:lumMod val="60000"/>
                    <a:lumOff val="40000"/>
                  </a:schemeClr>
                </a:solidFill>
              </a:rPr>
              <a:t>THE ORACLES OF HABAKKUK ARE UNIQUE AMONG THE PROPHETS</a:t>
            </a:r>
          </a:p>
        </p:txBody>
      </p:sp>
      <p:sp>
        <p:nvSpPr>
          <p:cNvPr id="3" name="Content Placeholder 2"/>
          <p:cNvSpPr>
            <a:spLocks noGrp="1"/>
          </p:cNvSpPr>
          <p:nvPr>
            <p:ph idx="1"/>
          </p:nvPr>
        </p:nvSpPr>
        <p:spPr>
          <a:xfrm>
            <a:off x="715617" y="2544418"/>
            <a:ext cx="10588487" cy="3551582"/>
          </a:xfrm>
        </p:spPr>
        <p:txBody>
          <a:bodyPr>
            <a:normAutofit/>
          </a:bodyPr>
          <a:lstStyle/>
          <a:p>
            <a:pPr marL="0" indent="0">
              <a:buNone/>
            </a:pPr>
            <a:r>
              <a:rPr lang="en-US" sz="2800" b="1" dirty="0">
                <a:solidFill>
                  <a:schemeClr val="accent2">
                    <a:lumMod val="60000"/>
                    <a:lumOff val="40000"/>
                  </a:schemeClr>
                </a:solidFill>
                <a:effectLst>
                  <a:outerShdw blurRad="38100" dist="38100" dir="2700000" algn="tl">
                    <a:srgbClr val="000000">
                      <a:alpha val="43137"/>
                    </a:srgbClr>
                  </a:outerShdw>
                </a:effectLst>
              </a:rPr>
              <a:t>Rather than pronouncements of judgement on Israel or the nations, Habakkuk addresses questions of theodicy.</a:t>
            </a:r>
          </a:p>
          <a:p>
            <a:r>
              <a:rPr lang="en-US" sz="2400" i="1" dirty="0"/>
              <a:t>The fundamental question concerns divine justice: is God fair in his treatment of Judah and Jerusalem with respect to the coming disaster?</a:t>
            </a:r>
          </a:p>
          <a:p>
            <a:r>
              <a:rPr lang="en-US" sz="2400" i="1" dirty="0"/>
              <a:t>Like the Book of Job, this book explores the sovereignty of God--not the theoretical extent of his power, but whether or not he administrates his sovereignty consistently and in a just way.</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27785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12"/>
          </p:nvPr>
        </p:nvSpPr>
        <p:spPr>
          <a:xfrm>
            <a:off x="10758922" y="6217920"/>
            <a:ext cx="518678" cy="365760"/>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63E008EF-6AB3-43F6-97EC-7275F8745549}" type="slidenum">
              <a:rPr lang="en-US" altLang="en-US" sz="1200"/>
              <a:pPr>
                <a:spcBef>
                  <a:spcPct val="0"/>
                </a:spcBef>
                <a:buClrTx/>
                <a:buSzTx/>
                <a:buFontTx/>
                <a:buNone/>
              </a:pPr>
              <a:t>110</a:t>
            </a:fld>
            <a:endParaRPr lang="en-US" altLang="en-US" sz="1200" dirty="0"/>
          </a:p>
        </p:txBody>
      </p:sp>
      <p:sp>
        <p:nvSpPr>
          <p:cNvPr id="343042" name="Rectangle 2"/>
          <p:cNvSpPr>
            <a:spLocks noGrp="1" noChangeArrowheads="1"/>
          </p:cNvSpPr>
          <p:nvPr>
            <p:ph type="title"/>
          </p:nvPr>
        </p:nvSpPr>
        <p:spPr>
          <a:xfrm>
            <a:off x="2231136" y="157868"/>
            <a:ext cx="7729728" cy="1188720"/>
          </a:xfrm>
          <a:noFill/>
          <a:ln>
            <a:noFill/>
          </a:ln>
        </p:spPr>
        <p:txBody>
          <a:bodyPr/>
          <a:lstStyle/>
          <a:p>
            <a:pPr eaLnBrk="1" hangingPunct="1">
              <a:defRPr/>
            </a:pPr>
            <a:r>
              <a:rPr lang="en-US" altLang="en-US"/>
              <a:t>Oracles about the Nations</a:t>
            </a:r>
          </a:p>
        </p:txBody>
      </p:sp>
      <p:sp>
        <p:nvSpPr>
          <p:cNvPr id="343044" name="Rectangle 4"/>
          <p:cNvSpPr>
            <a:spLocks noGrp="1" noChangeArrowheads="1"/>
          </p:cNvSpPr>
          <p:nvPr>
            <p:ph type="body" sz="half" idx="1"/>
          </p:nvPr>
        </p:nvSpPr>
        <p:spPr>
          <a:xfrm>
            <a:off x="1183341" y="1595718"/>
            <a:ext cx="10327341" cy="2599764"/>
          </a:xfrm>
          <a:solidFill>
            <a:srgbClr val="FF8F43"/>
          </a:solidFill>
          <a:ln w="38100" cap="flat">
            <a:solidFill>
              <a:schemeClr val="tx1"/>
            </a:solidFill>
            <a:prstDash val="sysDot"/>
            <a:miter lim="800000"/>
            <a:headEnd/>
            <a:tailEnd/>
          </a:ln>
        </p:spPr>
        <p:txBody>
          <a:bodyPr>
            <a:normAutofit lnSpcReduction="10000"/>
          </a:bodyPr>
          <a:lstStyle/>
          <a:p>
            <a:pPr eaLnBrk="1" hangingPunct="1">
              <a:lnSpc>
                <a:spcPct val="80000"/>
              </a:lnSpc>
              <a:buFont typeface="Wingdings" panose="05000000000000000000" pitchFamily="2" charset="2"/>
              <a:buNone/>
              <a:defRPr/>
            </a:pPr>
            <a:endParaRPr lang="en-US" altLang="en-US" dirty="0">
              <a:latin typeface="Berlin Sans FB" pitchFamily="34" charset="0"/>
            </a:endParaRPr>
          </a:p>
          <a:p>
            <a:pPr eaLnBrk="1" hangingPunct="1">
              <a:lnSpc>
                <a:spcPct val="80000"/>
              </a:lnSpc>
              <a:buFont typeface="Wingdings" panose="05000000000000000000" pitchFamily="2" charset="2"/>
              <a:buNone/>
              <a:defRPr/>
            </a:pPr>
            <a:r>
              <a:rPr lang="en-US" altLang="en-US" sz="2400" dirty="0">
                <a:latin typeface="Berlin Sans FB" pitchFamily="34" charset="0"/>
              </a:rPr>
              <a:t>THE PRIMARY THEME IS WAR:</a:t>
            </a:r>
            <a:r>
              <a:rPr lang="en-US" altLang="en-US" sz="2400" dirty="0"/>
              <a:t> </a:t>
            </a:r>
          </a:p>
          <a:p>
            <a:pPr eaLnBrk="1" hangingPunct="1">
              <a:lnSpc>
                <a:spcPct val="80000"/>
              </a:lnSpc>
              <a:buFont typeface="Wingdings" panose="05000000000000000000" pitchFamily="2" charset="2"/>
              <a:buNone/>
              <a:defRPr/>
            </a:pPr>
            <a:endParaRPr lang="en-US" altLang="en-US" sz="800" dirty="0"/>
          </a:p>
          <a:p>
            <a:pPr eaLnBrk="1" hangingPunct="1">
              <a:lnSpc>
                <a:spcPct val="80000"/>
              </a:lnSpc>
              <a:buFont typeface="Wingdings" panose="05000000000000000000" pitchFamily="2" charset="2"/>
              <a:buNone/>
              <a:defRPr/>
            </a:pPr>
            <a:r>
              <a:rPr lang="en-US" altLang="en-US" sz="2400" i="1" dirty="0">
                <a:solidFill>
                  <a:srgbClr val="002200"/>
                </a:solidFill>
              </a:rPr>
              <a:t>Yahweh directs the wars against the nations </a:t>
            </a:r>
            <a:r>
              <a:rPr lang="en-US" altLang="en-US" sz="2000" i="1" dirty="0">
                <a:solidFill>
                  <a:srgbClr val="002200"/>
                </a:solidFill>
                <a:latin typeface="Arial Narrow" panose="020B0606020202030204" pitchFamily="34" charset="0"/>
              </a:rPr>
              <a:t>(46:10; 47:6-7; 48:10; 49:2, 8, 20, 27, 32b, 35; 50:15, 21, 25; 51:1).</a:t>
            </a:r>
            <a:r>
              <a:rPr lang="en-US" altLang="en-US" sz="2400" i="1" dirty="0">
                <a:solidFill>
                  <a:srgbClr val="002200"/>
                </a:solidFill>
                <a:latin typeface="Arial Narrow" panose="020B0606020202030204" pitchFamily="34" charset="0"/>
              </a:rPr>
              <a:t> </a:t>
            </a:r>
          </a:p>
          <a:p>
            <a:pPr eaLnBrk="1" hangingPunct="1">
              <a:lnSpc>
                <a:spcPct val="80000"/>
              </a:lnSpc>
              <a:buFont typeface="Wingdings" panose="05000000000000000000" pitchFamily="2" charset="2"/>
              <a:buNone/>
              <a:defRPr/>
            </a:pPr>
            <a:endParaRPr lang="en-US" altLang="en-US" sz="800" i="1" dirty="0">
              <a:solidFill>
                <a:srgbClr val="002200"/>
              </a:solidFill>
              <a:latin typeface="Arial Narrow" panose="020B0606020202030204" pitchFamily="34" charset="0"/>
            </a:endParaRPr>
          </a:p>
          <a:p>
            <a:pPr eaLnBrk="1" hangingPunct="1">
              <a:lnSpc>
                <a:spcPct val="80000"/>
              </a:lnSpc>
              <a:buFont typeface="Wingdings" panose="05000000000000000000" pitchFamily="2" charset="2"/>
              <a:buNone/>
              <a:defRPr/>
            </a:pPr>
            <a:r>
              <a:rPr lang="en-US" altLang="en-US" sz="2400" i="1" dirty="0">
                <a:solidFill>
                  <a:srgbClr val="002200"/>
                </a:solidFill>
              </a:rPr>
              <a:t>The nations serve as Yahweh’s war club with which he shatters kingdoms under judgment</a:t>
            </a:r>
            <a:r>
              <a:rPr lang="en-US" altLang="en-US" sz="2400" i="1" dirty="0">
                <a:solidFill>
                  <a:srgbClr val="002200"/>
                </a:solidFill>
                <a:latin typeface="Arial Narrow" panose="020B0606020202030204" pitchFamily="34" charset="0"/>
              </a:rPr>
              <a:t> </a:t>
            </a:r>
            <a:r>
              <a:rPr lang="en-US" altLang="en-US" sz="2000" i="1" dirty="0">
                <a:solidFill>
                  <a:srgbClr val="002200"/>
                </a:solidFill>
                <a:latin typeface="Arial Narrow" panose="020B0606020202030204" pitchFamily="34" charset="0"/>
              </a:rPr>
              <a:t>(51:20-23).</a:t>
            </a:r>
          </a:p>
        </p:txBody>
      </p:sp>
      <p:sp>
        <p:nvSpPr>
          <p:cNvPr id="343045" name="Rectangle 5"/>
          <p:cNvSpPr>
            <a:spLocks noGrp="1" noChangeArrowheads="1"/>
          </p:cNvSpPr>
          <p:nvPr>
            <p:ph type="body" sz="half" idx="2"/>
          </p:nvPr>
        </p:nvSpPr>
        <p:spPr>
          <a:xfrm>
            <a:off x="1183341" y="4354964"/>
            <a:ext cx="9395012" cy="2228716"/>
          </a:xfrm>
        </p:spPr>
        <p:txBody>
          <a:bodyPr>
            <a:normAutofit fontScale="92500" lnSpcReduction="10000"/>
          </a:bodyPr>
          <a:lstStyle/>
          <a:p>
            <a:pPr eaLnBrk="1" hangingPunct="1">
              <a:lnSpc>
                <a:spcPct val="80000"/>
              </a:lnSpc>
              <a:buFont typeface="Wingdings" panose="05000000000000000000" pitchFamily="2" charset="2"/>
              <a:buNone/>
              <a:defRPr/>
            </a:pPr>
            <a:r>
              <a:rPr lang="en-US" altLang="en-US" dirty="0">
                <a:solidFill>
                  <a:srgbClr val="FFFF99"/>
                </a:solidFill>
                <a:latin typeface="Berlin Sans FB" pitchFamily="34" charset="0"/>
              </a:rPr>
              <a:t>Geographical Order</a:t>
            </a:r>
          </a:p>
          <a:p>
            <a:pPr eaLnBrk="1" hangingPunct="1">
              <a:lnSpc>
                <a:spcPct val="80000"/>
              </a:lnSpc>
              <a:buFont typeface="Wingdings" panose="05000000000000000000" pitchFamily="2" charset="2"/>
              <a:buNone/>
              <a:defRPr/>
            </a:pPr>
            <a:r>
              <a:rPr lang="en-US" altLang="en-US" sz="2400" b="1" dirty="0">
                <a:solidFill>
                  <a:srgbClr val="FFFFCC"/>
                </a:solidFill>
                <a:latin typeface="Arial Narrow" panose="020B0606020202030204" pitchFamily="34" charset="0"/>
              </a:rPr>
              <a:t>	South (Egypt)</a:t>
            </a:r>
          </a:p>
          <a:p>
            <a:pPr eaLnBrk="1" hangingPunct="1">
              <a:lnSpc>
                <a:spcPct val="80000"/>
              </a:lnSpc>
              <a:buFont typeface="Wingdings" panose="05000000000000000000" pitchFamily="2" charset="2"/>
              <a:buNone/>
              <a:defRPr/>
            </a:pPr>
            <a:r>
              <a:rPr lang="en-US" altLang="en-US" sz="2400" b="1" dirty="0">
                <a:solidFill>
                  <a:srgbClr val="FFFFCC"/>
                </a:solidFill>
                <a:latin typeface="Arial Narrow" panose="020B0606020202030204" pitchFamily="34" charset="0"/>
              </a:rPr>
              <a:t>	West (Philistia)</a:t>
            </a:r>
          </a:p>
          <a:p>
            <a:pPr eaLnBrk="1" hangingPunct="1">
              <a:lnSpc>
                <a:spcPct val="80000"/>
              </a:lnSpc>
              <a:buFont typeface="Wingdings" panose="05000000000000000000" pitchFamily="2" charset="2"/>
              <a:buNone/>
              <a:defRPr/>
            </a:pPr>
            <a:r>
              <a:rPr lang="en-US" altLang="en-US" sz="2400" b="1" dirty="0">
                <a:solidFill>
                  <a:srgbClr val="FFFFCC"/>
                </a:solidFill>
                <a:latin typeface="Arial Narrow" panose="020B0606020202030204" pitchFamily="34" charset="0"/>
              </a:rPr>
              <a:t>	East (Moab, Ammon and Edom)</a:t>
            </a:r>
          </a:p>
          <a:p>
            <a:pPr eaLnBrk="1" hangingPunct="1">
              <a:lnSpc>
                <a:spcPct val="80000"/>
              </a:lnSpc>
              <a:buFont typeface="Wingdings" panose="05000000000000000000" pitchFamily="2" charset="2"/>
              <a:buNone/>
              <a:defRPr/>
            </a:pPr>
            <a:r>
              <a:rPr lang="en-US" altLang="en-US" sz="2400" b="1" dirty="0">
                <a:solidFill>
                  <a:srgbClr val="FFFFCC"/>
                </a:solidFill>
                <a:latin typeface="Arial Narrow" panose="020B0606020202030204" pitchFamily="34" charset="0"/>
              </a:rPr>
              <a:t>	North (Damascus, </a:t>
            </a:r>
            <a:r>
              <a:rPr lang="en-US" altLang="en-US" sz="2400" b="1" dirty="0" err="1">
                <a:solidFill>
                  <a:srgbClr val="FFFFCC"/>
                </a:solidFill>
                <a:latin typeface="Arial Narrow" panose="020B0606020202030204" pitchFamily="34" charset="0"/>
              </a:rPr>
              <a:t>Kedar</a:t>
            </a:r>
            <a:r>
              <a:rPr lang="en-US" altLang="en-US" sz="2400" b="1" dirty="0">
                <a:solidFill>
                  <a:srgbClr val="FFFFCC"/>
                </a:solidFill>
                <a:latin typeface="Arial Narrow" panose="020B0606020202030204" pitchFamily="34" charset="0"/>
              </a:rPr>
              <a:t> and </a:t>
            </a:r>
            <a:r>
              <a:rPr lang="en-US" altLang="en-US" sz="2400" b="1" dirty="0" err="1">
                <a:solidFill>
                  <a:srgbClr val="FFFFCC"/>
                </a:solidFill>
                <a:latin typeface="Arial Narrow" panose="020B0606020202030204" pitchFamily="34" charset="0"/>
              </a:rPr>
              <a:t>Hazor</a:t>
            </a:r>
            <a:r>
              <a:rPr lang="en-US" altLang="en-US" sz="2400" b="1" dirty="0">
                <a:solidFill>
                  <a:srgbClr val="FFFFCC"/>
                </a:solidFill>
                <a:latin typeface="Arial Narrow" panose="020B0606020202030204" pitchFamily="34" charset="0"/>
              </a:rPr>
              <a:t>)</a:t>
            </a:r>
          </a:p>
          <a:p>
            <a:pPr eaLnBrk="1" hangingPunct="1">
              <a:lnSpc>
                <a:spcPct val="80000"/>
              </a:lnSpc>
              <a:buFont typeface="Wingdings" panose="05000000000000000000" pitchFamily="2" charset="2"/>
              <a:buNone/>
              <a:defRPr/>
            </a:pPr>
            <a:r>
              <a:rPr lang="en-US" altLang="en-US" sz="2400" b="1" dirty="0">
                <a:solidFill>
                  <a:srgbClr val="FFFFCC"/>
                </a:solidFill>
                <a:latin typeface="Arial Narrow" panose="020B0606020202030204" pitchFamily="34" charset="0"/>
              </a:rPr>
              <a:t>	Farther North and East (Elam and Babylon)</a:t>
            </a:r>
          </a:p>
        </p:txBody>
      </p:sp>
    </p:spTree>
    <p:extLst>
      <p:ext uri="{BB962C8B-B14F-4D97-AF65-F5344CB8AC3E}">
        <p14:creationId xmlns:p14="http://schemas.microsoft.com/office/powerpoint/2010/main" val="2105866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43044">
                                            <p:txEl>
                                              <p:pRg st="3" end="3"/>
                                            </p:txEl>
                                          </p:spTgt>
                                        </p:tgtEl>
                                        <p:attrNameLst>
                                          <p:attrName>style.visibility</p:attrName>
                                        </p:attrNameLst>
                                      </p:cBhvr>
                                      <p:to>
                                        <p:strVal val="visible"/>
                                      </p:to>
                                    </p:set>
                                    <p:anim calcmode="lin" valueType="num">
                                      <p:cBhvr>
                                        <p:cTn id="7" dur="500" fill="hold"/>
                                        <p:tgtEl>
                                          <p:spTgt spid="34304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304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304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30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43044">
                                            <p:txEl>
                                              <p:pRg st="5" end="5"/>
                                            </p:txEl>
                                          </p:spTgt>
                                        </p:tgtEl>
                                        <p:attrNameLst>
                                          <p:attrName>style.visibility</p:attrName>
                                        </p:attrNameLst>
                                      </p:cBhvr>
                                      <p:to>
                                        <p:strVal val="visible"/>
                                      </p:to>
                                    </p:set>
                                    <p:anim calcmode="lin" valueType="num">
                                      <p:cBhvr>
                                        <p:cTn id="15" dur="500" fill="hold"/>
                                        <p:tgtEl>
                                          <p:spTgt spid="34304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304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304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304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43045">
                                            <p:txEl>
                                              <p:pRg st="0" end="0"/>
                                            </p:txEl>
                                          </p:spTgt>
                                        </p:tgtEl>
                                        <p:attrNameLst>
                                          <p:attrName>style.visibility</p:attrName>
                                        </p:attrNameLst>
                                      </p:cBhvr>
                                      <p:to>
                                        <p:strVal val="visible"/>
                                      </p:to>
                                    </p:set>
                                    <p:animEffect transition="in" filter="wipe(down)">
                                      <p:cBhvr>
                                        <p:cTn id="23" dur="500"/>
                                        <p:tgtEl>
                                          <p:spTgt spid="343045">
                                            <p:txEl>
                                              <p:pRg st="0" end="0"/>
                                            </p:txEl>
                                          </p:spTgt>
                                        </p:tgtEl>
                                      </p:cBhvr>
                                    </p:animEffect>
                                  </p:childTnLst>
                                </p:cTn>
                              </p:par>
                            </p:childTnLst>
                          </p:cTn>
                        </p:par>
                        <p:par>
                          <p:cTn id="24" fill="hold" nodeType="afterGroup">
                            <p:stCondLst>
                              <p:cond delay="500"/>
                            </p:stCondLst>
                            <p:childTnLst>
                              <p:par>
                                <p:cTn id="25" presetID="22" presetClass="entr" presetSubtype="4" fill="hold" nodeType="afterEffect">
                                  <p:stCondLst>
                                    <p:cond delay="0"/>
                                  </p:stCondLst>
                                  <p:childTnLst>
                                    <p:set>
                                      <p:cBhvr>
                                        <p:cTn id="26" dur="1" fill="hold">
                                          <p:stCondLst>
                                            <p:cond delay="0"/>
                                          </p:stCondLst>
                                        </p:cTn>
                                        <p:tgtEl>
                                          <p:spTgt spid="343045">
                                            <p:txEl>
                                              <p:pRg st="1" end="1"/>
                                            </p:txEl>
                                          </p:spTgt>
                                        </p:tgtEl>
                                        <p:attrNameLst>
                                          <p:attrName>style.visibility</p:attrName>
                                        </p:attrNameLst>
                                      </p:cBhvr>
                                      <p:to>
                                        <p:strVal val="visible"/>
                                      </p:to>
                                    </p:set>
                                    <p:animEffect transition="in" filter="wipe(down)">
                                      <p:cBhvr>
                                        <p:cTn id="27" dur="500"/>
                                        <p:tgtEl>
                                          <p:spTgt spid="343045">
                                            <p:txEl>
                                              <p:pRg st="1" end="1"/>
                                            </p:txEl>
                                          </p:spTgt>
                                        </p:tgtEl>
                                      </p:cBhvr>
                                    </p:animEffect>
                                  </p:childTnLst>
                                </p:cTn>
                              </p:par>
                            </p:childTnLst>
                          </p:cTn>
                        </p:par>
                        <p:par>
                          <p:cTn id="28" fill="hold" nodeType="afterGroup">
                            <p:stCondLst>
                              <p:cond delay="1000"/>
                            </p:stCondLst>
                            <p:childTnLst>
                              <p:par>
                                <p:cTn id="29" presetID="22" presetClass="entr" presetSubtype="4" fill="hold" nodeType="afterEffect">
                                  <p:stCondLst>
                                    <p:cond delay="0"/>
                                  </p:stCondLst>
                                  <p:childTnLst>
                                    <p:set>
                                      <p:cBhvr>
                                        <p:cTn id="30" dur="1" fill="hold">
                                          <p:stCondLst>
                                            <p:cond delay="0"/>
                                          </p:stCondLst>
                                        </p:cTn>
                                        <p:tgtEl>
                                          <p:spTgt spid="343045">
                                            <p:txEl>
                                              <p:pRg st="2" end="2"/>
                                            </p:txEl>
                                          </p:spTgt>
                                        </p:tgtEl>
                                        <p:attrNameLst>
                                          <p:attrName>style.visibility</p:attrName>
                                        </p:attrNameLst>
                                      </p:cBhvr>
                                      <p:to>
                                        <p:strVal val="visible"/>
                                      </p:to>
                                    </p:set>
                                    <p:animEffect transition="in" filter="wipe(down)">
                                      <p:cBhvr>
                                        <p:cTn id="31" dur="500"/>
                                        <p:tgtEl>
                                          <p:spTgt spid="343045">
                                            <p:txEl>
                                              <p:pRg st="2" end="2"/>
                                            </p:txEl>
                                          </p:spTgt>
                                        </p:tgtEl>
                                      </p:cBhvr>
                                    </p:animEffect>
                                  </p:childTnLst>
                                </p:cTn>
                              </p:par>
                            </p:childTnLst>
                          </p:cTn>
                        </p:par>
                        <p:par>
                          <p:cTn id="32" fill="hold" nodeType="afterGroup">
                            <p:stCondLst>
                              <p:cond delay="1500"/>
                            </p:stCondLst>
                            <p:childTnLst>
                              <p:par>
                                <p:cTn id="33" presetID="22" presetClass="entr" presetSubtype="4" fill="hold" nodeType="afterEffect">
                                  <p:stCondLst>
                                    <p:cond delay="0"/>
                                  </p:stCondLst>
                                  <p:childTnLst>
                                    <p:set>
                                      <p:cBhvr>
                                        <p:cTn id="34" dur="1" fill="hold">
                                          <p:stCondLst>
                                            <p:cond delay="0"/>
                                          </p:stCondLst>
                                        </p:cTn>
                                        <p:tgtEl>
                                          <p:spTgt spid="343045">
                                            <p:txEl>
                                              <p:pRg st="3" end="3"/>
                                            </p:txEl>
                                          </p:spTgt>
                                        </p:tgtEl>
                                        <p:attrNameLst>
                                          <p:attrName>style.visibility</p:attrName>
                                        </p:attrNameLst>
                                      </p:cBhvr>
                                      <p:to>
                                        <p:strVal val="visible"/>
                                      </p:to>
                                    </p:set>
                                    <p:animEffect transition="in" filter="wipe(down)">
                                      <p:cBhvr>
                                        <p:cTn id="35" dur="500"/>
                                        <p:tgtEl>
                                          <p:spTgt spid="343045">
                                            <p:txEl>
                                              <p:pRg st="3" end="3"/>
                                            </p:txEl>
                                          </p:spTgt>
                                        </p:tgtEl>
                                      </p:cBhvr>
                                    </p:animEffect>
                                  </p:childTnLst>
                                </p:cTn>
                              </p:par>
                            </p:childTnLst>
                          </p:cTn>
                        </p:par>
                        <p:par>
                          <p:cTn id="36" fill="hold" nodeType="afterGroup">
                            <p:stCondLst>
                              <p:cond delay="2000"/>
                            </p:stCondLst>
                            <p:childTnLst>
                              <p:par>
                                <p:cTn id="37" presetID="22" presetClass="entr" presetSubtype="4" fill="hold" nodeType="afterEffect">
                                  <p:stCondLst>
                                    <p:cond delay="0"/>
                                  </p:stCondLst>
                                  <p:childTnLst>
                                    <p:set>
                                      <p:cBhvr>
                                        <p:cTn id="38" dur="1" fill="hold">
                                          <p:stCondLst>
                                            <p:cond delay="0"/>
                                          </p:stCondLst>
                                        </p:cTn>
                                        <p:tgtEl>
                                          <p:spTgt spid="343045">
                                            <p:txEl>
                                              <p:pRg st="4" end="4"/>
                                            </p:txEl>
                                          </p:spTgt>
                                        </p:tgtEl>
                                        <p:attrNameLst>
                                          <p:attrName>style.visibility</p:attrName>
                                        </p:attrNameLst>
                                      </p:cBhvr>
                                      <p:to>
                                        <p:strVal val="visible"/>
                                      </p:to>
                                    </p:set>
                                    <p:animEffect transition="in" filter="wipe(down)">
                                      <p:cBhvr>
                                        <p:cTn id="39" dur="500"/>
                                        <p:tgtEl>
                                          <p:spTgt spid="343045">
                                            <p:txEl>
                                              <p:pRg st="4" end="4"/>
                                            </p:txEl>
                                          </p:spTgt>
                                        </p:tgtEl>
                                      </p:cBhvr>
                                    </p:animEffect>
                                  </p:childTnLst>
                                </p:cTn>
                              </p:par>
                            </p:childTnLst>
                          </p:cTn>
                        </p:par>
                        <p:par>
                          <p:cTn id="40" fill="hold" nodeType="afterGroup">
                            <p:stCondLst>
                              <p:cond delay="2500"/>
                            </p:stCondLst>
                            <p:childTnLst>
                              <p:par>
                                <p:cTn id="41" presetID="22" presetClass="entr" presetSubtype="4" fill="hold" nodeType="afterEffect">
                                  <p:stCondLst>
                                    <p:cond delay="0"/>
                                  </p:stCondLst>
                                  <p:childTnLst>
                                    <p:set>
                                      <p:cBhvr>
                                        <p:cTn id="42" dur="1" fill="hold">
                                          <p:stCondLst>
                                            <p:cond delay="0"/>
                                          </p:stCondLst>
                                        </p:cTn>
                                        <p:tgtEl>
                                          <p:spTgt spid="343045">
                                            <p:txEl>
                                              <p:pRg st="5" end="5"/>
                                            </p:txEl>
                                          </p:spTgt>
                                        </p:tgtEl>
                                        <p:attrNameLst>
                                          <p:attrName>style.visibility</p:attrName>
                                        </p:attrNameLst>
                                      </p:cBhvr>
                                      <p:to>
                                        <p:strVal val="visible"/>
                                      </p:to>
                                    </p:set>
                                    <p:animEffect transition="in" filter="wipe(down)">
                                      <p:cBhvr>
                                        <p:cTn id="43" dur="500"/>
                                        <p:tgtEl>
                                          <p:spTgt spid="3430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6"/>
          <p:cNvSpPr>
            <a:spLocks noGrp="1"/>
          </p:cNvSpPr>
          <p:nvPr>
            <p:ph type="sldNum" sz="quarter" idx="12"/>
          </p:nvPr>
        </p:nvSpPr>
        <p:spPr>
          <a:xfrm>
            <a:off x="10758921" y="6149788"/>
            <a:ext cx="536607" cy="433892"/>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0E9C3309-9BE0-4EFA-B32B-E1D254BC3E04}" type="slidenum">
              <a:rPr lang="en-US" altLang="en-US" sz="1200"/>
              <a:pPr>
                <a:spcBef>
                  <a:spcPct val="0"/>
                </a:spcBef>
                <a:buClrTx/>
                <a:buSzTx/>
                <a:buFontTx/>
                <a:buNone/>
              </a:pPr>
              <a:t>111</a:t>
            </a:fld>
            <a:endParaRPr lang="en-US" altLang="en-US" sz="1200" dirty="0"/>
          </a:p>
        </p:txBody>
      </p:sp>
      <p:sp>
        <p:nvSpPr>
          <p:cNvPr id="366594" name="Rectangle 2"/>
          <p:cNvSpPr>
            <a:spLocks noGrp="1" noChangeArrowheads="1"/>
          </p:cNvSpPr>
          <p:nvPr>
            <p:ph type="title"/>
          </p:nvPr>
        </p:nvSpPr>
        <p:spPr>
          <a:xfrm>
            <a:off x="770965" y="76199"/>
            <a:ext cx="9439835" cy="1292225"/>
          </a:xfrm>
          <a:noFill/>
          <a:ln>
            <a:noFill/>
          </a:ln>
        </p:spPr>
        <p:txBody>
          <a:bodyPr>
            <a:normAutofit/>
          </a:bodyPr>
          <a:lstStyle/>
          <a:p>
            <a:pPr eaLnBrk="1" hangingPunct="1">
              <a:defRPr/>
            </a:pPr>
            <a:r>
              <a:rPr lang="en-US" altLang="en-US" sz="4000">
                <a:latin typeface="Cooper Black" pitchFamily="18" charset="0"/>
              </a:rPr>
              <a:t>A Sign for the Future</a:t>
            </a:r>
            <a:br>
              <a:rPr lang="en-US" altLang="en-US" sz="4000">
                <a:latin typeface="Cooper Black" pitchFamily="18" charset="0"/>
              </a:rPr>
            </a:br>
            <a:r>
              <a:rPr lang="en-US" altLang="en-US" sz="2400">
                <a:latin typeface="Arial Narrow" panose="020B0606020202030204" pitchFamily="34" charset="0"/>
              </a:rPr>
              <a:t>51:59-64</a:t>
            </a:r>
            <a:endParaRPr lang="en-US" altLang="en-US" sz="4000">
              <a:latin typeface="Cooper Black" pitchFamily="18" charset="0"/>
            </a:endParaRPr>
          </a:p>
        </p:txBody>
      </p:sp>
      <p:sp>
        <p:nvSpPr>
          <p:cNvPr id="366596" name="Rectangle 4"/>
          <p:cNvSpPr>
            <a:spLocks noGrp="1" noChangeArrowheads="1"/>
          </p:cNvSpPr>
          <p:nvPr>
            <p:ph type="body" sz="half" idx="1"/>
          </p:nvPr>
        </p:nvSpPr>
        <p:spPr>
          <a:xfrm>
            <a:off x="603843" y="1924238"/>
            <a:ext cx="5325035" cy="3254188"/>
          </a:xfrm>
        </p:spPr>
        <p:txBody>
          <a:bodyPr>
            <a:normAutofit fontScale="92500" lnSpcReduction="10000"/>
          </a:bodyPr>
          <a:lstStyle/>
          <a:p>
            <a:pPr eaLnBrk="1" hangingPunct="1">
              <a:lnSpc>
                <a:spcPct val="90000"/>
              </a:lnSpc>
              <a:buFont typeface="Wingdings" panose="05000000000000000000" pitchFamily="2" charset="2"/>
              <a:buNone/>
              <a:defRPr/>
            </a:pPr>
            <a:r>
              <a:rPr lang="en-US" altLang="en-US" sz="2000" dirty="0">
                <a:latin typeface="Arial Rounded MT Bold" pitchFamily="34" charset="0"/>
              </a:rPr>
              <a:t>The entire text of the oracle against Babylon was recorded on a scroll and given to Baruch’s brother, </a:t>
            </a:r>
            <a:r>
              <a:rPr lang="en-US" altLang="en-US" sz="2000" dirty="0" err="1">
                <a:latin typeface="Arial Rounded MT Bold" pitchFamily="34" charset="0"/>
              </a:rPr>
              <a:t>Seraiah</a:t>
            </a:r>
            <a:r>
              <a:rPr lang="en-US" altLang="en-US" sz="2000" dirty="0">
                <a:latin typeface="Arial Rounded MT Bold" pitchFamily="34" charset="0"/>
              </a:rPr>
              <a:t> ben </a:t>
            </a:r>
            <a:r>
              <a:rPr lang="en-US" altLang="en-US" sz="2000" dirty="0" err="1">
                <a:latin typeface="Arial Rounded MT Bold" pitchFamily="34" charset="0"/>
              </a:rPr>
              <a:t>Neriah</a:t>
            </a:r>
            <a:r>
              <a:rPr lang="en-US" altLang="en-US" sz="2000" dirty="0">
                <a:latin typeface="Arial Rounded MT Bold" pitchFamily="34" charset="0"/>
              </a:rPr>
              <a:t>, so that it might be publicly read in Babylon, ca. 594 BC.</a:t>
            </a:r>
          </a:p>
          <a:p>
            <a:pPr eaLnBrk="1" hangingPunct="1">
              <a:lnSpc>
                <a:spcPct val="90000"/>
              </a:lnSpc>
              <a:buFont typeface="Wingdings" panose="05000000000000000000" pitchFamily="2" charset="2"/>
              <a:buNone/>
              <a:defRPr/>
            </a:pPr>
            <a:r>
              <a:rPr lang="en-US" altLang="en-US" sz="2000" dirty="0">
                <a:latin typeface="Arial Rounded MT Bold" pitchFamily="34" charset="0"/>
              </a:rPr>
              <a:t>After the reading, it was to be tied to a stone and thrown into the Euphrates River, signifying the eternal sinking of Babylon.</a:t>
            </a:r>
          </a:p>
          <a:p>
            <a:pPr eaLnBrk="1" hangingPunct="1">
              <a:lnSpc>
                <a:spcPct val="90000"/>
              </a:lnSpc>
              <a:buFont typeface="Wingdings" panose="05000000000000000000" pitchFamily="2" charset="2"/>
              <a:buNone/>
              <a:defRPr/>
            </a:pPr>
            <a:r>
              <a:rPr lang="en-US" altLang="en-US" sz="2000" dirty="0">
                <a:latin typeface="Arial Rounded MT Bold" pitchFamily="34" charset="0"/>
              </a:rPr>
              <a:t>The oracle against Babylon concludes the collection of Jeremiah’s sermons (51:64b).</a:t>
            </a:r>
          </a:p>
        </p:txBody>
      </p:sp>
      <p:pic>
        <p:nvPicPr>
          <p:cNvPr id="49157" name="Picture 7" descr="PhotoClinic"/>
          <p:cNvPicPr>
            <a:picLocks noGrp="1" noChangeAspect="1" noChangeArrowheads="1"/>
          </p:cNvPicPr>
          <p:nvPr>
            <p:ph sz="half" idx="2"/>
          </p:nvPr>
        </p:nvPicPr>
        <p:blipFill>
          <a:blip r:embed="rId2">
            <a:lum bright="-6000" contrast="12000"/>
            <a:extLst>
              <a:ext uri="{28A0092B-C50C-407E-A947-70E740481C1C}">
                <a14:useLocalDpi xmlns:a14="http://schemas.microsoft.com/office/drawing/2010/main"/>
              </a:ext>
            </a:extLst>
          </a:blip>
          <a:srcRect/>
          <a:stretch>
            <a:fillRect/>
          </a:stretch>
        </p:blipFill>
        <p:spPr>
          <a:xfrm>
            <a:off x="6248400" y="1734665"/>
            <a:ext cx="4114800" cy="373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8" name="Text Box 8"/>
          <p:cNvSpPr txBox="1">
            <a:spLocks noChangeArrowheads="1"/>
          </p:cNvSpPr>
          <p:nvPr/>
        </p:nvSpPr>
        <p:spPr bwMode="auto">
          <a:xfrm>
            <a:off x="6172200" y="5522257"/>
            <a:ext cx="43434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dirty="0">
                <a:latin typeface="Arial Narrow" panose="020B0606020202030204" pitchFamily="34" charset="0"/>
              </a:rPr>
              <a:t>SEAL IMPRESSION OF SERAIAH from a private collection:</a:t>
            </a:r>
          </a:p>
          <a:p>
            <a:pPr eaLnBrk="1" hangingPunct="1">
              <a:spcBef>
                <a:spcPct val="50000"/>
              </a:spcBef>
              <a:buClrTx/>
              <a:buSzTx/>
              <a:buFontTx/>
              <a:buNone/>
            </a:pPr>
            <a:r>
              <a:rPr lang="en-US" altLang="en-US" sz="2000" dirty="0">
                <a:latin typeface="Arial Narrow" panose="020B0606020202030204" pitchFamily="34" charset="0"/>
              </a:rPr>
              <a:t>“Belonging to </a:t>
            </a:r>
            <a:r>
              <a:rPr lang="en-US" altLang="en-US" sz="2000" dirty="0" err="1">
                <a:latin typeface="Arial Narrow" panose="020B0606020202030204" pitchFamily="34" charset="0"/>
              </a:rPr>
              <a:t>Seriahu</a:t>
            </a:r>
            <a:r>
              <a:rPr lang="en-US" altLang="en-US" sz="2000" dirty="0">
                <a:latin typeface="Arial Narrow" panose="020B0606020202030204" pitchFamily="34" charset="0"/>
              </a:rPr>
              <a:t> / </a:t>
            </a:r>
            <a:r>
              <a:rPr lang="en-US" altLang="en-US" sz="2000" dirty="0" err="1">
                <a:latin typeface="Arial Narrow" panose="020B0606020202030204" pitchFamily="34" charset="0"/>
              </a:rPr>
              <a:t>Neriyahu</a:t>
            </a:r>
            <a:r>
              <a:rPr lang="en-US" altLang="en-US" sz="2000" dirty="0">
                <a:latin typeface="Arial Narrow" panose="020B0606020202030204" pitchFamily="34" charset="0"/>
              </a:rPr>
              <a:t>”</a:t>
            </a:r>
          </a:p>
        </p:txBody>
      </p:sp>
    </p:spTree>
    <p:extLst>
      <p:ext uri="{BB962C8B-B14F-4D97-AF65-F5344CB8AC3E}">
        <p14:creationId xmlns:p14="http://schemas.microsoft.com/office/powerpoint/2010/main" val="10753501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6596">
                                            <p:txEl>
                                              <p:pRg st="1" end="1"/>
                                            </p:txEl>
                                          </p:spTgt>
                                        </p:tgtEl>
                                        <p:attrNameLst>
                                          <p:attrName>style.visibility</p:attrName>
                                        </p:attrNameLst>
                                      </p:cBhvr>
                                      <p:to>
                                        <p:strVal val="visible"/>
                                      </p:to>
                                    </p:set>
                                    <p:anim calcmode="lin" valueType="num">
                                      <p:cBhvr additive="base">
                                        <p:cTn id="7" dur="500" fill="hold"/>
                                        <p:tgtEl>
                                          <p:spTgt spid="36659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6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6596">
                                            <p:txEl>
                                              <p:pRg st="2" end="2"/>
                                            </p:txEl>
                                          </p:spTgt>
                                        </p:tgtEl>
                                        <p:attrNameLst>
                                          <p:attrName>style.visibility</p:attrName>
                                        </p:attrNameLst>
                                      </p:cBhvr>
                                      <p:to>
                                        <p:strVal val="visible"/>
                                      </p:to>
                                    </p:set>
                                    <p:anim calcmode="lin" valueType="num">
                                      <p:cBhvr additive="base">
                                        <p:cTn id="13" dur="500" fill="hold"/>
                                        <p:tgtEl>
                                          <p:spTgt spid="36659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65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p:cNvSpPr>
            <a:spLocks noChangeArrowheads="1" noChangeShapeType="1" noTextEdit="1"/>
          </p:cNvSpPr>
          <p:nvPr/>
        </p:nvSpPr>
        <p:spPr bwMode="auto">
          <a:xfrm>
            <a:off x="3200400" y="1752600"/>
            <a:ext cx="8077200" cy="4038600"/>
          </a:xfrm>
          <a:prstGeom prst="rect">
            <a:avLst/>
          </a:prstGeom>
        </p:spPr>
        <p:txBody>
          <a:bodyPr wrap="none" fromWordArt="1">
            <a:prstTxWarp prst="textDeflateBottom">
              <a:avLst>
                <a:gd name="adj" fmla="val 76472"/>
              </a:avLst>
            </a:prstTxWarp>
            <a:scene3d>
              <a:camera prst="legacyPerspectiveFront">
                <a:rot lat="19799998" lon="19439996" rev="0"/>
              </a:camera>
              <a:lightRig rig="legacyNormal2" dir="t"/>
            </a:scene3d>
            <a:sp3d extrusionH="354000" prstMaterial="legacyMatte">
              <a:extrusionClr>
                <a:srgbClr val="939676"/>
              </a:extrusionClr>
              <a:contourClr>
                <a:srgbClr val="707070"/>
              </a:contour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LAMENTATIONS</a:t>
            </a:r>
          </a:p>
        </p:txBody>
      </p:sp>
    </p:spTree>
    <p:extLst>
      <p:ext uri="{BB962C8B-B14F-4D97-AF65-F5344CB8AC3E}">
        <p14:creationId xmlns:p14="http://schemas.microsoft.com/office/powerpoint/2010/main" val="3004568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123559" y="211656"/>
            <a:ext cx="7729728" cy="1188720"/>
          </a:xfrm>
          <a:noFill/>
          <a:ln>
            <a:noFill/>
          </a:ln>
        </p:spPr>
        <p:txBody>
          <a:bodyPr/>
          <a:lstStyle/>
          <a:p>
            <a:pPr eaLnBrk="1" hangingPunct="1">
              <a:defRPr/>
            </a:pPr>
            <a:r>
              <a:rPr lang="en-US" altLang="en-US" i="1" dirty="0" err="1">
                <a:solidFill>
                  <a:srgbClr val="FFFF00"/>
                </a:solidFill>
              </a:rPr>
              <a:t>Hamesh</a:t>
            </a:r>
            <a:r>
              <a:rPr lang="en-US" altLang="en-US" i="1" dirty="0">
                <a:solidFill>
                  <a:srgbClr val="FFFF00"/>
                </a:solidFill>
              </a:rPr>
              <a:t> </a:t>
            </a:r>
            <a:r>
              <a:rPr lang="en-US" altLang="en-US" i="1" dirty="0" err="1">
                <a:solidFill>
                  <a:srgbClr val="FFFF00"/>
                </a:solidFill>
              </a:rPr>
              <a:t>megillot</a:t>
            </a:r>
            <a:br>
              <a:rPr lang="en-US" altLang="en-US" i="1" dirty="0">
                <a:solidFill>
                  <a:srgbClr val="FFFF00"/>
                </a:solidFill>
              </a:rPr>
            </a:br>
            <a:r>
              <a:rPr lang="en-US" altLang="en-US" b="0" i="1" dirty="0">
                <a:solidFill>
                  <a:srgbClr val="FFFF00"/>
                </a:solidFill>
                <a:latin typeface="Arial" panose="020B0604020202020204" pitchFamily="34" charset="0"/>
              </a:rPr>
              <a:t>(the Five Rolls)</a:t>
            </a:r>
            <a:endParaRPr lang="en-US" altLang="en-US" i="1" dirty="0">
              <a:solidFill>
                <a:srgbClr val="FFFF00"/>
              </a:solidFill>
            </a:endParaRPr>
          </a:p>
        </p:txBody>
      </p:sp>
      <p:sp>
        <p:nvSpPr>
          <p:cNvPr id="8196" name="Rectangle 4"/>
          <p:cNvSpPr>
            <a:spLocks noGrp="1" noRot="1" noChangeArrowheads="1"/>
          </p:cNvSpPr>
          <p:nvPr>
            <p:ph type="body" sz="half" idx="1"/>
          </p:nvPr>
        </p:nvSpPr>
        <p:spPr>
          <a:xfrm>
            <a:off x="6705600" y="1905000"/>
            <a:ext cx="3581400" cy="4572000"/>
          </a:xfrm>
          <a:solidFill>
            <a:srgbClr val="023826"/>
          </a:solidFill>
          <a:ln w="38100">
            <a:solidFill>
              <a:srgbClr val="FF9900"/>
            </a:solidFill>
            <a:miter lim="800000"/>
            <a:headEnd/>
            <a:tailEnd/>
          </a:ln>
        </p:spPr>
        <p:txBody>
          <a:bodyPr>
            <a:normAutofit lnSpcReduction="10000"/>
          </a:bodyPr>
          <a:lstStyle/>
          <a:p>
            <a:pPr eaLnBrk="1" hangingPunct="1">
              <a:buFont typeface="Wingdings" panose="05000000000000000000" pitchFamily="2" charset="2"/>
              <a:buNone/>
              <a:defRPr/>
            </a:pPr>
            <a:r>
              <a:rPr lang="en-US" altLang="en-US" sz="2400">
                <a:solidFill>
                  <a:srgbClr val="FF9900"/>
                </a:solidFill>
                <a:latin typeface="Eras Demi ITC" panose="020B0604020202020204" pitchFamily="34" charset="0"/>
              </a:rPr>
              <a:t>RUTH</a:t>
            </a:r>
          </a:p>
          <a:p>
            <a:pPr eaLnBrk="1" hangingPunct="1">
              <a:buFont typeface="Wingdings" panose="05000000000000000000" pitchFamily="2" charset="2"/>
              <a:buNone/>
              <a:defRPr/>
            </a:pPr>
            <a:r>
              <a:rPr lang="en-US" altLang="en-US" sz="2000" i="1">
                <a:latin typeface="Arial Narrow" panose="020B0606020202030204" pitchFamily="34" charset="0"/>
              </a:rPr>
              <a:t>	Read at Pentecost (Weeks)</a:t>
            </a:r>
          </a:p>
          <a:p>
            <a:pPr eaLnBrk="1" hangingPunct="1">
              <a:buFont typeface="Wingdings" panose="05000000000000000000" pitchFamily="2" charset="2"/>
              <a:buNone/>
              <a:defRPr/>
            </a:pPr>
            <a:r>
              <a:rPr lang="en-US" altLang="en-US" sz="2400">
                <a:solidFill>
                  <a:srgbClr val="FF9900"/>
                </a:solidFill>
                <a:latin typeface="Eras Demi ITC" panose="020B0604020202020204" pitchFamily="34" charset="0"/>
              </a:rPr>
              <a:t>SONG OF SONGS</a:t>
            </a:r>
          </a:p>
          <a:p>
            <a:pPr eaLnBrk="1" hangingPunct="1">
              <a:buFont typeface="Wingdings" panose="05000000000000000000" pitchFamily="2" charset="2"/>
              <a:buNone/>
              <a:defRPr/>
            </a:pPr>
            <a:r>
              <a:rPr lang="en-US" altLang="en-US" sz="2000" i="1">
                <a:latin typeface="Arial Narrow" panose="020B0606020202030204" pitchFamily="34" charset="0"/>
              </a:rPr>
              <a:t>	Read at Passover</a:t>
            </a:r>
          </a:p>
          <a:p>
            <a:pPr eaLnBrk="1" hangingPunct="1">
              <a:buFont typeface="Wingdings" panose="05000000000000000000" pitchFamily="2" charset="2"/>
              <a:buNone/>
              <a:defRPr/>
            </a:pPr>
            <a:r>
              <a:rPr lang="en-US" altLang="en-US" sz="2400">
                <a:solidFill>
                  <a:srgbClr val="FF9900"/>
                </a:solidFill>
                <a:latin typeface="Eras Demi ITC" panose="020B0604020202020204" pitchFamily="34" charset="0"/>
              </a:rPr>
              <a:t>ECCLESIASTES</a:t>
            </a:r>
          </a:p>
          <a:p>
            <a:pPr eaLnBrk="1" hangingPunct="1">
              <a:buFont typeface="Wingdings" panose="05000000000000000000" pitchFamily="2" charset="2"/>
              <a:buNone/>
              <a:defRPr/>
            </a:pPr>
            <a:r>
              <a:rPr lang="en-US" altLang="en-US" sz="2000" i="1">
                <a:latin typeface="Arial Narrow" panose="020B0606020202030204" pitchFamily="34" charset="0"/>
              </a:rPr>
              <a:t>	Read at Succoth (Booths)</a:t>
            </a:r>
          </a:p>
          <a:p>
            <a:pPr eaLnBrk="1" hangingPunct="1">
              <a:buFont typeface="Wingdings" panose="05000000000000000000" pitchFamily="2" charset="2"/>
              <a:buNone/>
              <a:defRPr/>
            </a:pPr>
            <a:r>
              <a:rPr lang="en-US" altLang="en-US" sz="2400">
                <a:solidFill>
                  <a:srgbClr val="FF9900"/>
                </a:solidFill>
                <a:latin typeface="Eras Demi ITC" panose="020B0604020202020204" pitchFamily="34" charset="0"/>
              </a:rPr>
              <a:t>LAMENTATIONS</a:t>
            </a:r>
          </a:p>
          <a:p>
            <a:pPr eaLnBrk="1" hangingPunct="1">
              <a:buFont typeface="Wingdings" panose="05000000000000000000" pitchFamily="2" charset="2"/>
              <a:buNone/>
              <a:defRPr/>
            </a:pPr>
            <a:r>
              <a:rPr lang="en-US" altLang="en-US" sz="2000" i="1">
                <a:latin typeface="Arial Narrow" panose="020B0606020202030204" pitchFamily="34" charset="0"/>
              </a:rPr>
              <a:t>	Read on the 9</a:t>
            </a:r>
            <a:r>
              <a:rPr lang="en-US" altLang="en-US" sz="2000" i="1" baseline="30000">
                <a:latin typeface="Arial Narrow" panose="020B0606020202030204" pitchFamily="34" charset="0"/>
              </a:rPr>
              <a:t>th</a:t>
            </a:r>
            <a:r>
              <a:rPr lang="en-US" altLang="en-US" sz="2000" i="1">
                <a:latin typeface="Arial Narrow" panose="020B0606020202030204" pitchFamily="34" charset="0"/>
              </a:rPr>
              <a:t> of Ab (June/July)</a:t>
            </a:r>
          </a:p>
          <a:p>
            <a:pPr eaLnBrk="1" hangingPunct="1">
              <a:buFont typeface="Wingdings" panose="05000000000000000000" pitchFamily="2" charset="2"/>
              <a:buNone/>
              <a:defRPr/>
            </a:pPr>
            <a:r>
              <a:rPr lang="en-US" altLang="en-US" sz="2400">
                <a:solidFill>
                  <a:srgbClr val="FF9900"/>
                </a:solidFill>
                <a:latin typeface="Eras Demi ITC" panose="020B0604020202020204" pitchFamily="34" charset="0"/>
              </a:rPr>
              <a:t>ESTHER</a:t>
            </a:r>
          </a:p>
          <a:p>
            <a:pPr eaLnBrk="1" hangingPunct="1">
              <a:buFont typeface="Wingdings" panose="05000000000000000000" pitchFamily="2" charset="2"/>
              <a:buNone/>
              <a:defRPr/>
            </a:pPr>
            <a:r>
              <a:rPr lang="en-US" altLang="en-US" sz="2000" i="1">
                <a:latin typeface="Arial Narrow" panose="020B0606020202030204" pitchFamily="34" charset="0"/>
              </a:rPr>
              <a:t>	Read at Purim</a:t>
            </a:r>
          </a:p>
        </p:txBody>
      </p:sp>
      <p:sp>
        <p:nvSpPr>
          <p:cNvPr id="8197" name="Rectangle 5"/>
          <p:cNvSpPr>
            <a:spLocks noGrp="1" noRot="1" noChangeArrowheads="1"/>
          </p:cNvSpPr>
          <p:nvPr>
            <p:ph type="body" sz="half" idx="2"/>
          </p:nvPr>
        </p:nvSpPr>
        <p:spPr>
          <a:xfrm>
            <a:off x="412376" y="2487706"/>
            <a:ext cx="6006353" cy="3070412"/>
          </a:xfrm>
        </p:spPr>
        <p:txBody>
          <a:bodyPr>
            <a:normAutofit fontScale="92500"/>
          </a:bodyPr>
          <a:lstStyle/>
          <a:p>
            <a:pPr eaLnBrk="1" hangingPunct="1">
              <a:buFont typeface="Wingdings" panose="05000000000000000000" pitchFamily="2" charset="2"/>
              <a:buNone/>
              <a:defRPr/>
            </a:pPr>
            <a:r>
              <a:rPr lang="en-US" altLang="en-US" sz="2800" dirty="0">
                <a:solidFill>
                  <a:srgbClr val="FFCC00"/>
                </a:solidFill>
                <a:latin typeface="Lucida Fax" pitchFamily="18" charset="0"/>
              </a:rPr>
              <a:t>In the Jewish liturgical calendar the Five Rolls came to be read on set feast days.</a:t>
            </a:r>
          </a:p>
          <a:p>
            <a:pPr eaLnBrk="1" hangingPunct="1">
              <a:defRPr/>
            </a:pPr>
            <a:r>
              <a:rPr lang="en-US" altLang="en-US" sz="2400" i="1" dirty="0">
                <a:solidFill>
                  <a:schemeClr val="tx2"/>
                </a:solidFill>
                <a:latin typeface="Arial Narrow" panose="020B0606020202030204" pitchFamily="34" charset="0"/>
              </a:rPr>
              <a:t>In Christian tradition, these books have been reordered and no longer appear together.</a:t>
            </a:r>
          </a:p>
          <a:p>
            <a:pPr eaLnBrk="1" hangingPunct="1">
              <a:defRPr/>
            </a:pPr>
            <a:r>
              <a:rPr lang="en-US" altLang="en-US" sz="2400" i="1" dirty="0">
                <a:solidFill>
                  <a:schemeClr val="tx2"/>
                </a:solidFill>
                <a:latin typeface="Arial Narrow" panose="020B0606020202030204" pitchFamily="34" charset="0"/>
              </a:rPr>
              <a:t>Lamentations now follows Jeremiah, since the tradition of the Septuagint is that Jeremiah was the author.</a:t>
            </a:r>
          </a:p>
        </p:txBody>
      </p:sp>
    </p:spTree>
    <p:extLst>
      <p:ext uri="{BB962C8B-B14F-4D97-AF65-F5344CB8AC3E}">
        <p14:creationId xmlns:p14="http://schemas.microsoft.com/office/powerpoint/2010/main" val="156791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197">
                                            <p:txEl>
                                              <p:pRg st="1" end="1"/>
                                            </p:txEl>
                                          </p:spTgt>
                                        </p:tgtEl>
                                        <p:attrNameLst>
                                          <p:attrName>style.visibility</p:attrName>
                                        </p:attrNameLst>
                                      </p:cBhvr>
                                      <p:to>
                                        <p:strVal val="visible"/>
                                      </p:to>
                                    </p:set>
                                    <p:anim calcmode="lin" valueType="num">
                                      <p:cBhvr>
                                        <p:cTn id="7" dur="500" fill="hold"/>
                                        <p:tgtEl>
                                          <p:spTgt spid="819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1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197">
                                            <p:txEl>
                                              <p:pRg st="2" end="2"/>
                                            </p:txEl>
                                          </p:spTgt>
                                        </p:tgtEl>
                                        <p:attrNameLst>
                                          <p:attrName>style.visibility</p:attrName>
                                        </p:attrNameLst>
                                      </p:cBhvr>
                                      <p:to>
                                        <p:strVal val="visible"/>
                                      </p:to>
                                    </p:set>
                                    <p:anim calcmode="lin" valueType="num">
                                      <p:cBhvr>
                                        <p:cTn id="13" dur="500" fill="hold"/>
                                        <p:tgtEl>
                                          <p:spTgt spid="819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819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114</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1077218"/>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In what way was the destruction of Jerusalem and the 1</a:t>
            </a:r>
            <a:r>
              <a:rPr lang="en-US" altLang="en-US" sz="3200" i="1" baseline="30000" dirty="0">
                <a:latin typeface="Book Antiqua" panose="02040602050305030304" pitchFamily="18" charset="0"/>
              </a:rPr>
              <a:t>st</a:t>
            </a:r>
            <a:r>
              <a:rPr lang="en-US" altLang="en-US" sz="3200" i="1" dirty="0">
                <a:latin typeface="Book Antiqua" panose="02040602050305030304" pitchFamily="18" charset="0"/>
              </a:rPr>
              <a:t> temple a sign of Yahweh’s covenant faithfulness?</a:t>
            </a:r>
          </a:p>
        </p:txBody>
      </p:sp>
    </p:spTree>
    <p:extLst>
      <p:ext uri="{BB962C8B-B14F-4D97-AF65-F5344CB8AC3E}">
        <p14:creationId xmlns:p14="http://schemas.microsoft.com/office/powerpoint/2010/main" val="16134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981201" y="244476"/>
            <a:ext cx="8489575" cy="1458818"/>
          </a:xfrm>
          <a:noFill/>
          <a:ln>
            <a:noFill/>
          </a:ln>
        </p:spPr>
        <p:txBody>
          <a:bodyPr/>
          <a:lstStyle/>
          <a:p>
            <a:pPr eaLnBrk="1" hangingPunct="1">
              <a:defRPr/>
            </a:pPr>
            <a:r>
              <a:rPr lang="en-US" altLang="en-US"/>
              <a:t>Title and Author</a:t>
            </a:r>
          </a:p>
        </p:txBody>
      </p:sp>
      <p:sp>
        <p:nvSpPr>
          <p:cNvPr id="15364" name="Rectangle 4"/>
          <p:cNvSpPr>
            <a:spLocks noGrp="1" noRot="1" noChangeArrowheads="1"/>
          </p:cNvSpPr>
          <p:nvPr>
            <p:ph type="body" sz="half" idx="1"/>
          </p:nvPr>
        </p:nvSpPr>
        <p:spPr>
          <a:xfrm>
            <a:off x="322729" y="2156012"/>
            <a:ext cx="5683624" cy="3437965"/>
          </a:xfrm>
          <a:solidFill>
            <a:srgbClr val="02382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a:t>As is typical in Jewish tradition, the book is named after its first word, </a:t>
            </a:r>
            <a:r>
              <a:rPr lang="en-US" altLang="en-US" sz="2400">
                <a:latin typeface="HebrewTh" pitchFamily="2" charset="0"/>
              </a:rPr>
              <a:t>hkAyx2</a:t>
            </a:r>
            <a:r>
              <a:rPr lang="en-US" altLang="en-US" sz="2400"/>
              <a:t> (= How…!)</a:t>
            </a:r>
          </a:p>
          <a:p>
            <a:pPr eaLnBrk="1" hangingPunct="1">
              <a:lnSpc>
                <a:spcPct val="90000"/>
              </a:lnSpc>
              <a:buFont typeface="Wingdings" panose="05000000000000000000" pitchFamily="2" charset="2"/>
              <a:buNone/>
              <a:defRPr/>
            </a:pPr>
            <a:r>
              <a:rPr lang="en-US" altLang="en-US" sz="2400"/>
              <a:t>In the LXX and Vulgate, it is titled “Tears” or “Dirges”.</a:t>
            </a:r>
          </a:p>
          <a:p>
            <a:pPr eaLnBrk="1" hangingPunct="1">
              <a:lnSpc>
                <a:spcPct val="90000"/>
              </a:lnSpc>
              <a:buFont typeface="Wingdings" panose="05000000000000000000" pitchFamily="2" charset="2"/>
              <a:buNone/>
              <a:defRPr/>
            </a:pPr>
            <a:r>
              <a:rPr lang="en-US" altLang="en-US" sz="2400"/>
              <a:t>The English title is derived from the Latin superscription: </a:t>
            </a:r>
            <a:r>
              <a:rPr lang="en-US" altLang="en-US" sz="2400" i="1"/>
              <a:t>Threni, id est lamentationes Jeremiae prophetae.</a:t>
            </a:r>
            <a:endParaRPr lang="en-US" altLang="en-US" sz="2400"/>
          </a:p>
        </p:txBody>
      </p:sp>
      <p:sp>
        <p:nvSpPr>
          <p:cNvPr id="15365" name="Rectangle 5"/>
          <p:cNvSpPr>
            <a:spLocks noGrp="1" noRot="1" noChangeArrowheads="1"/>
          </p:cNvSpPr>
          <p:nvPr>
            <p:ph type="body" sz="half" idx="2"/>
          </p:nvPr>
        </p:nvSpPr>
        <p:spPr>
          <a:xfrm>
            <a:off x="6203576" y="2156012"/>
            <a:ext cx="5504330" cy="4433047"/>
          </a:xfrm>
        </p:spPr>
        <p:txBody>
          <a:bodyPr>
            <a:normAutofit/>
          </a:bodyPr>
          <a:lstStyle/>
          <a:p>
            <a:pPr eaLnBrk="1" hangingPunct="1">
              <a:lnSpc>
                <a:spcPct val="90000"/>
              </a:lnSpc>
              <a:buFont typeface="Wingdings" panose="05000000000000000000" pitchFamily="2" charset="2"/>
              <a:buNone/>
              <a:defRPr/>
            </a:pPr>
            <a:r>
              <a:rPr lang="en-US" altLang="en-US" sz="2800" b="1" dirty="0">
                <a:solidFill>
                  <a:schemeClr val="tx2"/>
                </a:solidFill>
              </a:rPr>
              <a:t>Formally anonymous:</a:t>
            </a:r>
          </a:p>
          <a:p>
            <a:pPr eaLnBrk="1" hangingPunct="1">
              <a:lnSpc>
                <a:spcPct val="90000"/>
              </a:lnSpc>
              <a:defRPr/>
            </a:pPr>
            <a:r>
              <a:rPr lang="en-US" altLang="en-US" sz="2400" i="1" dirty="0">
                <a:latin typeface="Arial Narrow" panose="020B0606020202030204" pitchFamily="34" charset="0"/>
              </a:rPr>
              <a:t>It appears to offer a first-hand account of the destruction of Jerusalem and the temple.</a:t>
            </a:r>
          </a:p>
          <a:p>
            <a:pPr eaLnBrk="1" hangingPunct="1">
              <a:lnSpc>
                <a:spcPct val="90000"/>
              </a:lnSpc>
              <a:defRPr/>
            </a:pPr>
            <a:r>
              <a:rPr lang="en-US" altLang="en-US" sz="2400" i="1" dirty="0">
                <a:latin typeface="Arial Narrow" panose="020B0606020202030204" pitchFamily="34" charset="0"/>
              </a:rPr>
              <a:t>Talmudic and early Christian traditions credit it to Jeremiah.</a:t>
            </a:r>
          </a:p>
          <a:p>
            <a:pPr eaLnBrk="1" hangingPunct="1">
              <a:lnSpc>
                <a:spcPct val="90000"/>
              </a:lnSpc>
              <a:defRPr/>
            </a:pPr>
            <a:r>
              <a:rPr lang="en-US" altLang="en-US" sz="2400" i="1" dirty="0">
                <a:latin typeface="Arial Narrow" panose="020B0606020202030204" pitchFamily="34" charset="0"/>
              </a:rPr>
              <a:t>The LXX version of Lamentations contains this superscription in Greek:  </a:t>
            </a:r>
            <a:r>
              <a:rPr lang="en-US" altLang="en-US" sz="2400" i="1" dirty="0">
                <a:solidFill>
                  <a:srgbClr val="FFFF00"/>
                </a:solidFill>
                <a:latin typeface="Arial Narrow" panose="020B0606020202030204" pitchFamily="34" charset="0"/>
              </a:rPr>
              <a:t>“And it came to pass, after Israel was taken captive, and Jerusalem made desolate, that Jeremiah sat weeping, and lamented with this lamentation, and said…”</a:t>
            </a:r>
          </a:p>
        </p:txBody>
      </p:sp>
    </p:spTree>
    <p:extLst>
      <p:ext uri="{BB962C8B-B14F-4D97-AF65-F5344CB8AC3E}">
        <p14:creationId xmlns:p14="http://schemas.microsoft.com/office/powerpoint/2010/main" val="2444249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364">
                                            <p:txEl>
                                              <p:pRg st="1" end="1"/>
                                            </p:txEl>
                                          </p:spTgt>
                                        </p:tgtEl>
                                        <p:attrNameLst>
                                          <p:attrName>style.visibility</p:attrName>
                                        </p:attrNameLst>
                                      </p:cBhvr>
                                      <p:to>
                                        <p:strVal val="visible"/>
                                      </p:to>
                                    </p:set>
                                    <p:anim calcmode="lin" valueType="num">
                                      <p:cBhvr>
                                        <p:cTn id="7" dur="500" fill="hold"/>
                                        <p:tgtEl>
                                          <p:spTgt spid="1536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536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364">
                                            <p:txEl>
                                              <p:pRg st="2" end="2"/>
                                            </p:txEl>
                                          </p:spTgt>
                                        </p:tgtEl>
                                        <p:attrNameLst>
                                          <p:attrName>style.visibility</p:attrName>
                                        </p:attrNameLst>
                                      </p:cBhvr>
                                      <p:to>
                                        <p:strVal val="visible"/>
                                      </p:to>
                                    </p:set>
                                    <p:anim calcmode="lin" valueType="num">
                                      <p:cBhvr>
                                        <p:cTn id="13" dur="500" fill="hold"/>
                                        <p:tgtEl>
                                          <p:spTgt spid="1536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53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365">
                                            <p:txEl>
                                              <p:pRg st="0" end="0"/>
                                            </p:txEl>
                                          </p:spTgt>
                                        </p:tgtEl>
                                        <p:attrNameLst>
                                          <p:attrName>style.visibility</p:attrName>
                                        </p:attrNameLst>
                                      </p:cBhvr>
                                      <p:to>
                                        <p:strVal val="visible"/>
                                      </p:to>
                                    </p:set>
                                    <p:anim calcmode="lin" valueType="num">
                                      <p:cBhvr additive="base">
                                        <p:cTn id="19"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365">
                                            <p:txEl>
                                              <p:pRg st="1" end="1"/>
                                            </p:txEl>
                                          </p:spTgt>
                                        </p:tgtEl>
                                        <p:attrNameLst>
                                          <p:attrName>style.visibility</p:attrName>
                                        </p:attrNameLst>
                                      </p:cBhvr>
                                      <p:to>
                                        <p:strVal val="visible"/>
                                      </p:to>
                                    </p:set>
                                    <p:anim calcmode="lin" valueType="num">
                                      <p:cBhvr additive="base">
                                        <p:cTn id="25"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365">
                                            <p:txEl>
                                              <p:pRg st="2" end="2"/>
                                            </p:txEl>
                                          </p:spTgt>
                                        </p:tgtEl>
                                        <p:attrNameLst>
                                          <p:attrName>style.visibility</p:attrName>
                                        </p:attrNameLst>
                                      </p:cBhvr>
                                      <p:to>
                                        <p:strVal val="visible"/>
                                      </p:to>
                                    </p:set>
                                    <p:anim calcmode="lin" valueType="num">
                                      <p:cBhvr additive="base">
                                        <p:cTn id="31"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365">
                                            <p:txEl>
                                              <p:pRg st="3" end="3"/>
                                            </p:txEl>
                                          </p:spTgt>
                                        </p:tgtEl>
                                        <p:attrNameLst>
                                          <p:attrName>style.visibility</p:attrName>
                                        </p:attrNameLst>
                                      </p:cBhvr>
                                      <p:to>
                                        <p:strVal val="visible"/>
                                      </p:to>
                                    </p:set>
                                    <p:anim calcmode="lin" valueType="num">
                                      <p:cBhvr additive="base">
                                        <p:cTn id="37"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en-US" altLang="en-US"/>
              <a:t>Literary Style</a:t>
            </a:r>
          </a:p>
        </p:txBody>
      </p:sp>
      <p:sp>
        <p:nvSpPr>
          <p:cNvPr id="17411" name="Rectangle 3"/>
          <p:cNvSpPr>
            <a:spLocks noGrp="1" noRot="1" noChangeArrowheads="1"/>
          </p:cNvSpPr>
          <p:nvPr>
            <p:ph type="body" idx="1"/>
          </p:nvPr>
        </p:nvSpPr>
        <p:spPr>
          <a:xfrm>
            <a:off x="1201271" y="2638044"/>
            <a:ext cx="9986682" cy="4013768"/>
          </a:xfrm>
        </p:spPr>
        <p:txBody>
          <a:bodyPr>
            <a:normAutofit/>
          </a:bodyPr>
          <a:lstStyle/>
          <a:p>
            <a:pPr eaLnBrk="1" hangingPunct="1">
              <a:lnSpc>
                <a:spcPct val="90000"/>
              </a:lnSpc>
              <a:buFont typeface="Wingdings" panose="05000000000000000000" pitchFamily="2" charset="2"/>
              <a:buNone/>
              <a:defRPr/>
            </a:pPr>
            <a:r>
              <a:rPr lang="en-US" altLang="en-US" sz="3000" dirty="0">
                <a:solidFill>
                  <a:srgbClr val="FFFF00"/>
                </a:solidFill>
                <a:latin typeface="Eras Demi ITC" panose="020B0604020202020204" pitchFamily="34" charset="0"/>
              </a:rPr>
              <a:t>The five poems are composed as dirges for the death of Jerusalem.</a:t>
            </a:r>
          </a:p>
          <a:p>
            <a:pPr eaLnBrk="1" hangingPunct="1">
              <a:lnSpc>
                <a:spcPct val="90000"/>
              </a:lnSpc>
              <a:defRPr/>
            </a:pPr>
            <a:r>
              <a:rPr lang="en-US" altLang="en-US" sz="2400" i="1" dirty="0">
                <a:latin typeface="Arial Narrow" panose="020B0606020202030204" pitchFamily="34" charset="0"/>
              </a:rPr>
              <a:t>The first four poems (chapters 1-4) are composed as acrostics.</a:t>
            </a:r>
          </a:p>
          <a:p>
            <a:pPr eaLnBrk="1" hangingPunct="1">
              <a:lnSpc>
                <a:spcPct val="90000"/>
              </a:lnSpc>
              <a:defRPr/>
            </a:pPr>
            <a:r>
              <a:rPr lang="en-US" altLang="en-US" sz="2400" i="1" dirty="0">
                <a:latin typeface="Arial Narrow" panose="020B0606020202030204" pitchFamily="34" charset="0"/>
              </a:rPr>
              <a:t>Chapters 1, 2 and 4 have 22 strophes, each strophe comprising a single verse; each strophe begins with a letter of the Hebrew alphabet in order.</a:t>
            </a:r>
          </a:p>
          <a:p>
            <a:pPr eaLnBrk="1" hangingPunct="1">
              <a:lnSpc>
                <a:spcPct val="90000"/>
              </a:lnSpc>
              <a:defRPr/>
            </a:pPr>
            <a:r>
              <a:rPr lang="en-US" altLang="en-US" sz="2400" i="1" dirty="0">
                <a:latin typeface="Arial Narrow" panose="020B0606020202030204" pitchFamily="34" charset="0"/>
              </a:rPr>
              <a:t>Chapter 3 also has 22 strophes, each strophe comprised of three lines; the three lines in each triplet begins with a letter of the Hebrew alphabet in order.</a:t>
            </a:r>
          </a:p>
          <a:p>
            <a:pPr eaLnBrk="1" hangingPunct="1">
              <a:lnSpc>
                <a:spcPct val="90000"/>
              </a:lnSpc>
              <a:defRPr/>
            </a:pPr>
            <a:r>
              <a:rPr lang="en-US" altLang="en-US" sz="2400" i="1" dirty="0">
                <a:latin typeface="Arial Narrow" panose="020B0606020202030204" pitchFamily="34" charset="0"/>
              </a:rPr>
              <a:t>Chapter 5 has 22 verses, but it was </a:t>
            </a:r>
            <a:r>
              <a:rPr lang="en-US" altLang="en-US" sz="2400" i="1" u="sng" dirty="0">
                <a:latin typeface="Arial Narrow" panose="020B0606020202030204" pitchFamily="34" charset="0"/>
              </a:rPr>
              <a:t>not </a:t>
            </a:r>
            <a:r>
              <a:rPr lang="en-US" altLang="en-US" sz="2400" i="1" dirty="0">
                <a:latin typeface="Arial Narrow" panose="020B0606020202030204" pitchFamily="34" charset="0"/>
              </a:rPr>
              <a:t>composed as an acrostic.</a:t>
            </a:r>
          </a:p>
        </p:txBody>
      </p:sp>
    </p:spTree>
    <p:extLst>
      <p:ext uri="{BB962C8B-B14F-4D97-AF65-F5344CB8AC3E}">
        <p14:creationId xmlns:p14="http://schemas.microsoft.com/office/powerpoint/2010/main" val="29724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 calcmode="lin" valueType="num">
                                      <p:cBhvr>
                                        <p:cTn id="7" dur="500" fill="hold"/>
                                        <p:tgtEl>
                                          <p:spTgt spid="174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4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4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p:cTn id="15" dur="500" fill="hold"/>
                                        <p:tgtEl>
                                          <p:spTgt spid="174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74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74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anim calcmode="lin" valueType="num">
                                      <p:cBhvr>
                                        <p:cTn id="23" dur="500" fill="hold"/>
                                        <p:tgtEl>
                                          <p:spTgt spid="174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74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74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p:cTn id="31" dur="500" fill="hold"/>
                                        <p:tgtEl>
                                          <p:spTgt spid="174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74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74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1334124" y="194872"/>
            <a:ext cx="9818557" cy="1240436"/>
          </a:xfrm>
          <a:noFill/>
          <a:ln>
            <a:noFill/>
          </a:ln>
        </p:spPr>
        <p:txBody>
          <a:bodyPr>
            <a:normAutofit fontScale="90000"/>
          </a:bodyPr>
          <a:lstStyle/>
          <a:p>
            <a:pPr>
              <a:defRPr/>
            </a:pPr>
            <a:r>
              <a:rPr lang="en-US" altLang="en-US" dirty="0"/>
              <a:t>Acrostic Style</a:t>
            </a:r>
            <a:br>
              <a:rPr lang="en-US" altLang="en-US" dirty="0"/>
            </a:br>
            <a:br>
              <a:rPr lang="en-US" altLang="en-US" dirty="0"/>
            </a:br>
            <a:r>
              <a:rPr lang="en-US" altLang="en-US" sz="3100" dirty="0">
                <a:solidFill>
                  <a:srgbClr val="FFFF00"/>
                </a:solidFill>
                <a:latin typeface="HebrewTh" pitchFamily="2" charset="0"/>
              </a:rPr>
              <a:t>x b g d </a:t>
            </a:r>
            <a:r>
              <a:rPr lang="en-US" altLang="en-US" sz="3100" cap="none" spc="0" dirty="0">
                <a:solidFill>
                  <a:srgbClr val="FFFF00"/>
                </a:solidFill>
                <a:latin typeface="HebrewTh" pitchFamily="2" charset="0"/>
                <a:ea typeface="+mn-ea"/>
                <a:cs typeface="+mn-cs"/>
              </a:rPr>
              <a:t>h</a:t>
            </a:r>
            <a:r>
              <a:rPr lang="en-US" altLang="en-US" sz="3100" dirty="0">
                <a:solidFill>
                  <a:srgbClr val="FFFF00"/>
                </a:solidFill>
                <a:latin typeface="HebrewTh" pitchFamily="2" charset="0"/>
              </a:rPr>
              <a:t> V </a:t>
            </a:r>
            <a:r>
              <a:rPr lang="en-US" altLang="en-US" cap="none" spc="0" dirty="0">
                <a:solidFill>
                  <a:srgbClr val="FFFF00"/>
                </a:solidFill>
                <a:latin typeface="HebrewTh" pitchFamily="2" charset="0"/>
                <a:ea typeface="+mn-ea"/>
                <a:cs typeface="+mn-cs"/>
              </a:rPr>
              <a:t>z</a:t>
            </a:r>
            <a:r>
              <a:rPr lang="en-US" altLang="en-US" sz="3100" dirty="0">
                <a:solidFill>
                  <a:srgbClr val="FFFF00"/>
                </a:solidFill>
                <a:latin typeface="HebrewTh" pitchFamily="2" charset="0"/>
              </a:rPr>
              <a:t> H F y k l m n s f p c q r w t</a:t>
            </a:r>
            <a:endParaRPr lang="en-US" altLang="en-US" sz="3100" dirty="0">
              <a:solidFill>
                <a:srgbClr val="FFFF00"/>
              </a:solidFill>
            </a:endParaRPr>
          </a:p>
        </p:txBody>
      </p:sp>
      <p:sp>
        <p:nvSpPr>
          <p:cNvPr id="18436" name="Rectangle 4"/>
          <p:cNvSpPr>
            <a:spLocks noGrp="1" noRot="1" noChangeArrowheads="1"/>
          </p:cNvSpPr>
          <p:nvPr>
            <p:ph type="body" sz="half" idx="1"/>
          </p:nvPr>
        </p:nvSpPr>
        <p:spPr>
          <a:xfrm>
            <a:off x="1981201" y="1600200"/>
            <a:ext cx="3851275" cy="4876800"/>
          </a:xfrm>
          <a:solidFill>
            <a:srgbClr val="023826"/>
          </a:solidFill>
          <a:ln w="19050">
            <a:solidFill>
              <a:schemeClr val="tx1"/>
            </a:solidFill>
            <a:miter lim="800000"/>
            <a:headEnd/>
            <a:tailEnd/>
          </a:ln>
        </p:spPr>
        <p:txBody>
          <a:bodyPr>
            <a:normAutofit lnSpcReduction="10000"/>
          </a:bodyPr>
          <a:lstStyle/>
          <a:p>
            <a:pPr eaLnBrk="1" hangingPunct="1">
              <a:buFont typeface="Wingdings" panose="05000000000000000000" pitchFamily="2" charset="2"/>
              <a:buNone/>
              <a:defRPr/>
            </a:pPr>
            <a:r>
              <a:rPr lang="en-US" altLang="en-US" sz="2800" dirty="0"/>
              <a:t>Chapter 1</a:t>
            </a:r>
          </a:p>
          <a:p>
            <a:pPr algn="r" eaLnBrk="1" hangingPunct="1">
              <a:buFont typeface="Wingdings" panose="05000000000000000000" pitchFamily="2" charset="2"/>
              <a:buNone/>
              <a:defRPr/>
            </a:pPr>
            <a:r>
              <a:rPr lang="en-US" altLang="en-US" sz="2800" dirty="0">
                <a:latin typeface="Arial Narrow" panose="020B0606020202030204" pitchFamily="34" charset="0"/>
              </a:rPr>
              <a:t>	…</a:t>
            </a:r>
            <a:r>
              <a:rPr lang="en-US" altLang="en-US" sz="2800" dirty="0" err="1">
                <a:latin typeface="HebrewTh" pitchFamily="2" charset="0"/>
              </a:rPr>
              <a:t>hkAy</a:t>
            </a:r>
            <a:r>
              <a:rPr lang="en-US" altLang="en-US" sz="2800" dirty="0" err="1">
                <a:solidFill>
                  <a:srgbClr val="FFFF00"/>
                </a:solidFill>
                <a:latin typeface="HebrewTh" pitchFamily="2" charset="0"/>
              </a:rPr>
              <a:t>xe</a:t>
            </a:r>
            <a:r>
              <a:rPr lang="en-US" altLang="en-US" sz="2800" dirty="0">
                <a:latin typeface="HebrewTh" pitchFamily="2" charset="0"/>
              </a:rPr>
              <a:t>  </a:t>
            </a:r>
            <a:r>
              <a:rPr lang="en-US" altLang="en-US" sz="2400" dirty="0">
                <a:latin typeface="Arial Narrow" panose="020B0606020202030204" pitchFamily="34" charset="0"/>
              </a:rPr>
              <a:t>1:1</a:t>
            </a:r>
          </a:p>
          <a:p>
            <a:pPr algn="r" eaLnBrk="1" hangingPunct="1">
              <a:buFont typeface="Wingdings" panose="05000000000000000000" pitchFamily="2" charset="2"/>
              <a:buNone/>
              <a:defRPr/>
            </a:pPr>
            <a:r>
              <a:rPr lang="en-US" altLang="en-US" sz="2800" dirty="0">
                <a:latin typeface="HebrewTh" pitchFamily="2" charset="0"/>
              </a:rPr>
              <a:t>…</a:t>
            </a:r>
            <a:r>
              <a:rPr lang="en-US" altLang="en-US" sz="2800" dirty="0" err="1">
                <a:latin typeface="HebrewTh" pitchFamily="2" charset="0"/>
              </a:rPr>
              <a:t>Oc</a:t>
            </a:r>
            <a:r>
              <a:rPr lang="en-US" altLang="en-US" sz="2800" dirty="0" err="1">
                <a:solidFill>
                  <a:srgbClr val="FFFF00"/>
                </a:solidFill>
                <a:latin typeface="HebrewTh" pitchFamily="2" charset="0"/>
              </a:rPr>
              <a:t>BA</a:t>
            </a:r>
            <a:r>
              <a:rPr lang="en-US" altLang="en-US" sz="2800" dirty="0">
                <a:latin typeface="HebrewTh" pitchFamily="2" charset="0"/>
              </a:rPr>
              <a:t>  </a:t>
            </a:r>
            <a:r>
              <a:rPr lang="en-US" altLang="en-US" sz="2400" dirty="0">
                <a:latin typeface="Arial Narrow" panose="020B0606020202030204" pitchFamily="34" charset="0"/>
              </a:rPr>
              <a:t>1:2</a:t>
            </a:r>
          </a:p>
          <a:p>
            <a:pPr algn="r" eaLnBrk="1" hangingPunct="1">
              <a:buFont typeface="Wingdings" panose="05000000000000000000" pitchFamily="2" charset="2"/>
              <a:buNone/>
              <a:defRPr/>
            </a:pPr>
            <a:r>
              <a:rPr lang="en-US" altLang="en-US" sz="2800" dirty="0">
                <a:latin typeface="HebrewTh" pitchFamily="2" charset="0"/>
              </a:rPr>
              <a:t>…</a:t>
            </a:r>
            <a:r>
              <a:rPr lang="en-US" altLang="en-US" sz="2800" dirty="0" err="1">
                <a:latin typeface="HebrewTh" pitchFamily="2" charset="0"/>
              </a:rPr>
              <a:t>htAl;</a:t>
            </a:r>
            <a:r>
              <a:rPr lang="en-US" altLang="en-US" sz="2800" dirty="0" err="1">
                <a:solidFill>
                  <a:srgbClr val="FFFF00"/>
                </a:solidFill>
                <a:latin typeface="HebrewTh" pitchFamily="2" charset="0"/>
              </a:rPr>
              <a:t>GA</a:t>
            </a:r>
            <a:r>
              <a:rPr lang="en-US" altLang="en-US" sz="2800" dirty="0">
                <a:latin typeface="HebrewTh" pitchFamily="2" charset="0"/>
              </a:rPr>
              <a:t>  </a:t>
            </a:r>
            <a:r>
              <a:rPr lang="en-US" altLang="en-US" sz="2400" dirty="0">
                <a:latin typeface="Arial Narrow" panose="020B0606020202030204" pitchFamily="34" charset="0"/>
              </a:rPr>
              <a:t>1:3</a:t>
            </a:r>
          </a:p>
          <a:p>
            <a:pPr algn="r" eaLnBrk="1" hangingPunct="1">
              <a:buFont typeface="Wingdings" panose="05000000000000000000" pitchFamily="2" charset="2"/>
              <a:buNone/>
              <a:defRPr/>
            </a:pPr>
            <a:r>
              <a:rPr lang="en-US" altLang="en-US" sz="2800" dirty="0">
                <a:latin typeface="HebrewTh" pitchFamily="2" charset="0"/>
              </a:rPr>
              <a:t>…yker4</a:t>
            </a:r>
            <a:r>
              <a:rPr lang="en-US" altLang="en-US" sz="2800" dirty="0">
                <a:solidFill>
                  <a:srgbClr val="FFFF00"/>
                </a:solidFill>
                <a:latin typeface="HebrewTh" pitchFamily="2" charset="0"/>
              </a:rPr>
              <a:t>Da</a:t>
            </a:r>
            <a:r>
              <a:rPr lang="en-US" altLang="en-US" sz="2800" dirty="0">
                <a:latin typeface="HebrewTh" pitchFamily="2" charset="0"/>
              </a:rPr>
              <a:t>  </a:t>
            </a:r>
            <a:r>
              <a:rPr lang="en-US" altLang="en-US" sz="2400" dirty="0">
                <a:latin typeface="Arial Narrow" panose="020B0606020202030204" pitchFamily="34" charset="0"/>
              </a:rPr>
              <a:t>1:4</a:t>
            </a:r>
          </a:p>
          <a:p>
            <a:pPr algn="r" eaLnBrk="1" hangingPunct="1">
              <a:buFont typeface="Wingdings" panose="05000000000000000000" pitchFamily="2" charset="2"/>
              <a:buNone/>
              <a:defRPr/>
            </a:pPr>
            <a:r>
              <a:rPr lang="en-US" altLang="en-US" sz="2800" dirty="0">
                <a:latin typeface="Arial Narrow" panose="020B0606020202030204" pitchFamily="34" charset="0"/>
              </a:rPr>
              <a:t>…</a:t>
            </a:r>
            <a:r>
              <a:rPr lang="en-US" altLang="en-US" sz="2800" dirty="0" err="1">
                <a:latin typeface="HebrewTh" pitchFamily="2" charset="0"/>
              </a:rPr>
              <a:t>Uy</a:t>
            </a:r>
            <a:r>
              <a:rPr lang="en-US" altLang="en-US" sz="2800" dirty="0" err="1">
                <a:solidFill>
                  <a:srgbClr val="FFFF00"/>
                </a:solidFill>
                <a:latin typeface="HebrewTh" pitchFamily="2" charset="0"/>
              </a:rPr>
              <a:t>hA</a:t>
            </a:r>
            <a:r>
              <a:rPr lang="en-US" altLang="en-US" sz="2800" dirty="0">
                <a:latin typeface="HebrewTh" pitchFamily="2" charset="0"/>
              </a:rPr>
              <a:t>  </a:t>
            </a:r>
            <a:r>
              <a:rPr lang="en-US" altLang="en-US" sz="2400" dirty="0">
                <a:latin typeface="Arial Narrow" panose="020B0606020202030204" pitchFamily="34" charset="0"/>
              </a:rPr>
              <a:t>1:5</a:t>
            </a:r>
          </a:p>
          <a:p>
            <a:pPr algn="r" eaLnBrk="1" hangingPunct="1">
              <a:buFont typeface="Wingdings" panose="05000000000000000000" pitchFamily="2" charset="2"/>
              <a:buNone/>
              <a:defRPr/>
            </a:pPr>
            <a:r>
              <a:rPr lang="en-US" altLang="en-US" sz="2800" dirty="0">
                <a:latin typeface="HebrewTh" pitchFamily="2" charset="0"/>
              </a:rPr>
              <a:t>…xcey02</a:t>
            </a:r>
            <a:r>
              <a:rPr lang="en-US" altLang="en-US" sz="2800" dirty="0">
                <a:solidFill>
                  <a:srgbClr val="FFFF00"/>
                </a:solidFill>
                <a:latin typeface="HebrewTh" pitchFamily="2" charset="0"/>
              </a:rPr>
              <a:t>v1</a:t>
            </a:r>
            <a:r>
              <a:rPr lang="en-US" altLang="en-US" sz="2800" dirty="0">
                <a:latin typeface="HebrewTh" pitchFamily="2" charset="0"/>
              </a:rPr>
              <a:t>  </a:t>
            </a:r>
            <a:r>
              <a:rPr lang="en-US" altLang="en-US" sz="2400" dirty="0">
                <a:latin typeface="Arial Narrow" panose="020B0606020202030204" pitchFamily="34" charset="0"/>
              </a:rPr>
              <a:t>1:6</a:t>
            </a:r>
          </a:p>
          <a:p>
            <a:pPr algn="r" eaLnBrk="1" hangingPunct="1">
              <a:buFont typeface="Wingdings" panose="05000000000000000000" pitchFamily="2" charset="2"/>
              <a:buNone/>
              <a:defRPr/>
            </a:pPr>
            <a:r>
              <a:rPr lang="en-US" altLang="en-US" sz="2800" dirty="0">
                <a:latin typeface="Arial Narrow" panose="020B0606020202030204" pitchFamily="34" charset="0"/>
              </a:rPr>
              <a:t>…</a:t>
            </a:r>
            <a:r>
              <a:rPr lang="en-US" altLang="en-US" sz="2800" dirty="0">
                <a:latin typeface="HebrewTh" pitchFamily="2" charset="0"/>
              </a:rPr>
              <a:t>hr!k4</a:t>
            </a:r>
            <a:r>
              <a:rPr lang="en-US" altLang="en-US" sz="2800" dirty="0">
                <a:solidFill>
                  <a:srgbClr val="FFFF00"/>
                </a:solidFill>
                <a:latin typeface="HebrewTh" pitchFamily="2" charset="0"/>
              </a:rPr>
              <a:t>zA</a:t>
            </a:r>
            <a:r>
              <a:rPr lang="en-US" altLang="en-US" sz="2800" dirty="0">
                <a:latin typeface="HebrewTh" pitchFamily="2" charset="0"/>
              </a:rPr>
              <a:t>  </a:t>
            </a:r>
            <a:r>
              <a:rPr lang="en-US" altLang="en-US" sz="2400" dirty="0">
                <a:latin typeface="Arial Narrow" panose="020B0606020202030204" pitchFamily="34" charset="0"/>
              </a:rPr>
              <a:t>1:7</a:t>
            </a:r>
          </a:p>
          <a:p>
            <a:pPr algn="r" eaLnBrk="1" hangingPunct="1">
              <a:buFont typeface="Wingdings" panose="05000000000000000000" pitchFamily="2" charset="2"/>
              <a:buNone/>
              <a:defRPr/>
            </a:pPr>
            <a:r>
              <a:rPr lang="en-US" altLang="en-US" sz="2400" dirty="0">
                <a:latin typeface="Arial Narrow" panose="020B0606020202030204" pitchFamily="34" charset="0"/>
              </a:rPr>
              <a:t>and etc.</a:t>
            </a:r>
            <a:endParaRPr lang="en-US" altLang="en-US" sz="2800" dirty="0">
              <a:latin typeface="Arial Narrow" panose="020B0606020202030204" pitchFamily="34" charset="0"/>
            </a:endParaRPr>
          </a:p>
        </p:txBody>
      </p:sp>
      <p:sp>
        <p:nvSpPr>
          <p:cNvPr id="18437" name="Rectangle 5"/>
          <p:cNvSpPr>
            <a:spLocks noGrp="1" noRot="1" noChangeArrowheads="1"/>
          </p:cNvSpPr>
          <p:nvPr>
            <p:ph type="body" sz="half" idx="2"/>
          </p:nvPr>
        </p:nvSpPr>
        <p:spPr>
          <a:xfrm>
            <a:off x="6400800" y="1600200"/>
            <a:ext cx="3968750" cy="4876800"/>
          </a:xfrm>
          <a:solidFill>
            <a:srgbClr val="023826"/>
          </a:solidFill>
          <a:ln w="19050">
            <a:solidFill>
              <a:schemeClr val="tx1"/>
            </a:solidFill>
            <a:miter lim="800000"/>
            <a:headEnd/>
            <a:tailEnd/>
          </a:ln>
        </p:spPr>
        <p:txBody>
          <a:bodyPr/>
          <a:lstStyle/>
          <a:p>
            <a:pPr eaLnBrk="1" hangingPunct="1">
              <a:buFont typeface="Wingdings" panose="05000000000000000000" pitchFamily="2" charset="2"/>
              <a:buNone/>
              <a:defRPr/>
            </a:pPr>
            <a:r>
              <a:rPr lang="en-US" altLang="en-US" sz="2800"/>
              <a:t>Chapter 3</a:t>
            </a:r>
          </a:p>
          <a:p>
            <a:pPr algn="r" eaLnBrk="1" hangingPunct="1">
              <a:buFont typeface="Wingdings" panose="05000000000000000000" pitchFamily="2" charset="2"/>
              <a:buNone/>
              <a:defRPr/>
            </a:pPr>
            <a:r>
              <a:rPr lang="en-US" altLang="en-US" sz="2800">
                <a:latin typeface="HebrewTh" pitchFamily="2" charset="0"/>
              </a:rPr>
              <a:t>…yn</a:t>
            </a:r>
            <a:r>
              <a:rPr lang="en-US" altLang="en-US" sz="2800">
                <a:solidFill>
                  <a:srgbClr val="FFFF00"/>
                </a:solidFill>
                <a:latin typeface="HebrewTh" pitchFamily="2" charset="0"/>
              </a:rPr>
              <a:t>9xE</a:t>
            </a:r>
            <a:r>
              <a:rPr lang="en-US" altLang="en-US" sz="2800">
                <a:latin typeface="HebrewTh" pitchFamily="2" charset="0"/>
              </a:rPr>
              <a:t>  </a:t>
            </a:r>
            <a:r>
              <a:rPr lang="en-US" altLang="en-US" sz="2400">
                <a:latin typeface="Arial Narrow" panose="020B0606020202030204" pitchFamily="34" charset="0"/>
              </a:rPr>
              <a:t>3:1</a:t>
            </a:r>
          </a:p>
          <a:p>
            <a:pPr algn="r" eaLnBrk="1" hangingPunct="1">
              <a:buFont typeface="Wingdings" panose="05000000000000000000" pitchFamily="2" charset="2"/>
              <a:buNone/>
              <a:defRPr/>
            </a:pPr>
            <a:r>
              <a:rPr lang="en-US" altLang="en-US" sz="2800">
                <a:latin typeface="Arial Narrow" panose="020B0606020202030204" pitchFamily="34" charset="0"/>
              </a:rPr>
              <a:t>…</a:t>
            </a:r>
            <a:r>
              <a:rPr lang="en-US" altLang="en-US" sz="2800">
                <a:latin typeface="HebrewTh" pitchFamily="2" charset="0"/>
              </a:rPr>
              <a:t>ytiO</a:t>
            </a:r>
            <a:r>
              <a:rPr lang="en-US" altLang="en-US" sz="2800">
                <a:solidFill>
                  <a:srgbClr val="FFFF00"/>
                </a:solidFill>
                <a:latin typeface="HebrewTh" pitchFamily="2" charset="0"/>
              </a:rPr>
              <a:t>x</a:t>
            </a:r>
            <a:r>
              <a:rPr lang="en-US" altLang="en-US" sz="2800">
                <a:latin typeface="HebrewTh" pitchFamily="2" charset="0"/>
              </a:rPr>
              <a:t>  </a:t>
            </a:r>
            <a:r>
              <a:rPr lang="en-US" altLang="en-US" sz="2400">
                <a:latin typeface="Arial Narrow" panose="020B0606020202030204" pitchFamily="34" charset="0"/>
              </a:rPr>
              <a:t>3:2</a:t>
            </a:r>
          </a:p>
          <a:p>
            <a:pPr algn="r" eaLnBrk="1" hangingPunct="1">
              <a:buFont typeface="Wingdings" panose="05000000000000000000" pitchFamily="2" charset="2"/>
              <a:buNone/>
              <a:defRPr/>
            </a:pPr>
            <a:r>
              <a:rPr lang="en-US" altLang="en-US" sz="2800">
                <a:latin typeface="HebrewTh" pitchFamily="2" charset="0"/>
              </a:rPr>
              <a:t>…j`</a:t>
            </a:r>
            <a:r>
              <a:rPr lang="en-US" altLang="en-US" sz="2800">
                <a:solidFill>
                  <a:srgbClr val="FFFF00"/>
                </a:solidFill>
                <a:latin typeface="HebrewTh" pitchFamily="2" charset="0"/>
              </a:rPr>
              <a:t>xa</a:t>
            </a:r>
            <a:r>
              <a:rPr lang="en-US" altLang="en-US" sz="2800">
                <a:latin typeface="HebrewTh" pitchFamily="2" charset="0"/>
              </a:rPr>
              <a:t>  </a:t>
            </a:r>
            <a:r>
              <a:rPr lang="en-US" altLang="en-US" sz="2400">
                <a:latin typeface="Arial Narrow" panose="020B0606020202030204" pitchFamily="34" charset="0"/>
              </a:rPr>
              <a:t>3:3</a:t>
            </a:r>
          </a:p>
          <a:p>
            <a:pPr algn="r" eaLnBrk="1" hangingPunct="1">
              <a:buFont typeface="Wingdings" panose="05000000000000000000" pitchFamily="2" charset="2"/>
              <a:buNone/>
              <a:defRPr/>
            </a:pPr>
            <a:r>
              <a:rPr lang="en-US" altLang="en-US" sz="2800">
                <a:latin typeface="HebrewTh" pitchFamily="2" charset="0"/>
              </a:rPr>
              <a:t>…hl.A</a:t>
            </a:r>
            <a:r>
              <a:rPr lang="en-US" altLang="en-US" sz="2800">
                <a:solidFill>
                  <a:srgbClr val="FFFF00"/>
                </a:solidFill>
                <a:latin typeface="HebrewTh" pitchFamily="2" charset="0"/>
              </a:rPr>
              <a:t>B</a:t>
            </a:r>
            <a:r>
              <a:rPr lang="en-US" altLang="en-US" sz="2800">
                <a:latin typeface="HebrewTh" pitchFamily="2" charset="0"/>
              </a:rPr>
              <a:t>i  </a:t>
            </a:r>
            <a:r>
              <a:rPr lang="en-US" altLang="en-US" sz="2400">
                <a:latin typeface="Arial Narrow" panose="020B0606020202030204" pitchFamily="34" charset="0"/>
              </a:rPr>
              <a:t>3:4</a:t>
            </a:r>
          </a:p>
          <a:p>
            <a:pPr algn="r" eaLnBrk="1" hangingPunct="1">
              <a:buFont typeface="Wingdings" panose="05000000000000000000" pitchFamily="2" charset="2"/>
              <a:buNone/>
              <a:defRPr/>
            </a:pPr>
            <a:r>
              <a:rPr lang="en-US" altLang="en-US" sz="2800">
                <a:latin typeface="HebrewTh" pitchFamily="2" charset="0"/>
              </a:rPr>
              <a:t>…hn</a:t>
            </a:r>
            <a:r>
              <a:rPr lang="en-US" altLang="en-US" sz="2800">
                <a:solidFill>
                  <a:srgbClr val="FFFF00"/>
                </a:solidFill>
                <a:latin typeface="HebrewTh" pitchFamily="2" charset="0"/>
              </a:rPr>
              <a:t>!BA</a:t>
            </a:r>
            <a:r>
              <a:rPr lang="en-US" altLang="en-US" sz="2800">
                <a:latin typeface="HebrewTh" pitchFamily="2" charset="0"/>
              </a:rPr>
              <a:t>  </a:t>
            </a:r>
            <a:r>
              <a:rPr lang="en-US" altLang="en-US" sz="2400">
                <a:latin typeface="Arial Narrow" panose="020B0606020202030204" pitchFamily="34" charset="0"/>
              </a:rPr>
              <a:t>3:5</a:t>
            </a:r>
          </a:p>
          <a:p>
            <a:pPr algn="r" eaLnBrk="1" hangingPunct="1">
              <a:buFont typeface="Wingdings" panose="05000000000000000000" pitchFamily="2" charset="2"/>
              <a:buNone/>
              <a:defRPr/>
            </a:pPr>
            <a:r>
              <a:rPr lang="en-US" altLang="en-US" sz="2800">
                <a:latin typeface="HebrewTh" pitchFamily="2" charset="0"/>
              </a:rPr>
              <a:t>…MyKiwaHEma</a:t>
            </a:r>
            <a:r>
              <a:rPr lang="en-US" altLang="en-US" sz="2800">
                <a:solidFill>
                  <a:srgbClr val="FFFF00"/>
                </a:solidFill>
                <a:latin typeface="HebrewTh" pitchFamily="2" charset="0"/>
              </a:rPr>
              <a:t>B</a:t>
            </a:r>
            <a:r>
              <a:rPr lang="en-US" altLang="en-US" sz="2800">
                <a:latin typeface="HebrewTh" pitchFamily="2" charset="0"/>
              </a:rPr>
              <a:t>;  </a:t>
            </a:r>
            <a:r>
              <a:rPr lang="en-US" altLang="en-US" sz="2400">
                <a:latin typeface="Arial Narrow" panose="020B0606020202030204" pitchFamily="34" charset="0"/>
              </a:rPr>
              <a:t>3:6</a:t>
            </a:r>
          </a:p>
          <a:p>
            <a:pPr algn="r" eaLnBrk="1" hangingPunct="1">
              <a:buFont typeface="Wingdings" panose="05000000000000000000" pitchFamily="2" charset="2"/>
              <a:buNone/>
              <a:defRPr/>
            </a:pPr>
            <a:r>
              <a:rPr lang="en-US" altLang="en-US" sz="2400">
                <a:latin typeface="Arial Narrow" panose="020B0606020202030204" pitchFamily="34" charset="0"/>
              </a:rPr>
              <a:t>and etc.</a:t>
            </a:r>
            <a:endParaRPr lang="en-US" altLang="en-US" sz="2800">
              <a:latin typeface="HebrewTh" pitchFamily="2" charset="0"/>
            </a:endParaRPr>
          </a:p>
        </p:txBody>
      </p:sp>
    </p:spTree>
    <p:extLst>
      <p:ext uri="{BB962C8B-B14F-4D97-AF65-F5344CB8AC3E}">
        <p14:creationId xmlns:p14="http://schemas.microsoft.com/office/powerpoint/2010/main" val="712647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dissolve">
                                      <p:cBhvr>
                                        <p:cTn id="7" dur="500"/>
                                        <p:tgtEl>
                                          <p:spTgt spid="1843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437">
                                            <p:txEl>
                                              <p:pRg st="0" end="0"/>
                                            </p:txEl>
                                          </p:spTgt>
                                        </p:tgtEl>
                                        <p:attrNameLst>
                                          <p:attrName>style.visibility</p:attrName>
                                        </p:attrNameLst>
                                      </p:cBhvr>
                                      <p:to>
                                        <p:strVal val="visible"/>
                                      </p:to>
                                    </p:set>
                                    <p:animEffect transition="in" filter="dissolve">
                                      <p:cBhvr>
                                        <p:cTn id="10" dur="500"/>
                                        <p:tgtEl>
                                          <p:spTgt spid="1843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animEffect transition="in" filter="dissolve">
                                      <p:cBhvr>
                                        <p:cTn id="15" dur="500"/>
                                        <p:tgtEl>
                                          <p:spTgt spid="1843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437">
                                            <p:txEl>
                                              <p:pRg st="2" end="2"/>
                                            </p:txEl>
                                          </p:spTgt>
                                        </p:tgtEl>
                                        <p:attrNameLst>
                                          <p:attrName>style.visibility</p:attrName>
                                        </p:attrNameLst>
                                      </p:cBhvr>
                                      <p:to>
                                        <p:strVal val="visible"/>
                                      </p:to>
                                    </p:set>
                                    <p:animEffect transition="in" filter="dissolve">
                                      <p:cBhvr>
                                        <p:cTn id="18" dur="500"/>
                                        <p:tgtEl>
                                          <p:spTgt spid="1843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437">
                                            <p:txEl>
                                              <p:pRg st="3" end="3"/>
                                            </p:txEl>
                                          </p:spTgt>
                                        </p:tgtEl>
                                        <p:attrNameLst>
                                          <p:attrName>style.visibility</p:attrName>
                                        </p:attrNameLst>
                                      </p:cBhvr>
                                      <p:to>
                                        <p:strVal val="visible"/>
                                      </p:to>
                                    </p:set>
                                    <p:animEffect transition="in" filter="dissolve">
                                      <p:cBhvr>
                                        <p:cTn id="21" dur="500"/>
                                        <p:tgtEl>
                                          <p:spTgt spid="1843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437">
                                            <p:txEl>
                                              <p:pRg st="4" end="4"/>
                                            </p:txEl>
                                          </p:spTgt>
                                        </p:tgtEl>
                                        <p:attrNameLst>
                                          <p:attrName>style.visibility</p:attrName>
                                        </p:attrNameLst>
                                      </p:cBhvr>
                                      <p:to>
                                        <p:strVal val="visible"/>
                                      </p:to>
                                    </p:set>
                                    <p:animEffect transition="in" filter="dissolve">
                                      <p:cBhvr>
                                        <p:cTn id="26" dur="500"/>
                                        <p:tgtEl>
                                          <p:spTgt spid="18437">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8437">
                                            <p:txEl>
                                              <p:pRg st="5" end="5"/>
                                            </p:txEl>
                                          </p:spTgt>
                                        </p:tgtEl>
                                        <p:attrNameLst>
                                          <p:attrName>style.visibility</p:attrName>
                                        </p:attrNameLst>
                                      </p:cBhvr>
                                      <p:to>
                                        <p:strVal val="visible"/>
                                      </p:to>
                                    </p:set>
                                    <p:animEffect transition="in" filter="dissolve">
                                      <p:cBhvr>
                                        <p:cTn id="29" dur="500"/>
                                        <p:tgtEl>
                                          <p:spTgt spid="18437">
                                            <p:txEl>
                                              <p:pRg st="5" end="5"/>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8437">
                                            <p:txEl>
                                              <p:pRg st="6" end="6"/>
                                            </p:txEl>
                                          </p:spTgt>
                                        </p:tgtEl>
                                        <p:attrNameLst>
                                          <p:attrName>style.visibility</p:attrName>
                                        </p:attrNameLst>
                                      </p:cBhvr>
                                      <p:to>
                                        <p:strVal val="visible"/>
                                      </p:to>
                                    </p:set>
                                    <p:animEffect transition="in" filter="dissolve">
                                      <p:cBhvr>
                                        <p:cTn id="32" dur="500"/>
                                        <p:tgtEl>
                                          <p:spTgt spid="18437">
                                            <p:txEl>
                                              <p:pRg st="6" end="6"/>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437">
                                            <p:txEl>
                                              <p:pRg st="7" end="7"/>
                                            </p:txEl>
                                          </p:spTgt>
                                        </p:tgtEl>
                                        <p:attrNameLst>
                                          <p:attrName>style.visibility</p:attrName>
                                        </p:attrNameLst>
                                      </p:cBhvr>
                                      <p:to>
                                        <p:strVal val="visible"/>
                                      </p:to>
                                    </p:set>
                                    <p:animEffect transition="in" filter="dissolve">
                                      <p:cBhvr>
                                        <p:cTn id="35" dur="500"/>
                                        <p:tgtEl>
                                          <p:spTgt spid="1843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147482" y="396876"/>
            <a:ext cx="9218894" cy="1700865"/>
          </a:xfrm>
          <a:solidFill>
            <a:srgbClr val="003B3A"/>
          </a:solidFill>
          <a:ln w="19050">
            <a:solidFill>
              <a:schemeClr val="tx1"/>
            </a:solidFill>
            <a:miter lim="800000"/>
            <a:headEnd/>
            <a:tailEnd/>
          </a:ln>
        </p:spPr>
        <p:txBody>
          <a:bodyPr>
            <a:normAutofit fontScale="90000"/>
          </a:bodyPr>
          <a:lstStyle/>
          <a:p>
            <a:pPr eaLnBrk="1" hangingPunct="1">
              <a:defRPr/>
            </a:pPr>
            <a:r>
              <a:rPr lang="en-US" altLang="en-US" sz="6000">
                <a:latin typeface="Freestyle Script" panose="030804020302050B0404" pitchFamily="66" charset="0"/>
              </a:rPr>
              <a:t>Notations on the First Lament</a:t>
            </a:r>
          </a:p>
        </p:txBody>
      </p:sp>
      <p:sp>
        <p:nvSpPr>
          <p:cNvPr id="23555" name="Rectangle 3"/>
          <p:cNvSpPr>
            <a:spLocks noGrp="1" noRot="1" noChangeArrowheads="1"/>
          </p:cNvSpPr>
          <p:nvPr>
            <p:ph type="body" idx="1"/>
          </p:nvPr>
        </p:nvSpPr>
        <p:spPr>
          <a:xfrm>
            <a:off x="1439885" y="2584256"/>
            <a:ext cx="8634088" cy="3888262"/>
          </a:xfrm>
        </p:spPr>
        <p:txBody>
          <a:bodyPr>
            <a:normAutofit lnSpcReduction="10000"/>
          </a:bodyPr>
          <a:lstStyle/>
          <a:p>
            <a:pPr eaLnBrk="1" hangingPunct="1">
              <a:buFont typeface="Wingdings" panose="05000000000000000000" pitchFamily="2" charset="2"/>
              <a:buNone/>
              <a:defRPr/>
            </a:pPr>
            <a:r>
              <a:rPr lang="en-US" altLang="en-US" sz="2800" b="1" dirty="0">
                <a:solidFill>
                  <a:srgbClr val="FF9900"/>
                </a:solidFill>
              </a:rPr>
              <a:t>The first lament is evenly divided into two sections:</a:t>
            </a:r>
          </a:p>
          <a:p>
            <a:pPr eaLnBrk="1" hangingPunct="1">
              <a:defRPr/>
            </a:pPr>
            <a:r>
              <a:rPr lang="en-US" altLang="en-US" sz="2400" i="1" dirty="0">
                <a:latin typeface="Arial Narrow" panose="020B0606020202030204" pitchFamily="34" charset="0"/>
              </a:rPr>
              <a:t>Verses 1-11, written in the 3</a:t>
            </a:r>
            <a:r>
              <a:rPr lang="en-US" altLang="en-US" sz="2400" i="1" baseline="30000" dirty="0">
                <a:latin typeface="Arial Narrow" panose="020B0606020202030204" pitchFamily="34" charset="0"/>
              </a:rPr>
              <a:t>rd</a:t>
            </a:r>
            <a:r>
              <a:rPr lang="en-US" altLang="en-US" sz="2400" i="1" dirty="0">
                <a:latin typeface="Arial Narrow" panose="020B0606020202030204" pitchFamily="34" charset="0"/>
              </a:rPr>
              <a:t> person</a:t>
            </a:r>
          </a:p>
          <a:p>
            <a:pPr eaLnBrk="1" hangingPunct="1">
              <a:defRPr/>
            </a:pPr>
            <a:r>
              <a:rPr lang="en-US" altLang="en-US" sz="2400" i="1" dirty="0">
                <a:latin typeface="Arial Narrow" panose="020B0606020202030204" pitchFamily="34" charset="0"/>
              </a:rPr>
              <a:t>Verses 12-22, written in the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person</a:t>
            </a:r>
          </a:p>
          <a:p>
            <a:pPr eaLnBrk="1" hangingPunct="1">
              <a:buFont typeface="Wingdings" panose="05000000000000000000" pitchFamily="2" charset="2"/>
              <a:buNone/>
              <a:defRPr/>
            </a:pPr>
            <a:r>
              <a:rPr lang="en-US" altLang="en-US" sz="2800" b="1" dirty="0">
                <a:solidFill>
                  <a:srgbClr val="FF9900"/>
                </a:solidFill>
              </a:rPr>
              <a:t>Both sections rely heavily on personification:</a:t>
            </a:r>
          </a:p>
          <a:p>
            <a:pPr eaLnBrk="1" hangingPunct="1">
              <a:defRPr/>
            </a:pPr>
            <a:r>
              <a:rPr lang="en-US" altLang="en-US" sz="2400" i="1" dirty="0">
                <a:latin typeface="Arial Narrow" panose="020B0606020202030204" pitchFamily="34" charset="0"/>
              </a:rPr>
              <a:t>Verses 1:1ff., Jerusalem is personified as a bereft widow. (Expressions such as “daughter” or “virgin daughter” appear some twenty times in the book.)</a:t>
            </a:r>
          </a:p>
          <a:p>
            <a:pPr eaLnBrk="1" hangingPunct="1">
              <a:defRPr/>
            </a:pPr>
            <a:r>
              <a:rPr lang="en-US" altLang="en-US" sz="2400" i="1" dirty="0">
                <a:latin typeface="Arial Narrow" panose="020B0606020202030204" pitchFamily="34" charset="0"/>
              </a:rPr>
              <a:t>Verses 1:12ff., Jerusalem is personified as a refugee of war.</a:t>
            </a:r>
          </a:p>
        </p:txBody>
      </p:sp>
    </p:spTree>
    <p:extLst>
      <p:ext uri="{BB962C8B-B14F-4D97-AF65-F5344CB8AC3E}">
        <p14:creationId xmlns:p14="http://schemas.microsoft.com/office/powerpoint/2010/main" val="2257100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p:cTn id="25"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Rot="1" noChangeArrowheads="1"/>
          </p:cNvSpPr>
          <p:nvPr>
            <p:ph type="body" idx="1"/>
          </p:nvPr>
        </p:nvSpPr>
        <p:spPr>
          <a:xfrm>
            <a:off x="1165412" y="950259"/>
            <a:ext cx="10578353" cy="5558117"/>
          </a:xfrm>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FF9900"/>
                </a:solidFill>
              </a:rPr>
              <a:t>The fundamental symbols of Judah’s national life all are devastated:</a:t>
            </a:r>
          </a:p>
          <a:p>
            <a:pPr eaLnBrk="1" hangingPunct="1">
              <a:lnSpc>
                <a:spcPct val="90000"/>
              </a:lnSpc>
              <a:defRPr/>
            </a:pPr>
            <a:r>
              <a:rPr lang="en-US" altLang="en-US" sz="2400" i="1" dirty="0">
                <a:latin typeface="Arial Narrow" panose="020B0606020202030204" pitchFamily="34" charset="0"/>
              </a:rPr>
              <a:t>The land (1:3)</a:t>
            </a:r>
          </a:p>
          <a:p>
            <a:pPr eaLnBrk="1" hangingPunct="1">
              <a:lnSpc>
                <a:spcPct val="90000"/>
              </a:lnSpc>
              <a:defRPr/>
            </a:pPr>
            <a:r>
              <a:rPr lang="en-US" altLang="en-US" sz="2400" i="1" dirty="0">
                <a:latin typeface="Arial Narrow" panose="020B0606020202030204" pitchFamily="34" charset="0"/>
              </a:rPr>
              <a:t>The temple (1:4, 10)</a:t>
            </a:r>
          </a:p>
          <a:p>
            <a:pPr eaLnBrk="1" hangingPunct="1">
              <a:lnSpc>
                <a:spcPct val="90000"/>
              </a:lnSpc>
              <a:defRPr/>
            </a:pPr>
            <a:r>
              <a:rPr lang="en-US" altLang="en-US" sz="2400" i="1" dirty="0">
                <a:latin typeface="Arial Narrow" panose="020B0606020202030204" pitchFamily="34" charset="0"/>
              </a:rPr>
              <a:t>The royal family (1:6)</a:t>
            </a:r>
          </a:p>
          <a:p>
            <a:pPr eaLnBrk="1" hangingPunct="1">
              <a:lnSpc>
                <a:spcPct val="90000"/>
              </a:lnSpc>
              <a:buFont typeface="Wingdings" panose="05000000000000000000" pitchFamily="2" charset="2"/>
              <a:buNone/>
              <a:defRPr/>
            </a:pPr>
            <a:endParaRPr lang="en-US" altLang="en-US" sz="800" i="1"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800" b="1" dirty="0">
                <a:solidFill>
                  <a:srgbClr val="FF9900"/>
                </a:solidFill>
              </a:rPr>
              <a:t>The disaster of Jerusalem is clearly set forth as a divine act of judgment:</a:t>
            </a:r>
          </a:p>
          <a:p>
            <a:pPr eaLnBrk="1" hangingPunct="1">
              <a:lnSpc>
                <a:spcPct val="90000"/>
              </a:lnSpc>
              <a:defRPr/>
            </a:pPr>
            <a:r>
              <a:rPr lang="en-US" altLang="en-US" sz="2400" i="1" dirty="0">
                <a:latin typeface="Arial Narrow" panose="020B0606020202030204" pitchFamily="34" charset="0"/>
              </a:rPr>
              <a:t>Retributive justice for Judah’s sin of covenant violation (1:5, 8)</a:t>
            </a:r>
          </a:p>
          <a:p>
            <a:pPr eaLnBrk="1" hangingPunct="1">
              <a:lnSpc>
                <a:spcPct val="90000"/>
              </a:lnSpc>
              <a:defRPr/>
            </a:pPr>
            <a:r>
              <a:rPr lang="en-US" altLang="en-US" sz="2400" i="1" dirty="0">
                <a:latin typeface="Arial Narrow" panose="020B0606020202030204" pitchFamily="34" charset="0"/>
              </a:rPr>
              <a:t>Yahweh trod the grapes; Judah was the victim (1:15).</a:t>
            </a:r>
          </a:p>
          <a:p>
            <a:pPr eaLnBrk="1" hangingPunct="1">
              <a:lnSpc>
                <a:spcPct val="90000"/>
              </a:lnSpc>
              <a:defRPr/>
            </a:pPr>
            <a:r>
              <a:rPr lang="en-US" altLang="en-US" sz="2400" i="1" dirty="0">
                <a:latin typeface="Arial Narrow" panose="020B0606020202030204" pitchFamily="34" charset="0"/>
              </a:rPr>
              <a:t>Jerusalem’s divine punishment is justifiable (1:18, 20)</a:t>
            </a:r>
          </a:p>
          <a:p>
            <a:pPr eaLnBrk="1" hangingPunct="1">
              <a:lnSpc>
                <a:spcPct val="90000"/>
              </a:lnSpc>
              <a:defRPr/>
            </a:pPr>
            <a:r>
              <a:rPr lang="en-US" altLang="en-US" sz="2400" i="1" dirty="0">
                <a:latin typeface="Arial Narrow" panose="020B0606020202030204" pitchFamily="34" charset="0"/>
              </a:rPr>
              <a:t>From the ashes of despair, personified Jerusalem prays for divine judgment on her enemies (1:21b-22).</a:t>
            </a:r>
          </a:p>
        </p:txBody>
      </p:sp>
    </p:spTree>
    <p:extLst>
      <p:ext uri="{BB962C8B-B14F-4D97-AF65-F5344CB8AC3E}">
        <p14:creationId xmlns:p14="http://schemas.microsoft.com/office/powerpoint/2010/main" val="4021863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 calcmode="lin" valueType="num">
                                      <p:cBhvr additive="base">
                                        <p:cTn id="17"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3" end="3"/>
                                            </p:txEl>
                                          </p:spTgt>
                                        </p:tgtEl>
                                        <p:attrNameLst>
                                          <p:attrName>style.visibility</p:attrName>
                                        </p:attrNameLst>
                                      </p:cBhvr>
                                      <p:to>
                                        <p:strVal val="visible"/>
                                      </p:to>
                                    </p:set>
                                    <p:anim calcmode="lin" valueType="num">
                                      <p:cBhvr additive="base">
                                        <p:cTn id="21"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anim calcmode="lin" valueType="num">
                                      <p:cBhvr>
                                        <p:cTn id="27" dur="500" fill="hold"/>
                                        <p:tgtEl>
                                          <p:spTgt spid="3584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58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5843">
                                            <p:txEl>
                                              <p:pRg st="6" end="6"/>
                                            </p:txEl>
                                          </p:spTgt>
                                        </p:tgtEl>
                                        <p:attrNameLst>
                                          <p:attrName>style.visibility</p:attrName>
                                        </p:attrNameLst>
                                      </p:cBhvr>
                                      <p:to>
                                        <p:strVal val="visible"/>
                                      </p:to>
                                    </p:set>
                                    <p:anim calcmode="lin" valueType="num">
                                      <p:cBhvr additive="base">
                                        <p:cTn id="33"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58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5843">
                                            <p:txEl>
                                              <p:pRg st="7" end="7"/>
                                            </p:txEl>
                                          </p:spTgt>
                                        </p:tgtEl>
                                        <p:attrNameLst>
                                          <p:attrName>style.visibility</p:attrName>
                                        </p:attrNameLst>
                                      </p:cBhvr>
                                      <p:to>
                                        <p:strVal val="visible"/>
                                      </p:to>
                                    </p:set>
                                    <p:anim calcmode="lin" valueType="num">
                                      <p:cBhvr additive="base">
                                        <p:cTn id="39" dur="500" fill="hold"/>
                                        <p:tgtEl>
                                          <p:spTgt spid="3584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58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35843">
                                            <p:txEl>
                                              <p:pRg st="8" end="8"/>
                                            </p:txEl>
                                          </p:spTgt>
                                        </p:tgtEl>
                                        <p:attrNameLst>
                                          <p:attrName>style.visibility</p:attrName>
                                        </p:attrNameLst>
                                      </p:cBhvr>
                                      <p:to>
                                        <p:strVal val="visible"/>
                                      </p:to>
                                    </p:set>
                                    <p:anim calcmode="lin" valueType="num">
                                      <p:cBhvr additive="base">
                                        <p:cTn id="45" dur="500" fill="hold"/>
                                        <p:tgtEl>
                                          <p:spTgt spid="3584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58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5843">
                                            <p:txEl>
                                              <p:pRg st="9" end="9"/>
                                            </p:txEl>
                                          </p:spTgt>
                                        </p:tgtEl>
                                        <p:attrNameLst>
                                          <p:attrName>style.visibility</p:attrName>
                                        </p:attrNameLst>
                                      </p:cBhvr>
                                      <p:to>
                                        <p:strVal val="visible"/>
                                      </p:to>
                                    </p:set>
                                    <p:anim calcmode="lin" valueType="num">
                                      <p:cBhvr additive="base">
                                        <p:cTn id="51" dur="500" fill="hold"/>
                                        <p:tgtEl>
                                          <p:spTgt spid="3584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584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basic questions</a:t>
            </a:r>
          </a:p>
        </p:txBody>
      </p:sp>
      <p:sp>
        <p:nvSpPr>
          <p:cNvPr id="3" name="Content Placeholder 2"/>
          <p:cNvSpPr>
            <a:spLocks noGrp="1"/>
          </p:cNvSpPr>
          <p:nvPr>
            <p:ph idx="1"/>
          </p:nvPr>
        </p:nvSpPr>
        <p:spPr>
          <a:xfrm>
            <a:off x="715617" y="2544418"/>
            <a:ext cx="10588487" cy="2041650"/>
          </a:xfrm>
        </p:spPr>
        <p:txBody>
          <a:bodyPr>
            <a:normAutofit/>
          </a:bodyPr>
          <a:lstStyle/>
          <a:p>
            <a:pPr marL="0" indent="0">
              <a:buNone/>
            </a:pPr>
            <a:r>
              <a:rPr lang="en-US" sz="2800" b="1" dirty="0">
                <a:solidFill>
                  <a:schemeClr val="accent2">
                    <a:lumMod val="60000"/>
                    <a:lumOff val="40000"/>
                  </a:schemeClr>
                </a:solidFill>
                <a:effectLst>
                  <a:outerShdw blurRad="38100" dist="38100" dir="2700000" algn="tl">
                    <a:srgbClr val="000000">
                      <a:alpha val="43137"/>
                    </a:srgbClr>
                  </a:outerShdw>
                </a:effectLst>
              </a:rPr>
              <a:t>Habakkuk’s fundamental questions follow along two paths:</a:t>
            </a:r>
          </a:p>
          <a:p>
            <a:r>
              <a:rPr lang="en-US" sz="2400" i="1" dirty="0">
                <a:solidFill>
                  <a:schemeClr val="tx1"/>
                </a:solidFill>
              </a:rPr>
              <a:t>If God is really in control, why is there so much evil in the world?</a:t>
            </a:r>
          </a:p>
          <a:p>
            <a:r>
              <a:rPr lang="en-US" sz="2400" i="1" dirty="0">
                <a:solidFill>
                  <a:schemeClr val="tx1"/>
                </a:solidFill>
              </a:rPr>
              <a:t>If God is really righteous, why does he allow wicked empires to swallow up nations less wicked than themselves?</a:t>
            </a:r>
          </a:p>
        </p:txBody>
      </p:sp>
      <p:sp>
        <p:nvSpPr>
          <p:cNvPr id="4" name="TextBox 3"/>
          <p:cNvSpPr txBox="1"/>
          <p:nvPr/>
        </p:nvSpPr>
        <p:spPr>
          <a:xfrm>
            <a:off x="407963" y="4895559"/>
            <a:ext cx="11422966" cy="1200329"/>
          </a:xfrm>
          <a:prstGeom prst="rect">
            <a:avLst/>
          </a:prstGeom>
          <a:solidFill>
            <a:schemeClr val="accent2">
              <a:lumMod val="75000"/>
            </a:schemeClr>
          </a:solidFill>
        </p:spPr>
        <p:txBody>
          <a:bodyPr wrap="square" rtlCol="0">
            <a:spAutoFit/>
          </a:bodyPr>
          <a:lstStyle/>
          <a:p>
            <a:r>
              <a:rPr lang="en-US" sz="3600" dirty="0">
                <a:effectLst>
                  <a:outerShdw blurRad="38100" dist="38100" dir="2700000" algn="tl">
                    <a:srgbClr val="000000">
                      <a:alpha val="43137"/>
                    </a:srgbClr>
                  </a:outerShdw>
                </a:effectLst>
                <a:latin typeface="Impact" panose="020B0806030902050204" pitchFamily="34" charset="0"/>
              </a:rPr>
              <a:t>Though posed more than 2500 years ago, these questions of theodicy are as relevant now as they were then!</a:t>
            </a:r>
          </a:p>
        </p:txBody>
      </p:sp>
      <p:sp>
        <p:nvSpPr>
          <p:cNvPr id="5" name="Slide Number Placeholder 4"/>
          <p:cNvSpPr>
            <a:spLocks noGrp="1"/>
          </p:cNvSpPr>
          <p:nvPr>
            <p:ph type="sldNum" sz="quarter" idx="12"/>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24426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1272334" y="334123"/>
            <a:ext cx="10187082" cy="1171948"/>
          </a:xfrm>
          <a:solidFill>
            <a:srgbClr val="003B3A"/>
          </a:solidFill>
          <a:ln w="19050">
            <a:solidFill>
              <a:schemeClr val="tx1"/>
            </a:solidFill>
            <a:miter lim="800000"/>
            <a:headEnd/>
            <a:tailEnd/>
          </a:ln>
        </p:spPr>
        <p:txBody>
          <a:bodyPr>
            <a:normAutofit fontScale="90000"/>
          </a:bodyPr>
          <a:lstStyle/>
          <a:p>
            <a:pPr eaLnBrk="1" hangingPunct="1">
              <a:defRPr/>
            </a:pPr>
            <a:r>
              <a:rPr lang="en-US" altLang="en-US" sz="6000" dirty="0">
                <a:latin typeface="Freestyle Script" panose="030804020302050B0404" pitchFamily="66" charset="0"/>
              </a:rPr>
              <a:t>Notations on the Second Lament</a:t>
            </a:r>
          </a:p>
        </p:txBody>
      </p:sp>
      <p:sp>
        <p:nvSpPr>
          <p:cNvPr id="24579" name="Rectangle 3"/>
          <p:cNvSpPr>
            <a:spLocks noGrp="1" noRot="1" noChangeArrowheads="1"/>
          </p:cNvSpPr>
          <p:nvPr>
            <p:ph type="body" idx="1"/>
          </p:nvPr>
        </p:nvSpPr>
        <p:spPr>
          <a:xfrm>
            <a:off x="1667435" y="1905000"/>
            <a:ext cx="9610165" cy="4585447"/>
          </a:xfrm>
        </p:spPr>
        <p:txBody>
          <a:bodyPr>
            <a:normAutofit/>
          </a:bodyPr>
          <a:lstStyle/>
          <a:p>
            <a:pPr eaLnBrk="1" hangingPunct="1">
              <a:buFont typeface="Wingdings" panose="05000000000000000000" pitchFamily="2" charset="2"/>
              <a:buNone/>
              <a:defRPr/>
            </a:pPr>
            <a:r>
              <a:rPr lang="en-US" altLang="en-US" sz="2800" b="1" dirty="0">
                <a:solidFill>
                  <a:srgbClr val="FF9900"/>
                </a:solidFill>
              </a:rPr>
              <a:t>The second lament intensifies the description of tragedy, and in particular, that this destruction was a divine act.</a:t>
            </a:r>
          </a:p>
          <a:p>
            <a:pPr eaLnBrk="1" hangingPunct="1">
              <a:defRPr/>
            </a:pPr>
            <a:r>
              <a:rPr lang="en-US" altLang="en-US" sz="2400" i="1" dirty="0">
                <a:latin typeface="Arial Narrow" panose="020B0606020202030204" pitchFamily="34" charset="0"/>
              </a:rPr>
              <a:t>Each of the first 8 verses directly attribute the destruction to Yahweh.</a:t>
            </a:r>
          </a:p>
          <a:p>
            <a:pPr eaLnBrk="1" hangingPunct="1">
              <a:defRPr/>
            </a:pPr>
            <a:r>
              <a:rPr lang="en-US" altLang="en-US" sz="2400" i="1" dirty="0">
                <a:latin typeface="Arial Narrow" panose="020B0606020202030204" pitchFamily="34" charset="0"/>
              </a:rPr>
              <a:t>The dirge is rich in verbal metaphors (“hurled down”, ”swallowed up”, “cut off”, “poured out”, “laid waste”, “abandoned”, “handed over” and “tear down”).</a:t>
            </a:r>
          </a:p>
          <a:p>
            <a:pPr eaLnBrk="1" hangingPunct="1">
              <a:defRPr/>
            </a:pPr>
            <a:r>
              <a:rPr lang="en-US" altLang="en-US" sz="2400" i="1" dirty="0">
                <a:latin typeface="Arial Narrow" panose="020B0606020202030204" pitchFamily="34" charset="0"/>
              </a:rPr>
              <a:t>Especially poignant is Yahweh’s rejection of the temple, the place he promised security forever (2:6-7; cf. Ps. 46:1-7; 48:8-14; 125:1-2; 133:3; 146:10).</a:t>
            </a:r>
          </a:p>
        </p:txBody>
      </p:sp>
    </p:spTree>
    <p:extLst>
      <p:ext uri="{BB962C8B-B14F-4D97-AF65-F5344CB8AC3E}">
        <p14:creationId xmlns:p14="http://schemas.microsoft.com/office/powerpoint/2010/main" val="188285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type="body" idx="1"/>
          </p:nvPr>
        </p:nvSpPr>
        <p:spPr>
          <a:xfrm>
            <a:off x="1703294" y="753035"/>
            <a:ext cx="9663953" cy="5755341"/>
          </a:xfrm>
        </p:spPr>
        <p:txBody>
          <a:bodyPr/>
          <a:lstStyle/>
          <a:p>
            <a:pPr eaLnBrk="1" hangingPunct="1">
              <a:buFont typeface="Wingdings" panose="05000000000000000000" pitchFamily="2" charset="2"/>
              <a:buNone/>
              <a:defRPr/>
            </a:pPr>
            <a:r>
              <a:rPr lang="en-US" altLang="en-US" sz="2800" b="1" dirty="0">
                <a:solidFill>
                  <a:srgbClr val="FF9900"/>
                </a:solidFill>
              </a:rPr>
              <a:t>The destruction of Jerusalem was equally a destruction of its social strata.</a:t>
            </a:r>
          </a:p>
          <a:p>
            <a:pPr eaLnBrk="1" hangingPunct="1">
              <a:defRPr/>
            </a:pPr>
            <a:r>
              <a:rPr lang="en-US" altLang="en-US" sz="2400" i="1" dirty="0">
                <a:latin typeface="Arial Narrow" panose="020B0606020202030204" pitchFamily="34" charset="0"/>
              </a:rPr>
              <a:t>All leaders—princes, kings, priests and prophets—met the same fate (2:2, 6, 9, 20b).</a:t>
            </a:r>
          </a:p>
          <a:p>
            <a:pPr eaLnBrk="1" hangingPunct="1">
              <a:defRPr/>
            </a:pPr>
            <a:r>
              <a:rPr lang="en-US" altLang="en-US" sz="2400" i="1" dirty="0">
                <a:latin typeface="Arial Narrow" panose="020B0606020202030204" pitchFamily="34" charset="0"/>
              </a:rPr>
              <a:t>False prophets, especially, are singled out for censure (2:9b, 14).</a:t>
            </a:r>
          </a:p>
          <a:p>
            <a:pPr eaLnBrk="1" hangingPunct="1">
              <a:defRPr/>
            </a:pPr>
            <a:r>
              <a:rPr lang="en-US" altLang="en-US" sz="2400" i="1" dirty="0">
                <a:latin typeface="Arial Narrow" panose="020B0606020202030204" pitchFamily="34" charset="0"/>
              </a:rPr>
              <a:t>The horror of war was no respecter of persons. Young and old, leader and common citizen alike were destroyed (2:10-12, 21).</a:t>
            </a:r>
          </a:p>
          <a:p>
            <a:pPr eaLnBrk="1" hangingPunct="1">
              <a:defRPr/>
            </a:pPr>
            <a:r>
              <a:rPr lang="en-US" altLang="en-US" sz="2400" i="1" dirty="0">
                <a:latin typeface="Arial Narrow" panose="020B0606020202030204" pitchFamily="34" charset="0"/>
              </a:rPr>
              <a:t>The city now had become an object of scorn (2:15-16).</a:t>
            </a:r>
          </a:p>
        </p:txBody>
      </p:sp>
    </p:spTree>
    <p:extLst>
      <p:ext uri="{BB962C8B-B14F-4D97-AF65-F5344CB8AC3E}">
        <p14:creationId xmlns:p14="http://schemas.microsoft.com/office/powerpoint/2010/main" val="3805696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1039906" y="244476"/>
            <a:ext cx="9326470" cy="1279524"/>
          </a:xfrm>
          <a:solidFill>
            <a:srgbClr val="003B3A"/>
          </a:solidFill>
          <a:ln w="19050">
            <a:solidFill>
              <a:schemeClr val="tx1"/>
            </a:solidFill>
            <a:miter lim="800000"/>
            <a:headEnd/>
            <a:tailEnd/>
          </a:ln>
        </p:spPr>
        <p:txBody>
          <a:bodyPr>
            <a:normAutofit fontScale="90000"/>
          </a:bodyPr>
          <a:lstStyle/>
          <a:p>
            <a:pPr eaLnBrk="1" hangingPunct="1">
              <a:defRPr/>
            </a:pPr>
            <a:r>
              <a:rPr lang="en-US" altLang="en-US" sz="6000">
                <a:latin typeface="Freestyle Script" panose="030804020302050B0404" pitchFamily="66" charset="0"/>
              </a:rPr>
              <a:t>Notations on the Third Lament</a:t>
            </a:r>
          </a:p>
        </p:txBody>
      </p:sp>
      <p:sp>
        <p:nvSpPr>
          <p:cNvPr id="25603" name="Rectangle 3"/>
          <p:cNvSpPr>
            <a:spLocks noGrp="1" noRot="1" noChangeArrowheads="1"/>
          </p:cNvSpPr>
          <p:nvPr>
            <p:ph type="body" idx="1"/>
          </p:nvPr>
        </p:nvSpPr>
        <p:spPr>
          <a:xfrm>
            <a:off x="1488141" y="1752600"/>
            <a:ext cx="10112188" cy="5105400"/>
          </a:xfrm>
        </p:spPr>
        <p:txBody>
          <a:bodyPr>
            <a:normAutofit/>
          </a:bodyPr>
          <a:lstStyle/>
          <a:p>
            <a:pPr eaLnBrk="1" hangingPunct="1">
              <a:buFont typeface="Wingdings" panose="05000000000000000000" pitchFamily="2" charset="2"/>
              <a:buNone/>
              <a:defRPr/>
            </a:pPr>
            <a:r>
              <a:rPr lang="en-US" altLang="en-US" sz="2800" b="1" dirty="0">
                <a:solidFill>
                  <a:srgbClr val="FF9900"/>
                </a:solidFill>
              </a:rPr>
              <a:t>In the first two laments, the city and the temple are personified. The third lament is offered at a more personal level, and the first person singular pronouns seem to reflect the despair of the author himself.</a:t>
            </a:r>
          </a:p>
          <a:p>
            <a:pPr eaLnBrk="1" hangingPunct="1">
              <a:buFont typeface="Wingdings" panose="05000000000000000000" pitchFamily="2" charset="2"/>
              <a:buNone/>
              <a:defRPr/>
            </a:pPr>
            <a:r>
              <a:rPr lang="en-US" altLang="en-US" sz="2800" b="1" dirty="0">
                <a:solidFill>
                  <a:srgbClr val="FF9900"/>
                </a:solidFill>
              </a:rPr>
              <a:t>Several images are similar to experiences of Jeremiah:</a:t>
            </a:r>
          </a:p>
          <a:p>
            <a:pPr eaLnBrk="1" hangingPunct="1">
              <a:defRPr/>
            </a:pPr>
            <a:r>
              <a:rPr lang="en-US" altLang="en-US" sz="2400" i="1" dirty="0">
                <a:latin typeface="Arial Narrow" panose="020B0606020202030204" pitchFamily="34" charset="0"/>
              </a:rPr>
              <a:t>Dwelling in a pit (3:52-54;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38:6)</a:t>
            </a:r>
          </a:p>
          <a:p>
            <a:pPr eaLnBrk="1" hangingPunct="1">
              <a:defRPr/>
            </a:pPr>
            <a:r>
              <a:rPr lang="en-US" altLang="en-US" sz="2400" i="1" dirty="0">
                <a:latin typeface="Arial Narrow" panose="020B0606020202030204" pitchFamily="34" charset="0"/>
              </a:rPr>
              <a:t>Ridicule of enemies (3:14, 61-63;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15:10; 17:15; 18:18; 20:7-8, 10)</a:t>
            </a:r>
          </a:p>
          <a:p>
            <a:pPr eaLnBrk="1" hangingPunct="1">
              <a:defRPr/>
            </a:pPr>
            <a:r>
              <a:rPr lang="en-US" altLang="en-US" sz="2400" i="1" dirty="0">
                <a:latin typeface="Arial Narrow" panose="020B0606020202030204" pitchFamily="34" charset="0"/>
              </a:rPr>
              <a:t>Unanswered prayer (3:8, 44;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15:18b)</a:t>
            </a:r>
          </a:p>
          <a:p>
            <a:pPr eaLnBrk="1" hangingPunct="1">
              <a:defRPr/>
            </a:pPr>
            <a:r>
              <a:rPr lang="en-US" altLang="en-US" sz="2400" i="1" dirty="0">
                <a:latin typeface="Arial Narrow" panose="020B0606020202030204" pitchFamily="34" charset="0"/>
              </a:rPr>
              <a:t>Bitterness (3:15;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20:14-18)</a:t>
            </a:r>
          </a:p>
          <a:p>
            <a:pPr eaLnBrk="1" hangingPunct="1">
              <a:defRPr/>
            </a:pPr>
            <a:r>
              <a:rPr lang="en-US" altLang="en-US" sz="2400" i="1" dirty="0">
                <a:latin typeface="Arial Narrow" panose="020B0606020202030204" pitchFamily="34" charset="0"/>
              </a:rPr>
              <a:t>Imprecatory prayer (3:64-66;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11:20; 17:18; 18:19-23)</a:t>
            </a:r>
          </a:p>
        </p:txBody>
      </p:sp>
    </p:spTree>
    <p:extLst>
      <p:ext uri="{BB962C8B-B14F-4D97-AF65-F5344CB8AC3E}">
        <p14:creationId xmlns:p14="http://schemas.microsoft.com/office/powerpoint/2010/main" val="1644408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p:cTn id="13"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56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Rot="1" noChangeArrowheads="1"/>
          </p:cNvSpPr>
          <p:nvPr>
            <p:ph type="body" idx="1"/>
          </p:nvPr>
        </p:nvSpPr>
        <p:spPr>
          <a:xfrm>
            <a:off x="1752600" y="1039906"/>
            <a:ext cx="9632576" cy="4428565"/>
          </a:xfrm>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FF9900"/>
                </a:solidFill>
              </a:rPr>
              <a:t>The third lament, at the center of a chiastic structure, raises the vision of hope beyond disaster:</a:t>
            </a:r>
          </a:p>
          <a:p>
            <a:pPr eaLnBrk="1" hangingPunct="1">
              <a:lnSpc>
                <a:spcPct val="90000"/>
              </a:lnSpc>
              <a:defRPr/>
            </a:pPr>
            <a:r>
              <a:rPr lang="en-US" altLang="en-US" sz="2400" i="1" dirty="0">
                <a:latin typeface="Arial Narrow" panose="020B0606020202030204" pitchFamily="34" charset="0"/>
              </a:rPr>
              <a:t>In remembering judgment (3:19-20), the sufferer also remembers hope (3:21).</a:t>
            </a:r>
          </a:p>
          <a:p>
            <a:pPr eaLnBrk="1" hangingPunct="1">
              <a:lnSpc>
                <a:spcPct val="90000"/>
              </a:lnSpc>
              <a:defRPr/>
            </a:pPr>
            <a:r>
              <a:rPr lang="en-US" altLang="en-US" sz="2400" i="1" dirty="0">
                <a:latin typeface="Arial Narrow" panose="020B0606020202030204" pitchFamily="34" charset="0"/>
              </a:rPr>
              <a:t>This hope is grounded in Yahweh’s divine character (3:22-23):</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dirty="0" err="1">
                <a:latin typeface="HebrewTh" pitchFamily="2" charset="0"/>
              </a:rPr>
              <a:t>ds,H</a:t>
            </a:r>
            <a:r>
              <a:rPr lang="en-US" altLang="en-US" sz="2400" dirty="0">
                <a:latin typeface="HebrewTh" pitchFamily="2" charset="0"/>
              </a:rPr>
              <a:t>,</a:t>
            </a:r>
            <a:r>
              <a:rPr lang="en-US" altLang="en-US" sz="2400" dirty="0">
                <a:latin typeface="Arial Narrow" panose="020B0606020202030204" pitchFamily="34" charset="0"/>
              </a:rPr>
              <a:t> </a:t>
            </a:r>
            <a:r>
              <a:rPr lang="en-US" altLang="en-US" sz="2000" dirty="0">
                <a:latin typeface="Arial Narrow" panose="020B0606020202030204" pitchFamily="34" charset="0"/>
              </a:rPr>
              <a:t>(= covenant love)</a:t>
            </a:r>
          </a:p>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		</a:t>
            </a:r>
            <a:r>
              <a:rPr lang="en-US" altLang="en-US" sz="2400" dirty="0" err="1">
                <a:latin typeface="HebrewTh" pitchFamily="2" charset="0"/>
              </a:rPr>
              <a:t>MHar</a:t>
            </a:r>
            <a:r>
              <a:rPr lang="en-US" altLang="en-US" sz="2400" dirty="0">
                <a:latin typeface="HebrewTh" pitchFamily="2" charset="0"/>
              </a:rPr>
              <a:t>!</a:t>
            </a:r>
            <a:r>
              <a:rPr lang="en-US" altLang="en-US" sz="2400" dirty="0">
                <a:latin typeface="Arial Narrow" panose="020B0606020202030204" pitchFamily="34" charset="0"/>
              </a:rPr>
              <a:t> </a:t>
            </a:r>
            <a:r>
              <a:rPr lang="en-US" altLang="en-US" sz="2000" dirty="0">
                <a:latin typeface="Arial Narrow" panose="020B0606020202030204" pitchFamily="34" charset="0"/>
              </a:rPr>
              <a:t>(= compassion)</a:t>
            </a:r>
          </a:p>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		</a:t>
            </a:r>
            <a:r>
              <a:rPr lang="en-US" altLang="en-US" sz="2400" dirty="0">
                <a:latin typeface="HebrewTh" pitchFamily="2" charset="0"/>
              </a:rPr>
              <a:t>hn!v0mx$</a:t>
            </a:r>
            <a:r>
              <a:rPr lang="en-US" altLang="en-US" sz="2400" dirty="0">
                <a:latin typeface="Arial Narrow" panose="020B0606020202030204" pitchFamily="34" charset="0"/>
              </a:rPr>
              <a:t> </a:t>
            </a:r>
            <a:r>
              <a:rPr lang="en-US" altLang="en-US" sz="2000" dirty="0">
                <a:latin typeface="Arial Narrow" panose="020B0606020202030204" pitchFamily="34" charset="0"/>
              </a:rPr>
              <a:t>(= faithfulness)</a:t>
            </a:r>
            <a:endParaRPr lang="en-US" altLang="en-US" sz="20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Hope for the future must rest in Yahweh himself, for his unfailing love surpasses his judgment (3:31-33). The sufferer must “wait” on Yahweh (3:24-26).</a:t>
            </a:r>
          </a:p>
        </p:txBody>
      </p:sp>
    </p:spTree>
    <p:extLst>
      <p:ext uri="{BB962C8B-B14F-4D97-AF65-F5344CB8AC3E}">
        <p14:creationId xmlns:p14="http://schemas.microsoft.com/office/powerpoint/2010/main" val="1592252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771">
                                            <p:txEl>
                                              <p:pRg st="3" end="3"/>
                                            </p:txEl>
                                          </p:spTgt>
                                        </p:tgtEl>
                                        <p:attrNameLst>
                                          <p:attrName>style.visibility</p:attrName>
                                        </p:attrNameLst>
                                      </p:cBhvr>
                                      <p:to>
                                        <p:strVal val="visible"/>
                                      </p:to>
                                    </p:set>
                                    <p:anim calcmode="lin" valueType="num">
                                      <p:cBhvr additive="base">
                                        <p:cTn id="23"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277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771">
                                            <p:txEl>
                                              <p:pRg st="5" end="5"/>
                                            </p:txEl>
                                          </p:spTgt>
                                        </p:tgtEl>
                                        <p:attrNameLst>
                                          <p:attrName>style.visibility</p:attrName>
                                        </p:attrNameLst>
                                      </p:cBhvr>
                                      <p:to>
                                        <p:strVal val="visible"/>
                                      </p:to>
                                    </p:set>
                                    <p:anim calcmode="lin" valueType="num">
                                      <p:cBhvr additive="base">
                                        <p:cTn id="31"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2771">
                                            <p:txEl>
                                              <p:pRg st="6" end="6"/>
                                            </p:txEl>
                                          </p:spTgt>
                                        </p:tgtEl>
                                        <p:attrNameLst>
                                          <p:attrName>style.visibility</p:attrName>
                                        </p:attrNameLst>
                                      </p:cBhvr>
                                      <p:to>
                                        <p:strVal val="visible"/>
                                      </p:to>
                                    </p:set>
                                    <p:anim calcmode="lin" valueType="num">
                                      <p:cBhvr additive="base">
                                        <p:cTn id="37"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Rot="1" noChangeArrowheads="1"/>
          </p:cNvSpPr>
          <p:nvPr>
            <p:ph type="body" idx="1"/>
          </p:nvPr>
        </p:nvSpPr>
        <p:spPr>
          <a:xfrm>
            <a:off x="1340224" y="1178859"/>
            <a:ext cx="9776012" cy="4648200"/>
          </a:xfrm>
        </p:spPr>
        <p:txBody>
          <a:bodyPr/>
          <a:lstStyle/>
          <a:p>
            <a:pPr eaLnBrk="1" hangingPunct="1">
              <a:buFont typeface="Wingdings" panose="05000000000000000000" pitchFamily="2" charset="2"/>
              <a:buNone/>
              <a:defRPr/>
            </a:pPr>
            <a:r>
              <a:rPr lang="en-US" altLang="en-US" sz="2800" b="1" dirty="0">
                <a:solidFill>
                  <a:srgbClr val="FF9900"/>
                </a:solidFill>
              </a:rPr>
              <a:t>There are three levels at which the third lament can be read:</a:t>
            </a:r>
            <a:endParaRPr lang="en-US" altLang="en-US" sz="2400" i="1" dirty="0">
              <a:solidFill>
                <a:srgbClr val="FF9900"/>
              </a:solidFill>
              <a:latin typeface="Arial Narrow" panose="020B0606020202030204" pitchFamily="34" charset="0"/>
            </a:endParaRPr>
          </a:p>
          <a:p>
            <a:pPr eaLnBrk="1" hangingPunct="1">
              <a:defRPr/>
            </a:pPr>
            <a:r>
              <a:rPr lang="en-US" altLang="en-US" sz="2400" i="1" dirty="0">
                <a:solidFill>
                  <a:srgbClr val="FFFF00"/>
                </a:solidFill>
                <a:latin typeface="Arial Narrow" panose="020B0606020202030204" pitchFamily="34" charset="0"/>
              </a:rPr>
              <a:t>Individually</a:t>
            </a:r>
            <a:r>
              <a:rPr lang="en-US" altLang="en-US" sz="2400" i="1" dirty="0">
                <a:latin typeface="Arial Narrow" panose="020B0606020202030204" pitchFamily="34" charset="0"/>
              </a:rPr>
              <a:t>—where the author speaks of his personal devastation in the first person singular (3:1ff.).</a:t>
            </a:r>
          </a:p>
          <a:p>
            <a:pPr eaLnBrk="1" hangingPunct="1">
              <a:defRPr/>
            </a:pPr>
            <a:r>
              <a:rPr lang="en-US" altLang="en-US" sz="2400" i="1" dirty="0">
                <a:solidFill>
                  <a:srgbClr val="FFFF00"/>
                </a:solidFill>
                <a:latin typeface="Arial Narrow" panose="020B0606020202030204" pitchFamily="34" charset="0"/>
              </a:rPr>
              <a:t>Collectively</a:t>
            </a:r>
            <a:r>
              <a:rPr lang="en-US" altLang="en-US" sz="2400" i="1" dirty="0">
                <a:latin typeface="Arial Narrow" panose="020B0606020202030204" pitchFamily="34" charset="0"/>
              </a:rPr>
              <a:t>—where the author shifts from the first person singular to the first person plural, so speaking in behalf of the community (3:40-41).</a:t>
            </a:r>
          </a:p>
          <a:p>
            <a:pPr eaLnBrk="1" hangingPunct="1">
              <a:defRPr/>
            </a:pPr>
            <a:r>
              <a:rPr lang="en-US" altLang="en-US" sz="2400" i="1" dirty="0" err="1">
                <a:solidFill>
                  <a:srgbClr val="FFFF00"/>
                </a:solidFill>
                <a:latin typeface="Arial Narrow" panose="020B0606020202030204" pitchFamily="34" charset="0"/>
              </a:rPr>
              <a:t>Messianically</a:t>
            </a:r>
            <a:r>
              <a:rPr lang="en-US" altLang="en-US" sz="2400" i="1" dirty="0">
                <a:latin typeface="Arial Narrow" panose="020B0606020202030204" pitchFamily="34" charset="0"/>
              </a:rPr>
              <a:t>—where the sufferings of the one who waits for Yahweh’s vindication prefigure the sufferings of Christ (3:30; cf. Is. 50:6; Mt. 26:67; Jn. 19:3).</a:t>
            </a:r>
          </a:p>
        </p:txBody>
      </p:sp>
    </p:spTree>
    <p:extLst>
      <p:ext uri="{BB962C8B-B14F-4D97-AF65-F5344CB8AC3E}">
        <p14:creationId xmlns:p14="http://schemas.microsoft.com/office/powerpoint/2010/main" val="629997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p:cTn id="7"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125</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4031873"/>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How do metaphors enrich and make vivid the shattering experience of the loss of Jerusalem?</a:t>
            </a:r>
          </a:p>
          <a:p>
            <a:pPr marL="514350" indent="-514350">
              <a:buFont typeface="+mj-lt"/>
              <a:buAutoNum type="arabicPeriod"/>
              <a:defRPr/>
            </a:pPr>
            <a:r>
              <a:rPr lang="en-US" altLang="en-US" sz="3200" i="1" dirty="0">
                <a:latin typeface="Book Antiqua" panose="02040602050305030304" pitchFamily="18" charset="0"/>
              </a:rPr>
              <a:t>Why was it important to stress over and over that the fall of Jerusalem was an act of God? </a:t>
            </a:r>
          </a:p>
          <a:p>
            <a:pPr marL="514350" indent="-514350">
              <a:buFont typeface="+mj-lt"/>
              <a:buAutoNum type="arabicPeriod"/>
              <a:defRPr/>
            </a:pPr>
            <a:r>
              <a:rPr lang="en-US" altLang="en-US" sz="3200" i="1" dirty="0">
                <a:latin typeface="Book Antiqua" panose="02040602050305030304" pitchFamily="18" charset="0"/>
              </a:rPr>
              <a:t>Can you see why it was important to place the expression, “Great is your faithfulness,” and the observation that “your mercies are new every morning” in the very center of the 3</a:t>
            </a:r>
            <a:r>
              <a:rPr lang="en-US" altLang="en-US" sz="3200" i="1" baseline="30000" dirty="0">
                <a:latin typeface="Book Antiqua" panose="02040602050305030304" pitchFamily="18" charset="0"/>
              </a:rPr>
              <a:t>rd</a:t>
            </a:r>
            <a:r>
              <a:rPr lang="en-US" altLang="en-US" sz="3200" i="1" dirty="0">
                <a:latin typeface="Book Antiqua" panose="02040602050305030304" pitchFamily="18" charset="0"/>
              </a:rPr>
              <a:t> poem as well as the center of the book?</a:t>
            </a:r>
          </a:p>
        </p:txBody>
      </p:sp>
    </p:spTree>
    <p:extLst>
      <p:ext uri="{BB962C8B-B14F-4D97-AF65-F5344CB8AC3E}">
        <p14:creationId xmlns:p14="http://schemas.microsoft.com/office/powerpoint/2010/main" val="39145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721660" y="168276"/>
            <a:ext cx="10143564" cy="1050924"/>
          </a:xfrm>
          <a:solidFill>
            <a:srgbClr val="003B3A"/>
          </a:solidFill>
          <a:ln w="19050">
            <a:solidFill>
              <a:schemeClr val="tx1"/>
            </a:solidFill>
            <a:miter lim="800000"/>
            <a:headEnd/>
            <a:tailEnd/>
          </a:ln>
        </p:spPr>
        <p:txBody>
          <a:bodyPr>
            <a:normAutofit fontScale="90000"/>
          </a:bodyPr>
          <a:lstStyle/>
          <a:p>
            <a:pPr eaLnBrk="1" hangingPunct="1">
              <a:defRPr/>
            </a:pPr>
            <a:r>
              <a:rPr lang="en-US" altLang="en-US" sz="6000" dirty="0">
                <a:latin typeface="Freestyle Script" panose="030804020302050B0404" pitchFamily="66" charset="0"/>
              </a:rPr>
              <a:t>Notations on the Fourth Lament</a:t>
            </a:r>
          </a:p>
        </p:txBody>
      </p:sp>
      <p:sp>
        <p:nvSpPr>
          <p:cNvPr id="26627" name="Rectangle 3"/>
          <p:cNvSpPr>
            <a:spLocks noGrp="1" noRot="1" noChangeArrowheads="1"/>
          </p:cNvSpPr>
          <p:nvPr>
            <p:ph type="body" idx="1"/>
          </p:nvPr>
        </p:nvSpPr>
        <p:spPr>
          <a:xfrm>
            <a:off x="1093695" y="1470212"/>
            <a:ext cx="10291482" cy="5091953"/>
          </a:xfrm>
        </p:spPr>
        <p:txBody>
          <a:bodyPr/>
          <a:lstStyle/>
          <a:p>
            <a:pPr eaLnBrk="1" hangingPunct="1">
              <a:lnSpc>
                <a:spcPct val="90000"/>
              </a:lnSpc>
              <a:buFont typeface="Wingdings" panose="05000000000000000000" pitchFamily="2" charset="2"/>
              <a:buNone/>
              <a:defRPr/>
            </a:pPr>
            <a:r>
              <a:rPr lang="en-US" altLang="en-US" sz="2800" b="1" dirty="0">
                <a:solidFill>
                  <a:srgbClr val="FF9900"/>
                </a:solidFill>
              </a:rPr>
              <a:t>Like the second one, the fourth dirge emphasizes the horrors of the national loss:</a:t>
            </a:r>
          </a:p>
          <a:p>
            <a:pPr eaLnBrk="1" hangingPunct="1">
              <a:lnSpc>
                <a:spcPct val="90000"/>
              </a:lnSpc>
              <a:defRPr/>
            </a:pPr>
            <a:r>
              <a:rPr lang="en-US" altLang="en-US" sz="2400" i="1" dirty="0">
                <a:latin typeface="Arial Narrow" panose="020B0606020202030204" pitchFamily="34" charset="0"/>
              </a:rPr>
              <a:t>“Golden” citizens have become clay pots (4:1-2, 7-8).</a:t>
            </a:r>
          </a:p>
          <a:p>
            <a:pPr eaLnBrk="1" hangingPunct="1">
              <a:lnSpc>
                <a:spcPct val="90000"/>
              </a:lnSpc>
              <a:defRPr/>
            </a:pPr>
            <a:r>
              <a:rPr lang="en-US" altLang="en-US" sz="2400" i="1" dirty="0">
                <a:latin typeface="Arial Narrow" panose="020B0606020202030204" pitchFamily="34" charset="0"/>
              </a:rPr>
              <a:t>Parents were so victimized that they neglected their children (4:3-4), like the female ostrich, which had a reputation for neglecting her young (cf. Job 39:13-17).</a:t>
            </a:r>
          </a:p>
          <a:p>
            <a:pPr eaLnBrk="1" hangingPunct="1">
              <a:lnSpc>
                <a:spcPct val="90000"/>
              </a:lnSpc>
              <a:defRPr/>
            </a:pPr>
            <a:r>
              <a:rPr lang="en-US" altLang="en-US" sz="2400" i="1" dirty="0">
                <a:latin typeface="Arial Narrow" panose="020B0606020202030204" pitchFamily="34" charset="0"/>
              </a:rPr>
              <a:t>The siege was so severe that some resorted to cannibalism (4:10; </a:t>
            </a:r>
            <a:r>
              <a:rPr lang="en-US" altLang="en-US" sz="2400" i="1" dirty="0" err="1">
                <a:latin typeface="Arial Narrow" panose="020B0606020202030204" pitchFamily="34" charset="0"/>
              </a:rPr>
              <a:t>Eze</a:t>
            </a:r>
            <a:r>
              <a:rPr lang="en-US" altLang="en-US" sz="2400" i="1" dirty="0">
                <a:latin typeface="Arial Narrow" panose="020B0606020202030204" pitchFamily="34" charset="0"/>
              </a:rPr>
              <a:t>. 5:10).</a:t>
            </a:r>
          </a:p>
          <a:p>
            <a:pPr eaLnBrk="1" hangingPunct="1">
              <a:lnSpc>
                <a:spcPct val="90000"/>
              </a:lnSpc>
              <a:defRPr/>
            </a:pPr>
            <a:r>
              <a:rPr lang="en-US" altLang="en-US" sz="2400" i="1" dirty="0">
                <a:latin typeface="Arial Narrow" panose="020B0606020202030204" pitchFamily="34" charset="0"/>
              </a:rPr>
              <a:t>There was so much death and corruption in the city that priests were defiled to the point that they could no longer serve (4:14-16; cf. Lv.21:1-4).</a:t>
            </a:r>
          </a:p>
          <a:p>
            <a:pPr eaLnBrk="1" hangingPunct="1">
              <a:lnSpc>
                <a:spcPct val="90000"/>
              </a:lnSpc>
              <a:defRPr/>
            </a:pPr>
            <a:r>
              <a:rPr lang="en-US" altLang="en-US" sz="2400" i="1" dirty="0">
                <a:latin typeface="Arial Narrow" panose="020B0606020202030204" pitchFamily="34" charset="0"/>
              </a:rPr>
              <a:t>At various times, Judah looked for help from Egypt, but this help never came (4:17; </a:t>
            </a:r>
            <a:r>
              <a:rPr lang="en-US" altLang="en-US" sz="2400" i="1" dirty="0" err="1">
                <a:latin typeface="Arial Narrow" panose="020B0606020202030204" pitchFamily="34" charset="0"/>
              </a:rPr>
              <a:t>Eze</a:t>
            </a:r>
            <a:r>
              <a:rPr lang="en-US" altLang="en-US" sz="2400" i="1" dirty="0">
                <a:latin typeface="Arial Narrow" panose="020B0606020202030204" pitchFamily="34" charset="0"/>
              </a:rPr>
              <a:t>. 29:6-7).</a:t>
            </a:r>
          </a:p>
          <a:p>
            <a:pPr eaLnBrk="1" hangingPunct="1">
              <a:lnSpc>
                <a:spcPct val="90000"/>
              </a:lnSpc>
              <a:defRPr/>
            </a:pPr>
            <a:r>
              <a:rPr lang="en-US" altLang="en-US" sz="2400" i="1" dirty="0">
                <a:latin typeface="Arial Narrow" panose="020B0606020202030204" pitchFamily="34" charset="0"/>
              </a:rPr>
              <a:t>Refugees who tried to escape, including the king, were caught and killed (4:19-20; cf. </a:t>
            </a:r>
            <a:r>
              <a:rPr lang="en-US" altLang="en-US" sz="2400" i="1" dirty="0" err="1">
                <a:latin typeface="Arial Narrow" panose="020B0606020202030204" pitchFamily="34" charset="0"/>
              </a:rPr>
              <a:t>Eze</a:t>
            </a:r>
            <a:r>
              <a:rPr lang="en-US" altLang="en-US" sz="2400" i="1" dirty="0">
                <a:latin typeface="Arial Narrow" panose="020B0606020202030204" pitchFamily="34" charset="0"/>
              </a:rPr>
              <a:t>. 5:1-4, 11-12; 12:1-14; 2 Kg. 25:4-7).</a:t>
            </a:r>
          </a:p>
          <a:p>
            <a:pPr eaLnBrk="1" hangingPunct="1">
              <a:lnSpc>
                <a:spcPct val="90000"/>
              </a:lnSpc>
              <a:defRPr/>
            </a:pPr>
            <a:endParaRPr lang="en-US" altLang="en-US" sz="2400" i="1" dirty="0">
              <a:latin typeface="Arial Narrow" panose="020B0606020202030204" pitchFamily="34" charset="0"/>
            </a:endParaRPr>
          </a:p>
        </p:txBody>
      </p:sp>
    </p:spTree>
    <p:extLst>
      <p:ext uri="{BB962C8B-B14F-4D97-AF65-F5344CB8AC3E}">
        <p14:creationId xmlns:p14="http://schemas.microsoft.com/office/powerpoint/2010/main" val="2973662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6627">
                                            <p:txEl>
                                              <p:pRg st="6" end="6"/>
                                            </p:txEl>
                                          </p:spTgt>
                                        </p:tgtEl>
                                        <p:attrNameLst>
                                          <p:attrName>style.visibility</p:attrName>
                                        </p:attrNameLst>
                                      </p:cBhvr>
                                      <p:to>
                                        <p:strVal val="visible"/>
                                      </p:to>
                                    </p:set>
                                    <p:anim calcmode="lin" valueType="num">
                                      <p:cBhvr additive="base">
                                        <p:cTn id="43"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376518" y="244476"/>
            <a:ext cx="9989858" cy="1046442"/>
          </a:xfrm>
          <a:solidFill>
            <a:srgbClr val="003B3A"/>
          </a:solidFill>
          <a:ln w="19050">
            <a:solidFill>
              <a:schemeClr val="tx1"/>
            </a:solidFill>
            <a:miter lim="800000"/>
            <a:headEnd/>
            <a:tailEnd/>
          </a:ln>
        </p:spPr>
        <p:txBody>
          <a:bodyPr>
            <a:normAutofit fontScale="90000"/>
          </a:bodyPr>
          <a:lstStyle/>
          <a:p>
            <a:pPr eaLnBrk="1" hangingPunct="1">
              <a:defRPr/>
            </a:pPr>
            <a:r>
              <a:rPr lang="en-US" altLang="en-US" sz="6000">
                <a:latin typeface="Freestyle Script" panose="030804020302050B0404" pitchFamily="66" charset="0"/>
              </a:rPr>
              <a:t>Notations on the Fifth Lament</a:t>
            </a:r>
          </a:p>
        </p:txBody>
      </p:sp>
      <p:sp>
        <p:nvSpPr>
          <p:cNvPr id="27651" name="Rectangle 3"/>
          <p:cNvSpPr>
            <a:spLocks noGrp="1" noRot="1" noChangeArrowheads="1"/>
          </p:cNvSpPr>
          <p:nvPr>
            <p:ph type="body" idx="1"/>
          </p:nvPr>
        </p:nvSpPr>
        <p:spPr>
          <a:xfrm>
            <a:off x="860612" y="1559859"/>
            <a:ext cx="9508938" cy="4764741"/>
          </a:xfrm>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FF9900"/>
                </a:solidFill>
              </a:rPr>
              <a:t>The final dirge is not an acrostic describing the disaster in Jerusalem; rather, it is a prayer describing the whole community in the aftermath of that disaster.</a:t>
            </a:r>
          </a:p>
          <a:p>
            <a:pPr eaLnBrk="1" hangingPunct="1">
              <a:lnSpc>
                <a:spcPct val="90000"/>
              </a:lnSpc>
              <a:defRPr/>
            </a:pPr>
            <a:r>
              <a:rPr lang="en-US" altLang="en-US" sz="2400" i="1" dirty="0">
                <a:latin typeface="Arial Narrow" panose="020B0606020202030204" pitchFamily="34" charset="0"/>
              </a:rPr>
              <a:t>Unlike the first four dirges (with the 3 + 2 </a:t>
            </a:r>
            <a:r>
              <a:rPr lang="en-US" altLang="en-US" sz="2400" i="1" dirty="0" err="1">
                <a:latin typeface="Arial Narrow" panose="020B0606020202030204" pitchFamily="34" charset="0"/>
              </a:rPr>
              <a:t>qinah</a:t>
            </a:r>
            <a:r>
              <a:rPr lang="en-US" altLang="en-US" sz="2400" i="1" dirty="0">
                <a:latin typeface="Arial Narrow" panose="020B0606020202030204" pitchFamily="34" charset="0"/>
              </a:rPr>
              <a:t> meter), the final dirge features 3 + 3 and 3 + 4 meters, rhythms more suitable for expressing compassion.</a:t>
            </a:r>
          </a:p>
          <a:p>
            <a:pPr eaLnBrk="1" hangingPunct="1">
              <a:lnSpc>
                <a:spcPct val="90000"/>
              </a:lnSpc>
              <a:defRPr/>
            </a:pPr>
            <a:r>
              <a:rPr lang="en-US" altLang="en-US" sz="2400" i="1" dirty="0">
                <a:latin typeface="Arial Narrow" panose="020B0606020202030204" pitchFamily="34" charset="0"/>
              </a:rPr>
              <a:t>The plea is not only for the people to remember, but for God to remember (5:1). It is a prayer intended to move God’s heart.</a:t>
            </a:r>
          </a:p>
          <a:p>
            <a:pPr eaLnBrk="1" hangingPunct="1">
              <a:lnSpc>
                <a:spcPct val="90000"/>
              </a:lnSpc>
              <a:defRPr/>
            </a:pPr>
            <a:r>
              <a:rPr lang="en-US" altLang="en-US" sz="2400" i="1" dirty="0">
                <a:latin typeface="Arial Narrow" panose="020B0606020202030204" pitchFamily="34" charset="0"/>
              </a:rPr>
              <a:t>Only the sovereignty of God offers hope (5:19).</a:t>
            </a:r>
          </a:p>
          <a:p>
            <a:pPr eaLnBrk="1" hangingPunct="1">
              <a:lnSpc>
                <a:spcPct val="90000"/>
              </a:lnSpc>
              <a:defRPr/>
            </a:pPr>
            <a:r>
              <a:rPr lang="en-US" altLang="en-US" sz="2400" i="1" dirty="0">
                <a:latin typeface="Arial Narrow" panose="020B0606020202030204" pitchFamily="34" charset="0"/>
              </a:rPr>
              <a:t>The final lament ends with an ominous question: would God reject his people finally and forever (5:22; cf. Ps. 13:1; Ro. 11:1)?</a:t>
            </a:r>
          </a:p>
        </p:txBody>
      </p:sp>
    </p:spTree>
    <p:extLst>
      <p:ext uri="{BB962C8B-B14F-4D97-AF65-F5344CB8AC3E}">
        <p14:creationId xmlns:p14="http://schemas.microsoft.com/office/powerpoint/2010/main" val="4284601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Rot="1" noChangeArrowheads="1"/>
          </p:cNvSpPr>
          <p:nvPr>
            <p:ph type="body" idx="1"/>
          </p:nvPr>
        </p:nvSpPr>
        <p:spPr>
          <a:xfrm>
            <a:off x="1219200" y="519953"/>
            <a:ext cx="9150350" cy="3944471"/>
          </a:xfrm>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FF9900"/>
                </a:solidFill>
              </a:rPr>
              <a:t>The final section (5:20-22) should be read as a chiastic structure.</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   Why do you always forget us? </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B   Why do you forsake us so long?</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C   Restore us to yourself, O Yahweh, that we may return;</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C’   Renew our days as of old</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B’   Unless you have utterly rejected us</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   And are angry with us beyond measure.</a:t>
            </a:r>
          </a:p>
          <a:p>
            <a:pPr eaLnBrk="1" hangingPunct="1">
              <a:lnSpc>
                <a:spcPct val="90000"/>
              </a:lnSpc>
              <a:buFont typeface="Wingdings" panose="05000000000000000000" pitchFamily="2" charset="2"/>
              <a:buNone/>
              <a:defRPr/>
            </a:pPr>
            <a:endParaRPr lang="en-US" altLang="en-US" sz="800" i="1" dirty="0">
              <a:latin typeface="Arial Narrow" panose="020B0606020202030204" pitchFamily="34" charset="0"/>
            </a:endParaRPr>
          </a:p>
        </p:txBody>
      </p:sp>
      <p:sp>
        <p:nvSpPr>
          <p:cNvPr id="34820" name="Text Box 4"/>
          <p:cNvSpPr txBox="1">
            <a:spLocks noChangeArrowheads="1"/>
          </p:cNvSpPr>
          <p:nvPr/>
        </p:nvSpPr>
        <p:spPr bwMode="auto">
          <a:xfrm>
            <a:off x="430306" y="5002307"/>
            <a:ext cx="11385176" cy="757130"/>
          </a:xfrm>
          <a:prstGeom prst="rect">
            <a:avLst/>
          </a:prstGeom>
          <a:solidFill>
            <a:srgbClr val="3E1F00"/>
          </a:solidFill>
          <a:ln w="38100">
            <a:solidFill>
              <a:srgbClr val="D05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90000"/>
              </a:lnSpc>
              <a:spcBef>
                <a:spcPct val="20000"/>
              </a:spcBef>
              <a:buClr>
                <a:schemeClr val="hlink"/>
              </a:buClr>
              <a:buFont typeface="Wingdings" panose="05000000000000000000" pitchFamily="2" charset="2"/>
              <a:buNone/>
              <a:defRPr/>
            </a:pPr>
            <a:r>
              <a:rPr lang="en-US" altLang="en-US" sz="2400" b="1">
                <a:solidFill>
                  <a:srgbClr val="FFFF99"/>
                </a:solidFill>
                <a:effectLst>
                  <a:outerShdw blurRad="38100" dist="38100" dir="2700000" algn="tl">
                    <a:srgbClr val="000000"/>
                  </a:outerShdw>
                </a:effectLst>
              </a:rPr>
              <a:t>This chiastic emphasis is captured in the synagogue reading in which the rabbis always repeat 5:21 after 5:22, so that the final lines end in hope.</a:t>
            </a:r>
            <a:endParaRPr lang="en-US" altLang="en-US" sz="2400">
              <a:solidFill>
                <a:srgbClr val="FFFF99"/>
              </a:solidFill>
            </a:endParaRPr>
          </a:p>
        </p:txBody>
      </p:sp>
    </p:spTree>
    <p:extLst>
      <p:ext uri="{BB962C8B-B14F-4D97-AF65-F5344CB8AC3E}">
        <p14:creationId xmlns:p14="http://schemas.microsoft.com/office/powerpoint/2010/main" val="339159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p:cTn id="13" dur="500" fill="hold"/>
                                        <p:tgtEl>
                                          <p:spTgt spid="348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48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48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4819">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anim calcmode="lin" valueType="num">
                                      <p:cBhvr>
                                        <p:cTn id="19" dur="500" fill="hold"/>
                                        <p:tgtEl>
                                          <p:spTgt spid="3481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481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481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48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34819">
                                            <p:txEl>
                                              <p:pRg st="2" end="2"/>
                                            </p:txEl>
                                          </p:spTgt>
                                        </p:tgtEl>
                                        <p:attrNameLst>
                                          <p:attrName>style.visibility</p:attrName>
                                        </p:attrNameLst>
                                      </p:cBhvr>
                                      <p:to>
                                        <p:strVal val="visible"/>
                                      </p:to>
                                    </p:set>
                                    <p:anim calcmode="lin" valueType="num">
                                      <p:cBhvr>
                                        <p:cTn id="27" dur="500" fill="hold"/>
                                        <p:tgtEl>
                                          <p:spTgt spid="348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48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48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4819">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34819">
                                            <p:txEl>
                                              <p:pRg st="5" end="5"/>
                                            </p:txEl>
                                          </p:spTgt>
                                        </p:tgtEl>
                                        <p:attrNameLst>
                                          <p:attrName>style.visibility</p:attrName>
                                        </p:attrNameLst>
                                      </p:cBhvr>
                                      <p:to>
                                        <p:strVal val="visible"/>
                                      </p:to>
                                    </p:set>
                                    <p:anim calcmode="lin" valueType="num">
                                      <p:cBhvr>
                                        <p:cTn id="33" dur="500" fill="hold"/>
                                        <p:tgtEl>
                                          <p:spTgt spid="3481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3481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3481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348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34819">
                                            <p:txEl>
                                              <p:pRg st="3" end="3"/>
                                            </p:txEl>
                                          </p:spTgt>
                                        </p:tgtEl>
                                        <p:attrNameLst>
                                          <p:attrName>style.visibility</p:attrName>
                                        </p:attrNameLst>
                                      </p:cBhvr>
                                      <p:to>
                                        <p:strVal val="visible"/>
                                      </p:to>
                                    </p:set>
                                    <p:anim calcmode="lin" valueType="num">
                                      <p:cBhvr>
                                        <p:cTn id="41" dur="500" fill="hold"/>
                                        <p:tgtEl>
                                          <p:spTgt spid="348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348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348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34819">
                                            <p:txEl>
                                              <p:pRg st="3" end="3"/>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34819">
                                            <p:txEl>
                                              <p:pRg st="4" end="4"/>
                                            </p:txEl>
                                          </p:spTgt>
                                        </p:tgtEl>
                                        <p:attrNameLst>
                                          <p:attrName>style.visibility</p:attrName>
                                        </p:attrNameLst>
                                      </p:cBhvr>
                                      <p:to>
                                        <p:strVal val="visible"/>
                                      </p:to>
                                    </p:set>
                                    <p:anim calcmode="lin" valueType="num">
                                      <p:cBhvr>
                                        <p:cTn id="47" dur="500" fill="hold"/>
                                        <p:tgtEl>
                                          <p:spTgt spid="348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48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48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4820"/>
                                        </p:tgtEl>
                                        <p:attrNameLst>
                                          <p:attrName>style.visibility</p:attrName>
                                        </p:attrNameLst>
                                      </p:cBhvr>
                                      <p:to>
                                        <p:strVal val="visible"/>
                                      </p:to>
                                    </p:set>
                                    <p:animEffect transition="in" filter="dissolve">
                                      <p:cBhvr>
                                        <p:cTn id="55"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129</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062103"/>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What does this ancient book have to say to the modern Christian?</a:t>
            </a:r>
          </a:p>
          <a:p>
            <a:pPr marL="514350" indent="-514350">
              <a:buFont typeface="+mj-lt"/>
              <a:buAutoNum type="arabicPeriod"/>
              <a:defRPr/>
            </a:pPr>
            <a:r>
              <a:rPr lang="en-US" altLang="en-US" sz="3200" i="1" dirty="0">
                <a:latin typeface="Book Antiqua" panose="02040602050305030304" pitchFamily="18" charset="0"/>
              </a:rPr>
              <a:t>Why should the church continue to preserve hymns like “Great is Thy Faithfulness” taken from the Book of Lamentations?</a:t>
            </a:r>
          </a:p>
        </p:txBody>
      </p:sp>
    </p:spTree>
    <p:extLst>
      <p:ext uri="{BB962C8B-B14F-4D97-AF65-F5344CB8AC3E}">
        <p14:creationId xmlns:p14="http://schemas.microsoft.com/office/powerpoint/2010/main" val="14076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13</a:t>
            </a:fld>
            <a:endParaRPr lang="en-US" dirty="0"/>
          </a:p>
        </p:txBody>
      </p:sp>
      <p:sp>
        <p:nvSpPr>
          <p:cNvPr id="3" name="TextBox 2"/>
          <p:cNvSpPr txBox="1"/>
          <p:nvPr/>
        </p:nvSpPr>
        <p:spPr>
          <a:xfrm>
            <a:off x="609600" y="530087"/>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2544417"/>
            <a:ext cx="10813774" cy="2308324"/>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How do modern people frame questions of theodicy?</a:t>
            </a:r>
          </a:p>
          <a:p>
            <a:pPr marL="514350" indent="-514350">
              <a:buFont typeface="+mj-lt"/>
              <a:buAutoNum type="arabicPeriod"/>
            </a:pPr>
            <a:endParaRPr lang="en-US" sz="3600" i="1" dirty="0">
              <a:latin typeface="Book Antiqua" panose="02040602050305030304" pitchFamily="18" charset="0"/>
            </a:endParaRPr>
          </a:p>
          <a:p>
            <a:pPr marL="514350" indent="-514350">
              <a:buFont typeface="+mj-lt"/>
              <a:buAutoNum type="arabicPeriod"/>
            </a:pPr>
            <a:r>
              <a:rPr lang="en-US" sz="3600" i="1" dirty="0">
                <a:latin typeface="Book Antiqua" panose="02040602050305030304" pitchFamily="18" charset="0"/>
              </a:rPr>
              <a:t>How does belief in the sovereignty of God sharpen such questions?</a:t>
            </a:r>
          </a:p>
        </p:txBody>
      </p:sp>
    </p:spTree>
    <p:extLst>
      <p:ext uri="{BB962C8B-B14F-4D97-AF65-F5344CB8AC3E}">
        <p14:creationId xmlns:p14="http://schemas.microsoft.com/office/powerpoint/2010/main" val="251298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122" name="Picture 4" descr="EzekielWhirlwi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0126" y="457200"/>
            <a:ext cx="23526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WordArt 5"/>
          <p:cNvSpPr>
            <a:spLocks noChangeArrowheads="1" noChangeShapeType="1" noTextEdit="1"/>
          </p:cNvSpPr>
          <p:nvPr/>
        </p:nvSpPr>
        <p:spPr bwMode="auto">
          <a:xfrm>
            <a:off x="1981200" y="3810000"/>
            <a:ext cx="8153400" cy="2209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MESSAGE OF DOOM AND HOPE</a:t>
            </a:r>
          </a:p>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Ezekiel</a:t>
            </a:r>
          </a:p>
        </p:txBody>
      </p:sp>
      <p:sp>
        <p:nvSpPr>
          <p:cNvPr id="2" name="Slide Number Placeholder 1"/>
          <p:cNvSpPr>
            <a:spLocks noGrp="1"/>
          </p:cNvSpPr>
          <p:nvPr>
            <p:ph type="sldNum" sz="quarter" idx="12"/>
          </p:nvPr>
        </p:nvSpPr>
        <p:spPr>
          <a:xfrm>
            <a:off x="10758922" y="6167718"/>
            <a:ext cx="446960" cy="415962"/>
          </a:xfrm>
        </p:spPr>
        <p:txBody>
          <a:bodyPr/>
          <a:lstStyle/>
          <a:p>
            <a:pPr>
              <a:defRPr/>
            </a:pPr>
            <a:fld id="{D5C749D6-5470-4153-A153-8CE7AAA9E1A6}" type="slidenum">
              <a:rPr lang="en-US" altLang="en-US" smtClean="0"/>
              <a:pPr>
                <a:defRPr/>
              </a:pPr>
              <a:t>130</a:t>
            </a:fld>
            <a:endParaRPr lang="en-US" altLang="en-US"/>
          </a:p>
        </p:txBody>
      </p:sp>
    </p:spTree>
    <p:extLst>
      <p:ext uri="{BB962C8B-B14F-4D97-AF65-F5344CB8AC3E}">
        <p14:creationId xmlns:p14="http://schemas.microsoft.com/office/powerpoint/2010/main" val="1638919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1676400" y="533400"/>
            <a:ext cx="8915400" cy="1143000"/>
          </a:xfrm>
          <a:noFill/>
          <a:ln>
            <a:noFill/>
          </a:ln>
        </p:spPr>
        <p:txBody>
          <a:bodyPr>
            <a:normAutofit fontScale="90000"/>
          </a:bodyPr>
          <a:lstStyle/>
          <a:p>
            <a:pPr eaLnBrk="1" hangingPunct="1">
              <a:defRPr/>
            </a:pPr>
            <a:r>
              <a:rPr lang="en-US" altLang="en-US" sz="4000" dirty="0">
                <a:solidFill>
                  <a:srgbClr val="FFFF00"/>
                </a:solidFill>
                <a:latin typeface="Book Antiqua" panose="02040602050305030304" pitchFamily="18" charset="0"/>
              </a:rPr>
              <a:t>Kings During the Last Years of Judah</a:t>
            </a:r>
          </a:p>
        </p:txBody>
      </p:sp>
      <p:sp>
        <p:nvSpPr>
          <p:cNvPr id="413700" name="Rectangle 4"/>
          <p:cNvSpPr>
            <a:spLocks noGrp="1" noChangeArrowheads="1"/>
          </p:cNvSpPr>
          <p:nvPr>
            <p:ph type="body" sz="half" idx="2"/>
          </p:nvPr>
        </p:nvSpPr>
        <p:spPr>
          <a:xfrm>
            <a:off x="5791200" y="1905000"/>
            <a:ext cx="4648200" cy="4724400"/>
          </a:xfrm>
          <a:solidFill>
            <a:srgbClr val="003366"/>
          </a:solidFill>
          <a:ln w="12700">
            <a:solidFill>
              <a:schemeClr val="tx1"/>
            </a:solidFill>
            <a:miter lim="800000"/>
            <a:headEnd/>
            <a:tailEnd/>
          </a:ln>
        </p:spPr>
        <p:txBody>
          <a:bodyPr/>
          <a:lstStyle/>
          <a:p>
            <a:pPr eaLnBrk="1" hangingPunct="1">
              <a:lnSpc>
                <a:spcPct val="90000"/>
              </a:lnSpc>
              <a:buFontTx/>
              <a:buNone/>
              <a:defRPr/>
            </a:pPr>
            <a:r>
              <a:rPr lang="en-US" altLang="en-US" sz="2800" b="1" dirty="0">
                <a:latin typeface="Book Antiqua" panose="02040602050305030304" pitchFamily="18" charset="0"/>
              </a:rPr>
              <a:t> JUDAH</a:t>
            </a:r>
          </a:p>
          <a:p>
            <a:pPr eaLnBrk="1" hangingPunct="1">
              <a:lnSpc>
                <a:spcPct val="90000"/>
              </a:lnSpc>
              <a:buFontTx/>
              <a:buNone/>
              <a:defRPr/>
            </a:pPr>
            <a:r>
              <a:rPr lang="en-US" altLang="en-US" sz="2400" dirty="0">
                <a:latin typeface="Book Antiqua" panose="02040602050305030304" pitchFamily="18" charset="0"/>
              </a:rPr>
              <a:t> Hezekiah	715-686 BC</a:t>
            </a:r>
          </a:p>
          <a:p>
            <a:pPr eaLnBrk="1" hangingPunct="1">
              <a:lnSpc>
                <a:spcPct val="90000"/>
              </a:lnSpc>
              <a:buFontTx/>
              <a:buNone/>
              <a:defRPr/>
            </a:pPr>
            <a:r>
              <a:rPr lang="en-US" altLang="en-US" sz="2400" dirty="0">
                <a:latin typeface="Book Antiqua" panose="02040602050305030304" pitchFamily="18" charset="0"/>
              </a:rPr>
              <a:t> Manasseh	697-642 BC</a:t>
            </a:r>
          </a:p>
          <a:p>
            <a:pPr eaLnBrk="1" hangingPunct="1">
              <a:lnSpc>
                <a:spcPct val="90000"/>
              </a:lnSpc>
              <a:buFontTx/>
              <a:buNone/>
              <a:defRPr/>
            </a:pPr>
            <a:r>
              <a:rPr lang="en-US" altLang="en-US" sz="2400" dirty="0">
                <a:latin typeface="Book Antiqua" panose="02040602050305030304" pitchFamily="18" charset="0"/>
              </a:rPr>
              <a:t> Amon	642-640 BC</a:t>
            </a:r>
          </a:p>
          <a:p>
            <a:pPr eaLnBrk="1" hangingPunct="1">
              <a:lnSpc>
                <a:spcPct val="90000"/>
              </a:lnSpc>
              <a:buFontTx/>
              <a:buNone/>
              <a:defRPr/>
            </a:pPr>
            <a:r>
              <a:rPr lang="en-US" altLang="en-US" sz="2400" dirty="0">
                <a:latin typeface="Book Antiqua" panose="02040602050305030304" pitchFamily="18" charset="0"/>
              </a:rPr>
              <a:t> Josiah		640-609 BC</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Jehoahaz</a:t>
            </a:r>
            <a:r>
              <a:rPr lang="en-US" altLang="en-US" sz="2400" dirty="0">
                <a:latin typeface="Book Antiqua" panose="02040602050305030304" pitchFamily="18" charset="0"/>
              </a:rPr>
              <a:t>	       609 BC</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Jehoiakim</a:t>
            </a:r>
            <a:r>
              <a:rPr lang="en-US" altLang="en-US" sz="2400" dirty="0">
                <a:latin typeface="Book Antiqua" panose="02040602050305030304" pitchFamily="18" charset="0"/>
              </a:rPr>
              <a:t>	609-598 BC</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Jehoiachin</a:t>
            </a:r>
            <a:r>
              <a:rPr lang="en-US" altLang="en-US" sz="2400" dirty="0">
                <a:latin typeface="Book Antiqua" panose="02040602050305030304" pitchFamily="18" charset="0"/>
              </a:rPr>
              <a:t>	598-597 BC</a:t>
            </a:r>
          </a:p>
          <a:p>
            <a:pPr eaLnBrk="1" hangingPunct="1">
              <a:lnSpc>
                <a:spcPct val="90000"/>
              </a:lnSpc>
              <a:buFontTx/>
              <a:buNone/>
              <a:defRPr/>
            </a:pPr>
            <a:r>
              <a:rPr lang="en-US" altLang="en-US" sz="2400" dirty="0">
                <a:latin typeface="Book Antiqua" panose="02040602050305030304" pitchFamily="18" charset="0"/>
              </a:rPr>
              <a:t> Zedekiah	597-586 BC</a:t>
            </a:r>
          </a:p>
          <a:p>
            <a:pPr eaLnBrk="1" hangingPunct="1">
              <a:lnSpc>
                <a:spcPct val="90000"/>
              </a:lnSpc>
              <a:buFontTx/>
              <a:buNone/>
              <a:defRPr/>
            </a:pPr>
            <a:r>
              <a:rPr lang="en-US" altLang="en-US" sz="2400" dirty="0">
                <a:latin typeface="Book Antiqua" panose="02040602050305030304" pitchFamily="18" charset="0"/>
              </a:rPr>
              <a:t>			</a:t>
            </a:r>
            <a:endParaRPr lang="en-US" altLang="en-US" sz="2400" i="1" dirty="0">
              <a:latin typeface="Book Antiqua" panose="02040602050305030304" pitchFamily="18" charset="0"/>
            </a:endParaRPr>
          </a:p>
        </p:txBody>
      </p:sp>
      <p:sp>
        <p:nvSpPr>
          <p:cNvPr id="413701" name="Rectangle 5"/>
          <p:cNvSpPr>
            <a:spLocks noGrp="1" noChangeArrowheads="1"/>
          </p:cNvSpPr>
          <p:nvPr>
            <p:ph type="body" sz="half" idx="1"/>
          </p:nvPr>
        </p:nvSpPr>
        <p:spPr>
          <a:xfrm>
            <a:off x="430306" y="2438400"/>
            <a:ext cx="5041373" cy="3334871"/>
          </a:xfrm>
        </p:spPr>
        <p:txBody>
          <a:bodyPr>
            <a:normAutofit/>
          </a:bodyPr>
          <a:lstStyle/>
          <a:p>
            <a:pPr eaLnBrk="1" hangingPunct="1">
              <a:lnSpc>
                <a:spcPct val="90000"/>
              </a:lnSpc>
              <a:buFontTx/>
              <a:buNone/>
              <a:defRPr/>
            </a:pPr>
            <a:r>
              <a:rPr lang="en-US" altLang="en-US" sz="2800" dirty="0">
                <a:latin typeface="Arial" panose="020B0604020202020204" pitchFamily="34" charset="0"/>
              </a:rPr>
              <a:t>Ezekiel lived during the reigns of the last three of Judah’s kings, and his ministry occurred during the reign of Zedekiah, beginning in his 5</a:t>
            </a:r>
            <a:r>
              <a:rPr lang="en-US" altLang="en-US" sz="2800" baseline="30000" dirty="0">
                <a:latin typeface="Arial" panose="020B0604020202020204" pitchFamily="34" charset="0"/>
              </a:rPr>
              <a:t>th</a:t>
            </a:r>
            <a:r>
              <a:rPr lang="en-US" altLang="en-US" sz="2800" dirty="0">
                <a:latin typeface="Arial" panose="020B0604020202020204" pitchFamily="34" charset="0"/>
              </a:rPr>
              <a:t> year of exile.</a:t>
            </a:r>
          </a:p>
          <a:p>
            <a:pPr eaLnBrk="1" hangingPunct="1">
              <a:lnSpc>
                <a:spcPct val="90000"/>
              </a:lnSpc>
              <a:buFontTx/>
              <a:buNone/>
              <a:defRPr/>
            </a:pPr>
            <a:r>
              <a:rPr lang="en-US" altLang="en-US" sz="2800" dirty="0">
                <a:latin typeface="Arial" panose="020B0604020202020204" pitchFamily="34" charset="0"/>
              </a:rPr>
              <a:t>All dating is based on the regnal years of </a:t>
            </a:r>
            <a:r>
              <a:rPr lang="en-US" altLang="en-US" sz="2800" dirty="0" err="1">
                <a:latin typeface="Arial" panose="020B0604020202020204" pitchFamily="34" charset="0"/>
              </a:rPr>
              <a:t>Jehoiachin</a:t>
            </a:r>
            <a:r>
              <a:rPr lang="en-US" altLang="en-US" sz="2800" dirty="0">
                <a:latin typeface="Arial" panose="020B0604020202020204" pitchFamily="34" charset="0"/>
              </a:rPr>
              <a:t>.</a:t>
            </a:r>
          </a:p>
        </p:txBody>
      </p:sp>
      <p:sp>
        <p:nvSpPr>
          <p:cNvPr id="413702" name="Rectangle 6"/>
          <p:cNvSpPr>
            <a:spLocks noChangeArrowheads="1"/>
          </p:cNvSpPr>
          <p:nvPr/>
        </p:nvSpPr>
        <p:spPr bwMode="auto">
          <a:xfrm>
            <a:off x="5885331" y="4688544"/>
            <a:ext cx="3617258" cy="1479174"/>
          </a:xfrm>
          <a:prstGeom prst="rect">
            <a:avLst/>
          </a:prstGeom>
          <a:gradFill rotWithShape="1">
            <a:gsLst>
              <a:gs pos="0">
                <a:schemeClr val="accent1">
                  <a:gamma/>
                  <a:shade val="46275"/>
                  <a:invGamma/>
                  <a:alpha val="0"/>
                </a:schemeClr>
              </a:gs>
              <a:gs pos="50000">
                <a:schemeClr val="accent1">
                  <a:alpha val="0"/>
                </a:schemeClr>
              </a:gs>
              <a:gs pos="100000">
                <a:schemeClr val="accent1">
                  <a:gamma/>
                  <a:shade val="46275"/>
                  <a:invGamma/>
                  <a:alpha val="0"/>
                </a:schemeClr>
              </a:gs>
            </a:gsLst>
            <a:lin ang="5400000" scaled="1"/>
          </a:gra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 name="Slide Number Placeholder 1"/>
          <p:cNvSpPr>
            <a:spLocks noGrp="1"/>
          </p:cNvSpPr>
          <p:nvPr>
            <p:ph type="sldNum" sz="quarter" idx="12"/>
          </p:nvPr>
        </p:nvSpPr>
        <p:spPr>
          <a:xfrm>
            <a:off x="10758921" y="6167718"/>
            <a:ext cx="662113" cy="415962"/>
          </a:xfrm>
        </p:spPr>
        <p:txBody>
          <a:bodyPr/>
          <a:lstStyle/>
          <a:p>
            <a:pPr>
              <a:defRPr/>
            </a:pPr>
            <a:fld id="{BB53BC2E-6CDF-4DD3-95D8-D813AB763D07}" type="slidenum">
              <a:rPr lang="en-US" altLang="en-US" smtClean="0"/>
              <a:pPr>
                <a:defRPr/>
              </a:pPr>
              <a:t>131</a:t>
            </a:fld>
            <a:endParaRPr lang="en-US" altLang="en-US"/>
          </a:p>
        </p:txBody>
      </p:sp>
    </p:spTree>
    <p:extLst>
      <p:ext uri="{BB962C8B-B14F-4D97-AF65-F5344CB8AC3E}">
        <p14:creationId xmlns:p14="http://schemas.microsoft.com/office/powerpoint/2010/main" val="40765161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7315200" y="411480"/>
            <a:ext cx="2971800" cy="1600200"/>
          </a:xfrm>
        </p:spPr>
        <p:txBody>
          <a:bodyPr/>
          <a:lstStyle/>
          <a:p>
            <a:pPr eaLnBrk="1" hangingPunct="1">
              <a:defRPr/>
            </a:pPr>
            <a:r>
              <a:rPr lang="en-US" altLang="en-US" b="0">
                <a:latin typeface="Impact" panose="020B0806030902050204" pitchFamily="34" charset="0"/>
              </a:rPr>
              <a:t>Babylonian Chronicle 5</a:t>
            </a:r>
          </a:p>
        </p:txBody>
      </p:sp>
      <p:sp>
        <p:nvSpPr>
          <p:cNvPr id="408579" name="Rectangle 3"/>
          <p:cNvSpPr>
            <a:spLocks noGrp="1" noChangeArrowheads="1"/>
          </p:cNvSpPr>
          <p:nvPr>
            <p:ph type="body" sz="half" idx="3"/>
          </p:nvPr>
        </p:nvSpPr>
        <p:spPr>
          <a:xfrm>
            <a:off x="7548561" y="2011680"/>
            <a:ext cx="3505200" cy="4572000"/>
          </a:xfrm>
        </p:spPr>
        <p:txBody>
          <a:bodyPr/>
          <a:lstStyle/>
          <a:p>
            <a:pPr eaLnBrk="1" hangingPunct="1">
              <a:buFontTx/>
              <a:buNone/>
              <a:defRPr/>
            </a:pPr>
            <a:r>
              <a:rPr lang="en-US" altLang="en-US" sz="2400" dirty="0">
                <a:solidFill>
                  <a:srgbClr val="FFFF00"/>
                </a:solidFill>
                <a:latin typeface="Arial Narrow" panose="020B0606020202030204" pitchFamily="34" charset="0"/>
              </a:rPr>
              <a:t>	The record of Nebuchadnezzar II’s early years appear on Chronicle 5 of the Babylonian Chronicle texts. They describe his defeat of </a:t>
            </a:r>
            <a:r>
              <a:rPr lang="en-US" altLang="en-US" sz="2400" dirty="0" err="1">
                <a:solidFill>
                  <a:srgbClr val="FFFF00"/>
                </a:solidFill>
                <a:latin typeface="Arial Narrow" panose="020B0606020202030204" pitchFamily="34" charset="0"/>
              </a:rPr>
              <a:t>Neco</a:t>
            </a:r>
            <a:r>
              <a:rPr lang="en-US" altLang="en-US" sz="2400" dirty="0">
                <a:solidFill>
                  <a:srgbClr val="FFFF00"/>
                </a:solidFill>
                <a:latin typeface="Arial Narrow" panose="020B0606020202030204" pitchFamily="34" charset="0"/>
              </a:rPr>
              <a:t> II at Carchemish (obverse side), his own severe losses when he invaded Egypt and his siege of Jerusalem (reverse side).</a:t>
            </a:r>
          </a:p>
        </p:txBody>
      </p:sp>
      <p:sp>
        <p:nvSpPr>
          <p:cNvPr id="15364" name="Text Box 4"/>
          <p:cNvSpPr txBox="1">
            <a:spLocks noChangeArrowheads="1"/>
          </p:cNvSpPr>
          <p:nvPr/>
        </p:nvSpPr>
        <p:spPr bwMode="auto">
          <a:xfrm>
            <a:off x="251012" y="3906024"/>
            <a:ext cx="70641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i="1" dirty="0">
                <a:latin typeface="Arial Narrow" panose="020B0606020202030204" pitchFamily="34" charset="0"/>
              </a:rPr>
              <a:t>“In the seventh year: In the month Kislev the king of Akkad [Nebuchadnezzar] mustered his army and marched to </a:t>
            </a:r>
            <a:r>
              <a:rPr lang="en-US" altLang="en-US" sz="2400" i="1" dirty="0" err="1">
                <a:latin typeface="Arial Narrow" panose="020B0606020202030204" pitchFamily="34" charset="0"/>
              </a:rPr>
              <a:t>Hattu</a:t>
            </a:r>
            <a:r>
              <a:rPr lang="en-US" altLang="en-US" sz="2400" i="1" dirty="0">
                <a:latin typeface="Arial Narrow" panose="020B0606020202030204" pitchFamily="34" charset="0"/>
              </a:rPr>
              <a:t> [Palestine]. He encamped against the city of Judah [Jerusalem] and on the second day of the month Adar he captured the city (and) seized (its) king. A king of his own choice he appointed in the city (and) taking the vast tribute he brought it to Babylon.”</a:t>
            </a:r>
          </a:p>
        </p:txBody>
      </p:sp>
      <p:pic>
        <p:nvPicPr>
          <p:cNvPr id="15365" name="Picture 5" descr="ps089241_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34268" y="214256"/>
            <a:ext cx="2804165" cy="36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Obverse of tabl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012" y="214256"/>
            <a:ext cx="2849896" cy="36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0758922" y="6167718"/>
            <a:ext cx="528200" cy="415962"/>
          </a:xfrm>
        </p:spPr>
        <p:txBody>
          <a:bodyPr/>
          <a:lstStyle/>
          <a:p>
            <a:pPr>
              <a:defRPr/>
            </a:pPr>
            <a:fld id="{FCA86ABF-7A9A-4645-BDE3-3FCD6CDB8DDF}" type="slidenum">
              <a:rPr lang="en-US" altLang="en-US" smtClean="0"/>
              <a:pPr>
                <a:defRPr/>
              </a:pPr>
              <a:t>132</a:t>
            </a:fld>
            <a:endParaRPr lang="en-US" altLang="en-US" dirty="0"/>
          </a:p>
        </p:txBody>
      </p:sp>
    </p:spTree>
    <p:extLst>
      <p:ext uri="{BB962C8B-B14F-4D97-AF65-F5344CB8AC3E}">
        <p14:creationId xmlns:p14="http://schemas.microsoft.com/office/powerpoint/2010/main" val="906089434"/>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1981200" y="373021"/>
            <a:ext cx="7729728" cy="1188720"/>
          </a:xfrm>
        </p:spPr>
        <p:txBody>
          <a:bodyPr/>
          <a:lstStyle/>
          <a:p>
            <a:pPr eaLnBrk="1" hangingPunct="1">
              <a:defRPr/>
            </a:pPr>
            <a:r>
              <a:rPr lang="en-US" altLang="en-US" b="0">
                <a:latin typeface="Impact" panose="020B0806030902050204" pitchFamily="34" charset="0"/>
              </a:rPr>
              <a:t>Jehoiachin’s Reign</a:t>
            </a:r>
            <a:r>
              <a:rPr lang="en-US" altLang="en-US">
                <a:latin typeface="Impact" panose="020B0806030902050204" pitchFamily="34" charset="0"/>
              </a:rPr>
              <a:t> </a:t>
            </a:r>
            <a:r>
              <a:rPr lang="en-US" altLang="en-US" sz="2400">
                <a:latin typeface="Arial" panose="020B0604020202020204" pitchFamily="34" charset="0"/>
              </a:rPr>
              <a:t>(2 Kg. 24:8-17)</a:t>
            </a:r>
          </a:p>
        </p:txBody>
      </p:sp>
      <p:sp>
        <p:nvSpPr>
          <p:cNvPr id="409603" name="Rectangle 3"/>
          <p:cNvSpPr>
            <a:spLocks noGrp="1" noChangeArrowheads="1"/>
          </p:cNvSpPr>
          <p:nvPr>
            <p:ph type="body" idx="1"/>
          </p:nvPr>
        </p:nvSpPr>
        <p:spPr>
          <a:xfrm>
            <a:off x="884903" y="1740310"/>
            <a:ext cx="10177543" cy="4843370"/>
          </a:xfrm>
        </p:spPr>
        <p:txBody>
          <a:bodyPr/>
          <a:lstStyle/>
          <a:p>
            <a:pPr eaLnBrk="1" hangingPunct="1">
              <a:lnSpc>
                <a:spcPct val="90000"/>
              </a:lnSpc>
              <a:buFontTx/>
              <a:buNone/>
              <a:defRPr/>
            </a:pPr>
            <a:r>
              <a:rPr lang="en-US" altLang="en-US" sz="2800" b="1" dirty="0">
                <a:solidFill>
                  <a:srgbClr val="FFFF00"/>
                </a:solidFill>
                <a:latin typeface="Eras Demi ITC" pitchFamily="34" charset="0"/>
              </a:rPr>
              <a:t>As a teenager, </a:t>
            </a:r>
            <a:r>
              <a:rPr lang="en-US" altLang="en-US" sz="2800" b="1" dirty="0" err="1">
                <a:solidFill>
                  <a:srgbClr val="FFFF00"/>
                </a:solidFill>
                <a:latin typeface="Eras Demi ITC" pitchFamily="34" charset="0"/>
              </a:rPr>
              <a:t>Jehoiachin’s</a:t>
            </a:r>
            <a:r>
              <a:rPr lang="en-US" altLang="en-US" sz="2800" b="1" dirty="0">
                <a:solidFill>
                  <a:srgbClr val="FFFF00"/>
                </a:solidFill>
                <a:latin typeface="Eras Demi ITC" pitchFamily="34" charset="0"/>
              </a:rPr>
              <a:t> reign lasted only until his surrender to Nebuchadnezzar.</a:t>
            </a:r>
          </a:p>
          <a:p>
            <a:pPr eaLnBrk="1" hangingPunct="1">
              <a:lnSpc>
                <a:spcPct val="90000"/>
              </a:lnSpc>
              <a:defRPr/>
            </a:pPr>
            <a:r>
              <a:rPr lang="en-US" altLang="en-US" sz="2400" i="1" dirty="0">
                <a:latin typeface="Arial" panose="020B0604020202020204" pitchFamily="34" charset="0"/>
              </a:rPr>
              <a:t>He, along with his mother, his officials and 10,000 citizens (including Ezekiel) were deported to Babylon.</a:t>
            </a:r>
          </a:p>
          <a:p>
            <a:pPr eaLnBrk="1" hangingPunct="1">
              <a:lnSpc>
                <a:spcPct val="90000"/>
              </a:lnSpc>
              <a:defRPr/>
            </a:pPr>
            <a:r>
              <a:rPr lang="en-US" altLang="en-US" sz="2400" i="1" dirty="0">
                <a:latin typeface="Arial" panose="020B0604020202020204" pitchFamily="34" charset="0"/>
              </a:rPr>
              <a:t>The temple was stripped for booty.</a:t>
            </a:r>
          </a:p>
          <a:p>
            <a:pPr eaLnBrk="1" hangingPunct="1">
              <a:lnSpc>
                <a:spcPct val="90000"/>
              </a:lnSpc>
              <a:defRPr/>
            </a:pPr>
            <a:r>
              <a:rPr lang="en-US" altLang="en-US" sz="2400" i="1" dirty="0">
                <a:latin typeface="Arial" panose="020B0604020202020204" pitchFamily="34" charset="0"/>
              </a:rPr>
              <a:t>Zedekiah (</a:t>
            </a:r>
            <a:r>
              <a:rPr lang="en-US" altLang="en-US" sz="2400" i="1" dirty="0" err="1">
                <a:latin typeface="Arial" panose="020B0604020202020204" pitchFamily="34" charset="0"/>
              </a:rPr>
              <a:t>Mattaniah</a:t>
            </a:r>
            <a:r>
              <a:rPr lang="en-US" altLang="en-US" sz="2400" i="1" dirty="0">
                <a:latin typeface="Arial" panose="020B0604020202020204" pitchFamily="34" charset="0"/>
              </a:rPr>
              <a:t>), </a:t>
            </a:r>
            <a:r>
              <a:rPr lang="en-US" altLang="en-US" sz="2400" i="1" dirty="0" err="1">
                <a:latin typeface="Arial" panose="020B0604020202020204" pitchFamily="34" charset="0"/>
              </a:rPr>
              <a:t>Jehoiachin’s</a:t>
            </a:r>
            <a:r>
              <a:rPr lang="en-US" altLang="en-US" sz="2400" i="1" dirty="0">
                <a:latin typeface="Arial" panose="020B0604020202020204" pitchFamily="34" charset="0"/>
              </a:rPr>
              <a:t> uncle, was installed as a vassal king.</a:t>
            </a:r>
          </a:p>
          <a:p>
            <a:pPr eaLnBrk="1" hangingPunct="1">
              <a:lnSpc>
                <a:spcPct val="90000"/>
              </a:lnSpc>
              <a:defRPr/>
            </a:pPr>
            <a:r>
              <a:rPr lang="en-US" altLang="en-US" sz="2400" i="1" dirty="0">
                <a:latin typeface="Arial" panose="020B0604020202020204" pitchFamily="34" charset="0"/>
              </a:rPr>
              <a:t>According to Ezekiel, </a:t>
            </a:r>
            <a:r>
              <a:rPr lang="en-US" altLang="en-US" sz="2400" i="1" dirty="0" err="1">
                <a:latin typeface="Arial" panose="020B0604020202020204" pitchFamily="34" charset="0"/>
              </a:rPr>
              <a:t>Jehoiachin</a:t>
            </a:r>
            <a:r>
              <a:rPr lang="en-US" altLang="en-US" sz="2400" i="1" dirty="0">
                <a:latin typeface="Arial" panose="020B0604020202020204" pitchFamily="34" charset="0"/>
              </a:rPr>
              <a:t> was the last legitimate king of David’s line (implied, since even in exile he still calls </a:t>
            </a:r>
            <a:r>
              <a:rPr lang="en-US" altLang="en-US" sz="2400" i="1" dirty="0" err="1">
                <a:latin typeface="Arial" panose="020B0604020202020204" pitchFamily="34" charset="0"/>
              </a:rPr>
              <a:t>Jehoiachin</a:t>
            </a:r>
            <a:r>
              <a:rPr lang="en-US" altLang="en-US" sz="2400" i="1" dirty="0">
                <a:latin typeface="Arial" panose="020B0604020202020204" pitchFamily="34" charset="0"/>
              </a:rPr>
              <a:t> “the king,” cf. 1:2, etc.).</a:t>
            </a:r>
          </a:p>
        </p:txBody>
      </p:sp>
      <p:sp>
        <p:nvSpPr>
          <p:cNvPr id="2" name="Slide Number Placeholder 1"/>
          <p:cNvSpPr>
            <a:spLocks noGrp="1"/>
          </p:cNvSpPr>
          <p:nvPr>
            <p:ph type="sldNum" sz="quarter" idx="12"/>
          </p:nvPr>
        </p:nvSpPr>
        <p:spPr>
          <a:xfrm>
            <a:off x="10758922" y="6221506"/>
            <a:ext cx="697972" cy="362174"/>
          </a:xfrm>
        </p:spPr>
        <p:txBody>
          <a:bodyPr/>
          <a:lstStyle/>
          <a:p>
            <a:pPr>
              <a:defRPr/>
            </a:pPr>
            <a:fld id="{9491A85A-A838-4D8D-965F-1E9198B3843C}" type="slidenum">
              <a:rPr lang="en-US" altLang="en-US" smtClean="0"/>
              <a:pPr>
                <a:defRPr/>
              </a:pPr>
              <a:t>133</a:t>
            </a:fld>
            <a:endParaRPr lang="en-US" altLang="en-US" dirty="0"/>
          </a:p>
        </p:txBody>
      </p:sp>
    </p:spTree>
    <p:extLst>
      <p:ext uri="{BB962C8B-B14F-4D97-AF65-F5344CB8AC3E}">
        <p14:creationId xmlns:p14="http://schemas.microsoft.com/office/powerpoint/2010/main" val="3534184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 calcmode="lin" valueType="num">
                                      <p:cBhvr>
                                        <p:cTn id="7" dur="500" fill="hold"/>
                                        <p:tgtEl>
                                          <p:spTgt spid="409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09603">
                                            <p:txEl>
                                              <p:pRg st="1" end="1"/>
                                            </p:txEl>
                                          </p:spTgt>
                                        </p:tgtEl>
                                        <p:attrNameLst>
                                          <p:attrName>style.visibility</p:attrName>
                                        </p:attrNameLst>
                                      </p:cBhvr>
                                      <p:to>
                                        <p:strVal val="visible"/>
                                      </p:to>
                                    </p:set>
                                    <p:anim calcmode="lin" valueType="num">
                                      <p:cBhvr>
                                        <p:cTn id="13" dur="500" fill="hold"/>
                                        <p:tgtEl>
                                          <p:spTgt spid="4096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096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096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09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09603">
                                            <p:txEl>
                                              <p:pRg st="2" end="2"/>
                                            </p:txEl>
                                          </p:spTgt>
                                        </p:tgtEl>
                                        <p:attrNameLst>
                                          <p:attrName>style.visibility</p:attrName>
                                        </p:attrNameLst>
                                      </p:cBhvr>
                                      <p:to>
                                        <p:strVal val="visible"/>
                                      </p:to>
                                    </p:set>
                                    <p:anim calcmode="lin" valueType="num">
                                      <p:cBhvr>
                                        <p:cTn id="21" dur="500" fill="hold"/>
                                        <p:tgtEl>
                                          <p:spTgt spid="4096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096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096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09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09603">
                                            <p:txEl>
                                              <p:pRg st="3" end="3"/>
                                            </p:txEl>
                                          </p:spTgt>
                                        </p:tgtEl>
                                        <p:attrNameLst>
                                          <p:attrName>style.visibility</p:attrName>
                                        </p:attrNameLst>
                                      </p:cBhvr>
                                      <p:to>
                                        <p:strVal val="visible"/>
                                      </p:to>
                                    </p:set>
                                    <p:anim calcmode="lin" valueType="num">
                                      <p:cBhvr>
                                        <p:cTn id="29" dur="500" fill="hold"/>
                                        <p:tgtEl>
                                          <p:spTgt spid="4096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096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096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09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09603">
                                            <p:txEl>
                                              <p:pRg st="4" end="4"/>
                                            </p:txEl>
                                          </p:spTgt>
                                        </p:tgtEl>
                                        <p:attrNameLst>
                                          <p:attrName>style.visibility</p:attrName>
                                        </p:attrNameLst>
                                      </p:cBhvr>
                                      <p:to>
                                        <p:strVal val="visible"/>
                                      </p:to>
                                    </p:set>
                                    <p:anim calcmode="lin" valueType="num">
                                      <p:cBhvr>
                                        <p:cTn id="37" dur="500" fill="hold"/>
                                        <p:tgtEl>
                                          <p:spTgt spid="4096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096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096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09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622323" y="722669"/>
            <a:ext cx="8303342" cy="867697"/>
          </a:xfrm>
        </p:spPr>
        <p:txBody>
          <a:bodyPr>
            <a:normAutofit fontScale="90000"/>
          </a:bodyPr>
          <a:lstStyle/>
          <a:p>
            <a:pPr eaLnBrk="1" hangingPunct="1">
              <a:defRPr/>
            </a:pPr>
            <a:r>
              <a:rPr lang="en-US" altLang="en-US" sz="4800">
                <a:latin typeface="Impact" panose="020B0806030902050204" pitchFamily="34" charset="0"/>
              </a:rPr>
              <a:t>Zedekiah’s Reign </a:t>
            </a:r>
            <a:r>
              <a:rPr lang="en-US" altLang="en-US" sz="2400">
                <a:latin typeface="Arial" panose="020B0604020202020204" pitchFamily="34" charset="0"/>
              </a:rPr>
              <a:t>(2 Kg. 24:18—25:7)</a:t>
            </a:r>
          </a:p>
        </p:txBody>
      </p:sp>
      <p:sp>
        <p:nvSpPr>
          <p:cNvPr id="410627" name="Rectangle 3"/>
          <p:cNvSpPr>
            <a:spLocks noGrp="1" noChangeArrowheads="1"/>
          </p:cNvSpPr>
          <p:nvPr>
            <p:ph type="body" idx="1"/>
          </p:nvPr>
        </p:nvSpPr>
        <p:spPr>
          <a:xfrm>
            <a:off x="766916" y="1991031"/>
            <a:ext cx="10707907" cy="4339843"/>
          </a:xfrm>
        </p:spPr>
        <p:txBody>
          <a:bodyPr>
            <a:normAutofit/>
          </a:bodyPr>
          <a:lstStyle/>
          <a:p>
            <a:pPr eaLnBrk="1" hangingPunct="1">
              <a:lnSpc>
                <a:spcPct val="90000"/>
              </a:lnSpc>
              <a:buFontTx/>
              <a:buNone/>
              <a:defRPr/>
            </a:pPr>
            <a:r>
              <a:rPr lang="en-US" altLang="en-US" sz="2800" b="1" dirty="0">
                <a:solidFill>
                  <a:srgbClr val="FFFF00"/>
                </a:solidFill>
                <a:latin typeface="Eras Demi ITC" pitchFamily="34" charset="0"/>
              </a:rPr>
              <a:t>Zedekiah’s eleven years as a Babylonian vassal ended in disaster.</a:t>
            </a:r>
          </a:p>
          <a:p>
            <a:pPr eaLnBrk="1" hangingPunct="1">
              <a:lnSpc>
                <a:spcPct val="90000"/>
              </a:lnSpc>
              <a:defRPr/>
            </a:pPr>
            <a:r>
              <a:rPr lang="en-US" altLang="en-US" sz="2400" i="1" dirty="0">
                <a:latin typeface="Arial" panose="020B0604020202020204" pitchFamily="34" charset="0"/>
              </a:rPr>
              <a:t>In his fourth regnal year (594 BC), he traveled to Babylon, probably to pay tribute, and he took with him a letter from Jeremiah announcing judgment on Babylon (Je. 51:59-64). Ezekiel may have seen him there.</a:t>
            </a:r>
          </a:p>
          <a:p>
            <a:pPr eaLnBrk="1" hangingPunct="1">
              <a:lnSpc>
                <a:spcPct val="90000"/>
              </a:lnSpc>
              <a:defRPr/>
            </a:pPr>
            <a:r>
              <a:rPr lang="en-US" altLang="en-US" sz="2400" i="1" dirty="0">
                <a:latin typeface="Arial" panose="020B0604020202020204" pitchFamily="34" charset="0"/>
              </a:rPr>
              <a:t>Zedekiah’s reign was marked by a vacillating hope that Judah would survive, but both Jeremiah and Ezekiel regarded such hopes as utterly vain.</a:t>
            </a:r>
          </a:p>
          <a:p>
            <a:pPr eaLnBrk="1" hangingPunct="1">
              <a:lnSpc>
                <a:spcPct val="90000"/>
              </a:lnSpc>
              <a:defRPr/>
            </a:pPr>
            <a:r>
              <a:rPr lang="en-US" altLang="en-US" sz="2400" i="1" dirty="0">
                <a:latin typeface="Arial" panose="020B0604020202020204" pitchFamily="34" charset="0"/>
              </a:rPr>
              <a:t>In the end, Zedekiah rebelled against Babylon, precipitating the siege that ended Judah’s national life.</a:t>
            </a:r>
            <a:r>
              <a:rPr lang="en-US" altLang="en-US" sz="2400" i="1" dirty="0"/>
              <a:t> </a:t>
            </a:r>
          </a:p>
        </p:txBody>
      </p:sp>
      <p:sp>
        <p:nvSpPr>
          <p:cNvPr id="2" name="Slide Number Placeholder 1"/>
          <p:cNvSpPr>
            <a:spLocks noGrp="1"/>
          </p:cNvSpPr>
          <p:nvPr>
            <p:ph type="sldNum" sz="quarter" idx="12"/>
          </p:nvPr>
        </p:nvSpPr>
        <p:spPr>
          <a:xfrm>
            <a:off x="10758922" y="6078071"/>
            <a:ext cx="518678" cy="505609"/>
          </a:xfrm>
        </p:spPr>
        <p:txBody>
          <a:bodyPr/>
          <a:lstStyle/>
          <a:p>
            <a:pPr>
              <a:defRPr/>
            </a:pPr>
            <a:fld id="{FBCF835F-9718-43D4-8B76-F44425C21AD0}" type="slidenum">
              <a:rPr lang="en-US" altLang="en-US" smtClean="0"/>
              <a:pPr>
                <a:defRPr/>
              </a:pPr>
              <a:t>134</a:t>
            </a:fld>
            <a:endParaRPr lang="en-US" altLang="en-US" dirty="0"/>
          </a:p>
        </p:txBody>
      </p:sp>
    </p:spTree>
    <p:extLst>
      <p:ext uri="{BB962C8B-B14F-4D97-AF65-F5344CB8AC3E}">
        <p14:creationId xmlns:p14="http://schemas.microsoft.com/office/powerpoint/2010/main" val="2020590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p:cTn id="7" dur="500" fill="hold"/>
                                        <p:tgtEl>
                                          <p:spTgt spid="410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0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10627">
                                            <p:txEl>
                                              <p:pRg st="1" end="1"/>
                                            </p:txEl>
                                          </p:spTgt>
                                        </p:tgtEl>
                                        <p:attrNameLst>
                                          <p:attrName>style.visibility</p:attrName>
                                        </p:attrNameLst>
                                      </p:cBhvr>
                                      <p:to>
                                        <p:strVal val="visible"/>
                                      </p:to>
                                    </p:set>
                                    <p:anim calcmode="lin" valueType="num">
                                      <p:cBhvr>
                                        <p:cTn id="13" dur="500" fill="hold"/>
                                        <p:tgtEl>
                                          <p:spTgt spid="4106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106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106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10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10627">
                                            <p:txEl>
                                              <p:pRg st="2" end="2"/>
                                            </p:txEl>
                                          </p:spTgt>
                                        </p:tgtEl>
                                        <p:attrNameLst>
                                          <p:attrName>style.visibility</p:attrName>
                                        </p:attrNameLst>
                                      </p:cBhvr>
                                      <p:to>
                                        <p:strVal val="visible"/>
                                      </p:to>
                                    </p:set>
                                    <p:anim calcmode="lin" valueType="num">
                                      <p:cBhvr>
                                        <p:cTn id="21" dur="500" fill="hold"/>
                                        <p:tgtEl>
                                          <p:spTgt spid="4106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106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106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10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10627">
                                            <p:txEl>
                                              <p:pRg st="3" end="3"/>
                                            </p:txEl>
                                          </p:spTgt>
                                        </p:tgtEl>
                                        <p:attrNameLst>
                                          <p:attrName>style.visibility</p:attrName>
                                        </p:attrNameLst>
                                      </p:cBhvr>
                                      <p:to>
                                        <p:strVal val="visible"/>
                                      </p:to>
                                    </p:set>
                                    <p:anim calcmode="lin" valueType="num">
                                      <p:cBhvr>
                                        <p:cTn id="29" dur="500" fill="hold"/>
                                        <p:tgtEl>
                                          <p:spTgt spid="4106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106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106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106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135</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062103"/>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How does one go about convincing people about something they don’t want to believe and theologically have concluded will never happen?</a:t>
            </a:r>
          </a:p>
          <a:p>
            <a:pPr marL="514350" indent="-514350">
              <a:buFont typeface="+mj-lt"/>
              <a:buAutoNum type="arabicPeriod"/>
              <a:defRPr/>
            </a:pPr>
            <a:endParaRPr lang="en-US" altLang="en-US" sz="3200" i="1" dirty="0">
              <a:latin typeface="Book Antiqua" panose="02040602050305030304" pitchFamily="18" charset="0"/>
            </a:endParaRPr>
          </a:p>
        </p:txBody>
      </p:sp>
    </p:spTree>
    <p:extLst>
      <p:ext uri="{BB962C8B-B14F-4D97-AF65-F5344CB8AC3E}">
        <p14:creationId xmlns:p14="http://schemas.microsoft.com/office/powerpoint/2010/main" val="131320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8"/>
          <p:cNvSpPr>
            <a:spLocks noGrp="1" noChangeArrowheads="1"/>
          </p:cNvSpPr>
          <p:nvPr>
            <p:ph type="body" sz="half" idx="1"/>
          </p:nvPr>
        </p:nvSpPr>
        <p:spPr>
          <a:xfrm>
            <a:off x="1524000" y="381000"/>
            <a:ext cx="2667000" cy="6477000"/>
          </a:xfrm>
        </p:spPr>
        <p:txBody>
          <a:bodyPr/>
          <a:lstStyle/>
          <a:p>
            <a:pPr eaLnBrk="1" hangingPunct="1">
              <a:lnSpc>
                <a:spcPct val="90000"/>
              </a:lnSpc>
              <a:buFontTx/>
              <a:buNone/>
              <a:defRPr/>
            </a:pPr>
            <a:r>
              <a:rPr lang="en-US" altLang="en-US" sz="2000" i="1">
                <a:latin typeface="Arial Narrow" panose="020B0606020202030204" pitchFamily="34" charset="0"/>
              </a:rPr>
              <a:t>The grandeur of Babylon fostered a spiritual crisis. Was Marduk greater than Yahweh?</a:t>
            </a:r>
            <a:endParaRPr lang="en-US" altLang="en-US" sz="2000">
              <a:latin typeface="Franklin Gothic Medium" panose="020B0603020102020204" pitchFamily="34" charset="0"/>
            </a:endParaRPr>
          </a:p>
          <a:p>
            <a:pPr eaLnBrk="1" hangingPunct="1">
              <a:lnSpc>
                <a:spcPct val="90000"/>
              </a:lnSpc>
              <a:buFontTx/>
              <a:buNone/>
              <a:defRPr/>
            </a:pPr>
            <a:endParaRPr lang="en-US" altLang="en-US" sz="2000">
              <a:latin typeface="Franklin Gothic Medium" panose="020B0603020102020204" pitchFamily="34" charset="0"/>
            </a:endParaRPr>
          </a:p>
          <a:p>
            <a:pPr eaLnBrk="1" hangingPunct="1">
              <a:lnSpc>
                <a:spcPct val="90000"/>
              </a:lnSpc>
              <a:buFontTx/>
              <a:buNone/>
              <a:defRPr/>
            </a:pPr>
            <a:r>
              <a:rPr lang="en-US" altLang="en-US" sz="2000">
                <a:latin typeface="Franklin Gothic Medium" panose="020B0603020102020204" pitchFamily="34" charset="0"/>
              </a:rPr>
              <a:t>Processional Way Leading to the Ishtar Gate</a:t>
            </a:r>
          </a:p>
          <a:p>
            <a:pPr eaLnBrk="1" hangingPunct="1">
              <a:lnSpc>
                <a:spcPct val="90000"/>
              </a:lnSpc>
              <a:defRPr/>
            </a:pPr>
            <a:r>
              <a:rPr lang="en-US" altLang="en-US" sz="2000" i="1">
                <a:latin typeface="Arial Narrow" panose="020B0606020202030204" pitchFamily="34" charset="0"/>
              </a:rPr>
              <a:t>Approximately 20-24 meters wide with central traffic lane and pedestrian walkways</a:t>
            </a:r>
          </a:p>
          <a:p>
            <a:pPr eaLnBrk="1" hangingPunct="1">
              <a:lnSpc>
                <a:spcPct val="90000"/>
              </a:lnSpc>
              <a:defRPr/>
            </a:pPr>
            <a:r>
              <a:rPr lang="en-US" altLang="en-US" sz="2000" i="1">
                <a:latin typeface="Arial Narrow" panose="020B0606020202030204" pitchFamily="34" charset="0"/>
              </a:rPr>
              <a:t>Walls 7 meters thick</a:t>
            </a:r>
          </a:p>
          <a:p>
            <a:pPr eaLnBrk="1" hangingPunct="1">
              <a:lnSpc>
                <a:spcPct val="90000"/>
              </a:lnSpc>
              <a:defRPr/>
            </a:pPr>
            <a:r>
              <a:rPr lang="en-US" altLang="en-US" sz="2000" i="1">
                <a:latin typeface="Arial Narrow" panose="020B0606020202030204" pitchFamily="34" charset="0"/>
              </a:rPr>
              <a:t>250 meters long</a:t>
            </a:r>
          </a:p>
          <a:p>
            <a:pPr eaLnBrk="1" hangingPunct="1">
              <a:lnSpc>
                <a:spcPct val="90000"/>
              </a:lnSpc>
              <a:buFontTx/>
              <a:buNone/>
              <a:defRPr/>
            </a:pPr>
            <a:endParaRPr lang="en-US" altLang="en-US" sz="2000">
              <a:latin typeface="Franklin Gothic Medium" panose="020B0603020102020204" pitchFamily="34" charset="0"/>
            </a:endParaRPr>
          </a:p>
          <a:p>
            <a:pPr eaLnBrk="1" hangingPunct="1">
              <a:lnSpc>
                <a:spcPct val="90000"/>
              </a:lnSpc>
              <a:buFontTx/>
              <a:buNone/>
              <a:defRPr/>
            </a:pPr>
            <a:r>
              <a:rPr lang="en-US" altLang="en-US" sz="1400">
                <a:latin typeface="Franklin Gothic Medium" panose="020B0603020102020204" pitchFamily="34" charset="0"/>
              </a:rPr>
              <a:t>Staatliche Museen</a:t>
            </a:r>
          </a:p>
          <a:p>
            <a:pPr eaLnBrk="1" hangingPunct="1">
              <a:lnSpc>
                <a:spcPct val="90000"/>
              </a:lnSpc>
              <a:buFontTx/>
              <a:buNone/>
              <a:defRPr/>
            </a:pPr>
            <a:r>
              <a:rPr lang="en-US" altLang="en-US" sz="1400">
                <a:latin typeface="Franklin Gothic Medium" panose="020B0603020102020204" pitchFamily="34" charset="0"/>
              </a:rPr>
              <a:t>Zu Berlin</a:t>
            </a:r>
          </a:p>
          <a:p>
            <a:pPr eaLnBrk="1" hangingPunct="1">
              <a:lnSpc>
                <a:spcPct val="90000"/>
              </a:lnSpc>
              <a:buFontTx/>
              <a:buNone/>
              <a:defRPr/>
            </a:pPr>
            <a:r>
              <a:rPr lang="en-US" altLang="en-US" sz="1400">
                <a:latin typeface="Franklin Gothic Medium" panose="020B0603020102020204" pitchFamily="34" charset="0"/>
              </a:rPr>
              <a:t>Vorderasiatisches</a:t>
            </a:r>
          </a:p>
          <a:p>
            <a:pPr eaLnBrk="1" hangingPunct="1">
              <a:lnSpc>
                <a:spcPct val="90000"/>
              </a:lnSpc>
              <a:buFontTx/>
              <a:buNone/>
              <a:defRPr/>
            </a:pPr>
            <a:r>
              <a:rPr lang="en-US" altLang="en-US" sz="1400">
                <a:latin typeface="Franklin Gothic Medium" panose="020B0603020102020204" pitchFamily="34" charset="0"/>
              </a:rPr>
              <a:t>Museum</a:t>
            </a:r>
          </a:p>
        </p:txBody>
      </p:sp>
      <p:sp>
        <p:nvSpPr>
          <p:cNvPr id="65545" name="Rectangle 9"/>
          <p:cNvSpPr>
            <a:spLocks noGrp="1" noChangeArrowheads="1"/>
          </p:cNvSpPr>
          <p:nvPr>
            <p:ph sz="half" idx="2"/>
          </p:nvPr>
        </p:nvSpPr>
        <p:spPr/>
        <p:txBody>
          <a:bodyPr/>
          <a:lstStyle/>
          <a:p>
            <a:pPr eaLnBrk="1" hangingPunct="1">
              <a:lnSpc>
                <a:spcPct val="90000"/>
              </a:lnSpc>
              <a:defRPr/>
            </a:pPr>
            <a:endParaRPr lang="en-US" altLang="en-US"/>
          </a:p>
        </p:txBody>
      </p:sp>
      <p:pic>
        <p:nvPicPr>
          <p:cNvPr id="24580" name="Picture 7" descr="Processional Wa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5764" y="0"/>
            <a:ext cx="647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9861D72-93FF-45B4-B256-AA4D6EA76A4C}" type="slidenum">
              <a:rPr lang="en-US" altLang="en-US" smtClean="0"/>
              <a:pPr>
                <a:defRPr/>
              </a:pPr>
              <a:t>136</a:t>
            </a:fld>
            <a:endParaRPr lang="en-US" altLang="en-US"/>
          </a:p>
        </p:txBody>
      </p:sp>
    </p:spTree>
    <p:extLst>
      <p:ext uri="{BB962C8B-B14F-4D97-AF65-F5344CB8AC3E}">
        <p14:creationId xmlns:p14="http://schemas.microsoft.com/office/powerpoint/2010/main" val="4073280788"/>
      </p:ext>
    </p:extLst>
  </p:cSld>
  <p:clrMapOvr>
    <a:masterClrMapping/>
  </p:clrMapOvr>
  <p:transition>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0" name="Rectangle 10"/>
          <p:cNvSpPr>
            <a:spLocks noGrp="1" noChangeArrowheads="1"/>
          </p:cNvSpPr>
          <p:nvPr>
            <p:ph type="body" sz="half" idx="1"/>
          </p:nvPr>
        </p:nvSpPr>
        <p:spPr>
          <a:xfrm>
            <a:off x="1676400" y="914400"/>
            <a:ext cx="2819400" cy="4953000"/>
          </a:xfrm>
        </p:spPr>
        <p:txBody>
          <a:bodyPr>
            <a:normAutofit lnSpcReduction="10000"/>
          </a:bodyPr>
          <a:lstStyle/>
          <a:p>
            <a:pPr eaLnBrk="1" hangingPunct="1">
              <a:lnSpc>
                <a:spcPct val="90000"/>
              </a:lnSpc>
              <a:buFontTx/>
              <a:buNone/>
              <a:defRPr/>
            </a:pPr>
            <a:r>
              <a:rPr lang="en-US" altLang="en-US" sz="2800">
                <a:latin typeface="Franklin Gothic Medium" panose="020B0603020102020204" pitchFamily="34" charset="0"/>
              </a:rPr>
              <a:t>Ishtar Gate with animal friezes representing deities</a:t>
            </a:r>
            <a:r>
              <a:rPr lang="en-US" altLang="en-US" sz="2400" i="1">
                <a:latin typeface="Franklin Gothic Medium" panose="020B0603020102020204" pitchFamily="34" charset="0"/>
              </a:rPr>
              <a:t> </a:t>
            </a:r>
          </a:p>
          <a:p>
            <a:pPr eaLnBrk="1" hangingPunct="1">
              <a:lnSpc>
                <a:spcPct val="90000"/>
              </a:lnSpc>
              <a:buFontTx/>
              <a:buNone/>
              <a:defRPr/>
            </a:pPr>
            <a:endParaRPr lang="en-US" altLang="en-US" sz="2400" i="1">
              <a:latin typeface="Franklin Gothic Medium" panose="020B0603020102020204" pitchFamily="34" charset="0"/>
            </a:endParaRPr>
          </a:p>
          <a:p>
            <a:pPr eaLnBrk="1" hangingPunct="1">
              <a:lnSpc>
                <a:spcPct val="90000"/>
              </a:lnSpc>
              <a:buFontTx/>
              <a:buNone/>
              <a:defRPr/>
            </a:pPr>
            <a:r>
              <a:rPr lang="en-US" altLang="en-US" sz="2400" i="1">
                <a:latin typeface="Franklin Gothic Medium" panose="020B0603020102020204" pitchFamily="34" charset="0"/>
              </a:rPr>
              <a:t>BULLS (Adad, the  weather god)</a:t>
            </a:r>
          </a:p>
          <a:p>
            <a:pPr eaLnBrk="1" hangingPunct="1">
              <a:lnSpc>
                <a:spcPct val="90000"/>
              </a:lnSpc>
              <a:buFontTx/>
              <a:buNone/>
              <a:defRPr/>
            </a:pPr>
            <a:r>
              <a:rPr lang="en-US" altLang="en-US" sz="2400" i="1">
                <a:latin typeface="Franklin Gothic Medium" panose="020B0603020102020204" pitchFamily="34" charset="0"/>
              </a:rPr>
              <a:t>DRAGONS (Marduk, protector of the city)</a:t>
            </a:r>
          </a:p>
          <a:p>
            <a:pPr eaLnBrk="1" hangingPunct="1">
              <a:lnSpc>
                <a:spcPct val="90000"/>
              </a:lnSpc>
              <a:buFontTx/>
              <a:buNone/>
              <a:defRPr/>
            </a:pPr>
            <a:endParaRPr lang="en-US" altLang="en-US" sz="2400" i="1">
              <a:latin typeface="Franklin Gothic Medium" panose="020B0603020102020204" pitchFamily="34" charset="0"/>
            </a:endParaRPr>
          </a:p>
          <a:p>
            <a:pPr eaLnBrk="1" hangingPunct="1">
              <a:lnSpc>
                <a:spcPct val="90000"/>
              </a:lnSpc>
              <a:buFontTx/>
              <a:buNone/>
              <a:defRPr/>
            </a:pPr>
            <a:r>
              <a:rPr lang="en-US" altLang="en-US" i="1">
                <a:latin typeface="Arial Narrow" panose="020B0606020202030204" pitchFamily="34" charset="0"/>
              </a:rPr>
              <a:t>(Vorderasiatisches Museum, Berlin)</a:t>
            </a:r>
          </a:p>
        </p:txBody>
      </p:sp>
      <p:sp>
        <p:nvSpPr>
          <p:cNvPr id="102411" name="Rectangle 11"/>
          <p:cNvSpPr>
            <a:spLocks noGrp="1" noChangeArrowheads="1"/>
          </p:cNvSpPr>
          <p:nvPr>
            <p:ph sz="half" idx="2"/>
          </p:nvPr>
        </p:nvSpPr>
        <p:spPr/>
        <p:txBody>
          <a:bodyPr/>
          <a:lstStyle/>
          <a:p>
            <a:pPr eaLnBrk="1" hangingPunct="1">
              <a:lnSpc>
                <a:spcPct val="90000"/>
              </a:lnSpc>
              <a:defRPr/>
            </a:pPr>
            <a:endParaRPr lang="en-US" altLang="en-US" sz="2000"/>
          </a:p>
        </p:txBody>
      </p:sp>
      <p:pic>
        <p:nvPicPr>
          <p:cNvPr id="28676" name="Picture 8" descr="Ishtar Ga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4864" y="0"/>
            <a:ext cx="6053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8D39870-5B75-4D63-98FC-1AD634DD6F4C}" type="slidenum">
              <a:rPr lang="en-US" altLang="en-US" smtClean="0"/>
              <a:pPr>
                <a:defRPr/>
              </a:pPr>
              <a:t>137</a:t>
            </a:fld>
            <a:endParaRPr lang="en-US" altLang="en-US"/>
          </a:p>
        </p:txBody>
      </p:sp>
    </p:spTree>
    <p:extLst>
      <p:ext uri="{BB962C8B-B14F-4D97-AF65-F5344CB8AC3E}">
        <p14:creationId xmlns:p14="http://schemas.microsoft.com/office/powerpoint/2010/main" val="3546460026"/>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1411941" y="412376"/>
            <a:ext cx="8229600" cy="838200"/>
          </a:xfrm>
        </p:spPr>
        <p:txBody>
          <a:bodyPr/>
          <a:lstStyle/>
          <a:p>
            <a:pPr eaLnBrk="1" hangingPunct="1">
              <a:defRPr/>
            </a:pPr>
            <a:r>
              <a:rPr lang="en-US" altLang="en-US" b="0" dirty="0">
                <a:solidFill>
                  <a:srgbClr val="FFC000"/>
                </a:solidFill>
                <a:latin typeface="Impact" panose="020B0806030902050204" pitchFamily="34" charset="0"/>
              </a:rPr>
              <a:t>EZEKIEL BEN BUZI</a:t>
            </a:r>
          </a:p>
        </p:txBody>
      </p:sp>
      <p:sp>
        <p:nvSpPr>
          <p:cNvPr id="416771" name="Rectangle 3"/>
          <p:cNvSpPr>
            <a:spLocks noGrp="1" noChangeArrowheads="1"/>
          </p:cNvSpPr>
          <p:nvPr>
            <p:ph type="body" idx="1"/>
          </p:nvPr>
        </p:nvSpPr>
        <p:spPr>
          <a:xfrm>
            <a:off x="1411941" y="1440628"/>
            <a:ext cx="9368118" cy="4953000"/>
          </a:xfrm>
        </p:spPr>
        <p:txBody>
          <a:bodyPr>
            <a:normAutofit lnSpcReduction="10000"/>
          </a:bodyPr>
          <a:lstStyle/>
          <a:p>
            <a:pPr eaLnBrk="1" hangingPunct="1">
              <a:lnSpc>
                <a:spcPct val="80000"/>
              </a:lnSpc>
              <a:defRPr/>
            </a:pPr>
            <a:r>
              <a:rPr lang="en-US" altLang="en-US" sz="2800" b="1" dirty="0">
                <a:latin typeface="Arial Narrow" panose="020B0606020202030204" pitchFamily="34" charset="0"/>
              </a:rPr>
              <a:t>Ezekiel was a priest (1:3), presumably a </a:t>
            </a:r>
            <a:r>
              <a:rPr lang="en-US" altLang="en-US" sz="2800" b="1" dirty="0" err="1">
                <a:latin typeface="Arial Narrow" panose="020B0606020202030204" pitchFamily="34" charset="0"/>
              </a:rPr>
              <a:t>Zadokite</a:t>
            </a:r>
            <a:r>
              <a:rPr lang="en-US" altLang="en-US" sz="2800" b="1" dirty="0">
                <a:latin typeface="Arial Narrow" panose="020B0606020202030204" pitchFamily="34" charset="0"/>
              </a:rPr>
              <a:t>.</a:t>
            </a:r>
          </a:p>
          <a:p>
            <a:pPr eaLnBrk="1" hangingPunct="1">
              <a:lnSpc>
                <a:spcPct val="80000"/>
              </a:lnSpc>
              <a:defRPr/>
            </a:pPr>
            <a:r>
              <a:rPr lang="en-US" altLang="en-US" sz="2800" b="1" dirty="0">
                <a:latin typeface="Arial Narrow" panose="020B0606020202030204" pitchFamily="34" charset="0"/>
              </a:rPr>
              <a:t>His name means “God [“is” or “makes”] strong.”</a:t>
            </a:r>
          </a:p>
          <a:p>
            <a:pPr eaLnBrk="1" hangingPunct="1">
              <a:lnSpc>
                <a:spcPct val="80000"/>
              </a:lnSpc>
              <a:defRPr/>
            </a:pPr>
            <a:r>
              <a:rPr lang="en-US" altLang="en-US" sz="2800" b="1" dirty="0">
                <a:latin typeface="Arial Narrow" panose="020B0606020202030204" pitchFamily="34" charset="0"/>
              </a:rPr>
              <a:t>He was exiled to Babylon at the age of 30 in the 1</a:t>
            </a:r>
            <a:r>
              <a:rPr lang="en-US" altLang="en-US" sz="2800" b="1" baseline="30000" dirty="0">
                <a:latin typeface="Arial Narrow" panose="020B0606020202030204" pitchFamily="34" charset="0"/>
              </a:rPr>
              <a:t>st</a:t>
            </a:r>
            <a:r>
              <a:rPr lang="en-US" altLang="en-US" sz="2800" b="1" dirty="0">
                <a:latin typeface="Arial Narrow" panose="020B0606020202030204" pitchFamily="34" charset="0"/>
              </a:rPr>
              <a:t> deportation (1:1): this, in turn, means he was in his late teens when Josiah was shot and 19 years old when </a:t>
            </a:r>
            <a:r>
              <a:rPr lang="en-US" altLang="en-US" sz="2800" b="1" dirty="0" err="1">
                <a:latin typeface="Arial Narrow" panose="020B0606020202030204" pitchFamily="34" charset="0"/>
              </a:rPr>
              <a:t>Jehoahaz</a:t>
            </a:r>
            <a:r>
              <a:rPr lang="en-US" altLang="en-US" sz="2800" b="1" dirty="0">
                <a:latin typeface="Arial Narrow" panose="020B0606020202030204" pitchFamily="34" charset="0"/>
              </a:rPr>
              <a:t> was exiled to Egypt, at which time </a:t>
            </a:r>
            <a:r>
              <a:rPr lang="en-US" altLang="en-US" sz="2800" b="1" dirty="0" err="1">
                <a:latin typeface="Arial Narrow" panose="020B0606020202030204" pitchFamily="34" charset="0"/>
              </a:rPr>
              <a:t>Jehoiakim</a:t>
            </a:r>
            <a:r>
              <a:rPr lang="en-US" altLang="en-US" sz="2800" b="1" dirty="0">
                <a:latin typeface="Arial Narrow" panose="020B0606020202030204" pitchFamily="34" charset="0"/>
              </a:rPr>
              <a:t> became King of Judah.</a:t>
            </a:r>
          </a:p>
          <a:p>
            <a:pPr eaLnBrk="1" hangingPunct="1">
              <a:lnSpc>
                <a:spcPct val="80000"/>
              </a:lnSpc>
              <a:defRPr/>
            </a:pPr>
            <a:r>
              <a:rPr lang="en-US" altLang="en-US" sz="2800" b="1" dirty="0">
                <a:latin typeface="Arial Narrow" panose="020B0606020202030204" pitchFamily="34" charset="0"/>
              </a:rPr>
              <a:t>The exiles were settled at Tel Aviv near the </a:t>
            </a:r>
            <a:r>
              <a:rPr lang="en-US" altLang="en-US" sz="2800" b="1" dirty="0" err="1">
                <a:latin typeface="Arial Narrow" panose="020B0606020202030204" pitchFamily="34" charset="0"/>
              </a:rPr>
              <a:t>Kebar</a:t>
            </a:r>
            <a:r>
              <a:rPr lang="en-US" altLang="en-US" sz="2800" b="1" dirty="0">
                <a:latin typeface="Arial Narrow" panose="020B0606020202030204" pitchFamily="34" charset="0"/>
              </a:rPr>
              <a:t> Canal (3:15)</a:t>
            </a:r>
          </a:p>
          <a:p>
            <a:pPr eaLnBrk="1" hangingPunct="1">
              <a:lnSpc>
                <a:spcPct val="80000"/>
              </a:lnSpc>
              <a:buFontTx/>
              <a:buNone/>
              <a:defRPr/>
            </a:pPr>
            <a:r>
              <a:rPr lang="en-US" altLang="en-US" sz="2800" b="1" dirty="0">
                <a:latin typeface="Brush Script MT" pitchFamily="66" charset="0"/>
              </a:rPr>
              <a:t>		</a:t>
            </a:r>
            <a:r>
              <a:rPr lang="en-US" altLang="en-US" sz="2400" i="1" dirty="0">
                <a:latin typeface="Comic Sans MS" panose="030F0702030302020204" pitchFamily="66" charset="0"/>
              </a:rPr>
              <a:t>References to </a:t>
            </a:r>
            <a:r>
              <a:rPr lang="en-US" altLang="en-US" sz="2400" i="1" dirty="0" err="1">
                <a:latin typeface="Comic Sans MS" panose="030F0702030302020204" pitchFamily="66" charset="0"/>
              </a:rPr>
              <a:t>Kebar</a:t>
            </a:r>
            <a:r>
              <a:rPr lang="en-US" altLang="en-US" sz="2400" i="1" dirty="0">
                <a:latin typeface="Comic Sans MS" panose="030F0702030302020204" pitchFamily="66" charset="0"/>
              </a:rPr>
              <a:t> appear in two cuneiform texts from 	Nippur.</a:t>
            </a:r>
          </a:p>
          <a:p>
            <a:pPr eaLnBrk="1" hangingPunct="1">
              <a:lnSpc>
                <a:spcPct val="80000"/>
              </a:lnSpc>
              <a:defRPr/>
            </a:pPr>
            <a:r>
              <a:rPr lang="en-US" altLang="en-US" sz="2800" b="1" dirty="0">
                <a:latin typeface="Arial Narrow" panose="020B0606020202030204" pitchFamily="34" charset="0"/>
              </a:rPr>
              <a:t>He was married (24:15-18)</a:t>
            </a:r>
          </a:p>
          <a:p>
            <a:pPr eaLnBrk="1" hangingPunct="1">
              <a:lnSpc>
                <a:spcPct val="80000"/>
              </a:lnSpc>
              <a:defRPr/>
            </a:pPr>
            <a:r>
              <a:rPr lang="en-US" altLang="en-US" sz="2800" b="1" dirty="0">
                <a:latin typeface="Arial Narrow" panose="020B0606020202030204" pitchFamily="34" charset="0"/>
              </a:rPr>
              <a:t>He was called to prophetic ministry in the 5</a:t>
            </a:r>
            <a:r>
              <a:rPr lang="en-US" altLang="en-US" sz="2800" b="1" baseline="30000" dirty="0">
                <a:latin typeface="Arial Narrow" panose="020B0606020202030204" pitchFamily="34" charset="0"/>
              </a:rPr>
              <a:t>th</a:t>
            </a:r>
            <a:r>
              <a:rPr lang="en-US" altLang="en-US" sz="2800" b="1" dirty="0">
                <a:latin typeface="Arial Narrow" panose="020B0606020202030204" pitchFamily="34" charset="0"/>
              </a:rPr>
              <a:t> year of his exile, ca. 593-592 BC  (1:2-3)</a:t>
            </a:r>
          </a:p>
          <a:p>
            <a:pPr eaLnBrk="1" hangingPunct="1">
              <a:lnSpc>
                <a:spcPct val="80000"/>
              </a:lnSpc>
              <a:defRPr/>
            </a:pPr>
            <a:r>
              <a:rPr lang="en-US" altLang="en-US" sz="2800" b="1" dirty="0">
                <a:latin typeface="Arial Narrow" panose="020B0606020202030204" pitchFamily="34" charset="0"/>
              </a:rPr>
              <a:t>His ministry extended another 20 years (40:1)</a:t>
            </a:r>
          </a:p>
        </p:txBody>
      </p:sp>
      <p:sp>
        <p:nvSpPr>
          <p:cNvPr id="2" name="Slide Number Placeholder 1"/>
          <p:cNvSpPr>
            <a:spLocks noGrp="1"/>
          </p:cNvSpPr>
          <p:nvPr>
            <p:ph type="sldNum" sz="quarter" idx="12"/>
          </p:nvPr>
        </p:nvSpPr>
        <p:spPr>
          <a:xfrm>
            <a:off x="10758922" y="6203576"/>
            <a:ext cx="590396" cy="380104"/>
          </a:xfrm>
        </p:spPr>
        <p:txBody>
          <a:bodyPr/>
          <a:lstStyle/>
          <a:p>
            <a:pPr>
              <a:defRPr/>
            </a:pPr>
            <a:fld id="{4DD038FC-057F-470A-8D1E-B1D7558469AB}" type="slidenum">
              <a:rPr lang="en-US" altLang="en-US" smtClean="0"/>
              <a:pPr>
                <a:defRPr/>
              </a:pPr>
              <a:t>138</a:t>
            </a:fld>
            <a:endParaRPr lang="en-US" altLang="en-US" dirty="0"/>
          </a:p>
        </p:txBody>
      </p:sp>
    </p:spTree>
    <p:extLst>
      <p:ext uri="{BB962C8B-B14F-4D97-AF65-F5344CB8AC3E}">
        <p14:creationId xmlns:p14="http://schemas.microsoft.com/office/powerpoint/2010/main" val="1655921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16771">
                                            <p:txEl>
                                              <p:pRg st="0" end="0"/>
                                            </p:txEl>
                                          </p:spTgt>
                                        </p:tgtEl>
                                        <p:attrNameLst>
                                          <p:attrName>style.visibility</p:attrName>
                                        </p:attrNameLst>
                                      </p:cBhvr>
                                      <p:to>
                                        <p:strVal val="visible"/>
                                      </p:to>
                                    </p:set>
                                    <p:anim calcmode="lin" valueType="num">
                                      <p:cBhvr>
                                        <p:cTn id="7" dur="500" fill="hold"/>
                                        <p:tgtEl>
                                          <p:spTgt spid="4167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67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67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6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6771">
                                            <p:txEl>
                                              <p:pRg st="1" end="1"/>
                                            </p:txEl>
                                          </p:spTgt>
                                        </p:tgtEl>
                                        <p:attrNameLst>
                                          <p:attrName>style.visibility</p:attrName>
                                        </p:attrNameLst>
                                      </p:cBhvr>
                                      <p:to>
                                        <p:strVal val="visible"/>
                                      </p:to>
                                    </p:set>
                                    <p:anim calcmode="lin" valueType="num">
                                      <p:cBhvr>
                                        <p:cTn id="15" dur="500" fill="hold"/>
                                        <p:tgtEl>
                                          <p:spTgt spid="4167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67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67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6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6771">
                                            <p:txEl>
                                              <p:pRg st="2" end="2"/>
                                            </p:txEl>
                                          </p:spTgt>
                                        </p:tgtEl>
                                        <p:attrNameLst>
                                          <p:attrName>style.visibility</p:attrName>
                                        </p:attrNameLst>
                                      </p:cBhvr>
                                      <p:to>
                                        <p:strVal val="visible"/>
                                      </p:to>
                                    </p:set>
                                    <p:anim calcmode="lin" valueType="num">
                                      <p:cBhvr>
                                        <p:cTn id="23" dur="500" fill="hold"/>
                                        <p:tgtEl>
                                          <p:spTgt spid="4167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67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67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6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16771">
                                            <p:txEl>
                                              <p:pRg st="3" end="3"/>
                                            </p:txEl>
                                          </p:spTgt>
                                        </p:tgtEl>
                                        <p:attrNameLst>
                                          <p:attrName>style.visibility</p:attrName>
                                        </p:attrNameLst>
                                      </p:cBhvr>
                                      <p:to>
                                        <p:strVal val="visible"/>
                                      </p:to>
                                    </p:set>
                                    <p:anim calcmode="lin" valueType="num">
                                      <p:cBhvr>
                                        <p:cTn id="31" dur="500" fill="hold"/>
                                        <p:tgtEl>
                                          <p:spTgt spid="4167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167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167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16771">
                                            <p:txEl>
                                              <p:pRg st="3" end="3"/>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416771">
                                            <p:txEl>
                                              <p:pRg st="4" end="4"/>
                                            </p:txEl>
                                          </p:spTgt>
                                        </p:tgtEl>
                                        <p:attrNameLst>
                                          <p:attrName>style.visibility</p:attrName>
                                        </p:attrNameLst>
                                      </p:cBhvr>
                                      <p:to>
                                        <p:strVal val="visible"/>
                                      </p:to>
                                    </p:set>
                                    <p:anim calcmode="lin" valueType="num">
                                      <p:cBhvr>
                                        <p:cTn id="37" dur="500" fill="hold"/>
                                        <p:tgtEl>
                                          <p:spTgt spid="4167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167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167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16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416771">
                                            <p:txEl>
                                              <p:pRg st="5" end="5"/>
                                            </p:txEl>
                                          </p:spTgt>
                                        </p:tgtEl>
                                        <p:attrNameLst>
                                          <p:attrName>style.visibility</p:attrName>
                                        </p:attrNameLst>
                                      </p:cBhvr>
                                      <p:to>
                                        <p:strVal val="visible"/>
                                      </p:to>
                                    </p:set>
                                    <p:anim calcmode="lin" valueType="num">
                                      <p:cBhvr>
                                        <p:cTn id="45" dur="500" fill="hold"/>
                                        <p:tgtEl>
                                          <p:spTgt spid="41677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1677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1677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167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416771">
                                            <p:txEl>
                                              <p:pRg st="6" end="6"/>
                                            </p:txEl>
                                          </p:spTgt>
                                        </p:tgtEl>
                                        <p:attrNameLst>
                                          <p:attrName>style.visibility</p:attrName>
                                        </p:attrNameLst>
                                      </p:cBhvr>
                                      <p:to>
                                        <p:strVal val="visible"/>
                                      </p:to>
                                    </p:set>
                                    <p:anim calcmode="lin" valueType="num">
                                      <p:cBhvr>
                                        <p:cTn id="53" dur="500" fill="hold"/>
                                        <p:tgtEl>
                                          <p:spTgt spid="41677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41677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41677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4167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416771">
                                            <p:txEl>
                                              <p:pRg st="7" end="7"/>
                                            </p:txEl>
                                          </p:spTgt>
                                        </p:tgtEl>
                                        <p:attrNameLst>
                                          <p:attrName>style.visibility</p:attrName>
                                        </p:attrNameLst>
                                      </p:cBhvr>
                                      <p:to>
                                        <p:strVal val="visible"/>
                                      </p:to>
                                    </p:set>
                                    <p:anim calcmode="lin" valueType="num">
                                      <p:cBhvr>
                                        <p:cTn id="61" dur="500" fill="hold"/>
                                        <p:tgtEl>
                                          <p:spTgt spid="41677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1677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1677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167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1905000" y="164893"/>
            <a:ext cx="8305800" cy="1173163"/>
          </a:xfrm>
        </p:spPr>
        <p:txBody>
          <a:bodyPr/>
          <a:lstStyle/>
          <a:p>
            <a:pPr eaLnBrk="1" hangingPunct="1">
              <a:defRPr/>
            </a:pPr>
            <a:r>
              <a:rPr lang="en-US" altLang="en-US" b="0">
                <a:latin typeface="Impact" panose="020B0806030902050204" pitchFamily="34" charset="0"/>
              </a:rPr>
              <a:t>STRUCTURE OF EZEKIEL</a:t>
            </a:r>
          </a:p>
        </p:txBody>
      </p:sp>
      <p:sp>
        <p:nvSpPr>
          <p:cNvPr id="415747" name="Rectangle 3"/>
          <p:cNvSpPr>
            <a:spLocks noGrp="1" noChangeArrowheads="1"/>
          </p:cNvSpPr>
          <p:nvPr>
            <p:ph type="body" idx="1"/>
          </p:nvPr>
        </p:nvSpPr>
        <p:spPr>
          <a:xfrm>
            <a:off x="2057400" y="1651600"/>
            <a:ext cx="8305800" cy="5105400"/>
          </a:xfrm>
        </p:spPr>
        <p:txBody>
          <a:bodyPr/>
          <a:lstStyle/>
          <a:p>
            <a:pPr eaLnBrk="1" hangingPunct="1">
              <a:lnSpc>
                <a:spcPct val="90000"/>
              </a:lnSpc>
              <a:buFontTx/>
              <a:buNone/>
              <a:defRPr/>
            </a:pPr>
            <a:r>
              <a:rPr lang="en-US" altLang="en-US" sz="2800" dirty="0">
                <a:latin typeface="Arial Narrow" panose="020B0606020202030204" pitchFamily="34" charset="0"/>
              </a:rPr>
              <a:t>	1-24		Messages of Doom</a:t>
            </a:r>
          </a:p>
          <a:p>
            <a:pPr eaLnBrk="1" hangingPunct="1">
              <a:lnSpc>
                <a:spcPct val="90000"/>
              </a:lnSpc>
              <a:buFontTx/>
              <a:buNone/>
              <a:defRPr/>
            </a:pPr>
            <a:r>
              <a:rPr lang="en-US" altLang="en-US" sz="2800" dirty="0">
                <a:latin typeface="Arial Narrow" panose="020B0606020202030204" pitchFamily="34" charset="0"/>
              </a:rPr>
              <a:t>	25-32 	Oracles to the Nations</a:t>
            </a:r>
          </a:p>
          <a:p>
            <a:pPr eaLnBrk="1" hangingPunct="1">
              <a:lnSpc>
                <a:spcPct val="90000"/>
              </a:lnSpc>
              <a:buFontTx/>
              <a:buNone/>
              <a:defRPr/>
            </a:pPr>
            <a:r>
              <a:rPr lang="en-US" altLang="en-US" sz="2800" dirty="0">
                <a:latin typeface="Arial Narrow" panose="020B0606020202030204" pitchFamily="34" charset="0"/>
              </a:rPr>
              <a:t>	33-48 	Visions of Restoration</a:t>
            </a:r>
          </a:p>
          <a:p>
            <a:pPr eaLnBrk="1" hangingPunct="1">
              <a:lnSpc>
                <a:spcPct val="90000"/>
              </a:lnSpc>
              <a:buFontTx/>
              <a:buNone/>
              <a:defRPr/>
            </a:pPr>
            <a:endParaRPr lang="en-US" altLang="en-US" sz="2800" dirty="0">
              <a:latin typeface="Arial Narrow" panose="020B0606020202030204" pitchFamily="34" charset="0"/>
            </a:endParaRPr>
          </a:p>
          <a:p>
            <a:pPr eaLnBrk="1" hangingPunct="1">
              <a:lnSpc>
                <a:spcPct val="90000"/>
              </a:lnSpc>
              <a:buFontTx/>
              <a:buNone/>
              <a:defRPr/>
            </a:pPr>
            <a:r>
              <a:rPr lang="en-US" altLang="en-US" sz="2400" i="1" dirty="0">
                <a:solidFill>
                  <a:srgbClr val="FFFF99"/>
                </a:solidFill>
                <a:latin typeface="Lucida Sans Unicode" panose="020B0602030504020204" pitchFamily="34" charset="0"/>
              </a:rPr>
              <a:t>Thirteen dated oracles are scattered among the three sections, all linked to the 1</a:t>
            </a:r>
            <a:r>
              <a:rPr lang="en-US" altLang="en-US" sz="2400" i="1" baseline="30000" dirty="0">
                <a:solidFill>
                  <a:srgbClr val="FFFF99"/>
                </a:solidFill>
                <a:latin typeface="Lucida Sans Unicode" panose="020B0602030504020204" pitchFamily="34" charset="0"/>
              </a:rPr>
              <a:t>st</a:t>
            </a:r>
            <a:r>
              <a:rPr lang="en-US" altLang="en-US" sz="2400" i="1" dirty="0">
                <a:solidFill>
                  <a:srgbClr val="FFFF99"/>
                </a:solidFill>
                <a:latin typeface="Lucida Sans Unicode" panose="020B0602030504020204" pitchFamily="34" charset="0"/>
              </a:rPr>
              <a:t> deportation in 598-597 BC and, by implication, the kingship of </a:t>
            </a:r>
            <a:r>
              <a:rPr lang="en-US" altLang="en-US" sz="2400" i="1" dirty="0" err="1">
                <a:solidFill>
                  <a:srgbClr val="FFFF99"/>
                </a:solidFill>
                <a:latin typeface="Lucida Sans Unicode" panose="020B0602030504020204" pitchFamily="34" charset="0"/>
              </a:rPr>
              <a:t>Jehoiachin</a:t>
            </a:r>
            <a:r>
              <a:rPr lang="en-US" altLang="en-US" sz="2400" i="1" dirty="0">
                <a:solidFill>
                  <a:srgbClr val="FFFF99"/>
                </a:solidFill>
                <a:latin typeface="Lucida Sans Unicode" panose="020B0602030504020204" pitchFamily="34" charset="0"/>
              </a:rPr>
              <a:t>.</a:t>
            </a:r>
          </a:p>
          <a:p>
            <a:pPr eaLnBrk="1" hangingPunct="1">
              <a:lnSpc>
                <a:spcPct val="90000"/>
              </a:lnSpc>
              <a:buFontTx/>
              <a:buNone/>
              <a:defRPr/>
            </a:pPr>
            <a:endParaRPr lang="en-US" altLang="en-US" sz="800" i="1" dirty="0">
              <a:solidFill>
                <a:srgbClr val="FFFF99"/>
              </a:solidFill>
              <a:latin typeface="Lucida Sans Unicode" panose="020B0602030504020204" pitchFamily="34" charset="0"/>
            </a:endParaRPr>
          </a:p>
          <a:p>
            <a:pPr eaLnBrk="1" hangingPunct="1">
              <a:lnSpc>
                <a:spcPct val="90000"/>
              </a:lnSpc>
              <a:buFontTx/>
              <a:buNone/>
              <a:defRPr/>
            </a:pPr>
            <a:r>
              <a:rPr lang="en-US" altLang="en-US" sz="2400" i="1" dirty="0">
                <a:solidFill>
                  <a:srgbClr val="FFFF99"/>
                </a:solidFill>
                <a:latin typeface="Lucida Sans Unicode" panose="020B0602030504020204" pitchFamily="34" charset="0"/>
              </a:rPr>
              <a:t>All except three are in chronological order (29:1; 29:17; 32:1). The three exceptions fall within the oracles to the nations and probably were intentionally displaced for thematic reasons.</a:t>
            </a:r>
          </a:p>
        </p:txBody>
      </p:sp>
      <p:sp>
        <p:nvSpPr>
          <p:cNvPr id="2" name="Slide Number Placeholder 1"/>
          <p:cNvSpPr>
            <a:spLocks noGrp="1"/>
          </p:cNvSpPr>
          <p:nvPr>
            <p:ph type="sldNum" sz="quarter" idx="12"/>
          </p:nvPr>
        </p:nvSpPr>
        <p:spPr>
          <a:xfrm>
            <a:off x="10758922" y="6257364"/>
            <a:ext cx="411102" cy="326315"/>
          </a:xfrm>
        </p:spPr>
        <p:txBody>
          <a:bodyPr/>
          <a:lstStyle/>
          <a:p>
            <a:pPr>
              <a:defRPr/>
            </a:pPr>
            <a:fld id="{52BA6F76-2056-49FC-84DB-609AF5482ACF}" type="slidenum">
              <a:rPr lang="en-US" altLang="en-US" smtClean="0"/>
              <a:pPr>
                <a:defRPr/>
              </a:pPr>
              <a:t>139</a:t>
            </a:fld>
            <a:endParaRPr lang="en-US" altLang="en-US" dirty="0"/>
          </a:p>
        </p:txBody>
      </p:sp>
    </p:spTree>
    <p:extLst>
      <p:ext uri="{BB962C8B-B14F-4D97-AF65-F5344CB8AC3E}">
        <p14:creationId xmlns:p14="http://schemas.microsoft.com/office/powerpoint/2010/main" val="159248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5747">
                                            <p:txEl>
                                              <p:pRg st="4" end="4"/>
                                            </p:txEl>
                                          </p:spTgt>
                                        </p:tgtEl>
                                        <p:attrNameLst>
                                          <p:attrName>style.visibility</p:attrName>
                                        </p:attrNameLst>
                                      </p:cBhvr>
                                      <p:to>
                                        <p:strVal val="visible"/>
                                      </p:to>
                                    </p:set>
                                    <p:anim calcmode="lin" valueType="num">
                                      <p:cBhvr additive="base">
                                        <p:cTn id="7" dur="500" fill="hold"/>
                                        <p:tgtEl>
                                          <p:spTgt spid="41574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5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5747">
                                            <p:txEl>
                                              <p:pRg st="6" end="6"/>
                                            </p:txEl>
                                          </p:spTgt>
                                        </p:tgtEl>
                                        <p:attrNameLst>
                                          <p:attrName>style.visibility</p:attrName>
                                        </p:attrNameLst>
                                      </p:cBhvr>
                                      <p:to>
                                        <p:strVal val="visible"/>
                                      </p:to>
                                    </p:set>
                                    <p:anim calcmode="lin" valueType="num">
                                      <p:cBhvr additive="base">
                                        <p:cTn id="13" dur="500" fill="hold"/>
                                        <p:tgtEl>
                                          <p:spTgt spid="41574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5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34" y="964692"/>
            <a:ext cx="11193199" cy="1159530"/>
          </a:xfrm>
        </p:spPr>
        <p:txBody>
          <a:bodyPr>
            <a:normAutofit/>
          </a:bodyPr>
          <a:lstStyle/>
          <a:p>
            <a:pPr algn="l"/>
            <a:r>
              <a:rPr lang="en-US" sz="3200" dirty="0">
                <a:solidFill>
                  <a:schemeClr val="accent1">
                    <a:lumMod val="60000"/>
                    <a:lumOff val="40000"/>
                  </a:schemeClr>
                </a:solidFill>
              </a:rPr>
              <a:t>structure</a:t>
            </a:r>
          </a:p>
        </p:txBody>
      </p:sp>
      <p:sp>
        <p:nvSpPr>
          <p:cNvPr id="3" name="Content Placeholder 2"/>
          <p:cNvSpPr>
            <a:spLocks noGrp="1"/>
          </p:cNvSpPr>
          <p:nvPr>
            <p:ph idx="1"/>
          </p:nvPr>
        </p:nvSpPr>
        <p:spPr>
          <a:xfrm>
            <a:off x="715617" y="2544418"/>
            <a:ext cx="10588487" cy="775557"/>
          </a:xfrm>
        </p:spPr>
        <p:txBody>
          <a:bodyPr>
            <a:normAutofit/>
          </a:bodyPr>
          <a:lstStyle/>
          <a:p>
            <a:pPr marL="0" indent="0">
              <a:buNone/>
            </a:pPr>
            <a:r>
              <a:rPr lang="en-US" sz="2800" b="1" dirty="0">
                <a:solidFill>
                  <a:schemeClr val="accent2">
                    <a:lumMod val="60000"/>
                    <a:lumOff val="40000"/>
                  </a:schemeClr>
                </a:solidFill>
              </a:rPr>
              <a:t>The book falls into three major parts:</a:t>
            </a:r>
          </a:p>
        </p:txBody>
      </p:sp>
      <p:sp>
        <p:nvSpPr>
          <p:cNvPr id="4" name="TextBox 3"/>
          <p:cNvSpPr txBox="1"/>
          <p:nvPr/>
        </p:nvSpPr>
        <p:spPr>
          <a:xfrm>
            <a:off x="464234" y="3398471"/>
            <a:ext cx="3418449" cy="2739211"/>
          </a:xfrm>
          <a:prstGeom prst="rect">
            <a:avLst/>
          </a:prstGeom>
          <a:solidFill>
            <a:schemeClr val="accent2">
              <a:lumMod val="75000"/>
            </a:schemeClr>
          </a:solidFill>
          <a:ln>
            <a:solidFill>
              <a:schemeClr val="bg1"/>
            </a:solidFill>
          </a:ln>
        </p:spPr>
        <p:txBody>
          <a:bodyPr wrap="square" rtlCol="0">
            <a:spAutoFit/>
          </a:bodyPr>
          <a:lstStyle/>
          <a:p>
            <a:r>
              <a:rPr lang="en-US" sz="2800" dirty="0">
                <a:solidFill>
                  <a:srgbClr val="C00000"/>
                </a:solidFill>
                <a:effectLst>
                  <a:outerShdw blurRad="38100" dist="38100" dir="2700000" algn="tl">
                    <a:srgbClr val="000000">
                      <a:alpha val="43137"/>
                    </a:srgbClr>
                  </a:outerShdw>
                </a:effectLst>
                <a:latin typeface="Impact" panose="020B0806030902050204" pitchFamily="34" charset="0"/>
              </a:rPr>
              <a:t>The Dialogue with God</a:t>
            </a:r>
          </a:p>
          <a:p>
            <a:pPr marL="342900" indent="-342900">
              <a:buFont typeface="Arial" panose="020B0604020202020204" pitchFamily="34" charset="0"/>
              <a:buChar char="•"/>
            </a:pPr>
            <a:r>
              <a:rPr lang="en-US" sz="2400" i="1" dirty="0">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The initial complaint and God’s answer (1:2-11)</a:t>
            </a:r>
          </a:p>
          <a:p>
            <a:pPr marL="342900" indent="-342900">
              <a:buFont typeface="Arial" panose="020B0604020202020204" pitchFamily="34" charset="0"/>
              <a:buChar char="•"/>
            </a:pPr>
            <a:r>
              <a:rPr lang="en-US" sz="2400" i="1" dirty="0">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The second complaint and God’s answer (1:12—2:5)</a:t>
            </a:r>
          </a:p>
        </p:txBody>
      </p:sp>
      <p:sp>
        <p:nvSpPr>
          <p:cNvPr id="6" name="TextBox 5"/>
          <p:cNvSpPr txBox="1"/>
          <p:nvPr/>
        </p:nvSpPr>
        <p:spPr>
          <a:xfrm>
            <a:off x="4351609" y="3398471"/>
            <a:ext cx="3418449" cy="1261884"/>
          </a:xfrm>
          <a:prstGeom prst="rect">
            <a:avLst/>
          </a:prstGeom>
          <a:solidFill>
            <a:schemeClr val="tx2">
              <a:lumMod val="75000"/>
            </a:schemeClr>
          </a:solidFill>
          <a:ln>
            <a:solidFill>
              <a:schemeClr val="bg1"/>
            </a:solidFill>
          </a:ln>
        </p:spPr>
        <p:txBody>
          <a:bodyPr wrap="square" rtlCol="0">
            <a:spAutoFit/>
          </a:bodyPr>
          <a:lstStyle/>
          <a:p>
            <a:r>
              <a:rPr lang="en-US" sz="2800" dirty="0">
                <a:solidFill>
                  <a:srgbClr val="C00000"/>
                </a:solidFill>
                <a:effectLst>
                  <a:outerShdw blurRad="38100" dist="38100" dir="2700000" algn="tl">
                    <a:srgbClr val="000000">
                      <a:alpha val="43137"/>
                    </a:srgbClr>
                  </a:outerShdw>
                </a:effectLst>
                <a:latin typeface="Impact" panose="020B0806030902050204" pitchFamily="34" charset="0"/>
              </a:rPr>
              <a:t>Taunt Against Babylon</a:t>
            </a:r>
          </a:p>
          <a:p>
            <a:r>
              <a:rPr lang="en-US" sz="2400" i="1" dirty="0">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The five woes against Babylon (2:6-20)</a:t>
            </a:r>
          </a:p>
        </p:txBody>
      </p:sp>
      <p:sp>
        <p:nvSpPr>
          <p:cNvPr id="7" name="TextBox 6"/>
          <p:cNvSpPr txBox="1"/>
          <p:nvPr/>
        </p:nvSpPr>
        <p:spPr>
          <a:xfrm>
            <a:off x="8238984" y="3398471"/>
            <a:ext cx="3418449" cy="2739211"/>
          </a:xfrm>
          <a:prstGeom prst="rect">
            <a:avLst/>
          </a:prstGeom>
          <a:solidFill>
            <a:schemeClr val="accent2">
              <a:lumMod val="75000"/>
            </a:schemeClr>
          </a:solidFill>
          <a:ln>
            <a:solidFill>
              <a:schemeClr val="bg1"/>
            </a:solidFill>
          </a:ln>
        </p:spPr>
        <p:txBody>
          <a:bodyPr wrap="square" rtlCol="0">
            <a:spAutoFit/>
          </a:bodyPr>
          <a:lstStyle/>
          <a:p>
            <a:r>
              <a:rPr lang="en-US" sz="2800" dirty="0">
                <a:solidFill>
                  <a:srgbClr val="C00000"/>
                </a:solidFill>
                <a:effectLst>
                  <a:outerShdw blurRad="38100" dist="38100" dir="2700000" algn="tl">
                    <a:srgbClr val="000000">
                      <a:alpha val="43137"/>
                    </a:srgbClr>
                  </a:outerShdw>
                </a:effectLst>
                <a:latin typeface="Impact" panose="020B0806030902050204" pitchFamily="34" charset="0"/>
              </a:rPr>
              <a:t>The Divine Theophany</a:t>
            </a:r>
          </a:p>
          <a:p>
            <a:r>
              <a:rPr lang="en-US" sz="2400" i="1" dirty="0">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The prophet’s visionary prayer of God’s divine </a:t>
            </a:r>
            <a:r>
              <a:rPr lang="en-US" sz="2400" i="1" dirty="0" err="1">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theophanies</a:t>
            </a:r>
            <a:r>
              <a:rPr lang="en-US" sz="2400" i="1" dirty="0">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 and judgments in history (3)</a:t>
            </a:r>
          </a:p>
        </p:txBody>
      </p:sp>
      <p:sp>
        <p:nvSpPr>
          <p:cNvPr id="5" name="Slide Number Placeholder 4"/>
          <p:cNvSpPr>
            <a:spLocks noGrp="1"/>
          </p:cNvSpPr>
          <p:nvPr>
            <p:ph type="sldNum" sz="quarter" idx="12"/>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5305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3"/>
          <p:cNvSpPr>
            <a:spLocks noGrp="1" noChangeArrowheads="1"/>
          </p:cNvSpPr>
          <p:nvPr>
            <p:ph type="body" idx="1"/>
          </p:nvPr>
        </p:nvSpPr>
        <p:spPr>
          <a:xfrm>
            <a:off x="1004047" y="685800"/>
            <a:ext cx="10291481" cy="4173071"/>
          </a:xfrm>
          <a:solidFill>
            <a:srgbClr val="660066"/>
          </a:solidFill>
        </p:spPr>
        <p:txBody>
          <a:bodyPr/>
          <a:lstStyle/>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A QUESTION BEGGED:</a:t>
            </a:r>
            <a:r>
              <a:rPr lang="en-US" altLang="en-US" sz="4000" dirty="0">
                <a:latin typeface="Book Antiqua" panose="02040602050305030304" pitchFamily="18" charset="0"/>
              </a:rPr>
              <a:t> </a:t>
            </a:r>
            <a:r>
              <a:rPr lang="en-US" altLang="en-US" sz="4000" i="1" dirty="0">
                <a:latin typeface="Book Antiqua" panose="02040602050305030304" pitchFamily="18" charset="0"/>
              </a:rPr>
              <a:t>The divine glory is seen by Ezekiel in Babylon with the deported exiles, NOT in the Jerusalem temple. This immediately raises the question:  “How can this be?” (1:1, 28b; cf. 3:22-23).</a:t>
            </a:r>
            <a:endParaRPr lang="en-US" altLang="en-US" dirty="0"/>
          </a:p>
          <a:p>
            <a:pPr eaLnBrk="1" hangingPunct="1">
              <a:lnSpc>
                <a:spcPct val="90000"/>
              </a:lnSpc>
              <a:spcBef>
                <a:spcPct val="0"/>
              </a:spcBef>
              <a:buClrTx/>
              <a:buFontTx/>
              <a:buNone/>
              <a:defRPr/>
            </a:pPr>
            <a:endParaRPr lang="en-US" altLang="en-US" dirty="0"/>
          </a:p>
          <a:p>
            <a:pPr eaLnBrk="1" hangingPunct="1">
              <a:lnSpc>
                <a:spcPct val="90000"/>
              </a:lnSpc>
              <a:spcBef>
                <a:spcPct val="0"/>
              </a:spcBef>
              <a:buClrTx/>
              <a:buFontTx/>
              <a:buNone/>
              <a:defRPr/>
            </a:pPr>
            <a:r>
              <a:rPr lang="en-US" altLang="en-US" sz="4400" b="1" dirty="0">
                <a:solidFill>
                  <a:srgbClr val="FFFF99"/>
                </a:solidFill>
              </a:rPr>
              <a:t>The answer will be given in due time.</a:t>
            </a:r>
          </a:p>
        </p:txBody>
      </p:sp>
      <p:sp>
        <p:nvSpPr>
          <p:cNvPr id="2" name="Slide Number Placeholder 1"/>
          <p:cNvSpPr>
            <a:spLocks noGrp="1"/>
          </p:cNvSpPr>
          <p:nvPr>
            <p:ph type="sldNum" sz="quarter" idx="12"/>
          </p:nvPr>
        </p:nvSpPr>
        <p:spPr>
          <a:xfrm>
            <a:off x="10758922" y="6113929"/>
            <a:ext cx="536606" cy="469751"/>
          </a:xfrm>
        </p:spPr>
        <p:txBody>
          <a:bodyPr/>
          <a:lstStyle/>
          <a:p>
            <a:pPr>
              <a:defRPr/>
            </a:pPr>
            <a:fld id="{9B2D2CA1-6E32-4624-88BB-888DABB55549}" type="slidenum">
              <a:rPr lang="en-US" altLang="en-US" smtClean="0"/>
              <a:pPr>
                <a:defRPr/>
              </a:pPr>
              <a:t>140</a:t>
            </a:fld>
            <a:endParaRPr lang="en-US" altLang="en-US" dirty="0"/>
          </a:p>
        </p:txBody>
      </p:sp>
    </p:spTree>
    <p:extLst>
      <p:ext uri="{BB962C8B-B14F-4D97-AF65-F5344CB8AC3E}">
        <p14:creationId xmlns:p14="http://schemas.microsoft.com/office/powerpoint/2010/main" val="116857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38275">
                                            <p:txEl>
                                              <p:pRg st="2" end="2"/>
                                            </p:txEl>
                                          </p:spTgt>
                                        </p:tgtEl>
                                        <p:attrNameLst>
                                          <p:attrName>style.visibility</p:attrName>
                                        </p:attrNameLst>
                                      </p:cBhvr>
                                      <p:to>
                                        <p:strVal val="visible"/>
                                      </p:to>
                                    </p:set>
                                    <p:anim calcmode="lin" valueType="num">
                                      <p:cBhvr>
                                        <p:cTn id="7" dur="500" fill="hold"/>
                                        <p:tgtEl>
                                          <p:spTgt spid="43827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3827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2231136" y="411480"/>
            <a:ext cx="7729728" cy="1188720"/>
          </a:xfrm>
        </p:spPr>
        <p:txBody>
          <a:bodyPr/>
          <a:lstStyle/>
          <a:p>
            <a:pPr eaLnBrk="1" hangingPunct="1">
              <a:defRPr/>
            </a:pPr>
            <a:r>
              <a:rPr lang="en-US" altLang="en-US" b="0">
                <a:latin typeface="Impact" panose="020B0806030902050204" pitchFamily="34" charset="0"/>
              </a:rPr>
              <a:t>The Idea of a Chariot Throne</a:t>
            </a:r>
          </a:p>
        </p:txBody>
      </p:sp>
      <p:sp>
        <p:nvSpPr>
          <p:cNvPr id="430083" name="Rectangle 3"/>
          <p:cNvSpPr>
            <a:spLocks noGrp="1" noChangeArrowheads="1"/>
          </p:cNvSpPr>
          <p:nvPr>
            <p:ph type="body" idx="1"/>
          </p:nvPr>
        </p:nvSpPr>
        <p:spPr>
          <a:xfrm>
            <a:off x="1568823" y="1808181"/>
            <a:ext cx="9690847" cy="4892422"/>
          </a:xfrm>
        </p:spPr>
        <p:txBody>
          <a:bodyPr>
            <a:normAutofit lnSpcReduction="10000"/>
          </a:bodyPr>
          <a:lstStyle/>
          <a:p>
            <a:pPr eaLnBrk="1" hangingPunct="1">
              <a:buFontTx/>
              <a:buNone/>
              <a:defRPr/>
            </a:pPr>
            <a:r>
              <a:rPr lang="en-US" altLang="en-US" sz="2800" dirty="0">
                <a:solidFill>
                  <a:srgbClr val="FFFF99"/>
                </a:solidFill>
                <a:latin typeface="Eras Demi ITC" pitchFamily="34" charset="0"/>
              </a:rPr>
              <a:t>The concept that Yahweh’s throne is a type of chariot flanked by cherubim derives from ancient Near Eastern iconography.</a:t>
            </a:r>
          </a:p>
          <a:p>
            <a:pPr eaLnBrk="1" hangingPunct="1">
              <a:defRPr/>
            </a:pPr>
            <a:r>
              <a:rPr lang="en-US" altLang="en-US" sz="2400" i="1" dirty="0">
                <a:latin typeface="Arial" panose="020B0604020202020204" pitchFamily="34" charset="0"/>
              </a:rPr>
              <a:t>Cherubim-decorated thrones are known from ancient times, and cherubim as guardian sphinxes decorated the palaces of Assyrian, Babylonian and Persian courts.</a:t>
            </a:r>
          </a:p>
          <a:p>
            <a:pPr eaLnBrk="1" hangingPunct="1">
              <a:defRPr/>
            </a:pPr>
            <a:r>
              <a:rPr lang="en-US" altLang="en-US" sz="2400" i="1" dirty="0">
                <a:latin typeface="Arial" panose="020B0604020202020204" pitchFamily="34" charset="0"/>
              </a:rPr>
              <a:t>When David drafted plans for Solomon’s temple, he produced plans for the “chariot” of the sacred Ark (1 Chr. 28:18), where Yahweh was enthroned.</a:t>
            </a:r>
          </a:p>
          <a:p>
            <a:pPr eaLnBrk="1" hangingPunct="1">
              <a:defRPr/>
            </a:pPr>
            <a:r>
              <a:rPr lang="en-US" altLang="en-US" sz="2400" i="1" dirty="0">
                <a:latin typeface="Arial" panose="020B0604020202020204" pitchFamily="34" charset="0"/>
              </a:rPr>
              <a:t>One of the Psalms described Yahweh as riding on  cherubim as on a chariot (Ps. 18:10).</a:t>
            </a:r>
          </a:p>
          <a:p>
            <a:pPr eaLnBrk="1" hangingPunct="1">
              <a:defRPr/>
            </a:pPr>
            <a:r>
              <a:rPr lang="en-US" altLang="en-US" sz="2400" i="1" dirty="0">
                <a:latin typeface="Arial" panose="020B0604020202020204" pitchFamily="34" charset="0"/>
              </a:rPr>
              <a:t>The divine throne has “wheels” (Da. 7:9). </a:t>
            </a:r>
          </a:p>
        </p:txBody>
      </p:sp>
      <p:sp>
        <p:nvSpPr>
          <p:cNvPr id="2" name="Slide Number Placeholder 1"/>
          <p:cNvSpPr>
            <a:spLocks noGrp="1"/>
          </p:cNvSpPr>
          <p:nvPr>
            <p:ph type="sldNum" sz="quarter" idx="12"/>
          </p:nvPr>
        </p:nvSpPr>
        <p:spPr>
          <a:xfrm>
            <a:off x="10758921" y="6167718"/>
            <a:ext cx="500749" cy="415962"/>
          </a:xfrm>
        </p:spPr>
        <p:txBody>
          <a:bodyPr/>
          <a:lstStyle/>
          <a:p>
            <a:pPr>
              <a:defRPr/>
            </a:pPr>
            <a:fld id="{4C740E58-26AC-4427-91DB-A711D0A254BA}" type="slidenum">
              <a:rPr lang="en-US" altLang="en-US" smtClean="0"/>
              <a:pPr>
                <a:defRPr/>
              </a:pPr>
              <a:t>141</a:t>
            </a:fld>
            <a:endParaRPr lang="en-US" altLang="en-US"/>
          </a:p>
        </p:txBody>
      </p:sp>
    </p:spTree>
    <p:extLst>
      <p:ext uri="{BB962C8B-B14F-4D97-AF65-F5344CB8AC3E}">
        <p14:creationId xmlns:p14="http://schemas.microsoft.com/office/powerpoint/2010/main" val="413734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083">
                                            <p:txEl>
                                              <p:pRg st="0" end="0"/>
                                            </p:txEl>
                                          </p:spTgt>
                                        </p:tgtEl>
                                        <p:attrNameLst>
                                          <p:attrName>style.visibility</p:attrName>
                                        </p:attrNameLst>
                                      </p:cBhvr>
                                      <p:to>
                                        <p:strVal val="visible"/>
                                      </p:to>
                                    </p:set>
                                    <p:anim calcmode="lin" valueType="num">
                                      <p:cBhvr>
                                        <p:cTn id="7" dur="500" fill="hold"/>
                                        <p:tgtEl>
                                          <p:spTgt spid="430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0083">
                                            <p:txEl>
                                              <p:pRg st="1" end="1"/>
                                            </p:txEl>
                                          </p:spTgt>
                                        </p:tgtEl>
                                        <p:attrNameLst>
                                          <p:attrName>style.visibility</p:attrName>
                                        </p:attrNameLst>
                                      </p:cBhvr>
                                      <p:to>
                                        <p:strVal val="visible"/>
                                      </p:to>
                                    </p:set>
                                    <p:anim calcmode="lin" valueType="num">
                                      <p:cBhvr additive="base">
                                        <p:cTn id="13" dur="500" fill="hold"/>
                                        <p:tgtEl>
                                          <p:spTgt spid="430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0083">
                                            <p:txEl>
                                              <p:pRg st="2" end="2"/>
                                            </p:txEl>
                                          </p:spTgt>
                                        </p:tgtEl>
                                        <p:attrNameLst>
                                          <p:attrName>style.visibility</p:attrName>
                                        </p:attrNameLst>
                                      </p:cBhvr>
                                      <p:to>
                                        <p:strVal val="visible"/>
                                      </p:to>
                                    </p:set>
                                    <p:anim calcmode="lin" valueType="num">
                                      <p:cBhvr additive="base">
                                        <p:cTn id="19" dur="500" fill="hold"/>
                                        <p:tgtEl>
                                          <p:spTgt spid="430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30083">
                                            <p:txEl>
                                              <p:pRg st="3" end="3"/>
                                            </p:txEl>
                                          </p:spTgt>
                                        </p:tgtEl>
                                        <p:attrNameLst>
                                          <p:attrName>style.visibility</p:attrName>
                                        </p:attrNameLst>
                                      </p:cBhvr>
                                      <p:to>
                                        <p:strVal val="visible"/>
                                      </p:to>
                                    </p:set>
                                    <p:anim calcmode="lin" valueType="num">
                                      <p:cBhvr additive="base">
                                        <p:cTn id="25" dur="500" fill="hold"/>
                                        <p:tgtEl>
                                          <p:spTgt spid="430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30083">
                                            <p:txEl>
                                              <p:pRg st="4" end="4"/>
                                            </p:txEl>
                                          </p:spTgt>
                                        </p:tgtEl>
                                        <p:attrNameLst>
                                          <p:attrName>style.visibility</p:attrName>
                                        </p:attrNameLst>
                                      </p:cBhvr>
                                      <p:to>
                                        <p:strVal val="visible"/>
                                      </p:to>
                                    </p:set>
                                    <p:anim calcmode="lin" valueType="num">
                                      <p:cBhvr additive="base">
                                        <p:cTn id="31" dur="500" fill="hold"/>
                                        <p:tgtEl>
                                          <p:spTgt spid="430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22729" y="-76200"/>
            <a:ext cx="6459071" cy="1420906"/>
          </a:xfrm>
          <a:noFill/>
          <a:ln>
            <a:noFill/>
          </a:ln>
        </p:spPr>
        <p:txBody>
          <a:bodyPr>
            <a:normAutofit fontScale="90000"/>
          </a:bodyPr>
          <a:lstStyle/>
          <a:p>
            <a:pPr algn="l" eaLnBrk="1" hangingPunct="1">
              <a:defRPr/>
            </a:pPr>
            <a:r>
              <a:rPr lang="en-US" altLang="en-US" sz="4000" i="1">
                <a:latin typeface="Eras Demi ITC" pitchFamily="34" charset="0"/>
              </a:rPr>
              <a:t>Cherubim </a:t>
            </a:r>
            <a:br>
              <a:rPr lang="en-US" altLang="en-US" sz="4000" i="1">
                <a:latin typeface="Eras Demi ITC" pitchFamily="34" charset="0"/>
              </a:rPr>
            </a:br>
            <a:r>
              <a:rPr lang="en-US" altLang="en-US" sz="2000">
                <a:latin typeface="Franklin Gothic Medium" panose="020B0603020102020204" pitchFamily="34" charset="0"/>
              </a:rPr>
              <a:t>Guardian sphinxes also known as griffins</a:t>
            </a:r>
            <a:br>
              <a:rPr lang="en-US" altLang="en-US" sz="2000">
                <a:latin typeface="Franklin Gothic Medium" panose="020B0603020102020204" pitchFamily="34" charset="0"/>
              </a:rPr>
            </a:br>
            <a:r>
              <a:rPr lang="en-US" altLang="en-US" sz="1400">
                <a:latin typeface="Arial Narrow" panose="020B0606020202030204" pitchFamily="34" charset="0"/>
              </a:rPr>
              <a:t>(British Museum, London)</a:t>
            </a:r>
            <a:endParaRPr lang="en-US" altLang="en-US" sz="2000">
              <a:latin typeface="Franklin Gothic Medium" panose="020B0603020102020204" pitchFamily="34" charset="0"/>
            </a:endParaRPr>
          </a:p>
        </p:txBody>
      </p:sp>
      <p:pic>
        <p:nvPicPr>
          <p:cNvPr id="43011" name="Picture 6" descr="Sphinx"/>
          <p:cNvPicPr>
            <a:picLocks noGrp="1" noChangeAspect="1" noChangeArrowheads="1"/>
          </p:cNvPicPr>
          <p:nvPr>
            <p:ph sz="quarter"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705600" y="-7938"/>
            <a:ext cx="3962400" cy="37020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9" descr="bar085e03"/>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7961314" y="3886200"/>
            <a:ext cx="2554287"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3" name="Picture 10" descr="bar095d03"/>
          <p:cNvPicPr>
            <a:picLocks noGrp="1" noChangeAspect="1" noChangeArrowheads="1"/>
          </p:cNvPicPr>
          <p:nvPr>
            <p:ph sz="half" idx="1"/>
          </p:nvPr>
        </p:nvPicPr>
        <p:blipFill>
          <a:blip r:embed="rId4">
            <a:lum bright="-24000"/>
            <a:extLst>
              <a:ext uri="{28A0092B-C50C-407E-A947-70E740481C1C}">
                <a14:useLocalDpi xmlns:a14="http://schemas.microsoft.com/office/drawing/2010/main"/>
              </a:ext>
            </a:extLst>
          </a:blip>
          <a:srcRect/>
          <a:stretch>
            <a:fillRect/>
          </a:stretch>
        </p:blipFill>
        <p:spPr>
          <a:xfrm>
            <a:off x="1676402" y="2064774"/>
            <a:ext cx="3728290" cy="46408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Text Box 11"/>
          <p:cNvSpPr txBox="1">
            <a:spLocks noChangeArrowheads="1"/>
          </p:cNvSpPr>
          <p:nvPr/>
        </p:nvSpPr>
        <p:spPr bwMode="auto">
          <a:xfrm>
            <a:off x="1676402" y="1344706"/>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dirty="0">
                <a:latin typeface="Arial Narrow" panose="020B0606020202030204" pitchFamily="34" charset="0"/>
              </a:rPr>
              <a:t>Assyrian (Egyptian motif)</a:t>
            </a:r>
          </a:p>
        </p:txBody>
      </p:sp>
      <p:sp>
        <p:nvSpPr>
          <p:cNvPr id="43015" name="Text Box 12"/>
          <p:cNvSpPr txBox="1">
            <a:spLocks noChangeArrowheads="1"/>
          </p:cNvSpPr>
          <p:nvPr/>
        </p:nvSpPr>
        <p:spPr bwMode="auto">
          <a:xfrm>
            <a:off x="6858000" y="3505201"/>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a:latin typeface="Arial Narrow" panose="020B0606020202030204" pitchFamily="34" charset="0"/>
              </a:rPr>
              <a:t>Assyrian</a:t>
            </a:r>
          </a:p>
        </p:txBody>
      </p:sp>
      <p:sp>
        <p:nvSpPr>
          <p:cNvPr id="43016" name="Text Box 13"/>
          <p:cNvSpPr txBox="1">
            <a:spLocks noChangeArrowheads="1"/>
          </p:cNvSpPr>
          <p:nvPr/>
        </p:nvSpPr>
        <p:spPr bwMode="auto">
          <a:xfrm>
            <a:off x="6324600" y="5562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50000"/>
              </a:spcBef>
              <a:buClrTx/>
              <a:buFontTx/>
              <a:buNone/>
            </a:pPr>
            <a:r>
              <a:rPr lang="en-US" altLang="en-US" sz="2000">
                <a:latin typeface="Arial Narrow" panose="020B0606020202030204" pitchFamily="34" charset="0"/>
              </a:rPr>
              <a:t>Israelite from Samaria</a:t>
            </a:r>
          </a:p>
        </p:txBody>
      </p:sp>
      <p:sp>
        <p:nvSpPr>
          <p:cNvPr id="2" name="Slide Number Placeholder 1"/>
          <p:cNvSpPr>
            <a:spLocks noGrp="1"/>
          </p:cNvSpPr>
          <p:nvPr>
            <p:ph type="sldNum" sz="quarter" idx="12"/>
          </p:nvPr>
        </p:nvSpPr>
        <p:spPr>
          <a:xfrm>
            <a:off x="10758922" y="6264276"/>
            <a:ext cx="590396" cy="319404"/>
          </a:xfrm>
        </p:spPr>
        <p:txBody>
          <a:bodyPr/>
          <a:lstStyle/>
          <a:p>
            <a:pPr>
              <a:defRPr/>
            </a:pPr>
            <a:fld id="{2BDB9732-879E-450A-AEEA-584C28C680CA}" type="slidenum">
              <a:rPr lang="en-US" altLang="en-US" smtClean="0"/>
              <a:pPr>
                <a:defRPr/>
              </a:pPr>
              <a:t>142</a:t>
            </a:fld>
            <a:endParaRPr lang="en-US" altLang="en-US" dirty="0"/>
          </a:p>
        </p:txBody>
      </p:sp>
    </p:spTree>
    <p:extLst>
      <p:ext uri="{BB962C8B-B14F-4D97-AF65-F5344CB8AC3E}">
        <p14:creationId xmlns:p14="http://schemas.microsoft.com/office/powerpoint/2010/main" val="1364537273"/>
      </p:ext>
    </p:extLst>
  </p:cSld>
  <p:clrMapOvr>
    <a:masterClrMapping/>
  </p:clrMapOvr>
  <p:transition>
    <p:wipe dir="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143</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046988"/>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In the Bible, God is depicted as both transcendent and immanent. How does Ezekiel express both these aspects of God?</a:t>
            </a:r>
          </a:p>
          <a:p>
            <a:pPr marL="514350" indent="-514350">
              <a:buFont typeface="+mj-lt"/>
              <a:buAutoNum type="arabicPeriod"/>
              <a:defRPr/>
            </a:pPr>
            <a:endParaRPr lang="en-US" altLang="en-US" sz="3200" i="1" dirty="0">
              <a:latin typeface="Book Antiqua" panose="02040602050305030304" pitchFamily="18" charset="0"/>
            </a:endParaRPr>
          </a:p>
          <a:p>
            <a:pPr marL="514350" indent="-514350">
              <a:buFont typeface="+mj-lt"/>
              <a:buAutoNum type="arabicPeriod"/>
              <a:defRPr/>
            </a:pPr>
            <a:r>
              <a:rPr lang="en-US" altLang="en-US" sz="3200" i="1" dirty="0">
                <a:latin typeface="Book Antiqua" panose="02040602050305030304" pitchFamily="18" charset="0"/>
              </a:rPr>
              <a:t>Which of these aspects do you think modern Christians emphasize most?</a:t>
            </a:r>
          </a:p>
          <a:p>
            <a:pPr>
              <a:defRPr/>
            </a:pPr>
            <a:endParaRPr lang="en-US" altLang="en-US" sz="3200" i="1" dirty="0">
              <a:latin typeface="Book Antiqua" panose="02040602050305030304" pitchFamily="18" charset="0"/>
            </a:endParaRPr>
          </a:p>
        </p:txBody>
      </p:sp>
    </p:spTree>
    <p:extLst>
      <p:ext uri="{BB962C8B-B14F-4D97-AF65-F5344CB8AC3E}">
        <p14:creationId xmlns:p14="http://schemas.microsoft.com/office/powerpoint/2010/main" val="255720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53035" y="340659"/>
            <a:ext cx="10596283" cy="1362635"/>
          </a:xfrm>
        </p:spPr>
        <p:txBody>
          <a:bodyPr>
            <a:normAutofit fontScale="90000"/>
          </a:bodyPr>
          <a:lstStyle/>
          <a:p>
            <a:pPr eaLnBrk="1" hangingPunct="1">
              <a:defRPr/>
            </a:pPr>
            <a:r>
              <a:rPr lang="en-US" altLang="en-US" sz="4000">
                <a:latin typeface="Lucida Sans Unicode" panose="020B0602030504020204" pitchFamily="34" charset="0"/>
              </a:rPr>
              <a:t>TITLE </a:t>
            </a:r>
            <a:r>
              <a:rPr lang="en-US" altLang="en-US" sz="4000">
                <a:latin typeface="Papyrus" panose="03070502060502030205" pitchFamily="66" charset="0"/>
              </a:rPr>
              <a:t> </a:t>
            </a:r>
            <a:r>
              <a:rPr lang="en-US" altLang="en-US" sz="7200">
                <a:latin typeface="Freestyle Script" panose="030804020302050B0404" pitchFamily="66" charset="0"/>
              </a:rPr>
              <a:t>Son of Man</a:t>
            </a:r>
            <a:endParaRPr lang="en-US" altLang="en-US" sz="7200">
              <a:latin typeface="Papyrus" panose="03070502060502030205" pitchFamily="66" charset="0"/>
            </a:endParaRPr>
          </a:p>
        </p:txBody>
      </p:sp>
      <p:sp>
        <p:nvSpPr>
          <p:cNvPr id="80899" name="Rectangle 3"/>
          <p:cNvSpPr>
            <a:spLocks noGrp="1" noChangeArrowheads="1"/>
          </p:cNvSpPr>
          <p:nvPr>
            <p:ph type="body" idx="1"/>
          </p:nvPr>
        </p:nvSpPr>
        <p:spPr>
          <a:xfrm>
            <a:off x="1474693" y="2108947"/>
            <a:ext cx="9152965" cy="3124200"/>
          </a:xfrm>
        </p:spPr>
        <p:txBody>
          <a:bodyPr>
            <a:normAutofit fontScale="92500"/>
          </a:bodyPr>
          <a:lstStyle/>
          <a:p>
            <a:pPr eaLnBrk="1" hangingPunct="1">
              <a:lnSpc>
                <a:spcPct val="80000"/>
              </a:lnSpc>
              <a:buFontTx/>
              <a:buNone/>
              <a:defRPr/>
            </a:pPr>
            <a:r>
              <a:rPr lang="en-US" altLang="en-US" sz="2800" dirty="0">
                <a:solidFill>
                  <a:srgbClr val="FFFF99"/>
                </a:solidFill>
                <a:latin typeface="Franklin Gothic Medium" panose="020B0603020102020204" pitchFamily="34" charset="0"/>
              </a:rPr>
              <a:t>This address appears in Ezekiel about 90 times:</a:t>
            </a:r>
          </a:p>
          <a:p>
            <a:pPr eaLnBrk="1" hangingPunct="1">
              <a:lnSpc>
                <a:spcPct val="80000"/>
              </a:lnSpc>
              <a:defRPr/>
            </a:pPr>
            <a:r>
              <a:rPr lang="en-US" altLang="en-US" sz="2400" i="1" dirty="0">
                <a:latin typeface="Comic Sans MS" panose="030F0702030302020204" pitchFamily="66" charset="0"/>
              </a:rPr>
              <a:t>It emphasizes humanness and finitude.</a:t>
            </a:r>
          </a:p>
          <a:p>
            <a:pPr eaLnBrk="1" hangingPunct="1">
              <a:lnSpc>
                <a:spcPct val="80000"/>
              </a:lnSpc>
              <a:defRPr/>
            </a:pPr>
            <a:r>
              <a:rPr lang="en-US" altLang="en-US" sz="2400" i="1" dirty="0">
                <a:latin typeface="Comic Sans MS" panose="030F0702030302020204" pitchFamily="66" charset="0"/>
              </a:rPr>
              <a:t>Ezekiel is only a man standing in the power of the Spirit to speak.</a:t>
            </a:r>
          </a:p>
          <a:p>
            <a:pPr eaLnBrk="1" hangingPunct="1">
              <a:lnSpc>
                <a:spcPct val="80000"/>
              </a:lnSpc>
              <a:defRPr/>
            </a:pPr>
            <a:r>
              <a:rPr lang="en-US" altLang="en-US" sz="2400" i="1" dirty="0">
                <a:latin typeface="Comic Sans MS" panose="030F0702030302020204" pitchFamily="66" charset="0"/>
              </a:rPr>
              <a:t>Whether the exiles listened or not, they would know that a true prophet had been among them (2:5).</a:t>
            </a:r>
          </a:p>
          <a:p>
            <a:pPr eaLnBrk="1" hangingPunct="1">
              <a:lnSpc>
                <a:spcPct val="80000"/>
              </a:lnSpc>
              <a:buFontTx/>
              <a:buNone/>
              <a:defRPr/>
            </a:pPr>
            <a:endParaRPr lang="en-US" altLang="en-US" sz="1000" i="1" dirty="0">
              <a:latin typeface="Comic Sans MS" panose="030F0702030302020204" pitchFamily="66" charset="0"/>
            </a:endParaRPr>
          </a:p>
          <a:p>
            <a:pPr eaLnBrk="1" hangingPunct="1">
              <a:lnSpc>
                <a:spcPct val="80000"/>
              </a:lnSpc>
              <a:buFontTx/>
              <a:buNone/>
              <a:defRPr/>
            </a:pPr>
            <a:r>
              <a:rPr lang="en-US" altLang="en-US" sz="2800" dirty="0">
                <a:solidFill>
                  <a:srgbClr val="FFFF99"/>
                </a:solidFill>
                <a:latin typeface="Franklin Gothic Medium" panose="020B0603020102020204" pitchFamily="34" charset="0"/>
              </a:rPr>
              <a:t>This title in Ezekiel should be distinguished from the way it is used in Daniel 7:13, where it refers to a heavenly figure.</a:t>
            </a:r>
          </a:p>
        </p:txBody>
      </p:sp>
      <p:sp>
        <p:nvSpPr>
          <p:cNvPr id="80900" name="Text Box 4"/>
          <p:cNvSpPr txBox="1">
            <a:spLocks noChangeArrowheads="1"/>
          </p:cNvSpPr>
          <p:nvPr/>
        </p:nvSpPr>
        <p:spPr bwMode="auto">
          <a:xfrm>
            <a:off x="1039906" y="5161429"/>
            <a:ext cx="10309412" cy="1200329"/>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3600" dirty="0">
                <a:solidFill>
                  <a:srgbClr val="660033"/>
                </a:solidFill>
                <a:latin typeface="Pristina" panose="03060402040406080204" pitchFamily="66" charset="0"/>
              </a:rPr>
              <a:t>This will become the familiar title that Jesus will use of himself in the gospels.</a:t>
            </a:r>
          </a:p>
        </p:txBody>
      </p:sp>
      <p:sp>
        <p:nvSpPr>
          <p:cNvPr id="2" name="Slide Number Placeholder 1"/>
          <p:cNvSpPr>
            <a:spLocks noGrp="1"/>
          </p:cNvSpPr>
          <p:nvPr>
            <p:ph type="sldNum" sz="quarter" idx="12"/>
          </p:nvPr>
        </p:nvSpPr>
        <p:spPr>
          <a:xfrm>
            <a:off x="10758922" y="6221506"/>
            <a:ext cx="590396" cy="362174"/>
          </a:xfrm>
        </p:spPr>
        <p:txBody>
          <a:bodyPr/>
          <a:lstStyle/>
          <a:p>
            <a:pPr>
              <a:defRPr/>
            </a:pPr>
            <a:fld id="{50286E70-6EF7-4015-8BC6-0D43E7723650}" type="slidenum">
              <a:rPr lang="en-US" altLang="en-US" smtClean="0"/>
              <a:pPr>
                <a:defRPr/>
              </a:pPr>
              <a:t>144</a:t>
            </a:fld>
            <a:endParaRPr lang="en-US" altLang="en-US" dirty="0"/>
          </a:p>
        </p:txBody>
      </p:sp>
    </p:spTree>
    <p:extLst>
      <p:ext uri="{BB962C8B-B14F-4D97-AF65-F5344CB8AC3E}">
        <p14:creationId xmlns:p14="http://schemas.microsoft.com/office/powerpoint/2010/main" val="2694771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0899">
                                            <p:txEl>
                                              <p:pRg st="3" end="3"/>
                                            </p:txEl>
                                          </p:spTgt>
                                        </p:tgtEl>
                                        <p:attrNameLst>
                                          <p:attrName>style.visibility</p:attrName>
                                        </p:attrNameLst>
                                      </p:cBhvr>
                                      <p:to>
                                        <p:strVal val="visible"/>
                                      </p:to>
                                    </p:set>
                                    <p:anim calcmode="lin" valueType="num">
                                      <p:cBhvr additive="base">
                                        <p:cTn id="25"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80899">
                                            <p:txEl>
                                              <p:pRg st="5" end="5"/>
                                            </p:txEl>
                                          </p:spTgt>
                                        </p:tgtEl>
                                        <p:attrNameLst>
                                          <p:attrName>style.visibility</p:attrName>
                                        </p:attrNameLst>
                                      </p:cBhvr>
                                      <p:to>
                                        <p:strVal val="visible"/>
                                      </p:to>
                                    </p:set>
                                    <p:anim calcmode="lin" valueType="num">
                                      <p:cBhvr>
                                        <p:cTn id="31"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089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0900"/>
                                        </p:tgtEl>
                                        <p:attrNameLst>
                                          <p:attrName>style.visibility</p:attrName>
                                        </p:attrNameLst>
                                      </p:cBhvr>
                                      <p:to>
                                        <p:strVal val="visible"/>
                                      </p:to>
                                    </p:set>
                                    <p:animEffect transition="in" filter="randombar(horizontal)">
                                      <p:cBhvr>
                                        <p:cTn id="37" dur="5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231136" y="283374"/>
            <a:ext cx="7729728" cy="1188720"/>
          </a:xfrm>
        </p:spPr>
        <p:txBody>
          <a:bodyPr/>
          <a:lstStyle/>
          <a:p>
            <a:pPr eaLnBrk="1" hangingPunct="1">
              <a:defRPr/>
            </a:pPr>
            <a:r>
              <a:rPr lang="en-US" altLang="en-US" b="0">
                <a:latin typeface="Impact" panose="020B0806030902050204" pitchFamily="34" charset="0"/>
              </a:rPr>
              <a:t>Ezekiel’s Task</a:t>
            </a:r>
          </a:p>
        </p:txBody>
      </p:sp>
      <p:sp>
        <p:nvSpPr>
          <p:cNvPr id="441347" name="Rectangle 3"/>
          <p:cNvSpPr>
            <a:spLocks noGrp="1" noChangeArrowheads="1"/>
          </p:cNvSpPr>
          <p:nvPr>
            <p:ph type="body" idx="1"/>
          </p:nvPr>
        </p:nvSpPr>
        <p:spPr>
          <a:xfrm>
            <a:off x="699247" y="1817145"/>
            <a:ext cx="10721787" cy="4531659"/>
          </a:xfrm>
        </p:spPr>
        <p:txBody>
          <a:bodyPr/>
          <a:lstStyle/>
          <a:p>
            <a:pPr eaLnBrk="1" hangingPunct="1">
              <a:lnSpc>
                <a:spcPct val="90000"/>
              </a:lnSpc>
              <a:buFontTx/>
              <a:buNone/>
              <a:defRPr/>
            </a:pPr>
            <a:r>
              <a:rPr lang="en-US" altLang="en-US" sz="2800" b="1" dirty="0">
                <a:solidFill>
                  <a:srgbClr val="FFFF99"/>
                </a:solidFill>
                <a:latin typeface="Arial" panose="020B0604020202020204" pitchFamily="34" charset="0"/>
              </a:rPr>
              <a:t>Ezekiel’s commission was to preach to the exiles—especially to those who were determined to resist the Word of Yahweh.</a:t>
            </a:r>
          </a:p>
          <a:p>
            <a:pPr eaLnBrk="1" hangingPunct="1">
              <a:lnSpc>
                <a:spcPct val="90000"/>
              </a:lnSpc>
              <a:defRPr/>
            </a:pPr>
            <a:r>
              <a:rPr lang="en-US" altLang="en-US" sz="2800" i="1" dirty="0">
                <a:latin typeface="Arial" panose="020B0604020202020204" pitchFamily="34" charset="0"/>
              </a:rPr>
              <a:t>The scroll symbolized the whole counsel of God necessary for the redemption of the remnant.</a:t>
            </a:r>
          </a:p>
          <a:p>
            <a:pPr eaLnBrk="1" hangingPunct="1">
              <a:lnSpc>
                <a:spcPct val="90000"/>
              </a:lnSpc>
              <a:defRPr/>
            </a:pPr>
            <a:r>
              <a:rPr lang="en-US" altLang="en-US" sz="2800" i="1" dirty="0">
                <a:latin typeface="Arial" panose="020B0604020202020204" pitchFamily="34" charset="0"/>
              </a:rPr>
              <a:t>He was warned in advance that they would not heed his word—because they would not heed God’s word.</a:t>
            </a:r>
          </a:p>
          <a:p>
            <a:pPr eaLnBrk="1" hangingPunct="1">
              <a:lnSpc>
                <a:spcPct val="90000"/>
              </a:lnSpc>
              <a:defRPr/>
            </a:pPr>
            <a:r>
              <a:rPr lang="en-US" altLang="en-US" sz="2800" i="1" dirty="0">
                <a:latin typeface="Arial" panose="020B0604020202020204" pitchFamily="34" charset="0"/>
              </a:rPr>
              <a:t>Hence, God would make Ezekiel the “irresistible force” against the “immoveable object.”</a:t>
            </a:r>
          </a:p>
          <a:p>
            <a:pPr eaLnBrk="1" hangingPunct="1">
              <a:lnSpc>
                <a:spcPct val="90000"/>
              </a:lnSpc>
              <a:defRPr/>
            </a:pPr>
            <a:r>
              <a:rPr lang="en-US" altLang="en-US" sz="2800" i="1" dirty="0">
                <a:latin typeface="Arial" panose="020B0604020202020204" pitchFamily="34" charset="0"/>
              </a:rPr>
              <a:t>Whether they listened or not, Ezekiel was responsible to speak what God gave him.</a:t>
            </a:r>
          </a:p>
        </p:txBody>
      </p:sp>
      <p:sp>
        <p:nvSpPr>
          <p:cNvPr id="2" name="Slide Number Placeholder 1"/>
          <p:cNvSpPr>
            <a:spLocks noGrp="1"/>
          </p:cNvSpPr>
          <p:nvPr>
            <p:ph type="sldNum" sz="quarter" idx="12"/>
          </p:nvPr>
        </p:nvSpPr>
        <p:spPr>
          <a:xfrm>
            <a:off x="10758921" y="6113929"/>
            <a:ext cx="662113" cy="469751"/>
          </a:xfrm>
        </p:spPr>
        <p:txBody>
          <a:bodyPr/>
          <a:lstStyle/>
          <a:p>
            <a:pPr>
              <a:defRPr/>
            </a:pPr>
            <a:fld id="{958DC783-0EBB-4F58-A5B2-D3CE1F0C29A1}" type="slidenum">
              <a:rPr lang="en-US" altLang="en-US" smtClean="0"/>
              <a:pPr>
                <a:defRPr/>
              </a:pPr>
              <a:t>145</a:t>
            </a:fld>
            <a:endParaRPr lang="en-US" altLang="en-US" dirty="0"/>
          </a:p>
        </p:txBody>
      </p:sp>
    </p:spTree>
    <p:extLst>
      <p:ext uri="{BB962C8B-B14F-4D97-AF65-F5344CB8AC3E}">
        <p14:creationId xmlns:p14="http://schemas.microsoft.com/office/powerpoint/2010/main" val="10370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1347">
                                            <p:txEl>
                                              <p:pRg st="0" end="0"/>
                                            </p:txEl>
                                          </p:spTgt>
                                        </p:tgtEl>
                                        <p:attrNameLst>
                                          <p:attrName>style.visibility</p:attrName>
                                        </p:attrNameLst>
                                      </p:cBhvr>
                                      <p:to>
                                        <p:strVal val="visible"/>
                                      </p:to>
                                    </p:set>
                                    <p:anim calcmode="lin" valueType="num">
                                      <p:cBhvr>
                                        <p:cTn id="7" dur="500" fill="hold"/>
                                        <p:tgtEl>
                                          <p:spTgt spid="441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1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1347">
                                            <p:txEl>
                                              <p:pRg st="1" end="1"/>
                                            </p:txEl>
                                          </p:spTgt>
                                        </p:tgtEl>
                                        <p:attrNameLst>
                                          <p:attrName>style.visibility</p:attrName>
                                        </p:attrNameLst>
                                      </p:cBhvr>
                                      <p:to>
                                        <p:strVal val="visible"/>
                                      </p:to>
                                    </p:set>
                                    <p:anim calcmode="lin" valueType="num">
                                      <p:cBhvr additive="base">
                                        <p:cTn id="13" dur="500" fill="hold"/>
                                        <p:tgtEl>
                                          <p:spTgt spid="441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1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1347">
                                            <p:txEl>
                                              <p:pRg st="2" end="2"/>
                                            </p:txEl>
                                          </p:spTgt>
                                        </p:tgtEl>
                                        <p:attrNameLst>
                                          <p:attrName>style.visibility</p:attrName>
                                        </p:attrNameLst>
                                      </p:cBhvr>
                                      <p:to>
                                        <p:strVal val="visible"/>
                                      </p:to>
                                    </p:set>
                                    <p:anim calcmode="lin" valueType="num">
                                      <p:cBhvr additive="base">
                                        <p:cTn id="19" dur="500" fill="hold"/>
                                        <p:tgtEl>
                                          <p:spTgt spid="441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1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1347">
                                            <p:txEl>
                                              <p:pRg st="3" end="3"/>
                                            </p:txEl>
                                          </p:spTgt>
                                        </p:tgtEl>
                                        <p:attrNameLst>
                                          <p:attrName>style.visibility</p:attrName>
                                        </p:attrNameLst>
                                      </p:cBhvr>
                                      <p:to>
                                        <p:strVal val="visible"/>
                                      </p:to>
                                    </p:set>
                                    <p:anim calcmode="lin" valueType="num">
                                      <p:cBhvr additive="base">
                                        <p:cTn id="25" dur="500" fill="hold"/>
                                        <p:tgtEl>
                                          <p:spTgt spid="441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1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41347">
                                            <p:txEl>
                                              <p:pRg st="4" end="4"/>
                                            </p:txEl>
                                          </p:spTgt>
                                        </p:tgtEl>
                                        <p:attrNameLst>
                                          <p:attrName>style.visibility</p:attrName>
                                        </p:attrNameLst>
                                      </p:cBhvr>
                                      <p:to>
                                        <p:strVal val="visible"/>
                                      </p:to>
                                    </p:set>
                                    <p:anim calcmode="lin" valueType="num">
                                      <p:cBhvr additive="base">
                                        <p:cTn id="31" dur="500" fill="hold"/>
                                        <p:tgtEl>
                                          <p:spTgt spid="441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1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1981199" y="327212"/>
            <a:ext cx="8229600" cy="1143000"/>
          </a:xfrm>
        </p:spPr>
        <p:txBody>
          <a:bodyPr/>
          <a:lstStyle/>
          <a:p>
            <a:pPr eaLnBrk="1" hangingPunct="1">
              <a:defRPr/>
            </a:pPr>
            <a:r>
              <a:rPr lang="en-US" altLang="en-US" b="0">
                <a:latin typeface="Impact" panose="020B0806030902050204" pitchFamily="34" charset="0"/>
              </a:rPr>
              <a:t>The Model Siege </a:t>
            </a:r>
            <a:r>
              <a:rPr lang="en-US" altLang="en-US">
                <a:latin typeface="Arial" panose="020B0604020202020204" pitchFamily="34" charset="0"/>
              </a:rPr>
              <a:t>(4:1—5:17)</a:t>
            </a:r>
            <a:endParaRPr lang="en-US" altLang="en-US" b="0">
              <a:latin typeface="Impact" panose="020B0806030902050204" pitchFamily="34" charset="0"/>
            </a:endParaRPr>
          </a:p>
        </p:txBody>
      </p:sp>
      <p:sp>
        <p:nvSpPr>
          <p:cNvPr id="446467" name="Rectangle 3"/>
          <p:cNvSpPr>
            <a:spLocks noGrp="1" noChangeArrowheads="1"/>
          </p:cNvSpPr>
          <p:nvPr>
            <p:ph type="body" idx="1"/>
          </p:nvPr>
        </p:nvSpPr>
        <p:spPr>
          <a:xfrm>
            <a:off x="761999" y="1651299"/>
            <a:ext cx="10667999" cy="4751294"/>
          </a:xfrm>
        </p:spPr>
        <p:txBody>
          <a:bodyPr>
            <a:normAutofit/>
          </a:bodyPr>
          <a:lstStyle/>
          <a:p>
            <a:pPr eaLnBrk="1" hangingPunct="1">
              <a:buFontTx/>
              <a:buNone/>
              <a:defRPr/>
            </a:pPr>
            <a:r>
              <a:rPr lang="en-US" altLang="en-US" sz="2800" b="1" dirty="0">
                <a:solidFill>
                  <a:srgbClr val="FFFF99"/>
                </a:solidFill>
                <a:latin typeface="Arial" panose="020B0604020202020204" pitchFamily="34" charset="0"/>
              </a:rPr>
              <a:t>Ezekiel’s first instructions were to offer a “living parable,” a model siege intended to represent Jerusalem, which soon was to be under siege by Nebuchadnezzar II.</a:t>
            </a:r>
          </a:p>
          <a:p>
            <a:pPr eaLnBrk="1" hangingPunct="1">
              <a:defRPr/>
            </a:pPr>
            <a:r>
              <a:rPr lang="en-US" altLang="en-US" sz="2400" i="1" dirty="0">
                <a:latin typeface="Arial" panose="020B0604020202020204" pitchFamily="34" charset="0"/>
              </a:rPr>
              <a:t>He was to draw a “map” of Jerusalem on a clay tablet or brick, build a siege ramp against it with a war camp outside, and put in place battering rams (4:1-2).</a:t>
            </a:r>
          </a:p>
          <a:p>
            <a:pPr eaLnBrk="1" hangingPunct="1">
              <a:defRPr/>
            </a:pPr>
            <a:r>
              <a:rPr lang="en-US" altLang="en-US" sz="2400" i="1" dirty="0">
                <a:latin typeface="Arial" panose="020B0604020202020204" pitchFamily="34" charset="0"/>
              </a:rPr>
              <a:t>A popular notion, advocated by false prophets, was that the 1</a:t>
            </a:r>
            <a:r>
              <a:rPr lang="en-US" altLang="en-US" sz="2400" i="1" baseline="30000" dirty="0">
                <a:latin typeface="Arial" panose="020B0604020202020204" pitchFamily="34" charset="0"/>
              </a:rPr>
              <a:t>st</a:t>
            </a:r>
            <a:r>
              <a:rPr lang="en-US" altLang="en-US" sz="2400" i="1" dirty="0">
                <a:latin typeface="Arial" panose="020B0604020202020204" pitchFamily="34" charset="0"/>
              </a:rPr>
              <a:t> deportation would be short—that </a:t>
            </a:r>
            <a:r>
              <a:rPr lang="en-US" altLang="en-US" sz="2400" i="1" dirty="0" err="1">
                <a:latin typeface="Arial" panose="020B0604020202020204" pitchFamily="34" charset="0"/>
              </a:rPr>
              <a:t>Jehoiachin</a:t>
            </a:r>
            <a:r>
              <a:rPr lang="en-US" altLang="en-US" sz="2400" i="1" dirty="0">
                <a:latin typeface="Arial" panose="020B0604020202020204" pitchFamily="34" charset="0"/>
              </a:rPr>
              <a:t> and the exiles would soon be coming home (</a:t>
            </a:r>
            <a:r>
              <a:rPr lang="en-US" altLang="en-US" sz="2400" i="1" dirty="0" err="1">
                <a:latin typeface="Arial" panose="020B0604020202020204" pitchFamily="34" charset="0"/>
              </a:rPr>
              <a:t>Je</a:t>
            </a:r>
            <a:r>
              <a:rPr lang="en-US" altLang="en-US" sz="2400" i="1" dirty="0">
                <a:latin typeface="Arial" panose="020B0604020202020204" pitchFamily="34" charset="0"/>
              </a:rPr>
              <a:t>. 28:1-4). It is not unlikely that the exiles in Babylon were aware of this prediction.</a:t>
            </a:r>
          </a:p>
          <a:p>
            <a:pPr eaLnBrk="1" hangingPunct="1">
              <a:defRPr/>
            </a:pPr>
            <a:r>
              <a:rPr lang="en-US" altLang="en-US" sz="2400" i="1" dirty="0">
                <a:latin typeface="Arial" panose="020B0604020202020204" pitchFamily="34" charset="0"/>
              </a:rPr>
              <a:t>Ezekiel’s model siege worked against such false optimism.</a:t>
            </a:r>
          </a:p>
        </p:txBody>
      </p:sp>
      <p:sp>
        <p:nvSpPr>
          <p:cNvPr id="2" name="Slide Number Placeholder 1"/>
          <p:cNvSpPr>
            <a:spLocks noGrp="1"/>
          </p:cNvSpPr>
          <p:nvPr>
            <p:ph type="sldNum" sz="quarter" idx="12"/>
          </p:nvPr>
        </p:nvSpPr>
        <p:spPr>
          <a:xfrm>
            <a:off x="10758921" y="6221506"/>
            <a:ext cx="608325" cy="362174"/>
          </a:xfrm>
        </p:spPr>
        <p:txBody>
          <a:bodyPr/>
          <a:lstStyle/>
          <a:p>
            <a:pPr>
              <a:defRPr/>
            </a:pPr>
            <a:fld id="{BF30356D-9325-4ADF-AB42-7873263F42C1}" type="slidenum">
              <a:rPr lang="en-US" altLang="en-US" smtClean="0"/>
              <a:pPr>
                <a:defRPr/>
              </a:pPr>
              <a:t>146</a:t>
            </a:fld>
            <a:endParaRPr lang="en-US" altLang="en-US" dirty="0"/>
          </a:p>
        </p:txBody>
      </p:sp>
    </p:spTree>
    <p:extLst>
      <p:ext uri="{BB962C8B-B14F-4D97-AF65-F5344CB8AC3E}">
        <p14:creationId xmlns:p14="http://schemas.microsoft.com/office/powerpoint/2010/main" val="525299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 calcmode="lin" valueType="num">
                                      <p:cBhvr>
                                        <p:cTn id="7" dur="500" fill="hold"/>
                                        <p:tgtEl>
                                          <p:spTgt spid="446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64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6467">
                                            <p:txEl>
                                              <p:pRg st="1" end="1"/>
                                            </p:txEl>
                                          </p:spTgt>
                                        </p:tgtEl>
                                        <p:attrNameLst>
                                          <p:attrName>style.visibility</p:attrName>
                                        </p:attrNameLst>
                                      </p:cBhvr>
                                      <p:to>
                                        <p:strVal val="visible"/>
                                      </p:to>
                                    </p:set>
                                    <p:anim calcmode="lin" valueType="num">
                                      <p:cBhvr additive="base">
                                        <p:cTn id="13" dur="500" fill="hold"/>
                                        <p:tgtEl>
                                          <p:spTgt spid="446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6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6467">
                                            <p:txEl>
                                              <p:pRg st="2" end="2"/>
                                            </p:txEl>
                                          </p:spTgt>
                                        </p:tgtEl>
                                        <p:attrNameLst>
                                          <p:attrName>style.visibility</p:attrName>
                                        </p:attrNameLst>
                                      </p:cBhvr>
                                      <p:to>
                                        <p:strVal val="visible"/>
                                      </p:to>
                                    </p:set>
                                    <p:anim calcmode="lin" valueType="num">
                                      <p:cBhvr additive="base">
                                        <p:cTn id="19" dur="500" fill="hold"/>
                                        <p:tgtEl>
                                          <p:spTgt spid="446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6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6467">
                                            <p:txEl>
                                              <p:pRg st="3" end="3"/>
                                            </p:txEl>
                                          </p:spTgt>
                                        </p:tgtEl>
                                        <p:attrNameLst>
                                          <p:attrName>style.visibility</p:attrName>
                                        </p:attrNameLst>
                                      </p:cBhvr>
                                      <p:to>
                                        <p:strVal val="visible"/>
                                      </p:to>
                                    </p:set>
                                    <p:anim calcmode="lin" valueType="num">
                                      <p:cBhvr additive="base">
                                        <p:cTn id="25" dur="500" fill="hold"/>
                                        <p:tgtEl>
                                          <p:spTgt spid="446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64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6" name="Rectangle 6"/>
          <p:cNvSpPr>
            <a:spLocks noGrp="1" noChangeArrowheads="1"/>
          </p:cNvSpPr>
          <p:nvPr>
            <p:ph type="title"/>
          </p:nvPr>
        </p:nvSpPr>
        <p:spPr>
          <a:xfrm>
            <a:off x="6208057" y="419847"/>
            <a:ext cx="4114800" cy="1295400"/>
          </a:xfrm>
        </p:spPr>
        <p:txBody>
          <a:bodyPr>
            <a:normAutofit fontScale="90000"/>
          </a:bodyPr>
          <a:lstStyle/>
          <a:p>
            <a:pPr eaLnBrk="1" hangingPunct="1">
              <a:defRPr/>
            </a:pPr>
            <a:r>
              <a:rPr lang="en-US" altLang="en-US" sz="3200" dirty="0"/>
              <a:t>Babylonian Map of the World</a:t>
            </a:r>
          </a:p>
        </p:txBody>
      </p:sp>
      <p:sp>
        <p:nvSpPr>
          <p:cNvPr id="460808" name="Rectangle 8"/>
          <p:cNvSpPr>
            <a:spLocks noGrp="1" noChangeArrowheads="1"/>
          </p:cNvSpPr>
          <p:nvPr>
            <p:ph type="body" sz="half" idx="2"/>
          </p:nvPr>
        </p:nvSpPr>
        <p:spPr>
          <a:xfrm>
            <a:off x="6208057" y="1872596"/>
            <a:ext cx="5553635" cy="3890682"/>
          </a:xfrm>
        </p:spPr>
        <p:txBody>
          <a:bodyPr/>
          <a:lstStyle/>
          <a:p>
            <a:pPr eaLnBrk="1" hangingPunct="1">
              <a:buFontTx/>
              <a:buNone/>
              <a:defRPr/>
            </a:pPr>
            <a:r>
              <a:rPr lang="en-US" altLang="en-US" sz="2400" dirty="0">
                <a:latin typeface="Arial Narrow" panose="020B0606020202030204" pitchFamily="34" charset="0"/>
              </a:rPr>
              <a:t>Inscribed maps on clay tablets, such as Ezekiel made of Jerusalem, were known from ancient times. Here, a scribe produced a map of the ancient Near East from about the 6</a:t>
            </a:r>
            <a:r>
              <a:rPr lang="en-US" altLang="en-US" sz="2400" baseline="30000" dirty="0">
                <a:latin typeface="Arial Narrow" panose="020B0606020202030204" pitchFamily="34" charset="0"/>
              </a:rPr>
              <a:t>th</a:t>
            </a:r>
            <a:r>
              <a:rPr lang="en-US" altLang="en-US" sz="2400" dirty="0">
                <a:latin typeface="Arial Narrow" panose="020B0606020202030204" pitchFamily="34" charset="0"/>
              </a:rPr>
              <a:t> century BC (the time of Ezekiel). </a:t>
            </a:r>
          </a:p>
          <a:p>
            <a:pPr eaLnBrk="1" hangingPunct="1">
              <a:defRPr/>
            </a:pPr>
            <a:r>
              <a:rPr lang="en-US" altLang="en-US" sz="2400" dirty="0">
                <a:latin typeface="Arial Narrow" panose="020B0606020202030204" pitchFamily="34" charset="0"/>
              </a:rPr>
              <a:t>The vertical lines are labeled “Euphrates.”</a:t>
            </a:r>
          </a:p>
          <a:p>
            <a:pPr eaLnBrk="1" hangingPunct="1">
              <a:defRPr/>
            </a:pPr>
            <a:r>
              <a:rPr lang="en-US" altLang="en-US" sz="2400" dirty="0">
                <a:latin typeface="Arial Narrow" panose="020B0606020202030204" pitchFamily="34" charset="0"/>
              </a:rPr>
              <a:t>The city of Babylon is marked.</a:t>
            </a:r>
          </a:p>
          <a:p>
            <a:pPr eaLnBrk="1" hangingPunct="1">
              <a:defRPr/>
            </a:pPr>
            <a:r>
              <a:rPr lang="en-US" altLang="en-US" sz="2400" dirty="0">
                <a:latin typeface="Arial Narrow" panose="020B0606020202030204" pitchFamily="34" charset="0"/>
              </a:rPr>
              <a:t>The upper area is labeled “where the sun is not seen.”</a:t>
            </a:r>
          </a:p>
        </p:txBody>
      </p:sp>
      <p:pic>
        <p:nvPicPr>
          <p:cNvPr id="63492" name="Picture 9" descr="MAS67"/>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17650" y="0"/>
            <a:ext cx="4364038" cy="6858000"/>
          </a:xfrm>
          <a:noFill/>
          <a:extLst>
            <a:ext uri="{909E8E84-426E-40DD-AFC4-6F175D3DCCD1}">
              <a14:hiddenFill xmlns:a14="http://schemas.microsoft.com/office/drawing/2010/main">
                <a:solidFill>
                  <a:srgbClr val="FFFFFF"/>
                </a:solidFill>
              </a14:hiddenFill>
            </a:ext>
          </a:extLst>
        </p:spPr>
      </p:pic>
      <p:sp>
        <p:nvSpPr>
          <p:cNvPr id="63493" name="Text Box 10"/>
          <p:cNvSpPr txBox="1">
            <a:spLocks noChangeArrowheads="1"/>
          </p:cNvSpPr>
          <p:nvPr/>
        </p:nvSpPr>
        <p:spPr bwMode="auto">
          <a:xfrm>
            <a:off x="4533900" y="6340475"/>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a:latin typeface="Arial" panose="020B0604020202020204" pitchFamily="34" charset="0"/>
              </a:rPr>
              <a:t>British Museum, London</a:t>
            </a:r>
          </a:p>
        </p:txBody>
      </p:sp>
      <p:sp>
        <p:nvSpPr>
          <p:cNvPr id="2" name="Slide Number Placeholder 1"/>
          <p:cNvSpPr>
            <a:spLocks noGrp="1"/>
          </p:cNvSpPr>
          <p:nvPr>
            <p:ph type="sldNum" sz="quarter" idx="12"/>
          </p:nvPr>
        </p:nvSpPr>
        <p:spPr>
          <a:xfrm>
            <a:off x="10758922" y="6167718"/>
            <a:ext cx="590396" cy="415962"/>
          </a:xfrm>
        </p:spPr>
        <p:txBody>
          <a:bodyPr/>
          <a:lstStyle/>
          <a:p>
            <a:pPr>
              <a:defRPr/>
            </a:pPr>
            <a:fld id="{68B56C8F-26A8-4431-9339-A2BE34F5BD18}" type="slidenum">
              <a:rPr lang="en-US" altLang="en-US" smtClean="0"/>
              <a:pPr>
                <a:defRPr/>
              </a:pPr>
              <a:t>147</a:t>
            </a:fld>
            <a:endParaRPr lang="en-US" altLang="en-US" dirty="0"/>
          </a:p>
        </p:txBody>
      </p:sp>
    </p:spTree>
    <p:extLst>
      <p:ext uri="{BB962C8B-B14F-4D97-AF65-F5344CB8AC3E}">
        <p14:creationId xmlns:p14="http://schemas.microsoft.com/office/powerpoint/2010/main" val="1789943771"/>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0" name="Rectangle 6"/>
          <p:cNvSpPr>
            <a:spLocks noGrp="1" noChangeArrowheads="1"/>
          </p:cNvSpPr>
          <p:nvPr>
            <p:ph type="body" sz="half" idx="2"/>
          </p:nvPr>
        </p:nvSpPr>
        <p:spPr>
          <a:xfrm>
            <a:off x="7315200" y="990600"/>
            <a:ext cx="2895600" cy="5105400"/>
          </a:xfrm>
        </p:spPr>
        <p:txBody>
          <a:bodyPr/>
          <a:lstStyle/>
          <a:p>
            <a:pPr eaLnBrk="1" hangingPunct="1">
              <a:buFontTx/>
              <a:buNone/>
              <a:defRPr/>
            </a:pPr>
            <a:r>
              <a:rPr lang="en-US" altLang="en-US" sz="2800" dirty="0">
                <a:latin typeface="Eras Demi ITC" pitchFamily="34" charset="0"/>
              </a:rPr>
              <a:t>SIEGE RAMPS AND SIEGE MACHINES</a:t>
            </a:r>
          </a:p>
          <a:p>
            <a:pPr eaLnBrk="1" hangingPunct="1">
              <a:buFontTx/>
              <a:buNone/>
              <a:defRPr/>
            </a:pPr>
            <a:r>
              <a:rPr lang="en-US" altLang="en-US" sz="2400" dirty="0">
                <a:latin typeface="Arial" panose="020B0604020202020204" pitchFamily="34" charset="0"/>
              </a:rPr>
              <a:t>Assyrian siege of Lachish, Judah, 701 BC.</a:t>
            </a:r>
          </a:p>
        </p:txBody>
      </p:sp>
      <p:pic>
        <p:nvPicPr>
          <p:cNvPr id="78851" name="Picture 7" descr="Victory &amp; Defeat"/>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5097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2" name="Text Box 8"/>
          <p:cNvSpPr txBox="1">
            <a:spLocks noChangeArrowheads="1"/>
          </p:cNvSpPr>
          <p:nvPr/>
        </p:nvSpPr>
        <p:spPr bwMode="auto">
          <a:xfrm>
            <a:off x="7467600" y="54864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a:latin typeface="Arial Narrow" panose="020B0606020202030204" pitchFamily="34" charset="0"/>
              </a:rPr>
              <a:t>British Museum, London</a:t>
            </a:r>
          </a:p>
        </p:txBody>
      </p:sp>
      <p:sp>
        <p:nvSpPr>
          <p:cNvPr id="2" name="Slide Number Placeholder 1"/>
          <p:cNvSpPr>
            <a:spLocks noGrp="1"/>
          </p:cNvSpPr>
          <p:nvPr>
            <p:ph type="sldNum" sz="quarter" idx="12"/>
          </p:nvPr>
        </p:nvSpPr>
        <p:spPr/>
        <p:txBody>
          <a:bodyPr/>
          <a:lstStyle/>
          <a:p>
            <a:pPr>
              <a:defRPr/>
            </a:pPr>
            <a:fld id="{10A66F63-1A11-4CF0-866B-51BB9BB3326B}" type="slidenum">
              <a:rPr lang="en-US" altLang="en-US" smtClean="0"/>
              <a:pPr>
                <a:defRPr/>
              </a:pPr>
              <a:t>148</a:t>
            </a:fld>
            <a:endParaRPr lang="en-US" altLang="en-US" dirty="0"/>
          </a:p>
        </p:txBody>
      </p:sp>
    </p:spTree>
    <p:extLst>
      <p:ext uri="{BB962C8B-B14F-4D97-AF65-F5344CB8AC3E}">
        <p14:creationId xmlns:p14="http://schemas.microsoft.com/office/powerpoint/2010/main" val="127451931"/>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149</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062103"/>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War was constantly a threat in the life of ancient peoples, but most ancient wars receive no divine comment. Why was Babylon’s coming invasion of Jerusalem different?</a:t>
            </a:r>
          </a:p>
          <a:p>
            <a:pPr>
              <a:defRPr/>
            </a:pPr>
            <a:endParaRPr lang="en-US" altLang="en-US" sz="3200" i="1" dirty="0">
              <a:latin typeface="Book Antiqua" panose="02040602050305030304" pitchFamily="18" charset="0"/>
            </a:endParaRPr>
          </a:p>
        </p:txBody>
      </p:sp>
    </p:spTree>
    <p:extLst>
      <p:ext uri="{BB962C8B-B14F-4D97-AF65-F5344CB8AC3E}">
        <p14:creationId xmlns:p14="http://schemas.microsoft.com/office/powerpoint/2010/main" val="346004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first complaint (1:2-4)</a:t>
            </a:r>
          </a:p>
        </p:txBody>
      </p:sp>
      <p:sp>
        <p:nvSpPr>
          <p:cNvPr id="3" name="Content Placeholder 2"/>
          <p:cNvSpPr>
            <a:spLocks noGrp="1"/>
          </p:cNvSpPr>
          <p:nvPr>
            <p:ph idx="1"/>
          </p:nvPr>
        </p:nvSpPr>
        <p:spPr>
          <a:xfrm>
            <a:off x="715617" y="2544417"/>
            <a:ext cx="10588487" cy="4067397"/>
          </a:xfrm>
        </p:spPr>
        <p:txBody>
          <a:bodyPr>
            <a:normAutofit/>
          </a:bodyPr>
          <a:lstStyle/>
          <a:p>
            <a:pPr marL="0" indent="0">
              <a:buNone/>
            </a:pPr>
            <a:r>
              <a:rPr lang="en-US" sz="2800" b="1" dirty="0">
                <a:solidFill>
                  <a:schemeClr val="accent2">
                    <a:lumMod val="60000"/>
                    <a:lumOff val="40000"/>
                  </a:schemeClr>
                </a:solidFill>
              </a:rPr>
              <a:t>The initial question pertains to what seemed to be divine aloofness with regard to human violence and injustice.</a:t>
            </a:r>
          </a:p>
          <a:p>
            <a:r>
              <a:rPr lang="en-US" sz="2400" i="1" dirty="0"/>
              <a:t>If Yahweh was sovereign, why did he allow anarchy to prevail in the world?</a:t>
            </a:r>
          </a:p>
          <a:p>
            <a:r>
              <a:rPr lang="en-US" sz="2400" i="1" dirty="0"/>
              <a:t>The Torah, God’s instruction for life, seemed to have no effect. Hezekiah had made a valiant effort toward reform (2 Kg. 18:1-8), but after his death, Manasseh plunged headlong back into paganism (2 Kg. 21).</a:t>
            </a:r>
          </a:p>
          <a:p>
            <a:r>
              <a:rPr lang="en-US" sz="2400" i="1" dirty="0"/>
              <a:t>Habakkuk’s implicit question to God was, “Why don’t you do something?”</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20118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981200" y="290724"/>
            <a:ext cx="8229600" cy="1600200"/>
          </a:xfrm>
        </p:spPr>
        <p:txBody>
          <a:bodyPr>
            <a:normAutofit fontScale="90000"/>
          </a:bodyPr>
          <a:lstStyle/>
          <a:p>
            <a:pPr eaLnBrk="1" hangingPunct="1">
              <a:defRPr/>
            </a:pPr>
            <a:r>
              <a:rPr lang="en-US" altLang="en-US" sz="4000">
                <a:latin typeface="Impact" panose="020B0806030902050204" pitchFamily="34" charset="0"/>
              </a:rPr>
              <a:t>EZEKIEL’S ORDEAL </a:t>
            </a:r>
            <a:r>
              <a:rPr lang="en-US" altLang="en-US">
                <a:latin typeface="Arial" panose="020B0604020202020204" pitchFamily="34" charset="0"/>
              </a:rPr>
              <a:t>(4:4-9)</a:t>
            </a:r>
            <a:br>
              <a:rPr lang="en-US" altLang="en-US" sz="4000">
                <a:latin typeface="Eras Demi ITC" pitchFamily="34" charset="0"/>
              </a:rPr>
            </a:br>
            <a:r>
              <a:rPr lang="en-US" altLang="en-US" sz="3200" i="1">
                <a:latin typeface="Narkisim" panose="020E0502050101010101" pitchFamily="34" charset="-79"/>
              </a:rPr>
              <a:t>Ezekiel’s oracle is dated in the 5</a:t>
            </a:r>
            <a:r>
              <a:rPr lang="en-US" altLang="en-US" sz="3200" i="1" baseline="30000">
                <a:latin typeface="Narkisim" panose="020E0502050101010101" pitchFamily="34" charset="-79"/>
              </a:rPr>
              <a:t>th</a:t>
            </a:r>
            <a:r>
              <a:rPr lang="en-US" altLang="en-US" sz="3200" i="1">
                <a:latin typeface="Narkisim" panose="020E0502050101010101" pitchFamily="34" charset="-79"/>
              </a:rPr>
              <a:t> regnal year of Jehoiachin (593-2 BC)</a:t>
            </a:r>
          </a:p>
        </p:txBody>
      </p:sp>
      <p:sp>
        <p:nvSpPr>
          <p:cNvPr id="199684" name="Rectangle 4"/>
          <p:cNvSpPr>
            <a:spLocks noGrp="1" noChangeArrowheads="1"/>
          </p:cNvSpPr>
          <p:nvPr>
            <p:ph type="body" sz="half" idx="1"/>
          </p:nvPr>
        </p:nvSpPr>
        <p:spPr>
          <a:xfrm>
            <a:off x="1524000" y="2859741"/>
            <a:ext cx="4114800" cy="3124200"/>
          </a:xfrm>
        </p:spPr>
        <p:txBody>
          <a:bodyPr>
            <a:normAutofit/>
          </a:bodyPr>
          <a:lstStyle/>
          <a:p>
            <a:pPr eaLnBrk="1" hangingPunct="1">
              <a:lnSpc>
                <a:spcPct val="90000"/>
              </a:lnSpc>
              <a:buFontTx/>
              <a:buNone/>
              <a:defRPr/>
            </a:pPr>
            <a:r>
              <a:rPr lang="en-US" altLang="en-US" sz="3600" dirty="0">
                <a:solidFill>
                  <a:srgbClr val="FFFF99"/>
                </a:solidFill>
                <a:latin typeface="Narkisim" panose="020E0502050101010101" pitchFamily="34" charset="-79"/>
              </a:rPr>
              <a:t>390</a:t>
            </a:r>
            <a:r>
              <a:rPr lang="en-US" altLang="en-US" sz="2800" dirty="0">
                <a:solidFill>
                  <a:srgbClr val="FFFF99"/>
                </a:solidFill>
                <a:latin typeface="Narkisim" panose="020E0502050101010101" pitchFamily="34" charset="-79"/>
              </a:rPr>
              <a:t> DAYS ON HIS LEFT SIDE</a:t>
            </a:r>
          </a:p>
        </p:txBody>
      </p:sp>
      <p:sp>
        <p:nvSpPr>
          <p:cNvPr id="199685" name="Rectangle 5"/>
          <p:cNvSpPr>
            <a:spLocks noGrp="1" noChangeArrowheads="1"/>
          </p:cNvSpPr>
          <p:nvPr>
            <p:ph type="body" sz="half" idx="2"/>
          </p:nvPr>
        </p:nvSpPr>
        <p:spPr>
          <a:xfrm>
            <a:off x="6415522" y="2836490"/>
            <a:ext cx="4343400" cy="3048000"/>
          </a:xfrm>
        </p:spPr>
        <p:txBody>
          <a:bodyPr>
            <a:normAutofit/>
          </a:bodyPr>
          <a:lstStyle/>
          <a:p>
            <a:pPr eaLnBrk="1" hangingPunct="1">
              <a:lnSpc>
                <a:spcPct val="90000"/>
              </a:lnSpc>
              <a:buFontTx/>
              <a:buNone/>
              <a:defRPr/>
            </a:pPr>
            <a:r>
              <a:rPr lang="en-US" altLang="en-US" sz="3600" dirty="0">
                <a:solidFill>
                  <a:srgbClr val="FFFF99"/>
                </a:solidFill>
                <a:latin typeface="Narkisim" panose="020E0502050101010101" pitchFamily="34" charset="-79"/>
              </a:rPr>
              <a:t>40</a:t>
            </a:r>
            <a:r>
              <a:rPr lang="en-US" altLang="en-US" sz="2800" dirty="0">
                <a:solidFill>
                  <a:srgbClr val="FFFF99"/>
                </a:solidFill>
                <a:latin typeface="Narkisim" panose="020E0502050101010101" pitchFamily="34" charset="-79"/>
              </a:rPr>
              <a:t> DAYS ON HIS RIGHT SIDE</a:t>
            </a:r>
          </a:p>
        </p:txBody>
      </p:sp>
      <p:sp>
        <p:nvSpPr>
          <p:cNvPr id="80902" name="Text Box 7"/>
          <p:cNvSpPr txBox="1">
            <a:spLocks noChangeArrowheads="1"/>
          </p:cNvSpPr>
          <p:nvPr/>
        </p:nvSpPr>
        <p:spPr bwMode="auto">
          <a:xfrm>
            <a:off x="1524000" y="2293705"/>
            <a:ext cx="9144000" cy="519113"/>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i="1">
                <a:latin typeface="Arial" panose="020B0604020202020204" pitchFamily="34" charset="0"/>
              </a:rPr>
              <a:t>‘avon</a:t>
            </a:r>
            <a:r>
              <a:rPr lang="en-US" altLang="en-US" sz="2800">
                <a:latin typeface="Arial" panose="020B0604020202020204" pitchFamily="34" charset="0"/>
              </a:rPr>
              <a:t> = “sin” or “punishment”</a:t>
            </a:r>
          </a:p>
        </p:txBody>
      </p:sp>
      <p:sp>
        <p:nvSpPr>
          <p:cNvPr id="2" name="Slide Number Placeholder 1"/>
          <p:cNvSpPr>
            <a:spLocks noGrp="1"/>
          </p:cNvSpPr>
          <p:nvPr>
            <p:ph type="sldNum" sz="quarter" idx="12"/>
          </p:nvPr>
        </p:nvSpPr>
        <p:spPr>
          <a:xfrm>
            <a:off x="10758922" y="6167718"/>
            <a:ext cx="751760" cy="415962"/>
          </a:xfrm>
        </p:spPr>
        <p:txBody>
          <a:bodyPr/>
          <a:lstStyle/>
          <a:p>
            <a:pPr>
              <a:defRPr/>
            </a:pPr>
            <a:fld id="{76127D53-B85A-48EE-94B3-CDBAB1B00642}" type="slidenum">
              <a:rPr lang="en-US" altLang="en-US" smtClean="0"/>
              <a:pPr>
                <a:defRPr/>
              </a:pPr>
              <a:t>150</a:t>
            </a:fld>
            <a:endParaRPr lang="en-US" altLang="en-US"/>
          </a:p>
        </p:txBody>
      </p:sp>
    </p:spTree>
    <p:extLst>
      <p:ext uri="{BB962C8B-B14F-4D97-AF65-F5344CB8AC3E}">
        <p14:creationId xmlns:p14="http://schemas.microsoft.com/office/powerpoint/2010/main" val="2717938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4">
                                            <p:txEl>
                                              <p:pRg st="0" end="0"/>
                                            </p:txEl>
                                          </p:spTgt>
                                        </p:tgtEl>
                                        <p:attrNameLst>
                                          <p:attrName>style.visibility</p:attrName>
                                        </p:attrNameLst>
                                      </p:cBhvr>
                                      <p:to>
                                        <p:strVal val="visible"/>
                                      </p:to>
                                    </p:set>
                                    <p:anim calcmode="lin" valueType="num">
                                      <p:cBhvr>
                                        <p:cTn id="7" dur="500" fill="hold"/>
                                        <p:tgtEl>
                                          <p:spTgt spid="1996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96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9685">
                                            <p:txEl>
                                              <p:pRg st="0" end="0"/>
                                            </p:txEl>
                                          </p:spTgt>
                                        </p:tgtEl>
                                        <p:attrNameLst>
                                          <p:attrName>style.visibility</p:attrName>
                                        </p:attrNameLst>
                                      </p:cBhvr>
                                      <p:to>
                                        <p:strVal val="visible"/>
                                      </p:to>
                                    </p:set>
                                    <p:anim calcmode="lin" valueType="num">
                                      <p:cBhvr>
                                        <p:cTn id="13" dur="500" fill="hold"/>
                                        <p:tgtEl>
                                          <p:spTgt spid="19968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9968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pPr eaLnBrk="1" hangingPunct="1">
              <a:defRPr/>
            </a:pPr>
            <a:r>
              <a:rPr lang="en-US" altLang="en-US" b="0">
                <a:latin typeface="Impact" panose="020B0806030902050204" pitchFamily="34" charset="0"/>
              </a:rPr>
              <a:t>Jerusalem’s Day of Reckoning</a:t>
            </a:r>
          </a:p>
        </p:txBody>
      </p:sp>
      <p:sp>
        <p:nvSpPr>
          <p:cNvPr id="447491" name="Rectangle 3"/>
          <p:cNvSpPr>
            <a:spLocks noGrp="1" noChangeArrowheads="1"/>
          </p:cNvSpPr>
          <p:nvPr>
            <p:ph type="body" idx="1"/>
          </p:nvPr>
        </p:nvSpPr>
        <p:spPr>
          <a:xfrm>
            <a:off x="1237129" y="2581834"/>
            <a:ext cx="9887553" cy="3636085"/>
          </a:xfrm>
        </p:spPr>
        <p:txBody>
          <a:bodyPr>
            <a:normAutofit fontScale="92500"/>
          </a:bodyPr>
          <a:lstStyle/>
          <a:p>
            <a:pPr eaLnBrk="1" hangingPunct="1">
              <a:lnSpc>
                <a:spcPct val="90000"/>
              </a:lnSpc>
              <a:buFontTx/>
              <a:buNone/>
              <a:defRPr/>
            </a:pPr>
            <a:r>
              <a:rPr lang="en-US" altLang="en-US" sz="3000" b="1" dirty="0">
                <a:solidFill>
                  <a:srgbClr val="FFFF99"/>
                </a:solidFill>
                <a:latin typeface="Arial" panose="020B0604020202020204" pitchFamily="34" charset="0"/>
              </a:rPr>
              <a:t>In the parable of the shaved hair, Ezekiel predicted that Jerusalem would be decimated—a third dying inside the city, a third outside, a third scattered to the winds and only a few stragglers left alive (5:1-4, 12).</a:t>
            </a:r>
          </a:p>
          <a:p>
            <a:pPr eaLnBrk="1" hangingPunct="1">
              <a:lnSpc>
                <a:spcPct val="90000"/>
              </a:lnSpc>
              <a:defRPr/>
            </a:pPr>
            <a:r>
              <a:rPr lang="en-US" altLang="en-US" sz="2600" i="1" dirty="0">
                <a:latin typeface="Arial" panose="020B0604020202020204" pitchFamily="34" charset="0"/>
              </a:rPr>
              <a:t>Shaving his hair with a sword evoked images of war and disaster, his hair symbolizing the people of Jerusalem to be “shaved” by the sword of war (cf. Is. 7:20).</a:t>
            </a:r>
          </a:p>
          <a:p>
            <a:pPr eaLnBrk="1" hangingPunct="1">
              <a:lnSpc>
                <a:spcPct val="90000"/>
              </a:lnSpc>
              <a:defRPr/>
            </a:pPr>
            <a:r>
              <a:rPr lang="en-US" altLang="en-US" sz="2600" i="1" dirty="0">
                <a:latin typeface="Arial" panose="020B0604020202020204" pitchFamily="34" charset="0"/>
              </a:rPr>
              <a:t>Before the siege was complete, the citizens of Jerusalem would resort to cannibalism in their desperation for food (5:8-10; cf. La. 2:20; 4:10).</a:t>
            </a:r>
          </a:p>
        </p:txBody>
      </p:sp>
      <p:sp>
        <p:nvSpPr>
          <p:cNvPr id="2" name="Slide Number Placeholder 1"/>
          <p:cNvSpPr>
            <a:spLocks noGrp="1"/>
          </p:cNvSpPr>
          <p:nvPr>
            <p:ph type="sldNum" sz="quarter" idx="12"/>
          </p:nvPr>
        </p:nvSpPr>
        <p:spPr>
          <a:xfrm>
            <a:off x="10758921" y="6217919"/>
            <a:ext cx="554537" cy="365761"/>
          </a:xfrm>
        </p:spPr>
        <p:txBody>
          <a:bodyPr/>
          <a:lstStyle/>
          <a:p>
            <a:pPr>
              <a:defRPr/>
            </a:pPr>
            <a:fld id="{59DDE4B1-F23A-4DD2-849C-B9061CA28942}" type="slidenum">
              <a:rPr lang="en-US" altLang="en-US" smtClean="0"/>
              <a:pPr>
                <a:defRPr/>
              </a:pPr>
              <a:t>151</a:t>
            </a:fld>
            <a:endParaRPr lang="en-US" altLang="en-US"/>
          </a:p>
        </p:txBody>
      </p:sp>
    </p:spTree>
    <p:extLst>
      <p:ext uri="{BB962C8B-B14F-4D97-AF65-F5344CB8AC3E}">
        <p14:creationId xmlns:p14="http://schemas.microsoft.com/office/powerpoint/2010/main" val="3609684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anim calcmode="lin" valueType="num">
                                      <p:cBhvr>
                                        <p:cTn id="7" dur="500" fill="hold"/>
                                        <p:tgtEl>
                                          <p:spTgt spid="447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7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47491">
                                            <p:txEl>
                                              <p:pRg st="1" end="1"/>
                                            </p:txEl>
                                          </p:spTgt>
                                        </p:tgtEl>
                                        <p:attrNameLst>
                                          <p:attrName>style.visibility</p:attrName>
                                        </p:attrNameLst>
                                      </p:cBhvr>
                                      <p:to>
                                        <p:strVal val="visible"/>
                                      </p:to>
                                    </p:set>
                                    <p:anim calcmode="lin" valueType="num">
                                      <p:cBhvr>
                                        <p:cTn id="13" dur="500" fill="hold"/>
                                        <p:tgtEl>
                                          <p:spTgt spid="4474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474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474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47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47491">
                                            <p:txEl>
                                              <p:pRg st="2" end="2"/>
                                            </p:txEl>
                                          </p:spTgt>
                                        </p:tgtEl>
                                        <p:attrNameLst>
                                          <p:attrName>style.visibility</p:attrName>
                                        </p:attrNameLst>
                                      </p:cBhvr>
                                      <p:to>
                                        <p:strVal val="visible"/>
                                      </p:to>
                                    </p:set>
                                    <p:anim calcmode="lin" valueType="num">
                                      <p:cBhvr>
                                        <p:cTn id="21" dur="500" fill="hold"/>
                                        <p:tgtEl>
                                          <p:spTgt spid="4474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474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474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474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pPr eaLnBrk="1" hangingPunct="1">
              <a:defRPr/>
            </a:pPr>
            <a:r>
              <a:rPr lang="en-US" altLang="en-US" b="0">
                <a:latin typeface="Impact" panose="020B0806030902050204" pitchFamily="34" charset="0"/>
              </a:rPr>
              <a:t>The Idolatrous Mountains</a:t>
            </a:r>
            <a:r>
              <a:rPr lang="en-US" altLang="en-US">
                <a:latin typeface="Arial" panose="020B0604020202020204" pitchFamily="34" charset="0"/>
              </a:rPr>
              <a:t> (6:1-3)</a:t>
            </a:r>
            <a:endParaRPr lang="en-US" altLang="en-US" b="0">
              <a:latin typeface="Impact" panose="020B0806030902050204" pitchFamily="34" charset="0"/>
            </a:endParaRPr>
          </a:p>
        </p:txBody>
      </p:sp>
      <p:sp>
        <p:nvSpPr>
          <p:cNvPr id="448515" name="Rectangle 3"/>
          <p:cNvSpPr>
            <a:spLocks noGrp="1" noChangeArrowheads="1"/>
          </p:cNvSpPr>
          <p:nvPr>
            <p:ph type="body" idx="1"/>
          </p:nvPr>
        </p:nvSpPr>
        <p:spPr>
          <a:xfrm>
            <a:off x="1165413" y="2599765"/>
            <a:ext cx="9959270" cy="3801035"/>
          </a:xfrm>
        </p:spPr>
        <p:txBody>
          <a:bodyPr>
            <a:normAutofit lnSpcReduction="10000"/>
          </a:bodyPr>
          <a:lstStyle/>
          <a:p>
            <a:pPr eaLnBrk="1" hangingPunct="1">
              <a:buFontTx/>
              <a:buNone/>
              <a:defRPr/>
            </a:pPr>
            <a:r>
              <a:rPr lang="en-US" altLang="en-US" sz="2800" b="1" dirty="0">
                <a:solidFill>
                  <a:srgbClr val="FFFF99"/>
                </a:solidFill>
                <a:latin typeface="Arial" panose="020B0604020202020204" pitchFamily="34" charset="0"/>
              </a:rPr>
              <a:t>The “high places” (</a:t>
            </a:r>
            <a:r>
              <a:rPr lang="en-US" altLang="en-US" sz="2800" b="1" i="1" dirty="0" err="1">
                <a:solidFill>
                  <a:srgbClr val="FFFF99"/>
                </a:solidFill>
                <a:latin typeface="Arial" panose="020B0604020202020204" pitchFamily="34" charset="0"/>
              </a:rPr>
              <a:t>bamot</a:t>
            </a:r>
            <a:r>
              <a:rPr lang="en-US" altLang="en-US" sz="2800" b="1" dirty="0">
                <a:solidFill>
                  <a:srgbClr val="FFFF99"/>
                </a:solidFill>
                <a:latin typeface="Arial" panose="020B0604020202020204" pitchFamily="34" charset="0"/>
              </a:rPr>
              <a:t>) were the sites for Canaanite pagan worship where the people of Judah indulged in pagan rituals.</a:t>
            </a:r>
          </a:p>
          <a:p>
            <a:pPr eaLnBrk="1" hangingPunct="1">
              <a:defRPr/>
            </a:pPr>
            <a:r>
              <a:rPr lang="en-US" altLang="en-US" sz="2400" i="1" dirty="0">
                <a:latin typeface="Arial" panose="020B0604020202020204" pitchFamily="34" charset="0"/>
              </a:rPr>
              <a:t>Judgment upon the mountains meant judgment upon the idolatrous worship in the fertility cults, which generally was practiced at “high places” on the mountains.</a:t>
            </a:r>
          </a:p>
          <a:p>
            <a:pPr eaLnBrk="1" hangingPunct="1">
              <a:defRPr/>
            </a:pPr>
            <a:r>
              <a:rPr lang="en-US" altLang="en-US" sz="2400" i="1" dirty="0">
                <a:latin typeface="Arial" panose="020B0604020202020204" pitchFamily="34" charset="0"/>
              </a:rPr>
              <a:t>Our detailed knowledge of Canaanite religion largely derives from a library of ancient cultic texts discovered at Ugarit, Syria (</a:t>
            </a:r>
            <a:r>
              <a:rPr lang="en-US" altLang="en-US" sz="2400" i="1" dirty="0" err="1">
                <a:latin typeface="Arial" panose="020B0604020202020204" pitchFamily="34" charset="0"/>
              </a:rPr>
              <a:t>Ras</a:t>
            </a:r>
            <a:r>
              <a:rPr lang="en-US" altLang="en-US" sz="2400" i="1" dirty="0">
                <a:latin typeface="Arial" panose="020B0604020202020204" pitchFamily="34" charset="0"/>
              </a:rPr>
              <a:t> </a:t>
            </a:r>
            <a:r>
              <a:rPr lang="en-US" altLang="en-US" sz="2400" i="1" dirty="0" err="1">
                <a:latin typeface="Arial" panose="020B0604020202020204" pitchFamily="34" charset="0"/>
              </a:rPr>
              <a:t>Shamra</a:t>
            </a:r>
            <a:r>
              <a:rPr lang="en-US" altLang="en-US" sz="2400" i="1" dirty="0">
                <a:latin typeface="Arial" panose="020B0604020202020204" pitchFamily="34" charset="0"/>
              </a:rPr>
              <a:t>) as well as from archaeological artifacts excavated in Israel. </a:t>
            </a:r>
          </a:p>
        </p:txBody>
      </p:sp>
      <p:sp>
        <p:nvSpPr>
          <p:cNvPr id="2" name="Slide Number Placeholder 1"/>
          <p:cNvSpPr>
            <a:spLocks noGrp="1"/>
          </p:cNvSpPr>
          <p:nvPr>
            <p:ph type="sldNum" sz="quarter" idx="12"/>
          </p:nvPr>
        </p:nvSpPr>
        <p:spPr>
          <a:xfrm>
            <a:off x="10758922" y="6185647"/>
            <a:ext cx="626254" cy="398033"/>
          </a:xfrm>
        </p:spPr>
        <p:txBody>
          <a:bodyPr/>
          <a:lstStyle/>
          <a:p>
            <a:pPr>
              <a:defRPr/>
            </a:pPr>
            <a:fld id="{DBC210F7-C27E-46CC-A912-BF1A87BACF27}" type="slidenum">
              <a:rPr lang="en-US" altLang="en-US" smtClean="0"/>
              <a:pPr>
                <a:defRPr/>
              </a:pPr>
              <a:t>152</a:t>
            </a:fld>
            <a:endParaRPr lang="en-US" altLang="en-US"/>
          </a:p>
        </p:txBody>
      </p:sp>
    </p:spTree>
    <p:extLst>
      <p:ext uri="{BB962C8B-B14F-4D97-AF65-F5344CB8AC3E}">
        <p14:creationId xmlns:p14="http://schemas.microsoft.com/office/powerpoint/2010/main" val="4060891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p:cTn id="7" dur="500" fill="hold"/>
                                        <p:tgtEl>
                                          <p:spTgt spid="448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8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48515">
                                            <p:txEl>
                                              <p:pRg st="1" end="1"/>
                                            </p:txEl>
                                          </p:spTgt>
                                        </p:tgtEl>
                                        <p:attrNameLst>
                                          <p:attrName>style.visibility</p:attrName>
                                        </p:attrNameLst>
                                      </p:cBhvr>
                                      <p:to>
                                        <p:strVal val="visible"/>
                                      </p:to>
                                    </p:set>
                                    <p:anim calcmode="lin" valueType="num">
                                      <p:cBhvr>
                                        <p:cTn id="13" dur="500" fill="hold"/>
                                        <p:tgtEl>
                                          <p:spTgt spid="4485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485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485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48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48515">
                                            <p:txEl>
                                              <p:pRg st="2" end="2"/>
                                            </p:txEl>
                                          </p:spTgt>
                                        </p:tgtEl>
                                        <p:attrNameLst>
                                          <p:attrName>style.visibility</p:attrName>
                                        </p:attrNameLst>
                                      </p:cBhvr>
                                      <p:to>
                                        <p:strVal val="visible"/>
                                      </p:to>
                                    </p:set>
                                    <p:anim calcmode="lin" valueType="num">
                                      <p:cBhvr>
                                        <p:cTn id="21" dur="500" fill="hold"/>
                                        <p:tgtEl>
                                          <p:spTgt spid="4485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485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485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485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5423647" y="372035"/>
            <a:ext cx="5424922" cy="658906"/>
          </a:xfrm>
        </p:spPr>
        <p:txBody>
          <a:bodyPr>
            <a:normAutofit fontScale="90000"/>
          </a:bodyPr>
          <a:lstStyle/>
          <a:p>
            <a:pPr eaLnBrk="1" hangingPunct="1">
              <a:defRPr/>
            </a:pPr>
            <a:r>
              <a:rPr lang="en-US" altLang="en-US" sz="3200" dirty="0">
                <a:latin typeface="Franklin Gothic Medium" panose="020B0603020102020204" pitchFamily="34" charset="0"/>
              </a:rPr>
              <a:t>The </a:t>
            </a:r>
            <a:r>
              <a:rPr lang="en-US" altLang="en-US" sz="3200" i="1" dirty="0" err="1">
                <a:latin typeface="Franklin Gothic Medium" panose="020B0603020102020204" pitchFamily="34" charset="0"/>
              </a:rPr>
              <a:t>Bamah</a:t>
            </a:r>
            <a:r>
              <a:rPr lang="en-US" altLang="en-US" sz="3200" dirty="0">
                <a:latin typeface="Franklin Gothic Medium" panose="020B0603020102020204" pitchFamily="34" charset="0"/>
              </a:rPr>
              <a:t> (High Place)</a:t>
            </a:r>
            <a:endParaRPr lang="en-US" altLang="en-US" sz="3200" i="1" dirty="0">
              <a:latin typeface="Franklin Gothic Medium" panose="020B0603020102020204" pitchFamily="34" charset="0"/>
            </a:endParaRPr>
          </a:p>
        </p:txBody>
      </p:sp>
      <p:sp>
        <p:nvSpPr>
          <p:cNvPr id="463875" name="Rectangle 3"/>
          <p:cNvSpPr>
            <a:spLocks noGrp="1" noChangeArrowheads="1"/>
          </p:cNvSpPr>
          <p:nvPr>
            <p:ph type="body" idx="1"/>
          </p:nvPr>
        </p:nvSpPr>
        <p:spPr>
          <a:xfrm>
            <a:off x="5423647" y="1326777"/>
            <a:ext cx="6459071" cy="4625788"/>
          </a:xfrm>
        </p:spPr>
        <p:txBody>
          <a:bodyPr/>
          <a:lstStyle/>
          <a:p>
            <a:pPr eaLnBrk="1" hangingPunct="1">
              <a:buFontTx/>
              <a:buNone/>
              <a:defRPr/>
            </a:pPr>
            <a:r>
              <a:rPr lang="en-US" altLang="en-US" sz="2400" dirty="0">
                <a:solidFill>
                  <a:srgbClr val="FFFF99"/>
                </a:solidFill>
                <a:latin typeface="Franklin Gothic Medium" panose="020B0603020102020204" pitchFamily="34" charset="0"/>
              </a:rPr>
              <a:t>Appearing more than 100 times in the biblical text, the </a:t>
            </a:r>
            <a:r>
              <a:rPr lang="en-US" altLang="en-US" sz="2400" i="1" dirty="0" err="1">
                <a:solidFill>
                  <a:srgbClr val="FFFF99"/>
                </a:solidFill>
                <a:latin typeface="Franklin Gothic Medium" panose="020B0603020102020204" pitchFamily="34" charset="0"/>
              </a:rPr>
              <a:t>bamah</a:t>
            </a:r>
            <a:r>
              <a:rPr lang="en-US" altLang="en-US" sz="2400" dirty="0">
                <a:solidFill>
                  <a:srgbClr val="FFFF99"/>
                </a:solidFill>
                <a:latin typeface="Franklin Gothic Medium" panose="020B0603020102020204" pitchFamily="34" charset="0"/>
              </a:rPr>
              <a:t> (plural = </a:t>
            </a:r>
            <a:r>
              <a:rPr lang="en-US" altLang="en-US" sz="2400" i="1" dirty="0" err="1">
                <a:solidFill>
                  <a:srgbClr val="FFFF99"/>
                </a:solidFill>
                <a:latin typeface="Franklin Gothic Medium" panose="020B0603020102020204" pitchFamily="34" charset="0"/>
              </a:rPr>
              <a:t>bamoth</a:t>
            </a:r>
            <a:r>
              <a:rPr lang="en-US" altLang="en-US" sz="2400" dirty="0">
                <a:solidFill>
                  <a:srgbClr val="FFFF99"/>
                </a:solidFill>
                <a:latin typeface="Franklin Gothic Medium" panose="020B0603020102020204" pitchFamily="34" charset="0"/>
              </a:rPr>
              <a:t>) was an open-air sacred site on a natural elevation, often with standing stones and/or altars and usually associated with Canaanite religion.</a:t>
            </a:r>
          </a:p>
          <a:p>
            <a:pPr eaLnBrk="1" hangingPunct="1">
              <a:defRPr/>
            </a:pPr>
            <a:r>
              <a:rPr lang="en-US" altLang="en-US" sz="2000" b="1" i="1" dirty="0">
                <a:latin typeface="Arial Narrow" panose="020B0606020202030204" pitchFamily="34" charset="0"/>
              </a:rPr>
              <a:t>Early in Israel’s history, high places were tolerated and even used for the worship of Yahweh (1 Sa. 9:12-14, 19, 25; 10:5, 13).</a:t>
            </a:r>
          </a:p>
          <a:p>
            <a:pPr eaLnBrk="1" hangingPunct="1">
              <a:defRPr/>
            </a:pPr>
            <a:r>
              <a:rPr lang="en-US" altLang="en-US" sz="2000" b="1" i="1" dirty="0">
                <a:latin typeface="Arial Narrow" panose="020B0606020202030204" pitchFamily="34" charset="0"/>
              </a:rPr>
              <a:t>Deuteronomy, however, anticipated their demise when a central shrine would be built (Dt 12).</a:t>
            </a:r>
          </a:p>
          <a:p>
            <a:pPr eaLnBrk="1" hangingPunct="1">
              <a:defRPr/>
            </a:pPr>
            <a:r>
              <a:rPr lang="en-US" altLang="en-US" sz="2000" b="1" i="1" dirty="0">
                <a:latin typeface="Arial Narrow" panose="020B0606020202030204" pitchFamily="34" charset="0"/>
              </a:rPr>
              <a:t>After the building of the temple, they would be outlawed altogether.</a:t>
            </a:r>
          </a:p>
        </p:txBody>
      </p:sp>
      <p:pic>
        <p:nvPicPr>
          <p:cNvPr id="89092" name="Picture 4" descr="HBS3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373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5"/>
          <p:cNvSpPr txBox="1">
            <a:spLocks noChangeArrowheads="1"/>
          </p:cNvSpPr>
          <p:nvPr/>
        </p:nvSpPr>
        <p:spPr bwMode="auto">
          <a:xfrm>
            <a:off x="5334000" y="6248401"/>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a:latin typeface="Arial Narrow" panose="020B0606020202030204" pitchFamily="34" charset="0"/>
              </a:rPr>
              <a:t>Gezer </a:t>
            </a:r>
            <a:r>
              <a:rPr lang="en-US" altLang="en-US" sz="1800" i="1">
                <a:latin typeface="Arial Narrow" panose="020B0606020202030204" pitchFamily="34" charset="0"/>
              </a:rPr>
              <a:t>bamah</a:t>
            </a:r>
            <a:r>
              <a:rPr lang="en-US" altLang="en-US" sz="1800">
                <a:latin typeface="Arial Narrow" panose="020B0606020202030204" pitchFamily="34" charset="0"/>
              </a:rPr>
              <a:t> with standing stones</a:t>
            </a:r>
          </a:p>
        </p:txBody>
      </p:sp>
      <p:sp>
        <p:nvSpPr>
          <p:cNvPr id="2" name="Slide Number Placeholder 1"/>
          <p:cNvSpPr>
            <a:spLocks noGrp="1"/>
          </p:cNvSpPr>
          <p:nvPr>
            <p:ph type="sldNum" sz="quarter" idx="12"/>
          </p:nvPr>
        </p:nvSpPr>
        <p:spPr>
          <a:xfrm>
            <a:off x="10758922" y="6248400"/>
            <a:ext cx="572466" cy="335279"/>
          </a:xfrm>
        </p:spPr>
        <p:txBody>
          <a:bodyPr/>
          <a:lstStyle/>
          <a:p>
            <a:pPr>
              <a:defRPr/>
            </a:pPr>
            <a:fld id="{4833090B-77EA-42B4-B92E-D3A67C00B8FF}" type="slidenum">
              <a:rPr lang="en-US" altLang="en-US" smtClean="0"/>
              <a:pPr>
                <a:defRPr/>
              </a:pPr>
              <a:t>153</a:t>
            </a:fld>
            <a:endParaRPr lang="en-US" altLang="en-US" dirty="0"/>
          </a:p>
        </p:txBody>
      </p:sp>
    </p:spTree>
    <p:extLst>
      <p:ext uri="{BB962C8B-B14F-4D97-AF65-F5344CB8AC3E}">
        <p14:creationId xmlns:p14="http://schemas.microsoft.com/office/powerpoint/2010/main" val="1392256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 calcmode="lin" valueType="num">
                                      <p:cBhvr>
                                        <p:cTn id="7" dur="500" fill="hold"/>
                                        <p:tgtEl>
                                          <p:spTgt spid="463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38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3875">
                                            <p:txEl>
                                              <p:pRg st="1" end="1"/>
                                            </p:txEl>
                                          </p:spTgt>
                                        </p:tgtEl>
                                        <p:attrNameLst>
                                          <p:attrName>style.visibility</p:attrName>
                                        </p:attrNameLst>
                                      </p:cBhvr>
                                      <p:to>
                                        <p:strVal val="visible"/>
                                      </p:to>
                                    </p:set>
                                    <p:anim calcmode="lin" valueType="num">
                                      <p:cBhvr additive="base">
                                        <p:cTn id="13" dur="500" fill="hold"/>
                                        <p:tgtEl>
                                          <p:spTgt spid="463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3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3875">
                                            <p:txEl>
                                              <p:pRg st="2" end="2"/>
                                            </p:txEl>
                                          </p:spTgt>
                                        </p:tgtEl>
                                        <p:attrNameLst>
                                          <p:attrName>style.visibility</p:attrName>
                                        </p:attrNameLst>
                                      </p:cBhvr>
                                      <p:to>
                                        <p:strVal val="visible"/>
                                      </p:to>
                                    </p:set>
                                    <p:anim calcmode="lin" valueType="num">
                                      <p:cBhvr additive="base">
                                        <p:cTn id="19" dur="500" fill="hold"/>
                                        <p:tgtEl>
                                          <p:spTgt spid="4638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3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3875">
                                            <p:txEl>
                                              <p:pRg st="3" end="3"/>
                                            </p:txEl>
                                          </p:spTgt>
                                        </p:tgtEl>
                                        <p:attrNameLst>
                                          <p:attrName>style.visibility</p:attrName>
                                        </p:attrNameLst>
                                      </p:cBhvr>
                                      <p:to>
                                        <p:strVal val="visible"/>
                                      </p:to>
                                    </p:set>
                                    <p:anim calcmode="lin" valueType="num">
                                      <p:cBhvr additive="base">
                                        <p:cTn id="25" dur="500" fill="hold"/>
                                        <p:tgtEl>
                                          <p:spTgt spid="4638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38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1828800" y="274638"/>
            <a:ext cx="8382000" cy="1477962"/>
          </a:xfrm>
        </p:spPr>
        <p:txBody>
          <a:bodyPr/>
          <a:lstStyle/>
          <a:p>
            <a:pPr eaLnBrk="1" hangingPunct="1">
              <a:defRPr/>
            </a:pPr>
            <a:r>
              <a:rPr lang="en-US" altLang="en-US" b="0" dirty="0">
                <a:latin typeface="Impact" panose="020B0806030902050204" pitchFamily="34" charset="0"/>
              </a:rPr>
              <a:t>The End </a:t>
            </a:r>
            <a:r>
              <a:rPr lang="en-US" altLang="en-US" b="0" dirty="0">
                <a:latin typeface="HebrewTh" pitchFamily="2" charset="0"/>
              </a:rPr>
              <a:t>Cq2</a:t>
            </a:r>
            <a:r>
              <a:rPr lang="en-US" altLang="en-US" dirty="0">
                <a:latin typeface="Arial" panose="020B0604020202020204" pitchFamily="34" charset="0"/>
              </a:rPr>
              <a:t> </a:t>
            </a:r>
            <a:br>
              <a:rPr lang="en-US" altLang="en-US" dirty="0">
                <a:latin typeface="Arial" panose="020B0604020202020204" pitchFamily="34" charset="0"/>
              </a:rPr>
            </a:br>
            <a:r>
              <a:rPr lang="en-US" altLang="en-US" dirty="0">
                <a:latin typeface="Arial" panose="020B0604020202020204" pitchFamily="34" charset="0"/>
              </a:rPr>
              <a:t>(7:1-3, 6)</a:t>
            </a:r>
            <a:endParaRPr lang="en-US" altLang="en-US" b="0" dirty="0">
              <a:latin typeface="Impact" panose="020B0806030902050204" pitchFamily="34" charset="0"/>
            </a:endParaRPr>
          </a:p>
        </p:txBody>
      </p:sp>
      <p:sp>
        <p:nvSpPr>
          <p:cNvPr id="450563" name="Rectangle 3"/>
          <p:cNvSpPr>
            <a:spLocks noGrp="1" noChangeArrowheads="1"/>
          </p:cNvSpPr>
          <p:nvPr>
            <p:ph type="body" idx="1"/>
          </p:nvPr>
        </p:nvSpPr>
        <p:spPr>
          <a:xfrm>
            <a:off x="1649507" y="2638044"/>
            <a:ext cx="9610164" cy="3583462"/>
          </a:xfrm>
        </p:spPr>
        <p:txBody>
          <a:bodyPr>
            <a:normAutofit lnSpcReduction="10000"/>
          </a:bodyPr>
          <a:lstStyle/>
          <a:p>
            <a:pPr eaLnBrk="1" hangingPunct="1">
              <a:buFontTx/>
              <a:buNone/>
              <a:defRPr/>
            </a:pPr>
            <a:r>
              <a:rPr lang="en-US" altLang="en-US" sz="2800" b="1" dirty="0">
                <a:solidFill>
                  <a:srgbClr val="FFFF99"/>
                </a:solidFill>
                <a:latin typeface="Arial" panose="020B0604020202020204" pitchFamily="34" charset="0"/>
              </a:rPr>
              <a:t>The prophets often use the expression “the end” to refer to specific judgments in history (cf. Am. 8:2; </a:t>
            </a:r>
            <a:r>
              <a:rPr lang="en-US" altLang="en-US" sz="2800" b="1" dirty="0" err="1">
                <a:solidFill>
                  <a:srgbClr val="FFFF99"/>
                </a:solidFill>
                <a:latin typeface="Arial" panose="020B0604020202020204" pitchFamily="34" charset="0"/>
              </a:rPr>
              <a:t>Je</a:t>
            </a:r>
            <a:r>
              <a:rPr lang="en-US" altLang="en-US" sz="2800" b="1" dirty="0">
                <a:solidFill>
                  <a:srgbClr val="FFFF99"/>
                </a:solidFill>
                <a:latin typeface="Arial" panose="020B0604020202020204" pitchFamily="34" charset="0"/>
              </a:rPr>
              <a:t>. 51:13; La. 4:18; Da. 9:26; Na. 1:8; etc.).</a:t>
            </a:r>
          </a:p>
          <a:p>
            <a:pPr eaLnBrk="1" hangingPunct="1">
              <a:defRPr/>
            </a:pPr>
            <a:r>
              <a:rPr lang="en-US" altLang="en-US" sz="2400" i="1" dirty="0">
                <a:latin typeface="Arial" panose="020B0604020202020204" pitchFamily="34" charset="0"/>
              </a:rPr>
              <a:t>Here, “the end” is the end of Jerusalem, the doom of Judah’s capital city.</a:t>
            </a:r>
          </a:p>
          <a:p>
            <a:pPr eaLnBrk="1" hangingPunct="1">
              <a:defRPr/>
            </a:pPr>
            <a:r>
              <a:rPr lang="en-US" altLang="en-US" sz="2400" i="1" dirty="0">
                <a:latin typeface="Arial" panose="020B0604020202020204" pitchFamily="34" charset="0"/>
              </a:rPr>
              <a:t>Like the iron pan which Ezekiel used to screen his face from the model siege (4:3), Yahweh’s face would be turned away from the city and temple, allowing their destruction and desecration by enemy troops (7:22).</a:t>
            </a:r>
          </a:p>
        </p:txBody>
      </p:sp>
      <p:sp>
        <p:nvSpPr>
          <p:cNvPr id="2" name="Slide Number Placeholder 1"/>
          <p:cNvSpPr>
            <a:spLocks noGrp="1"/>
          </p:cNvSpPr>
          <p:nvPr>
            <p:ph type="sldNum" sz="quarter" idx="12"/>
          </p:nvPr>
        </p:nvSpPr>
        <p:spPr>
          <a:xfrm>
            <a:off x="10758922" y="6221506"/>
            <a:ext cx="500748" cy="362174"/>
          </a:xfrm>
        </p:spPr>
        <p:txBody>
          <a:bodyPr/>
          <a:lstStyle/>
          <a:p>
            <a:pPr>
              <a:defRPr/>
            </a:pPr>
            <a:fld id="{B1F52F21-2E18-4C9D-8643-A7731DA2D1B7}" type="slidenum">
              <a:rPr lang="en-US" altLang="en-US" smtClean="0"/>
              <a:pPr>
                <a:defRPr/>
              </a:pPr>
              <a:t>154</a:t>
            </a:fld>
            <a:endParaRPr lang="en-US" altLang="en-US"/>
          </a:p>
        </p:txBody>
      </p:sp>
    </p:spTree>
    <p:extLst>
      <p:ext uri="{BB962C8B-B14F-4D97-AF65-F5344CB8AC3E}">
        <p14:creationId xmlns:p14="http://schemas.microsoft.com/office/powerpoint/2010/main" val="583796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anim calcmode="lin" valueType="num">
                                      <p:cBhvr>
                                        <p:cTn id="7" dur="500" fill="hold"/>
                                        <p:tgtEl>
                                          <p:spTgt spid="450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63">
                                            <p:txEl>
                                              <p:pRg st="1" end="1"/>
                                            </p:txEl>
                                          </p:spTgt>
                                        </p:tgtEl>
                                        <p:attrNameLst>
                                          <p:attrName>style.visibility</p:attrName>
                                        </p:attrNameLst>
                                      </p:cBhvr>
                                      <p:to>
                                        <p:strVal val="visible"/>
                                      </p:to>
                                    </p:set>
                                    <p:anim calcmode="lin" valueType="num">
                                      <p:cBhvr additive="base">
                                        <p:cTn id="13" dur="500" fill="hold"/>
                                        <p:tgtEl>
                                          <p:spTgt spid="450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0563">
                                            <p:txEl>
                                              <p:pRg st="2" end="2"/>
                                            </p:txEl>
                                          </p:spTgt>
                                        </p:tgtEl>
                                        <p:attrNameLst>
                                          <p:attrName>style.visibility</p:attrName>
                                        </p:attrNameLst>
                                      </p:cBhvr>
                                      <p:to>
                                        <p:strVal val="visible"/>
                                      </p:to>
                                    </p:set>
                                    <p:anim calcmode="lin" valueType="num">
                                      <p:cBhvr additive="base">
                                        <p:cTn id="19" dur="500" fill="hold"/>
                                        <p:tgtEl>
                                          <p:spTgt spid="450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1828800" y="277905"/>
            <a:ext cx="8229600" cy="1143000"/>
          </a:xfrm>
        </p:spPr>
        <p:txBody>
          <a:bodyPr>
            <a:normAutofit fontScale="90000"/>
          </a:bodyPr>
          <a:lstStyle/>
          <a:p>
            <a:pPr eaLnBrk="1" hangingPunct="1">
              <a:defRPr/>
            </a:pPr>
            <a:r>
              <a:rPr lang="en-US" altLang="en-US" sz="4000">
                <a:solidFill>
                  <a:srgbClr val="FFFF00"/>
                </a:solidFill>
                <a:latin typeface="Impact" panose="020B0806030902050204" pitchFamily="34" charset="0"/>
              </a:rPr>
              <a:t>FOUR EXRESSIONS OF PAGANISM</a:t>
            </a:r>
            <a:br>
              <a:rPr lang="en-US" altLang="en-US" sz="4000">
                <a:solidFill>
                  <a:srgbClr val="FFFF00"/>
                </a:solidFill>
                <a:latin typeface="Impact" panose="020B0806030902050204" pitchFamily="34" charset="0"/>
              </a:rPr>
            </a:br>
            <a:r>
              <a:rPr lang="en-US" altLang="en-US" sz="4000">
                <a:solidFill>
                  <a:srgbClr val="FFFF00"/>
                </a:solidFill>
                <a:latin typeface="Impact" panose="020B0806030902050204" pitchFamily="34" charset="0"/>
              </a:rPr>
              <a:t>IN THE TEMPLE PRECINCTS</a:t>
            </a:r>
          </a:p>
        </p:txBody>
      </p:sp>
      <p:sp>
        <p:nvSpPr>
          <p:cNvPr id="218115" name="Rectangle 3"/>
          <p:cNvSpPr>
            <a:spLocks noGrp="1" noChangeArrowheads="1"/>
          </p:cNvSpPr>
          <p:nvPr>
            <p:ph type="body" idx="1"/>
          </p:nvPr>
        </p:nvSpPr>
        <p:spPr>
          <a:xfrm>
            <a:off x="1828800" y="2829229"/>
            <a:ext cx="8839200" cy="3962400"/>
          </a:xfrm>
        </p:spPr>
        <p:txBody>
          <a:bodyPr>
            <a:normAutofit/>
          </a:bodyPr>
          <a:lstStyle/>
          <a:p>
            <a:pPr marL="609600" indent="-609600">
              <a:buNone/>
              <a:defRPr/>
            </a:pPr>
            <a:r>
              <a:rPr lang="en-US" altLang="en-US" sz="2800" i="1" dirty="0">
                <a:latin typeface="Arial" panose="020B0604020202020204" pitchFamily="34" charset="0"/>
              </a:rPr>
              <a:t>1) The Idol that Provokes (Idol of Jealousy)</a:t>
            </a:r>
            <a:endParaRPr lang="en-US" altLang="en-US" sz="900" i="1" dirty="0">
              <a:latin typeface="Arial" panose="020B0604020202020204" pitchFamily="34" charset="0"/>
            </a:endParaRPr>
          </a:p>
          <a:p>
            <a:pPr marL="609600" indent="-609600">
              <a:buNone/>
              <a:defRPr/>
            </a:pPr>
            <a:r>
              <a:rPr lang="en-US" altLang="en-US" sz="2800" i="1" dirty="0">
                <a:latin typeface="Arial" panose="020B0604020202020204" pitchFamily="34" charset="0"/>
              </a:rPr>
              <a:t>2) Elders of Judah offering incense before a bas-relief of </a:t>
            </a:r>
            <a:r>
              <a:rPr lang="en-US" altLang="en-US" sz="2800" i="1" dirty="0" err="1">
                <a:latin typeface="Arial" panose="020B0604020202020204" pitchFamily="34" charset="0"/>
              </a:rPr>
              <a:t>theriomorphic</a:t>
            </a:r>
            <a:r>
              <a:rPr lang="en-US" altLang="en-US" sz="2800" i="1" dirty="0">
                <a:latin typeface="Arial" panose="020B0604020202020204" pitchFamily="34" charset="0"/>
              </a:rPr>
              <a:t> deities</a:t>
            </a:r>
            <a:endParaRPr lang="en-US" altLang="en-US" sz="800" i="1" dirty="0">
              <a:latin typeface="Arial" panose="020B0604020202020204" pitchFamily="34" charset="0"/>
            </a:endParaRPr>
          </a:p>
          <a:p>
            <a:pPr marL="609600" indent="-609600">
              <a:buNone/>
              <a:defRPr/>
            </a:pPr>
            <a:r>
              <a:rPr lang="en-US" altLang="en-US" sz="2800" i="1" dirty="0">
                <a:latin typeface="Arial" panose="020B0604020202020204" pitchFamily="34" charset="0"/>
              </a:rPr>
              <a:t>3) Israelite women weeping for Tammuz, the Sumerian fertility god comparable to </a:t>
            </a:r>
            <a:r>
              <a:rPr lang="en-US" altLang="en-US" sz="2800" i="1" dirty="0" err="1">
                <a:latin typeface="Arial" panose="020B0604020202020204" pitchFamily="34" charset="0"/>
              </a:rPr>
              <a:t>Ba’al</a:t>
            </a:r>
            <a:endParaRPr lang="en-US" altLang="en-US" sz="800" i="1" dirty="0">
              <a:latin typeface="Arial" panose="020B0604020202020204" pitchFamily="34" charset="0"/>
            </a:endParaRPr>
          </a:p>
          <a:p>
            <a:pPr marL="609600" indent="-609600">
              <a:buNone/>
              <a:defRPr/>
            </a:pPr>
            <a:r>
              <a:rPr lang="en-US" altLang="en-US" sz="2800" i="1" dirty="0">
                <a:latin typeface="Arial" panose="020B0604020202020204" pitchFamily="34" charset="0"/>
              </a:rPr>
              <a:t>4) Israelite elders worshipping Shamash (Mesopotamian god of the sun)</a:t>
            </a:r>
          </a:p>
        </p:txBody>
      </p:sp>
      <p:sp>
        <p:nvSpPr>
          <p:cNvPr id="218116" name="Text Box 4"/>
          <p:cNvSpPr txBox="1">
            <a:spLocks noChangeArrowheads="1"/>
          </p:cNvSpPr>
          <p:nvPr/>
        </p:nvSpPr>
        <p:spPr bwMode="auto">
          <a:xfrm>
            <a:off x="1524000" y="1676400"/>
            <a:ext cx="9144000" cy="946150"/>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a:solidFill>
                  <a:srgbClr val="FFFF99"/>
                </a:solidFill>
                <a:latin typeface="Arial" panose="020B0604020202020204" pitchFamily="34" charset="0"/>
              </a:rPr>
              <a:t>Ezekiel is transported by the Spirit to Jerusalem (8:1-4). Here, he was shown:</a:t>
            </a:r>
          </a:p>
        </p:txBody>
      </p:sp>
      <p:sp>
        <p:nvSpPr>
          <p:cNvPr id="2" name="Slide Number Placeholder 1"/>
          <p:cNvSpPr>
            <a:spLocks noGrp="1"/>
          </p:cNvSpPr>
          <p:nvPr>
            <p:ph type="sldNum" sz="quarter" idx="12"/>
          </p:nvPr>
        </p:nvSpPr>
        <p:spPr>
          <a:xfrm>
            <a:off x="10758921" y="6203576"/>
            <a:ext cx="500749" cy="380104"/>
          </a:xfrm>
        </p:spPr>
        <p:txBody>
          <a:bodyPr/>
          <a:lstStyle/>
          <a:p>
            <a:pPr>
              <a:defRPr/>
            </a:pPr>
            <a:fld id="{337D7307-1F6E-42C5-9F91-FF9DBCDE74DA}" type="slidenum">
              <a:rPr lang="en-US" altLang="en-US" smtClean="0"/>
              <a:pPr>
                <a:defRPr/>
              </a:pPr>
              <a:t>155</a:t>
            </a:fld>
            <a:endParaRPr lang="en-US" altLang="en-US"/>
          </a:p>
        </p:txBody>
      </p:sp>
    </p:spTree>
    <p:extLst>
      <p:ext uri="{BB962C8B-B14F-4D97-AF65-F5344CB8AC3E}">
        <p14:creationId xmlns:p14="http://schemas.microsoft.com/office/powerpoint/2010/main" val="3096754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randombar(vertical)">
                                      <p:cBhvr>
                                        <p:cTn id="7" dur="1000"/>
                                        <p:tgtEl>
                                          <p:spTgt spid="218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218115">
                                            <p:txEl>
                                              <p:pRg st="0" end="0"/>
                                            </p:txEl>
                                          </p:spTgt>
                                        </p:tgtEl>
                                        <p:attrNameLst>
                                          <p:attrName>style.visibility</p:attrName>
                                        </p:attrNameLst>
                                      </p:cBhvr>
                                      <p:to>
                                        <p:strVal val="visible"/>
                                      </p:to>
                                    </p:set>
                                    <p:anim calcmode="lin" valueType="num">
                                      <p:cBhvr>
                                        <p:cTn id="12" dur="500" fill="hold"/>
                                        <p:tgtEl>
                                          <p:spTgt spid="2181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181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181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18115">
                                            <p:txEl>
                                              <p:pRg st="1" end="1"/>
                                            </p:txEl>
                                          </p:spTgt>
                                        </p:tgtEl>
                                        <p:attrNameLst>
                                          <p:attrName>style.visibility</p:attrName>
                                        </p:attrNameLst>
                                      </p:cBhvr>
                                      <p:to>
                                        <p:strVal val="visible"/>
                                      </p:to>
                                    </p:set>
                                    <p:anim calcmode="lin" valueType="num">
                                      <p:cBhvr>
                                        <p:cTn id="20" dur="500" fill="hold"/>
                                        <p:tgtEl>
                                          <p:spTgt spid="2181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181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181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218115">
                                            <p:txEl>
                                              <p:pRg st="2" end="2"/>
                                            </p:txEl>
                                          </p:spTgt>
                                        </p:tgtEl>
                                        <p:attrNameLst>
                                          <p:attrName>style.visibility</p:attrName>
                                        </p:attrNameLst>
                                      </p:cBhvr>
                                      <p:to>
                                        <p:strVal val="visible"/>
                                      </p:to>
                                    </p:set>
                                    <p:anim calcmode="lin" valueType="num">
                                      <p:cBhvr>
                                        <p:cTn id="28" dur="500" fill="hold"/>
                                        <p:tgtEl>
                                          <p:spTgt spid="2181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81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81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ntr" presetSubtype="0" accel="100000" fill="hold" nodeType="clickEffect">
                                  <p:stCondLst>
                                    <p:cond delay="0"/>
                                  </p:stCondLst>
                                  <p:childTnLst>
                                    <p:set>
                                      <p:cBhvr>
                                        <p:cTn id="35" dur="1" fill="hold">
                                          <p:stCondLst>
                                            <p:cond delay="0"/>
                                          </p:stCondLst>
                                        </p:cTn>
                                        <p:tgtEl>
                                          <p:spTgt spid="218115">
                                            <p:txEl>
                                              <p:pRg st="3" end="3"/>
                                            </p:txEl>
                                          </p:spTgt>
                                        </p:tgtEl>
                                        <p:attrNameLst>
                                          <p:attrName>style.visibility</p:attrName>
                                        </p:attrNameLst>
                                      </p:cBhvr>
                                      <p:to>
                                        <p:strVal val="visible"/>
                                      </p:to>
                                    </p:set>
                                    <p:anim calcmode="lin" valueType="num">
                                      <p:cBhvr>
                                        <p:cTn id="36" dur="500" fill="hold"/>
                                        <p:tgtEl>
                                          <p:spTgt spid="2181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2181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2181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2181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body" idx="1"/>
          </p:nvPr>
        </p:nvSpPr>
        <p:spPr>
          <a:xfrm>
            <a:off x="914400" y="533401"/>
            <a:ext cx="10434918" cy="4827494"/>
          </a:xfrm>
          <a:solidFill>
            <a:srgbClr val="660066"/>
          </a:solidFill>
        </p:spPr>
        <p:txBody>
          <a:bodyPr/>
          <a:lstStyle/>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YET ONCE MORE, A QUESTION BEGGED:</a:t>
            </a:r>
            <a:r>
              <a:rPr lang="en-US" altLang="en-US" sz="4000" dirty="0">
                <a:latin typeface="Book Antiqua" panose="02040602050305030304" pitchFamily="18" charset="0"/>
              </a:rPr>
              <a:t> </a:t>
            </a:r>
            <a:r>
              <a:rPr lang="en-US" altLang="en-US" sz="4000" i="1" dirty="0">
                <a:latin typeface="Book Antiqua" panose="02040602050305030304" pitchFamily="18" charset="0"/>
              </a:rPr>
              <a:t>The divine glory is now seen at the entrance to the temple’s inner court (8:3-4). Why was it not in the Most Holy Place?</a:t>
            </a:r>
          </a:p>
          <a:p>
            <a:pPr eaLnBrk="1" hangingPunct="1">
              <a:lnSpc>
                <a:spcPct val="90000"/>
              </a:lnSpc>
              <a:spcBef>
                <a:spcPct val="0"/>
              </a:spcBef>
              <a:buClrTx/>
              <a:buFontTx/>
              <a:buNone/>
              <a:defRPr/>
            </a:pPr>
            <a:endParaRPr lang="en-US" altLang="en-US" sz="4000" i="1" dirty="0">
              <a:latin typeface="Book Antiqua" panose="02040602050305030304" pitchFamily="18" charset="0"/>
            </a:endParaRPr>
          </a:p>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This vision of the divine glory will later be linked to the Spirit’s abandonment of the temple (10:3-4, 18-19; 11:22).</a:t>
            </a:r>
            <a:endParaRPr lang="en-US" altLang="en-US" sz="4400" b="1" dirty="0">
              <a:solidFill>
                <a:srgbClr val="FFFF99"/>
              </a:solidFill>
            </a:endParaRPr>
          </a:p>
        </p:txBody>
      </p:sp>
      <p:sp>
        <p:nvSpPr>
          <p:cNvPr id="2" name="Slide Number Placeholder 1"/>
          <p:cNvSpPr>
            <a:spLocks noGrp="1"/>
          </p:cNvSpPr>
          <p:nvPr>
            <p:ph type="sldNum" sz="quarter" idx="12"/>
          </p:nvPr>
        </p:nvSpPr>
        <p:spPr>
          <a:xfrm>
            <a:off x="10758922" y="6185647"/>
            <a:ext cx="590396" cy="398033"/>
          </a:xfrm>
        </p:spPr>
        <p:txBody>
          <a:bodyPr/>
          <a:lstStyle/>
          <a:p>
            <a:pPr>
              <a:defRPr/>
            </a:pPr>
            <a:fld id="{6ED35315-9652-4390-8971-0F2CF9D2C747}" type="slidenum">
              <a:rPr lang="en-US" altLang="en-US" smtClean="0"/>
              <a:pPr>
                <a:defRPr/>
              </a:pPr>
              <a:t>156</a:t>
            </a:fld>
            <a:endParaRPr lang="en-US" altLang="en-US" dirty="0"/>
          </a:p>
        </p:txBody>
      </p:sp>
    </p:spTree>
    <p:extLst>
      <p:ext uri="{BB962C8B-B14F-4D97-AF65-F5344CB8AC3E}">
        <p14:creationId xmlns:p14="http://schemas.microsoft.com/office/powerpoint/2010/main" val="4254178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4114">
                                            <p:txEl>
                                              <p:pRg st="0" end="0"/>
                                            </p:txEl>
                                          </p:spTgt>
                                        </p:tgtEl>
                                        <p:attrNameLst>
                                          <p:attrName>style.visibility</p:attrName>
                                        </p:attrNameLst>
                                      </p:cBhvr>
                                      <p:to>
                                        <p:strVal val="visible"/>
                                      </p:to>
                                    </p:set>
                                    <p:anim calcmode="lin" valueType="num">
                                      <p:cBhvr>
                                        <p:cTn id="7" dur="500" fill="hold"/>
                                        <p:tgtEl>
                                          <p:spTgt spid="4741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41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4114">
                                            <p:txEl>
                                              <p:pRg st="2" end="2"/>
                                            </p:txEl>
                                          </p:spTgt>
                                        </p:tgtEl>
                                        <p:attrNameLst>
                                          <p:attrName>style.visibility</p:attrName>
                                        </p:attrNameLst>
                                      </p:cBhvr>
                                      <p:to>
                                        <p:strVal val="visible"/>
                                      </p:to>
                                    </p:set>
                                    <p:anim calcmode="lin" valueType="num">
                                      <p:cBhvr>
                                        <p:cTn id="13" dur="500" fill="hold"/>
                                        <p:tgtEl>
                                          <p:spTgt spid="47411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411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411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41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1416424" y="228601"/>
            <a:ext cx="5517776" cy="1546411"/>
          </a:xfrm>
        </p:spPr>
        <p:txBody>
          <a:bodyPr>
            <a:normAutofit fontScale="90000"/>
          </a:bodyPr>
          <a:lstStyle/>
          <a:p>
            <a:pPr eaLnBrk="1" hangingPunct="1">
              <a:defRPr/>
            </a:pPr>
            <a:r>
              <a:rPr lang="en-US" altLang="en-US" sz="4000">
                <a:latin typeface="Times New Roman" panose="02020603050405020304" pitchFamily="18" charset="0"/>
              </a:rPr>
              <a:t>Image of Astarte</a:t>
            </a:r>
            <a:br>
              <a:rPr lang="en-US" altLang="en-US" sz="4000"/>
            </a:br>
            <a:r>
              <a:rPr lang="en-US" altLang="en-US" sz="2000" i="1">
                <a:latin typeface="Arial Narrow" panose="020B0606020202030204" pitchFamily="34" charset="0"/>
              </a:rPr>
              <a:t>gold pendant excavated in Ugarit</a:t>
            </a:r>
            <a:endParaRPr lang="en-US" altLang="en-US" sz="4000"/>
          </a:p>
        </p:txBody>
      </p:sp>
      <p:sp>
        <p:nvSpPr>
          <p:cNvPr id="215044" name="Rectangle 4"/>
          <p:cNvSpPr>
            <a:spLocks noGrp="1" noChangeArrowheads="1"/>
          </p:cNvSpPr>
          <p:nvPr>
            <p:ph type="body" sz="half" idx="1"/>
          </p:nvPr>
        </p:nvSpPr>
        <p:spPr>
          <a:xfrm>
            <a:off x="1835524" y="2212258"/>
            <a:ext cx="5098676" cy="3451123"/>
          </a:xfrm>
        </p:spPr>
        <p:txBody>
          <a:bodyPr/>
          <a:lstStyle/>
          <a:p>
            <a:pPr eaLnBrk="1" hangingPunct="1">
              <a:buFontTx/>
              <a:buNone/>
              <a:defRPr/>
            </a:pPr>
            <a:r>
              <a:rPr lang="en-US" altLang="en-US" sz="2400" dirty="0">
                <a:latin typeface="Arial Narrow" panose="020B0606020202030204" pitchFamily="34" charset="0"/>
              </a:rPr>
              <a:t>Ezekiel’s description of the “idol of jealousy” is sufficiently ambiguous to prohibit any firm conclusions as to its precise appearance. However, many scholars suspect that it was a pillar image of the goddess </a:t>
            </a:r>
            <a:r>
              <a:rPr lang="en-US" altLang="en-US" sz="2400" dirty="0" err="1">
                <a:latin typeface="Arial Narrow" panose="020B0606020202030204" pitchFamily="34" charset="0"/>
              </a:rPr>
              <a:t>Asherah</a:t>
            </a:r>
            <a:r>
              <a:rPr lang="en-US" altLang="en-US" sz="2400" dirty="0">
                <a:latin typeface="Arial Narrow" panose="020B0606020202030204" pitchFamily="34" charset="0"/>
              </a:rPr>
              <a:t> or Astarte or an </a:t>
            </a:r>
            <a:r>
              <a:rPr lang="en-US" altLang="en-US" sz="2400" dirty="0" err="1">
                <a:latin typeface="Arial Narrow" panose="020B0606020202030204" pitchFamily="34" charset="0"/>
              </a:rPr>
              <a:t>Asherah</a:t>
            </a:r>
            <a:r>
              <a:rPr lang="en-US" altLang="en-US" sz="2400" dirty="0">
                <a:latin typeface="Arial Narrow" panose="020B0606020202030204" pitchFamily="34" charset="0"/>
              </a:rPr>
              <a:t> tree, such as the one Manasseh once installed in the temple (cf. 2 Kg. 21:7).</a:t>
            </a:r>
          </a:p>
        </p:txBody>
      </p:sp>
      <p:pic>
        <p:nvPicPr>
          <p:cNvPr id="98308" name="Picture 6" descr="bar083e0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583488" y="0"/>
            <a:ext cx="30845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a:xfrm>
            <a:off x="10758922" y="6203576"/>
            <a:ext cx="558366" cy="380104"/>
          </a:xfrm>
        </p:spPr>
        <p:txBody>
          <a:bodyPr/>
          <a:lstStyle/>
          <a:p>
            <a:pPr>
              <a:defRPr/>
            </a:pPr>
            <a:fld id="{A25B7045-9C8E-4AED-B4AD-4BE3FE029FE6}" type="slidenum">
              <a:rPr lang="en-US" altLang="en-US" smtClean="0"/>
              <a:pPr>
                <a:defRPr/>
              </a:pPr>
              <a:t>157</a:t>
            </a:fld>
            <a:endParaRPr lang="en-US" altLang="en-US"/>
          </a:p>
        </p:txBody>
      </p:sp>
    </p:spTree>
    <p:extLst>
      <p:ext uri="{BB962C8B-B14F-4D97-AF65-F5344CB8AC3E}">
        <p14:creationId xmlns:p14="http://schemas.microsoft.com/office/powerpoint/2010/main" val="1980729953"/>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158</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554545"/>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Why do you think the pagan fertility cults were so attractive to the Israelites?</a:t>
            </a:r>
          </a:p>
          <a:p>
            <a:pPr marL="514350" indent="-514350">
              <a:buFont typeface="+mj-lt"/>
              <a:buAutoNum type="arabicPeriod"/>
              <a:defRPr/>
            </a:pPr>
            <a:endParaRPr lang="en-US" altLang="en-US" sz="3200" i="1" dirty="0">
              <a:latin typeface="Book Antiqua" panose="02040602050305030304" pitchFamily="18" charset="0"/>
            </a:endParaRPr>
          </a:p>
          <a:p>
            <a:pPr marL="514350" indent="-514350">
              <a:buFont typeface="+mj-lt"/>
              <a:buAutoNum type="arabicPeriod"/>
              <a:defRPr/>
            </a:pPr>
            <a:r>
              <a:rPr lang="en-US" altLang="en-US" sz="3200" i="1" dirty="0">
                <a:latin typeface="Book Antiqua" panose="02040602050305030304" pitchFamily="18" charset="0"/>
              </a:rPr>
              <a:t>What features of the modern world are equally attractive and seductive for contemporary Christians?</a:t>
            </a:r>
          </a:p>
        </p:txBody>
      </p:sp>
    </p:spTree>
    <p:extLst>
      <p:ext uri="{BB962C8B-B14F-4D97-AF65-F5344CB8AC3E}">
        <p14:creationId xmlns:p14="http://schemas.microsoft.com/office/powerpoint/2010/main" val="243900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2199759" y="291351"/>
            <a:ext cx="7729728" cy="1188720"/>
          </a:xfrm>
        </p:spPr>
        <p:txBody>
          <a:bodyPr>
            <a:normAutofit fontScale="90000"/>
          </a:bodyPr>
          <a:lstStyle/>
          <a:p>
            <a:pPr eaLnBrk="1" hangingPunct="1">
              <a:defRPr/>
            </a:pPr>
            <a:r>
              <a:rPr lang="en-US" altLang="en-US" sz="4000">
                <a:latin typeface="Impact" panose="020B0806030902050204" pitchFamily="34" charset="0"/>
              </a:rPr>
              <a:t>The Glory Abandons the Temple </a:t>
            </a:r>
            <a:r>
              <a:rPr lang="en-US" altLang="en-US">
                <a:latin typeface="Arial" panose="020B0604020202020204" pitchFamily="34" charset="0"/>
              </a:rPr>
              <a:t>(10-11)</a:t>
            </a:r>
          </a:p>
        </p:txBody>
      </p:sp>
      <p:sp>
        <p:nvSpPr>
          <p:cNvPr id="455683" name="Rectangle 3"/>
          <p:cNvSpPr>
            <a:spLocks noGrp="1" noChangeArrowheads="1"/>
          </p:cNvSpPr>
          <p:nvPr>
            <p:ph type="body" idx="1"/>
          </p:nvPr>
        </p:nvSpPr>
        <p:spPr>
          <a:xfrm>
            <a:off x="1497106" y="1824316"/>
            <a:ext cx="9708776" cy="4415118"/>
          </a:xfrm>
        </p:spPr>
        <p:txBody>
          <a:bodyPr>
            <a:normAutofit lnSpcReduction="10000"/>
          </a:bodyPr>
          <a:lstStyle/>
          <a:p>
            <a:pPr eaLnBrk="1" hangingPunct="1">
              <a:buFontTx/>
              <a:buNone/>
              <a:defRPr/>
            </a:pPr>
            <a:r>
              <a:rPr lang="en-US" altLang="en-US" sz="2800" b="1" dirty="0">
                <a:solidFill>
                  <a:srgbClr val="FFFF99"/>
                </a:solidFill>
                <a:latin typeface="Arial" panose="020B0604020202020204" pitchFamily="34" charset="0"/>
              </a:rPr>
              <a:t>When Shiloh was destroyed in the time of Eli, the name </a:t>
            </a:r>
            <a:r>
              <a:rPr lang="en-US" altLang="en-US" sz="2800" b="1" i="1" dirty="0">
                <a:solidFill>
                  <a:srgbClr val="FFFF99"/>
                </a:solidFill>
                <a:latin typeface="Arial" panose="020B0604020202020204" pitchFamily="34" charset="0"/>
              </a:rPr>
              <a:t>Ichabod</a:t>
            </a:r>
            <a:r>
              <a:rPr lang="en-US" altLang="en-US" sz="2800" b="1" dirty="0">
                <a:solidFill>
                  <a:srgbClr val="FFFF99"/>
                </a:solidFill>
                <a:latin typeface="Arial" panose="020B0604020202020204" pitchFamily="34" charset="0"/>
              </a:rPr>
              <a:t> (= no glory) became the final sentence of bitter failure (1 Sa. 4:21; cf. </a:t>
            </a:r>
            <a:r>
              <a:rPr lang="en-US" altLang="en-US" sz="2800" b="1" dirty="0" err="1">
                <a:solidFill>
                  <a:srgbClr val="FFFF99"/>
                </a:solidFill>
                <a:latin typeface="Arial" panose="020B0604020202020204" pitchFamily="34" charset="0"/>
              </a:rPr>
              <a:t>Je</a:t>
            </a:r>
            <a:r>
              <a:rPr lang="en-US" altLang="en-US" sz="2800" b="1" dirty="0">
                <a:solidFill>
                  <a:srgbClr val="FFFF99"/>
                </a:solidFill>
                <a:latin typeface="Arial" panose="020B0604020202020204" pitchFamily="34" charset="0"/>
              </a:rPr>
              <a:t>. 7:12).</a:t>
            </a:r>
          </a:p>
          <a:p>
            <a:pPr eaLnBrk="1" hangingPunct="1">
              <a:defRPr/>
            </a:pPr>
            <a:r>
              <a:rPr lang="en-US" altLang="en-US" sz="2400" i="1" dirty="0">
                <a:latin typeface="Arial" panose="020B0604020202020204" pitchFamily="34" charset="0"/>
              </a:rPr>
              <a:t>Now, Ezekiel saw the glory of Yahweh departing from the temple Solomon had built.</a:t>
            </a:r>
          </a:p>
          <a:p>
            <a:pPr lvl="1" eaLnBrk="1" hangingPunct="1">
              <a:defRPr/>
            </a:pPr>
            <a:r>
              <a:rPr lang="en-US" altLang="en-US" sz="2000" b="1" i="1" dirty="0">
                <a:solidFill>
                  <a:srgbClr val="FFCC00"/>
                </a:solidFill>
                <a:latin typeface="Arial" panose="020B0604020202020204" pitchFamily="34" charset="0"/>
              </a:rPr>
              <a:t>It rose from above the cherubim and moved to the threshold (10:4).</a:t>
            </a:r>
          </a:p>
          <a:p>
            <a:pPr lvl="1" eaLnBrk="1" hangingPunct="1">
              <a:defRPr/>
            </a:pPr>
            <a:r>
              <a:rPr lang="en-US" altLang="en-US" sz="2000" b="1" i="1" dirty="0">
                <a:solidFill>
                  <a:srgbClr val="FFCC00"/>
                </a:solidFill>
                <a:latin typeface="Arial" panose="020B0604020202020204" pitchFamily="34" charset="0"/>
              </a:rPr>
              <a:t>It crossed the threshold, stopping at the east gate (10:18-19).</a:t>
            </a:r>
          </a:p>
          <a:p>
            <a:pPr lvl="1" eaLnBrk="1" hangingPunct="1">
              <a:defRPr/>
            </a:pPr>
            <a:r>
              <a:rPr lang="en-US" altLang="en-US" sz="2000" b="1" i="1" dirty="0">
                <a:solidFill>
                  <a:srgbClr val="FFCC00"/>
                </a:solidFill>
                <a:latin typeface="Arial" panose="020B0604020202020204" pitchFamily="34" charset="0"/>
              </a:rPr>
              <a:t>Eventually, it departed Jerusalem altogether, moving eastward with the exiles in Babylon (11:22-25).</a:t>
            </a:r>
          </a:p>
          <a:p>
            <a:pPr eaLnBrk="1" hangingPunct="1">
              <a:defRPr/>
            </a:pPr>
            <a:r>
              <a:rPr lang="en-US" altLang="en-US" sz="2400" i="1" dirty="0">
                <a:latin typeface="Arial" panose="020B0604020202020204" pitchFamily="34" charset="0"/>
              </a:rPr>
              <a:t>This was how Ezekiel came to see the glory of Yahweh by the </a:t>
            </a:r>
            <a:r>
              <a:rPr lang="en-US" altLang="en-US" sz="2400" i="1" dirty="0" err="1">
                <a:latin typeface="Arial" panose="020B0604020202020204" pitchFamily="34" charset="0"/>
              </a:rPr>
              <a:t>Kebar</a:t>
            </a:r>
            <a:r>
              <a:rPr lang="en-US" altLang="en-US" sz="2400" i="1" dirty="0">
                <a:latin typeface="Arial" panose="020B0604020202020204" pitchFamily="34" charset="0"/>
              </a:rPr>
              <a:t> Canal, Babylonia in the original vision.</a:t>
            </a:r>
          </a:p>
        </p:txBody>
      </p:sp>
      <p:sp>
        <p:nvSpPr>
          <p:cNvPr id="2" name="Slide Number Placeholder 1"/>
          <p:cNvSpPr>
            <a:spLocks noGrp="1"/>
          </p:cNvSpPr>
          <p:nvPr>
            <p:ph type="sldNum" sz="quarter" idx="12"/>
          </p:nvPr>
        </p:nvSpPr>
        <p:spPr>
          <a:xfrm>
            <a:off x="10758922" y="6239434"/>
            <a:ext cx="626254" cy="344245"/>
          </a:xfrm>
        </p:spPr>
        <p:txBody>
          <a:bodyPr/>
          <a:lstStyle/>
          <a:p>
            <a:pPr>
              <a:defRPr/>
            </a:pPr>
            <a:fld id="{EBBC6B70-2749-4997-B3E6-263062D174D2}" type="slidenum">
              <a:rPr lang="en-US" altLang="en-US" smtClean="0"/>
              <a:pPr>
                <a:defRPr/>
              </a:pPr>
              <a:t>159</a:t>
            </a:fld>
            <a:endParaRPr lang="en-US" altLang="en-US" dirty="0"/>
          </a:p>
        </p:txBody>
      </p:sp>
    </p:spTree>
    <p:extLst>
      <p:ext uri="{BB962C8B-B14F-4D97-AF65-F5344CB8AC3E}">
        <p14:creationId xmlns:p14="http://schemas.microsoft.com/office/powerpoint/2010/main" val="2384308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 calcmode="lin" valueType="num">
                                      <p:cBhvr>
                                        <p:cTn id="7" dur="500" fill="hold"/>
                                        <p:tgtEl>
                                          <p:spTgt spid="455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5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5683">
                                            <p:txEl>
                                              <p:pRg st="1" end="1"/>
                                            </p:txEl>
                                          </p:spTgt>
                                        </p:tgtEl>
                                        <p:attrNameLst>
                                          <p:attrName>style.visibility</p:attrName>
                                        </p:attrNameLst>
                                      </p:cBhvr>
                                      <p:to>
                                        <p:strVal val="visible"/>
                                      </p:to>
                                    </p:set>
                                    <p:anim calcmode="lin" valueType="num">
                                      <p:cBhvr additive="base">
                                        <p:cTn id="13" dur="500" fill="hold"/>
                                        <p:tgtEl>
                                          <p:spTgt spid="45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5683">
                                            <p:txEl>
                                              <p:pRg st="2" end="2"/>
                                            </p:txEl>
                                          </p:spTgt>
                                        </p:tgtEl>
                                        <p:attrNameLst>
                                          <p:attrName>style.visibility</p:attrName>
                                        </p:attrNameLst>
                                      </p:cBhvr>
                                      <p:to>
                                        <p:strVal val="visible"/>
                                      </p:to>
                                    </p:set>
                                    <p:anim calcmode="lin" valueType="num">
                                      <p:cBhvr additive="base">
                                        <p:cTn id="19" dur="500" fill="hold"/>
                                        <p:tgtEl>
                                          <p:spTgt spid="45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5683">
                                            <p:txEl>
                                              <p:pRg st="3" end="3"/>
                                            </p:txEl>
                                          </p:spTgt>
                                        </p:tgtEl>
                                        <p:attrNameLst>
                                          <p:attrName>style.visibility</p:attrName>
                                        </p:attrNameLst>
                                      </p:cBhvr>
                                      <p:to>
                                        <p:strVal val="visible"/>
                                      </p:to>
                                    </p:set>
                                    <p:anim calcmode="lin" valueType="num">
                                      <p:cBhvr additive="base">
                                        <p:cTn id="25" dur="500" fill="hold"/>
                                        <p:tgtEl>
                                          <p:spTgt spid="45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55683">
                                            <p:txEl>
                                              <p:pRg st="4" end="4"/>
                                            </p:txEl>
                                          </p:spTgt>
                                        </p:tgtEl>
                                        <p:attrNameLst>
                                          <p:attrName>style.visibility</p:attrName>
                                        </p:attrNameLst>
                                      </p:cBhvr>
                                      <p:to>
                                        <p:strVal val="visible"/>
                                      </p:to>
                                    </p:set>
                                    <p:anim calcmode="lin" valueType="num">
                                      <p:cBhvr additive="base">
                                        <p:cTn id="31" dur="500" fill="hold"/>
                                        <p:tgtEl>
                                          <p:spTgt spid="45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55683">
                                            <p:txEl>
                                              <p:pRg st="5" end="5"/>
                                            </p:txEl>
                                          </p:spTgt>
                                        </p:tgtEl>
                                        <p:attrNameLst>
                                          <p:attrName>style.visibility</p:attrName>
                                        </p:attrNameLst>
                                      </p:cBhvr>
                                      <p:to>
                                        <p:strVal val="visible"/>
                                      </p:to>
                                    </p:set>
                                    <p:anim calcmode="lin" valueType="num">
                                      <p:cBhvr additive="base">
                                        <p:cTn id="37" dur="500" fill="hold"/>
                                        <p:tgtEl>
                                          <p:spTgt spid="45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first answer (1:5-11)</a:t>
            </a:r>
          </a:p>
        </p:txBody>
      </p:sp>
      <p:sp>
        <p:nvSpPr>
          <p:cNvPr id="3" name="Content Placeholder 2"/>
          <p:cNvSpPr>
            <a:spLocks noGrp="1"/>
          </p:cNvSpPr>
          <p:nvPr>
            <p:ph idx="1"/>
          </p:nvPr>
        </p:nvSpPr>
        <p:spPr>
          <a:xfrm>
            <a:off x="715617" y="2544418"/>
            <a:ext cx="10588487" cy="3954856"/>
          </a:xfrm>
        </p:spPr>
        <p:txBody>
          <a:bodyPr>
            <a:normAutofit/>
          </a:bodyPr>
          <a:lstStyle/>
          <a:p>
            <a:pPr marL="0" indent="0">
              <a:buNone/>
            </a:pPr>
            <a:r>
              <a:rPr lang="en-US" sz="2800" b="1" dirty="0">
                <a:solidFill>
                  <a:schemeClr val="accent2">
                    <a:lumMod val="60000"/>
                    <a:lumOff val="40000"/>
                  </a:schemeClr>
                </a:solidFill>
              </a:rPr>
              <a:t>God’s answer was that he WAS about to do something, something so shocking and terrible that Habakkuk would be hard pressed to even believe it!</a:t>
            </a:r>
          </a:p>
          <a:p>
            <a:r>
              <a:rPr lang="en-US" sz="2400" i="1" dirty="0"/>
              <a:t>He already was putting his plan into action, for he was about to raise up the Babylonians, who would sweep across the ancient Near East in a veritable frenzy or war and annexation.</a:t>
            </a:r>
          </a:p>
          <a:p>
            <a:r>
              <a:rPr lang="en-US" sz="2400" i="1" dirty="0"/>
              <a:t>If the Assyrians had been fearful, the Babylonians would be even more so! Like predators, they would vanquish every opposing force, sending innumerable prisoners of war into exile.</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16</a:t>
            </a:fld>
            <a:endParaRPr lang="en-US" dirty="0"/>
          </a:p>
        </p:txBody>
      </p:sp>
    </p:spTree>
    <p:extLst>
      <p:ext uri="{BB962C8B-B14F-4D97-AF65-F5344CB8AC3E}">
        <p14:creationId xmlns:p14="http://schemas.microsoft.com/office/powerpoint/2010/main" val="163183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1901156" y="291037"/>
            <a:ext cx="8229600" cy="868363"/>
          </a:xfrm>
        </p:spPr>
        <p:txBody>
          <a:bodyPr/>
          <a:lstStyle/>
          <a:p>
            <a:pPr eaLnBrk="1" hangingPunct="1">
              <a:defRPr/>
            </a:pPr>
            <a:r>
              <a:rPr lang="en-US" altLang="en-US" b="0">
                <a:latin typeface="Impact" panose="020B0806030902050204" pitchFamily="34" charset="0"/>
              </a:rPr>
              <a:t>Miming a Refugee</a:t>
            </a:r>
            <a:r>
              <a:rPr lang="en-US" altLang="en-US">
                <a:latin typeface="Arial" panose="020B0604020202020204" pitchFamily="34" charset="0"/>
              </a:rPr>
              <a:t> (12:1-20)</a:t>
            </a:r>
            <a:endParaRPr lang="en-US" altLang="en-US" b="0">
              <a:latin typeface="Impact" panose="020B0806030902050204" pitchFamily="34" charset="0"/>
            </a:endParaRPr>
          </a:p>
        </p:txBody>
      </p:sp>
      <p:sp>
        <p:nvSpPr>
          <p:cNvPr id="464899" name="Rectangle 3"/>
          <p:cNvSpPr>
            <a:spLocks noGrp="1" noChangeArrowheads="1"/>
          </p:cNvSpPr>
          <p:nvPr>
            <p:ph type="body" idx="1"/>
          </p:nvPr>
        </p:nvSpPr>
        <p:spPr>
          <a:xfrm>
            <a:off x="977792" y="1486928"/>
            <a:ext cx="10076328" cy="4716648"/>
          </a:xfrm>
        </p:spPr>
        <p:txBody>
          <a:bodyPr>
            <a:normAutofit/>
          </a:bodyPr>
          <a:lstStyle/>
          <a:p>
            <a:pPr eaLnBrk="1" hangingPunct="1">
              <a:lnSpc>
                <a:spcPct val="90000"/>
              </a:lnSpc>
              <a:buFontTx/>
              <a:buNone/>
              <a:defRPr/>
            </a:pPr>
            <a:r>
              <a:rPr lang="en-US" altLang="en-US" sz="2800" b="1" dirty="0">
                <a:solidFill>
                  <a:srgbClr val="FFFF99"/>
                </a:solidFill>
                <a:latin typeface="Arial" panose="020B0604020202020204" pitchFamily="34" charset="0"/>
              </a:rPr>
              <a:t>The exiles in Babylon still remained resolute and resistant to Ezekiel’s oracles about the fall of Jerusalem.</a:t>
            </a:r>
          </a:p>
          <a:p>
            <a:pPr eaLnBrk="1" hangingPunct="1">
              <a:lnSpc>
                <a:spcPct val="90000"/>
              </a:lnSpc>
              <a:defRPr/>
            </a:pPr>
            <a:r>
              <a:rPr lang="en-US" altLang="en-US" sz="2400" i="1" dirty="0">
                <a:latin typeface="Arial" panose="020B0604020202020204" pitchFamily="34" charset="0"/>
              </a:rPr>
              <a:t>Therefore, Yahweh’s next task was for the prophet to mime a refugee trying to escape by digging under the wall, carrying his pack with him.</a:t>
            </a:r>
          </a:p>
          <a:p>
            <a:pPr eaLnBrk="1" hangingPunct="1">
              <a:lnSpc>
                <a:spcPct val="90000"/>
              </a:lnSpc>
              <a:defRPr/>
            </a:pPr>
            <a:r>
              <a:rPr lang="en-US" altLang="en-US" sz="2400" i="1" dirty="0">
                <a:latin typeface="Arial" panose="020B0604020202020204" pitchFamily="34" charset="0"/>
              </a:rPr>
              <a:t>The mime not only symbolized the imminent exile of the remaining citizens of Jerusalem, it also was a prophetic sign about Zedekiah’s future attempt to escape at the collapse of the city (cf. 2 Kg. 25:4-7).</a:t>
            </a:r>
          </a:p>
          <a:p>
            <a:pPr eaLnBrk="1" hangingPunct="1">
              <a:lnSpc>
                <a:spcPct val="90000"/>
              </a:lnSpc>
              <a:defRPr/>
            </a:pPr>
            <a:r>
              <a:rPr lang="en-US" altLang="en-US" sz="2400" i="1" dirty="0">
                <a:latin typeface="Arial" panose="020B0604020202020204" pitchFamily="34" charset="0"/>
              </a:rPr>
              <a:t>Here, Zedekiah is referred to as a “prince,” but significantly, he is not called the king (the true king still was </a:t>
            </a:r>
            <a:r>
              <a:rPr lang="en-US" altLang="en-US" sz="2400" i="1" dirty="0" err="1">
                <a:latin typeface="Arial" panose="020B0604020202020204" pitchFamily="34" charset="0"/>
              </a:rPr>
              <a:t>Jehoiachin</a:t>
            </a:r>
            <a:r>
              <a:rPr lang="en-US" altLang="en-US" sz="2400" i="1" dirty="0">
                <a:latin typeface="Arial" panose="020B0604020202020204" pitchFamily="34" charset="0"/>
              </a:rPr>
              <a:t>, who already was in exile).</a:t>
            </a:r>
          </a:p>
          <a:p>
            <a:pPr eaLnBrk="1" hangingPunct="1">
              <a:lnSpc>
                <a:spcPct val="90000"/>
              </a:lnSpc>
              <a:defRPr/>
            </a:pPr>
            <a:r>
              <a:rPr lang="en-US" altLang="en-US" sz="2400" i="1" dirty="0">
                <a:latin typeface="Arial" panose="020B0604020202020204" pitchFamily="34" charset="0"/>
              </a:rPr>
              <a:t>Finally, Ezekiel was to eat his meals while shuddering in terror—a sign of what was to come for Jerusalem.</a:t>
            </a:r>
          </a:p>
        </p:txBody>
      </p:sp>
      <p:sp>
        <p:nvSpPr>
          <p:cNvPr id="2" name="Slide Number Placeholder 1"/>
          <p:cNvSpPr>
            <a:spLocks noGrp="1"/>
          </p:cNvSpPr>
          <p:nvPr>
            <p:ph type="sldNum" sz="quarter" idx="12"/>
          </p:nvPr>
        </p:nvSpPr>
        <p:spPr>
          <a:xfrm>
            <a:off x="10758922" y="6203576"/>
            <a:ext cx="590396" cy="380104"/>
          </a:xfrm>
        </p:spPr>
        <p:txBody>
          <a:bodyPr/>
          <a:lstStyle/>
          <a:p>
            <a:pPr>
              <a:defRPr/>
            </a:pPr>
            <a:fld id="{F905F941-28BA-4D0D-A2CF-FB8E1BF57029}" type="slidenum">
              <a:rPr lang="en-US" altLang="en-US" smtClean="0"/>
              <a:pPr>
                <a:defRPr/>
              </a:pPr>
              <a:t>160</a:t>
            </a:fld>
            <a:endParaRPr lang="en-US" altLang="en-US" dirty="0"/>
          </a:p>
        </p:txBody>
      </p:sp>
    </p:spTree>
    <p:extLst>
      <p:ext uri="{BB962C8B-B14F-4D97-AF65-F5344CB8AC3E}">
        <p14:creationId xmlns:p14="http://schemas.microsoft.com/office/powerpoint/2010/main" val="37198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p:cTn id="7" dur="500" fill="hold"/>
                                        <p:tgtEl>
                                          <p:spTgt spid="464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4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4899">
                                            <p:txEl>
                                              <p:pRg st="1" end="1"/>
                                            </p:txEl>
                                          </p:spTgt>
                                        </p:tgtEl>
                                        <p:attrNameLst>
                                          <p:attrName>style.visibility</p:attrName>
                                        </p:attrNameLst>
                                      </p:cBhvr>
                                      <p:to>
                                        <p:strVal val="visible"/>
                                      </p:to>
                                    </p:set>
                                    <p:anim calcmode="lin" valueType="num">
                                      <p:cBhvr additive="base">
                                        <p:cTn id="13" dur="500" fill="hold"/>
                                        <p:tgtEl>
                                          <p:spTgt spid="464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4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4899">
                                            <p:txEl>
                                              <p:pRg st="2" end="2"/>
                                            </p:txEl>
                                          </p:spTgt>
                                        </p:tgtEl>
                                        <p:attrNameLst>
                                          <p:attrName>style.visibility</p:attrName>
                                        </p:attrNameLst>
                                      </p:cBhvr>
                                      <p:to>
                                        <p:strVal val="visible"/>
                                      </p:to>
                                    </p:set>
                                    <p:anim calcmode="lin" valueType="num">
                                      <p:cBhvr additive="base">
                                        <p:cTn id="19" dur="500" fill="hold"/>
                                        <p:tgtEl>
                                          <p:spTgt spid="464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4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4899">
                                            <p:txEl>
                                              <p:pRg st="3" end="3"/>
                                            </p:txEl>
                                          </p:spTgt>
                                        </p:tgtEl>
                                        <p:attrNameLst>
                                          <p:attrName>style.visibility</p:attrName>
                                        </p:attrNameLst>
                                      </p:cBhvr>
                                      <p:to>
                                        <p:strVal val="visible"/>
                                      </p:to>
                                    </p:set>
                                    <p:anim calcmode="lin" valueType="num">
                                      <p:cBhvr additive="base">
                                        <p:cTn id="25" dur="500" fill="hold"/>
                                        <p:tgtEl>
                                          <p:spTgt spid="464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4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64899">
                                            <p:txEl>
                                              <p:pRg st="4" end="4"/>
                                            </p:txEl>
                                          </p:spTgt>
                                        </p:tgtEl>
                                        <p:attrNameLst>
                                          <p:attrName>style.visibility</p:attrName>
                                        </p:attrNameLst>
                                      </p:cBhvr>
                                      <p:to>
                                        <p:strVal val="visible"/>
                                      </p:to>
                                    </p:set>
                                    <p:anim calcmode="lin" valueType="num">
                                      <p:cBhvr additive="base">
                                        <p:cTn id="31" dur="500" fill="hold"/>
                                        <p:tgtEl>
                                          <p:spTgt spid="4648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48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6"/>
          <p:cNvSpPr txBox="1">
            <a:spLocks noChangeArrowheads="1"/>
          </p:cNvSpPr>
          <p:nvPr/>
        </p:nvSpPr>
        <p:spPr bwMode="auto">
          <a:xfrm>
            <a:off x="1752600" y="1"/>
            <a:ext cx="8686800" cy="8302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cmpd="dbl">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i="1">
                <a:latin typeface="Arial" panose="020B0604020202020204" pitchFamily="34" charset="0"/>
              </a:rPr>
              <a:t>from Sennacherib’s palace showing Israelite refugees carrying their packs and few belongings into exile</a:t>
            </a:r>
          </a:p>
        </p:txBody>
      </p:sp>
      <p:pic>
        <p:nvPicPr>
          <p:cNvPr id="113667" name="Picture 8" descr="bar084b04"/>
          <p:cNvPicPr>
            <a:picLocks noGrp="1" noChangeAspect="1" noChangeArrowheads="1"/>
          </p:cNvPicPr>
          <p:nvPr>
            <p:ph sz="half" idx="2"/>
          </p:nvPr>
        </p:nvPicPr>
        <p:blipFill>
          <a:blip r:embed="rId2">
            <a:lum bright="-12000"/>
            <a:extLst>
              <a:ext uri="{28A0092B-C50C-407E-A947-70E740481C1C}">
                <a14:useLocalDpi xmlns:a14="http://schemas.microsoft.com/office/drawing/2010/main"/>
              </a:ext>
            </a:extLst>
          </a:blip>
          <a:srcRect/>
          <a:stretch>
            <a:fillRect/>
          </a:stretch>
        </p:blipFill>
        <p:spPr>
          <a:xfrm>
            <a:off x="1524000" y="949326"/>
            <a:ext cx="9144000" cy="529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8" name="Text Box 9"/>
          <p:cNvSpPr txBox="1">
            <a:spLocks noChangeArrowheads="1"/>
          </p:cNvSpPr>
          <p:nvPr/>
        </p:nvSpPr>
        <p:spPr bwMode="auto">
          <a:xfrm>
            <a:off x="8305800" y="632460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a:latin typeface="Arial Narrow" panose="020B0606020202030204" pitchFamily="34" charset="0"/>
              </a:rPr>
              <a:t>British Museum, London</a:t>
            </a:r>
          </a:p>
        </p:txBody>
      </p:sp>
      <p:sp>
        <p:nvSpPr>
          <p:cNvPr id="2" name="Slide Number Placeholder 1"/>
          <p:cNvSpPr>
            <a:spLocks noGrp="1"/>
          </p:cNvSpPr>
          <p:nvPr>
            <p:ph type="sldNum" sz="quarter" idx="12"/>
          </p:nvPr>
        </p:nvSpPr>
        <p:spPr/>
        <p:txBody>
          <a:bodyPr/>
          <a:lstStyle/>
          <a:p>
            <a:pPr>
              <a:defRPr/>
            </a:pPr>
            <a:fld id="{6ED7164E-B2C0-41F2-B540-331B5F9369B5}" type="slidenum">
              <a:rPr lang="en-US" altLang="en-US" smtClean="0"/>
              <a:pPr>
                <a:defRPr/>
              </a:pPr>
              <a:t>161</a:t>
            </a:fld>
            <a:endParaRPr lang="en-US" altLang="en-US"/>
          </a:p>
        </p:txBody>
      </p:sp>
    </p:spTree>
    <p:extLst>
      <p:ext uri="{BB962C8B-B14F-4D97-AF65-F5344CB8AC3E}">
        <p14:creationId xmlns:p14="http://schemas.microsoft.com/office/powerpoint/2010/main" val="11164998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981200" y="228600"/>
            <a:ext cx="8229600" cy="1524000"/>
          </a:xfrm>
        </p:spPr>
        <p:txBody>
          <a:bodyPr/>
          <a:lstStyle/>
          <a:p>
            <a:pPr eaLnBrk="1" hangingPunct="1">
              <a:defRPr/>
            </a:pPr>
            <a:r>
              <a:rPr lang="en-US" altLang="en-US" b="0">
                <a:latin typeface="Impact" panose="020B0806030902050204" pitchFamily="34" charset="0"/>
              </a:rPr>
              <a:t>TWO POPULAR CLICHES</a:t>
            </a:r>
            <a:br>
              <a:rPr lang="en-US" altLang="en-US" sz="4800">
                <a:latin typeface="Eras Bold ITC" pitchFamily="34" charset="0"/>
              </a:rPr>
            </a:br>
            <a:r>
              <a:rPr lang="en-US" altLang="en-US" i="1">
                <a:latin typeface="Arial" panose="020B0604020202020204" pitchFamily="34" charset="0"/>
              </a:rPr>
              <a:t>both betraying false optimism</a:t>
            </a:r>
            <a:br>
              <a:rPr lang="en-US" altLang="en-US" i="1">
                <a:latin typeface="Arial" panose="020B0604020202020204" pitchFamily="34" charset="0"/>
              </a:rPr>
            </a:br>
            <a:r>
              <a:rPr lang="en-US" altLang="en-US" sz="2400">
                <a:latin typeface="Arial" panose="020B0604020202020204" pitchFamily="34" charset="0"/>
              </a:rPr>
              <a:t>(12:21-22, 26-27)</a:t>
            </a:r>
          </a:p>
        </p:txBody>
      </p:sp>
      <p:sp>
        <p:nvSpPr>
          <p:cNvPr id="226307" name="Rectangle 3"/>
          <p:cNvSpPr>
            <a:spLocks noGrp="1" noChangeArrowheads="1"/>
          </p:cNvSpPr>
          <p:nvPr>
            <p:ph type="body" idx="1"/>
          </p:nvPr>
        </p:nvSpPr>
        <p:spPr>
          <a:xfrm>
            <a:off x="1828800" y="3048000"/>
            <a:ext cx="8534400" cy="3581400"/>
          </a:xfrm>
          <a:solidFill>
            <a:srgbClr val="000066"/>
          </a:solidFill>
        </p:spPr>
        <p:txBody>
          <a:bodyPr/>
          <a:lstStyle/>
          <a:p>
            <a:pPr eaLnBrk="1" hangingPunct="1">
              <a:buFontTx/>
              <a:buNone/>
              <a:defRPr/>
            </a:pPr>
            <a:r>
              <a:rPr lang="en-US" altLang="en-US" sz="3600">
                <a:solidFill>
                  <a:srgbClr val="FFFF00"/>
                </a:solidFill>
                <a:latin typeface="Monotype Corsiva" panose="03010101010201010101" pitchFamily="66" charset="0"/>
              </a:rPr>
              <a:t>“The days go by and every vision comes to nothing.”</a:t>
            </a:r>
          </a:p>
          <a:p>
            <a:pPr eaLnBrk="1" hangingPunct="1">
              <a:buFontTx/>
              <a:buNone/>
              <a:defRPr/>
            </a:pPr>
            <a:r>
              <a:rPr lang="en-US" altLang="en-US" sz="2400">
                <a:latin typeface="Arial Narrow" panose="020B0606020202030204" pitchFamily="34" charset="0"/>
              </a:rPr>
              <a:t>	(Nothing is happening. The prediction of the fall of Jerusalem probably is a false prophecy.)</a:t>
            </a:r>
          </a:p>
          <a:p>
            <a:pPr eaLnBrk="1" hangingPunct="1">
              <a:buFontTx/>
              <a:buNone/>
              <a:defRPr/>
            </a:pPr>
            <a:endParaRPr lang="en-US" altLang="en-US" sz="1400">
              <a:latin typeface="Monotype Corsiva" panose="03010101010201010101" pitchFamily="66" charset="0"/>
            </a:endParaRPr>
          </a:p>
          <a:p>
            <a:pPr eaLnBrk="1" hangingPunct="1">
              <a:buFontTx/>
              <a:buNone/>
              <a:defRPr/>
            </a:pPr>
            <a:r>
              <a:rPr lang="en-US" altLang="en-US" sz="3600">
                <a:solidFill>
                  <a:srgbClr val="FFFF00"/>
                </a:solidFill>
                <a:latin typeface="Monotype Corsiva" panose="03010101010201010101" pitchFamily="66" charset="0"/>
              </a:rPr>
              <a:t>“The vision he sees is for many years from now, and he prophesies about the distant future.”</a:t>
            </a:r>
          </a:p>
          <a:p>
            <a:pPr eaLnBrk="1" hangingPunct="1">
              <a:buFontTx/>
              <a:buNone/>
              <a:defRPr/>
            </a:pPr>
            <a:r>
              <a:rPr lang="en-US" altLang="en-US" sz="2400">
                <a:latin typeface="Arial Narrow" panose="020B0606020202030204" pitchFamily="34" charset="0"/>
              </a:rPr>
              <a:t>	(If the prophecy is valid, it probably won’t happen in our lifetimes.)</a:t>
            </a:r>
          </a:p>
        </p:txBody>
      </p:sp>
      <p:sp>
        <p:nvSpPr>
          <p:cNvPr id="226308" name="Text Box 4"/>
          <p:cNvSpPr txBox="1">
            <a:spLocks noChangeArrowheads="1"/>
          </p:cNvSpPr>
          <p:nvPr/>
        </p:nvSpPr>
        <p:spPr bwMode="auto">
          <a:xfrm>
            <a:off x="1905000" y="187325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a:solidFill>
                  <a:srgbClr val="FFFF99"/>
                </a:solidFill>
                <a:latin typeface="Arial" panose="020B0604020202020204" pitchFamily="34" charset="0"/>
              </a:rPr>
              <a:t>The people’s refusal to accept the inevitable was captured in popular sayings.</a:t>
            </a:r>
          </a:p>
        </p:txBody>
      </p:sp>
      <p:sp>
        <p:nvSpPr>
          <p:cNvPr id="2" name="Slide Number Placeholder 1"/>
          <p:cNvSpPr>
            <a:spLocks noGrp="1"/>
          </p:cNvSpPr>
          <p:nvPr>
            <p:ph type="sldNum" sz="quarter" idx="12"/>
          </p:nvPr>
        </p:nvSpPr>
        <p:spPr>
          <a:xfrm>
            <a:off x="10758922" y="6167718"/>
            <a:ext cx="697972" cy="415962"/>
          </a:xfrm>
        </p:spPr>
        <p:txBody>
          <a:bodyPr/>
          <a:lstStyle/>
          <a:p>
            <a:pPr>
              <a:defRPr/>
            </a:pPr>
            <a:fld id="{E920488D-120D-4000-A6B0-15F5E14536C8}" type="slidenum">
              <a:rPr lang="en-US" altLang="en-US" smtClean="0"/>
              <a:pPr>
                <a:defRPr/>
              </a:pPr>
              <a:t>162</a:t>
            </a:fld>
            <a:endParaRPr lang="en-US" altLang="en-US"/>
          </a:p>
        </p:txBody>
      </p:sp>
    </p:spTree>
    <p:extLst>
      <p:ext uri="{BB962C8B-B14F-4D97-AF65-F5344CB8AC3E}">
        <p14:creationId xmlns:p14="http://schemas.microsoft.com/office/powerpoint/2010/main" val="2609649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6308">
                                            <p:txEl>
                                              <p:pRg st="0" end="0"/>
                                            </p:txEl>
                                          </p:spTgt>
                                        </p:tgtEl>
                                        <p:attrNameLst>
                                          <p:attrName>style.visibility</p:attrName>
                                        </p:attrNameLst>
                                      </p:cBhvr>
                                      <p:to>
                                        <p:strVal val="visible"/>
                                      </p:to>
                                    </p:set>
                                    <p:anim calcmode="lin" valueType="num">
                                      <p:cBhvr>
                                        <p:cTn id="7" dur="500" fill="hold"/>
                                        <p:tgtEl>
                                          <p:spTgt spid="2263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63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26307">
                                            <p:bg/>
                                          </p:spTgt>
                                        </p:tgtEl>
                                        <p:attrNameLst>
                                          <p:attrName>style.visibility</p:attrName>
                                        </p:attrNameLst>
                                      </p:cBhvr>
                                      <p:to>
                                        <p:strVal val="visible"/>
                                      </p:to>
                                    </p:set>
                                    <p:animEffect transition="in" filter="dissolve">
                                      <p:cBhvr>
                                        <p:cTn id="13" dur="500"/>
                                        <p:tgtEl>
                                          <p:spTgt spid="226307">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26307">
                                            <p:txEl>
                                              <p:pRg st="0" end="0"/>
                                            </p:txEl>
                                          </p:spTgt>
                                        </p:tgtEl>
                                        <p:attrNameLst>
                                          <p:attrName>style.visibility</p:attrName>
                                        </p:attrNameLst>
                                      </p:cBhvr>
                                      <p:to>
                                        <p:strVal val="visible"/>
                                      </p:to>
                                    </p:set>
                                    <p:animEffect transition="in" filter="dissolve">
                                      <p:cBhvr>
                                        <p:cTn id="16" dur="500"/>
                                        <p:tgtEl>
                                          <p:spTgt spid="226307">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26307">
                                            <p:txEl>
                                              <p:pRg st="1" end="1"/>
                                            </p:txEl>
                                          </p:spTgt>
                                        </p:tgtEl>
                                        <p:attrNameLst>
                                          <p:attrName>style.visibility</p:attrName>
                                        </p:attrNameLst>
                                      </p:cBhvr>
                                      <p:to>
                                        <p:strVal val="visible"/>
                                      </p:to>
                                    </p:set>
                                    <p:animEffect transition="in" filter="dissolve">
                                      <p:cBhvr>
                                        <p:cTn id="19" dur="500"/>
                                        <p:tgtEl>
                                          <p:spTgt spid="22630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26307">
                                            <p:txEl>
                                              <p:pRg st="3" end="3"/>
                                            </p:txEl>
                                          </p:spTgt>
                                        </p:tgtEl>
                                        <p:attrNameLst>
                                          <p:attrName>style.visibility</p:attrName>
                                        </p:attrNameLst>
                                      </p:cBhvr>
                                      <p:to>
                                        <p:strVal val="visible"/>
                                      </p:to>
                                    </p:set>
                                    <p:animEffect transition="in" filter="dissolve">
                                      <p:cBhvr>
                                        <p:cTn id="24" dur="500"/>
                                        <p:tgtEl>
                                          <p:spTgt spid="226307">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26307">
                                            <p:txEl>
                                              <p:pRg st="4" end="4"/>
                                            </p:txEl>
                                          </p:spTgt>
                                        </p:tgtEl>
                                        <p:attrNameLst>
                                          <p:attrName>style.visibility</p:attrName>
                                        </p:attrNameLst>
                                      </p:cBhvr>
                                      <p:to>
                                        <p:strVal val="visible"/>
                                      </p:to>
                                    </p:set>
                                    <p:animEffect transition="in" filter="dissolve">
                                      <p:cBhvr>
                                        <p:cTn id="27" dur="500"/>
                                        <p:tgtEl>
                                          <p:spTgt spid="226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uiExpand="1" build="p"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2231136" y="411480"/>
            <a:ext cx="7729728" cy="1188720"/>
          </a:xfrm>
        </p:spPr>
        <p:txBody>
          <a:bodyPr/>
          <a:lstStyle/>
          <a:p>
            <a:pPr eaLnBrk="1" hangingPunct="1">
              <a:defRPr/>
            </a:pPr>
            <a:r>
              <a:rPr lang="en-US" altLang="en-US" b="0">
                <a:latin typeface="Impact" panose="020B0806030902050204" pitchFamily="34" charset="0"/>
              </a:rPr>
              <a:t>False Preachers</a:t>
            </a:r>
            <a:r>
              <a:rPr lang="en-US" altLang="en-US"/>
              <a:t> </a:t>
            </a:r>
            <a:r>
              <a:rPr lang="en-US" altLang="en-US">
                <a:latin typeface="Arial" panose="020B0604020202020204" pitchFamily="34" charset="0"/>
              </a:rPr>
              <a:t>(13:1-23)</a:t>
            </a:r>
          </a:p>
        </p:txBody>
      </p:sp>
      <p:sp>
        <p:nvSpPr>
          <p:cNvPr id="465923" name="Rectangle 3"/>
          <p:cNvSpPr>
            <a:spLocks noGrp="1" noChangeArrowheads="1"/>
          </p:cNvSpPr>
          <p:nvPr>
            <p:ph type="body" idx="1"/>
          </p:nvPr>
        </p:nvSpPr>
        <p:spPr>
          <a:xfrm>
            <a:off x="914399" y="1918446"/>
            <a:ext cx="10022541" cy="4665234"/>
          </a:xfrm>
        </p:spPr>
        <p:txBody>
          <a:bodyPr/>
          <a:lstStyle/>
          <a:p>
            <a:pPr eaLnBrk="1" hangingPunct="1">
              <a:buFontTx/>
              <a:buNone/>
              <a:defRPr/>
            </a:pPr>
            <a:r>
              <a:rPr lang="en-US" altLang="en-US" sz="2800" b="1" dirty="0">
                <a:solidFill>
                  <a:srgbClr val="FFFF99"/>
                </a:solidFill>
                <a:latin typeface="Arial" panose="020B0604020202020204" pitchFamily="34" charset="0"/>
              </a:rPr>
              <a:t>The false optimism of the people was exacerbated by prophetic voices claiming to speak for God.</a:t>
            </a:r>
          </a:p>
          <a:p>
            <a:pPr eaLnBrk="1" hangingPunct="1">
              <a:defRPr/>
            </a:pPr>
            <a:r>
              <a:rPr lang="en-US" altLang="en-US" sz="2400" i="1" dirty="0">
                <a:latin typeface="Arial" panose="020B0604020202020204" pitchFamily="34" charset="0"/>
              </a:rPr>
              <a:t>In reality, though many prophets said, “Yahweh says…”, they had no word from God but were preaching by their own spirit and imagination (13:3, 17).</a:t>
            </a:r>
          </a:p>
          <a:p>
            <a:pPr eaLnBrk="1" hangingPunct="1">
              <a:defRPr/>
            </a:pPr>
            <a:r>
              <a:rPr lang="en-US" altLang="en-US" sz="2400" i="1" dirty="0">
                <a:latin typeface="Arial" panose="020B0604020202020204" pitchFamily="34" charset="0"/>
              </a:rPr>
              <a:t>Their “ministry” was like a flimsy wall covered with whitewash (13:10)!</a:t>
            </a:r>
          </a:p>
          <a:p>
            <a:pPr eaLnBrk="1" hangingPunct="1">
              <a:defRPr/>
            </a:pPr>
            <a:r>
              <a:rPr lang="en-US" altLang="en-US" sz="2400" i="1" dirty="0">
                <a:latin typeface="Arial" panose="020B0604020202020204" pitchFamily="34" charset="0"/>
              </a:rPr>
              <a:t>They were aided by prophetesses who used magic charms to predict the security of Jerusalem, enmeshing the people in false hopes.</a:t>
            </a:r>
          </a:p>
        </p:txBody>
      </p:sp>
      <p:sp>
        <p:nvSpPr>
          <p:cNvPr id="2" name="Slide Number Placeholder 1"/>
          <p:cNvSpPr>
            <a:spLocks noGrp="1"/>
          </p:cNvSpPr>
          <p:nvPr>
            <p:ph type="sldNum" sz="quarter" idx="12"/>
          </p:nvPr>
        </p:nvSpPr>
        <p:spPr>
          <a:xfrm>
            <a:off x="10758921" y="6203576"/>
            <a:ext cx="429031" cy="380104"/>
          </a:xfrm>
        </p:spPr>
        <p:txBody>
          <a:bodyPr/>
          <a:lstStyle/>
          <a:p>
            <a:pPr>
              <a:defRPr/>
            </a:pPr>
            <a:fld id="{AC5D3F6A-66B9-47B6-B42C-DCA0044082B7}" type="slidenum">
              <a:rPr lang="en-US" altLang="en-US" smtClean="0"/>
              <a:pPr>
                <a:defRPr/>
              </a:pPr>
              <a:t>163</a:t>
            </a:fld>
            <a:endParaRPr lang="en-US" altLang="en-US"/>
          </a:p>
        </p:txBody>
      </p:sp>
    </p:spTree>
    <p:extLst>
      <p:ext uri="{BB962C8B-B14F-4D97-AF65-F5344CB8AC3E}">
        <p14:creationId xmlns:p14="http://schemas.microsoft.com/office/powerpoint/2010/main" val="417296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 calcmode="lin" valueType="num">
                                      <p:cBhvr>
                                        <p:cTn id="7" dur="500" fill="hold"/>
                                        <p:tgtEl>
                                          <p:spTgt spid="4659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59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5923">
                                            <p:txEl>
                                              <p:pRg st="1" end="1"/>
                                            </p:txEl>
                                          </p:spTgt>
                                        </p:tgtEl>
                                        <p:attrNameLst>
                                          <p:attrName>style.visibility</p:attrName>
                                        </p:attrNameLst>
                                      </p:cBhvr>
                                      <p:to>
                                        <p:strVal val="visible"/>
                                      </p:to>
                                    </p:set>
                                    <p:anim calcmode="lin" valueType="num">
                                      <p:cBhvr additive="base">
                                        <p:cTn id="13" dur="500" fill="hold"/>
                                        <p:tgtEl>
                                          <p:spTgt spid="465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5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5923">
                                            <p:txEl>
                                              <p:pRg st="2" end="2"/>
                                            </p:txEl>
                                          </p:spTgt>
                                        </p:tgtEl>
                                        <p:attrNameLst>
                                          <p:attrName>style.visibility</p:attrName>
                                        </p:attrNameLst>
                                      </p:cBhvr>
                                      <p:to>
                                        <p:strVal val="visible"/>
                                      </p:to>
                                    </p:set>
                                    <p:anim calcmode="lin" valueType="num">
                                      <p:cBhvr additive="base">
                                        <p:cTn id="19" dur="500" fill="hold"/>
                                        <p:tgtEl>
                                          <p:spTgt spid="465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5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5923">
                                            <p:txEl>
                                              <p:pRg st="3" end="3"/>
                                            </p:txEl>
                                          </p:spTgt>
                                        </p:tgtEl>
                                        <p:attrNameLst>
                                          <p:attrName>style.visibility</p:attrName>
                                        </p:attrNameLst>
                                      </p:cBhvr>
                                      <p:to>
                                        <p:strVal val="visible"/>
                                      </p:to>
                                    </p:set>
                                    <p:anim calcmode="lin" valueType="num">
                                      <p:cBhvr additive="base">
                                        <p:cTn id="25" dur="500" fill="hold"/>
                                        <p:tgtEl>
                                          <p:spTgt spid="465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59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2266994" y="301304"/>
            <a:ext cx="7729728" cy="1188720"/>
          </a:xfrm>
        </p:spPr>
        <p:txBody>
          <a:bodyPr/>
          <a:lstStyle/>
          <a:p>
            <a:pPr eaLnBrk="1" hangingPunct="1">
              <a:defRPr/>
            </a:pPr>
            <a:r>
              <a:rPr lang="en-US" altLang="en-US" b="0">
                <a:latin typeface="Impact" panose="020B0806030902050204" pitchFamily="34" charset="0"/>
              </a:rPr>
              <a:t>Deuteronomic Judgment</a:t>
            </a:r>
            <a:r>
              <a:rPr lang="en-US" altLang="en-US">
                <a:latin typeface="Arial" panose="020B0604020202020204" pitchFamily="34" charset="0"/>
              </a:rPr>
              <a:t> (14:12-20)</a:t>
            </a:r>
            <a:endParaRPr lang="en-US" altLang="en-US" b="0">
              <a:latin typeface="Impact" panose="020B0806030902050204" pitchFamily="34" charset="0"/>
            </a:endParaRPr>
          </a:p>
        </p:txBody>
      </p:sp>
      <p:sp>
        <p:nvSpPr>
          <p:cNvPr id="467972" name="Rectangle 4"/>
          <p:cNvSpPr>
            <a:spLocks noGrp="1" noChangeArrowheads="1"/>
          </p:cNvSpPr>
          <p:nvPr>
            <p:ph type="body" sz="half" idx="1"/>
          </p:nvPr>
        </p:nvSpPr>
        <p:spPr>
          <a:xfrm>
            <a:off x="1866900" y="2669865"/>
            <a:ext cx="2590800" cy="2362200"/>
          </a:xfrm>
          <a:solidFill>
            <a:srgbClr val="660033"/>
          </a:solidFill>
          <a:ln w="19050">
            <a:solidFill>
              <a:schemeClr val="tx1"/>
            </a:solidFill>
            <a:miter lim="800000"/>
            <a:headEnd/>
            <a:tailEnd/>
          </a:ln>
        </p:spPr>
        <p:txBody>
          <a:bodyPr>
            <a:normAutofit lnSpcReduction="10000"/>
          </a:bodyPr>
          <a:lstStyle/>
          <a:p>
            <a:pPr eaLnBrk="1" hangingPunct="1">
              <a:buFontTx/>
              <a:buNone/>
              <a:defRPr/>
            </a:pPr>
            <a:r>
              <a:rPr lang="en-US" altLang="en-US" sz="2400">
                <a:latin typeface="Eras Demi ITC" pitchFamily="34" charset="0"/>
              </a:rPr>
              <a:t>EZEKIEL</a:t>
            </a:r>
          </a:p>
          <a:p>
            <a:pPr eaLnBrk="1" hangingPunct="1">
              <a:buFontTx/>
              <a:buNone/>
              <a:defRPr/>
            </a:pPr>
            <a:r>
              <a:rPr lang="en-US" altLang="en-US" sz="2400">
                <a:latin typeface="Georgia" panose="02040502050405020303" pitchFamily="18" charset="0"/>
              </a:rPr>
              <a:t>Famine (14:13)</a:t>
            </a:r>
          </a:p>
          <a:p>
            <a:pPr eaLnBrk="1" hangingPunct="1">
              <a:buFontTx/>
              <a:buNone/>
              <a:defRPr/>
            </a:pPr>
            <a:r>
              <a:rPr lang="en-US" altLang="en-US" sz="2400">
                <a:latin typeface="Georgia" panose="02040502050405020303" pitchFamily="18" charset="0"/>
              </a:rPr>
              <a:t>Beasts (14:15)</a:t>
            </a:r>
          </a:p>
          <a:p>
            <a:pPr eaLnBrk="1" hangingPunct="1">
              <a:buFontTx/>
              <a:buNone/>
              <a:defRPr/>
            </a:pPr>
            <a:r>
              <a:rPr lang="en-US" altLang="en-US" sz="2400">
                <a:latin typeface="Georgia" panose="02040502050405020303" pitchFamily="18" charset="0"/>
              </a:rPr>
              <a:t>War (14:17)</a:t>
            </a:r>
          </a:p>
          <a:p>
            <a:pPr eaLnBrk="1" hangingPunct="1">
              <a:buFontTx/>
              <a:buNone/>
              <a:defRPr/>
            </a:pPr>
            <a:r>
              <a:rPr lang="en-US" altLang="en-US" sz="2400">
                <a:latin typeface="Georgia" panose="02040502050405020303" pitchFamily="18" charset="0"/>
              </a:rPr>
              <a:t>Plague (14:19)</a:t>
            </a:r>
          </a:p>
        </p:txBody>
      </p:sp>
      <p:sp>
        <p:nvSpPr>
          <p:cNvPr id="467973" name="Rectangle 5"/>
          <p:cNvSpPr>
            <a:spLocks noGrp="1" noChangeArrowheads="1"/>
          </p:cNvSpPr>
          <p:nvPr>
            <p:ph type="body" sz="half" idx="2"/>
          </p:nvPr>
        </p:nvSpPr>
        <p:spPr>
          <a:xfrm>
            <a:off x="4645959" y="2669866"/>
            <a:ext cx="5715000" cy="2362200"/>
          </a:xfrm>
          <a:solidFill>
            <a:srgbClr val="000066"/>
          </a:solidFill>
          <a:ln w="19050">
            <a:solidFill>
              <a:schemeClr val="tx1"/>
            </a:solidFill>
            <a:miter lim="800000"/>
            <a:headEnd/>
            <a:tailEnd/>
          </a:ln>
        </p:spPr>
        <p:txBody>
          <a:bodyPr>
            <a:normAutofit lnSpcReduction="10000"/>
          </a:bodyPr>
          <a:lstStyle/>
          <a:p>
            <a:pPr eaLnBrk="1" hangingPunct="1">
              <a:buFontTx/>
              <a:buNone/>
              <a:defRPr/>
            </a:pPr>
            <a:r>
              <a:rPr lang="en-US" altLang="en-US" sz="2400">
                <a:latin typeface="Eras Demi ITC" pitchFamily="34" charset="0"/>
              </a:rPr>
              <a:t>MOSES</a:t>
            </a:r>
          </a:p>
          <a:p>
            <a:pPr eaLnBrk="1" hangingPunct="1">
              <a:buFontTx/>
              <a:buNone/>
              <a:defRPr/>
            </a:pPr>
            <a:r>
              <a:rPr lang="en-US" altLang="en-US" sz="2400">
                <a:latin typeface="Georgia" panose="02040502050405020303" pitchFamily="18" charset="0"/>
              </a:rPr>
              <a:t>Famine (Dt. 28:17-18, 21b-24)  </a:t>
            </a:r>
          </a:p>
          <a:p>
            <a:pPr eaLnBrk="1" hangingPunct="1">
              <a:buFontTx/>
              <a:buNone/>
              <a:defRPr/>
            </a:pPr>
            <a:r>
              <a:rPr lang="en-US" altLang="en-US" sz="2400">
                <a:latin typeface="Georgia" panose="02040502050405020303" pitchFamily="18" charset="0"/>
              </a:rPr>
              <a:t>Beasts (Dt. 32:24)</a:t>
            </a:r>
          </a:p>
          <a:p>
            <a:pPr eaLnBrk="1" hangingPunct="1">
              <a:buFontTx/>
              <a:buNone/>
              <a:defRPr/>
            </a:pPr>
            <a:r>
              <a:rPr lang="en-US" altLang="en-US" sz="2400">
                <a:latin typeface="Georgia" panose="02040502050405020303" pitchFamily="18" charset="0"/>
              </a:rPr>
              <a:t>War (Dt. 28:25-26, 36-37, 49-57; 32:25)</a:t>
            </a:r>
          </a:p>
          <a:p>
            <a:pPr eaLnBrk="1" hangingPunct="1">
              <a:buFontTx/>
              <a:buNone/>
              <a:defRPr/>
            </a:pPr>
            <a:r>
              <a:rPr lang="en-US" altLang="en-US" sz="2400">
                <a:latin typeface="Georgia" panose="02040502050405020303" pitchFamily="18" charset="0"/>
              </a:rPr>
              <a:t>Plague (Dt. 28:21a, 27-29, 35, 38-42)</a:t>
            </a:r>
          </a:p>
        </p:txBody>
      </p:sp>
      <p:sp>
        <p:nvSpPr>
          <p:cNvPr id="467974" name="Text Box 6"/>
          <p:cNvSpPr txBox="1">
            <a:spLocks noChangeArrowheads="1"/>
          </p:cNvSpPr>
          <p:nvPr/>
        </p:nvSpPr>
        <p:spPr bwMode="auto">
          <a:xfrm>
            <a:off x="1237129" y="1526255"/>
            <a:ext cx="98875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hlink"/>
              </a:buClr>
              <a:defRPr/>
            </a:pPr>
            <a:r>
              <a:rPr lang="en-US" altLang="en-US" sz="2800" dirty="0">
                <a:solidFill>
                  <a:srgbClr val="FFFF99"/>
                </a:solidFill>
                <a:effectLst>
                  <a:outerShdw blurRad="38100" dist="38100" dir="2700000" algn="tl">
                    <a:srgbClr val="000000"/>
                  </a:outerShdw>
                </a:effectLst>
              </a:rPr>
              <a:t>The language of </a:t>
            </a:r>
            <a:r>
              <a:rPr lang="en-US" altLang="en-US" sz="2800" dirty="0" err="1">
                <a:solidFill>
                  <a:srgbClr val="FFFF99"/>
                </a:solidFill>
                <a:effectLst>
                  <a:outerShdw blurRad="38100" dist="38100" dir="2700000" algn="tl">
                    <a:srgbClr val="000000"/>
                  </a:outerShdw>
                </a:effectLst>
              </a:rPr>
              <a:t>Deuteronomic</a:t>
            </a:r>
            <a:r>
              <a:rPr lang="en-US" altLang="en-US" sz="2800" dirty="0">
                <a:solidFill>
                  <a:srgbClr val="FFFF99"/>
                </a:solidFill>
                <a:effectLst>
                  <a:outerShdw blurRad="38100" dist="38100" dir="2700000" algn="tl">
                    <a:srgbClr val="000000"/>
                  </a:outerShdw>
                </a:effectLst>
              </a:rPr>
              <a:t> judgment comes from the ancient law code of Moses:</a:t>
            </a:r>
            <a:endParaRPr lang="en-US" altLang="en-US" sz="2800" dirty="0">
              <a:solidFill>
                <a:srgbClr val="FFFF99"/>
              </a:solidFill>
            </a:endParaRPr>
          </a:p>
        </p:txBody>
      </p:sp>
      <p:sp>
        <p:nvSpPr>
          <p:cNvPr id="467975" name="Text Box 7"/>
          <p:cNvSpPr txBox="1">
            <a:spLocks noChangeArrowheads="1"/>
          </p:cNvSpPr>
          <p:nvPr/>
        </p:nvSpPr>
        <p:spPr bwMode="auto">
          <a:xfrm>
            <a:off x="1237129" y="5221568"/>
            <a:ext cx="90879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FF9900"/>
                </a:solidFill>
                <a:effectLst>
                  <a:outerShdw blurRad="38100" dist="38100" dir="2700000" algn="tl">
                    <a:srgbClr val="000000"/>
                  </a:outerShdw>
                </a:effectLst>
              </a:rPr>
              <a:t>These same judgments would now be poured out upon Jerusalem, though a few would survive (14:21-23).</a:t>
            </a:r>
          </a:p>
        </p:txBody>
      </p:sp>
      <p:sp>
        <p:nvSpPr>
          <p:cNvPr id="2" name="Slide Number Placeholder 1"/>
          <p:cNvSpPr>
            <a:spLocks noGrp="1"/>
          </p:cNvSpPr>
          <p:nvPr>
            <p:ph type="sldNum" sz="quarter" idx="12"/>
          </p:nvPr>
        </p:nvSpPr>
        <p:spPr>
          <a:xfrm>
            <a:off x="10758921" y="6185647"/>
            <a:ext cx="500749" cy="398033"/>
          </a:xfrm>
        </p:spPr>
        <p:txBody>
          <a:bodyPr/>
          <a:lstStyle/>
          <a:p>
            <a:pPr>
              <a:defRPr/>
            </a:pPr>
            <a:fld id="{2228BC50-71E5-4E65-95E2-A992B8CCDEF3}" type="slidenum">
              <a:rPr lang="en-US" altLang="en-US" smtClean="0"/>
              <a:pPr>
                <a:defRPr/>
              </a:pPr>
              <a:t>164</a:t>
            </a:fld>
            <a:endParaRPr lang="en-US" altLang="en-US"/>
          </a:p>
        </p:txBody>
      </p:sp>
    </p:spTree>
    <p:extLst>
      <p:ext uri="{BB962C8B-B14F-4D97-AF65-F5344CB8AC3E}">
        <p14:creationId xmlns:p14="http://schemas.microsoft.com/office/powerpoint/2010/main" val="1783513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7974">
                                            <p:txEl>
                                              <p:pRg st="0" end="0"/>
                                            </p:txEl>
                                          </p:spTgt>
                                        </p:tgtEl>
                                        <p:attrNameLst>
                                          <p:attrName>style.visibility</p:attrName>
                                        </p:attrNameLst>
                                      </p:cBhvr>
                                      <p:to>
                                        <p:strVal val="visible"/>
                                      </p:to>
                                    </p:set>
                                    <p:anim calcmode="lin" valueType="num">
                                      <p:cBhvr>
                                        <p:cTn id="7" dur="500" fill="hold"/>
                                        <p:tgtEl>
                                          <p:spTgt spid="4679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79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67972">
                                            <p:bg/>
                                          </p:spTgt>
                                        </p:tgtEl>
                                        <p:attrNameLst>
                                          <p:attrName>style.visibility</p:attrName>
                                        </p:attrNameLst>
                                      </p:cBhvr>
                                      <p:to>
                                        <p:strVal val="visible"/>
                                      </p:to>
                                    </p:set>
                                    <p:animEffect transition="in" filter="dissolve">
                                      <p:cBhvr>
                                        <p:cTn id="13" dur="500"/>
                                        <p:tgtEl>
                                          <p:spTgt spid="467972">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67972">
                                            <p:txEl>
                                              <p:pRg st="0" end="0"/>
                                            </p:txEl>
                                          </p:spTgt>
                                        </p:tgtEl>
                                        <p:attrNameLst>
                                          <p:attrName>style.visibility</p:attrName>
                                        </p:attrNameLst>
                                      </p:cBhvr>
                                      <p:to>
                                        <p:strVal val="visible"/>
                                      </p:to>
                                    </p:set>
                                    <p:animEffect transition="in" filter="dissolve">
                                      <p:cBhvr>
                                        <p:cTn id="16" dur="500"/>
                                        <p:tgtEl>
                                          <p:spTgt spid="467972">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67973">
                                            <p:bg/>
                                          </p:spTgt>
                                        </p:tgtEl>
                                        <p:attrNameLst>
                                          <p:attrName>style.visibility</p:attrName>
                                        </p:attrNameLst>
                                      </p:cBhvr>
                                      <p:to>
                                        <p:strVal val="visible"/>
                                      </p:to>
                                    </p:set>
                                    <p:animEffect transition="in" filter="dissolve">
                                      <p:cBhvr>
                                        <p:cTn id="19" dur="500"/>
                                        <p:tgtEl>
                                          <p:spTgt spid="467973">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67973">
                                            <p:txEl>
                                              <p:pRg st="0" end="0"/>
                                            </p:txEl>
                                          </p:spTgt>
                                        </p:tgtEl>
                                        <p:attrNameLst>
                                          <p:attrName>style.visibility</p:attrName>
                                        </p:attrNameLst>
                                      </p:cBhvr>
                                      <p:to>
                                        <p:strVal val="visible"/>
                                      </p:to>
                                    </p:set>
                                    <p:animEffect transition="in" filter="dissolve">
                                      <p:cBhvr>
                                        <p:cTn id="22" dur="500"/>
                                        <p:tgtEl>
                                          <p:spTgt spid="46797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467972">
                                            <p:txEl>
                                              <p:pRg st="1" end="1"/>
                                            </p:txEl>
                                          </p:spTgt>
                                        </p:tgtEl>
                                        <p:attrNameLst>
                                          <p:attrName>style.visibility</p:attrName>
                                        </p:attrNameLst>
                                      </p:cBhvr>
                                      <p:to>
                                        <p:strVal val="visible"/>
                                      </p:to>
                                    </p:set>
                                    <p:anim calcmode="lin" valueType="num">
                                      <p:cBhvr>
                                        <p:cTn id="27" dur="500" fill="hold"/>
                                        <p:tgtEl>
                                          <p:spTgt spid="46797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6797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6797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67972">
                                            <p:txEl>
                                              <p:pRg st="1" end="1"/>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467973">
                                            <p:txEl>
                                              <p:pRg st="1" end="1"/>
                                            </p:txEl>
                                          </p:spTgt>
                                        </p:tgtEl>
                                        <p:attrNameLst>
                                          <p:attrName>style.visibility</p:attrName>
                                        </p:attrNameLst>
                                      </p:cBhvr>
                                      <p:to>
                                        <p:strVal val="visible"/>
                                      </p:to>
                                    </p:set>
                                    <p:anim calcmode="lin" valueType="num">
                                      <p:cBhvr>
                                        <p:cTn id="33" dur="500" fill="hold"/>
                                        <p:tgtEl>
                                          <p:spTgt spid="46797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6797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6797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679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467972">
                                            <p:txEl>
                                              <p:pRg st="2" end="2"/>
                                            </p:txEl>
                                          </p:spTgt>
                                        </p:tgtEl>
                                        <p:attrNameLst>
                                          <p:attrName>style.visibility</p:attrName>
                                        </p:attrNameLst>
                                      </p:cBhvr>
                                      <p:to>
                                        <p:strVal val="visible"/>
                                      </p:to>
                                    </p:set>
                                    <p:anim calcmode="lin" valueType="num">
                                      <p:cBhvr>
                                        <p:cTn id="41" dur="500" fill="hold"/>
                                        <p:tgtEl>
                                          <p:spTgt spid="4679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679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679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67972">
                                            <p:txEl>
                                              <p:pRg st="2" end="2"/>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467973">
                                            <p:txEl>
                                              <p:pRg st="2" end="2"/>
                                            </p:txEl>
                                          </p:spTgt>
                                        </p:tgtEl>
                                        <p:attrNameLst>
                                          <p:attrName>style.visibility</p:attrName>
                                        </p:attrNameLst>
                                      </p:cBhvr>
                                      <p:to>
                                        <p:strVal val="visible"/>
                                      </p:to>
                                    </p:set>
                                    <p:anim calcmode="lin" valueType="num">
                                      <p:cBhvr>
                                        <p:cTn id="47" dur="500" fill="hold"/>
                                        <p:tgtEl>
                                          <p:spTgt spid="46797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6797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6797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679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467972">
                                            <p:txEl>
                                              <p:pRg st="3" end="3"/>
                                            </p:txEl>
                                          </p:spTgt>
                                        </p:tgtEl>
                                        <p:attrNameLst>
                                          <p:attrName>style.visibility</p:attrName>
                                        </p:attrNameLst>
                                      </p:cBhvr>
                                      <p:to>
                                        <p:strVal val="visible"/>
                                      </p:to>
                                    </p:set>
                                    <p:anim calcmode="lin" valueType="num">
                                      <p:cBhvr>
                                        <p:cTn id="55" dur="500" fill="hold"/>
                                        <p:tgtEl>
                                          <p:spTgt spid="46797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46797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46797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467972">
                                            <p:txEl>
                                              <p:pRg st="3" end="3"/>
                                            </p:txEl>
                                          </p:spTgt>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467973">
                                            <p:txEl>
                                              <p:pRg st="3" end="3"/>
                                            </p:txEl>
                                          </p:spTgt>
                                        </p:tgtEl>
                                        <p:attrNameLst>
                                          <p:attrName>style.visibility</p:attrName>
                                        </p:attrNameLst>
                                      </p:cBhvr>
                                      <p:to>
                                        <p:strVal val="visible"/>
                                      </p:to>
                                    </p:set>
                                    <p:anim calcmode="lin" valueType="num">
                                      <p:cBhvr>
                                        <p:cTn id="61" dur="500" fill="hold"/>
                                        <p:tgtEl>
                                          <p:spTgt spid="46797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6797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6797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679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467972">
                                            <p:txEl>
                                              <p:pRg st="4" end="4"/>
                                            </p:txEl>
                                          </p:spTgt>
                                        </p:tgtEl>
                                        <p:attrNameLst>
                                          <p:attrName>style.visibility</p:attrName>
                                        </p:attrNameLst>
                                      </p:cBhvr>
                                      <p:to>
                                        <p:strVal val="visible"/>
                                      </p:to>
                                    </p:set>
                                    <p:anim calcmode="lin" valueType="num">
                                      <p:cBhvr>
                                        <p:cTn id="69" dur="500" fill="hold"/>
                                        <p:tgtEl>
                                          <p:spTgt spid="46797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46797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46797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467972">
                                            <p:txEl>
                                              <p:pRg st="4" end="4"/>
                                            </p:txEl>
                                          </p:spTgt>
                                        </p:tgtEl>
                                        <p:attrNameLst>
                                          <p:attrName>ppt_y</p:attrName>
                                        </p:attrNameLst>
                                      </p:cBhvr>
                                      <p:tavLst>
                                        <p:tav tm="0">
                                          <p:val>
                                            <p:strVal val="#ppt_y"/>
                                          </p:val>
                                        </p:tav>
                                        <p:tav tm="100000">
                                          <p:val>
                                            <p:strVal val="#ppt_y"/>
                                          </p:val>
                                        </p:tav>
                                      </p:tavLst>
                                    </p:anim>
                                  </p:childTnLst>
                                </p:cTn>
                              </p:par>
                              <p:par>
                                <p:cTn id="73" presetID="39" presetClass="entr" presetSubtype="0" accel="100000" fill="hold" nodeType="withEffect">
                                  <p:stCondLst>
                                    <p:cond delay="0"/>
                                  </p:stCondLst>
                                  <p:childTnLst>
                                    <p:set>
                                      <p:cBhvr>
                                        <p:cTn id="74" dur="1" fill="hold">
                                          <p:stCondLst>
                                            <p:cond delay="0"/>
                                          </p:stCondLst>
                                        </p:cTn>
                                        <p:tgtEl>
                                          <p:spTgt spid="467973">
                                            <p:txEl>
                                              <p:pRg st="4" end="4"/>
                                            </p:txEl>
                                          </p:spTgt>
                                        </p:tgtEl>
                                        <p:attrNameLst>
                                          <p:attrName>style.visibility</p:attrName>
                                        </p:attrNameLst>
                                      </p:cBhvr>
                                      <p:to>
                                        <p:strVal val="visible"/>
                                      </p:to>
                                    </p:set>
                                    <p:anim calcmode="lin" valueType="num">
                                      <p:cBhvr>
                                        <p:cTn id="75" dur="500" fill="hold"/>
                                        <p:tgtEl>
                                          <p:spTgt spid="46797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46797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46797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46797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nodeType="clickEffect">
                                  <p:stCondLst>
                                    <p:cond delay="0"/>
                                  </p:stCondLst>
                                  <p:childTnLst>
                                    <p:set>
                                      <p:cBhvr>
                                        <p:cTn id="82" dur="1" fill="hold">
                                          <p:stCondLst>
                                            <p:cond delay="0"/>
                                          </p:stCondLst>
                                        </p:cTn>
                                        <p:tgtEl>
                                          <p:spTgt spid="467975">
                                            <p:txEl>
                                              <p:pRg st="0" end="0"/>
                                            </p:txEl>
                                          </p:spTgt>
                                        </p:tgtEl>
                                        <p:attrNameLst>
                                          <p:attrName>style.visibility</p:attrName>
                                        </p:attrNameLst>
                                      </p:cBhvr>
                                      <p:to>
                                        <p:strVal val="visible"/>
                                      </p:to>
                                    </p:set>
                                    <p:anim calcmode="lin" valueType="num">
                                      <p:cBhvr>
                                        <p:cTn id="83" dur="500" fill="hold"/>
                                        <p:tgtEl>
                                          <p:spTgt spid="467975">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46797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2" grpId="0" uiExpand="1" build="p" animBg="1"/>
      <p:bldP spid="467973" grpId="0" uiExpand="1" build="p"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1424313" y="1215704"/>
            <a:ext cx="7729728" cy="1188720"/>
          </a:xfrm>
        </p:spPr>
        <p:txBody>
          <a:bodyPr/>
          <a:lstStyle/>
          <a:p>
            <a:pPr eaLnBrk="1" hangingPunct="1">
              <a:defRPr/>
            </a:pPr>
            <a:r>
              <a:rPr lang="en-US" altLang="en-US" b="0">
                <a:latin typeface="Impact" panose="020B0806030902050204" pitchFamily="34" charset="0"/>
              </a:rPr>
              <a:t>The Worthless Vine</a:t>
            </a:r>
            <a:r>
              <a:rPr lang="en-US" altLang="en-US"/>
              <a:t> </a:t>
            </a:r>
            <a:r>
              <a:rPr lang="en-US" altLang="en-US">
                <a:latin typeface="Arial" panose="020B0604020202020204" pitchFamily="34" charset="0"/>
              </a:rPr>
              <a:t>(15:1-8)</a:t>
            </a:r>
          </a:p>
        </p:txBody>
      </p:sp>
      <p:sp>
        <p:nvSpPr>
          <p:cNvPr id="473091" name="Rectangle 3"/>
          <p:cNvSpPr>
            <a:spLocks noGrp="1" noChangeArrowheads="1"/>
          </p:cNvSpPr>
          <p:nvPr>
            <p:ph type="body" idx="1"/>
          </p:nvPr>
        </p:nvSpPr>
        <p:spPr>
          <a:xfrm>
            <a:off x="824753" y="2689411"/>
            <a:ext cx="10721788" cy="3352801"/>
          </a:xfrm>
        </p:spPr>
        <p:txBody>
          <a:bodyPr>
            <a:normAutofit/>
          </a:bodyPr>
          <a:lstStyle/>
          <a:p>
            <a:pPr eaLnBrk="1" hangingPunct="1">
              <a:buFontTx/>
              <a:buNone/>
              <a:defRPr/>
            </a:pPr>
            <a:r>
              <a:rPr lang="en-US" altLang="en-US" sz="2800" b="1" dirty="0">
                <a:solidFill>
                  <a:srgbClr val="FFFF99"/>
                </a:solidFill>
                <a:latin typeface="Arial" panose="020B0604020202020204" pitchFamily="34" charset="0"/>
              </a:rPr>
              <a:t>The metaphor of Israel as God’s vine had a long history (cf. Ps. 80:8-11; Is. 5:1-7; Ho. 10:1).</a:t>
            </a:r>
          </a:p>
          <a:p>
            <a:pPr eaLnBrk="1" hangingPunct="1">
              <a:defRPr/>
            </a:pPr>
            <a:r>
              <a:rPr lang="en-US" altLang="en-US" sz="2400" i="1" dirty="0">
                <a:latin typeface="Arial" panose="020B0604020202020204" pitchFamily="34" charset="0"/>
              </a:rPr>
              <a:t>While vines are useful for bearing fruit, their stems, which are quite soft, have little use for fashioning tools.</a:t>
            </a:r>
          </a:p>
          <a:p>
            <a:pPr eaLnBrk="1" hangingPunct="1">
              <a:defRPr/>
            </a:pPr>
            <a:r>
              <a:rPr lang="en-US" altLang="en-US" sz="2400" i="1" dirty="0">
                <a:latin typeface="Arial" panose="020B0604020202020204" pitchFamily="34" charset="0"/>
              </a:rPr>
              <a:t>When burnt, a vine stem is even less substantial than ordinary wood.</a:t>
            </a:r>
          </a:p>
          <a:p>
            <a:pPr eaLnBrk="1" hangingPunct="1">
              <a:defRPr/>
            </a:pPr>
            <a:r>
              <a:rPr lang="en-US" altLang="en-US" sz="2400" i="1" dirty="0">
                <a:latin typeface="Arial" panose="020B0604020202020204" pitchFamily="34" charset="0"/>
              </a:rPr>
              <a:t>Jerusalem, according to Ezekiel, would be like a burnt vine stem—totally useless.</a:t>
            </a:r>
          </a:p>
        </p:txBody>
      </p:sp>
      <p:sp>
        <p:nvSpPr>
          <p:cNvPr id="2" name="Slide Number Placeholder 1"/>
          <p:cNvSpPr>
            <a:spLocks noGrp="1"/>
          </p:cNvSpPr>
          <p:nvPr>
            <p:ph type="sldNum" sz="quarter" idx="12"/>
          </p:nvPr>
        </p:nvSpPr>
        <p:spPr>
          <a:xfrm>
            <a:off x="10758921" y="6185647"/>
            <a:ext cx="554537" cy="398033"/>
          </a:xfrm>
        </p:spPr>
        <p:txBody>
          <a:bodyPr/>
          <a:lstStyle/>
          <a:p>
            <a:pPr>
              <a:defRPr/>
            </a:pPr>
            <a:fld id="{B7F995CB-CAC8-4B93-B4AE-089ACE5E40BF}" type="slidenum">
              <a:rPr lang="en-US" altLang="en-US" smtClean="0"/>
              <a:pPr>
                <a:defRPr/>
              </a:pPr>
              <a:t>165</a:t>
            </a:fld>
            <a:endParaRPr lang="en-US" altLang="en-US" dirty="0"/>
          </a:p>
        </p:txBody>
      </p:sp>
    </p:spTree>
    <p:extLst>
      <p:ext uri="{BB962C8B-B14F-4D97-AF65-F5344CB8AC3E}">
        <p14:creationId xmlns:p14="http://schemas.microsoft.com/office/powerpoint/2010/main" val="245457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 calcmode="lin" valueType="num">
                                      <p:cBhvr>
                                        <p:cTn id="7" dur="500" fill="hold"/>
                                        <p:tgtEl>
                                          <p:spTgt spid="473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3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3091">
                                            <p:txEl>
                                              <p:pRg st="1" end="1"/>
                                            </p:txEl>
                                          </p:spTgt>
                                        </p:tgtEl>
                                        <p:attrNameLst>
                                          <p:attrName>style.visibility</p:attrName>
                                        </p:attrNameLst>
                                      </p:cBhvr>
                                      <p:to>
                                        <p:strVal val="visible"/>
                                      </p:to>
                                    </p:set>
                                    <p:anim calcmode="lin" valueType="num">
                                      <p:cBhvr additive="base">
                                        <p:cTn id="13" dur="500" fill="hold"/>
                                        <p:tgtEl>
                                          <p:spTgt spid="473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3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3091">
                                            <p:txEl>
                                              <p:pRg st="2" end="2"/>
                                            </p:txEl>
                                          </p:spTgt>
                                        </p:tgtEl>
                                        <p:attrNameLst>
                                          <p:attrName>style.visibility</p:attrName>
                                        </p:attrNameLst>
                                      </p:cBhvr>
                                      <p:to>
                                        <p:strVal val="visible"/>
                                      </p:to>
                                    </p:set>
                                    <p:anim calcmode="lin" valueType="num">
                                      <p:cBhvr additive="base">
                                        <p:cTn id="19" dur="500" fill="hold"/>
                                        <p:tgtEl>
                                          <p:spTgt spid="473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3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3091">
                                            <p:txEl>
                                              <p:pRg st="3" end="3"/>
                                            </p:txEl>
                                          </p:spTgt>
                                        </p:tgtEl>
                                        <p:attrNameLst>
                                          <p:attrName>style.visibility</p:attrName>
                                        </p:attrNameLst>
                                      </p:cBhvr>
                                      <p:to>
                                        <p:strVal val="visible"/>
                                      </p:to>
                                    </p:set>
                                    <p:anim calcmode="lin" valueType="num">
                                      <p:cBhvr additive="base">
                                        <p:cTn id="25" dur="500" fill="hold"/>
                                        <p:tgtEl>
                                          <p:spTgt spid="473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3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166</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062103"/>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Both Jeremiah and Ezekiel have a good deal to say about false voices. What are marks of authenticity, and what are signs of falsehood?</a:t>
            </a:r>
          </a:p>
          <a:p>
            <a:pPr>
              <a:defRPr/>
            </a:pPr>
            <a:endParaRPr lang="en-US" altLang="en-US" sz="3200" i="1" dirty="0">
              <a:latin typeface="Book Antiqua" panose="02040602050305030304" pitchFamily="18" charset="0"/>
            </a:endParaRPr>
          </a:p>
        </p:txBody>
      </p:sp>
    </p:spTree>
    <p:extLst>
      <p:ext uri="{BB962C8B-B14F-4D97-AF65-F5344CB8AC3E}">
        <p14:creationId xmlns:p14="http://schemas.microsoft.com/office/powerpoint/2010/main" val="40320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500" name="Rectangle 4"/>
          <p:cNvSpPr>
            <a:spLocks noGrp="1" noChangeArrowheads="1"/>
          </p:cNvSpPr>
          <p:nvPr>
            <p:ph type="title"/>
          </p:nvPr>
        </p:nvSpPr>
        <p:spPr>
          <a:xfrm>
            <a:off x="484094" y="76201"/>
            <a:ext cx="10578353" cy="1394011"/>
          </a:xfrm>
        </p:spPr>
        <p:txBody>
          <a:bodyPr>
            <a:normAutofit fontScale="90000"/>
          </a:bodyPr>
          <a:lstStyle/>
          <a:p>
            <a:pPr eaLnBrk="1" hangingPunct="1">
              <a:defRPr/>
            </a:pPr>
            <a:r>
              <a:rPr lang="en-US" altLang="en-US" sz="4400" u="sng" dirty="0">
                <a:latin typeface="Harlow Solid Italic" pitchFamily="82" charset="0"/>
              </a:rPr>
              <a:t>Allegory</a:t>
            </a:r>
            <a:r>
              <a:rPr lang="en-US" altLang="en-US" sz="4400" dirty="0">
                <a:latin typeface="Harlow Solid Italic" pitchFamily="82" charset="0"/>
              </a:rPr>
              <a:t> of the Foundling</a:t>
            </a:r>
            <a:br>
              <a:rPr lang="en-US" altLang="en-US" sz="4800" dirty="0">
                <a:latin typeface="Harlow Solid Italic" pitchFamily="82" charset="0"/>
              </a:rPr>
            </a:br>
            <a:r>
              <a:rPr lang="en-US" altLang="en-US" i="1" dirty="0">
                <a:latin typeface="Arial Rounded MT Bold" pitchFamily="34" charset="0"/>
              </a:rPr>
              <a:t>the moral collapse of Jerusalem, personified as a foundling (16)</a:t>
            </a:r>
            <a:endParaRPr lang="en-US" altLang="en-US" dirty="0">
              <a:latin typeface="Harlow Solid Italic" pitchFamily="82" charset="0"/>
            </a:endParaRPr>
          </a:p>
        </p:txBody>
      </p:sp>
      <p:sp>
        <p:nvSpPr>
          <p:cNvPr id="234501" name="Rectangle 5"/>
          <p:cNvSpPr>
            <a:spLocks noGrp="1" noChangeArrowheads="1"/>
          </p:cNvSpPr>
          <p:nvPr>
            <p:ph type="body" sz="half" idx="1"/>
          </p:nvPr>
        </p:nvSpPr>
        <p:spPr>
          <a:xfrm>
            <a:off x="1828800" y="1752600"/>
            <a:ext cx="4343400" cy="4876800"/>
          </a:xfrm>
        </p:spPr>
        <p:txBody>
          <a:bodyPr/>
          <a:lstStyle/>
          <a:p>
            <a:pPr eaLnBrk="1" hangingPunct="1">
              <a:lnSpc>
                <a:spcPct val="90000"/>
              </a:lnSpc>
              <a:buFontTx/>
              <a:buNone/>
              <a:defRPr/>
            </a:pPr>
            <a:r>
              <a:rPr lang="en-US" altLang="en-US" sz="2800" dirty="0">
                <a:solidFill>
                  <a:srgbClr val="FFFF00"/>
                </a:solidFill>
                <a:latin typeface="Eras Demi ITC" pitchFamily="34" charset="0"/>
              </a:rPr>
              <a:t>FATHER</a:t>
            </a:r>
          </a:p>
          <a:p>
            <a:pPr eaLnBrk="1" hangingPunct="1">
              <a:lnSpc>
                <a:spcPct val="90000"/>
              </a:lnSpc>
              <a:buFontTx/>
              <a:buNone/>
              <a:defRPr/>
            </a:pPr>
            <a:r>
              <a:rPr lang="en-US" altLang="en-US" sz="2400" dirty="0">
                <a:latin typeface="Arial Narrow" panose="020B0606020202030204" pitchFamily="34" charset="0"/>
              </a:rPr>
              <a:t>	</a:t>
            </a:r>
            <a:r>
              <a:rPr lang="en-US" altLang="en-US" sz="2400" i="1" dirty="0">
                <a:latin typeface="Arial Narrow" panose="020B0606020202030204" pitchFamily="34" charset="0"/>
              </a:rPr>
              <a:t>An Amorite (Ge. 15:16)</a:t>
            </a:r>
          </a:p>
          <a:p>
            <a:pPr eaLnBrk="1" hangingPunct="1">
              <a:lnSpc>
                <a:spcPct val="90000"/>
              </a:lnSpc>
              <a:buFontTx/>
              <a:buNone/>
              <a:defRPr/>
            </a:pPr>
            <a:r>
              <a:rPr lang="en-US" altLang="en-US" sz="2800" dirty="0">
                <a:solidFill>
                  <a:srgbClr val="FFFF00"/>
                </a:solidFill>
                <a:latin typeface="Eras Demi ITC" pitchFamily="34" charset="0"/>
              </a:rPr>
              <a:t>MOTHER</a:t>
            </a:r>
          </a:p>
          <a:p>
            <a:pPr eaLnBrk="1" hangingPunct="1">
              <a:lnSpc>
                <a:spcPct val="90000"/>
              </a:lnSpc>
              <a:buFontTx/>
              <a:buNone/>
              <a:defRPr/>
            </a:pPr>
            <a:r>
              <a:rPr lang="en-US" altLang="en-US" sz="2400" i="1" dirty="0">
                <a:latin typeface="Arial Narrow" panose="020B0606020202030204" pitchFamily="34" charset="0"/>
              </a:rPr>
              <a:t>	A Hittite (Ge. 27:46—28:2)</a:t>
            </a:r>
          </a:p>
          <a:p>
            <a:pPr eaLnBrk="1" hangingPunct="1">
              <a:lnSpc>
                <a:spcPct val="90000"/>
              </a:lnSpc>
              <a:buFontTx/>
              <a:buNone/>
              <a:defRPr/>
            </a:pPr>
            <a:r>
              <a:rPr lang="en-US" altLang="en-US" sz="2800" dirty="0">
                <a:solidFill>
                  <a:srgbClr val="FFFF00"/>
                </a:solidFill>
                <a:latin typeface="Eras Demi ITC" pitchFamily="34" charset="0"/>
              </a:rPr>
              <a:t>FOUNDLING</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Jebus</a:t>
            </a:r>
            <a:r>
              <a:rPr lang="en-US" altLang="en-US" sz="2400" i="1" dirty="0">
                <a:latin typeface="Arial Narrow" panose="020B0606020202030204" pitchFamily="34" charset="0"/>
              </a:rPr>
              <a:t> (Jerusalem) personified</a:t>
            </a:r>
          </a:p>
          <a:p>
            <a:pPr eaLnBrk="1" hangingPunct="1">
              <a:lnSpc>
                <a:spcPct val="90000"/>
              </a:lnSpc>
              <a:buFontTx/>
              <a:buNone/>
              <a:defRPr/>
            </a:pPr>
            <a:r>
              <a:rPr lang="en-US" altLang="en-US" sz="2800" dirty="0">
                <a:solidFill>
                  <a:srgbClr val="FFFF00"/>
                </a:solidFill>
                <a:latin typeface="Eras Demi ITC" pitchFamily="34" charset="0"/>
              </a:rPr>
              <a:t>SAVIOR/HUSBAND</a:t>
            </a:r>
          </a:p>
          <a:p>
            <a:pPr eaLnBrk="1" hangingPunct="1">
              <a:lnSpc>
                <a:spcPct val="90000"/>
              </a:lnSpc>
              <a:buFontTx/>
              <a:buNone/>
              <a:defRPr/>
            </a:pPr>
            <a:r>
              <a:rPr lang="en-US" altLang="en-US" sz="2400" i="1" dirty="0">
                <a:latin typeface="Arial Narrow" panose="020B0606020202030204" pitchFamily="34" charset="0"/>
              </a:rPr>
              <a:t>	Yahweh</a:t>
            </a:r>
          </a:p>
          <a:p>
            <a:pPr eaLnBrk="1" hangingPunct="1">
              <a:lnSpc>
                <a:spcPct val="90000"/>
              </a:lnSpc>
              <a:buFontTx/>
              <a:buNone/>
              <a:defRPr/>
            </a:pPr>
            <a:r>
              <a:rPr lang="en-US" altLang="en-US" sz="2800" dirty="0">
                <a:solidFill>
                  <a:srgbClr val="FFFF00"/>
                </a:solidFill>
                <a:latin typeface="Eras Demi ITC" pitchFamily="34" charset="0"/>
              </a:rPr>
              <a:t>MARRIAGE COVENANT</a:t>
            </a:r>
          </a:p>
          <a:p>
            <a:pPr eaLnBrk="1" hangingPunct="1">
              <a:lnSpc>
                <a:spcPct val="90000"/>
              </a:lnSpc>
              <a:buFontTx/>
              <a:buNone/>
              <a:defRPr/>
            </a:pPr>
            <a:r>
              <a:rPr lang="en-US" altLang="en-US" sz="2400" i="1" dirty="0">
                <a:latin typeface="Arial Narrow" panose="020B0606020202030204" pitchFamily="34" charset="0"/>
              </a:rPr>
              <a:t>	Davidic covenant</a:t>
            </a:r>
          </a:p>
        </p:txBody>
      </p:sp>
      <p:sp>
        <p:nvSpPr>
          <p:cNvPr id="234502" name="Rectangle 6"/>
          <p:cNvSpPr>
            <a:spLocks noGrp="1" noChangeArrowheads="1"/>
          </p:cNvSpPr>
          <p:nvPr>
            <p:ph type="body" sz="half" idx="2"/>
          </p:nvPr>
        </p:nvSpPr>
        <p:spPr>
          <a:xfrm>
            <a:off x="6324600" y="1752600"/>
            <a:ext cx="4343400" cy="4495800"/>
          </a:xfrm>
        </p:spPr>
        <p:txBody>
          <a:bodyPr>
            <a:normAutofit lnSpcReduction="10000"/>
          </a:bodyPr>
          <a:lstStyle/>
          <a:p>
            <a:pPr eaLnBrk="1" hangingPunct="1">
              <a:lnSpc>
                <a:spcPct val="90000"/>
              </a:lnSpc>
              <a:buFontTx/>
              <a:buNone/>
              <a:defRPr/>
            </a:pPr>
            <a:r>
              <a:rPr lang="en-US" altLang="en-US" sz="2800" dirty="0">
                <a:solidFill>
                  <a:srgbClr val="FFFF00"/>
                </a:solidFill>
                <a:latin typeface="Eras Demi ITC" pitchFamily="34" charset="0"/>
              </a:rPr>
              <a:t>ADORNMENT</a:t>
            </a:r>
          </a:p>
          <a:p>
            <a:pPr eaLnBrk="1" hangingPunct="1">
              <a:lnSpc>
                <a:spcPct val="90000"/>
              </a:lnSpc>
              <a:buFontTx/>
              <a:buNone/>
              <a:defRPr/>
            </a:pPr>
            <a:r>
              <a:rPr lang="en-US" altLang="en-US" sz="2400" i="1" dirty="0">
                <a:latin typeface="Arial Narrow" panose="020B0606020202030204" pitchFamily="34" charset="0"/>
              </a:rPr>
              <a:t>	Solomon’s splendor</a:t>
            </a:r>
          </a:p>
          <a:p>
            <a:pPr eaLnBrk="1" hangingPunct="1">
              <a:lnSpc>
                <a:spcPct val="90000"/>
              </a:lnSpc>
              <a:buFontTx/>
              <a:buNone/>
              <a:defRPr/>
            </a:pPr>
            <a:r>
              <a:rPr lang="en-US" altLang="en-US" sz="2800" dirty="0">
                <a:solidFill>
                  <a:srgbClr val="FFFF00"/>
                </a:solidFill>
                <a:latin typeface="Eras Demi ITC" pitchFamily="34" charset="0"/>
              </a:rPr>
              <a:t>PROSTITUTION</a:t>
            </a:r>
          </a:p>
          <a:p>
            <a:pPr eaLnBrk="1" hangingPunct="1">
              <a:lnSpc>
                <a:spcPct val="90000"/>
              </a:lnSpc>
              <a:buFontTx/>
              <a:buNone/>
              <a:defRPr/>
            </a:pPr>
            <a:r>
              <a:rPr lang="en-US" altLang="en-US" sz="2400" i="1" dirty="0">
                <a:latin typeface="Arial Narrow" panose="020B0606020202030204" pitchFamily="34" charset="0"/>
              </a:rPr>
              <a:t>	Fertility cults &amp; foreign alliances</a:t>
            </a:r>
          </a:p>
          <a:p>
            <a:pPr eaLnBrk="1" hangingPunct="1">
              <a:lnSpc>
                <a:spcPct val="90000"/>
              </a:lnSpc>
              <a:buFontTx/>
              <a:buNone/>
              <a:defRPr/>
            </a:pPr>
            <a:r>
              <a:rPr lang="en-US" altLang="en-US" sz="2800" dirty="0">
                <a:solidFill>
                  <a:srgbClr val="FFFF00"/>
                </a:solidFill>
                <a:latin typeface="Eras Demi ITC" pitchFamily="34" charset="0"/>
              </a:rPr>
              <a:t>SISTERS</a:t>
            </a:r>
          </a:p>
          <a:p>
            <a:pPr eaLnBrk="1" hangingPunct="1">
              <a:lnSpc>
                <a:spcPct val="90000"/>
              </a:lnSpc>
              <a:buFontTx/>
              <a:buNone/>
              <a:defRPr/>
            </a:pPr>
            <a:r>
              <a:rPr lang="en-US" altLang="en-US" sz="2400" i="1" dirty="0">
                <a:latin typeface="Arial Narrow" panose="020B0606020202030204" pitchFamily="34" charset="0"/>
              </a:rPr>
              <a:t>	Sodom, Samaria</a:t>
            </a:r>
          </a:p>
          <a:p>
            <a:pPr eaLnBrk="1" hangingPunct="1">
              <a:lnSpc>
                <a:spcPct val="90000"/>
              </a:lnSpc>
              <a:buFontTx/>
              <a:buNone/>
              <a:defRPr/>
            </a:pPr>
            <a:r>
              <a:rPr lang="en-US" altLang="en-US" sz="2800" dirty="0">
                <a:solidFill>
                  <a:srgbClr val="FFFF00"/>
                </a:solidFill>
                <a:latin typeface="Eras Demi ITC" pitchFamily="34" charset="0"/>
              </a:rPr>
              <a:t>JUDGMENT</a:t>
            </a:r>
          </a:p>
          <a:p>
            <a:pPr eaLnBrk="1" hangingPunct="1">
              <a:lnSpc>
                <a:spcPct val="90000"/>
              </a:lnSpc>
              <a:buFontTx/>
              <a:buNone/>
              <a:defRPr/>
            </a:pPr>
            <a:r>
              <a:rPr lang="en-US" altLang="en-US" sz="2400" i="1" dirty="0">
                <a:latin typeface="Arial Narrow" panose="020B0606020202030204" pitchFamily="34" charset="0"/>
              </a:rPr>
              <a:t>	Destruction by former lovers</a:t>
            </a:r>
          </a:p>
          <a:p>
            <a:pPr eaLnBrk="1" hangingPunct="1">
              <a:lnSpc>
                <a:spcPct val="90000"/>
              </a:lnSpc>
              <a:buFontTx/>
              <a:buNone/>
              <a:defRPr/>
            </a:pPr>
            <a:r>
              <a:rPr lang="en-US" altLang="en-US" sz="2800" dirty="0">
                <a:solidFill>
                  <a:srgbClr val="FFFF00"/>
                </a:solidFill>
                <a:latin typeface="Eras Demi ITC" pitchFamily="34" charset="0"/>
              </a:rPr>
              <a:t>NEW COVENANT</a:t>
            </a:r>
          </a:p>
          <a:p>
            <a:pPr eaLnBrk="1" hangingPunct="1">
              <a:lnSpc>
                <a:spcPct val="90000"/>
              </a:lnSpc>
              <a:buFontTx/>
              <a:buNone/>
              <a:defRPr/>
            </a:pPr>
            <a:r>
              <a:rPr lang="en-US" altLang="en-US" sz="2400" i="1" dirty="0">
                <a:latin typeface="Arial Narrow" panose="020B0606020202030204" pitchFamily="34" charset="0"/>
              </a:rPr>
              <a:t>	Redemptive atonement</a:t>
            </a:r>
          </a:p>
        </p:txBody>
      </p:sp>
      <p:sp>
        <p:nvSpPr>
          <p:cNvPr id="2" name="Slide Number Placeholder 1"/>
          <p:cNvSpPr>
            <a:spLocks noGrp="1"/>
          </p:cNvSpPr>
          <p:nvPr>
            <p:ph type="sldNum" sz="quarter" idx="12"/>
          </p:nvPr>
        </p:nvSpPr>
        <p:spPr>
          <a:xfrm>
            <a:off x="10758922" y="6248400"/>
            <a:ext cx="518678" cy="335280"/>
          </a:xfrm>
        </p:spPr>
        <p:txBody>
          <a:bodyPr/>
          <a:lstStyle/>
          <a:p>
            <a:pPr>
              <a:defRPr/>
            </a:pPr>
            <a:fld id="{1C88BF81-7839-4E3B-BAF7-4EEFEF7A7D6B}" type="slidenum">
              <a:rPr lang="en-US" altLang="en-US" smtClean="0"/>
              <a:pPr>
                <a:defRPr/>
              </a:pPr>
              <a:t>167</a:t>
            </a:fld>
            <a:endParaRPr lang="en-US" altLang="en-US" dirty="0"/>
          </a:p>
        </p:txBody>
      </p:sp>
    </p:spTree>
    <p:extLst>
      <p:ext uri="{BB962C8B-B14F-4D97-AF65-F5344CB8AC3E}">
        <p14:creationId xmlns:p14="http://schemas.microsoft.com/office/powerpoint/2010/main" val="1892840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p:cTn id="7" dur="500" fill="hold"/>
                                        <p:tgtEl>
                                          <p:spTgt spid="234500"/>
                                        </p:tgtEl>
                                        <p:attrNameLst>
                                          <p:attrName>ppt_w</p:attrName>
                                        </p:attrNameLst>
                                      </p:cBhvr>
                                      <p:tavLst>
                                        <p:tav tm="0">
                                          <p:val>
                                            <p:fltVal val="0"/>
                                          </p:val>
                                        </p:tav>
                                        <p:tav tm="100000">
                                          <p:val>
                                            <p:strVal val="#ppt_w"/>
                                          </p:val>
                                        </p:tav>
                                      </p:tavLst>
                                    </p:anim>
                                    <p:anim calcmode="lin" valueType="num">
                                      <p:cBhvr>
                                        <p:cTn id="8" dur="500" fill="hold"/>
                                        <p:tgtEl>
                                          <p:spTgt spid="2345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234501">
                                            <p:txEl>
                                              <p:pRg st="0" end="0"/>
                                            </p:txEl>
                                          </p:spTgt>
                                        </p:tgtEl>
                                        <p:attrNameLst>
                                          <p:attrName>style.visibility</p:attrName>
                                        </p:attrNameLst>
                                      </p:cBhvr>
                                      <p:to>
                                        <p:strVal val="visible"/>
                                      </p:to>
                                    </p:set>
                                    <p:animEffect transition="in" filter="fade">
                                      <p:cBhvr>
                                        <p:cTn id="13" dur="500"/>
                                        <p:tgtEl>
                                          <p:spTgt spid="234501">
                                            <p:txEl>
                                              <p:pRg st="0" end="0"/>
                                            </p:txEl>
                                          </p:spTgt>
                                        </p:tgtEl>
                                      </p:cBhvr>
                                    </p:animEffect>
                                    <p:anim calcmode="lin" valueType="num">
                                      <p:cBhvr>
                                        <p:cTn id="14" dur="500" fill="hold"/>
                                        <p:tgtEl>
                                          <p:spTgt spid="234501">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234501">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234501">
                                            <p:txEl>
                                              <p:pRg st="1" end="1"/>
                                            </p:txEl>
                                          </p:spTgt>
                                        </p:tgtEl>
                                        <p:attrNameLst>
                                          <p:attrName>style.visibility</p:attrName>
                                        </p:attrNameLst>
                                      </p:cBhvr>
                                      <p:to>
                                        <p:strVal val="visible"/>
                                      </p:to>
                                    </p:set>
                                    <p:animEffect transition="in" filter="fade">
                                      <p:cBhvr>
                                        <p:cTn id="18" dur="500"/>
                                        <p:tgtEl>
                                          <p:spTgt spid="234501">
                                            <p:txEl>
                                              <p:pRg st="1" end="1"/>
                                            </p:txEl>
                                          </p:spTgt>
                                        </p:tgtEl>
                                      </p:cBhvr>
                                    </p:animEffect>
                                    <p:anim calcmode="lin" valueType="num">
                                      <p:cBhvr>
                                        <p:cTn id="19" dur="500" fill="hold"/>
                                        <p:tgtEl>
                                          <p:spTgt spid="234501">
                                            <p:txEl>
                                              <p:pRg st="1" end="1"/>
                                            </p:txEl>
                                          </p:spTgt>
                                        </p:tgtEl>
                                        <p:attrNameLst>
                                          <p:attrName>ppt_x</p:attrName>
                                        </p:attrNameLst>
                                      </p:cBhvr>
                                      <p:tavLst>
                                        <p:tav tm="0">
                                          <p:val>
                                            <p:strVal val="#ppt_x-.1"/>
                                          </p:val>
                                        </p:tav>
                                        <p:tav tm="100000">
                                          <p:val>
                                            <p:strVal val="#ppt_x"/>
                                          </p:val>
                                        </p:tav>
                                      </p:tavLst>
                                    </p:anim>
                                    <p:anim calcmode="lin" valueType="num">
                                      <p:cBhvr>
                                        <p:cTn id="20" dur="500" fill="hold"/>
                                        <p:tgtEl>
                                          <p:spTgt spid="23450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34501">
                                            <p:txEl>
                                              <p:pRg st="2" end="2"/>
                                            </p:txEl>
                                          </p:spTgt>
                                        </p:tgtEl>
                                        <p:attrNameLst>
                                          <p:attrName>style.visibility</p:attrName>
                                        </p:attrNameLst>
                                      </p:cBhvr>
                                      <p:to>
                                        <p:strVal val="visible"/>
                                      </p:to>
                                    </p:set>
                                    <p:animEffect transition="in" filter="fade">
                                      <p:cBhvr>
                                        <p:cTn id="25" dur="500"/>
                                        <p:tgtEl>
                                          <p:spTgt spid="234501">
                                            <p:txEl>
                                              <p:pRg st="2" end="2"/>
                                            </p:txEl>
                                          </p:spTgt>
                                        </p:tgtEl>
                                      </p:cBhvr>
                                    </p:animEffect>
                                    <p:anim calcmode="lin" valueType="num">
                                      <p:cBhvr>
                                        <p:cTn id="26" dur="500" fill="hold"/>
                                        <p:tgtEl>
                                          <p:spTgt spid="234501">
                                            <p:txEl>
                                              <p:pRg st="2" end="2"/>
                                            </p:txEl>
                                          </p:spTgt>
                                        </p:tgtEl>
                                        <p:attrNameLst>
                                          <p:attrName>ppt_x</p:attrName>
                                        </p:attrNameLst>
                                      </p:cBhvr>
                                      <p:tavLst>
                                        <p:tav tm="0">
                                          <p:val>
                                            <p:strVal val="#ppt_x-.1"/>
                                          </p:val>
                                        </p:tav>
                                        <p:tav tm="100000">
                                          <p:val>
                                            <p:strVal val="#ppt_x"/>
                                          </p:val>
                                        </p:tav>
                                      </p:tavLst>
                                    </p:anim>
                                    <p:anim calcmode="lin" valueType="num">
                                      <p:cBhvr>
                                        <p:cTn id="27" dur="500" fill="hold"/>
                                        <p:tgtEl>
                                          <p:spTgt spid="234501">
                                            <p:txEl>
                                              <p:pRg st="2" end="2"/>
                                            </p:txEl>
                                          </p:spTgt>
                                        </p:tgtEl>
                                        <p:attrNameLst>
                                          <p:attrName>ppt_y</p:attrName>
                                        </p:attrNameLst>
                                      </p:cBhvr>
                                      <p:tavLst>
                                        <p:tav tm="0">
                                          <p:val>
                                            <p:strVal val="#ppt_y"/>
                                          </p:val>
                                        </p:tav>
                                        <p:tav tm="100000">
                                          <p:val>
                                            <p:strVal val="#ppt_y"/>
                                          </p:val>
                                        </p:tav>
                                      </p:tavLst>
                                    </p:anim>
                                  </p:childTnLst>
                                </p:cTn>
                              </p:par>
                              <p:par>
                                <p:cTn id="28" presetID="40" presetClass="entr" presetSubtype="0" fill="hold" grpId="0" nodeType="withEffect">
                                  <p:stCondLst>
                                    <p:cond delay="0"/>
                                  </p:stCondLst>
                                  <p:iterate type="lt">
                                    <p:tmPct val="10000"/>
                                  </p:iterate>
                                  <p:childTnLst>
                                    <p:set>
                                      <p:cBhvr>
                                        <p:cTn id="29" dur="1" fill="hold">
                                          <p:stCondLst>
                                            <p:cond delay="0"/>
                                          </p:stCondLst>
                                        </p:cTn>
                                        <p:tgtEl>
                                          <p:spTgt spid="234501">
                                            <p:txEl>
                                              <p:pRg st="3" end="3"/>
                                            </p:txEl>
                                          </p:spTgt>
                                        </p:tgtEl>
                                        <p:attrNameLst>
                                          <p:attrName>style.visibility</p:attrName>
                                        </p:attrNameLst>
                                      </p:cBhvr>
                                      <p:to>
                                        <p:strVal val="visible"/>
                                      </p:to>
                                    </p:set>
                                    <p:animEffect transition="in" filter="fade">
                                      <p:cBhvr>
                                        <p:cTn id="30" dur="500"/>
                                        <p:tgtEl>
                                          <p:spTgt spid="234501">
                                            <p:txEl>
                                              <p:pRg st="3" end="3"/>
                                            </p:txEl>
                                          </p:spTgt>
                                        </p:tgtEl>
                                      </p:cBhvr>
                                    </p:animEffect>
                                    <p:anim calcmode="lin" valueType="num">
                                      <p:cBhvr>
                                        <p:cTn id="31" dur="500" fill="hold"/>
                                        <p:tgtEl>
                                          <p:spTgt spid="234501">
                                            <p:txEl>
                                              <p:pRg st="3" end="3"/>
                                            </p:txEl>
                                          </p:spTgt>
                                        </p:tgtEl>
                                        <p:attrNameLst>
                                          <p:attrName>ppt_x</p:attrName>
                                        </p:attrNameLst>
                                      </p:cBhvr>
                                      <p:tavLst>
                                        <p:tav tm="0">
                                          <p:val>
                                            <p:strVal val="#ppt_x-.1"/>
                                          </p:val>
                                        </p:tav>
                                        <p:tav tm="100000">
                                          <p:val>
                                            <p:strVal val="#ppt_x"/>
                                          </p:val>
                                        </p:tav>
                                      </p:tavLst>
                                    </p:anim>
                                    <p:anim calcmode="lin" valueType="num">
                                      <p:cBhvr>
                                        <p:cTn id="32" dur="500" fill="hold"/>
                                        <p:tgtEl>
                                          <p:spTgt spid="23450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234501">
                                            <p:txEl>
                                              <p:pRg st="4" end="4"/>
                                            </p:txEl>
                                          </p:spTgt>
                                        </p:tgtEl>
                                        <p:attrNameLst>
                                          <p:attrName>style.visibility</p:attrName>
                                        </p:attrNameLst>
                                      </p:cBhvr>
                                      <p:to>
                                        <p:strVal val="visible"/>
                                      </p:to>
                                    </p:set>
                                    <p:animEffect transition="in" filter="fade">
                                      <p:cBhvr>
                                        <p:cTn id="37" dur="500"/>
                                        <p:tgtEl>
                                          <p:spTgt spid="234501">
                                            <p:txEl>
                                              <p:pRg st="4" end="4"/>
                                            </p:txEl>
                                          </p:spTgt>
                                        </p:tgtEl>
                                      </p:cBhvr>
                                    </p:animEffect>
                                    <p:anim calcmode="lin" valueType="num">
                                      <p:cBhvr>
                                        <p:cTn id="38" dur="500" fill="hold"/>
                                        <p:tgtEl>
                                          <p:spTgt spid="234501">
                                            <p:txEl>
                                              <p:pRg st="4" end="4"/>
                                            </p:txEl>
                                          </p:spTgt>
                                        </p:tgtEl>
                                        <p:attrNameLst>
                                          <p:attrName>ppt_x</p:attrName>
                                        </p:attrNameLst>
                                      </p:cBhvr>
                                      <p:tavLst>
                                        <p:tav tm="0">
                                          <p:val>
                                            <p:strVal val="#ppt_x-.1"/>
                                          </p:val>
                                        </p:tav>
                                        <p:tav tm="100000">
                                          <p:val>
                                            <p:strVal val="#ppt_x"/>
                                          </p:val>
                                        </p:tav>
                                      </p:tavLst>
                                    </p:anim>
                                    <p:anim calcmode="lin" valueType="num">
                                      <p:cBhvr>
                                        <p:cTn id="39" dur="500" fill="hold"/>
                                        <p:tgtEl>
                                          <p:spTgt spid="234501">
                                            <p:txEl>
                                              <p:pRg st="4" end="4"/>
                                            </p:txEl>
                                          </p:spTgt>
                                        </p:tgtEl>
                                        <p:attrNameLst>
                                          <p:attrName>ppt_y</p:attrName>
                                        </p:attrNameLst>
                                      </p:cBhvr>
                                      <p:tavLst>
                                        <p:tav tm="0">
                                          <p:val>
                                            <p:strVal val="#ppt_y"/>
                                          </p:val>
                                        </p:tav>
                                        <p:tav tm="100000">
                                          <p:val>
                                            <p:strVal val="#ppt_y"/>
                                          </p:val>
                                        </p:tav>
                                      </p:tavLst>
                                    </p:anim>
                                  </p:childTnLst>
                                </p:cTn>
                              </p:par>
                              <p:par>
                                <p:cTn id="40" presetID="40" presetClass="entr" presetSubtype="0" fill="hold" grpId="0" nodeType="withEffect">
                                  <p:stCondLst>
                                    <p:cond delay="0"/>
                                  </p:stCondLst>
                                  <p:iterate type="lt">
                                    <p:tmPct val="10000"/>
                                  </p:iterate>
                                  <p:childTnLst>
                                    <p:set>
                                      <p:cBhvr>
                                        <p:cTn id="41" dur="1" fill="hold">
                                          <p:stCondLst>
                                            <p:cond delay="0"/>
                                          </p:stCondLst>
                                        </p:cTn>
                                        <p:tgtEl>
                                          <p:spTgt spid="234501">
                                            <p:txEl>
                                              <p:pRg st="5" end="5"/>
                                            </p:txEl>
                                          </p:spTgt>
                                        </p:tgtEl>
                                        <p:attrNameLst>
                                          <p:attrName>style.visibility</p:attrName>
                                        </p:attrNameLst>
                                      </p:cBhvr>
                                      <p:to>
                                        <p:strVal val="visible"/>
                                      </p:to>
                                    </p:set>
                                    <p:animEffect transition="in" filter="fade">
                                      <p:cBhvr>
                                        <p:cTn id="42" dur="500"/>
                                        <p:tgtEl>
                                          <p:spTgt spid="234501">
                                            <p:txEl>
                                              <p:pRg st="5" end="5"/>
                                            </p:txEl>
                                          </p:spTgt>
                                        </p:tgtEl>
                                      </p:cBhvr>
                                    </p:animEffect>
                                    <p:anim calcmode="lin" valueType="num">
                                      <p:cBhvr>
                                        <p:cTn id="43" dur="500" fill="hold"/>
                                        <p:tgtEl>
                                          <p:spTgt spid="234501">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23450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234501">
                                            <p:txEl>
                                              <p:pRg st="6" end="6"/>
                                            </p:txEl>
                                          </p:spTgt>
                                        </p:tgtEl>
                                        <p:attrNameLst>
                                          <p:attrName>style.visibility</p:attrName>
                                        </p:attrNameLst>
                                      </p:cBhvr>
                                      <p:to>
                                        <p:strVal val="visible"/>
                                      </p:to>
                                    </p:set>
                                    <p:animEffect transition="in" filter="fade">
                                      <p:cBhvr>
                                        <p:cTn id="49" dur="500"/>
                                        <p:tgtEl>
                                          <p:spTgt spid="234501">
                                            <p:txEl>
                                              <p:pRg st="6" end="6"/>
                                            </p:txEl>
                                          </p:spTgt>
                                        </p:tgtEl>
                                      </p:cBhvr>
                                    </p:animEffect>
                                    <p:anim calcmode="lin" valueType="num">
                                      <p:cBhvr>
                                        <p:cTn id="50" dur="500" fill="hold"/>
                                        <p:tgtEl>
                                          <p:spTgt spid="234501">
                                            <p:txEl>
                                              <p:pRg st="6" end="6"/>
                                            </p:txEl>
                                          </p:spTgt>
                                        </p:tgtEl>
                                        <p:attrNameLst>
                                          <p:attrName>ppt_x</p:attrName>
                                        </p:attrNameLst>
                                      </p:cBhvr>
                                      <p:tavLst>
                                        <p:tav tm="0">
                                          <p:val>
                                            <p:strVal val="#ppt_x-.1"/>
                                          </p:val>
                                        </p:tav>
                                        <p:tav tm="100000">
                                          <p:val>
                                            <p:strVal val="#ppt_x"/>
                                          </p:val>
                                        </p:tav>
                                      </p:tavLst>
                                    </p:anim>
                                    <p:anim calcmode="lin" valueType="num">
                                      <p:cBhvr>
                                        <p:cTn id="51" dur="500" fill="hold"/>
                                        <p:tgtEl>
                                          <p:spTgt spid="234501">
                                            <p:txEl>
                                              <p:pRg st="6" end="6"/>
                                            </p:txEl>
                                          </p:spTgt>
                                        </p:tgtEl>
                                        <p:attrNameLst>
                                          <p:attrName>ppt_y</p:attrName>
                                        </p:attrNameLst>
                                      </p:cBhvr>
                                      <p:tavLst>
                                        <p:tav tm="0">
                                          <p:val>
                                            <p:strVal val="#ppt_y"/>
                                          </p:val>
                                        </p:tav>
                                        <p:tav tm="100000">
                                          <p:val>
                                            <p:strVal val="#ppt_y"/>
                                          </p:val>
                                        </p:tav>
                                      </p:tavLst>
                                    </p:anim>
                                  </p:childTnLst>
                                </p:cTn>
                              </p:par>
                              <p:par>
                                <p:cTn id="52" presetID="40" presetClass="entr" presetSubtype="0" fill="hold" grpId="0" nodeType="withEffect">
                                  <p:stCondLst>
                                    <p:cond delay="0"/>
                                  </p:stCondLst>
                                  <p:iterate type="lt">
                                    <p:tmPct val="10000"/>
                                  </p:iterate>
                                  <p:childTnLst>
                                    <p:set>
                                      <p:cBhvr>
                                        <p:cTn id="53" dur="1" fill="hold">
                                          <p:stCondLst>
                                            <p:cond delay="0"/>
                                          </p:stCondLst>
                                        </p:cTn>
                                        <p:tgtEl>
                                          <p:spTgt spid="234501">
                                            <p:txEl>
                                              <p:pRg st="7" end="7"/>
                                            </p:txEl>
                                          </p:spTgt>
                                        </p:tgtEl>
                                        <p:attrNameLst>
                                          <p:attrName>style.visibility</p:attrName>
                                        </p:attrNameLst>
                                      </p:cBhvr>
                                      <p:to>
                                        <p:strVal val="visible"/>
                                      </p:to>
                                    </p:set>
                                    <p:animEffect transition="in" filter="fade">
                                      <p:cBhvr>
                                        <p:cTn id="54" dur="500"/>
                                        <p:tgtEl>
                                          <p:spTgt spid="234501">
                                            <p:txEl>
                                              <p:pRg st="7" end="7"/>
                                            </p:txEl>
                                          </p:spTgt>
                                        </p:tgtEl>
                                      </p:cBhvr>
                                    </p:animEffect>
                                    <p:anim calcmode="lin" valueType="num">
                                      <p:cBhvr>
                                        <p:cTn id="55" dur="500" fill="hold"/>
                                        <p:tgtEl>
                                          <p:spTgt spid="234501">
                                            <p:txEl>
                                              <p:pRg st="7" end="7"/>
                                            </p:txEl>
                                          </p:spTgt>
                                        </p:tgtEl>
                                        <p:attrNameLst>
                                          <p:attrName>ppt_x</p:attrName>
                                        </p:attrNameLst>
                                      </p:cBhvr>
                                      <p:tavLst>
                                        <p:tav tm="0">
                                          <p:val>
                                            <p:strVal val="#ppt_x-.1"/>
                                          </p:val>
                                        </p:tav>
                                        <p:tav tm="100000">
                                          <p:val>
                                            <p:strVal val="#ppt_x"/>
                                          </p:val>
                                        </p:tav>
                                      </p:tavLst>
                                    </p:anim>
                                    <p:anim calcmode="lin" valueType="num">
                                      <p:cBhvr>
                                        <p:cTn id="56" dur="500" fill="hold"/>
                                        <p:tgtEl>
                                          <p:spTgt spid="23450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0" presetClass="entr" presetSubtype="0" fill="hold" grpId="0" nodeType="clickEffect">
                                  <p:stCondLst>
                                    <p:cond delay="0"/>
                                  </p:stCondLst>
                                  <p:iterate type="lt">
                                    <p:tmPct val="10000"/>
                                  </p:iterate>
                                  <p:childTnLst>
                                    <p:set>
                                      <p:cBhvr>
                                        <p:cTn id="60" dur="1" fill="hold">
                                          <p:stCondLst>
                                            <p:cond delay="0"/>
                                          </p:stCondLst>
                                        </p:cTn>
                                        <p:tgtEl>
                                          <p:spTgt spid="234501">
                                            <p:txEl>
                                              <p:pRg st="8" end="8"/>
                                            </p:txEl>
                                          </p:spTgt>
                                        </p:tgtEl>
                                        <p:attrNameLst>
                                          <p:attrName>style.visibility</p:attrName>
                                        </p:attrNameLst>
                                      </p:cBhvr>
                                      <p:to>
                                        <p:strVal val="visible"/>
                                      </p:to>
                                    </p:set>
                                    <p:animEffect transition="in" filter="fade">
                                      <p:cBhvr>
                                        <p:cTn id="61" dur="500"/>
                                        <p:tgtEl>
                                          <p:spTgt spid="234501">
                                            <p:txEl>
                                              <p:pRg st="8" end="8"/>
                                            </p:txEl>
                                          </p:spTgt>
                                        </p:tgtEl>
                                      </p:cBhvr>
                                    </p:animEffect>
                                    <p:anim calcmode="lin" valueType="num">
                                      <p:cBhvr>
                                        <p:cTn id="62" dur="500" fill="hold"/>
                                        <p:tgtEl>
                                          <p:spTgt spid="234501">
                                            <p:txEl>
                                              <p:pRg st="8" end="8"/>
                                            </p:txEl>
                                          </p:spTgt>
                                        </p:tgtEl>
                                        <p:attrNameLst>
                                          <p:attrName>ppt_x</p:attrName>
                                        </p:attrNameLst>
                                      </p:cBhvr>
                                      <p:tavLst>
                                        <p:tav tm="0">
                                          <p:val>
                                            <p:strVal val="#ppt_x-.1"/>
                                          </p:val>
                                        </p:tav>
                                        <p:tav tm="100000">
                                          <p:val>
                                            <p:strVal val="#ppt_x"/>
                                          </p:val>
                                        </p:tav>
                                      </p:tavLst>
                                    </p:anim>
                                    <p:anim calcmode="lin" valueType="num">
                                      <p:cBhvr>
                                        <p:cTn id="63" dur="500" fill="hold"/>
                                        <p:tgtEl>
                                          <p:spTgt spid="234501">
                                            <p:txEl>
                                              <p:pRg st="8" end="8"/>
                                            </p:txEl>
                                          </p:spTgt>
                                        </p:tgtEl>
                                        <p:attrNameLst>
                                          <p:attrName>ppt_y</p:attrName>
                                        </p:attrNameLst>
                                      </p:cBhvr>
                                      <p:tavLst>
                                        <p:tav tm="0">
                                          <p:val>
                                            <p:strVal val="#ppt_y"/>
                                          </p:val>
                                        </p:tav>
                                        <p:tav tm="100000">
                                          <p:val>
                                            <p:strVal val="#ppt_y"/>
                                          </p:val>
                                        </p:tav>
                                      </p:tavLst>
                                    </p:anim>
                                  </p:childTnLst>
                                </p:cTn>
                              </p:par>
                              <p:par>
                                <p:cTn id="64" presetID="40" presetClass="entr" presetSubtype="0" fill="hold" grpId="0" nodeType="withEffect">
                                  <p:stCondLst>
                                    <p:cond delay="0"/>
                                  </p:stCondLst>
                                  <p:iterate type="lt">
                                    <p:tmPct val="10000"/>
                                  </p:iterate>
                                  <p:childTnLst>
                                    <p:set>
                                      <p:cBhvr>
                                        <p:cTn id="65" dur="1" fill="hold">
                                          <p:stCondLst>
                                            <p:cond delay="0"/>
                                          </p:stCondLst>
                                        </p:cTn>
                                        <p:tgtEl>
                                          <p:spTgt spid="234501">
                                            <p:txEl>
                                              <p:pRg st="9" end="9"/>
                                            </p:txEl>
                                          </p:spTgt>
                                        </p:tgtEl>
                                        <p:attrNameLst>
                                          <p:attrName>style.visibility</p:attrName>
                                        </p:attrNameLst>
                                      </p:cBhvr>
                                      <p:to>
                                        <p:strVal val="visible"/>
                                      </p:to>
                                    </p:set>
                                    <p:animEffect transition="in" filter="fade">
                                      <p:cBhvr>
                                        <p:cTn id="66" dur="500"/>
                                        <p:tgtEl>
                                          <p:spTgt spid="234501">
                                            <p:txEl>
                                              <p:pRg st="9" end="9"/>
                                            </p:txEl>
                                          </p:spTgt>
                                        </p:tgtEl>
                                      </p:cBhvr>
                                    </p:animEffect>
                                    <p:anim calcmode="lin" valueType="num">
                                      <p:cBhvr>
                                        <p:cTn id="67" dur="500" fill="hold"/>
                                        <p:tgtEl>
                                          <p:spTgt spid="234501">
                                            <p:txEl>
                                              <p:pRg st="9" end="9"/>
                                            </p:txEl>
                                          </p:spTgt>
                                        </p:tgtEl>
                                        <p:attrNameLst>
                                          <p:attrName>ppt_x</p:attrName>
                                        </p:attrNameLst>
                                      </p:cBhvr>
                                      <p:tavLst>
                                        <p:tav tm="0">
                                          <p:val>
                                            <p:strVal val="#ppt_x-.1"/>
                                          </p:val>
                                        </p:tav>
                                        <p:tav tm="100000">
                                          <p:val>
                                            <p:strVal val="#ppt_x"/>
                                          </p:val>
                                        </p:tav>
                                      </p:tavLst>
                                    </p:anim>
                                    <p:anim calcmode="lin" valueType="num">
                                      <p:cBhvr>
                                        <p:cTn id="68" dur="500" fill="hold"/>
                                        <p:tgtEl>
                                          <p:spTgt spid="23450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0" presetClass="entr" presetSubtype="0" fill="hold" grpId="0" nodeType="clickEffect">
                                  <p:stCondLst>
                                    <p:cond delay="0"/>
                                  </p:stCondLst>
                                  <p:iterate type="lt">
                                    <p:tmPct val="10000"/>
                                  </p:iterate>
                                  <p:childTnLst>
                                    <p:set>
                                      <p:cBhvr>
                                        <p:cTn id="72" dur="1" fill="hold">
                                          <p:stCondLst>
                                            <p:cond delay="0"/>
                                          </p:stCondLst>
                                        </p:cTn>
                                        <p:tgtEl>
                                          <p:spTgt spid="234502">
                                            <p:txEl>
                                              <p:pRg st="0" end="0"/>
                                            </p:txEl>
                                          </p:spTgt>
                                        </p:tgtEl>
                                        <p:attrNameLst>
                                          <p:attrName>style.visibility</p:attrName>
                                        </p:attrNameLst>
                                      </p:cBhvr>
                                      <p:to>
                                        <p:strVal val="visible"/>
                                      </p:to>
                                    </p:set>
                                    <p:animEffect transition="in" filter="fade">
                                      <p:cBhvr>
                                        <p:cTn id="73" dur="500"/>
                                        <p:tgtEl>
                                          <p:spTgt spid="234502">
                                            <p:txEl>
                                              <p:pRg st="0" end="0"/>
                                            </p:txEl>
                                          </p:spTgt>
                                        </p:tgtEl>
                                      </p:cBhvr>
                                    </p:animEffect>
                                    <p:anim calcmode="lin" valueType="num">
                                      <p:cBhvr>
                                        <p:cTn id="74" dur="500" fill="hold"/>
                                        <p:tgtEl>
                                          <p:spTgt spid="234502">
                                            <p:txEl>
                                              <p:pRg st="0" end="0"/>
                                            </p:txEl>
                                          </p:spTgt>
                                        </p:tgtEl>
                                        <p:attrNameLst>
                                          <p:attrName>ppt_x</p:attrName>
                                        </p:attrNameLst>
                                      </p:cBhvr>
                                      <p:tavLst>
                                        <p:tav tm="0">
                                          <p:val>
                                            <p:strVal val="#ppt_x-.1"/>
                                          </p:val>
                                        </p:tav>
                                        <p:tav tm="100000">
                                          <p:val>
                                            <p:strVal val="#ppt_x"/>
                                          </p:val>
                                        </p:tav>
                                      </p:tavLst>
                                    </p:anim>
                                    <p:anim calcmode="lin" valueType="num">
                                      <p:cBhvr>
                                        <p:cTn id="75" dur="500" fill="hold"/>
                                        <p:tgtEl>
                                          <p:spTgt spid="234502">
                                            <p:txEl>
                                              <p:pRg st="0" end="0"/>
                                            </p:txEl>
                                          </p:spTgt>
                                        </p:tgtEl>
                                        <p:attrNameLst>
                                          <p:attrName>ppt_y</p:attrName>
                                        </p:attrNameLst>
                                      </p:cBhvr>
                                      <p:tavLst>
                                        <p:tav tm="0">
                                          <p:val>
                                            <p:strVal val="#ppt_y"/>
                                          </p:val>
                                        </p:tav>
                                        <p:tav tm="100000">
                                          <p:val>
                                            <p:strVal val="#ppt_y"/>
                                          </p:val>
                                        </p:tav>
                                      </p:tavLst>
                                    </p:anim>
                                  </p:childTnLst>
                                </p:cTn>
                              </p:par>
                              <p:par>
                                <p:cTn id="76" presetID="40" presetClass="entr" presetSubtype="0" fill="hold" grpId="0" nodeType="withEffect">
                                  <p:stCondLst>
                                    <p:cond delay="0"/>
                                  </p:stCondLst>
                                  <p:iterate type="lt">
                                    <p:tmPct val="10000"/>
                                  </p:iterate>
                                  <p:childTnLst>
                                    <p:set>
                                      <p:cBhvr>
                                        <p:cTn id="77" dur="1" fill="hold">
                                          <p:stCondLst>
                                            <p:cond delay="0"/>
                                          </p:stCondLst>
                                        </p:cTn>
                                        <p:tgtEl>
                                          <p:spTgt spid="234502">
                                            <p:txEl>
                                              <p:pRg st="1" end="1"/>
                                            </p:txEl>
                                          </p:spTgt>
                                        </p:tgtEl>
                                        <p:attrNameLst>
                                          <p:attrName>style.visibility</p:attrName>
                                        </p:attrNameLst>
                                      </p:cBhvr>
                                      <p:to>
                                        <p:strVal val="visible"/>
                                      </p:to>
                                    </p:set>
                                    <p:animEffect transition="in" filter="fade">
                                      <p:cBhvr>
                                        <p:cTn id="78" dur="500"/>
                                        <p:tgtEl>
                                          <p:spTgt spid="234502">
                                            <p:txEl>
                                              <p:pRg st="1" end="1"/>
                                            </p:txEl>
                                          </p:spTgt>
                                        </p:tgtEl>
                                      </p:cBhvr>
                                    </p:animEffect>
                                    <p:anim calcmode="lin" valueType="num">
                                      <p:cBhvr>
                                        <p:cTn id="79" dur="500" fill="hold"/>
                                        <p:tgtEl>
                                          <p:spTgt spid="234502">
                                            <p:txEl>
                                              <p:pRg st="1" end="1"/>
                                            </p:txEl>
                                          </p:spTgt>
                                        </p:tgtEl>
                                        <p:attrNameLst>
                                          <p:attrName>ppt_x</p:attrName>
                                        </p:attrNameLst>
                                      </p:cBhvr>
                                      <p:tavLst>
                                        <p:tav tm="0">
                                          <p:val>
                                            <p:strVal val="#ppt_x-.1"/>
                                          </p:val>
                                        </p:tav>
                                        <p:tav tm="100000">
                                          <p:val>
                                            <p:strVal val="#ppt_x"/>
                                          </p:val>
                                        </p:tav>
                                      </p:tavLst>
                                    </p:anim>
                                    <p:anim calcmode="lin" valueType="num">
                                      <p:cBhvr>
                                        <p:cTn id="80" dur="500" fill="hold"/>
                                        <p:tgtEl>
                                          <p:spTgt spid="2345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40" presetClass="entr" presetSubtype="0" fill="hold" grpId="0" nodeType="clickEffect">
                                  <p:stCondLst>
                                    <p:cond delay="0"/>
                                  </p:stCondLst>
                                  <p:iterate type="lt">
                                    <p:tmPct val="10000"/>
                                  </p:iterate>
                                  <p:childTnLst>
                                    <p:set>
                                      <p:cBhvr>
                                        <p:cTn id="84" dur="1" fill="hold">
                                          <p:stCondLst>
                                            <p:cond delay="0"/>
                                          </p:stCondLst>
                                        </p:cTn>
                                        <p:tgtEl>
                                          <p:spTgt spid="234502">
                                            <p:txEl>
                                              <p:pRg st="2" end="2"/>
                                            </p:txEl>
                                          </p:spTgt>
                                        </p:tgtEl>
                                        <p:attrNameLst>
                                          <p:attrName>style.visibility</p:attrName>
                                        </p:attrNameLst>
                                      </p:cBhvr>
                                      <p:to>
                                        <p:strVal val="visible"/>
                                      </p:to>
                                    </p:set>
                                    <p:animEffect transition="in" filter="fade">
                                      <p:cBhvr>
                                        <p:cTn id="85" dur="500"/>
                                        <p:tgtEl>
                                          <p:spTgt spid="234502">
                                            <p:txEl>
                                              <p:pRg st="2" end="2"/>
                                            </p:txEl>
                                          </p:spTgt>
                                        </p:tgtEl>
                                      </p:cBhvr>
                                    </p:animEffect>
                                    <p:anim calcmode="lin" valueType="num">
                                      <p:cBhvr>
                                        <p:cTn id="86" dur="500" fill="hold"/>
                                        <p:tgtEl>
                                          <p:spTgt spid="234502">
                                            <p:txEl>
                                              <p:pRg st="2" end="2"/>
                                            </p:txEl>
                                          </p:spTgt>
                                        </p:tgtEl>
                                        <p:attrNameLst>
                                          <p:attrName>ppt_x</p:attrName>
                                        </p:attrNameLst>
                                      </p:cBhvr>
                                      <p:tavLst>
                                        <p:tav tm="0">
                                          <p:val>
                                            <p:strVal val="#ppt_x-.1"/>
                                          </p:val>
                                        </p:tav>
                                        <p:tav tm="100000">
                                          <p:val>
                                            <p:strVal val="#ppt_x"/>
                                          </p:val>
                                        </p:tav>
                                      </p:tavLst>
                                    </p:anim>
                                    <p:anim calcmode="lin" valueType="num">
                                      <p:cBhvr>
                                        <p:cTn id="87" dur="500" fill="hold"/>
                                        <p:tgtEl>
                                          <p:spTgt spid="234502">
                                            <p:txEl>
                                              <p:pRg st="2" end="2"/>
                                            </p:txEl>
                                          </p:spTgt>
                                        </p:tgtEl>
                                        <p:attrNameLst>
                                          <p:attrName>ppt_y</p:attrName>
                                        </p:attrNameLst>
                                      </p:cBhvr>
                                      <p:tavLst>
                                        <p:tav tm="0">
                                          <p:val>
                                            <p:strVal val="#ppt_y"/>
                                          </p:val>
                                        </p:tav>
                                        <p:tav tm="100000">
                                          <p:val>
                                            <p:strVal val="#ppt_y"/>
                                          </p:val>
                                        </p:tav>
                                      </p:tavLst>
                                    </p:anim>
                                  </p:childTnLst>
                                </p:cTn>
                              </p:par>
                              <p:par>
                                <p:cTn id="88" presetID="40" presetClass="entr" presetSubtype="0" fill="hold" grpId="0" nodeType="withEffect">
                                  <p:stCondLst>
                                    <p:cond delay="0"/>
                                  </p:stCondLst>
                                  <p:iterate type="lt">
                                    <p:tmPct val="10000"/>
                                  </p:iterate>
                                  <p:childTnLst>
                                    <p:set>
                                      <p:cBhvr>
                                        <p:cTn id="89" dur="1" fill="hold">
                                          <p:stCondLst>
                                            <p:cond delay="0"/>
                                          </p:stCondLst>
                                        </p:cTn>
                                        <p:tgtEl>
                                          <p:spTgt spid="234502">
                                            <p:txEl>
                                              <p:pRg st="3" end="3"/>
                                            </p:txEl>
                                          </p:spTgt>
                                        </p:tgtEl>
                                        <p:attrNameLst>
                                          <p:attrName>style.visibility</p:attrName>
                                        </p:attrNameLst>
                                      </p:cBhvr>
                                      <p:to>
                                        <p:strVal val="visible"/>
                                      </p:to>
                                    </p:set>
                                    <p:animEffect transition="in" filter="fade">
                                      <p:cBhvr>
                                        <p:cTn id="90" dur="500"/>
                                        <p:tgtEl>
                                          <p:spTgt spid="234502">
                                            <p:txEl>
                                              <p:pRg st="3" end="3"/>
                                            </p:txEl>
                                          </p:spTgt>
                                        </p:tgtEl>
                                      </p:cBhvr>
                                    </p:animEffect>
                                    <p:anim calcmode="lin" valueType="num">
                                      <p:cBhvr>
                                        <p:cTn id="91" dur="500" fill="hold"/>
                                        <p:tgtEl>
                                          <p:spTgt spid="234502">
                                            <p:txEl>
                                              <p:pRg st="3" end="3"/>
                                            </p:txEl>
                                          </p:spTgt>
                                        </p:tgtEl>
                                        <p:attrNameLst>
                                          <p:attrName>ppt_x</p:attrName>
                                        </p:attrNameLst>
                                      </p:cBhvr>
                                      <p:tavLst>
                                        <p:tav tm="0">
                                          <p:val>
                                            <p:strVal val="#ppt_x-.1"/>
                                          </p:val>
                                        </p:tav>
                                        <p:tav tm="100000">
                                          <p:val>
                                            <p:strVal val="#ppt_x"/>
                                          </p:val>
                                        </p:tav>
                                      </p:tavLst>
                                    </p:anim>
                                    <p:anim calcmode="lin" valueType="num">
                                      <p:cBhvr>
                                        <p:cTn id="92" dur="500" fill="hold"/>
                                        <p:tgtEl>
                                          <p:spTgt spid="2345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0" presetClass="entr" presetSubtype="0" fill="hold" grpId="0" nodeType="clickEffect">
                                  <p:stCondLst>
                                    <p:cond delay="0"/>
                                  </p:stCondLst>
                                  <p:iterate type="lt">
                                    <p:tmPct val="10000"/>
                                  </p:iterate>
                                  <p:childTnLst>
                                    <p:set>
                                      <p:cBhvr>
                                        <p:cTn id="96" dur="1" fill="hold">
                                          <p:stCondLst>
                                            <p:cond delay="0"/>
                                          </p:stCondLst>
                                        </p:cTn>
                                        <p:tgtEl>
                                          <p:spTgt spid="234502">
                                            <p:txEl>
                                              <p:pRg st="4" end="4"/>
                                            </p:txEl>
                                          </p:spTgt>
                                        </p:tgtEl>
                                        <p:attrNameLst>
                                          <p:attrName>style.visibility</p:attrName>
                                        </p:attrNameLst>
                                      </p:cBhvr>
                                      <p:to>
                                        <p:strVal val="visible"/>
                                      </p:to>
                                    </p:set>
                                    <p:animEffect transition="in" filter="fade">
                                      <p:cBhvr>
                                        <p:cTn id="97" dur="500"/>
                                        <p:tgtEl>
                                          <p:spTgt spid="234502">
                                            <p:txEl>
                                              <p:pRg st="4" end="4"/>
                                            </p:txEl>
                                          </p:spTgt>
                                        </p:tgtEl>
                                      </p:cBhvr>
                                    </p:animEffect>
                                    <p:anim calcmode="lin" valueType="num">
                                      <p:cBhvr>
                                        <p:cTn id="98" dur="500" fill="hold"/>
                                        <p:tgtEl>
                                          <p:spTgt spid="234502">
                                            <p:txEl>
                                              <p:pRg st="4" end="4"/>
                                            </p:txEl>
                                          </p:spTgt>
                                        </p:tgtEl>
                                        <p:attrNameLst>
                                          <p:attrName>ppt_x</p:attrName>
                                        </p:attrNameLst>
                                      </p:cBhvr>
                                      <p:tavLst>
                                        <p:tav tm="0">
                                          <p:val>
                                            <p:strVal val="#ppt_x-.1"/>
                                          </p:val>
                                        </p:tav>
                                        <p:tav tm="100000">
                                          <p:val>
                                            <p:strVal val="#ppt_x"/>
                                          </p:val>
                                        </p:tav>
                                      </p:tavLst>
                                    </p:anim>
                                    <p:anim calcmode="lin" valueType="num">
                                      <p:cBhvr>
                                        <p:cTn id="99" dur="500" fill="hold"/>
                                        <p:tgtEl>
                                          <p:spTgt spid="234502">
                                            <p:txEl>
                                              <p:pRg st="4" end="4"/>
                                            </p:txEl>
                                          </p:spTgt>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34502">
                                            <p:txEl>
                                              <p:pRg st="5" end="5"/>
                                            </p:txEl>
                                          </p:spTgt>
                                        </p:tgtEl>
                                        <p:attrNameLst>
                                          <p:attrName>style.visibility</p:attrName>
                                        </p:attrNameLst>
                                      </p:cBhvr>
                                      <p:to>
                                        <p:strVal val="visible"/>
                                      </p:to>
                                    </p:set>
                                    <p:animEffect transition="in" filter="fade">
                                      <p:cBhvr>
                                        <p:cTn id="102" dur="500"/>
                                        <p:tgtEl>
                                          <p:spTgt spid="234502">
                                            <p:txEl>
                                              <p:pRg st="5" end="5"/>
                                            </p:txEl>
                                          </p:spTgt>
                                        </p:tgtEl>
                                      </p:cBhvr>
                                    </p:animEffect>
                                    <p:anim calcmode="lin" valueType="num">
                                      <p:cBhvr>
                                        <p:cTn id="103" dur="500" fill="hold"/>
                                        <p:tgtEl>
                                          <p:spTgt spid="234502">
                                            <p:txEl>
                                              <p:pRg st="5" end="5"/>
                                            </p:txEl>
                                          </p:spTgt>
                                        </p:tgtEl>
                                        <p:attrNameLst>
                                          <p:attrName>ppt_x</p:attrName>
                                        </p:attrNameLst>
                                      </p:cBhvr>
                                      <p:tavLst>
                                        <p:tav tm="0">
                                          <p:val>
                                            <p:strVal val="#ppt_x-.1"/>
                                          </p:val>
                                        </p:tav>
                                        <p:tav tm="100000">
                                          <p:val>
                                            <p:strVal val="#ppt_x"/>
                                          </p:val>
                                        </p:tav>
                                      </p:tavLst>
                                    </p:anim>
                                    <p:anim calcmode="lin" valueType="num">
                                      <p:cBhvr>
                                        <p:cTn id="104" dur="500" fill="hold"/>
                                        <p:tgtEl>
                                          <p:spTgt spid="2345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0" presetClass="entr" presetSubtype="0" fill="hold" grpId="0" nodeType="clickEffect">
                                  <p:stCondLst>
                                    <p:cond delay="0"/>
                                  </p:stCondLst>
                                  <p:iterate type="lt">
                                    <p:tmPct val="10000"/>
                                  </p:iterate>
                                  <p:childTnLst>
                                    <p:set>
                                      <p:cBhvr>
                                        <p:cTn id="108" dur="1" fill="hold">
                                          <p:stCondLst>
                                            <p:cond delay="0"/>
                                          </p:stCondLst>
                                        </p:cTn>
                                        <p:tgtEl>
                                          <p:spTgt spid="234502">
                                            <p:txEl>
                                              <p:pRg st="6" end="6"/>
                                            </p:txEl>
                                          </p:spTgt>
                                        </p:tgtEl>
                                        <p:attrNameLst>
                                          <p:attrName>style.visibility</p:attrName>
                                        </p:attrNameLst>
                                      </p:cBhvr>
                                      <p:to>
                                        <p:strVal val="visible"/>
                                      </p:to>
                                    </p:set>
                                    <p:animEffect transition="in" filter="fade">
                                      <p:cBhvr>
                                        <p:cTn id="109" dur="500"/>
                                        <p:tgtEl>
                                          <p:spTgt spid="234502">
                                            <p:txEl>
                                              <p:pRg st="6" end="6"/>
                                            </p:txEl>
                                          </p:spTgt>
                                        </p:tgtEl>
                                      </p:cBhvr>
                                    </p:animEffect>
                                    <p:anim calcmode="lin" valueType="num">
                                      <p:cBhvr>
                                        <p:cTn id="110" dur="500" fill="hold"/>
                                        <p:tgtEl>
                                          <p:spTgt spid="234502">
                                            <p:txEl>
                                              <p:pRg st="6" end="6"/>
                                            </p:txEl>
                                          </p:spTgt>
                                        </p:tgtEl>
                                        <p:attrNameLst>
                                          <p:attrName>ppt_x</p:attrName>
                                        </p:attrNameLst>
                                      </p:cBhvr>
                                      <p:tavLst>
                                        <p:tav tm="0">
                                          <p:val>
                                            <p:strVal val="#ppt_x-.1"/>
                                          </p:val>
                                        </p:tav>
                                        <p:tav tm="100000">
                                          <p:val>
                                            <p:strVal val="#ppt_x"/>
                                          </p:val>
                                        </p:tav>
                                      </p:tavLst>
                                    </p:anim>
                                    <p:anim calcmode="lin" valueType="num">
                                      <p:cBhvr>
                                        <p:cTn id="111" dur="500" fill="hold"/>
                                        <p:tgtEl>
                                          <p:spTgt spid="234502">
                                            <p:txEl>
                                              <p:pRg st="6" end="6"/>
                                            </p:txEl>
                                          </p:spTgt>
                                        </p:tgtEl>
                                        <p:attrNameLst>
                                          <p:attrName>ppt_y</p:attrName>
                                        </p:attrNameLst>
                                      </p:cBhvr>
                                      <p:tavLst>
                                        <p:tav tm="0">
                                          <p:val>
                                            <p:strVal val="#ppt_y"/>
                                          </p:val>
                                        </p:tav>
                                        <p:tav tm="100000">
                                          <p:val>
                                            <p:strVal val="#ppt_y"/>
                                          </p:val>
                                        </p:tav>
                                      </p:tavLst>
                                    </p:anim>
                                  </p:childTnLst>
                                </p:cTn>
                              </p:par>
                              <p:par>
                                <p:cTn id="112" presetID="40" presetClass="entr" presetSubtype="0" fill="hold" grpId="0" nodeType="withEffect">
                                  <p:stCondLst>
                                    <p:cond delay="0"/>
                                  </p:stCondLst>
                                  <p:iterate type="lt">
                                    <p:tmPct val="10000"/>
                                  </p:iterate>
                                  <p:childTnLst>
                                    <p:set>
                                      <p:cBhvr>
                                        <p:cTn id="113" dur="1" fill="hold">
                                          <p:stCondLst>
                                            <p:cond delay="0"/>
                                          </p:stCondLst>
                                        </p:cTn>
                                        <p:tgtEl>
                                          <p:spTgt spid="234502">
                                            <p:txEl>
                                              <p:pRg st="7" end="7"/>
                                            </p:txEl>
                                          </p:spTgt>
                                        </p:tgtEl>
                                        <p:attrNameLst>
                                          <p:attrName>style.visibility</p:attrName>
                                        </p:attrNameLst>
                                      </p:cBhvr>
                                      <p:to>
                                        <p:strVal val="visible"/>
                                      </p:to>
                                    </p:set>
                                    <p:animEffect transition="in" filter="fade">
                                      <p:cBhvr>
                                        <p:cTn id="114" dur="500"/>
                                        <p:tgtEl>
                                          <p:spTgt spid="234502">
                                            <p:txEl>
                                              <p:pRg st="7" end="7"/>
                                            </p:txEl>
                                          </p:spTgt>
                                        </p:tgtEl>
                                      </p:cBhvr>
                                    </p:animEffect>
                                    <p:anim calcmode="lin" valueType="num">
                                      <p:cBhvr>
                                        <p:cTn id="115" dur="500" fill="hold"/>
                                        <p:tgtEl>
                                          <p:spTgt spid="234502">
                                            <p:txEl>
                                              <p:pRg st="7" end="7"/>
                                            </p:txEl>
                                          </p:spTgt>
                                        </p:tgtEl>
                                        <p:attrNameLst>
                                          <p:attrName>ppt_x</p:attrName>
                                        </p:attrNameLst>
                                      </p:cBhvr>
                                      <p:tavLst>
                                        <p:tav tm="0">
                                          <p:val>
                                            <p:strVal val="#ppt_x-.1"/>
                                          </p:val>
                                        </p:tav>
                                        <p:tav tm="100000">
                                          <p:val>
                                            <p:strVal val="#ppt_x"/>
                                          </p:val>
                                        </p:tav>
                                      </p:tavLst>
                                    </p:anim>
                                    <p:anim calcmode="lin" valueType="num">
                                      <p:cBhvr>
                                        <p:cTn id="116" dur="500" fill="hold"/>
                                        <p:tgtEl>
                                          <p:spTgt spid="23450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40" presetClass="entr" presetSubtype="0" fill="hold" grpId="0" nodeType="clickEffect">
                                  <p:stCondLst>
                                    <p:cond delay="0"/>
                                  </p:stCondLst>
                                  <p:iterate type="lt">
                                    <p:tmPct val="10000"/>
                                  </p:iterate>
                                  <p:childTnLst>
                                    <p:set>
                                      <p:cBhvr>
                                        <p:cTn id="120" dur="1" fill="hold">
                                          <p:stCondLst>
                                            <p:cond delay="0"/>
                                          </p:stCondLst>
                                        </p:cTn>
                                        <p:tgtEl>
                                          <p:spTgt spid="234502">
                                            <p:txEl>
                                              <p:pRg st="8" end="8"/>
                                            </p:txEl>
                                          </p:spTgt>
                                        </p:tgtEl>
                                        <p:attrNameLst>
                                          <p:attrName>style.visibility</p:attrName>
                                        </p:attrNameLst>
                                      </p:cBhvr>
                                      <p:to>
                                        <p:strVal val="visible"/>
                                      </p:to>
                                    </p:set>
                                    <p:animEffect transition="in" filter="fade">
                                      <p:cBhvr>
                                        <p:cTn id="121" dur="500"/>
                                        <p:tgtEl>
                                          <p:spTgt spid="234502">
                                            <p:txEl>
                                              <p:pRg st="8" end="8"/>
                                            </p:txEl>
                                          </p:spTgt>
                                        </p:tgtEl>
                                      </p:cBhvr>
                                    </p:animEffect>
                                    <p:anim calcmode="lin" valueType="num">
                                      <p:cBhvr>
                                        <p:cTn id="122" dur="500" fill="hold"/>
                                        <p:tgtEl>
                                          <p:spTgt spid="234502">
                                            <p:txEl>
                                              <p:pRg st="8" end="8"/>
                                            </p:txEl>
                                          </p:spTgt>
                                        </p:tgtEl>
                                        <p:attrNameLst>
                                          <p:attrName>ppt_x</p:attrName>
                                        </p:attrNameLst>
                                      </p:cBhvr>
                                      <p:tavLst>
                                        <p:tav tm="0">
                                          <p:val>
                                            <p:strVal val="#ppt_x-.1"/>
                                          </p:val>
                                        </p:tav>
                                        <p:tav tm="100000">
                                          <p:val>
                                            <p:strVal val="#ppt_x"/>
                                          </p:val>
                                        </p:tav>
                                      </p:tavLst>
                                    </p:anim>
                                    <p:anim calcmode="lin" valueType="num">
                                      <p:cBhvr>
                                        <p:cTn id="123" dur="500" fill="hold"/>
                                        <p:tgtEl>
                                          <p:spTgt spid="234502">
                                            <p:txEl>
                                              <p:pRg st="8" end="8"/>
                                            </p:txEl>
                                          </p:spTgt>
                                        </p:tgtEl>
                                        <p:attrNameLst>
                                          <p:attrName>ppt_y</p:attrName>
                                        </p:attrNameLst>
                                      </p:cBhvr>
                                      <p:tavLst>
                                        <p:tav tm="0">
                                          <p:val>
                                            <p:strVal val="#ppt_y"/>
                                          </p:val>
                                        </p:tav>
                                        <p:tav tm="100000">
                                          <p:val>
                                            <p:strVal val="#ppt_y"/>
                                          </p:val>
                                        </p:tav>
                                      </p:tavLst>
                                    </p:anim>
                                  </p:childTnLst>
                                </p:cTn>
                              </p:par>
                              <p:par>
                                <p:cTn id="124" presetID="40" presetClass="entr" presetSubtype="0" fill="hold" grpId="0" nodeType="withEffect">
                                  <p:stCondLst>
                                    <p:cond delay="0"/>
                                  </p:stCondLst>
                                  <p:iterate type="lt">
                                    <p:tmPct val="10000"/>
                                  </p:iterate>
                                  <p:childTnLst>
                                    <p:set>
                                      <p:cBhvr>
                                        <p:cTn id="125" dur="1" fill="hold">
                                          <p:stCondLst>
                                            <p:cond delay="0"/>
                                          </p:stCondLst>
                                        </p:cTn>
                                        <p:tgtEl>
                                          <p:spTgt spid="234502">
                                            <p:txEl>
                                              <p:pRg st="9" end="9"/>
                                            </p:txEl>
                                          </p:spTgt>
                                        </p:tgtEl>
                                        <p:attrNameLst>
                                          <p:attrName>style.visibility</p:attrName>
                                        </p:attrNameLst>
                                      </p:cBhvr>
                                      <p:to>
                                        <p:strVal val="visible"/>
                                      </p:to>
                                    </p:set>
                                    <p:animEffect transition="in" filter="fade">
                                      <p:cBhvr>
                                        <p:cTn id="126" dur="500"/>
                                        <p:tgtEl>
                                          <p:spTgt spid="234502">
                                            <p:txEl>
                                              <p:pRg st="9" end="9"/>
                                            </p:txEl>
                                          </p:spTgt>
                                        </p:tgtEl>
                                      </p:cBhvr>
                                    </p:animEffect>
                                    <p:anim calcmode="lin" valueType="num">
                                      <p:cBhvr>
                                        <p:cTn id="127" dur="500" fill="hold"/>
                                        <p:tgtEl>
                                          <p:spTgt spid="234502">
                                            <p:txEl>
                                              <p:pRg st="9" end="9"/>
                                            </p:txEl>
                                          </p:spTgt>
                                        </p:tgtEl>
                                        <p:attrNameLst>
                                          <p:attrName>ppt_x</p:attrName>
                                        </p:attrNameLst>
                                      </p:cBhvr>
                                      <p:tavLst>
                                        <p:tav tm="0">
                                          <p:val>
                                            <p:strVal val="#ppt_x-.1"/>
                                          </p:val>
                                        </p:tav>
                                        <p:tav tm="100000">
                                          <p:val>
                                            <p:strVal val="#ppt_x"/>
                                          </p:val>
                                        </p:tav>
                                      </p:tavLst>
                                    </p:anim>
                                    <p:anim calcmode="lin" valueType="num">
                                      <p:cBhvr>
                                        <p:cTn id="128" dur="500" fill="hold"/>
                                        <p:tgtEl>
                                          <p:spTgt spid="23450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501" grpId="0" uiExpand="1" build="p"/>
      <p:bldP spid="234502"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986119" y="152400"/>
            <a:ext cx="9968752" cy="1497106"/>
          </a:xfrm>
        </p:spPr>
        <p:txBody>
          <a:bodyPr>
            <a:normAutofit fontScale="90000"/>
          </a:bodyPr>
          <a:lstStyle/>
          <a:p>
            <a:pPr eaLnBrk="1" hangingPunct="1">
              <a:defRPr/>
            </a:pPr>
            <a:r>
              <a:rPr lang="en-US" altLang="en-US" b="0" u="sng">
                <a:latin typeface="Harlow Solid Italic" pitchFamily="82" charset="0"/>
              </a:rPr>
              <a:t>Fable</a:t>
            </a:r>
            <a:r>
              <a:rPr lang="en-US" altLang="en-US" b="0">
                <a:latin typeface="Harlow Solid Italic" pitchFamily="82" charset="0"/>
              </a:rPr>
              <a:t> of the Eagles, Cedars and Vine</a:t>
            </a:r>
            <a:br>
              <a:rPr lang="en-US" altLang="en-US">
                <a:latin typeface="Arial Rounded MT Bold" pitchFamily="34" charset="0"/>
              </a:rPr>
            </a:br>
            <a:r>
              <a:rPr lang="en-US" altLang="en-US" i="1">
                <a:latin typeface="Arial Rounded MT Bold" pitchFamily="34" charset="0"/>
              </a:rPr>
              <a:t>vacillating policies of Zedekiah</a:t>
            </a:r>
            <a:br>
              <a:rPr lang="en-US" altLang="en-US" i="1">
                <a:latin typeface="Arial Rounded MT Bold" pitchFamily="34" charset="0"/>
              </a:rPr>
            </a:br>
            <a:r>
              <a:rPr lang="en-US" altLang="en-US" i="1">
                <a:latin typeface="Arial Rounded MT Bold" pitchFamily="34" charset="0"/>
              </a:rPr>
              <a:t>(17; cf. 2 Kg. 24-25; 2 Chr. 36)</a:t>
            </a:r>
            <a:endParaRPr lang="en-US" altLang="en-US" b="0">
              <a:latin typeface="Harlow Solid Italic" pitchFamily="82" charset="0"/>
            </a:endParaRPr>
          </a:p>
        </p:txBody>
      </p:sp>
      <p:sp>
        <p:nvSpPr>
          <p:cNvPr id="236548" name="Rectangle 4"/>
          <p:cNvSpPr>
            <a:spLocks noGrp="1" noChangeArrowheads="1"/>
          </p:cNvSpPr>
          <p:nvPr>
            <p:ph type="body" sz="half" idx="1"/>
          </p:nvPr>
        </p:nvSpPr>
        <p:spPr>
          <a:xfrm>
            <a:off x="1905000" y="1981200"/>
            <a:ext cx="4343400" cy="4495800"/>
          </a:xfrm>
        </p:spPr>
        <p:txBody>
          <a:bodyPr>
            <a:normAutofit lnSpcReduction="10000"/>
          </a:bodyPr>
          <a:lstStyle/>
          <a:p>
            <a:pPr eaLnBrk="1" hangingPunct="1">
              <a:lnSpc>
                <a:spcPct val="90000"/>
              </a:lnSpc>
              <a:buFontTx/>
              <a:buNone/>
              <a:defRPr/>
            </a:pPr>
            <a:r>
              <a:rPr lang="en-US" altLang="en-US" sz="2800">
                <a:solidFill>
                  <a:srgbClr val="FFFF00"/>
                </a:solidFill>
                <a:latin typeface="Eras Demi ITC" pitchFamily="34" charset="0"/>
              </a:rPr>
              <a:t>FIRST EAGLE</a:t>
            </a:r>
          </a:p>
          <a:p>
            <a:pPr eaLnBrk="1" hangingPunct="1">
              <a:lnSpc>
                <a:spcPct val="90000"/>
              </a:lnSpc>
              <a:buFontTx/>
              <a:buNone/>
              <a:defRPr/>
            </a:pPr>
            <a:r>
              <a:rPr lang="en-US" altLang="en-US" sz="2400" i="1">
                <a:latin typeface="Arial Narrow" panose="020B0606020202030204" pitchFamily="34" charset="0"/>
              </a:rPr>
              <a:t>	Nebuchadnezzar</a:t>
            </a:r>
          </a:p>
          <a:p>
            <a:pPr eaLnBrk="1" hangingPunct="1">
              <a:lnSpc>
                <a:spcPct val="90000"/>
              </a:lnSpc>
              <a:buFontTx/>
              <a:buNone/>
              <a:defRPr/>
            </a:pPr>
            <a:r>
              <a:rPr lang="en-US" altLang="en-US" sz="2800">
                <a:solidFill>
                  <a:srgbClr val="FFFF00"/>
                </a:solidFill>
                <a:latin typeface="Eras Demi ITC" pitchFamily="34" charset="0"/>
              </a:rPr>
              <a:t>CITY OF MERCHANTS</a:t>
            </a:r>
          </a:p>
          <a:p>
            <a:pPr eaLnBrk="1" hangingPunct="1">
              <a:lnSpc>
                <a:spcPct val="90000"/>
              </a:lnSpc>
              <a:buFontTx/>
              <a:buNone/>
              <a:defRPr/>
            </a:pPr>
            <a:r>
              <a:rPr lang="en-US" altLang="en-US" sz="2400" i="1">
                <a:latin typeface="Arial Narrow" panose="020B0606020202030204" pitchFamily="34" charset="0"/>
              </a:rPr>
              <a:t>	Babylon</a:t>
            </a:r>
          </a:p>
          <a:p>
            <a:pPr eaLnBrk="1" hangingPunct="1">
              <a:lnSpc>
                <a:spcPct val="90000"/>
              </a:lnSpc>
              <a:buFontTx/>
              <a:buNone/>
              <a:defRPr/>
            </a:pPr>
            <a:r>
              <a:rPr lang="en-US" altLang="en-US" sz="2800">
                <a:solidFill>
                  <a:srgbClr val="FFFF00"/>
                </a:solidFill>
                <a:latin typeface="Eras Demi ITC" pitchFamily="34" charset="0"/>
              </a:rPr>
              <a:t>BROKEN CEDAR TOP</a:t>
            </a:r>
          </a:p>
          <a:p>
            <a:pPr eaLnBrk="1" hangingPunct="1">
              <a:lnSpc>
                <a:spcPct val="90000"/>
              </a:lnSpc>
              <a:buFontTx/>
              <a:buNone/>
              <a:defRPr/>
            </a:pPr>
            <a:r>
              <a:rPr lang="en-US" altLang="en-US" sz="2400" i="1">
                <a:latin typeface="Arial Narrow" panose="020B0606020202030204" pitchFamily="34" charset="0"/>
              </a:rPr>
              <a:t>	Jehoiachin</a:t>
            </a:r>
          </a:p>
          <a:p>
            <a:pPr eaLnBrk="1" hangingPunct="1">
              <a:lnSpc>
                <a:spcPct val="90000"/>
              </a:lnSpc>
              <a:buFontTx/>
              <a:buNone/>
              <a:defRPr/>
            </a:pPr>
            <a:r>
              <a:rPr lang="en-US" altLang="en-US" sz="2800">
                <a:solidFill>
                  <a:srgbClr val="FFFF00"/>
                </a:solidFill>
                <a:latin typeface="Eras Demi ITC" pitchFamily="34" charset="0"/>
              </a:rPr>
              <a:t>TRANSPLANTED SEED GROWING INTO A VINE</a:t>
            </a:r>
          </a:p>
          <a:p>
            <a:pPr eaLnBrk="1" hangingPunct="1">
              <a:lnSpc>
                <a:spcPct val="90000"/>
              </a:lnSpc>
              <a:buFontTx/>
              <a:buNone/>
              <a:defRPr/>
            </a:pPr>
            <a:r>
              <a:rPr lang="en-US" altLang="en-US" sz="2400" i="1">
                <a:latin typeface="Arial Narrow" panose="020B0606020202030204" pitchFamily="34" charset="0"/>
              </a:rPr>
              <a:t>	Zedekiah</a:t>
            </a:r>
          </a:p>
        </p:txBody>
      </p:sp>
      <p:sp>
        <p:nvSpPr>
          <p:cNvPr id="236549" name="Rectangle 5"/>
          <p:cNvSpPr>
            <a:spLocks noGrp="1" noChangeArrowheads="1"/>
          </p:cNvSpPr>
          <p:nvPr>
            <p:ph type="body" sz="half" idx="2"/>
          </p:nvPr>
        </p:nvSpPr>
        <p:spPr>
          <a:xfrm>
            <a:off x="6629400" y="1905000"/>
            <a:ext cx="4038600" cy="4495800"/>
          </a:xfrm>
        </p:spPr>
        <p:txBody>
          <a:bodyPr>
            <a:normAutofit lnSpcReduction="10000"/>
          </a:bodyPr>
          <a:lstStyle/>
          <a:p>
            <a:pPr eaLnBrk="1" hangingPunct="1">
              <a:lnSpc>
                <a:spcPct val="90000"/>
              </a:lnSpc>
              <a:buFontTx/>
              <a:buNone/>
              <a:defRPr/>
            </a:pPr>
            <a:r>
              <a:rPr lang="en-US" altLang="en-US" sz="2800" dirty="0">
                <a:solidFill>
                  <a:srgbClr val="FFFF00"/>
                </a:solidFill>
                <a:latin typeface="Eras Demi ITC" pitchFamily="34" charset="0"/>
              </a:rPr>
              <a:t>SECOND EAGLE</a:t>
            </a:r>
          </a:p>
          <a:p>
            <a:pPr eaLnBrk="1" hangingPunct="1">
              <a:lnSpc>
                <a:spcPct val="90000"/>
              </a:lnSpc>
              <a:buFontTx/>
              <a:buNone/>
              <a:defRPr/>
            </a:pPr>
            <a:r>
              <a:rPr lang="en-US" altLang="en-US" sz="2400" i="1" dirty="0">
                <a:latin typeface="Arial Narrow" panose="020B0606020202030204" pitchFamily="34" charset="0"/>
              </a:rPr>
              <a:t>	Pharaoh of Egypt </a:t>
            </a:r>
          </a:p>
          <a:p>
            <a:pPr eaLnBrk="1" hangingPunct="1">
              <a:lnSpc>
                <a:spcPct val="90000"/>
              </a:lnSpc>
              <a:buFontTx/>
              <a:buNone/>
              <a:defRPr/>
            </a:pPr>
            <a:r>
              <a:rPr lang="en-US" altLang="en-US" sz="2400" i="1" dirty="0">
                <a:latin typeface="Arial Narrow" panose="020B0606020202030204" pitchFamily="34" charset="0"/>
              </a:rPr>
              <a:t>	(cf. Je. 37:4-8)</a:t>
            </a:r>
          </a:p>
          <a:p>
            <a:pPr eaLnBrk="1" hangingPunct="1">
              <a:lnSpc>
                <a:spcPct val="90000"/>
              </a:lnSpc>
              <a:buFontTx/>
              <a:buNone/>
              <a:defRPr/>
            </a:pPr>
            <a:r>
              <a:rPr lang="en-US" altLang="en-US" sz="2800" dirty="0">
                <a:solidFill>
                  <a:srgbClr val="FFFF00"/>
                </a:solidFill>
                <a:latin typeface="Eras Demi ITC" pitchFamily="34" charset="0"/>
              </a:rPr>
              <a:t>CEDAR SPRIG ON A HIGH MOUNTAIN</a:t>
            </a:r>
          </a:p>
          <a:p>
            <a:pPr eaLnBrk="1" hangingPunct="1">
              <a:lnSpc>
                <a:spcPct val="90000"/>
              </a:lnSpc>
              <a:buFontTx/>
              <a:buNone/>
              <a:defRPr/>
            </a:pPr>
            <a:r>
              <a:rPr lang="en-US" altLang="en-US" sz="2400" i="1" dirty="0">
                <a:latin typeface="Arial Narrow" panose="020B0606020202030204" pitchFamily="34" charset="0"/>
              </a:rPr>
              <a:t>	Messianic King</a:t>
            </a:r>
          </a:p>
          <a:p>
            <a:pPr eaLnBrk="1" hangingPunct="1">
              <a:lnSpc>
                <a:spcPct val="90000"/>
              </a:lnSpc>
              <a:buFontTx/>
              <a:buNone/>
              <a:defRPr/>
            </a:pPr>
            <a:r>
              <a:rPr lang="en-US" altLang="en-US" sz="2400" i="1" dirty="0">
                <a:latin typeface="Arial Narrow" panose="020B0606020202030204" pitchFamily="34" charset="0"/>
              </a:rPr>
              <a:t>	(cf. Mt. 1:1, 11, 17)</a:t>
            </a:r>
          </a:p>
          <a:p>
            <a:pPr eaLnBrk="1" hangingPunct="1">
              <a:lnSpc>
                <a:spcPct val="90000"/>
              </a:lnSpc>
              <a:buFontTx/>
              <a:buNone/>
              <a:defRPr/>
            </a:pPr>
            <a:r>
              <a:rPr lang="en-US" altLang="en-US" sz="2800" dirty="0">
                <a:solidFill>
                  <a:srgbClr val="FFFF00"/>
                </a:solidFill>
                <a:latin typeface="Eras Demi ITC" pitchFamily="34" charset="0"/>
              </a:rPr>
              <a:t>BIRDS</a:t>
            </a:r>
          </a:p>
          <a:p>
            <a:pPr eaLnBrk="1" hangingPunct="1">
              <a:lnSpc>
                <a:spcPct val="90000"/>
              </a:lnSpc>
              <a:buFontTx/>
              <a:buNone/>
              <a:defRPr/>
            </a:pPr>
            <a:r>
              <a:rPr lang="en-US" altLang="en-US" sz="2400" i="1" dirty="0">
                <a:latin typeface="Arial Narrow" panose="020B0606020202030204" pitchFamily="34" charset="0"/>
              </a:rPr>
              <a:t>	Nations</a:t>
            </a:r>
          </a:p>
          <a:p>
            <a:pPr eaLnBrk="1" hangingPunct="1">
              <a:lnSpc>
                <a:spcPct val="90000"/>
              </a:lnSpc>
              <a:buFontTx/>
              <a:buNone/>
              <a:defRPr/>
            </a:pPr>
            <a:r>
              <a:rPr lang="en-US" altLang="en-US" sz="2400" i="1" dirty="0">
                <a:latin typeface="Arial Narrow" panose="020B0606020202030204" pitchFamily="34" charset="0"/>
              </a:rPr>
              <a:t>	(cf. Mt. 13:31-32)</a:t>
            </a:r>
          </a:p>
        </p:txBody>
      </p:sp>
      <p:sp>
        <p:nvSpPr>
          <p:cNvPr id="2" name="Slide Number Placeholder 1"/>
          <p:cNvSpPr>
            <a:spLocks noGrp="1"/>
          </p:cNvSpPr>
          <p:nvPr>
            <p:ph type="sldNum" sz="quarter" idx="12"/>
          </p:nvPr>
        </p:nvSpPr>
        <p:spPr>
          <a:xfrm>
            <a:off x="10758921" y="6221506"/>
            <a:ext cx="536607" cy="362174"/>
          </a:xfrm>
        </p:spPr>
        <p:txBody>
          <a:bodyPr/>
          <a:lstStyle/>
          <a:p>
            <a:pPr>
              <a:defRPr/>
            </a:pPr>
            <a:fld id="{0DF1948E-795D-477B-8BE8-D66061EE0686}" type="slidenum">
              <a:rPr lang="en-US" altLang="en-US" smtClean="0"/>
              <a:pPr>
                <a:defRPr/>
              </a:pPr>
              <a:t>168</a:t>
            </a:fld>
            <a:endParaRPr lang="en-US" altLang="en-US" dirty="0"/>
          </a:p>
        </p:txBody>
      </p:sp>
    </p:spTree>
    <p:extLst>
      <p:ext uri="{BB962C8B-B14F-4D97-AF65-F5344CB8AC3E}">
        <p14:creationId xmlns:p14="http://schemas.microsoft.com/office/powerpoint/2010/main" val="1631721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500" fill="hold"/>
                                        <p:tgtEl>
                                          <p:spTgt spid="236546"/>
                                        </p:tgtEl>
                                        <p:attrNameLst>
                                          <p:attrName>ppt_w</p:attrName>
                                        </p:attrNameLst>
                                      </p:cBhvr>
                                      <p:tavLst>
                                        <p:tav tm="0">
                                          <p:val>
                                            <p:fltVal val="0"/>
                                          </p:val>
                                        </p:tav>
                                        <p:tav tm="100000">
                                          <p:val>
                                            <p:strVal val="#ppt_w"/>
                                          </p:val>
                                        </p:tav>
                                      </p:tavLst>
                                    </p:anim>
                                    <p:anim calcmode="lin" valueType="num">
                                      <p:cBhvr>
                                        <p:cTn id="8" dur="500" fill="hold"/>
                                        <p:tgtEl>
                                          <p:spTgt spid="2365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236548">
                                            <p:txEl>
                                              <p:pRg st="0" end="0"/>
                                            </p:txEl>
                                          </p:spTgt>
                                        </p:tgtEl>
                                        <p:attrNameLst>
                                          <p:attrName>style.visibility</p:attrName>
                                        </p:attrNameLst>
                                      </p:cBhvr>
                                      <p:to>
                                        <p:strVal val="visible"/>
                                      </p:to>
                                    </p:set>
                                    <p:animEffect transition="in" filter="fade">
                                      <p:cBhvr>
                                        <p:cTn id="13" dur="500"/>
                                        <p:tgtEl>
                                          <p:spTgt spid="236548">
                                            <p:txEl>
                                              <p:pRg st="0" end="0"/>
                                            </p:txEl>
                                          </p:spTgt>
                                        </p:tgtEl>
                                      </p:cBhvr>
                                    </p:animEffect>
                                    <p:anim calcmode="lin" valueType="num">
                                      <p:cBhvr>
                                        <p:cTn id="14" dur="500" fill="hold"/>
                                        <p:tgtEl>
                                          <p:spTgt spid="236548">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236548">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236548">
                                            <p:txEl>
                                              <p:pRg st="1" end="1"/>
                                            </p:txEl>
                                          </p:spTgt>
                                        </p:tgtEl>
                                        <p:attrNameLst>
                                          <p:attrName>style.visibility</p:attrName>
                                        </p:attrNameLst>
                                      </p:cBhvr>
                                      <p:to>
                                        <p:strVal val="visible"/>
                                      </p:to>
                                    </p:set>
                                    <p:animEffect transition="in" filter="fade">
                                      <p:cBhvr>
                                        <p:cTn id="18" dur="500"/>
                                        <p:tgtEl>
                                          <p:spTgt spid="236548">
                                            <p:txEl>
                                              <p:pRg st="1" end="1"/>
                                            </p:txEl>
                                          </p:spTgt>
                                        </p:tgtEl>
                                      </p:cBhvr>
                                    </p:animEffect>
                                    <p:anim calcmode="lin" valueType="num">
                                      <p:cBhvr>
                                        <p:cTn id="19" dur="500" fill="hold"/>
                                        <p:tgtEl>
                                          <p:spTgt spid="236548">
                                            <p:txEl>
                                              <p:pRg st="1" end="1"/>
                                            </p:txEl>
                                          </p:spTgt>
                                        </p:tgtEl>
                                        <p:attrNameLst>
                                          <p:attrName>ppt_x</p:attrName>
                                        </p:attrNameLst>
                                      </p:cBhvr>
                                      <p:tavLst>
                                        <p:tav tm="0">
                                          <p:val>
                                            <p:strVal val="#ppt_x-.1"/>
                                          </p:val>
                                        </p:tav>
                                        <p:tav tm="100000">
                                          <p:val>
                                            <p:strVal val="#ppt_x"/>
                                          </p:val>
                                        </p:tav>
                                      </p:tavLst>
                                    </p:anim>
                                    <p:anim calcmode="lin" valueType="num">
                                      <p:cBhvr>
                                        <p:cTn id="20" dur="500" fill="hold"/>
                                        <p:tgtEl>
                                          <p:spTgt spid="2365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36548">
                                            <p:txEl>
                                              <p:pRg st="2" end="2"/>
                                            </p:txEl>
                                          </p:spTgt>
                                        </p:tgtEl>
                                        <p:attrNameLst>
                                          <p:attrName>style.visibility</p:attrName>
                                        </p:attrNameLst>
                                      </p:cBhvr>
                                      <p:to>
                                        <p:strVal val="visible"/>
                                      </p:to>
                                    </p:set>
                                    <p:animEffect transition="in" filter="fade">
                                      <p:cBhvr>
                                        <p:cTn id="25" dur="500"/>
                                        <p:tgtEl>
                                          <p:spTgt spid="236548">
                                            <p:txEl>
                                              <p:pRg st="2" end="2"/>
                                            </p:txEl>
                                          </p:spTgt>
                                        </p:tgtEl>
                                      </p:cBhvr>
                                    </p:animEffect>
                                    <p:anim calcmode="lin" valueType="num">
                                      <p:cBhvr>
                                        <p:cTn id="26" dur="500" fill="hold"/>
                                        <p:tgtEl>
                                          <p:spTgt spid="236548">
                                            <p:txEl>
                                              <p:pRg st="2" end="2"/>
                                            </p:txEl>
                                          </p:spTgt>
                                        </p:tgtEl>
                                        <p:attrNameLst>
                                          <p:attrName>ppt_x</p:attrName>
                                        </p:attrNameLst>
                                      </p:cBhvr>
                                      <p:tavLst>
                                        <p:tav tm="0">
                                          <p:val>
                                            <p:strVal val="#ppt_x-.1"/>
                                          </p:val>
                                        </p:tav>
                                        <p:tav tm="100000">
                                          <p:val>
                                            <p:strVal val="#ppt_x"/>
                                          </p:val>
                                        </p:tav>
                                      </p:tavLst>
                                    </p:anim>
                                    <p:anim calcmode="lin" valueType="num">
                                      <p:cBhvr>
                                        <p:cTn id="27" dur="500" fill="hold"/>
                                        <p:tgtEl>
                                          <p:spTgt spid="236548">
                                            <p:txEl>
                                              <p:pRg st="2" end="2"/>
                                            </p:txEl>
                                          </p:spTgt>
                                        </p:tgtEl>
                                        <p:attrNameLst>
                                          <p:attrName>ppt_y</p:attrName>
                                        </p:attrNameLst>
                                      </p:cBhvr>
                                      <p:tavLst>
                                        <p:tav tm="0">
                                          <p:val>
                                            <p:strVal val="#ppt_y"/>
                                          </p:val>
                                        </p:tav>
                                        <p:tav tm="100000">
                                          <p:val>
                                            <p:strVal val="#ppt_y"/>
                                          </p:val>
                                        </p:tav>
                                      </p:tavLst>
                                    </p:anim>
                                  </p:childTnLst>
                                </p:cTn>
                              </p:par>
                              <p:par>
                                <p:cTn id="28" presetID="40" presetClass="entr" presetSubtype="0" fill="hold" grpId="0" nodeType="withEffect">
                                  <p:stCondLst>
                                    <p:cond delay="0"/>
                                  </p:stCondLst>
                                  <p:iterate type="lt">
                                    <p:tmPct val="10000"/>
                                  </p:iterate>
                                  <p:childTnLst>
                                    <p:set>
                                      <p:cBhvr>
                                        <p:cTn id="29" dur="1" fill="hold">
                                          <p:stCondLst>
                                            <p:cond delay="0"/>
                                          </p:stCondLst>
                                        </p:cTn>
                                        <p:tgtEl>
                                          <p:spTgt spid="236548">
                                            <p:txEl>
                                              <p:pRg st="3" end="3"/>
                                            </p:txEl>
                                          </p:spTgt>
                                        </p:tgtEl>
                                        <p:attrNameLst>
                                          <p:attrName>style.visibility</p:attrName>
                                        </p:attrNameLst>
                                      </p:cBhvr>
                                      <p:to>
                                        <p:strVal val="visible"/>
                                      </p:to>
                                    </p:set>
                                    <p:animEffect transition="in" filter="fade">
                                      <p:cBhvr>
                                        <p:cTn id="30" dur="500"/>
                                        <p:tgtEl>
                                          <p:spTgt spid="236548">
                                            <p:txEl>
                                              <p:pRg st="3" end="3"/>
                                            </p:txEl>
                                          </p:spTgt>
                                        </p:tgtEl>
                                      </p:cBhvr>
                                    </p:animEffect>
                                    <p:anim calcmode="lin" valueType="num">
                                      <p:cBhvr>
                                        <p:cTn id="31" dur="500" fill="hold"/>
                                        <p:tgtEl>
                                          <p:spTgt spid="236548">
                                            <p:txEl>
                                              <p:pRg st="3" end="3"/>
                                            </p:txEl>
                                          </p:spTgt>
                                        </p:tgtEl>
                                        <p:attrNameLst>
                                          <p:attrName>ppt_x</p:attrName>
                                        </p:attrNameLst>
                                      </p:cBhvr>
                                      <p:tavLst>
                                        <p:tav tm="0">
                                          <p:val>
                                            <p:strVal val="#ppt_x-.1"/>
                                          </p:val>
                                        </p:tav>
                                        <p:tav tm="100000">
                                          <p:val>
                                            <p:strVal val="#ppt_x"/>
                                          </p:val>
                                        </p:tav>
                                      </p:tavLst>
                                    </p:anim>
                                    <p:anim calcmode="lin" valueType="num">
                                      <p:cBhvr>
                                        <p:cTn id="32" dur="500" fill="hold"/>
                                        <p:tgtEl>
                                          <p:spTgt spid="23654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236548">
                                            <p:txEl>
                                              <p:pRg st="4" end="4"/>
                                            </p:txEl>
                                          </p:spTgt>
                                        </p:tgtEl>
                                        <p:attrNameLst>
                                          <p:attrName>style.visibility</p:attrName>
                                        </p:attrNameLst>
                                      </p:cBhvr>
                                      <p:to>
                                        <p:strVal val="visible"/>
                                      </p:to>
                                    </p:set>
                                    <p:animEffect transition="in" filter="fade">
                                      <p:cBhvr>
                                        <p:cTn id="37" dur="500"/>
                                        <p:tgtEl>
                                          <p:spTgt spid="236548">
                                            <p:txEl>
                                              <p:pRg st="4" end="4"/>
                                            </p:txEl>
                                          </p:spTgt>
                                        </p:tgtEl>
                                      </p:cBhvr>
                                    </p:animEffect>
                                    <p:anim calcmode="lin" valueType="num">
                                      <p:cBhvr>
                                        <p:cTn id="38" dur="500" fill="hold"/>
                                        <p:tgtEl>
                                          <p:spTgt spid="236548">
                                            <p:txEl>
                                              <p:pRg st="4" end="4"/>
                                            </p:txEl>
                                          </p:spTgt>
                                        </p:tgtEl>
                                        <p:attrNameLst>
                                          <p:attrName>ppt_x</p:attrName>
                                        </p:attrNameLst>
                                      </p:cBhvr>
                                      <p:tavLst>
                                        <p:tav tm="0">
                                          <p:val>
                                            <p:strVal val="#ppt_x-.1"/>
                                          </p:val>
                                        </p:tav>
                                        <p:tav tm="100000">
                                          <p:val>
                                            <p:strVal val="#ppt_x"/>
                                          </p:val>
                                        </p:tav>
                                      </p:tavLst>
                                    </p:anim>
                                    <p:anim calcmode="lin" valueType="num">
                                      <p:cBhvr>
                                        <p:cTn id="39" dur="500" fill="hold"/>
                                        <p:tgtEl>
                                          <p:spTgt spid="236548">
                                            <p:txEl>
                                              <p:pRg st="4" end="4"/>
                                            </p:txEl>
                                          </p:spTgt>
                                        </p:tgtEl>
                                        <p:attrNameLst>
                                          <p:attrName>ppt_y</p:attrName>
                                        </p:attrNameLst>
                                      </p:cBhvr>
                                      <p:tavLst>
                                        <p:tav tm="0">
                                          <p:val>
                                            <p:strVal val="#ppt_y"/>
                                          </p:val>
                                        </p:tav>
                                        <p:tav tm="100000">
                                          <p:val>
                                            <p:strVal val="#ppt_y"/>
                                          </p:val>
                                        </p:tav>
                                      </p:tavLst>
                                    </p:anim>
                                  </p:childTnLst>
                                </p:cTn>
                              </p:par>
                              <p:par>
                                <p:cTn id="40" presetID="40" presetClass="entr" presetSubtype="0" fill="hold" grpId="0" nodeType="withEffect">
                                  <p:stCondLst>
                                    <p:cond delay="0"/>
                                  </p:stCondLst>
                                  <p:iterate type="lt">
                                    <p:tmPct val="10000"/>
                                  </p:iterate>
                                  <p:childTnLst>
                                    <p:set>
                                      <p:cBhvr>
                                        <p:cTn id="41" dur="1" fill="hold">
                                          <p:stCondLst>
                                            <p:cond delay="0"/>
                                          </p:stCondLst>
                                        </p:cTn>
                                        <p:tgtEl>
                                          <p:spTgt spid="236548">
                                            <p:txEl>
                                              <p:pRg st="5" end="5"/>
                                            </p:txEl>
                                          </p:spTgt>
                                        </p:tgtEl>
                                        <p:attrNameLst>
                                          <p:attrName>style.visibility</p:attrName>
                                        </p:attrNameLst>
                                      </p:cBhvr>
                                      <p:to>
                                        <p:strVal val="visible"/>
                                      </p:to>
                                    </p:set>
                                    <p:animEffect transition="in" filter="fade">
                                      <p:cBhvr>
                                        <p:cTn id="42" dur="500"/>
                                        <p:tgtEl>
                                          <p:spTgt spid="236548">
                                            <p:txEl>
                                              <p:pRg st="5" end="5"/>
                                            </p:txEl>
                                          </p:spTgt>
                                        </p:tgtEl>
                                      </p:cBhvr>
                                    </p:animEffect>
                                    <p:anim calcmode="lin" valueType="num">
                                      <p:cBhvr>
                                        <p:cTn id="43" dur="500" fill="hold"/>
                                        <p:tgtEl>
                                          <p:spTgt spid="236548">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23654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236548">
                                            <p:txEl>
                                              <p:pRg st="6" end="6"/>
                                            </p:txEl>
                                          </p:spTgt>
                                        </p:tgtEl>
                                        <p:attrNameLst>
                                          <p:attrName>style.visibility</p:attrName>
                                        </p:attrNameLst>
                                      </p:cBhvr>
                                      <p:to>
                                        <p:strVal val="visible"/>
                                      </p:to>
                                    </p:set>
                                    <p:animEffect transition="in" filter="fade">
                                      <p:cBhvr>
                                        <p:cTn id="49" dur="500"/>
                                        <p:tgtEl>
                                          <p:spTgt spid="236548">
                                            <p:txEl>
                                              <p:pRg st="6" end="6"/>
                                            </p:txEl>
                                          </p:spTgt>
                                        </p:tgtEl>
                                      </p:cBhvr>
                                    </p:animEffect>
                                    <p:anim calcmode="lin" valueType="num">
                                      <p:cBhvr>
                                        <p:cTn id="50" dur="500" fill="hold"/>
                                        <p:tgtEl>
                                          <p:spTgt spid="236548">
                                            <p:txEl>
                                              <p:pRg st="6" end="6"/>
                                            </p:txEl>
                                          </p:spTgt>
                                        </p:tgtEl>
                                        <p:attrNameLst>
                                          <p:attrName>ppt_x</p:attrName>
                                        </p:attrNameLst>
                                      </p:cBhvr>
                                      <p:tavLst>
                                        <p:tav tm="0">
                                          <p:val>
                                            <p:strVal val="#ppt_x-.1"/>
                                          </p:val>
                                        </p:tav>
                                        <p:tav tm="100000">
                                          <p:val>
                                            <p:strVal val="#ppt_x"/>
                                          </p:val>
                                        </p:tav>
                                      </p:tavLst>
                                    </p:anim>
                                    <p:anim calcmode="lin" valueType="num">
                                      <p:cBhvr>
                                        <p:cTn id="51" dur="500" fill="hold"/>
                                        <p:tgtEl>
                                          <p:spTgt spid="236548">
                                            <p:txEl>
                                              <p:pRg st="6" end="6"/>
                                            </p:txEl>
                                          </p:spTgt>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2050"/>
                            </p:stCondLst>
                            <p:childTnLst>
                              <p:par>
                                <p:cTn id="53" presetID="40" presetClass="entr" presetSubtype="0" fill="hold" grpId="0" nodeType="afterEffect">
                                  <p:stCondLst>
                                    <p:cond delay="0"/>
                                  </p:stCondLst>
                                  <p:iterate type="lt">
                                    <p:tmPct val="10000"/>
                                  </p:iterate>
                                  <p:childTnLst>
                                    <p:set>
                                      <p:cBhvr>
                                        <p:cTn id="54" dur="1" fill="hold">
                                          <p:stCondLst>
                                            <p:cond delay="0"/>
                                          </p:stCondLst>
                                        </p:cTn>
                                        <p:tgtEl>
                                          <p:spTgt spid="236548">
                                            <p:txEl>
                                              <p:pRg st="7" end="7"/>
                                            </p:txEl>
                                          </p:spTgt>
                                        </p:tgtEl>
                                        <p:attrNameLst>
                                          <p:attrName>style.visibility</p:attrName>
                                        </p:attrNameLst>
                                      </p:cBhvr>
                                      <p:to>
                                        <p:strVal val="visible"/>
                                      </p:to>
                                    </p:set>
                                    <p:animEffect transition="in" filter="fade">
                                      <p:cBhvr>
                                        <p:cTn id="55" dur="500"/>
                                        <p:tgtEl>
                                          <p:spTgt spid="236548">
                                            <p:txEl>
                                              <p:pRg st="7" end="7"/>
                                            </p:txEl>
                                          </p:spTgt>
                                        </p:tgtEl>
                                      </p:cBhvr>
                                    </p:animEffect>
                                    <p:anim calcmode="lin" valueType="num">
                                      <p:cBhvr>
                                        <p:cTn id="56" dur="500" fill="hold"/>
                                        <p:tgtEl>
                                          <p:spTgt spid="236548">
                                            <p:txEl>
                                              <p:pRg st="7" end="7"/>
                                            </p:txEl>
                                          </p:spTgt>
                                        </p:tgtEl>
                                        <p:attrNameLst>
                                          <p:attrName>ppt_x</p:attrName>
                                        </p:attrNameLst>
                                      </p:cBhvr>
                                      <p:tavLst>
                                        <p:tav tm="0">
                                          <p:val>
                                            <p:strVal val="#ppt_x-.1"/>
                                          </p:val>
                                        </p:tav>
                                        <p:tav tm="100000">
                                          <p:val>
                                            <p:strVal val="#ppt_x"/>
                                          </p:val>
                                        </p:tav>
                                      </p:tavLst>
                                    </p:anim>
                                    <p:anim calcmode="lin" valueType="num">
                                      <p:cBhvr>
                                        <p:cTn id="57" dur="500" fill="hold"/>
                                        <p:tgtEl>
                                          <p:spTgt spid="23654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236549">
                                            <p:txEl>
                                              <p:pRg st="0" end="0"/>
                                            </p:txEl>
                                          </p:spTgt>
                                        </p:tgtEl>
                                        <p:attrNameLst>
                                          <p:attrName>style.visibility</p:attrName>
                                        </p:attrNameLst>
                                      </p:cBhvr>
                                      <p:to>
                                        <p:strVal val="visible"/>
                                      </p:to>
                                    </p:set>
                                    <p:animEffect transition="in" filter="fade">
                                      <p:cBhvr>
                                        <p:cTn id="62" dur="500"/>
                                        <p:tgtEl>
                                          <p:spTgt spid="236549">
                                            <p:txEl>
                                              <p:pRg st="0" end="0"/>
                                            </p:txEl>
                                          </p:spTgt>
                                        </p:tgtEl>
                                      </p:cBhvr>
                                    </p:animEffect>
                                    <p:anim calcmode="lin" valueType="num">
                                      <p:cBhvr>
                                        <p:cTn id="63" dur="500" fill="hold"/>
                                        <p:tgtEl>
                                          <p:spTgt spid="236549">
                                            <p:txEl>
                                              <p:pRg st="0" end="0"/>
                                            </p:txEl>
                                          </p:spTgt>
                                        </p:tgtEl>
                                        <p:attrNameLst>
                                          <p:attrName>ppt_x</p:attrName>
                                        </p:attrNameLst>
                                      </p:cBhvr>
                                      <p:tavLst>
                                        <p:tav tm="0">
                                          <p:val>
                                            <p:strVal val="#ppt_x-.1"/>
                                          </p:val>
                                        </p:tav>
                                        <p:tav tm="100000">
                                          <p:val>
                                            <p:strVal val="#ppt_x"/>
                                          </p:val>
                                        </p:tav>
                                      </p:tavLst>
                                    </p:anim>
                                    <p:anim calcmode="lin" valueType="num">
                                      <p:cBhvr>
                                        <p:cTn id="64" dur="500" fill="hold"/>
                                        <p:tgtEl>
                                          <p:spTgt spid="236549">
                                            <p:txEl>
                                              <p:pRg st="0" end="0"/>
                                            </p:txEl>
                                          </p:spTgt>
                                        </p:tgtEl>
                                        <p:attrNameLst>
                                          <p:attrName>ppt_y</p:attrName>
                                        </p:attrNameLst>
                                      </p:cBhvr>
                                      <p:tavLst>
                                        <p:tav tm="0">
                                          <p:val>
                                            <p:strVal val="#ppt_y"/>
                                          </p:val>
                                        </p:tav>
                                        <p:tav tm="100000">
                                          <p:val>
                                            <p:strVal val="#ppt_y"/>
                                          </p:val>
                                        </p:tav>
                                      </p:tavLst>
                                    </p:anim>
                                  </p:childTnLst>
                                </p:cTn>
                              </p:par>
                              <p:par>
                                <p:cTn id="65" presetID="40" presetClass="entr" presetSubtype="0" fill="hold" grpId="0" nodeType="withEffect">
                                  <p:stCondLst>
                                    <p:cond delay="0"/>
                                  </p:stCondLst>
                                  <p:iterate type="lt">
                                    <p:tmPct val="10000"/>
                                  </p:iterate>
                                  <p:childTnLst>
                                    <p:set>
                                      <p:cBhvr>
                                        <p:cTn id="66" dur="1" fill="hold">
                                          <p:stCondLst>
                                            <p:cond delay="0"/>
                                          </p:stCondLst>
                                        </p:cTn>
                                        <p:tgtEl>
                                          <p:spTgt spid="236549">
                                            <p:txEl>
                                              <p:pRg st="1" end="1"/>
                                            </p:txEl>
                                          </p:spTgt>
                                        </p:tgtEl>
                                        <p:attrNameLst>
                                          <p:attrName>style.visibility</p:attrName>
                                        </p:attrNameLst>
                                      </p:cBhvr>
                                      <p:to>
                                        <p:strVal val="visible"/>
                                      </p:to>
                                    </p:set>
                                    <p:animEffect transition="in" filter="fade">
                                      <p:cBhvr>
                                        <p:cTn id="67" dur="500"/>
                                        <p:tgtEl>
                                          <p:spTgt spid="236549">
                                            <p:txEl>
                                              <p:pRg st="1" end="1"/>
                                            </p:txEl>
                                          </p:spTgt>
                                        </p:tgtEl>
                                      </p:cBhvr>
                                    </p:animEffect>
                                    <p:anim calcmode="lin" valueType="num">
                                      <p:cBhvr>
                                        <p:cTn id="68" dur="500" fill="hold"/>
                                        <p:tgtEl>
                                          <p:spTgt spid="236549">
                                            <p:txEl>
                                              <p:pRg st="1" end="1"/>
                                            </p:txEl>
                                          </p:spTgt>
                                        </p:tgtEl>
                                        <p:attrNameLst>
                                          <p:attrName>ppt_x</p:attrName>
                                        </p:attrNameLst>
                                      </p:cBhvr>
                                      <p:tavLst>
                                        <p:tav tm="0">
                                          <p:val>
                                            <p:strVal val="#ppt_x-.1"/>
                                          </p:val>
                                        </p:tav>
                                        <p:tav tm="100000">
                                          <p:val>
                                            <p:strVal val="#ppt_x"/>
                                          </p:val>
                                        </p:tav>
                                      </p:tavLst>
                                    </p:anim>
                                    <p:anim calcmode="lin" valueType="num">
                                      <p:cBhvr>
                                        <p:cTn id="69" dur="500" fill="hold"/>
                                        <p:tgtEl>
                                          <p:spTgt spid="236549">
                                            <p:txEl>
                                              <p:pRg st="1" end="1"/>
                                            </p:txEl>
                                          </p:spTgt>
                                        </p:tgtEl>
                                        <p:attrNameLst>
                                          <p:attrName>ppt_y</p:attrName>
                                        </p:attrNameLst>
                                      </p:cBhvr>
                                      <p:tavLst>
                                        <p:tav tm="0">
                                          <p:val>
                                            <p:strVal val="#ppt_y"/>
                                          </p:val>
                                        </p:tav>
                                        <p:tav tm="100000">
                                          <p:val>
                                            <p:strVal val="#ppt_y"/>
                                          </p:val>
                                        </p:tav>
                                      </p:tavLst>
                                    </p:anim>
                                  </p:childTnLst>
                                </p:cTn>
                              </p:par>
                              <p:par>
                                <p:cTn id="70" presetID="40" presetClass="entr" presetSubtype="0" fill="hold" grpId="0" nodeType="withEffect">
                                  <p:stCondLst>
                                    <p:cond delay="0"/>
                                  </p:stCondLst>
                                  <p:iterate type="lt">
                                    <p:tmPct val="10000"/>
                                  </p:iterate>
                                  <p:childTnLst>
                                    <p:set>
                                      <p:cBhvr>
                                        <p:cTn id="71" dur="1" fill="hold">
                                          <p:stCondLst>
                                            <p:cond delay="0"/>
                                          </p:stCondLst>
                                        </p:cTn>
                                        <p:tgtEl>
                                          <p:spTgt spid="236549">
                                            <p:txEl>
                                              <p:pRg st="2" end="2"/>
                                            </p:txEl>
                                          </p:spTgt>
                                        </p:tgtEl>
                                        <p:attrNameLst>
                                          <p:attrName>style.visibility</p:attrName>
                                        </p:attrNameLst>
                                      </p:cBhvr>
                                      <p:to>
                                        <p:strVal val="visible"/>
                                      </p:to>
                                    </p:set>
                                    <p:animEffect transition="in" filter="fade">
                                      <p:cBhvr>
                                        <p:cTn id="72" dur="500"/>
                                        <p:tgtEl>
                                          <p:spTgt spid="236549">
                                            <p:txEl>
                                              <p:pRg st="2" end="2"/>
                                            </p:txEl>
                                          </p:spTgt>
                                        </p:tgtEl>
                                      </p:cBhvr>
                                    </p:animEffect>
                                    <p:anim calcmode="lin" valueType="num">
                                      <p:cBhvr>
                                        <p:cTn id="73" dur="500" fill="hold"/>
                                        <p:tgtEl>
                                          <p:spTgt spid="236549">
                                            <p:txEl>
                                              <p:pRg st="2" end="2"/>
                                            </p:txEl>
                                          </p:spTgt>
                                        </p:tgtEl>
                                        <p:attrNameLst>
                                          <p:attrName>ppt_x</p:attrName>
                                        </p:attrNameLst>
                                      </p:cBhvr>
                                      <p:tavLst>
                                        <p:tav tm="0">
                                          <p:val>
                                            <p:strVal val="#ppt_x-.1"/>
                                          </p:val>
                                        </p:tav>
                                        <p:tav tm="100000">
                                          <p:val>
                                            <p:strVal val="#ppt_x"/>
                                          </p:val>
                                        </p:tav>
                                      </p:tavLst>
                                    </p:anim>
                                    <p:anim calcmode="lin" valueType="num">
                                      <p:cBhvr>
                                        <p:cTn id="74" dur="500" fill="hold"/>
                                        <p:tgtEl>
                                          <p:spTgt spid="2365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0" presetClass="entr" presetSubtype="0" fill="hold" grpId="0" nodeType="clickEffect">
                                  <p:stCondLst>
                                    <p:cond delay="0"/>
                                  </p:stCondLst>
                                  <p:iterate type="lt">
                                    <p:tmPct val="10000"/>
                                  </p:iterate>
                                  <p:childTnLst>
                                    <p:set>
                                      <p:cBhvr>
                                        <p:cTn id="78" dur="1" fill="hold">
                                          <p:stCondLst>
                                            <p:cond delay="0"/>
                                          </p:stCondLst>
                                        </p:cTn>
                                        <p:tgtEl>
                                          <p:spTgt spid="236549">
                                            <p:txEl>
                                              <p:pRg st="3" end="3"/>
                                            </p:txEl>
                                          </p:spTgt>
                                        </p:tgtEl>
                                        <p:attrNameLst>
                                          <p:attrName>style.visibility</p:attrName>
                                        </p:attrNameLst>
                                      </p:cBhvr>
                                      <p:to>
                                        <p:strVal val="visible"/>
                                      </p:to>
                                    </p:set>
                                    <p:animEffect transition="in" filter="fade">
                                      <p:cBhvr>
                                        <p:cTn id="79" dur="500"/>
                                        <p:tgtEl>
                                          <p:spTgt spid="236549">
                                            <p:txEl>
                                              <p:pRg st="3" end="3"/>
                                            </p:txEl>
                                          </p:spTgt>
                                        </p:tgtEl>
                                      </p:cBhvr>
                                    </p:animEffect>
                                    <p:anim calcmode="lin" valueType="num">
                                      <p:cBhvr>
                                        <p:cTn id="80" dur="500" fill="hold"/>
                                        <p:tgtEl>
                                          <p:spTgt spid="236549">
                                            <p:txEl>
                                              <p:pRg st="3" end="3"/>
                                            </p:txEl>
                                          </p:spTgt>
                                        </p:tgtEl>
                                        <p:attrNameLst>
                                          <p:attrName>ppt_x</p:attrName>
                                        </p:attrNameLst>
                                      </p:cBhvr>
                                      <p:tavLst>
                                        <p:tav tm="0">
                                          <p:val>
                                            <p:strVal val="#ppt_x-.1"/>
                                          </p:val>
                                        </p:tav>
                                        <p:tav tm="100000">
                                          <p:val>
                                            <p:strVal val="#ppt_x"/>
                                          </p:val>
                                        </p:tav>
                                      </p:tavLst>
                                    </p:anim>
                                    <p:anim calcmode="lin" valueType="num">
                                      <p:cBhvr>
                                        <p:cTn id="81" dur="500" fill="hold"/>
                                        <p:tgtEl>
                                          <p:spTgt spid="236549">
                                            <p:txEl>
                                              <p:pRg st="3" end="3"/>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1700"/>
                            </p:stCondLst>
                            <p:childTnLst>
                              <p:par>
                                <p:cTn id="83" presetID="40" presetClass="entr" presetSubtype="0" fill="hold" grpId="0" nodeType="afterEffect">
                                  <p:stCondLst>
                                    <p:cond delay="0"/>
                                  </p:stCondLst>
                                  <p:iterate type="lt">
                                    <p:tmPct val="10000"/>
                                  </p:iterate>
                                  <p:childTnLst>
                                    <p:set>
                                      <p:cBhvr>
                                        <p:cTn id="84" dur="1" fill="hold">
                                          <p:stCondLst>
                                            <p:cond delay="0"/>
                                          </p:stCondLst>
                                        </p:cTn>
                                        <p:tgtEl>
                                          <p:spTgt spid="236549">
                                            <p:txEl>
                                              <p:pRg st="4" end="4"/>
                                            </p:txEl>
                                          </p:spTgt>
                                        </p:tgtEl>
                                        <p:attrNameLst>
                                          <p:attrName>style.visibility</p:attrName>
                                        </p:attrNameLst>
                                      </p:cBhvr>
                                      <p:to>
                                        <p:strVal val="visible"/>
                                      </p:to>
                                    </p:set>
                                    <p:animEffect transition="in" filter="fade">
                                      <p:cBhvr>
                                        <p:cTn id="85" dur="500"/>
                                        <p:tgtEl>
                                          <p:spTgt spid="236549">
                                            <p:txEl>
                                              <p:pRg st="4" end="4"/>
                                            </p:txEl>
                                          </p:spTgt>
                                        </p:tgtEl>
                                      </p:cBhvr>
                                    </p:animEffect>
                                    <p:anim calcmode="lin" valueType="num">
                                      <p:cBhvr>
                                        <p:cTn id="86" dur="500" fill="hold"/>
                                        <p:tgtEl>
                                          <p:spTgt spid="236549">
                                            <p:txEl>
                                              <p:pRg st="4" end="4"/>
                                            </p:txEl>
                                          </p:spTgt>
                                        </p:tgtEl>
                                        <p:attrNameLst>
                                          <p:attrName>ppt_x</p:attrName>
                                        </p:attrNameLst>
                                      </p:cBhvr>
                                      <p:tavLst>
                                        <p:tav tm="0">
                                          <p:val>
                                            <p:strVal val="#ppt_x-.1"/>
                                          </p:val>
                                        </p:tav>
                                        <p:tav tm="100000">
                                          <p:val>
                                            <p:strVal val="#ppt_x"/>
                                          </p:val>
                                        </p:tav>
                                      </p:tavLst>
                                    </p:anim>
                                    <p:anim calcmode="lin" valueType="num">
                                      <p:cBhvr>
                                        <p:cTn id="87" dur="500" fill="hold"/>
                                        <p:tgtEl>
                                          <p:spTgt spid="236549">
                                            <p:txEl>
                                              <p:pRg st="4" end="4"/>
                                            </p:txEl>
                                          </p:spTgt>
                                        </p:tgtEl>
                                        <p:attrNameLst>
                                          <p:attrName>ppt_y</p:attrName>
                                        </p:attrNameLst>
                                      </p:cBhvr>
                                      <p:tavLst>
                                        <p:tav tm="0">
                                          <p:val>
                                            <p:strVal val="#ppt_y"/>
                                          </p:val>
                                        </p:tav>
                                        <p:tav tm="100000">
                                          <p:val>
                                            <p:strVal val="#ppt_y"/>
                                          </p:val>
                                        </p:tav>
                                      </p:tavLst>
                                    </p:anim>
                                  </p:childTnLst>
                                </p:cTn>
                              </p:par>
                              <p:par>
                                <p:cTn id="88" presetID="40" presetClass="entr" presetSubtype="0" fill="hold" grpId="0" nodeType="withEffect">
                                  <p:stCondLst>
                                    <p:cond delay="0"/>
                                  </p:stCondLst>
                                  <p:iterate type="lt">
                                    <p:tmPct val="10000"/>
                                  </p:iterate>
                                  <p:childTnLst>
                                    <p:set>
                                      <p:cBhvr>
                                        <p:cTn id="89" dur="1" fill="hold">
                                          <p:stCondLst>
                                            <p:cond delay="0"/>
                                          </p:stCondLst>
                                        </p:cTn>
                                        <p:tgtEl>
                                          <p:spTgt spid="236549">
                                            <p:txEl>
                                              <p:pRg st="5" end="5"/>
                                            </p:txEl>
                                          </p:spTgt>
                                        </p:tgtEl>
                                        <p:attrNameLst>
                                          <p:attrName>style.visibility</p:attrName>
                                        </p:attrNameLst>
                                      </p:cBhvr>
                                      <p:to>
                                        <p:strVal val="visible"/>
                                      </p:to>
                                    </p:set>
                                    <p:animEffect transition="in" filter="fade">
                                      <p:cBhvr>
                                        <p:cTn id="90" dur="500"/>
                                        <p:tgtEl>
                                          <p:spTgt spid="236549">
                                            <p:txEl>
                                              <p:pRg st="5" end="5"/>
                                            </p:txEl>
                                          </p:spTgt>
                                        </p:tgtEl>
                                      </p:cBhvr>
                                    </p:animEffect>
                                    <p:anim calcmode="lin" valueType="num">
                                      <p:cBhvr>
                                        <p:cTn id="91" dur="500" fill="hold"/>
                                        <p:tgtEl>
                                          <p:spTgt spid="236549">
                                            <p:txEl>
                                              <p:pRg st="5" end="5"/>
                                            </p:txEl>
                                          </p:spTgt>
                                        </p:tgtEl>
                                        <p:attrNameLst>
                                          <p:attrName>ppt_x</p:attrName>
                                        </p:attrNameLst>
                                      </p:cBhvr>
                                      <p:tavLst>
                                        <p:tav tm="0">
                                          <p:val>
                                            <p:strVal val="#ppt_x-.1"/>
                                          </p:val>
                                        </p:tav>
                                        <p:tav tm="100000">
                                          <p:val>
                                            <p:strVal val="#ppt_x"/>
                                          </p:val>
                                        </p:tav>
                                      </p:tavLst>
                                    </p:anim>
                                    <p:anim calcmode="lin" valueType="num">
                                      <p:cBhvr>
                                        <p:cTn id="92" dur="500" fill="hold"/>
                                        <p:tgtEl>
                                          <p:spTgt spid="23654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0" presetClass="entr" presetSubtype="0" fill="hold" grpId="0" nodeType="clickEffect">
                                  <p:stCondLst>
                                    <p:cond delay="0"/>
                                  </p:stCondLst>
                                  <p:iterate type="lt">
                                    <p:tmPct val="10000"/>
                                  </p:iterate>
                                  <p:childTnLst>
                                    <p:set>
                                      <p:cBhvr>
                                        <p:cTn id="96" dur="1" fill="hold">
                                          <p:stCondLst>
                                            <p:cond delay="0"/>
                                          </p:stCondLst>
                                        </p:cTn>
                                        <p:tgtEl>
                                          <p:spTgt spid="236549">
                                            <p:txEl>
                                              <p:pRg st="6" end="6"/>
                                            </p:txEl>
                                          </p:spTgt>
                                        </p:tgtEl>
                                        <p:attrNameLst>
                                          <p:attrName>style.visibility</p:attrName>
                                        </p:attrNameLst>
                                      </p:cBhvr>
                                      <p:to>
                                        <p:strVal val="visible"/>
                                      </p:to>
                                    </p:set>
                                    <p:animEffect transition="in" filter="fade">
                                      <p:cBhvr>
                                        <p:cTn id="97" dur="500"/>
                                        <p:tgtEl>
                                          <p:spTgt spid="236549">
                                            <p:txEl>
                                              <p:pRg st="6" end="6"/>
                                            </p:txEl>
                                          </p:spTgt>
                                        </p:tgtEl>
                                      </p:cBhvr>
                                    </p:animEffect>
                                    <p:anim calcmode="lin" valueType="num">
                                      <p:cBhvr>
                                        <p:cTn id="98" dur="500" fill="hold"/>
                                        <p:tgtEl>
                                          <p:spTgt spid="236549">
                                            <p:txEl>
                                              <p:pRg st="6" end="6"/>
                                            </p:txEl>
                                          </p:spTgt>
                                        </p:tgtEl>
                                        <p:attrNameLst>
                                          <p:attrName>ppt_x</p:attrName>
                                        </p:attrNameLst>
                                      </p:cBhvr>
                                      <p:tavLst>
                                        <p:tav tm="0">
                                          <p:val>
                                            <p:strVal val="#ppt_x-.1"/>
                                          </p:val>
                                        </p:tav>
                                        <p:tav tm="100000">
                                          <p:val>
                                            <p:strVal val="#ppt_x"/>
                                          </p:val>
                                        </p:tav>
                                      </p:tavLst>
                                    </p:anim>
                                    <p:anim calcmode="lin" valueType="num">
                                      <p:cBhvr>
                                        <p:cTn id="99" dur="500" fill="hold"/>
                                        <p:tgtEl>
                                          <p:spTgt spid="236549">
                                            <p:txEl>
                                              <p:pRg st="6" end="6"/>
                                            </p:txEl>
                                          </p:spTgt>
                                        </p:tgtEl>
                                        <p:attrNameLst>
                                          <p:attrName>ppt_y</p:attrName>
                                        </p:attrNameLst>
                                      </p:cBhvr>
                                      <p:tavLst>
                                        <p:tav tm="0">
                                          <p:val>
                                            <p:strVal val="#ppt_y"/>
                                          </p:val>
                                        </p:tav>
                                        <p:tav tm="100000">
                                          <p:val>
                                            <p:strVal val="#ppt_y"/>
                                          </p:val>
                                        </p:tav>
                                      </p:tavLst>
                                    </p:anim>
                                  </p:childTnLst>
                                </p:cTn>
                              </p:par>
                              <p:par>
                                <p:cTn id="100" presetID="40" presetClass="entr" presetSubtype="0" fill="hold" grpId="0" nodeType="withEffect">
                                  <p:stCondLst>
                                    <p:cond delay="0"/>
                                  </p:stCondLst>
                                  <p:iterate type="lt">
                                    <p:tmPct val="10000"/>
                                  </p:iterate>
                                  <p:childTnLst>
                                    <p:set>
                                      <p:cBhvr>
                                        <p:cTn id="101" dur="1" fill="hold">
                                          <p:stCondLst>
                                            <p:cond delay="0"/>
                                          </p:stCondLst>
                                        </p:cTn>
                                        <p:tgtEl>
                                          <p:spTgt spid="236549">
                                            <p:txEl>
                                              <p:pRg st="7" end="7"/>
                                            </p:txEl>
                                          </p:spTgt>
                                        </p:tgtEl>
                                        <p:attrNameLst>
                                          <p:attrName>style.visibility</p:attrName>
                                        </p:attrNameLst>
                                      </p:cBhvr>
                                      <p:to>
                                        <p:strVal val="visible"/>
                                      </p:to>
                                    </p:set>
                                    <p:animEffect transition="in" filter="fade">
                                      <p:cBhvr>
                                        <p:cTn id="102" dur="500"/>
                                        <p:tgtEl>
                                          <p:spTgt spid="236549">
                                            <p:txEl>
                                              <p:pRg st="7" end="7"/>
                                            </p:txEl>
                                          </p:spTgt>
                                        </p:tgtEl>
                                      </p:cBhvr>
                                    </p:animEffect>
                                    <p:anim calcmode="lin" valueType="num">
                                      <p:cBhvr>
                                        <p:cTn id="103" dur="500" fill="hold"/>
                                        <p:tgtEl>
                                          <p:spTgt spid="236549">
                                            <p:txEl>
                                              <p:pRg st="7" end="7"/>
                                            </p:txEl>
                                          </p:spTgt>
                                        </p:tgtEl>
                                        <p:attrNameLst>
                                          <p:attrName>ppt_x</p:attrName>
                                        </p:attrNameLst>
                                      </p:cBhvr>
                                      <p:tavLst>
                                        <p:tav tm="0">
                                          <p:val>
                                            <p:strVal val="#ppt_x-.1"/>
                                          </p:val>
                                        </p:tav>
                                        <p:tav tm="100000">
                                          <p:val>
                                            <p:strVal val="#ppt_x"/>
                                          </p:val>
                                        </p:tav>
                                      </p:tavLst>
                                    </p:anim>
                                    <p:anim calcmode="lin" valueType="num">
                                      <p:cBhvr>
                                        <p:cTn id="104" dur="500" fill="hold"/>
                                        <p:tgtEl>
                                          <p:spTgt spid="236549">
                                            <p:txEl>
                                              <p:pRg st="7" end="7"/>
                                            </p:txEl>
                                          </p:spTgt>
                                        </p:tgtEl>
                                        <p:attrNameLst>
                                          <p:attrName>ppt_y</p:attrName>
                                        </p:attrNameLst>
                                      </p:cBhvr>
                                      <p:tavLst>
                                        <p:tav tm="0">
                                          <p:val>
                                            <p:strVal val="#ppt_y"/>
                                          </p:val>
                                        </p:tav>
                                        <p:tav tm="100000">
                                          <p:val>
                                            <p:strVal val="#ppt_y"/>
                                          </p:val>
                                        </p:tav>
                                      </p:tavLst>
                                    </p:anim>
                                  </p:childTnLst>
                                </p:cTn>
                              </p:par>
                              <p:par>
                                <p:cTn id="105" presetID="40" presetClass="entr" presetSubtype="0" fill="hold" grpId="0" nodeType="withEffect">
                                  <p:stCondLst>
                                    <p:cond delay="0"/>
                                  </p:stCondLst>
                                  <p:iterate type="lt">
                                    <p:tmPct val="10000"/>
                                  </p:iterate>
                                  <p:childTnLst>
                                    <p:set>
                                      <p:cBhvr>
                                        <p:cTn id="106" dur="1" fill="hold">
                                          <p:stCondLst>
                                            <p:cond delay="0"/>
                                          </p:stCondLst>
                                        </p:cTn>
                                        <p:tgtEl>
                                          <p:spTgt spid="236549">
                                            <p:txEl>
                                              <p:pRg st="8" end="8"/>
                                            </p:txEl>
                                          </p:spTgt>
                                        </p:tgtEl>
                                        <p:attrNameLst>
                                          <p:attrName>style.visibility</p:attrName>
                                        </p:attrNameLst>
                                      </p:cBhvr>
                                      <p:to>
                                        <p:strVal val="visible"/>
                                      </p:to>
                                    </p:set>
                                    <p:animEffect transition="in" filter="fade">
                                      <p:cBhvr>
                                        <p:cTn id="107" dur="500"/>
                                        <p:tgtEl>
                                          <p:spTgt spid="236549">
                                            <p:txEl>
                                              <p:pRg st="8" end="8"/>
                                            </p:txEl>
                                          </p:spTgt>
                                        </p:tgtEl>
                                      </p:cBhvr>
                                    </p:animEffect>
                                    <p:anim calcmode="lin" valueType="num">
                                      <p:cBhvr>
                                        <p:cTn id="108" dur="500" fill="hold"/>
                                        <p:tgtEl>
                                          <p:spTgt spid="236549">
                                            <p:txEl>
                                              <p:pRg st="8" end="8"/>
                                            </p:txEl>
                                          </p:spTgt>
                                        </p:tgtEl>
                                        <p:attrNameLst>
                                          <p:attrName>ppt_x</p:attrName>
                                        </p:attrNameLst>
                                      </p:cBhvr>
                                      <p:tavLst>
                                        <p:tav tm="0">
                                          <p:val>
                                            <p:strVal val="#ppt_x-.1"/>
                                          </p:val>
                                        </p:tav>
                                        <p:tav tm="100000">
                                          <p:val>
                                            <p:strVal val="#ppt_x"/>
                                          </p:val>
                                        </p:tav>
                                      </p:tavLst>
                                    </p:anim>
                                    <p:anim calcmode="lin" valueType="num">
                                      <p:cBhvr>
                                        <p:cTn id="109" dur="500" fill="hold"/>
                                        <p:tgtEl>
                                          <p:spTgt spid="23654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animBg="1"/>
      <p:bldP spid="236548" grpId="0" uiExpand="1" build="p"/>
      <p:bldP spid="236549" grpId="0" uiExpand="1"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878541" y="274638"/>
            <a:ext cx="10399059" cy="1763892"/>
          </a:xfrm>
        </p:spPr>
        <p:txBody>
          <a:bodyPr>
            <a:normAutofit fontScale="90000"/>
          </a:bodyPr>
          <a:lstStyle/>
          <a:p>
            <a:pPr eaLnBrk="1" hangingPunct="1">
              <a:defRPr/>
            </a:pPr>
            <a:r>
              <a:rPr lang="en-US" altLang="en-US" b="0" u="sng">
                <a:latin typeface="Harlow Solid Italic" pitchFamily="82" charset="0"/>
              </a:rPr>
              <a:t>Proverb</a:t>
            </a:r>
            <a:r>
              <a:rPr lang="en-US" altLang="en-US" b="0">
                <a:latin typeface="Harlow Solid Italic" pitchFamily="82" charset="0"/>
              </a:rPr>
              <a:t> of Sour Grapes</a:t>
            </a:r>
            <a:br>
              <a:rPr lang="en-US" altLang="en-US" b="0">
                <a:latin typeface="Harlow Solid Italic" pitchFamily="82" charset="0"/>
              </a:rPr>
            </a:br>
            <a:r>
              <a:rPr lang="en-US" altLang="en-US" i="1">
                <a:latin typeface="Arial Rounded MT Bold" pitchFamily="34" charset="0"/>
              </a:rPr>
              <a:t>(18)</a:t>
            </a:r>
            <a:br>
              <a:rPr lang="en-US" altLang="en-US" i="1">
                <a:latin typeface="Arial Rounded MT Bold" pitchFamily="34" charset="0"/>
              </a:rPr>
            </a:br>
            <a:r>
              <a:rPr lang="en-US" altLang="en-US" sz="2400" i="1">
                <a:solidFill>
                  <a:srgbClr val="FFFF00"/>
                </a:solidFill>
                <a:latin typeface="Arial Rounded MT Bold" pitchFamily="34" charset="0"/>
              </a:rPr>
              <a:t>”The fathers eat sour grapes, and the children’s teeth are set on edge.”</a:t>
            </a:r>
            <a:endParaRPr lang="en-US" altLang="en-US" sz="2400">
              <a:solidFill>
                <a:srgbClr val="FFFF00"/>
              </a:solidFill>
              <a:latin typeface="Harlow Solid Italic" pitchFamily="82" charset="0"/>
            </a:endParaRPr>
          </a:p>
        </p:txBody>
      </p:sp>
      <p:sp>
        <p:nvSpPr>
          <p:cNvPr id="238595" name="Rectangle 3"/>
          <p:cNvSpPr>
            <a:spLocks noGrp="1" noChangeArrowheads="1"/>
          </p:cNvSpPr>
          <p:nvPr>
            <p:ph type="body" idx="1"/>
          </p:nvPr>
        </p:nvSpPr>
        <p:spPr>
          <a:xfrm>
            <a:off x="1981200" y="2286000"/>
            <a:ext cx="8458200" cy="4419600"/>
          </a:xfrm>
        </p:spPr>
        <p:txBody>
          <a:bodyPr>
            <a:normAutofit fontScale="92500" lnSpcReduction="10000"/>
          </a:bodyPr>
          <a:lstStyle/>
          <a:p>
            <a:pPr eaLnBrk="1" hangingPunct="1">
              <a:buFontTx/>
              <a:buNone/>
              <a:defRPr/>
            </a:pPr>
            <a:r>
              <a:rPr lang="en-US" altLang="en-US" sz="2400">
                <a:latin typeface="Eras Demi ITC" pitchFamily="34" charset="0"/>
              </a:rPr>
              <a:t>Based on the comparative statements in Ex. 20:5 and Dt. 5:9</a:t>
            </a:r>
          </a:p>
          <a:p>
            <a:pPr eaLnBrk="1" hangingPunct="1">
              <a:buFontTx/>
              <a:buNone/>
              <a:defRPr/>
            </a:pPr>
            <a:endParaRPr lang="en-US" altLang="en-US" sz="800">
              <a:latin typeface="Eras Demi ITC" pitchFamily="34" charset="0"/>
            </a:endParaRPr>
          </a:p>
          <a:p>
            <a:pPr eaLnBrk="1" hangingPunct="1">
              <a:buFontTx/>
              <a:buNone/>
              <a:defRPr/>
            </a:pPr>
            <a:r>
              <a:rPr lang="en-US" altLang="en-US" sz="2400">
                <a:latin typeface="Eras Demi ITC" pitchFamily="34" charset="0"/>
              </a:rPr>
              <a:t>Popular among the citizens of Jerusalem (Je. 31:29-30) as well as the exiles of the 1</a:t>
            </a:r>
            <a:r>
              <a:rPr lang="en-US" altLang="en-US" sz="2400" baseline="30000">
                <a:latin typeface="Eras Demi ITC" pitchFamily="34" charset="0"/>
              </a:rPr>
              <a:t>st</a:t>
            </a:r>
            <a:r>
              <a:rPr lang="en-US" altLang="en-US" sz="2400">
                <a:latin typeface="Eras Demi ITC" pitchFamily="34" charset="0"/>
              </a:rPr>
              <a:t> deportation (Eze. 18:1-2)</a:t>
            </a:r>
          </a:p>
          <a:p>
            <a:pPr eaLnBrk="1" hangingPunct="1">
              <a:buFontTx/>
              <a:buNone/>
              <a:defRPr/>
            </a:pPr>
            <a:endParaRPr lang="en-US" altLang="en-US" sz="1400">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endParaRPr lang="en-US" altLang="en-US" sz="1200" i="1">
              <a:solidFill>
                <a:srgbClr val="FF9900"/>
              </a:solidFill>
              <a:latin typeface="Eras Demi ITC" pitchFamily="34" charset="0"/>
            </a:endParaRPr>
          </a:p>
          <a:p>
            <a:pPr eaLnBrk="1" hangingPunct="1">
              <a:buFontTx/>
              <a:buNone/>
              <a:defRPr/>
            </a:pPr>
            <a:r>
              <a:rPr lang="en-US" altLang="en-US" sz="4000">
                <a:solidFill>
                  <a:srgbClr val="FFFF00"/>
                </a:solidFill>
                <a:latin typeface="Eras Demi ITC" pitchFamily="34" charset="0"/>
              </a:rPr>
              <a:t>REBUTTAL: Based on Dt. 24:16</a:t>
            </a:r>
          </a:p>
        </p:txBody>
      </p:sp>
      <p:sp>
        <p:nvSpPr>
          <p:cNvPr id="238596" name="Rectangle 4"/>
          <p:cNvSpPr>
            <a:spLocks noChangeArrowheads="1"/>
          </p:cNvSpPr>
          <p:nvPr/>
        </p:nvSpPr>
        <p:spPr bwMode="auto">
          <a:xfrm>
            <a:off x="3276600" y="4267200"/>
            <a:ext cx="4953000" cy="1447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8597" name="Rectangle 5"/>
          <p:cNvSpPr>
            <a:spLocks noChangeArrowheads="1"/>
          </p:cNvSpPr>
          <p:nvPr/>
        </p:nvSpPr>
        <p:spPr bwMode="auto">
          <a:xfrm>
            <a:off x="3429000" y="4267201"/>
            <a:ext cx="457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2400">
                <a:solidFill>
                  <a:srgbClr val="FF9900"/>
                </a:solidFill>
                <a:effectLst>
                  <a:outerShdw blurRad="38100" dist="38100" dir="2700000" algn="tl">
                    <a:srgbClr val="000000"/>
                  </a:outerShdw>
                </a:effectLst>
              </a:rPr>
              <a:t>IMPLIED: </a:t>
            </a:r>
          </a:p>
          <a:p>
            <a:pPr eaLnBrk="1" hangingPunct="1">
              <a:defRPr/>
            </a:pPr>
            <a:r>
              <a:rPr lang="en-US" altLang="en-US" sz="2400" i="1">
                <a:solidFill>
                  <a:srgbClr val="FF9900"/>
                </a:solidFill>
                <a:effectLst>
                  <a:outerShdw blurRad="38100" dist="38100" dir="2700000" algn="tl">
                    <a:srgbClr val="000000"/>
                  </a:outerShdw>
                </a:effectLst>
              </a:rPr>
              <a:t>	“It’s not our fault.”</a:t>
            </a:r>
          </a:p>
          <a:p>
            <a:pPr eaLnBrk="1" hangingPunct="1">
              <a:defRPr/>
            </a:pPr>
            <a:r>
              <a:rPr lang="en-US" altLang="en-US" sz="2400" i="1">
                <a:solidFill>
                  <a:srgbClr val="FF9900"/>
                </a:solidFill>
                <a:effectLst>
                  <a:outerShdw blurRad="38100" dist="38100" dir="2700000" algn="tl">
                    <a:srgbClr val="000000"/>
                  </a:outerShdw>
                </a:effectLst>
              </a:rPr>
              <a:t>	“Yahweh is not fair.”</a:t>
            </a:r>
          </a:p>
        </p:txBody>
      </p:sp>
      <p:sp>
        <p:nvSpPr>
          <p:cNvPr id="2" name="Slide Number Placeholder 1"/>
          <p:cNvSpPr>
            <a:spLocks noGrp="1"/>
          </p:cNvSpPr>
          <p:nvPr>
            <p:ph type="sldNum" sz="quarter" idx="12"/>
          </p:nvPr>
        </p:nvSpPr>
        <p:spPr>
          <a:xfrm>
            <a:off x="10758922" y="6203576"/>
            <a:ext cx="518678" cy="380104"/>
          </a:xfrm>
        </p:spPr>
        <p:txBody>
          <a:bodyPr/>
          <a:lstStyle/>
          <a:p>
            <a:pPr>
              <a:defRPr/>
            </a:pPr>
            <a:fld id="{77060E9C-36D9-4F4E-A0E7-BB1BFB5EBA12}" type="slidenum">
              <a:rPr lang="en-US" altLang="en-US" smtClean="0"/>
              <a:pPr>
                <a:defRPr/>
              </a:pPr>
              <a:t>169</a:t>
            </a:fld>
            <a:endParaRPr lang="en-US" altLang="en-US"/>
          </a:p>
        </p:txBody>
      </p:sp>
    </p:spTree>
    <p:extLst>
      <p:ext uri="{BB962C8B-B14F-4D97-AF65-F5344CB8AC3E}">
        <p14:creationId xmlns:p14="http://schemas.microsoft.com/office/powerpoint/2010/main" val="1019780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p:cTn id="7" dur="500" fill="hold"/>
                                        <p:tgtEl>
                                          <p:spTgt spid="238594"/>
                                        </p:tgtEl>
                                        <p:attrNameLst>
                                          <p:attrName>ppt_w</p:attrName>
                                        </p:attrNameLst>
                                      </p:cBhvr>
                                      <p:tavLst>
                                        <p:tav tm="0">
                                          <p:val>
                                            <p:fltVal val="0"/>
                                          </p:val>
                                        </p:tav>
                                        <p:tav tm="100000">
                                          <p:val>
                                            <p:strVal val="#ppt_w"/>
                                          </p:val>
                                        </p:tav>
                                      </p:tavLst>
                                    </p:anim>
                                    <p:anim calcmode="lin" valueType="num">
                                      <p:cBhvr>
                                        <p:cTn id="8" dur="500" fill="hold"/>
                                        <p:tgtEl>
                                          <p:spTgt spid="2385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38595">
                                            <p:txEl>
                                              <p:pRg st="0" end="0"/>
                                            </p:txEl>
                                          </p:spTgt>
                                        </p:tgtEl>
                                        <p:attrNameLst>
                                          <p:attrName>style.visibility</p:attrName>
                                        </p:attrNameLst>
                                      </p:cBhvr>
                                      <p:to>
                                        <p:strVal val="visible"/>
                                      </p:to>
                                    </p:set>
                                    <p:anim calcmode="lin" valueType="num">
                                      <p:cBhvr>
                                        <p:cTn id="13" dur="500" fill="hold"/>
                                        <p:tgtEl>
                                          <p:spTgt spid="23859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3859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3859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38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38595">
                                            <p:txEl>
                                              <p:pRg st="2" end="2"/>
                                            </p:txEl>
                                          </p:spTgt>
                                        </p:tgtEl>
                                        <p:attrNameLst>
                                          <p:attrName>style.visibility</p:attrName>
                                        </p:attrNameLst>
                                      </p:cBhvr>
                                      <p:to>
                                        <p:strVal val="visible"/>
                                      </p:to>
                                    </p:set>
                                    <p:anim calcmode="lin" valueType="num">
                                      <p:cBhvr>
                                        <p:cTn id="21" dur="500" fill="hold"/>
                                        <p:tgtEl>
                                          <p:spTgt spid="2385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385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385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385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38596"/>
                                        </p:tgtEl>
                                        <p:attrNameLst>
                                          <p:attrName>style.visibility</p:attrName>
                                        </p:attrNameLst>
                                      </p:cBhvr>
                                      <p:to>
                                        <p:strVal val="visible"/>
                                      </p:to>
                                    </p:set>
                                    <p:animEffect transition="in" filter="dissolve">
                                      <p:cBhvr>
                                        <p:cTn id="29" dur="500"/>
                                        <p:tgtEl>
                                          <p:spTgt spid="238596"/>
                                        </p:tgtEl>
                                      </p:cBhvr>
                                    </p:animEffect>
                                  </p:childTnLst>
                                </p:cTn>
                              </p:par>
                              <p:par>
                                <p:cTn id="30" presetID="9" presetClass="entr" presetSubtype="0" fill="hold" nodeType="withEffect">
                                  <p:stCondLst>
                                    <p:cond delay="0"/>
                                  </p:stCondLst>
                                  <p:childTnLst>
                                    <p:set>
                                      <p:cBhvr>
                                        <p:cTn id="31" dur="1" fill="hold">
                                          <p:stCondLst>
                                            <p:cond delay="0"/>
                                          </p:stCondLst>
                                        </p:cTn>
                                        <p:tgtEl>
                                          <p:spTgt spid="238597">
                                            <p:txEl>
                                              <p:pRg st="0" end="0"/>
                                            </p:txEl>
                                          </p:spTgt>
                                        </p:tgtEl>
                                        <p:attrNameLst>
                                          <p:attrName>style.visibility</p:attrName>
                                        </p:attrNameLst>
                                      </p:cBhvr>
                                      <p:to>
                                        <p:strVal val="visible"/>
                                      </p:to>
                                    </p:set>
                                    <p:animEffect transition="in" filter="dissolve">
                                      <p:cBhvr>
                                        <p:cTn id="32" dur="500"/>
                                        <p:tgtEl>
                                          <p:spTgt spid="238597">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38597">
                                            <p:txEl>
                                              <p:pRg st="1" end="1"/>
                                            </p:txEl>
                                          </p:spTgt>
                                        </p:tgtEl>
                                        <p:attrNameLst>
                                          <p:attrName>style.visibility</p:attrName>
                                        </p:attrNameLst>
                                      </p:cBhvr>
                                      <p:to>
                                        <p:strVal val="visible"/>
                                      </p:to>
                                    </p:set>
                                    <p:animEffect transition="in" filter="dissolve">
                                      <p:cBhvr>
                                        <p:cTn id="35" dur="500"/>
                                        <p:tgtEl>
                                          <p:spTgt spid="238597">
                                            <p:txEl>
                                              <p:pRg st="1" end="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238597">
                                            <p:txEl>
                                              <p:pRg st="2" end="2"/>
                                            </p:txEl>
                                          </p:spTgt>
                                        </p:tgtEl>
                                        <p:attrNameLst>
                                          <p:attrName>style.visibility</p:attrName>
                                        </p:attrNameLst>
                                      </p:cBhvr>
                                      <p:to>
                                        <p:strVal val="visible"/>
                                      </p:to>
                                    </p:set>
                                    <p:animEffect transition="in" filter="dissolve">
                                      <p:cBhvr>
                                        <p:cTn id="38" dur="500"/>
                                        <p:tgtEl>
                                          <p:spTgt spid="23859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38595">
                                            <p:txEl>
                                              <p:pRg st="11" end="11"/>
                                            </p:txEl>
                                          </p:spTgt>
                                        </p:tgtEl>
                                        <p:attrNameLst>
                                          <p:attrName>style.visibility</p:attrName>
                                        </p:attrNameLst>
                                      </p:cBhvr>
                                      <p:to>
                                        <p:strVal val="visible"/>
                                      </p:to>
                                    </p:set>
                                    <p:anim calcmode="lin" valueType="num">
                                      <p:cBhvr>
                                        <p:cTn id="43" dur="500" fill="hold"/>
                                        <p:tgtEl>
                                          <p:spTgt spid="238595">
                                            <p:txEl>
                                              <p:pRg st="11" end="11"/>
                                            </p:txEl>
                                          </p:spTgt>
                                        </p:tgtEl>
                                        <p:attrNameLst>
                                          <p:attrName>ppt_w</p:attrName>
                                        </p:attrNameLst>
                                      </p:cBhvr>
                                      <p:tavLst>
                                        <p:tav tm="0">
                                          <p:val>
                                            <p:fltVal val="0"/>
                                          </p:val>
                                        </p:tav>
                                        <p:tav tm="100000">
                                          <p:val>
                                            <p:strVal val="#ppt_w"/>
                                          </p:val>
                                        </p:tav>
                                      </p:tavLst>
                                    </p:anim>
                                    <p:anim calcmode="lin" valueType="num">
                                      <p:cBhvr>
                                        <p:cTn id="44" dur="500" fill="hold"/>
                                        <p:tgtEl>
                                          <p:spTgt spid="238595">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second complaint (1:12-13)</a:t>
            </a:r>
          </a:p>
        </p:txBody>
      </p:sp>
      <p:sp>
        <p:nvSpPr>
          <p:cNvPr id="3" name="Content Placeholder 2"/>
          <p:cNvSpPr>
            <a:spLocks noGrp="1"/>
          </p:cNvSpPr>
          <p:nvPr>
            <p:ph idx="1"/>
          </p:nvPr>
        </p:nvSpPr>
        <p:spPr>
          <a:xfrm>
            <a:off x="715617" y="2544418"/>
            <a:ext cx="10735485" cy="4025194"/>
          </a:xfrm>
        </p:spPr>
        <p:txBody>
          <a:bodyPr>
            <a:normAutofit/>
          </a:bodyPr>
          <a:lstStyle/>
          <a:p>
            <a:pPr marL="0" indent="0">
              <a:buNone/>
            </a:pPr>
            <a:r>
              <a:rPr lang="en-US" sz="2800" b="1" dirty="0">
                <a:solidFill>
                  <a:schemeClr val="accent2">
                    <a:lumMod val="60000"/>
                    <a:lumOff val="40000"/>
                  </a:schemeClr>
                </a:solidFill>
              </a:rPr>
              <a:t>If anything, Yahweh’s answer made the original complaint more acute.</a:t>
            </a:r>
          </a:p>
          <a:p>
            <a:r>
              <a:rPr lang="en-US" sz="2400" i="1" dirty="0"/>
              <a:t>Yahweh could hardly be faithful to his own covenant promises if he allowed the Babylonians to exterminate the people of Israel; hence, the coming invasion must be a temporary judgment within history.</a:t>
            </a:r>
          </a:p>
          <a:p>
            <a:r>
              <a:rPr lang="en-US" sz="2400" i="1" dirty="0"/>
              <a:t>Even so, this seemed incompatible with Yahweh’s moral character: how could he allow the Babylonians to invade Jerusalem, since they were even more corrupt than the people of Judah?</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17</a:t>
            </a:fld>
            <a:endParaRPr lang="en-US" dirty="0"/>
          </a:p>
        </p:txBody>
      </p:sp>
    </p:spTree>
    <p:extLst>
      <p:ext uri="{BB962C8B-B14F-4D97-AF65-F5344CB8AC3E}">
        <p14:creationId xmlns:p14="http://schemas.microsoft.com/office/powerpoint/2010/main" val="255688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1976718" y="449132"/>
            <a:ext cx="8229600" cy="1143000"/>
          </a:xfrm>
        </p:spPr>
        <p:txBody>
          <a:bodyPr>
            <a:normAutofit fontScale="90000"/>
          </a:bodyPr>
          <a:lstStyle/>
          <a:p>
            <a:pPr eaLnBrk="1" hangingPunct="1">
              <a:defRPr/>
            </a:pPr>
            <a:r>
              <a:rPr lang="en-US" altLang="en-US" sz="4000">
                <a:latin typeface="Eras Demi ITC" pitchFamily="34" charset="0"/>
              </a:rPr>
              <a:t>Every Person will be Judged Individually</a:t>
            </a:r>
          </a:p>
        </p:txBody>
      </p:sp>
      <p:sp>
        <p:nvSpPr>
          <p:cNvPr id="486403" name="Rectangle 3"/>
          <p:cNvSpPr>
            <a:spLocks noGrp="1" noChangeArrowheads="1"/>
          </p:cNvSpPr>
          <p:nvPr>
            <p:ph type="body" idx="1"/>
          </p:nvPr>
        </p:nvSpPr>
        <p:spPr>
          <a:xfrm>
            <a:off x="1066801" y="1864659"/>
            <a:ext cx="10049434" cy="3532094"/>
          </a:xfrm>
        </p:spPr>
        <p:txBody>
          <a:bodyPr/>
          <a:lstStyle/>
          <a:p>
            <a:pPr eaLnBrk="1" hangingPunct="1">
              <a:buFontTx/>
              <a:buNone/>
              <a:defRPr/>
            </a:pPr>
            <a:r>
              <a:rPr lang="en-US" altLang="en-US" sz="2800" dirty="0">
                <a:solidFill>
                  <a:srgbClr val="FFFF99"/>
                </a:solidFill>
                <a:latin typeface="Eras Demi ITC" pitchFamily="34" charset="0"/>
              </a:rPr>
              <a:t>Based on Dt. 24:16, Ezekiel urges that God will assess each individual in his or her own right.</a:t>
            </a:r>
          </a:p>
          <a:p>
            <a:pPr eaLnBrk="1" hangingPunct="1">
              <a:defRPr/>
            </a:pPr>
            <a:r>
              <a:rPr lang="en-US" altLang="en-US" sz="2400" i="1" dirty="0">
                <a:latin typeface="Arial" panose="020B0604020202020204" pitchFamily="34" charset="0"/>
              </a:rPr>
              <a:t>The righteous will live (18:5-9).</a:t>
            </a:r>
          </a:p>
          <a:p>
            <a:pPr eaLnBrk="1" hangingPunct="1">
              <a:defRPr/>
            </a:pPr>
            <a:r>
              <a:rPr lang="en-US" altLang="en-US" sz="2400" i="1" dirty="0">
                <a:latin typeface="Arial" panose="020B0604020202020204" pitchFamily="34" charset="0"/>
              </a:rPr>
              <a:t>The guilty will die (18:10-13).</a:t>
            </a:r>
          </a:p>
          <a:p>
            <a:pPr eaLnBrk="1" hangingPunct="1">
              <a:defRPr/>
            </a:pPr>
            <a:r>
              <a:rPr lang="en-US" altLang="en-US" sz="2400" i="1" dirty="0">
                <a:latin typeface="Arial" panose="020B0604020202020204" pitchFamily="34" charset="0"/>
              </a:rPr>
              <a:t>The righteous son will live, even though his father is wicked (18:14-20).</a:t>
            </a:r>
          </a:p>
          <a:p>
            <a:pPr eaLnBrk="1" hangingPunct="1">
              <a:defRPr/>
            </a:pPr>
            <a:r>
              <a:rPr lang="en-US" altLang="en-US" sz="2400" i="1" dirty="0">
                <a:latin typeface="Arial" panose="020B0604020202020204" pitchFamily="34" charset="0"/>
              </a:rPr>
              <a:t>The repentant person will also live (18:21-23).</a:t>
            </a:r>
          </a:p>
          <a:p>
            <a:pPr eaLnBrk="1" hangingPunct="1">
              <a:defRPr/>
            </a:pPr>
            <a:r>
              <a:rPr lang="en-US" altLang="en-US" sz="2400" i="1" dirty="0">
                <a:latin typeface="Arial" panose="020B0604020202020204" pitchFamily="34" charset="0"/>
              </a:rPr>
              <a:t>The righteous person who turns to evil will die (18:24).</a:t>
            </a:r>
          </a:p>
          <a:p>
            <a:pPr eaLnBrk="1" hangingPunct="1">
              <a:defRPr/>
            </a:pPr>
            <a:endParaRPr lang="en-US" altLang="en-US" sz="2800" i="1" dirty="0">
              <a:latin typeface="Arial" panose="020B0604020202020204" pitchFamily="34" charset="0"/>
            </a:endParaRPr>
          </a:p>
        </p:txBody>
      </p:sp>
      <p:sp>
        <p:nvSpPr>
          <p:cNvPr id="486404" name="Text Box 4"/>
          <p:cNvSpPr txBox="1">
            <a:spLocks noChangeArrowheads="1"/>
          </p:cNvSpPr>
          <p:nvPr/>
        </p:nvSpPr>
        <p:spPr bwMode="auto">
          <a:xfrm>
            <a:off x="1340861" y="5633421"/>
            <a:ext cx="9144000" cy="946150"/>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a:solidFill>
                  <a:srgbClr val="FFCC66"/>
                </a:solidFill>
                <a:latin typeface="Arial" panose="020B0604020202020204" pitchFamily="34" charset="0"/>
              </a:rPr>
              <a:t>“I will judge each one according to his ways! Why will you die, O house of Israel? Repent and live!”</a:t>
            </a:r>
          </a:p>
        </p:txBody>
      </p:sp>
      <p:sp>
        <p:nvSpPr>
          <p:cNvPr id="2" name="Slide Number Placeholder 1"/>
          <p:cNvSpPr>
            <a:spLocks noGrp="1"/>
          </p:cNvSpPr>
          <p:nvPr>
            <p:ph type="sldNum" sz="quarter" idx="12"/>
          </p:nvPr>
        </p:nvSpPr>
        <p:spPr>
          <a:xfrm>
            <a:off x="10758921" y="6127750"/>
            <a:ext cx="662113" cy="455930"/>
          </a:xfrm>
        </p:spPr>
        <p:txBody>
          <a:bodyPr/>
          <a:lstStyle/>
          <a:p>
            <a:pPr>
              <a:defRPr/>
            </a:pPr>
            <a:fld id="{30D75C32-316E-4867-A719-AA5E402F5249}" type="slidenum">
              <a:rPr lang="en-US" altLang="en-US" smtClean="0"/>
              <a:pPr>
                <a:defRPr/>
              </a:pPr>
              <a:t>170</a:t>
            </a:fld>
            <a:endParaRPr lang="en-US" altLang="en-US" dirty="0"/>
          </a:p>
        </p:txBody>
      </p:sp>
    </p:spTree>
    <p:extLst>
      <p:ext uri="{BB962C8B-B14F-4D97-AF65-F5344CB8AC3E}">
        <p14:creationId xmlns:p14="http://schemas.microsoft.com/office/powerpoint/2010/main" val="3055172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6403">
                                            <p:txEl>
                                              <p:pRg st="0" end="0"/>
                                            </p:txEl>
                                          </p:spTgt>
                                        </p:tgtEl>
                                        <p:attrNameLst>
                                          <p:attrName>style.visibility</p:attrName>
                                        </p:attrNameLst>
                                      </p:cBhvr>
                                      <p:to>
                                        <p:strVal val="visible"/>
                                      </p:to>
                                    </p:set>
                                    <p:anim calcmode="lin" valueType="num">
                                      <p:cBhvr>
                                        <p:cTn id="7" dur="500" fill="hold"/>
                                        <p:tgtEl>
                                          <p:spTgt spid="486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6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86403">
                                            <p:txEl>
                                              <p:pRg st="1" end="1"/>
                                            </p:txEl>
                                          </p:spTgt>
                                        </p:tgtEl>
                                        <p:attrNameLst>
                                          <p:attrName>style.visibility</p:attrName>
                                        </p:attrNameLst>
                                      </p:cBhvr>
                                      <p:to>
                                        <p:strVal val="visible"/>
                                      </p:to>
                                    </p:set>
                                    <p:anim calcmode="lin" valueType="num">
                                      <p:cBhvr>
                                        <p:cTn id="13" dur="500" fill="hold"/>
                                        <p:tgtEl>
                                          <p:spTgt spid="486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6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6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6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6403">
                                            <p:txEl>
                                              <p:pRg st="2" end="2"/>
                                            </p:txEl>
                                          </p:spTgt>
                                        </p:tgtEl>
                                        <p:attrNameLst>
                                          <p:attrName>style.visibility</p:attrName>
                                        </p:attrNameLst>
                                      </p:cBhvr>
                                      <p:to>
                                        <p:strVal val="visible"/>
                                      </p:to>
                                    </p:set>
                                    <p:anim calcmode="lin" valueType="num">
                                      <p:cBhvr>
                                        <p:cTn id="21" dur="500" fill="hold"/>
                                        <p:tgtEl>
                                          <p:spTgt spid="486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6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6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6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86403">
                                            <p:txEl>
                                              <p:pRg st="3" end="3"/>
                                            </p:txEl>
                                          </p:spTgt>
                                        </p:tgtEl>
                                        <p:attrNameLst>
                                          <p:attrName>style.visibility</p:attrName>
                                        </p:attrNameLst>
                                      </p:cBhvr>
                                      <p:to>
                                        <p:strVal val="visible"/>
                                      </p:to>
                                    </p:set>
                                    <p:anim calcmode="lin" valueType="num">
                                      <p:cBhvr>
                                        <p:cTn id="29" dur="500" fill="hold"/>
                                        <p:tgtEl>
                                          <p:spTgt spid="486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86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86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86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86403">
                                            <p:txEl>
                                              <p:pRg st="4" end="4"/>
                                            </p:txEl>
                                          </p:spTgt>
                                        </p:tgtEl>
                                        <p:attrNameLst>
                                          <p:attrName>style.visibility</p:attrName>
                                        </p:attrNameLst>
                                      </p:cBhvr>
                                      <p:to>
                                        <p:strVal val="visible"/>
                                      </p:to>
                                    </p:set>
                                    <p:anim calcmode="lin" valueType="num">
                                      <p:cBhvr>
                                        <p:cTn id="37" dur="500" fill="hold"/>
                                        <p:tgtEl>
                                          <p:spTgt spid="4864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864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864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864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486403">
                                            <p:txEl>
                                              <p:pRg st="5" end="5"/>
                                            </p:txEl>
                                          </p:spTgt>
                                        </p:tgtEl>
                                        <p:attrNameLst>
                                          <p:attrName>style.visibility</p:attrName>
                                        </p:attrNameLst>
                                      </p:cBhvr>
                                      <p:to>
                                        <p:strVal val="visible"/>
                                      </p:to>
                                    </p:set>
                                    <p:anim calcmode="lin" valueType="num">
                                      <p:cBhvr>
                                        <p:cTn id="45" dur="500" fill="hold"/>
                                        <p:tgtEl>
                                          <p:spTgt spid="48640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8640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8640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864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86404"/>
                                        </p:tgtEl>
                                        <p:attrNameLst>
                                          <p:attrName>style.visibility</p:attrName>
                                        </p:attrNameLst>
                                      </p:cBhvr>
                                      <p:to>
                                        <p:strVal val="visible"/>
                                      </p:to>
                                    </p:set>
                                    <p:animEffect transition="in" filter="dissolve">
                                      <p:cBhvr>
                                        <p:cTn id="53" dur="500"/>
                                        <p:tgtEl>
                                          <p:spTgt spid="486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376519" y="274637"/>
            <a:ext cx="11474822" cy="1572091"/>
          </a:xfrm>
        </p:spPr>
        <p:txBody>
          <a:bodyPr>
            <a:normAutofit fontScale="90000"/>
          </a:bodyPr>
          <a:lstStyle/>
          <a:p>
            <a:pPr eaLnBrk="1" hangingPunct="1">
              <a:defRPr/>
            </a:pPr>
            <a:r>
              <a:rPr lang="en-US" altLang="en-US" sz="4800" u="sng">
                <a:latin typeface="Harlow Solid Italic" pitchFamily="82" charset="0"/>
              </a:rPr>
              <a:t>Lamentation</a:t>
            </a:r>
            <a:r>
              <a:rPr lang="en-US" altLang="en-US" sz="4800">
                <a:latin typeface="Harlow Solid Italic" pitchFamily="82" charset="0"/>
              </a:rPr>
              <a:t> in Two Metaphors</a:t>
            </a:r>
            <a:br>
              <a:rPr lang="en-US" altLang="en-US" sz="4800">
                <a:latin typeface="Harlow Solid Italic" pitchFamily="82" charset="0"/>
              </a:rPr>
            </a:br>
            <a:r>
              <a:rPr lang="en-US" altLang="en-US" i="1">
                <a:latin typeface="Arial Rounded MT Bold" pitchFamily="34" charset="0"/>
              </a:rPr>
              <a:t>(19)</a:t>
            </a:r>
            <a:endParaRPr lang="en-US" altLang="en-US" b="0">
              <a:latin typeface="Harlow Solid Italic" pitchFamily="82" charset="0"/>
            </a:endParaRPr>
          </a:p>
        </p:txBody>
      </p:sp>
      <p:sp>
        <p:nvSpPr>
          <p:cNvPr id="244739" name="Rectangle 3"/>
          <p:cNvSpPr>
            <a:spLocks noGrp="1" noChangeArrowheads="1"/>
          </p:cNvSpPr>
          <p:nvPr>
            <p:ph type="body" idx="1"/>
          </p:nvPr>
        </p:nvSpPr>
        <p:spPr>
          <a:xfrm>
            <a:off x="1981200" y="2026024"/>
            <a:ext cx="9493624" cy="3542256"/>
          </a:xfrm>
        </p:spPr>
        <p:txBody>
          <a:bodyPr>
            <a:normAutofit/>
          </a:bodyPr>
          <a:lstStyle/>
          <a:p>
            <a:pPr eaLnBrk="1" hangingPunct="1">
              <a:buFontTx/>
              <a:buNone/>
              <a:defRPr/>
            </a:pPr>
            <a:r>
              <a:rPr lang="en-US" altLang="en-US" sz="2800" dirty="0">
                <a:latin typeface="Eras Demi ITC" pitchFamily="34" charset="0"/>
              </a:rPr>
              <a:t>Hebrew lament or dirge is composed in the </a:t>
            </a:r>
            <a:r>
              <a:rPr lang="en-US" altLang="en-US" sz="2800" i="1" dirty="0" err="1">
                <a:latin typeface="Eras Demi ITC" pitchFamily="34" charset="0"/>
              </a:rPr>
              <a:t>qinah</a:t>
            </a:r>
            <a:r>
              <a:rPr lang="en-US" altLang="en-US" sz="2800" i="1" dirty="0">
                <a:latin typeface="Eras Demi ITC" pitchFamily="34" charset="0"/>
              </a:rPr>
              <a:t> </a:t>
            </a:r>
            <a:r>
              <a:rPr lang="en-US" altLang="en-US" sz="2800" dirty="0">
                <a:latin typeface="Eras Demi ITC" pitchFamily="34" charset="0"/>
              </a:rPr>
              <a:t>rhythm (five stressed syllables with a 3 + 2 pattern, similar to English iambic pentameter)</a:t>
            </a:r>
            <a:endParaRPr lang="en-US" altLang="en-US" sz="1400" dirty="0">
              <a:latin typeface="Eras Demi ITC" pitchFamily="34" charset="0"/>
            </a:endParaRPr>
          </a:p>
          <a:p>
            <a:pPr eaLnBrk="1" hangingPunct="1">
              <a:buFontTx/>
              <a:buNone/>
              <a:defRPr/>
            </a:pPr>
            <a:r>
              <a:rPr lang="en-US" altLang="en-US" sz="3600" dirty="0">
                <a:solidFill>
                  <a:srgbClr val="FF9900"/>
                </a:solidFill>
                <a:latin typeface="Brush Script MT" pitchFamily="66" charset="0"/>
              </a:rPr>
              <a:t> 		</a:t>
            </a:r>
            <a:r>
              <a:rPr lang="en-US" altLang="en-US" sz="4000" dirty="0">
                <a:solidFill>
                  <a:srgbClr val="FF9900"/>
                </a:solidFill>
                <a:latin typeface="Brush Script MT" pitchFamily="66" charset="0"/>
              </a:rPr>
              <a:t>In-the-midst   of-lions   she-crouched</a:t>
            </a:r>
          </a:p>
          <a:p>
            <a:pPr eaLnBrk="1" hangingPunct="1">
              <a:buFontTx/>
              <a:buNone/>
              <a:defRPr/>
            </a:pPr>
            <a:r>
              <a:rPr lang="en-US" altLang="en-US" sz="4000" dirty="0">
                <a:solidFill>
                  <a:srgbClr val="FF9900"/>
                </a:solidFill>
                <a:latin typeface="Brush Script MT" pitchFamily="66" charset="0"/>
              </a:rPr>
              <a:t>			rearing   her-whelps </a:t>
            </a:r>
            <a:r>
              <a:rPr lang="en-US" altLang="en-US" sz="2800" dirty="0">
                <a:solidFill>
                  <a:srgbClr val="FF9900"/>
                </a:solidFill>
                <a:latin typeface="Arial" panose="020B0604020202020204" pitchFamily="34" charset="0"/>
              </a:rPr>
              <a:t>(19:2b).</a:t>
            </a:r>
            <a:endParaRPr lang="en-US" altLang="en-US" sz="2800" dirty="0">
              <a:solidFill>
                <a:srgbClr val="FFFF99"/>
              </a:solidFill>
              <a:latin typeface="Arial" panose="020B0604020202020204" pitchFamily="34" charset="0"/>
            </a:endParaRPr>
          </a:p>
        </p:txBody>
      </p:sp>
      <p:sp>
        <p:nvSpPr>
          <p:cNvPr id="244740" name="Text Box 4"/>
          <p:cNvSpPr txBox="1">
            <a:spLocks noChangeArrowheads="1"/>
          </p:cNvSpPr>
          <p:nvPr/>
        </p:nvSpPr>
        <p:spPr bwMode="auto">
          <a:xfrm>
            <a:off x="376519" y="5152781"/>
            <a:ext cx="11474822" cy="830997"/>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400" dirty="0">
                <a:solidFill>
                  <a:srgbClr val="FFFF99"/>
                </a:solidFill>
                <a:effectLst>
                  <a:outerShdw blurRad="38100" dist="38100" dir="2700000" algn="tl">
                    <a:srgbClr val="000000"/>
                  </a:outerShdw>
                </a:effectLst>
                <a:latin typeface="Comic Sans MS" panose="030F0702030302020204" pitchFamily="66" charset="0"/>
              </a:rPr>
              <a:t>Lamentation in the ANE was used to grieve the deaths of persons as well as to describe the fate of cities, communities and kingdoms.</a:t>
            </a:r>
          </a:p>
        </p:txBody>
      </p:sp>
      <p:sp>
        <p:nvSpPr>
          <p:cNvPr id="2" name="Slide Number Placeholder 1"/>
          <p:cNvSpPr>
            <a:spLocks noGrp="1"/>
          </p:cNvSpPr>
          <p:nvPr>
            <p:ph type="sldNum" sz="quarter" idx="12"/>
          </p:nvPr>
        </p:nvSpPr>
        <p:spPr>
          <a:xfrm>
            <a:off x="10758922" y="6203576"/>
            <a:ext cx="590396" cy="380104"/>
          </a:xfrm>
        </p:spPr>
        <p:txBody>
          <a:bodyPr/>
          <a:lstStyle/>
          <a:p>
            <a:pPr>
              <a:defRPr/>
            </a:pPr>
            <a:fld id="{176EAD15-BF18-4739-B8D5-9EDCAB6CFC34}" type="slidenum">
              <a:rPr lang="en-US" altLang="en-US" smtClean="0"/>
              <a:pPr>
                <a:defRPr/>
              </a:pPr>
              <a:t>171</a:t>
            </a:fld>
            <a:endParaRPr lang="en-US" altLang="en-US" dirty="0"/>
          </a:p>
        </p:txBody>
      </p:sp>
    </p:spTree>
    <p:extLst>
      <p:ext uri="{BB962C8B-B14F-4D97-AF65-F5344CB8AC3E}">
        <p14:creationId xmlns:p14="http://schemas.microsoft.com/office/powerpoint/2010/main" val="141053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ppt_w</p:attrName>
                                        </p:attrNameLst>
                                      </p:cBhvr>
                                      <p:tavLst>
                                        <p:tav tm="0">
                                          <p:val>
                                            <p:fltVal val="0"/>
                                          </p:val>
                                        </p:tav>
                                        <p:tav tm="100000">
                                          <p:val>
                                            <p:strVal val="#ppt_w"/>
                                          </p:val>
                                        </p:tav>
                                      </p:tavLst>
                                    </p:anim>
                                    <p:anim calcmode="lin" valueType="num">
                                      <p:cBhvr>
                                        <p:cTn id="8" dur="500" fill="hold"/>
                                        <p:tgtEl>
                                          <p:spTgt spid="2447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0" end="0"/>
                                            </p:txEl>
                                          </p:spTgt>
                                        </p:tgtEl>
                                        <p:attrNameLst>
                                          <p:attrName>style.visibility</p:attrName>
                                        </p:attrNameLst>
                                      </p:cBhvr>
                                      <p:to>
                                        <p:strVal val="visible"/>
                                      </p:to>
                                    </p:set>
                                    <p:anim calcmode="lin" valueType="num">
                                      <p:cBhvr additive="base">
                                        <p:cTn id="13" dur="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244739">
                                            <p:txEl>
                                              <p:pRg st="1" end="1"/>
                                            </p:txEl>
                                          </p:spTgt>
                                        </p:tgtEl>
                                        <p:attrNameLst>
                                          <p:attrName>style.visibility</p:attrName>
                                        </p:attrNameLst>
                                      </p:cBhvr>
                                      <p:to>
                                        <p:strVal val="visible"/>
                                      </p:to>
                                    </p:set>
                                    <p:animEffect transition="in" filter="fade">
                                      <p:cBhvr>
                                        <p:cTn id="19" dur="500"/>
                                        <p:tgtEl>
                                          <p:spTgt spid="244739">
                                            <p:txEl>
                                              <p:pRg st="1" end="1"/>
                                            </p:txEl>
                                          </p:spTgt>
                                        </p:tgtEl>
                                      </p:cBhvr>
                                    </p:animEffect>
                                    <p:anim calcmode="lin" valueType="num">
                                      <p:cBhvr>
                                        <p:cTn id="20" dur="500" fill="hold"/>
                                        <p:tgtEl>
                                          <p:spTgt spid="244739">
                                            <p:txEl>
                                              <p:pRg st="1" end="1"/>
                                            </p:txEl>
                                          </p:spTgt>
                                        </p:tgtEl>
                                        <p:attrNameLst>
                                          <p:attrName>ppt_x</p:attrName>
                                        </p:attrNameLst>
                                      </p:cBhvr>
                                      <p:tavLst>
                                        <p:tav tm="0">
                                          <p:val>
                                            <p:strVal val="#ppt_x-.1"/>
                                          </p:val>
                                        </p:tav>
                                        <p:tav tm="100000">
                                          <p:val>
                                            <p:strVal val="#ppt_x"/>
                                          </p:val>
                                        </p:tav>
                                      </p:tavLst>
                                    </p:anim>
                                    <p:anim calcmode="lin" valueType="num">
                                      <p:cBhvr>
                                        <p:cTn id="21" dur="500" fill="hold"/>
                                        <p:tgtEl>
                                          <p:spTgt spid="244739">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5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244739">
                                            <p:txEl>
                                              <p:pRg st="2" end="2"/>
                                            </p:txEl>
                                          </p:spTgt>
                                        </p:tgtEl>
                                        <p:attrNameLst>
                                          <p:attrName>style.visibility</p:attrName>
                                        </p:attrNameLst>
                                      </p:cBhvr>
                                      <p:to>
                                        <p:strVal val="visible"/>
                                      </p:to>
                                    </p:set>
                                    <p:animEffect transition="in" filter="fade">
                                      <p:cBhvr>
                                        <p:cTn id="25" dur="500"/>
                                        <p:tgtEl>
                                          <p:spTgt spid="244739">
                                            <p:txEl>
                                              <p:pRg st="2" end="2"/>
                                            </p:txEl>
                                          </p:spTgt>
                                        </p:tgtEl>
                                      </p:cBhvr>
                                    </p:animEffect>
                                    <p:anim calcmode="lin" valueType="num">
                                      <p:cBhvr>
                                        <p:cTn id="26" dur="500" fill="hold"/>
                                        <p:tgtEl>
                                          <p:spTgt spid="244739">
                                            <p:txEl>
                                              <p:pRg st="2" end="2"/>
                                            </p:txEl>
                                          </p:spTgt>
                                        </p:tgtEl>
                                        <p:attrNameLst>
                                          <p:attrName>ppt_x</p:attrName>
                                        </p:attrNameLst>
                                      </p:cBhvr>
                                      <p:tavLst>
                                        <p:tav tm="0">
                                          <p:val>
                                            <p:strVal val="#ppt_x-.1"/>
                                          </p:val>
                                        </p:tav>
                                        <p:tav tm="100000">
                                          <p:val>
                                            <p:strVal val="#ppt_x"/>
                                          </p:val>
                                        </p:tav>
                                      </p:tavLst>
                                    </p:anim>
                                    <p:anim calcmode="lin" valueType="num">
                                      <p:cBhvr>
                                        <p:cTn id="27" dur="500" fill="hold"/>
                                        <p:tgtEl>
                                          <p:spTgt spid="244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40"/>
                                        </p:tgtEl>
                                        <p:attrNameLst>
                                          <p:attrName>style.visibility</p:attrName>
                                        </p:attrNameLst>
                                      </p:cBhvr>
                                      <p:to>
                                        <p:strVal val="visible"/>
                                      </p:to>
                                    </p:set>
                                    <p:animEffect transition="in" filter="dissolve">
                                      <p:cBhvr>
                                        <p:cTn id="32"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animBg="1"/>
      <p:bldP spid="24474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2171969" y="313854"/>
            <a:ext cx="7729728" cy="1188720"/>
          </a:xfrm>
        </p:spPr>
        <p:txBody>
          <a:bodyPr/>
          <a:lstStyle/>
          <a:p>
            <a:pPr eaLnBrk="1" hangingPunct="1">
              <a:defRPr/>
            </a:pPr>
            <a:r>
              <a:rPr lang="en-US" altLang="en-US" b="0" u="sng" dirty="0">
                <a:latin typeface="Eras Bold ITC" pitchFamily="34" charset="0"/>
              </a:rPr>
              <a:t>Metaphor</a:t>
            </a:r>
            <a:r>
              <a:rPr lang="en-US" altLang="en-US" b="0" dirty="0">
                <a:latin typeface="Eras Bold ITC" pitchFamily="34" charset="0"/>
              </a:rPr>
              <a:t> of the Lion Cubs</a:t>
            </a:r>
          </a:p>
        </p:txBody>
      </p:sp>
      <p:sp>
        <p:nvSpPr>
          <p:cNvPr id="482307" name="Rectangle 3"/>
          <p:cNvSpPr>
            <a:spLocks noGrp="1" noChangeArrowheads="1"/>
          </p:cNvSpPr>
          <p:nvPr>
            <p:ph type="body" sz="half" idx="1"/>
          </p:nvPr>
        </p:nvSpPr>
        <p:spPr>
          <a:xfrm>
            <a:off x="609600" y="2123688"/>
            <a:ext cx="5770582" cy="4109332"/>
          </a:xfrm>
        </p:spPr>
        <p:txBody>
          <a:bodyPr/>
          <a:lstStyle/>
          <a:p>
            <a:pPr eaLnBrk="1" hangingPunct="1">
              <a:lnSpc>
                <a:spcPct val="80000"/>
              </a:lnSpc>
              <a:buFontTx/>
              <a:buNone/>
              <a:defRPr/>
            </a:pPr>
            <a:r>
              <a:rPr lang="en-US" altLang="en-US" sz="2800" dirty="0">
                <a:solidFill>
                  <a:srgbClr val="FF9900"/>
                </a:solidFill>
                <a:latin typeface="Eras Demi ITC" pitchFamily="34" charset="0"/>
              </a:rPr>
              <a:t>LIONESS</a:t>
            </a:r>
          </a:p>
          <a:p>
            <a:pPr eaLnBrk="1" hangingPunct="1">
              <a:lnSpc>
                <a:spcPct val="90000"/>
              </a:lnSpc>
              <a:buFontTx/>
              <a:buNone/>
              <a:defRPr/>
            </a:pPr>
            <a:r>
              <a:rPr lang="en-US" altLang="en-US" sz="2800" i="1" dirty="0">
                <a:latin typeface="Arial Narrow" panose="020B0606020202030204" pitchFamily="34" charset="0"/>
              </a:rPr>
              <a:t>	</a:t>
            </a:r>
            <a:r>
              <a:rPr lang="en-US" altLang="en-US" sz="2400" i="1" dirty="0">
                <a:latin typeface="Arial Narrow" panose="020B0606020202030204" pitchFamily="34" charset="0"/>
              </a:rPr>
              <a:t>Judah (figurative) or </a:t>
            </a:r>
            <a:r>
              <a:rPr lang="en-US" altLang="en-US" sz="2400" i="1" dirty="0" err="1">
                <a:latin typeface="Arial Narrow" panose="020B0606020202030204" pitchFamily="34" charset="0"/>
              </a:rPr>
              <a:t>Hamutal</a:t>
            </a:r>
            <a:r>
              <a:rPr lang="en-US" altLang="en-US" sz="2400" i="1" dirty="0">
                <a:latin typeface="Arial Narrow" panose="020B0606020202030204" pitchFamily="34" charset="0"/>
              </a:rPr>
              <a:t>, the king’s mother (literal, 2 Kg. 23:31; 24:18)</a:t>
            </a:r>
          </a:p>
          <a:p>
            <a:pPr eaLnBrk="1" hangingPunct="1">
              <a:lnSpc>
                <a:spcPct val="80000"/>
              </a:lnSpc>
              <a:buFontTx/>
              <a:buNone/>
              <a:defRPr/>
            </a:pPr>
            <a:r>
              <a:rPr lang="en-US" altLang="en-US" sz="2800" dirty="0">
                <a:solidFill>
                  <a:srgbClr val="FF9900"/>
                </a:solidFill>
                <a:latin typeface="Eras Demi ITC" pitchFamily="34" charset="0"/>
              </a:rPr>
              <a:t>1</a:t>
            </a:r>
            <a:r>
              <a:rPr lang="en-US" altLang="en-US" sz="2800" baseline="30000" dirty="0">
                <a:solidFill>
                  <a:srgbClr val="FF9900"/>
                </a:solidFill>
                <a:latin typeface="Eras Demi ITC" pitchFamily="34" charset="0"/>
              </a:rPr>
              <a:t>ST</a:t>
            </a:r>
            <a:r>
              <a:rPr lang="en-US" altLang="en-US" sz="2800" dirty="0">
                <a:solidFill>
                  <a:srgbClr val="FF9900"/>
                </a:solidFill>
                <a:latin typeface="Eras Demi ITC" pitchFamily="34" charset="0"/>
              </a:rPr>
              <a:t> CUB DEPORTED TO EGYPT</a:t>
            </a:r>
          </a:p>
          <a:p>
            <a:pPr eaLnBrk="1" hangingPunct="1">
              <a:lnSpc>
                <a:spcPct val="8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Jehoahaz</a:t>
            </a:r>
            <a:r>
              <a:rPr lang="en-US" altLang="en-US" sz="2400" i="1" dirty="0">
                <a:latin typeface="Arial Narrow" panose="020B0606020202030204" pitchFamily="34" charset="0"/>
              </a:rPr>
              <a:t> (2 Kg. 23:33-34)</a:t>
            </a:r>
          </a:p>
          <a:p>
            <a:pPr eaLnBrk="1" hangingPunct="1">
              <a:lnSpc>
                <a:spcPct val="80000"/>
              </a:lnSpc>
              <a:buFontTx/>
              <a:buNone/>
              <a:defRPr/>
            </a:pPr>
            <a:r>
              <a:rPr lang="en-US" altLang="en-US" sz="2800" dirty="0">
                <a:solidFill>
                  <a:srgbClr val="FF9900"/>
                </a:solidFill>
                <a:latin typeface="Eras Demi ITC" pitchFamily="34" charset="0"/>
              </a:rPr>
              <a:t>2</a:t>
            </a:r>
            <a:r>
              <a:rPr lang="en-US" altLang="en-US" sz="2800" baseline="30000" dirty="0">
                <a:solidFill>
                  <a:srgbClr val="FF9900"/>
                </a:solidFill>
                <a:latin typeface="Eras Demi ITC" pitchFamily="34" charset="0"/>
              </a:rPr>
              <a:t>ND</a:t>
            </a:r>
            <a:r>
              <a:rPr lang="en-US" altLang="en-US" sz="2800" dirty="0">
                <a:solidFill>
                  <a:srgbClr val="FF9900"/>
                </a:solidFill>
                <a:latin typeface="Eras Demi ITC" pitchFamily="34" charset="0"/>
              </a:rPr>
              <a:t> CUB BROUGHT TO THE KING OF BABYLON</a:t>
            </a:r>
          </a:p>
          <a:p>
            <a:pPr eaLnBrk="1" hangingPunct="1">
              <a:lnSpc>
                <a:spcPct val="90000"/>
              </a:lnSpc>
              <a:buFontTx/>
              <a:buNone/>
              <a:defRPr/>
            </a:pPr>
            <a:r>
              <a:rPr lang="en-US" altLang="en-US" sz="2400" i="1" dirty="0">
                <a:latin typeface="Arial Narrow" panose="020B0606020202030204" pitchFamily="34" charset="0"/>
              </a:rPr>
              <a:t>	Either </a:t>
            </a:r>
            <a:r>
              <a:rPr lang="en-US" altLang="en-US" sz="2400" i="1" dirty="0" err="1">
                <a:latin typeface="Arial Narrow" panose="020B0606020202030204" pitchFamily="34" charset="0"/>
              </a:rPr>
              <a:t>Jehoiakim</a:t>
            </a:r>
            <a:r>
              <a:rPr lang="en-US" altLang="en-US" sz="2400" i="1" dirty="0">
                <a:latin typeface="Arial Narrow" panose="020B0606020202030204" pitchFamily="34" charset="0"/>
              </a:rPr>
              <a:t> (2 Chr. 36:6), </a:t>
            </a:r>
            <a:r>
              <a:rPr lang="en-US" altLang="en-US" sz="2400" i="1" dirty="0" err="1">
                <a:latin typeface="Arial Narrow" panose="020B0606020202030204" pitchFamily="34" charset="0"/>
              </a:rPr>
              <a:t>Jehoiachin</a:t>
            </a:r>
            <a:r>
              <a:rPr lang="en-US" altLang="en-US" sz="2400" i="1" dirty="0">
                <a:latin typeface="Arial Narrow" panose="020B0606020202030204" pitchFamily="34" charset="0"/>
              </a:rPr>
              <a:t> (2 Kg. 24:15) or Zedekiah (2 Kg. 25:7)</a:t>
            </a:r>
          </a:p>
          <a:p>
            <a:pPr eaLnBrk="1" hangingPunct="1">
              <a:lnSpc>
                <a:spcPct val="80000"/>
              </a:lnSpc>
              <a:buFontTx/>
              <a:buNone/>
              <a:defRPr/>
            </a:pPr>
            <a:endParaRPr lang="en-US" altLang="en-US" sz="2800" dirty="0">
              <a:latin typeface="Eras Demi ITC" pitchFamily="34" charset="0"/>
            </a:endParaRPr>
          </a:p>
        </p:txBody>
      </p:sp>
      <p:sp>
        <p:nvSpPr>
          <p:cNvPr id="482308" name="Text Box 4"/>
          <p:cNvSpPr txBox="1">
            <a:spLocks noChangeArrowheads="1"/>
          </p:cNvSpPr>
          <p:nvPr/>
        </p:nvSpPr>
        <p:spPr bwMode="auto">
          <a:xfrm>
            <a:off x="6858000" y="1752601"/>
            <a:ext cx="3505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endParaRPr lang="en-US" altLang="en-US" sz="2400" i="1">
              <a:effectLst>
                <a:outerShdw blurRad="38100" dist="38100" dir="2700000" algn="tl">
                  <a:srgbClr val="000000"/>
                </a:outerShdw>
              </a:effectLst>
              <a:latin typeface="Arial Narrow" panose="020B0606020202030204" pitchFamily="34" charset="0"/>
            </a:endParaRPr>
          </a:p>
          <a:p>
            <a:pPr eaLnBrk="1" hangingPunct="1">
              <a:spcBef>
                <a:spcPct val="50000"/>
              </a:spcBef>
              <a:defRPr/>
            </a:pPr>
            <a:endParaRPr lang="en-US" altLang="en-US" sz="2400">
              <a:latin typeface="Arial Narrow" panose="020B0606020202030204" pitchFamily="34" charset="0"/>
            </a:endParaRPr>
          </a:p>
        </p:txBody>
      </p:sp>
      <p:sp>
        <p:nvSpPr>
          <p:cNvPr id="482309" name="Text Box 5"/>
          <p:cNvSpPr txBox="1">
            <a:spLocks noChangeArrowheads="1"/>
          </p:cNvSpPr>
          <p:nvPr/>
        </p:nvSpPr>
        <p:spPr bwMode="auto">
          <a:xfrm rot="538499">
            <a:off x="7145767" y="2007652"/>
            <a:ext cx="3581400" cy="3970318"/>
          </a:xfrm>
          <a:prstGeom prst="rect">
            <a:avLst/>
          </a:prstGeom>
          <a:solidFill>
            <a:srgbClr val="003366"/>
          </a:solidFill>
          <a:ln w="57150" cmpd="thinThick">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a:solidFill>
                  <a:srgbClr val="FFFF00"/>
                </a:solidFill>
                <a:effectLst>
                  <a:outerShdw blurRad="38100" dist="38100" dir="2700000" algn="tl">
                    <a:srgbClr val="000000"/>
                  </a:outerShdw>
                </a:effectLst>
                <a:latin typeface="Berlin Sans FB Demi" pitchFamily="34" charset="0"/>
              </a:rPr>
              <a:t>FACTORS FOR INTERPRETING THE 2ND CUB</a:t>
            </a:r>
          </a:p>
          <a:p>
            <a:pPr eaLnBrk="1" hangingPunct="1">
              <a:buFontTx/>
              <a:buChar char="•"/>
              <a:defRPr/>
            </a:pPr>
            <a:r>
              <a:rPr lang="en-US" altLang="en-US" sz="2400" i="1">
                <a:effectLst>
                  <a:outerShdw blurRad="38100" dist="38100" dir="2700000" algn="tl">
                    <a:srgbClr val="000000"/>
                  </a:outerShdw>
                </a:effectLst>
                <a:latin typeface="Arial Narrow" panose="020B0606020202030204" pitchFamily="34" charset="0"/>
              </a:rPr>
              <a:t> If the lioness is Hamutal, the 2</a:t>
            </a:r>
            <a:r>
              <a:rPr lang="en-US" altLang="en-US" sz="2400" i="1" baseline="30000">
                <a:effectLst>
                  <a:outerShdw blurRad="38100" dist="38100" dir="2700000" algn="tl">
                    <a:srgbClr val="000000"/>
                  </a:outerShdw>
                </a:effectLst>
                <a:latin typeface="Arial Narrow" panose="020B0606020202030204" pitchFamily="34" charset="0"/>
              </a:rPr>
              <a:t>nd</a:t>
            </a:r>
            <a:r>
              <a:rPr lang="en-US" altLang="en-US" sz="2400" i="1">
                <a:effectLst>
                  <a:outerShdw blurRad="38100" dist="38100" dir="2700000" algn="tl">
                    <a:srgbClr val="000000"/>
                  </a:outerShdw>
                </a:effectLst>
                <a:latin typeface="Arial Narrow" panose="020B0606020202030204" pitchFamily="34" charset="0"/>
              </a:rPr>
              <a:t> cub is Zedekiah, since both Jehoahaz and Zedekiah had the same mother.</a:t>
            </a:r>
          </a:p>
          <a:p>
            <a:pPr eaLnBrk="1" hangingPunct="1">
              <a:buFontTx/>
              <a:buChar char="•"/>
              <a:defRPr/>
            </a:pPr>
            <a:r>
              <a:rPr lang="en-US" altLang="en-US" sz="2400" i="1">
                <a:effectLst>
                  <a:outerShdw blurRad="38100" dist="38100" dir="2700000" algn="tl">
                    <a:srgbClr val="000000"/>
                  </a:outerShdw>
                </a:effectLst>
                <a:latin typeface="Arial Narrow" panose="020B0606020202030204" pitchFamily="34" charset="0"/>
              </a:rPr>
              <a:t> In the metaphor of the vineyard, the last king is said to be in Babylon “now” (Eze. 19:13), which would favor Jehoiachin.</a:t>
            </a:r>
          </a:p>
        </p:txBody>
      </p:sp>
      <p:sp>
        <p:nvSpPr>
          <p:cNvPr id="2" name="Slide Number Placeholder 1"/>
          <p:cNvSpPr>
            <a:spLocks noGrp="1"/>
          </p:cNvSpPr>
          <p:nvPr>
            <p:ph type="sldNum" sz="quarter" idx="12"/>
          </p:nvPr>
        </p:nvSpPr>
        <p:spPr>
          <a:xfrm>
            <a:off x="10758921" y="6233020"/>
            <a:ext cx="733831" cy="350660"/>
          </a:xfrm>
        </p:spPr>
        <p:txBody>
          <a:bodyPr/>
          <a:lstStyle/>
          <a:p>
            <a:pPr>
              <a:defRPr/>
            </a:pPr>
            <a:fld id="{24592374-058F-4123-B752-E12CACEE343E}" type="slidenum">
              <a:rPr lang="en-US" altLang="en-US" smtClean="0"/>
              <a:pPr>
                <a:defRPr/>
              </a:pPr>
              <a:t>172</a:t>
            </a:fld>
            <a:endParaRPr lang="en-US" altLang="en-US"/>
          </a:p>
        </p:txBody>
      </p:sp>
    </p:spTree>
    <p:extLst>
      <p:ext uri="{BB962C8B-B14F-4D97-AF65-F5344CB8AC3E}">
        <p14:creationId xmlns:p14="http://schemas.microsoft.com/office/powerpoint/2010/main" val="376560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2307">
                                            <p:txEl>
                                              <p:pRg st="0" end="0"/>
                                            </p:txEl>
                                          </p:spTgt>
                                        </p:tgtEl>
                                        <p:attrNameLst>
                                          <p:attrName>style.visibility</p:attrName>
                                        </p:attrNameLst>
                                      </p:cBhvr>
                                      <p:to>
                                        <p:strVal val="visible"/>
                                      </p:to>
                                    </p:set>
                                    <p:anim calcmode="lin" valueType="num">
                                      <p:cBhvr>
                                        <p:cTn id="7" dur="500" fill="hold"/>
                                        <p:tgtEl>
                                          <p:spTgt spid="4823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23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23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2307">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82307">
                                            <p:txEl>
                                              <p:pRg st="1" end="1"/>
                                            </p:txEl>
                                          </p:spTgt>
                                        </p:tgtEl>
                                        <p:attrNameLst>
                                          <p:attrName>style.visibility</p:attrName>
                                        </p:attrNameLst>
                                      </p:cBhvr>
                                      <p:to>
                                        <p:strVal val="visible"/>
                                      </p:to>
                                    </p:set>
                                    <p:anim calcmode="lin" valueType="num">
                                      <p:cBhvr>
                                        <p:cTn id="13" dur="500" fill="hold"/>
                                        <p:tgtEl>
                                          <p:spTgt spid="4823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23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23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2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2307">
                                            <p:txEl>
                                              <p:pRg st="2" end="2"/>
                                            </p:txEl>
                                          </p:spTgt>
                                        </p:tgtEl>
                                        <p:attrNameLst>
                                          <p:attrName>style.visibility</p:attrName>
                                        </p:attrNameLst>
                                      </p:cBhvr>
                                      <p:to>
                                        <p:strVal val="visible"/>
                                      </p:to>
                                    </p:set>
                                    <p:anim calcmode="lin" valueType="num">
                                      <p:cBhvr>
                                        <p:cTn id="21" dur="500" fill="hold"/>
                                        <p:tgtEl>
                                          <p:spTgt spid="4823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23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23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2307">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482307">
                                            <p:txEl>
                                              <p:pRg st="3" end="3"/>
                                            </p:txEl>
                                          </p:spTgt>
                                        </p:tgtEl>
                                        <p:attrNameLst>
                                          <p:attrName>style.visibility</p:attrName>
                                        </p:attrNameLst>
                                      </p:cBhvr>
                                      <p:to>
                                        <p:strVal val="visible"/>
                                      </p:to>
                                    </p:set>
                                    <p:anim calcmode="lin" valueType="num">
                                      <p:cBhvr>
                                        <p:cTn id="27" dur="500" fill="hold"/>
                                        <p:tgtEl>
                                          <p:spTgt spid="4823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823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823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823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482307">
                                            <p:txEl>
                                              <p:pRg st="4" end="4"/>
                                            </p:txEl>
                                          </p:spTgt>
                                        </p:tgtEl>
                                        <p:attrNameLst>
                                          <p:attrName>style.visibility</p:attrName>
                                        </p:attrNameLst>
                                      </p:cBhvr>
                                      <p:to>
                                        <p:strVal val="visible"/>
                                      </p:to>
                                    </p:set>
                                    <p:anim calcmode="lin" valueType="num">
                                      <p:cBhvr>
                                        <p:cTn id="35" dur="500" fill="hold"/>
                                        <p:tgtEl>
                                          <p:spTgt spid="4823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4823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4823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482307">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82307">
                                            <p:txEl>
                                              <p:pRg st="5" end="5"/>
                                            </p:txEl>
                                          </p:spTgt>
                                        </p:tgtEl>
                                        <p:attrNameLst>
                                          <p:attrName>style.visibility</p:attrName>
                                        </p:attrNameLst>
                                      </p:cBhvr>
                                      <p:to>
                                        <p:strVal val="visible"/>
                                      </p:to>
                                    </p:set>
                                    <p:anim calcmode="lin" valueType="num">
                                      <p:cBhvr>
                                        <p:cTn id="41" dur="500" fill="hold"/>
                                        <p:tgtEl>
                                          <p:spTgt spid="4823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823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823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823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82309"/>
                                        </p:tgtEl>
                                        <p:attrNameLst>
                                          <p:attrName>style.visibility</p:attrName>
                                        </p:attrNameLst>
                                      </p:cBhvr>
                                      <p:to>
                                        <p:strVal val="visible"/>
                                      </p:to>
                                    </p:set>
                                    <p:animEffect transition="in" filter="dissolve">
                                      <p:cBhvr>
                                        <p:cTn id="49" dur="500"/>
                                        <p:tgtEl>
                                          <p:spTgt spid="48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968188" y="291353"/>
            <a:ext cx="10345270" cy="2021542"/>
          </a:xfrm>
        </p:spPr>
        <p:txBody>
          <a:bodyPr>
            <a:normAutofit/>
          </a:bodyPr>
          <a:lstStyle/>
          <a:p>
            <a:pPr eaLnBrk="1" hangingPunct="1">
              <a:defRPr/>
            </a:pPr>
            <a:r>
              <a:rPr lang="en-US" altLang="en-US" sz="4000" dirty="0">
                <a:latin typeface="Eras Bold ITC" pitchFamily="34" charset="0"/>
              </a:rPr>
              <a:t>METAPHOR OF THE VINE</a:t>
            </a:r>
            <a:r>
              <a:rPr lang="en-US" altLang="en-US" dirty="0">
                <a:latin typeface="Arial" panose="020B0604020202020204" pitchFamily="34" charset="0"/>
              </a:rPr>
              <a:t> (19:10ff.)</a:t>
            </a:r>
            <a:br>
              <a:rPr lang="en-US" altLang="en-US" sz="4000" dirty="0">
                <a:latin typeface="Eras Bold ITC" pitchFamily="34" charset="0"/>
              </a:rPr>
            </a:br>
            <a:r>
              <a:rPr lang="en-US" altLang="en-US" dirty="0">
                <a:solidFill>
                  <a:srgbClr val="FFFF99"/>
                </a:solidFill>
                <a:latin typeface="Lucida Sans Unicode" panose="020B0602030504020204" pitchFamily="34" charset="0"/>
              </a:rPr>
              <a:t>Precedents:</a:t>
            </a:r>
            <a:br>
              <a:rPr lang="en-US" altLang="en-US" dirty="0">
                <a:solidFill>
                  <a:srgbClr val="FFFF99"/>
                </a:solidFill>
                <a:latin typeface="Lucida Sans Unicode" panose="020B0602030504020204" pitchFamily="34" charset="0"/>
              </a:rPr>
            </a:br>
            <a:r>
              <a:rPr lang="en-US" altLang="en-US" sz="2400" i="1" dirty="0">
                <a:solidFill>
                  <a:srgbClr val="FFFF99"/>
                </a:solidFill>
                <a:latin typeface="Eras Demi ITC" pitchFamily="34" charset="0"/>
              </a:rPr>
              <a:t>Isaiah’s Song of the Vineyard (Is. 5:1-7)</a:t>
            </a:r>
            <a:br>
              <a:rPr lang="en-US" altLang="en-US" sz="2400" i="1" dirty="0">
                <a:solidFill>
                  <a:srgbClr val="FFFF99"/>
                </a:solidFill>
                <a:latin typeface="Eras Demi ITC" pitchFamily="34" charset="0"/>
              </a:rPr>
            </a:br>
            <a:r>
              <a:rPr lang="en-US" altLang="en-US" sz="2400" i="1" dirty="0">
                <a:solidFill>
                  <a:srgbClr val="FFFF99"/>
                </a:solidFill>
                <a:latin typeface="Eras Demi ITC" pitchFamily="34" charset="0"/>
              </a:rPr>
              <a:t>Ezekiel’s Analogy of the Charred Vine (</a:t>
            </a:r>
            <a:r>
              <a:rPr lang="en-US" altLang="en-US" sz="2400" i="1" dirty="0" err="1">
                <a:solidFill>
                  <a:srgbClr val="FFFF99"/>
                </a:solidFill>
                <a:latin typeface="Eras Demi ITC" pitchFamily="34" charset="0"/>
              </a:rPr>
              <a:t>Eze</a:t>
            </a:r>
            <a:r>
              <a:rPr lang="en-US" altLang="en-US" sz="2400" i="1" dirty="0">
                <a:solidFill>
                  <a:srgbClr val="FFFF99"/>
                </a:solidFill>
                <a:latin typeface="Eras Demi ITC" pitchFamily="34" charset="0"/>
              </a:rPr>
              <a:t>. 15:1-5)</a:t>
            </a:r>
            <a:endParaRPr lang="en-US" altLang="en-US" sz="2400" dirty="0">
              <a:solidFill>
                <a:srgbClr val="FFFF99"/>
              </a:solidFill>
              <a:latin typeface="Eras Bold ITC" pitchFamily="34" charset="0"/>
            </a:endParaRPr>
          </a:p>
        </p:txBody>
      </p:sp>
      <p:sp>
        <p:nvSpPr>
          <p:cNvPr id="247812" name="Rectangle 4"/>
          <p:cNvSpPr>
            <a:spLocks noGrp="1" noChangeArrowheads="1"/>
          </p:cNvSpPr>
          <p:nvPr>
            <p:ph type="body" sz="half" idx="1"/>
          </p:nvPr>
        </p:nvSpPr>
        <p:spPr>
          <a:xfrm>
            <a:off x="1568824" y="2680447"/>
            <a:ext cx="4258235" cy="3343835"/>
          </a:xfrm>
        </p:spPr>
        <p:txBody>
          <a:bodyPr/>
          <a:lstStyle/>
          <a:p>
            <a:pPr eaLnBrk="1" hangingPunct="1">
              <a:spcBef>
                <a:spcPct val="0"/>
              </a:spcBef>
              <a:buFontTx/>
              <a:buNone/>
              <a:defRPr/>
            </a:pPr>
            <a:r>
              <a:rPr lang="en-US" altLang="en-US" dirty="0">
                <a:solidFill>
                  <a:srgbClr val="FF9900"/>
                </a:solidFill>
                <a:latin typeface="Eras Demi ITC" pitchFamily="34" charset="0"/>
              </a:rPr>
              <a:t>VINE</a:t>
            </a:r>
          </a:p>
          <a:p>
            <a:pPr eaLnBrk="1" hangingPunct="1">
              <a:spcBef>
                <a:spcPct val="0"/>
              </a:spcBef>
              <a:buFontTx/>
              <a:buNone/>
              <a:defRPr/>
            </a:pPr>
            <a:r>
              <a:rPr lang="en-US" altLang="en-US" sz="2400" i="1" dirty="0">
                <a:latin typeface="Arial Narrow" panose="020B0606020202030204" pitchFamily="34" charset="0"/>
              </a:rPr>
              <a:t>	Judah/House of David</a:t>
            </a:r>
          </a:p>
          <a:p>
            <a:pPr eaLnBrk="1" hangingPunct="1">
              <a:spcBef>
                <a:spcPct val="0"/>
              </a:spcBef>
              <a:buFontTx/>
              <a:buNone/>
              <a:defRPr/>
            </a:pPr>
            <a:r>
              <a:rPr lang="en-US" altLang="en-US" dirty="0">
                <a:solidFill>
                  <a:srgbClr val="FF9900"/>
                </a:solidFill>
                <a:latin typeface="Eras Demi ITC" pitchFamily="34" charset="0"/>
              </a:rPr>
              <a:t>SCEPTER/STEM</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Jehoiachin</a:t>
            </a:r>
            <a:r>
              <a:rPr lang="en-US" altLang="en-US" sz="2400" i="1" dirty="0">
                <a:latin typeface="Arial Narrow" panose="020B0606020202030204" pitchFamily="34" charset="0"/>
              </a:rPr>
              <a:t>, the rightful king</a:t>
            </a:r>
          </a:p>
          <a:p>
            <a:pPr eaLnBrk="1" hangingPunct="1">
              <a:spcBef>
                <a:spcPct val="0"/>
              </a:spcBef>
              <a:buFontTx/>
              <a:buNone/>
              <a:defRPr/>
            </a:pPr>
            <a:r>
              <a:rPr lang="en-US" altLang="en-US" dirty="0">
                <a:solidFill>
                  <a:srgbClr val="FF9900"/>
                </a:solidFill>
                <a:latin typeface="Eras Demi ITC" pitchFamily="34" charset="0"/>
              </a:rPr>
              <a:t>PLUCKED UP &amp; CAST TO THE GROUND</a:t>
            </a:r>
          </a:p>
          <a:p>
            <a:pPr eaLnBrk="1" hangingPunct="1">
              <a:spcBef>
                <a:spcPct val="0"/>
              </a:spcBef>
              <a:buFontTx/>
              <a:buNone/>
              <a:defRPr/>
            </a:pPr>
            <a:r>
              <a:rPr lang="en-US" altLang="en-US" sz="2400" i="1" dirty="0">
                <a:latin typeface="Arial Narrow" panose="020B0606020202030204" pitchFamily="34" charset="0"/>
              </a:rPr>
              <a:t>	Surrendered to Nebuchadnezzar</a:t>
            </a:r>
          </a:p>
          <a:p>
            <a:pPr eaLnBrk="1" hangingPunct="1">
              <a:spcBef>
                <a:spcPct val="0"/>
              </a:spcBef>
              <a:buFontTx/>
              <a:buNone/>
              <a:defRPr/>
            </a:pPr>
            <a:r>
              <a:rPr lang="en-US" altLang="en-US" dirty="0">
                <a:solidFill>
                  <a:srgbClr val="FF9900"/>
                </a:solidFill>
                <a:latin typeface="Eras Demi ITC" pitchFamily="34" charset="0"/>
              </a:rPr>
              <a:t>EAST WIND</a:t>
            </a:r>
          </a:p>
          <a:p>
            <a:pPr eaLnBrk="1" hangingPunct="1">
              <a:spcBef>
                <a:spcPct val="0"/>
              </a:spcBef>
              <a:buFontTx/>
              <a:buNone/>
              <a:defRPr/>
            </a:pPr>
            <a:r>
              <a:rPr lang="en-US" altLang="en-US" sz="2400" i="1" dirty="0">
                <a:latin typeface="Arial Narrow" panose="020B0606020202030204" pitchFamily="34" charset="0"/>
              </a:rPr>
              <a:t>	Nebuchadnezzar/Babylon</a:t>
            </a:r>
          </a:p>
          <a:p>
            <a:pPr eaLnBrk="1" hangingPunct="1">
              <a:buFontTx/>
              <a:buNone/>
              <a:defRPr/>
            </a:pPr>
            <a:endParaRPr lang="en-US" altLang="en-US" sz="2400" i="1" dirty="0">
              <a:latin typeface="Arial Narrow" panose="020B0606020202030204" pitchFamily="34" charset="0"/>
            </a:endParaRPr>
          </a:p>
        </p:txBody>
      </p:sp>
      <p:sp>
        <p:nvSpPr>
          <p:cNvPr id="247813" name="Rectangle 5"/>
          <p:cNvSpPr>
            <a:spLocks noGrp="1" noChangeArrowheads="1"/>
          </p:cNvSpPr>
          <p:nvPr>
            <p:ph type="body" sz="half" idx="2"/>
          </p:nvPr>
        </p:nvSpPr>
        <p:spPr>
          <a:xfrm>
            <a:off x="6096000" y="2680447"/>
            <a:ext cx="3980329" cy="2339788"/>
          </a:xfrm>
        </p:spPr>
        <p:txBody>
          <a:bodyPr/>
          <a:lstStyle/>
          <a:p>
            <a:pPr eaLnBrk="1" hangingPunct="1">
              <a:spcBef>
                <a:spcPct val="0"/>
              </a:spcBef>
              <a:buFontTx/>
              <a:buNone/>
              <a:defRPr/>
            </a:pPr>
            <a:r>
              <a:rPr lang="en-US" altLang="en-US" dirty="0">
                <a:solidFill>
                  <a:srgbClr val="FF9900"/>
                </a:solidFill>
                <a:latin typeface="Eras Demi ITC" pitchFamily="34" charset="0"/>
              </a:rPr>
              <a:t>TRANSPLANTED IN THE DESERT</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Jehoiachin’s</a:t>
            </a:r>
            <a:r>
              <a:rPr lang="en-US" altLang="en-US" sz="2400" i="1" dirty="0">
                <a:latin typeface="Arial Narrow" panose="020B0606020202030204" pitchFamily="34" charset="0"/>
              </a:rPr>
              <a:t> exile in the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Deportation, 598-7 BC</a:t>
            </a:r>
          </a:p>
          <a:p>
            <a:pPr eaLnBrk="1" hangingPunct="1">
              <a:spcBef>
                <a:spcPct val="0"/>
              </a:spcBef>
              <a:buFontTx/>
              <a:buNone/>
              <a:defRPr/>
            </a:pPr>
            <a:r>
              <a:rPr lang="en-US" altLang="en-US" dirty="0">
                <a:solidFill>
                  <a:srgbClr val="FF9900"/>
                </a:solidFill>
                <a:latin typeface="Eras Demi ITC" pitchFamily="34" charset="0"/>
              </a:rPr>
              <a:t>FIRE BURNING THE STEM</a:t>
            </a:r>
          </a:p>
          <a:p>
            <a:pPr eaLnBrk="1" hangingPunct="1">
              <a:spcBef>
                <a:spcPct val="0"/>
              </a:spcBef>
              <a:buFontTx/>
              <a:buNone/>
              <a:defRPr/>
            </a:pPr>
            <a:r>
              <a:rPr lang="en-US" altLang="en-US" sz="2400" i="1" dirty="0">
                <a:latin typeface="Arial Narrow" panose="020B0606020202030204" pitchFamily="34" charset="0"/>
              </a:rPr>
              <a:t>	Extermination of David’s line (cf. </a:t>
            </a:r>
            <a:r>
              <a:rPr lang="en-US" altLang="en-US" sz="2400" i="1" dirty="0" err="1">
                <a:latin typeface="Arial Narrow" panose="020B0606020202030204" pitchFamily="34" charset="0"/>
              </a:rPr>
              <a:t>Je</a:t>
            </a:r>
            <a:r>
              <a:rPr lang="en-US" altLang="en-US" sz="2400" i="1" dirty="0">
                <a:latin typeface="Arial Narrow" panose="020B0606020202030204" pitchFamily="34" charset="0"/>
              </a:rPr>
              <a:t>. 22:24-30)</a:t>
            </a:r>
          </a:p>
        </p:txBody>
      </p:sp>
      <p:sp>
        <p:nvSpPr>
          <p:cNvPr id="2" name="Slide Number Placeholder 1"/>
          <p:cNvSpPr>
            <a:spLocks noGrp="1"/>
          </p:cNvSpPr>
          <p:nvPr>
            <p:ph type="sldNum" sz="quarter" idx="12"/>
          </p:nvPr>
        </p:nvSpPr>
        <p:spPr>
          <a:xfrm>
            <a:off x="10758921" y="6257364"/>
            <a:ext cx="554537" cy="326315"/>
          </a:xfrm>
        </p:spPr>
        <p:txBody>
          <a:bodyPr/>
          <a:lstStyle/>
          <a:p>
            <a:pPr>
              <a:defRPr/>
            </a:pPr>
            <a:fld id="{D664B396-4181-4472-838A-021A8E7B97CB}" type="slidenum">
              <a:rPr lang="en-US" altLang="en-US" smtClean="0"/>
              <a:pPr>
                <a:defRPr/>
              </a:pPr>
              <a:t>173</a:t>
            </a:fld>
            <a:endParaRPr lang="en-US" altLang="en-US" dirty="0"/>
          </a:p>
        </p:txBody>
      </p:sp>
    </p:spTree>
    <p:extLst>
      <p:ext uri="{BB962C8B-B14F-4D97-AF65-F5344CB8AC3E}">
        <p14:creationId xmlns:p14="http://schemas.microsoft.com/office/powerpoint/2010/main" val="3403261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47812">
                                            <p:txEl>
                                              <p:pRg st="0" end="0"/>
                                            </p:txEl>
                                          </p:spTgt>
                                        </p:tgtEl>
                                        <p:attrNameLst>
                                          <p:attrName>style.visibility</p:attrName>
                                        </p:attrNameLst>
                                      </p:cBhvr>
                                      <p:to>
                                        <p:strVal val="visible"/>
                                      </p:to>
                                    </p:set>
                                    <p:animEffect transition="in" filter="fade">
                                      <p:cBhvr>
                                        <p:cTn id="7" dur="500"/>
                                        <p:tgtEl>
                                          <p:spTgt spid="247812">
                                            <p:txEl>
                                              <p:pRg st="0" end="0"/>
                                            </p:txEl>
                                          </p:spTgt>
                                        </p:tgtEl>
                                      </p:cBhvr>
                                    </p:animEffect>
                                    <p:anim calcmode="lin" valueType="num">
                                      <p:cBhvr>
                                        <p:cTn id="8" dur="500" fill="hold"/>
                                        <p:tgtEl>
                                          <p:spTgt spid="247812">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47812">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247812">
                                            <p:txEl>
                                              <p:pRg st="1" end="1"/>
                                            </p:txEl>
                                          </p:spTgt>
                                        </p:tgtEl>
                                        <p:attrNameLst>
                                          <p:attrName>style.visibility</p:attrName>
                                        </p:attrNameLst>
                                      </p:cBhvr>
                                      <p:to>
                                        <p:strVal val="visible"/>
                                      </p:to>
                                    </p:set>
                                    <p:animEffect transition="in" filter="fade">
                                      <p:cBhvr>
                                        <p:cTn id="12" dur="500"/>
                                        <p:tgtEl>
                                          <p:spTgt spid="247812">
                                            <p:txEl>
                                              <p:pRg st="1" end="1"/>
                                            </p:txEl>
                                          </p:spTgt>
                                        </p:tgtEl>
                                      </p:cBhvr>
                                    </p:animEffect>
                                    <p:anim calcmode="lin" valueType="num">
                                      <p:cBhvr>
                                        <p:cTn id="13" dur="500" fill="hold"/>
                                        <p:tgtEl>
                                          <p:spTgt spid="247812">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2478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247812">
                                            <p:txEl>
                                              <p:pRg st="2" end="2"/>
                                            </p:txEl>
                                          </p:spTgt>
                                        </p:tgtEl>
                                        <p:attrNameLst>
                                          <p:attrName>style.visibility</p:attrName>
                                        </p:attrNameLst>
                                      </p:cBhvr>
                                      <p:to>
                                        <p:strVal val="visible"/>
                                      </p:to>
                                    </p:set>
                                    <p:animEffect transition="in" filter="fade">
                                      <p:cBhvr>
                                        <p:cTn id="19" dur="500"/>
                                        <p:tgtEl>
                                          <p:spTgt spid="247812">
                                            <p:txEl>
                                              <p:pRg st="2" end="2"/>
                                            </p:txEl>
                                          </p:spTgt>
                                        </p:tgtEl>
                                      </p:cBhvr>
                                    </p:animEffect>
                                    <p:anim calcmode="lin" valueType="num">
                                      <p:cBhvr>
                                        <p:cTn id="20" dur="500" fill="hold"/>
                                        <p:tgtEl>
                                          <p:spTgt spid="247812">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247812">
                                            <p:txEl>
                                              <p:pRg st="2" end="2"/>
                                            </p:txEl>
                                          </p:spTgt>
                                        </p:tgtEl>
                                        <p:attrNameLst>
                                          <p:attrName>ppt_y</p:attrName>
                                        </p:attrNameLst>
                                      </p:cBhvr>
                                      <p:tavLst>
                                        <p:tav tm="0">
                                          <p:val>
                                            <p:strVal val="#ppt_y"/>
                                          </p:val>
                                        </p:tav>
                                        <p:tav tm="100000">
                                          <p:val>
                                            <p:strVal val="#ppt_y"/>
                                          </p:val>
                                        </p:tav>
                                      </p:tavLst>
                                    </p:anim>
                                  </p:childTnLst>
                                </p:cTn>
                              </p:par>
                              <p:par>
                                <p:cTn id="22" presetID="40" presetClass="entr" presetSubtype="0" fill="hold" nodeType="withEffect">
                                  <p:stCondLst>
                                    <p:cond delay="0"/>
                                  </p:stCondLst>
                                  <p:iterate type="lt">
                                    <p:tmPct val="10000"/>
                                  </p:iterate>
                                  <p:childTnLst>
                                    <p:set>
                                      <p:cBhvr>
                                        <p:cTn id="23" dur="1" fill="hold">
                                          <p:stCondLst>
                                            <p:cond delay="0"/>
                                          </p:stCondLst>
                                        </p:cTn>
                                        <p:tgtEl>
                                          <p:spTgt spid="247812">
                                            <p:txEl>
                                              <p:pRg st="3" end="3"/>
                                            </p:txEl>
                                          </p:spTgt>
                                        </p:tgtEl>
                                        <p:attrNameLst>
                                          <p:attrName>style.visibility</p:attrName>
                                        </p:attrNameLst>
                                      </p:cBhvr>
                                      <p:to>
                                        <p:strVal val="visible"/>
                                      </p:to>
                                    </p:set>
                                    <p:animEffect transition="in" filter="fade">
                                      <p:cBhvr>
                                        <p:cTn id="24" dur="500"/>
                                        <p:tgtEl>
                                          <p:spTgt spid="247812">
                                            <p:txEl>
                                              <p:pRg st="3" end="3"/>
                                            </p:txEl>
                                          </p:spTgt>
                                        </p:tgtEl>
                                      </p:cBhvr>
                                    </p:animEffect>
                                    <p:anim calcmode="lin" valueType="num">
                                      <p:cBhvr>
                                        <p:cTn id="25" dur="500" fill="hold"/>
                                        <p:tgtEl>
                                          <p:spTgt spid="247812">
                                            <p:txEl>
                                              <p:pRg st="3" end="3"/>
                                            </p:txEl>
                                          </p:spTgt>
                                        </p:tgtEl>
                                        <p:attrNameLst>
                                          <p:attrName>ppt_x</p:attrName>
                                        </p:attrNameLst>
                                      </p:cBhvr>
                                      <p:tavLst>
                                        <p:tav tm="0">
                                          <p:val>
                                            <p:strVal val="#ppt_x-.1"/>
                                          </p:val>
                                        </p:tav>
                                        <p:tav tm="100000">
                                          <p:val>
                                            <p:strVal val="#ppt_x"/>
                                          </p:val>
                                        </p:tav>
                                      </p:tavLst>
                                    </p:anim>
                                    <p:anim calcmode="lin" valueType="num">
                                      <p:cBhvr>
                                        <p:cTn id="26" dur="500" fill="hold"/>
                                        <p:tgtEl>
                                          <p:spTgt spid="2478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0" presetClass="entr" presetSubtype="0" fill="hold" nodeType="clickEffect">
                                  <p:stCondLst>
                                    <p:cond delay="0"/>
                                  </p:stCondLst>
                                  <p:iterate type="lt">
                                    <p:tmPct val="10000"/>
                                  </p:iterate>
                                  <p:childTnLst>
                                    <p:set>
                                      <p:cBhvr>
                                        <p:cTn id="30" dur="1" fill="hold">
                                          <p:stCondLst>
                                            <p:cond delay="0"/>
                                          </p:stCondLst>
                                        </p:cTn>
                                        <p:tgtEl>
                                          <p:spTgt spid="247812">
                                            <p:txEl>
                                              <p:pRg st="4" end="4"/>
                                            </p:txEl>
                                          </p:spTgt>
                                        </p:tgtEl>
                                        <p:attrNameLst>
                                          <p:attrName>style.visibility</p:attrName>
                                        </p:attrNameLst>
                                      </p:cBhvr>
                                      <p:to>
                                        <p:strVal val="visible"/>
                                      </p:to>
                                    </p:set>
                                    <p:animEffect transition="in" filter="fade">
                                      <p:cBhvr>
                                        <p:cTn id="31" dur="500"/>
                                        <p:tgtEl>
                                          <p:spTgt spid="247812">
                                            <p:txEl>
                                              <p:pRg st="4" end="4"/>
                                            </p:txEl>
                                          </p:spTgt>
                                        </p:tgtEl>
                                      </p:cBhvr>
                                    </p:animEffect>
                                    <p:anim calcmode="lin" valueType="num">
                                      <p:cBhvr>
                                        <p:cTn id="32" dur="500" fill="hold"/>
                                        <p:tgtEl>
                                          <p:spTgt spid="247812">
                                            <p:txEl>
                                              <p:pRg st="4" end="4"/>
                                            </p:txEl>
                                          </p:spTgt>
                                        </p:tgtEl>
                                        <p:attrNameLst>
                                          <p:attrName>ppt_x</p:attrName>
                                        </p:attrNameLst>
                                      </p:cBhvr>
                                      <p:tavLst>
                                        <p:tav tm="0">
                                          <p:val>
                                            <p:strVal val="#ppt_x-.1"/>
                                          </p:val>
                                        </p:tav>
                                        <p:tav tm="100000">
                                          <p:val>
                                            <p:strVal val="#ppt_x"/>
                                          </p:val>
                                        </p:tav>
                                      </p:tavLst>
                                    </p:anim>
                                    <p:anim calcmode="lin" valueType="num">
                                      <p:cBhvr>
                                        <p:cTn id="33" dur="500" fill="hold"/>
                                        <p:tgtEl>
                                          <p:spTgt spid="247812">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700"/>
                            </p:stCondLst>
                            <p:childTnLst>
                              <p:par>
                                <p:cTn id="35" presetID="40" presetClass="entr" presetSubtype="0" fill="hold" nodeType="afterEffect">
                                  <p:stCondLst>
                                    <p:cond delay="0"/>
                                  </p:stCondLst>
                                  <p:iterate type="lt">
                                    <p:tmPct val="10000"/>
                                  </p:iterate>
                                  <p:childTnLst>
                                    <p:set>
                                      <p:cBhvr>
                                        <p:cTn id="36" dur="1" fill="hold">
                                          <p:stCondLst>
                                            <p:cond delay="0"/>
                                          </p:stCondLst>
                                        </p:cTn>
                                        <p:tgtEl>
                                          <p:spTgt spid="247812">
                                            <p:txEl>
                                              <p:pRg st="5" end="5"/>
                                            </p:txEl>
                                          </p:spTgt>
                                        </p:tgtEl>
                                        <p:attrNameLst>
                                          <p:attrName>style.visibility</p:attrName>
                                        </p:attrNameLst>
                                      </p:cBhvr>
                                      <p:to>
                                        <p:strVal val="visible"/>
                                      </p:to>
                                    </p:set>
                                    <p:animEffect transition="in" filter="fade">
                                      <p:cBhvr>
                                        <p:cTn id="37" dur="500"/>
                                        <p:tgtEl>
                                          <p:spTgt spid="247812">
                                            <p:txEl>
                                              <p:pRg st="5" end="5"/>
                                            </p:txEl>
                                          </p:spTgt>
                                        </p:tgtEl>
                                      </p:cBhvr>
                                    </p:animEffect>
                                    <p:anim calcmode="lin" valueType="num">
                                      <p:cBhvr>
                                        <p:cTn id="38" dur="500" fill="hold"/>
                                        <p:tgtEl>
                                          <p:spTgt spid="247812">
                                            <p:txEl>
                                              <p:pRg st="5" end="5"/>
                                            </p:txEl>
                                          </p:spTgt>
                                        </p:tgtEl>
                                        <p:attrNameLst>
                                          <p:attrName>ppt_x</p:attrName>
                                        </p:attrNameLst>
                                      </p:cBhvr>
                                      <p:tavLst>
                                        <p:tav tm="0">
                                          <p:val>
                                            <p:strVal val="#ppt_x-.1"/>
                                          </p:val>
                                        </p:tav>
                                        <p:tav tm="100000">
                                          <p:val>
                                            <p:strVal val="#ppt_x"/>
                                          </p:val>
                                        </p:tav>
                                      </p:tavLst>
                                    </p:anim>
                                    <p:anim calcmode="lin" valueType="num">
                                      <p:cBhvr>
                                        <p:cTn id="39" dur="500" fill="hold"/>
                                        <p:tgtEl>
                                          <p:spTgt spid="2478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0" presetClass="entr" presetSubtype="0" fill="hold" nodeType="clickEffect">
                                  <p:stCondLst>
                                    <p:cond delay="0"/>
                                  </p:stCondLst>
                                  <p:iterate type="lt">
                                    <p:tmPct val="10000"/>
                                  </p:iterate>
                                  <p:childTnLst>
                                    <p:set>
                                      <p:cBhvr>
                                        <p:cTn id="43" dur="1" fill="hold">
                                          <p:stCondLst>
                                            <p:cond delay="0"/>
                                          </p:stCondLst>
                                        </p:cTn>
                                        <p:tgtEl>
                                          <p:spTgt spid="247812">
                                            <p:txEl>
                                              <p:pRg st="6" end="6"/>
                                            </p:txEl>
                                          </p:spTgt>
                                        </p:tgtEl>
                                        <p:attrNameLst>
                                          <p:attrName>style.visibility</p:attrName>
                                        </p:attrNameLst>
                                      </p:cBhvr>
                                      <p:to>
                                        <p:strVal val="visible"/>
                                      </p:to>
                                    </p:set>
                                    <p:animEffect transition="in" filter="fade">
                                      <p:cBhvr>
                                        <p:cTn id="44" dur="500"/>
                                        <p:tgtEl>
                                          <p:spTgt spid="247812">
                                            <p:txEl>
                                              <p:pRg st="6" end="6"/>
                                            </p:txEl>
                                          </p:spTgt>
                                        </p:tgtEl>
                                      </p:cBhvr>
                                    </p:animEffect>
                                    <p:anim calcmode="lin" valueType="num">
                                      <p:cBhvr>
                                        <p:cTn id="45" dur="500" fill="hold"/>
                                        <p:tgtEl>
                                          <p:spTgt spid="247812">
                                            <p:txEl>
                                              <p:pRg st="6" end="6"/>
                                            </p:txEl>
                                          </p:spTgt>
                                        </p:tgtEl>
                                        <p:attrNameLst>
                                          <p:attrName>ppt_x</p:attrName>
                                        </p:attrNameLst>
                                      </p:cBhvr>
                                      <p:tavLst>
                                        <p:tav tm="0">
                                          <p:val>
                                            <p:strVal val="#ppt_x-.1"/>
                                          </p:val>
                                        </p:tav>
                                        <p:tav tm="100000">
                                          <p:val>
                                            <p:strVal val="#ppt_x"/>
                                          </p:val>
                                        </p:tav>
                                      </p:tavLst>
                                    </p:anim>
                                    <p:anim calcmode="lin" valueType="num">
                                      <p:cBhvr>
                                        <p:cTn id="46" dur="500" fill="hold"/>
                                        <p:tgtEl>
                                          <p:spTgt spid="247812">
                                            <p:txEl>
                                              <p:pRg st="6" end="6"/>
                                            </p:txEl>
                                          </p:spTgt>
                                        </p:tgtEl>
                                        <p:attrNameLst>
                                          <p:attrName>ppt_y</p:attrName>
                                        </p:attrNameLst>
                                      </p:cBhvr>
                                      <p:tavLst>
                                        <p:tav tm="0">
                                          <p:val>
                                            <p:strVal val="#ppt_y"/>
                                          </p:val>
                                        </p:tav>
                                        <p:tav tm="100000">
                                          <p:val>
                                            <p:strVal val="#ppt_y"/>
                                          </p:val>
                                        </p:tav>
                                      </p:tavLst>
                                    </p:anim>
                                  </p:childTnLst>
                                </p:cTn>
                              </p:par>
                              <p:par>
                                <p:cTn id="47" presetID="40" presetClass="entr" presetSubtype="0" fill="hold" nodeType="withEffect">
                                  <p:stCondLst>
                                    <p:cond delay="0"/>
                                  </p:stCondLst>
                                  <p:iterate type="lt">
                                    <p:tmPct val="10000"/>
                                  </p:iterate>
                                  <p:childTnLst>
                                    <p:set>
                                      <p:cBhvr>
                                        <p:cTn id="48" dur="1" fill="hold">
                                          <p:stCondLst>
                                            <p:cond delay="0"/>
                                          </p:stCondLst>
                                        </p:cTn>
                                        <p:tgtEl>
                                          <p:spTgt spid="247812">
                                            <p:txEl>
                                              <p:pRg st="7" end="7"/>
                                            </p:txEl>
                                          </p:spTgt>
                                        </p:tgtEl>
                                        <p:attrNameLst>
                                          <p:attrName>style.visibility</p:attrName>
                                        </p:attrNameLst>
                                      </p:cBhvr>
                                      <p:to>
                                        <p:strVal val="visible"/>
                                      </p:to>
                                    </p:set>
                                    <p:animEffect transition="in" filter="fade">
                                      <p:cBhvr>
                                        <p:cTn id="49" dur="500"/>
                                        <p:tgtEl>
                                          <p:spTgt spid="247812">
                                            <p:txEl>
                                              <p:pRg st="7" end="7"/>
                                            </p:txEl>
                                          </p:spTgt>
                                        </p:tgtEl>
                                      </p:cBhvr>
                                    </p:animEffect>
                                    <p:anim calcmode="lin" valueType="num">
                                      <p:cBhvr>
                                        <p:cTn id="50" dur="500" fill="hold"/>
                                        <p:tgtEl>
                                          <p:spTgt spid="247812">
                                            <p:txEl>
                                              <p:pRg st="7" end="7"/>
                                            </p:txEl>
                                          </p:spTgt>
                                        </p:tgtEl>
                                        <p:attrNameLst>
                                          <p:attrName>ppt_x</p:attrName>
                                        </p:attrNameLst>
                                      </p:cBhvr>
                                      <p:tavLst>
                                        <p:tav tm="0">
                                          <p:val>
                                            <p:strVal val="#ppt_x-.1"/>
                                          </p:val>
                                        </p:tav>
                                        <p:tav tm="100000">
                                          <p:val>
                                            <p:strVal val="#ppt_x"/>
                                          </p:val>
                                        </p:tav>
                                      </p:tavLst>
                                    </p:anim>
                                    <p:anim calcmode="lin" valueType="num">
                                      <p:cBhvr>
                                        <p:cTn id="51" dur="500" fill="hold"/>
                                        <p:tgtEl>
                                          <p:spTgt spid="2478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nodeType="clickEffect">
                                  <p:stCondLst>
                                    <p:cond delay="0"/>
                                  </p:stCondLst>
                                  <p:iterate type="lt">
                                    <p:tmPct val="10000"/>
                                  </p:iterate>
                                  <p:childTnLst>
                                    <p:set>
                                      <p:cBhvr>
                                        <p:cTn id="55" dur="1" fill="hold">
                                          <p:stCondLst>
                                            <p:cond delay="0"/>
                                          </p:stCondLst>
                                        </p:cTn>
                                        <p:tgtEl>
                                          <p:spTgt spid="247813">
                                            <p:txEl>
                                              <p:pRg st="0" end="0"/>
                                            </p:txEl>
                                          </p:spTgt>
                                        </p:tgtEl>
                                        <p:attrNameLst>
                                          <p:attrName>style.visibility</p:attrName>
                                        </p:attrNameLst>
                                      </p:cBhvr>
                                      <p:to>
                                        <p:strVal val="visible"/>
                                      </p:to>
                                    </p:set>
                                    <p:animEffect transition="in" filter="fade">
                                      <p:cBhvr>
                                        <p:cTn id="56" dur="500"/>
                                        <p:tgtEl>
                                          <p:spTgt spid="247813">
                                            <p:txEl>
                                              <p:pRg st="0" end="0"/>
                                            </p:txEl>
                                          </p:spTgt>
                                        </p:tgtEl>
                                      </p:cBhvr>
                                    </p:animEffect>
                                    <p:anim calcmode="lin" valueType="num">
                                      <p:cBhvr>
                                        <p:cTn id="57" dur="500" fill="hold"/>
                                        <p:tgtEl>
                                          <p:spTgt spid="247813">
                                            <p:txEl>
                                              <p:pRg st="0" end="0"/>
                                            </p:txEl>
                                          </p:spTgt>
                                        </p:tgtEl>
                                        <p:attrNameLst>
                                          <p:attrName>ppt_x</p:attrName>
                                        </p:attrNameLst>
                                      </p:cBhvr>
                                      <p:tavLst>
                                        <p:tav tm="0">
                                          <p:val>
                                            <p:strVal val="#ppt_x-.1"/>
                                          </p:val>
                                        </p:tav>
                                        <p:tav tm="100000">
                                          <p:val>
                                            <p:strVal val="#ppt_x"/>
                                          </p:val>
                                        </p:tav>
                                      </p:tavLst>
                                    </p:anim>
                                    <p:anim calcmode="lin" valueType="num">
                                      <p:cBhvr>
                                        <p:cTn id="58" dur="500" fill="hold"/>
                                        <p:tgtEl>
                                          <p:spTgt spid="247813">
                                            <p:txEl>
                                              <p:pRg st="0" end="0"/>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600"/>
                            </p:stCondLst>
                            <p:childTnLst>
                              <p:par>
                                <p:cTn id="60" presetID="40" presetClass="entr" presetSubtype="0" fill="hold" nodeType="afterEffect">
                                  <p:stCondLst>
                                    <p:cond delay="0"/>
                                  </p:stCondLst>
                                  <p:iterate type="lt">
                                    <p:tmPct val="10000"/>
                                  </p:iterate>
                                  <p:childTnLst>
                                    <p:set>
                                      <p:cBhvr>
                                        <p:cTn id="61" dur="1" fill="hold">
                                          <p:stCondLst>
                                            <p:cond delay="0"/>
                                          </p:stCondLst>
                                        </p:cTn>
                                        <p:tgtEl>
                                          <p:spTgt spid="247813">
                                            <p:txEl>
                                              <p:pRg st="1" end="1"/>
                                            </p:txEl>
                                          </p:spTgt>
                                        </p:tgtEl>
                                        <p:attrNameLst>
                                          <p:attrName>style.visibility</p:attrName>
                                        </p:attrNameLst>
                                      </p:cBhvr>
                                      <p:to>
                                        <p:strVal val="visible"/>
                                      </p:to>
                                    </p:set>
                                    <p:animEffect transition="in" filter="fade">
                                      <p:cBhvr>
                                        <p:cTn id="62" dur="500"/>
                                        <p:tgtEl>
                                          <p:spTgt spid="247813">
                                            <p:txEl>
                                              <p:pRg st="1" end="1"/>
                                            </p:txEl>
                                          </p:spTgt>
                                        </p:tgtEl>
                                      </p:cBhvr>
                                    </p:animEffect>
                                    <p:anim calcmode="lin" valueType="num">
                                      <p:cBhvr>
                                        <p:cTn id="63" dur="500" fill="hold"/>
                                        <p:tgtEl>
                                          <p:spTgt spid="247813">
                                            <p:txEl>
                                              <p:pRg st="1" end="1"/>
                                            </p:txEl>
                                          </p:spTgt>
                                        </p:tgtEl>
                                        <p:attrNameLst>
                                          <p:attrName>ppt_x</p:attrName>
                                        </p:attrNameLst>
                                      </p:cBhvr>
                                      <p:tavLst>
                                        <p:tav tm="0">
                                          <p:val>
                                            <p:strVal val="#ppt_x-.1"/>
                                          </p:val>
                                        </p:tav>
                                        <p:tav tm="100000">
                                          <p:val>
                                            <p:strVal val="#ppt_x"/>
                                          </p:val>
                                        </p:tav>
                                      </p:tavLst>
                                    </p:anim>
                                    <p:anim calcmode="lin" valueType="num">
                                      <p:cBhvr>
                                        <p:cTn id="64" dur="500" fill="hold"/>
                                        <p:tgtEl>
                                          <p:spTgt spid="2478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0" presetClass="entr" presetSubtype="0" fill="hold" nodeType="clickEffect">
                                  <p:stCondLst>
                                    <p:cond delay="0"/>
                                  </p:stCondLst>
                                  <p:iterate type="lt">
                                    <p:tmPct val="10000"/>
                                  </p:iterate>
                                  <p:childTnLst>
                                    <p:set>
                                      <p:cBhvr>
                                        <p:cTn id="68" dur="1" fill="hold">
                                          <p:stCondLst>
                                            <p:cond delay="0"/>
                                          </p:stCondLst>
                                        </p:cTn>
                                        <p:tgtEl>
                                          <p:spTgt spid="247813">
                                            <p:txEl>
                                              <p:pRg st="2" end="2"/>
                                            </p:txEl>
                                          </p:spTgt>
                                        </p:tgtEl>
                                        <p:attrNameLst>
                                          <p:attrName>style.visibility</p:attrName>
                                        </p:attrNameLst>
                                      </p:cBhvr>
                                      <p:to>
                                        <p:strVal val="visible"/>
                                      </p:to>
                                    </p:set>
                                    <p:animEffect transition="in" filter="fade">
                                      <p:cBhvr>
                                        <p:cTn id="69" dur="500"/>
                                        <p:tgtEl>
                                          <p:spTgt spid="247813">
                                            <p:txEl>
                                              <p:pRg st="2" end="2"/>
                                            </p:txEl>
                                          </p:spTgt>
                                        </p:tgtEl>
                                      </p:cBhvr>
                                    </p:animEffect>
                                    <p:anim calcmode="lin" valueType="num">
                                      <p:cBhvr>
                                        <p:cTn id="70" dur="500" fill="hold"/>
                                        <p:tgtEl>
                                          <p:spTgt spid="247813">
                                            <p:txEl>
                                              <p:pRg st="2" end="2"/>
                                            </p:txEl>
                                          </p:spTgt>
                                        </p:tgtEl>
                                        <p:attrNameLst>
                                          <p:attrName>ppt_x</p:attrName>
                                        </p:attrNameLst>
                                      </p:cBhvr>
                                      <p:tavLst>
                                        <p:tav tm="0">
                                          <p:val>
                                            <p:strVal val="#ppt_x-.1"/>
                                          </p:val>
                                        </p:tav>
                                        <p:tav tm="100000">
                                          <p:val>
                                            <p:strVal val="#ppt_x"/>
                                          </p:val>
                                        </p:tav>
                                      </p:tavLst>
                                    </p:anim>
                                    <p:anim calcmode="lin" valueType="num">
                                      <p:cBhvr>
                                        <p:cTn id="71" dur="500" fill="hold"/>
                                        <p:tgtEl>
                                          <p:spTgt spid="247813">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350"/>
                            </p:stCondLst>
                            <p:childTnLst>
                              <p:par>
                                <p:cTn id="73" presetID="40" presetClass="entr" presetSubtype="0" fill="hold" nodeType="afterEffect">
                                  <p:stCondLst>
                                    <p:cond delay="0"/>
                                  </p:stCondLst>
                                  <p:iterate type="lt">
                                    <p:tmPct val="10000"/>
                                  </p:iterate>
                                  <p:childTnLst>
                                    <p:set>
                                      <p:cBhvr>
                                        <p:cTn id="74" dur="1" fill="hold">
                                          <p:stCondLst>
                                            <p:cond delay="0"/>
                                          </p:stCondLst>
                                        </p:cTn>
                                        <p:tgtEl>
                                          <p:spTgt spid="247813">
                                            <p:txEl>
                                              <p:pRg st="3" end="3"/>
                                            </p:txEl>
                                          </p:spTgt>
                                        </p:tgtEl>
                                        <p:attrNameLst>
                                          <p:attrName>style.visibility</p:attrName>
                                        </p:attrNameLst>
                                      </p:cBhvr>
                                      <p:to>
                                        <p:strVal val="visible"/>
                                      </p:to>
                                    </p:set>
                                    <p:animEffect transition="in" filter="fade">
                                      <p:cBhvr>
                                        <p:cTn id="75" dur="500"/>
                                        <p:tgtEl>
                                          <p:spTgt spid="247813">
                                            <p:txEl>
                                              <p:pRg st="3" end="3"/>
                                            </p:txEl>
                                          </p:spTgt>
                                        </p:tgtEl>
                                      </p:cBhvr>
                                    </p:animEffect>
                                    <p:anim calcmode="lin" valueType="num">
                                      <p:cBhvr>
                                        <p:cTn id="76" dur="500" fill="hold"/>
                                        <p:tgtEl>
                                          <p:spTgt spid="247813">
                                            <p:txEl>
                                              <p:pRg st="3" end="3"/>
                                            </p:txEl>
                                          </p:spTgt>
                                        </p:tgtEl>
                                        <p:attrNameLst>
                                          <p:attrName>ppt_x</p:attrName>
                                        </p:attrNameLst>
                                      </p:cBhvr>
                                      <p:tavLst>
                                        <p:tav tm="0">
                                          <p:val>
                                            <p:strVal val="#ppt_x-.1"/>
                                          </p:val>
                                        </p:tav>
                                        <p:tav tm="100000">
                                          <p:val>
                                            <p:strVal val="#ppt_x"/>
                                          </p:val>
                                        </p:tav>
                                      </p:tavLst>
                                    </p:anim>
                                    <p:anim calcmode="lin" valueType="num">
                                      <p:cBhvr>
                                        <p:cTn id="77" dur="500" fill="hold"/>
                                        <p:tgtEl>
                                          <p:spTgt spid="2478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174</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046988"/>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Why do you think Ezekiel used such diverse literary genres, and how do they serve his basic message?</a:t>
            </a:r>
          </a:p>
          <a:p>
            <a:pPr marL="514350" indent="-514350">
              <a:buFont typeface="+mj-lt"/>
              <a:buAutoNum type="arabicPeriod"/>
              <a:defRPr/>
            </a:pPr>
            <a:endParaRPr lang="en-US" altLang="en-US" sz="3200" i="1" dirty="0">
              <a:latin typeface="Book Antiqua" panose="02040602050305030304" pitchFamily="18" charset="0"/>
            </a:endParaRPr>
          </a:p>
          <a:p>
            <a:pPr marL="514350" indent="-514350">
              <a:buFont typeface="+mj-lt"/>
              <a:buAutoNum type="arabicPeriod"/>
              <a:defRPr/>
            </a:pPr>
            <a:r>
              <a:rPr lang="en-US" altLang="en-US" sz="3200" i="1" dirty="0">
                <a:latin typeface="Book Antiqua" panose="02040602050305030304" pitchFamily="18" charset="0"/>
              </a:rPr>
              <a:t>Given what Ezekiel says about the sins of the fathers </a:t>
            </a:r>
            <a:r>
              <a:rPr lang="en-US" altLang="en-US" sz="3200" i="1" u="sng" dirty="0">
                <a:latin typeface="Book Antiqua" panose="02040602050305030304" pitchFamily="18" charset="0"/>
              </a:rPr>
              <a:t>not</a:t>
            </a:r>
            <a:r>
              <a:rPr lang="en-US" altLang="en-US" sz="3200" i="1" dirty="0">
                <a:latin typeface="Book Antiqua" panose="02040602050305030304" pitchFamily="18" charset="0"/>
              </a:rPr>
              <a:t> being generational, what do you think about the theory of generational curses?</a:t>
            </a:r>
          </a:p>
        </p:txBody>
      </p:sp>
    </p:spTree>
    <p:extLst>
      <p:ext uri="{BB962C8B-B14F-4D97-AF65-F5344CB8AC3E}">
        <p14:creationId xmlns:p14="http://schemas.microsoft.com/office/powerpoint/2010/main" val="16367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1818759" y="749539"/>
            <a:ext cx="7729728" cy="1188720"/>
          </a:xfrm>
        </p:spPr>
        <p:txBody>
          <a:bodyPr/>
          <a:lstStyle/>
          <a:p>
            <a:pPr eaLnBrk="1" hangingPunct="1">
              <a:defRPr/>
            </a:pPr>
            <a:r>
              <a:rPr lang="en-US" altLang="en-US" b="0">
                <a:latin typeface="Impact" panose="020B0806030902050204" pitchFamily="34" charset="0"/>
              </a:rPr>
              <a:t>The Indictment</a:t>
            </a:r>
          </a:p>
        </p:txBody>
      </p:sp>
      <p:sp>
        <p:nvSpPr>
          <p:cNvPr id="487427" name="Rectangle 3"/>
          <p:cNvSpPr>
            <a:spLocks noGrp="1" noChangeArrowheads="1"/>
          </p:cNvSpPr>
          <p:nvPr>
            <p:ph type="body" idx="1"/>
          </p:nvPr>
        </p:nvSpPr>
        <p:spPr>
          <a:xfrm>
            <a:off x="1219200" y="2599765"/>
            <a:ext cx="9807388" cy="3370729"/>
          </a:xfrm>
        </p:spPr>
        <p:txBody>
          <a:bodyPr>
            <a:normAutofit fontScale="92500"/>
          </a:bodyPr>
          <a:lstStyle/>
          <a:p>
            <a:pPr eaLnBrk="1" hangingPunct="1">
              <a:buFontTx/>
              <a:buNone/>
              <a:defRPr/>
            </a:pPr>
            <a:r>
              <a:rPr lang="en-US" altLang="en-US" sz="2800" dirty="0">
                <a:solidFill>
                  <a:srgbClr val="FFFF99"/>
                </a:solidFill>
                <a:latin typeface="Eras Demi ITC" pitchFamily="34" charset="0"/>
              </a:rPr>
              <a:t>The historical case against Israel began in Egypt with Yahweh’s oath to redeem them from bondage and give them the land of Canaan.</a:t>
            </a:r>
          </a:p>
          <a:p>
            <a:pPr eaLnBrk="1" hangingPunct="1">
              <a:defRPr/>
            </a:pPr>
            <a:r>
              <a:rPr lang="en-US" altLang="en-US" sz="2400" i="1" dirty="0">
                <a:latin typeface="Arial" panose="020B0604020202020204" pitchFamily="34" charset="0"/>
              </a:rPr>
              <a:t>His covenant requirement was that they must forsake the idols of Egypt.</a:t>
            </a:r>
          </a:p>
          <a:p>
            <a:pPr eaLnBrk="1" hangingPunct="1">
              <a:defRPr/>
            </a:pPr>
            <a:r>
              <a:rPr lang="en-US" altLang="en-US" sz="2400" i="1" dirty="0">
                <a:latin typeface="Arial" panose="020B0604020202020204" pitchFamily="34" charset="0"/>
              </a:rPr>
              <a:t>Instead, they clung to these idols epitomized in the golden calf (Ex. 32:1-6).</a:t>
            </a:r>
          </a:p>
          <a:p>
            <a:pPr eaLnBrk="1" hangingPunct="1">
              <a:defRPr/>
            </a:pPr>
            <a:r>
              <a:rPr lang="en-US" altLang="en-US" sz="2400" i="1" dirty="0">
                <a:latin typeface="Arial" panose="020B0604020202020204" pitchFamily="34" charset="0"/>
              </a:rPr>
              <a:t>The only reason God did not immediately destroy them was in order to protect his “name” (i.e., his reputation for compassion and forgiveness, cf. Ex. 34:5-7).</a:t>
            </a:r>
          </a:p>
        </p:txBody>
      </p:sp>
      <p:sp>
        <p:nvSpPr>
          <p:cNvPr id="2" name="Slide Number Placeholder 1"/>
          <p:cNvSpPr>
            <a:spLocks noGrp="1"/>
          </p:cNvSpPr>
          <p:nvPr>
            <p:ph type="sldNum" sz="quarter" idx="12"/>
          </p:nvPr>
        </p:nvSpPr>
        <p:spPr>
          <a:xfrm>
            <a:off x="10758921" y="6149788"/>
            <a:ext cx="680043" cy="433892"/>
          </a:xfrm>
        </p:spPr>
        <p:txBody>
          <a:bodyPr/>
          <a:lstStyle/>
          <a:p>
            <a:pPr>
              <a:defRPr/>
            </a:pPr>
            <a:fld id="{A13760CE-241A-4210-A7B0-CBD7EFCF1796}" type="slidenum">
              <a:rPr lang="en-US" altLang="en-US" smtClean="0"/>
              <a:pPr>
                <a:defRPr/>
              </a:pPr>
              <a:t>175</a:t>
            </a:fld>
            <a:endParaRPr lang="en-US" altLang="en-US" dirty="0"/>
          </a:p>
        </p:txBody>
      </p:sp>
    </p:spTree>
    <p:extLst>
      <p:ext uri="{BB962C8B-B14F-4D97-AF65-F5344CB8AC3E}">
        <p14:creationId xmlns:p14="http://schemas.microsoft.com/office/powerpoint/2010/main" val="1401298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7427">
                                            <p:txEl>
                                              <p:pRg st="0" end="0"/>
                                            </p:txEl>
                                          </p:spTgt>
                                        </p:tgtEl>
                                        <p:attrNameLst>
                                          <p:attrName>style.visibility</p:attrName>
                                        </p:attrNameLst>
                                      </p:cBhvr>
                                      <p:to>
                                        <p:strVal val="visible"/>
                                      </p:to>
                                    </p:set>
                                    <p:anim calcmode="lin" valueType="num">
                                      <p:cBhvr>
                                        <p:cTn id="7" dur="500" fill="hold"/>
                                        <p:tgtEl>
                                          <p:spTgt spid="487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7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7427">
                                            <p:txEl>
                                              <p:pRg st="1" end="1"/>
                                            </p:txEl>
                                          </p:spTgt>
                                        </p:tgtEl>
                                        <p:attrNameLst>
                                          <p:attrName>style.visibility</p:attrName>
                                        </p:attrNameLst>
                                      </p:cBhvr>
                                      <p:to>
                                        <p:strVal val="visible"/>
                                      </p:to>
                                    </p:set>
                                    <p:anim calcmode="lin" valueType="num">
                                      <p:cBhvr additive="base">
                                        <p:cTn id="13" dur="500" fill="hold"/>
                                        <p:tgtEl>
                                          <p:spTgt spid="487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7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7427">
                                            <p:txEl>
                                              <p:pRg st="2" end="2"/>
                                            </p:txEl>
                                          </p:spTgt>
                                        </p:tgtEl>
                                        <p:attrNameLst>
                                          <p:attrName>style.visibility</p:attrName>
                                        </p:attrNameLst>
                                      </p:cBhvr>
                                      <p:to>
                                        <p:strVal val="visible"/>
                                      </p:to>
                                    </p:set>
                                    <p:anim calcmode="lin" valueType="num">
                                      <p:cBhvr additive="base">
                                        <p:cTn id="19" dur="500" fill="hold"/>
                                        <p:tgtEl>
                                          <p:spTgt spid="487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7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7427">
                                            <p:txEl>
                                              <p:pRg st="3" end="3"/>
                                            </p:txEl>
                                          </p:spTgt>
                                        </p:tgtEl>
                                        <p:attrNameLst>
                                          <p:attrName>style.visibility</p:attrName>
                                        </p:attrNameLst>
                                      </p:cBhvr>
                                      <p:to>
                                        <p:strVal val="visible"/>
                                      </p:to>
                                    </p:set>
                                    <p:anim calcmode="lin" valueType="num">
                                      <p:cBhvr additive="base">
                                        <p:cTn id="25" dur="500" fill="hold"/>
                                        <p:tgtEl>
                                          <p:spTgt spid="487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74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1111624" y="964691"/>
            <a:ext cx="9647298" cy="1348203"/>
          </a:xfrm>
        </p:spPr>
        <p:txBody>
          <a:bodyPr/>
          <a:lstStyle/>
          <a:p>
            <a:pPr eaLnBrk="1" hangingPunct="1">
              <a:defRPr/>
            </a:pPr>
            <a:r>
              <a:rPr lang="en-US" altLang="en-US">
                <a:latin typeface="Impact" panose="020B0806030902050204" pitchFamily="34" charset="0"/>
              </a:rPr>
              <a:t>“So He Gave Them Over”</a:t>
            </a:r>
            <a:r>
              <a:rPr lang="en-US" altLang="en-US">
                <a:latin typeface="Arial" panose="020B0604020202020204" pitchFamily="34" charset="0"/>
              </a:rPr>
              <a:t> (20:25-26)</a:t>
            </a:r>
            <a:endParaRPr lang="en-US" altLang="en-US" b="0">
              <a:latin typeface="Impact" panose="020B0806030902050204" pitchFamily="34" charset="0"/>
            </a:endParaRPr>
          </a:p>
        </p:txBody>
      </p:sp>
      <p:sp>
        <p:nvSpPr>
          <p:cNvPr id="488451" name="Rectangle 3"/>
          <p:cNvSpPr>
            <a:spLocks noGrp="1" noChangeArrowheads="1"/>
          </p:cNvSpPr>
          <p:nvPr>
            <p:ph type="body" idx="1"/>
          </p:nvPr>
        </p:nvSpPr>
        <p:spPr>
          <a:xfrm>
            <a:off x="1434353" y="2638044"/>
            <a:ext cx="9950823" cy="3189015"/>
          </a:xfrm>
        </p:spPr>
        <p:txBody>
          <a:bodyPr>
            <a:normAutofit lnSpcReduction="10000"/>
          </a:bodyPr>
          <a:lstStyle/>
          <a:p>
            <a:pPr eaLnBrk="1" hangingPunct="1">
              <a:buFontTx/>
              <a:buNone/>
              <a:defRPr/>
            </a:pPr>
            <a:r>
              <a:rPr lang="en-US" altLang="en-US" sz="2800" dirty="0">
                <a:solidFill>
                  <a:srgbClr val="FFFF99"/>
                </a:solidFill>
                <a:latin typeface="Eras Demi ITC" pitchFamily="34" charset="0"/>
              </a:rPr>
              <a:t>For most biblical readers, the language “so he gave them over” is most familiar from Paul’s language in the New Testament (cf. Ro. 1:24a, 26a, 28).</a:t>
            </a:r>
          </a:p>
          <a:p>
            <a:pPr eaLnBrk="1" hangingPunct="1">
              <a:defRPr/>
            </a:pPr>
            <a:r>
              <a:rPr lang="en-US" altLang="en-US" sz="2400" i="1" dirty="0">
                <a:latin typeface="Arial" panose="020B0604020202020204" pitchFamily="34" charset="0"/>
              </a:rPr>
              <a:t>This language, however, begins in Ezekiel with respect to the Israelites—how God “gave them over” to follow their own waywardness.</a:t>
            </a:r>
          </a:p>
          <a:p>
            <a:pPr eaLnBrk="1" hangingPunct="1">
              <a:defRPr/>
            </a:pPr>
            <a:r>
              <a:rPr lang="en-US" altLang="en-US" sz="2400" i="1" dirty="0">
                <a:latin typeface="Arial" panose="020B0604020202020204" pitchFamily="34" charset="0"/>
              </a:rPr>
              <a:t>Paul, later, uses the same language to describe the nations whom God “gave over” to their own depravity.</a:t>
            </a:r>
          </a:p>
        </p:txBody>
      </p:sp>
      <p:sp>
        <p:nvSpPr>
          <p:cNvPr id="2" name="Slide Number Placeholder 1"/>
          <p:cNvSpPr>
            <a:spLocks noGrp="1"/>
          </p:cNvSpPr>
          <p:nvPr>
            <p:ph type="sldNum" sz="quarter" idx="12"/>
          </p:nvPr>
        </p:nvSpPr>
        <p:spPr>
          <a:xfrm>
            <a:off x="10758922" y="6167718"/>
            <a:ext cx="626254" cy="415962"/>
          </a:xfrm>
        </p:spPr>
        <p:txBody>
          <a:bodyPr/>
          <a:lstStyle/>
          <a:p>
            <a:pPr>
              <a:defRPr/>
            </a:pPr>
            <a:fld id="{61A25E33-30CD-49C9-B025-EDFC7136BF18}" type="slidenum">
              <a:rPr lang="en-US" altLang="en-US" smtClean="0"/>
              <a:pPr>
                <a:defRPr/>
              </a:pPr>
              <a:t>176</a:t>
            </a:fld>
            <a:endParaRPr lang="en-US" altLang="en-US" dirty="0"/>
          </a:p>
        </p:txBody>
      </p:sp>
    </p:spTree>
    <p:extLst>
      <p:ext uri="{BB962C8B-B14F-4D97-AF65-F5344CB8AC3E}">
        <p14:creationId xmlns:p14="http://schemas.microsoft.com/office/powerpoint/2010/main" val="338350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anim calcmode="lin" valueType="num">
                                      <p:cBhvr>
                                        <p:cTn id="7" dur="500" fill="hold"/>
                                        <p:tgtEl>
                                          <p:spTgt spid="488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8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8451">
                                            <p:txEl>
                                              <p:pRg st="1" end="1"/>
                                            </p:txEl>
                                          </p:spTgt>
                                        </p:tgtEl>
                                        <p:attrNameLst>
                                          <p:attrName>style.visibility</p:attrName>
                                        </p:attrNameLst>
                                      </p:cBhvr>
                                      <p:to>
                                        <p:strVal val="visible"/>
                                      </p:to>
                                    </p:set>
                                    <p:anim calcmode="lin" valueType="num">
                                      <p:cBhvr additive="base">
                                        <p:cTn id="13" dur="500" fill="hold"/>
                                        <p:tgtEl>
                                          <p:spTgt spid="488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8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8451">
                                            <p:txEl>
                                              <p:pRg st="2" end="2"/>
                                            </p:txEl>
                                          </p:spTgt>
                                        </p:tgtEl>
                                        <p:attrNameLst>
                                          <p:attrName>style.visibility</p:attrName>
                                        </p:attrNameLst>
                                      </p:cBhvr>
                                      <p:to>
                                        <p:strVal val="visible"/>
                                      </p:to>
                                    </p:set>
                                    <p:anim calcmode="lin" valueType="num">
                                      <p:cBhvr additive="base">
                                        <p:cTn id="19" dur="500" fill="hold"/>
                                        <p:tgtEl>
                                          <p:spTgt spid="488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8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80" name="Rectangle 8"/>
          <p:cNvSpPr>
            <a:spLocks noGrp="1" noChangeArrowheads="1"/>
          </p:cNvSpPr>
          <p:nvPr>
            <p:ph type="body" sz="half" idx="1"/>
          </p:nvPr>
        </p:nvSpPr>
        <p:spPr>
          <a:xfrm>
            <a:off x="1752600" y="228600"/>
            <a:ext cx="3962400" cy="6400800"/>
          </a:xfrm>
        </p:spPr>
        <p:txBody>
          <a:bodyPr>
            <a:normAutofit/>
          </a:bodyPr>
          <a:lstStyle/>
          <a:p>
            <a:pPr eaLnBrk="1" hangingPunct="1">
              <a:buFontTx/>
              <a:buNone/>
              <a:defRPr/>
            </a:pPr>
            <a:r>
              <a:rPr lang="en-US" altLang="en-US" sz="2800" dirty="0"/>
              <a:t>The so-called “King’s Highway” stretched from Damascus southward along the </a:t>
            </a:r>
            <a:r>
              <a:rPr lang="en-US" altLang="en-US" sz="2800" dirty="0" err="1"/>
              <a:t>transjordan</a:t>
            </a:r>
            <a:r>
              <a:rPr lang="en-US" altLang="en-US" sz="2800" dirty="0"/>
              <a:t> watershed. The Babylonian armies traversed this route on their way to punish the rebellious vassals in the land of Canaan.</a:t>
            </a:r>
          </a:p>
          <a:p>
            <a:pPr eaLnBrk="1" hangingPunct="1">
              <a:buFontTx/>
              <a:buNone/>
              <a:defRPr/>
            </a:pPr>
            <a:r>
              <a:rPr lang="en-US" altLang="en-US" sz="2800" dirty="0"/>
              <a:t>There, the Babylonians had to decide whether to go right or left—to Jerusalem or </a:t>
            </a:r>
            <a:r>
              <a:rPr lang="en-US" altLang="en-US" sz="2800" dirty="0" err="1"/>
              <a:t>Rabbah</a:t>
            </a:r>
            <a:r>
              <a:rPr lang="en-US" altLang="en-US" sz="2800" dirty="0"/>
              <a:t>. </a:t>
            </a:r>
          </a:p>
        </p:txBody>
      </p:sp>
      <p:pic>
        <p:nvPicPr>
          <p:cNvPr id="149507" name="Picture 10" descr="HBS03"/>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t="-307"/>
          <a:stretch>
            <a:fillRect/>
          </a:stretch>
        </p:blipFill>
        <p:spPr>
          <a:xfrm>
            <a:off x="5943601" y="0"/>
            <a:ext cx="4767263" cy="6858000"/>
          </a:xfrm>
          <a:noFill/>
          <a:extLst>
            <a:ext uri="{909E8E84-426E-40DD-AFC4-6F175D3DCCD1}">
              <a14:hiddenFill xmlns:a14="http://schemas.microsoft.com/office/drawing/2010/main">
                <a:solidFill>
                  <a:srgbClr val="FFFFFF"/>
                </a:solidFill>
              </a14:hiddenFill>
            </a:ext>
          </a:extLst>
        </p:spPr>
      </p:pic>
      <p:sp>
        <p:nvSpPr>
          <p:cNvPr id="149508" name="Oval 11"/>
          <p:cNvSpPr>
            <a:spLocks noChangeArrowheads="1"/>
          </p:cNvSpPr>
          <p:nvPr/>
        </p:nvSpPr>
        <p:spPr bwMode="auto">
          <a:xfrm>
            <a:off x="8305800" y="4267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49509" name="Oval 12"/>
          <p:cNvSpPr>
            <a:spLocks noChangeArrowheads="1"/>
          </p:cNvSpPr>
          <p:nvPr/>
        </p:nvSpPr>
        <p:spPr bwMode="auto">
          <a:xfrm>
            <a:off x="9601200" y="39624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49510" name="Line 13"/>
          <p:cNvSpPr>
            <a:spLocks noChangeShapeType="1"/>
          </p:cNvSpPr>
          <p:nvPr/>
        </p:nvSpPr>
        <p:spPr bwMode="auto">
          <a:xfrm flipH="1">
            <a:off x="9220200" y="0"/>
            <a:ext cx="1447800" cy="2057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1" name="Line 14"/>
          <p:cNvSpPr>
            <a:spLocks noChangeShapeType="1"/>
          </p:cNvSpPr>
          <p:nvPr/>
        </p:nvSpPr>
        <p:spPr bwMode="auto">
          <a:xfrm>
            <a:off x="9220200" y="2057400"/>
            <a:ext cx="0" cy="48006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2" name="AutoShape 15"/>
          <p:cNvSpPr>
            <a:spLocks noChangeArrowheads="1"/>
          </p:cNvSpPr>
          <p:nvPr/>
        </p:nvSpPr>
        <p:spPr bwMode="auto">
          <a:xfrm>
            <a:off x="8915400" y="3886200"/>
            <a:ext cx="609600" cy="533400"/>
          </a:xfrm>
          <a:prstGeom prst="leftRightArrow">
            <a:avLst>
              <a:gd name="adj1" fmla="val 50000"/>
              <a:gd name="adj2" fmla="val 2285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49513" name="Text Box 16"/>
          <p:cNvSpPr txBox="1">
            <a:spLocks noChangeArrowheads="1"/>
          </p:cNvSpPr>
          <p:nvPr/>
        </p:nvSpPr>
        <p:spPr bwMode="auto">
          <a:xfrm>
            <a:off x="8305800" y="43434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400">
                <a:solidFill>
                  <a:srgbClr val="FF0000"/>
                </a:solidFill>
                <a:latin typeface="Arial Narrow" panose="020B0606020202030204" pitchFamily="34" charset="0"/>
              </a:rPr>
              <a:t>Jerusalem</a:t>
            </a:r>
          </a:p>
        </p:txBody>
      </p:sp>
      <p:sp>
        <p:nvSpPr>
          <p:cNvPr id="149514" name="Text Box 17"/>
          <p:cNvSpPr txBox="1">
            <a:spLocks noChangeArrowheads="1"/>
          </p:cNvSpPr>
          <p:nvPr/>
        </p:nvSpPr>
        <p:spPr bwMode="auto">
          <a:xfrm>
            <a:off x="9677400" y="3962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400">
                <a:solidFill>
                  <a:srgbClr val="FF0000"/>
                </a:solidFill>
                <a:latin typeface="Arial Narrow" panose="020B0606020202030204" pitchFamily="34" charset="0"/>
              </a:rPr>
              <a:t>Rabbah</a:t>
            </a:r>
          </a:p>
        </p:txBody>
      </p:sp>
      <p:sp>
        <p:nvSpPr>
          <p:cNvPr id="149515" name="Rectangle 18"/>
          <p:cNvSpPr>
            <a:spLocks noChangeArrowheads="1"/>
          </p:cNvSpPr>
          <p:nvPr/>
        </p:nvSpPr>
        <p:spPr bwMode="auto">
          <a:xfrm>
            <a:off x="8458200" y="4267200"/>
            <a:ext cx="457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 name="Slide Number Placeholder 1"/>
          <p:cNvSpPr>
            <a:spLocks noGrp="1"/>
          </p:cNvSpPr>
          <p:nvPr>
            <p:ph type="sldNum" sz="quarter" idx="12"/>
          </p:nvPr>
        </p:nvSpPr>
        <p:spPr>
          <a:xfrm>
            <a:off x="10758922" y="6203576"/>
            <a:ext cx="713942" cy="380104"/>
          </a:xfrm>
        </p:spPr>
        <p:txBody>
          <a:bodyPr/>
          <a:lstStyle/>
          <a:p>
            <a:pPr>
              <a:defRPr/>
            </a:pPr>
            <a:fld id="{DF590A65-EFE7-46CE-BAE6-9DF909DC10FF}" type="slidenum">
              <a:rPr lang="en-US" altLang="en-US" smtClean="0"/>
              <a:pPr>
                <a:defRPr/>
              </a:pPr>
              <a:t>177</a:t>
            </a:fld>
            <a:endParaRPr lang="en-US" altLang="en-US"/>
          </a:p>
        </p:txBody>
      </p:sp>
    </p:spTree>
    <p:extLst>
      <p:ext uri="{BB962C8B-B14F-4D97-AF65-F5344CB8AC3E}">
        <p14:creationId xmlns:p14="http://schemas.microsoft.com/office/powerpoint/2010/main" val="290056284"/>
      </p:ext>
    </p:extLst>
  </p:cSld>
  <p:clrMapOvr>
    <a:masterClrMapping/>
  </p:clrMapOvr>
  <p:transition>
    <p:wipe dir="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8" name="Rectangle 4"/>
          <p:cNvSpPr>
            <a:spLocks noGrp="1" noChangeArrowheads="1"/>
          </p:cNvSpPr>
          <p:nvPr>
            <p:ph type="title"/>
          </p:nvPr>
        </p:nvSpPr>
        <p:spPr>
          <a:xfrm>
            <a:off x="1281953" y="230283"/>
            <a:ext cx="8229600" cy="1143000"/>
          </a:xfrm>
        </p:spPr>
        <p:txBody>
          <a:bodyPr/>
          <a:lstStyle/>
          <a:p>
            <a:pPr eaLnBrk="1" hangingPunct="1">
              <a:defRPr/>
            </a:pPr>
            <a:r>
              <a:rPr lang="en-US" altLang="en-US"/>
              <a:t>Babylonian Liver Divination</a:t>
            </a:r>
          </a:p>
        </p:txBody>
      </p:sp>
      <p:sp>
        <p:nvSpPr>
          <p:cNvPr id="492550" name="Rectangle 6"/>
          <p:cNvSpPr>
            <a:spLocks noGrp="1" noChangeArrowheads="1"/>
          </p:cNvSpPr>
          <p:nvPr>
            <p:ph type="body" sz="half" idx="2"/>
          </p:nvPr>
        </p:nvSpPr>
        <p:spPr>
          <a:xfrm>
            <a:off x="6477000" y="1781176"/>
            <a:ext cx="5029200" cy="4848224"/>
          </a:xfrm>
        </p:spPr>
        <p:txBody>
          <a:bodyPr/>
          <a:lstStyle/>
          <a:p>
            <a:pPr eaLnBrk="1" hangingPunct="1">
              <a:lnSpc>
                <a:spcPct val="90000"/>
              </a:lnSpc>
              <a:buFontTx/>
              <a:buNone/>
              <a:defRPr/>
            </a:pPr>
            <a:r>
              <a:rPr lang="en-US" altLang="en-US" sz="2400" dirty="0">
                <a:latin typeface="Arial" panose="020B0604020202020204" pitchFamily="34" charset="0"/>
              </a:rPr>
              <a:t>	This Babylonian clay model of a liver (ca. 2050-1750 BC) was designed for predicting the future. The liver of an animal was extracted and closely examined. Sticks were placed in the holes of the corresponding clay model. The pattern of sticks was examined and interpreted by priests or diviners.</a:t>
            </a:r>
          </a:p>
        </p:txBody>
      </p:sp>
      <p:pic>
        <p:nvPicPr>
          <p:cNvPr id="150532" name="Picture 7" descr="hommedia[1]"/>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524000" y="1781176"/>
            <a:ext cx="5029200" cy="439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3" name="Text Box 8"/>
          <p:cNvSpPr txBox="1">
            <a:spLocks noChangeArrowheads="1"/>
          </p:cNvSpPr>
          <p:nvPr/>
        </p:nvSpPr>
        <p:spPr bwMode="auto">
          <a:xfrm>
            <a:off x="2667000" y="6262688"/>
            <a:ext cx="228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a:latin typeface="Arial Narrow" panose="020B0606020202030204" pitchFamily="34" charset="0"/>
              </a:rPr>
              <a:t>British Museum, London</a:t>
            </a:r>
          </a:p>
        </p:txBody>
      </p:sp>
      <p:sp>
        <p:nvSpPr>
          <p:cNvPr id="2" name="Slide Number Placeholder 1"/>
          <p:cNvSpPr>
            <a:spLocks noGrp="1"/>
          </p:cNvSpPr>
          <p:nvPr>
            <p:ph type="sldNum" sz="quarter" idx="12"/>
          </p:nvPr>
        </p:nvSpPr>
        <p:spPr>
          <a:xfrm>
            <a:off x="10758922" y="6172201"/>
            <a:ext cx="747278" cy="411479"/>
          </a:xfrm>
        </p:spPr>
        <p:txBody>
          <a:bodyPr/>
          <a:lstStyle/>
          <a:p>
            <a:pPr>
              <a:defRPr/>
            </a:pPr>
            <a:fld id="{42F6F379-DF9B-4316-B28A-4FA2836AA457}" type="slidenum">
              <a:rPr lang="en-US" altLang="en-US" smtClean="0"/>
              <a:pPr>
                <a:defRPr/>
              </a:pPr>
              <a:t>178</a:t>
            </a:fld>
            <a:endParaRPr lang="en-US" altLang="en-US" dirty="0"/>
          </a:p>
        </p:txBody>
      </p:sp>
    </p:spTree>
    <p:extLst>
      <p:ext uri="{BB962C8B-B14F-4D97-AF65-F5344CB8AC3E}">
        <p14:creationId xmlns:p14="http://schemas.microsoft.com/office/powerpoint/2010/main" val="1287330157"/>
      </p:ext>
    </p:extLst>
  </p:cSld>
  <p:clrMapOvr>
    <a:masterClrMapping/>
  </p:clrMapOvr>
  <p:transition spd="slow">
    <p:push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502024" y="152399"/>
            <a:ext cx="11008658" cy="2321860"/>
          </a:xfrm>
        </p:spPr>
        <p:txBody>
          <a:bodyPr>
            <a:normAutofit fontScale="90000"/>
          </a:bodyPr>
          <a:lstStyle/>
          <a:p>
            <a:pPr eaLnBrk="1" hangingPunct="1">
              <a:defRPr/>
            </a:pPr>
            <a:r>
              <a:rPr lang="en-US" altLang="en-US" sz="5400" dirty="0">
                <a:solidFill>
                  <a:srgbClr val="FFC000"/>
                </a:solidFill>
                <a:effectLst>
                  <a:outerShdw blurRad="38100" dist="38100" dir="2700000" algn="tl">
                    <a:srgbClr val="000000">
                      <a:alpha val="43137"/>
                    </a:srgbClr>
                  </a:outerShdw>
                </a:effectLst>
                <a:latin typeface="Impact" panose="020B0806030902050204" pitchFamily="34" charset="0"/>
              </a:rPr>
              <a:t>THE PROSTITUTE SISTERS</a:t>
            </a:r>
            <a:br>
              <a:rPr lang="en-US" altLang="en-US" sz="4000" dirty="0">
                <a:solidFill>
                  <a:srgbClr val="FF3300"/>
                </a:solidFill>
                <a:latin typeface="Impact" panose="020B0806030902050204" pitchFamily="34" charset="0"/>
              </a:rPr>
            </a:br>
            <a:r>
              <a:rPr lang="en-US" altLang="en-US" i="1" dirty="0">
                <a:latin typeface="Arial Narrow" panose="020B0606020202030204" pitchFamily="34" charset="0"/>
              </a:rPr>
              <a:t>fertility cult promiscuity becomes a metaphor for disloyalty to God</a:t>
            </a:r>
            <a:br>
              <a:rPr lang="en-US" altLang="en-US" dirty="0">
                <a:latin typeface="Arial Rounded MT Bold" pitchFamily="34" charset="0"/>
              </a:rPr>
            </a:br>
            <a:br>
              <a:rPr lang="en-US" altLang="en-US" sz="1000" dirty="0">
                <a:latin typeface="Arial Rounded MT Bold" pitchFamily="34" charset="0"/>
              </a:rPr>
            </a:br>
            <a:r>
              <a:rPr lang="en-US" altLang="en-US" dirty="0" err="1">
                <a:solidFill>
                  <a:srgbClr val="FFCC00"/>
                </a:solidFill>
                <a:latin typeface="HebrewTh" pitchFamily="2" charset="0"/>
              </a:rPr>
              <a:t>lH</a:t>
            </a:r>
            <a:r>
              <a:rPr lang="en-US" altLang="en-US" dirty="0">
                <a:solidFill>
                  <a:srgbClr val="FFCC00"/>
                </a:solidFill>
                <a:latin typeface="HebrewTh" pitchFamily="2" charset="0"/>
              </a:rPr>
              <a:t>,)x</a:t>
            </a:r>
            <a:r>
              <a:rPr lang="en-US" altLang="en-US" dirty="0">
                <a:solidFill>
                  <a:srgbClr val="FFCC00"/>
                </a:solidFill>
                <a:latin typeface="Arial Rounded MT Bold" pitchFamily="34" charset="0"/>
              </a:rPr>
              <a:t> (</a:t>
            </a:r>
            <a:r>
              <a:rPr lang="en-US" altLang="en-US" i="1" dirty="0">
                <a:solidFill>
                  <a:srgbClr val="FFCC00"/>
                </a:solidFill>
                <a:latin typeface="Arial Rounded MT Bold" pitchFamily="34" charset="0"/>
              </a:rPr>
              <a:t>‘</a:t>
            </a:r>
            <a:r>
              <a:rPr lang="en-US" altLang="en-US" i="1" dirty="0" err="1">
                <a:solidFill>
                  <a:srgbClr val="FFCC00"/>
                </a:solidFill>
                <a:latin typeface="Arial Rounded MT Bold" pitchFamily="34" charset="0"/>
              </a:rPr>
              <a:t>ohel</a:t>
            </a:r>
            <a:r>
              <a:rPr lang="en-US" altLang="en-US" dirty="0">
                <a:solidFill>
                  <a:srgbClr val="FFCC00"/>
                </a:solidFill>
                <a:latin typeface="Arial Rounded MT Bold" pitchFamily="34" charset="0"/>
              </a:rPr>
              <a:t> = tent), a word-play on the tents of pagan prostitution at the high places</a:t>
            </a:r>
            <a:endParaRPr lang="en-US" altLang="en-US" sz="4000" dirty="0">
              <a:solidFill>
                <a:srgbClr val="FFCC00"/>
              </a:solidFill>
              <a:latin typeface="Impact" panose="020B0806030902050204" pitchFamily="34" charset="0"/>
            </a:endParaRPr>
          </a:p>
        </p:txBody>
      </p:sp>
      <p:sp>
        <p:nvSpPr>
          <p:cNvPr id="264196" name="Rectangle 4"/>
          <p:cNvSpPr>
            <a:spLocks noGrp="1" noChangeArrowheads="1"/>
          </p:cNvSpPr>
          <p:nvPr>
            <p:ph type="body" sz="half" idx="1"/>
          </p:nvPr>
        </p:nvSpPr>
        <p:spPr>
          <a:xfrm>
            <a:off x="1981200" y="2667000"/>
            <a:ext cx="3581400" cy="3124200"/>
          </a:xfrm>
          <a:solidFill>
            <a:srgbClr val="000066"/>
          </a:solidFill>
        </p:spPr>
        <p:txBody>
          <a:bodyPr>
            <a:normAutofit lnSpcReduction="10000"/>
          </a:bodyPr>
          <a:lstStyle/>
          <a:p>
            <a:pPr eaLnBrk="1" hangingPunct="1">
              <a:lnSpc>
                <a:spcPct val="90000"/>
              </a:lnSpc>
              <a:buFontTx/>
              <a:buNone/>
              <a:defRPr/>
            </a:pPr>
            <a:r>
              <a:rPr lang="en-US" altLang="en-US" sz="5400">
                <a:solidFill>
                  <a:srgbClr val="FFFF00"/>
                </a:solidFill>
                <a:latin typeface="Jenkins v2.0" pitchFamily="2" charset="0"/>
              </a:rPr>
              <a:t>Oholah</a:t>
            </a:r>
            <a:r>
              <a:rPr lang="en-US" altLang="en-US">
                <a:latin typeface="Arial Rounded MT Bold" pitchFamily="34" charset="0"/>
              </a:rPr>
              <a:t> </a:t>
            </a:r>
            <a:r>
              <a:rPr lang="en-US" altLang="en-US" sz="2800">
                <a:solidFill>
                  <a:srgbClr val="FFFF00"/>
                </a:solidFill>
                <a:latin typeface="Arial Rounded MT Bold" pitchFamily="34" charset="0"/>
              </a:rPr>
              <a:t>(Samaria)</a:t>
            </a:r>
          </a:p>
          <a:p>
            <a:pPr eaLnBrk="1" hangingPunct="1">
              <a:lnSpc>
                <a:spcPct val="90000"/>
              </a:lnSpc>
              <a:defRPr/>
            </a:pPr>
            <a:r>
              <a:rPr lang="en-US" altLang="en-US" sz="2800" i="1">
                <a:latin typeface="Arial Narrow" panose="020B0606020202030204" pitchFamily="34" charset="0"/>
              </a:rPr>
              <a:t>Prostituted herself to Assyria </a:t>
            </a:r>
            <a:r>
              <a:rPr lang="en-US" altLang="en-US" sz="2000">
                <a:latin typeface="Arial Narrow" panose="020B0606020202030204" pitchFamily="34" charset="0"/>
              </a:rPr>
              <a:t>(2 Kg. 15:19; Ho. 5:13; 7:11; 8:9; 12:1)</a:t>
            </a:r>
            <a:endParaRPr lang="en-US" altLang="en-US" sz="2800" i="1">
              <a:latin typeface="Arial Narrow" panose="020B0606020202030204" pitchFamily="34" charset="0"/>
            </a:endParaRPr>
          </a:p>
          <a:p>
            <a:pPr eaLnBrk="1" hangingPunct="1">
              <a:lnSpc>
                <a:spcPct val="90000"/>
              </a:lnSpc>
              <a:defRPr/>
            </a:pPr>
            <a:r>
              <a:rPr lang="en-US" altLang="en-US" sz="2800" i="1">
                <a:latin typeface="Arial Narrow" panose="020B0606020202030204" pitchFamily="34" charset="0"/>
              </a:rPr>
              <a:t>Yahweh sent Assyria to judge her </a:t>
            </a:r>
            <a:r>
              <a:rPr lang="en-US" altLang="en-US" sz="2000">
                <a:latin typeface="Arial Narrow" panose="020B0606020202030204" pitchFamily="34" charset="0"/>
              </a:rPr>
              <a:t>(2 Kg. 17)</a:t>
            </a:r>
            <a:endParaRPr lang="en-US" altLang="en-US" sz="2800" i="1">
              <a:latin typeface="Arial Narrow" panose="020B0606020202030204" pitchFamily="34" charset="0"/>
            </a:endParaRPr>
          </a:p>
        </p:txBody>
      </p:sp>
      <p:sp>
        <p:nvSpPr>
          <p:cNvPr id="264197" name="Rectangle 5"/>
          <p:cNvSpPr>
            <a:spLocks noGrp="1" noChangeArrowheads="1"/>
          </p:cNvSpPr>
          <p:nvPr>
            <p:ph type="body" sz="half" idx="2"/>
          </p:nvPr>
        </p:nvSpPr>
        <p:spPr>
          <a:xfrm>
            <a:off x="5791200" y="2667000"/>
            <a:ext cx="4724400" cy="3962400"/>
          </a:xfrm>
          <a:solidFill>
            <a:srgbClr val="660033"/>
          </a:solidFill>
        </p:spPr>
        <p:txBody>
          <a:bodyPr>
            <a:normAutofit lnSpcReduction="10000"/>
          </a:bodyPr>
          <a:lstStyle/>
          <a:p>
            <a:pPr eaLnBrk="1" hangingPunct="1">
              <a:lnSpc>
                <a:spcPct val="90000"/>
              </a:lnSpc>
              <a:buFontTx/>
              <a:buNone/>
              <a:defRPr/>
            </a:pPr>
            <a:r>
              <a:rPr lang="en-US" altLang="en-US" sz="5400">
                <a:solidFill>
                  <a:srgbClr val="FFFF00"/>
                </a:solidFill>
                <a:latin typeface="Jenkins v2.0" pitchFamily="2" charset="0"/>
              </a:rPr>
              <a:t>Oholabah</a:t>
            </a:r>
            <a:r>
              <a:rPr lang="en-US" altLang="en-US" sz="4800">
                <a:latin typeface="Jenkins v2.0" pitchFamily="2" charset="0"/>
              </a:rPr>
              <a:t> </a:t>
            </a:r>
            <a:r>
              <a:rPr lang="en-US" altLang="en-US" sz="2800">
                <a:solidFill>
                  <a:srgbClr val="FFFF00"/>
                </a:solidFill>
                <a:latin typeface="Arial Rounded MT Bold" pitchFamily="34" charset="0"/>
              </a:rPr>
              <a:t>(Jerusalem)</a:t>
            </a:r>
          </a:p>
          <a:p>
            <a:pPr eaLnBrk="1" hangingPunct="1">
              <a:lnSpc>
                <a:spcPct val="90000"/>
              </a:lnSpc>
              <a:defRPr/>
            </a:pPr>
            <a:r>
              <a:rPr lang="en-US" altLang="en-US" sz="2800" i="1">
                <a:latin typeface="Arial Narrow" panose="020B0606020202030204" pitchFamily="34" charset="0"/>
              </a:rPr>
              <a:t>Prostituted herself to:</a:t>
            </a:r>
          </a:p>
          <a:p>
            <a:pPr lvl="1" eaLnBrk="1" hangingPunct="1">
              <a:lnSpc>
                <a:spcPct val="90000"/>
              </a:lnSpc>
              <a:buFont typeface="Wingdings" panose="05000000000000000000" pitchFamily="2" charset="2"/>
              <a:buChar char="Ø"/>
              <a:defRPr/>
            </a:pPr>
            <a:r>
              <a:rPr lang="en-US" altLang="en-US" sz="2400" i="1">
                <a:latin typeface="Arial Narrow" panose="020B0606020202030204" pitchFamily="34" charset="0"/>
              </a:rPr>
              <a:t> Assyria </a:t>
            </a:r>
            <a:r>
              <a:rPr lang="en-US" altLang="en-US" sz="2000">
                <a:latin typeface="Arial Narrow" panose="020B0606020202030204" pitchFamily="34" charset="0"/>
              </a:rPr>
              <a:t>(2 Kg. 16:7-10, 18; 18:13-16)</a:t>
            </a:r>
            <a:endParaRPr lang="en-US" altLang="en-US" sz="2400">
              <a:latin typeface="Arial Narrow" panose="020B0606020202030204" pitchFamily="34" charset="0"/>
            </a:endParaRPr>
          </a:p>
          <a:p>
            <a:pPr lvl="1" eaLnBrk="1" hangingPunct="1">
              <a:lnSpc>
                <a:spcPct val="90000"/>
              </a:lnSpc>
              <a:buFont typeface="Wingdings" panose="05000000000000000000" pitchFamily="2" charset="2"/>
              <a:buChar char="Ø"/>
              <a:defRPr/>
            </a:pPr>
            <a:r>
              <a:rPr lang="en-US" altLang="en-US" sz="2400" i="1">
                <a:latin typeface="Arial Narrow" panose="020B0606020202030204" pitchFamily="34" charset="0"/>
              </a:rPr>
              <a:t>Then Babylon </a:t>
            </a:r>
            <a:r>
              <a:rPr lang="en-US" altLang="en-US" sz="2000">
                <a:latin typeface="Arial Narrow" panose="020B0606020202030204" pitchFamily="34" charset="0"/>
              </a:rPr>
              <a:t>(2 Kg. 20:12-18; 24:1)</a:t>
            </a:r>
            <a:endParaRPr lang="en-US" altLang="en-US" sz="2400" i="1">
              <a:latin typeface="Arial Narrow" panose="020B0606020202030204" pitchFamily="34" charset="0"/>
            </a:endParaRPr>
          </a:p>
          <a:p>
            <a:pPr lvl="1" eaLnBrk="1" hangingPunct="1">
              <a:lnSpc>
                <a:spcPct val="90000"/>
              </a:lnSpc>
              <a:buFont typeface="Wingdings" panose="05000000000000000000" pitchFamily="2" charset="2"/>
              <a:buChar char="Ø"/>
              <a:defRPr/>
            </a:pPr>
            <a:r>
              <a:rPr lang="en-US" altLang="en-US" sz="2400" i="1">
                <a:latin typeface="Arial Narrow" panose="020B0606020202030204" pitchFamily="34" charset="0"/>
              </a:rPr>
              <a:t>Then Egypt </a:t>
            </a:r>
            <a:r>
              <a:rPr lang="en-US" altLang="en-US" sz="2000">
                <a:latin typeface="Arial Narrow" panose="020B0606020202030204" pitchFamily="34" charset="0"/>
              </a:rPr>
              <a:t>(2 Kg. 18:21; 24:1, 7; Je. 2:36; 37:5-8)</a:t>
            </a:r>
            <a:endParaRPr lang="en-US" altLang="en-US" sz="2400" i="1">
              <a:latin typeface="Arial Narrow" panose="020B0606020202030204" pitchFamily="34" charset="0"/>
            </a:endParaRPr>
          </a:p>
          <a:p>
            <a:pPr eaLnBrk="1" hangingPunct="1">
              <a:lnSpc>
                <a:spcPct val="90000"/>
              </a:lnSpc>
              <a:defRPr/>
            </a:pPr>
            <a:r>
              <a:rPr lang="en-US" altLang="en-US" sz="2800" i="1">
                <a:latin typeface="Arial Narrow" panose="020B0606020202030204" pitchFamily="34" charset="0"/>
              </a:rPr>
              <a:t>Yahweh would send Babylon and all its hordes to judge her</a:t>
            </a:r>
          </a:p>
        </p:txBody>
      </p:sp>
    </p:spTree>
    <p:extLst>
      <p:ext uri="{BB962C8B-B14F-4D97-AF65-F5344CB8AC3E}">
        <p14:creationId xmlns:p14="http://schemas.microsoft.com/office/powerpoint/2010/main" val="2424874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4196">
                                            <p:bg/>
                                          </p:spTgt>
                                        </p:tgtEl>
                                        <p:attrNameLst>
                                          <p:attrName>style.visibility</p:attrName>
                                        </p:attrNameLst>
                                      </p:cBhvr>
                                      <p:to>
                                        <p:strVal val="visible"/>
                                      </p:to>
                                    </p:set>
                                    <p:anim calcmode="lin" valueType="num">
                                      <p:cBhvr>
                                        <p:cTn id="7" dur="500" fill="hold"/>
                                        <p:tgtEl>
                                          <p:spTgt spid="264196">
                                            <p:bg/>
                                          </p:spTgt>
                                        </p:tgtEl>
                                        <p:attrNameLst>
                                          <p:attrName>ppt_w</p:attrName>
                                        </p:attrNameLst>
                                      </p:cBhvr>
                                      <p:tavLst>
                                        <p:tav tm="0">
                                          <p:val>
                                            <p:fltVal val="0"/>
                                          </p:val>
                                        </p:tav>
                                        <p:tav tm="100000">
                                          <p:val>
                                            <p:strVal val="#ppt_w"/>
                                          </p:val>
                                        </p:tav>
                                      </p:tavLst>
                                    </p:anim>
                                    <p:anim calcmode="lin" valueType="num">
                                      <p:cBhvr>
                                        <p:cTn id="8" dur="500" fill="hold"/>
                                        <p:tgtEl>
                                          <p:spTgt spid="264196">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4196">
                                            <p:txEl>
                                              <p:pRg st="0" end="0"/>
                                            </p:txEl>
                                          </p:spTgt>
                                        </p:tgtEl>
                                        <p:attrNameLst>
                                          <p:attrName>style.visibility</p:attrName>
                                        </p:attrNameLst>
                                      </p:cBhvr>
                                      <p:to>
                                        <p:strVal val="visible"/>
                                      </p:to>
                                    </p:set>
                                    <p:anim calcmode="lin" valueType="num">
                                      <p:cBhvr>
                                        <p:cTn id="11" dur="500" fill="hold"/>
                                        <p:tgtEl>
                                          <p:spTgt spid="2641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419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4196">
                                            <p:txEl>
                                              <p:pRg st="1" end="1"/>
                                            </p:txEl>
                                          </p:spTgt>
                                        </p:tgtEl>
                                        <p:attrNameLst>
                                          <p:attrName>style.visibility</p:attrName>
                                        </p:attrNameLst>
                                      </p:cBhvr>
                                      <p:to>
                                        <p:strVal val="visible"/>
                                      </p:to>
                                    </p:set>
                                    <p:anim calcmode="lin" valueType="num">
                                      <p:cBhvr>
                                        <p:cTn id="15" dur="500" fill="hold"/>
                                        <p:tgtEl>
                                          <p:spTgt spid="26419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4196">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4196">
                                            <p:txEl>
                                              <p:pRg st="2" end="2"/>
                                            </p:txEl>
                                          </p:spTgt>
                                        </p:tgtEl>
                                        <p:attrNameLst>
                                          <p:attrName>style.visibility</p:attrName>
                                        </p:attrNameLst>
                                      </p:cBhvr>
                                      <p:to>
                                        <p:strVal val="visible"/>
                                      </p:to>
                                    </p:set>
                                    <p:anim calcmode="lin" valueType="num">
                                      <p:cBhvr>
                                        <p:cTn id="19" dur="500" fill="hold"/>
                                        <p:tgtEl>
                                          <p:spTgt spid="26419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64196">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64196">
                                            <p:txEl>
                                              <p:pRg st="0" end="0"/>
                                            </p:txEl>
                                          </p:spTgt>
                                        </p:tgtEl>
                                        <p:attrNameLst>
                                          <p:attrName>style.visibility</p:attrName>
                                        </p:attrNameLst>
                                      </p:cBhvr>
                                      <p:to>
                                        <p:strVal val="visible"/>
                                      </p:to>
                                    </p:set>
                                    <p:anim calcmode="lin" valueType="num">
                                      <p:cBhvr>
                                        <p:cTn id="23" dur="500" fill="hold"/>
                                        <p:tgtEl>
                                          <p:spTgt spid="26419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64196">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64196">
                                            <p:txEl>
                                              <p:pRg st="1" end="1"/>
                                            </p:txEl>
                                          </p:spTgt>
                                        </p:tgtEl>
                                        <p:attrNameLst>
                                          <p:attrName>style.visibility</p:attrName>
                                        </p:attrNameLst>
                                      </p:cBhvr>
                                      <p:to>
                                        <p:strVal val="visible"/>
                                      </p:to>
                                    </p:set>
                                    <p:anim calcmode="lin" valueType="num">
                                      <p:cBhvr>
                                        <p:cTn id="27" dur="500" fill="hold"/>
                                        <p:tgtEl>
                                          <p:spTgt spid="26419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264196">
                                            <p:txEl>
                                              <p:pRg st="1" end="1"/>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64196">
                                            <p:txEl>
                                              <p:pRg st="2" end="2"/>
                                            </p:txEl>
                                          </p:spTgt>
                                        </p:tgtEl>
                                        <p:attrNameLst>
                                          <p:attrName>style.visibility</p:attrName>
                                        </p:attrNameLst>
                                      </p:cBhvr>
                                      <p:to>
                                        <p:strVal val="visible"/>
                                      </p:to>
                                    </p:set>
                                    <p:anim calcmode="lin" valueType="num">
                                      <p:cBhvr>
                                        <p:cTn id="31" dur="500" fill="hold"/>
                                        <p:tgtEl>
                                          <p:spTgt spid="264196">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2641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4197">
                                            <p:bg/>
                                          </p:spTgt>
                                        </p:tgtEl>
                                        <p:attrNameLst>
                                          <p:attrName>style.visibility</p:attrName>
                                        </p:attrNameLst>
                                      </p:cBhvr>
                                      <p:to>
                                        <p:strVal val="visible"/>
                                      </p:to>
                                    </p:set>
                                    <p:anim calcmode="lin" valueType="num">
                                      <p:cBhvr>
                                        <p:cTn id="37" dur="500" fill="hold"/>
                                        <p:tgtEl>
                                          <p:spTgt spid="264197">
                                            <p:bg/>
                                          </p:spTgt>
                                        </p:tgtEl>
                                        <p:attrNameLst>
                                          <p:attrName>ppt_w</p:attrName>
                                        </p:attrNameLst>
                                      </p:cBhvr>
                                      <p:tavLst>
                                        <p:tav tm="0">
                                          <p:val>
                                            <p:fltVal val="0"/>
                                          </p:val>
                                        </p:tav>
                                        <p:tav tm="100000">
                                          <p:val>
                                            <p:strVal val="#ppt_w"/>
                                          </p:val>
                                        </p:tav>
                                      </p:tavLst>
                                    </p:anim>
                                    <p:anim calcmode="lin" valueType="num">
                                      <p:cBhvr>
                                        <p:cTn id="38" dur="500" fill="hold"/>
                                        <p:tgtEl>
                                          <p:spTgt spid="264197">
                                            <p:bg/>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64197">
                                            <p:txEl>
                                              <p:pRg st="0" end="0"/>
                                            </p:txEl>
                                          </p:spTgt>
                                        </p:tgtEl>
                                        <p:attrNameLst>
                                          <p:attrName>style.visibility</p:attrName>
                                        </p:attrNameLst>
                                      </p:cBhvr>
                                      <p:to>
                                        <p:strVal val="visible"/>
                                      </p:to>
                                    </p:set>
                                    <p:anim calcmode="lin" valueType="num">
                                      <p:cBhvr>
                                        <p:cTn id="41" dur="500" fill="hold"/>
                                        <p:tgtEl>
                                          <p:spTgt spid="264197">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64197">
                                            <p:txEl>
                                              <p:pRg st="0" end="0"/>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64197">
                                            <p:txEl>
                                              <p:pRg st="1" end="1"/>
                                            </p:txEl>
                                          </p:spTgt>
                                        </p:tgtEl>
                                        <p:attrNameLst>
                                          <p:attrName>style.visibility</p:attrName>
                                        </p:attrNameLst>
                                      </p:cBhvr>
                                      <p:to>
                                        <p:strVal val="visible"/>
                                      </p:to>
                                    </p:set>
                                    <p:anim calcmode="lin" valueType="num">
                                      <p:cBhvr>
                                        <p:cTn id="45" dur="500" fill="hold"/>
                                        <p:tgtEl>
                                          <p:spTgt spid="264197">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264197">
                                            <p:txEl>
                                              <p:pRg st="1" end="1"/>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64197">
                                            <p:txEl>
                                              <p:pRg st="2" end="2"/>
                                            </p:txEl>
                                          </p:spTgt>
                                        </p:tgtEl>
                                        <p:attrNameLst>
                                          <p:attrName>style.visibility</p:attrName>
                                        </p:attrNameLst>
                                      </p:cBhvr>
                                      <p:to>
                                        <p:strVal val="visible"/>
                                      </p:to>
                                    </p:set>
                                    <p:anim calcmode="lin" valueType="num">
                                      <p:cBhvr>
                                        <p:cTn id="49" dur="500" fill="hold"/>
                                        <p:tgtEl>
                                          <p:spTgt spid="26419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64197">
                                            <p:txEl>
                                              <p:pRg st="2" end="2"/>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64197">
                                            <p:txEl>
                                              <p:pRg st="3" end="3"/>
                                            </p:txEl>
                                          </p:spTgt>
                                        </p:tgtEl>
                                        <p:attrNameLst>
                                          <p:attrName>style.visibility</p:attrName>
                                        </p:attrNameLst>
                                      </p:cBhvr>
                                      <p:to>
                                        <p:strVal val="visible"/>
                                      </p:to>
                                    </p:set>
                                    <p:anim calcmode="lin" valueType="num">
                                      <p:cBhvr>
                                        <p:cTn id="53" dur="500" fill="hold"/>
                                        <p:tgtEl>
                                          <p:spTgt spid="264197">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264197">
                                            <p:txEl>
                                              <p:pRg st="3" end="3"/>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64197">
                                            <p:txEl>
                                              <p:pRg st="4" end="4"/>
                                            </p:txEl>
                                          </p:spTgt>
                                        </p:tgtEl>
                                        <p:attrNameLst>
                                          <p:attrName>style.visibility</p:attrName>
                                        </p:attrNameLst>
                                      </p:cBhvr>
                                      <p:to>
                                        <p:strVal val="visible"/>
                                      </p:to>
                                    </p:set>
                                    <p:anim calcmode="lin" valueType="num">
                                      <p:cBhvr>
                                        <p:cTn id="57" dur="500" fill="hold"/>
                                        <p:tgtEl>
                                          <p:spTgt spid="264197">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264197">
                                            <p:txEl>
                                              <p:pRg st="4" end="4"/>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264197">
                                            <p:txEl>
                                              <p:pRg st="5" end="5"/>
                                            </p:txEl>
                                          </p:spTgt>
                                        </p:tgtEl>
                                        <p:attrNameLst>
                                          <p:attrName>style.visibility</p:attrName>
                                        </p:attrNameLst>
                                      </p:cBhvr>
                                      <p:to>
                                        <p:strVal val="visible"/>
                                      </p:to>
                                    </p:set>
                                    <p:anim calcmode="lin" valueType="num">
                                      <p:cBhvr>
                                        <p:cTn id="61" dur="500" fill="hold"/>
                                        <p:tgtEl>
                                          <p:spTgt spid="264197">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264197">
                                            <p:txEl>
                                              <p:pRg st="5" end="5"/>
                                            </p:txEl>
                                          </p:spTgt>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64197">
                                            <p:txEl>
                                              <p:pRg st="0" end="0"/>
                                            </p:txEl>
                                          </p:spTgt>
                                        </p:tgtEl>
                                        <p:attrNameLst>
                                          <p:attrName>style.visibility</p:attrName>
                                        </p:attrNameLst>
                                      </p:cBhvr>
                                      <p:to>
                                        <p:strVal val="visible"/>
                                      </p:to>
                                    </p:set>
                                    <p:anim calcmode="lin" valueType="num">
                                      <p:cBhvr>
                                        <p:cTn id="65" dur="500" fill="hold"/>
                                        <p:tgtEl>
                                          <p:spTgt spid="264197">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264197">
                                            <p:txEl>
                                              <p:pRg st="0" end="0"/>
                                            </p:txEl>
                                          </p:spTgt>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64197">
                                            <p:txEl>
                                              <p:pRg st="1" end="1"/>
                                            </p:txEl>
                                          </p:spTgt>
                                        </p:tgtEl>
                                        <p:attrNameLst>
                                          <p:attrName>style.visibility</p:attrName>
                                        </p:attrNameLst>
                                      </p:cBhvr>
                                      <p:to>
                                        <p:strVal val="visible"/>
                                      </p:to>
                                    </p:set>
                                    <p:anim calcmode="lin" valueType="num">
                                      <p:cBhvr>
                                        <p:cTn id="69" dur="500" fill="hold"/>
                                        <p:tgtEl>
                                          <p:spTgt spid="264197">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264197">
                                            <p:txEl>
                                              <p:pRg st="1" end="1"/>
                                            </p:txEl>
                                          </p:spTgt>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64197">
                                            <p:txEl>
                                              <p:pRg st="2" end="2"/>
                                            </p:txEl>
                                          </p:spTgt>
                                        </p:tgtEl>
                                        <p:attrNameLst>
                                          <p:attrName>style.visibility</p:attrName>
                                        </p:attrNameLst>
                                      </p:cBhvr>
                                      <p:to>
                                        <p:strVal val="visible"/>
                                      </p:to>
                                    </p:set>
                                    <p:anim calcmode="lin" valueType="num">
                                      <p:cBhvr>
                                        <p:cTn id="73" dur="500" fill="hold"/>
                                        <p:tgtEl>
                                          <p:spTgt spid="264197">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264197">
                                            <p:txEl>
                                              <p:pRg st="2" end="2"/>
                                            </p:txEl>
                                          </p:spTgt>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64197">
                                            <p:txEl>
                                              <p:pRg st="3" end="3"/>
                                            </p:txEl>
                                          </p:spTgt>
                                        </p:tgtEl>
                                        <p:attrNameLst>
                                          <p:attrName>style.visibility</p:attrName>
                                        </p:attrNameLst>
                                      </p:cBhvr>
                                      <p:to>
                                        <p:strVal val="visible"/>
                                      </p:to>
                                    </p:set>
                                    <p:anim calcmode="lin" valueType="num">
                                      <p:cBhvr>
                                        <p:cTn id="77" dur="500" fill="hold"/>
                                        <p:tgtEl>
                                          <p:spTgt spid="264197">
                                            <p:txEl>
                                              <p:pRg st="3" end="3"/>
                                            </p:txEl>
                                          </p:spTgt>
                                        </p:tgtEl>
                                        <p:attrNameLst>
                                          <p:attrName>ppt_w</p:attrName>
                                        </p:attrNameLst>
                                      </p:cBhvr>
                                      <p:tavLst>
                                        <p:tav tm="0">
                                          <p:val>
                                            <p:fltVal val="0"/>
                                          </p:val>
                                        </p:tav>
                                        <p:tav tm="100000">
                                          <p:val>
                                            <p:strVal val="#ppt_w"/>
                                          </p:val>
                                        </p:tav>
                                      </p:tavLst>
                                    </p:anim>
                                    <p:anim calcmode="lin" valueType="num">
                                      <p:cBhvr>
                                        <p:cTn id="78" dur="500" fill="hold"/>
                                        <p:tgtEl>
                                          <p:spTgt spid="264197">
                                            <p:txEl>
                                              <p:pRg st="3" end="3"/>
                                            </p:txEl>
                                          </p:spTgt>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264197">
                                            <p:txEl>
                                              <p:pRg st="4" end="4"/>
                                            </p:txEl>
                                          </p:spTgt>
                                        </p:tgtEl>
                                        <p:attrNameLst>
                                          <p:attrName>style.visibility</p:attrName>
                                        </p:attrNameLst>
                                      </p:cBhvr>
                                      <p:to>
                                        <p:strVal val="visible"/>
                                      </p:to>
                                    </p:set>
                                    <p:anim calcmode="lin" valueType="num">
                                      <p:cBhvr>
                                        <p:cTn id="81" dur="500" fill="hold"/>
                                        <p:tgtEl>
                                          <p:spTgt spid="264197">
                                            <p:txEl>
                                              <p:pRg st="4" end="4"/>
                                            </p:txEl>
                                          </p:spTgt>
                                        </p:tgtEl>
                                        <p:attrNameLst>
                                          <p:attrName>ppt_w</p:attrName>
                                        </p:attrNameLst>
                                      </p:cBhvr>
                                      <p:tavLst>
                                        <p:tav tm="0">
                                          <p:val>
                                            <p:fltVal val="0"/>
                                          </p:val>
                                        </p:tav>
                                        <p:tav tm="100000">
                                          <p:val>
                                            <p:strVal val="#ppt_w"/>
                                          </p:val>
                                        </p:tav>
                                      </p:tavLst>
                                    </p:anim>
                                    <p:anim calcmode="lin" valueType="num">
                                      <p:cBhvr>
                                        <p:cTn id="82" dur="500" fill="hold"/>
                                        <p:tgtEl>
                                          <p:spTgt spid="264197">
                                            <p:txEl>
                                              <p:pRg st="4" end="4"/>
                                            </p:txEl>
                                          </p:spTgt>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264197">
                                            <p:txEl>
                                              <p:pRg st="5" end="5"/>
                                            </p:txEl>
                                          </p:spTgt>
                                        </p:tgtEl>
                                        <p:attrNameLst>
                                          <p:attrName>style.visibility</p:attrName>
                                        </p:attrNameLst>
                                      </p:cBhvr>
                                      <p:to>
                                        <p:strVal val="visible"/>
                                      </p:to>
                                    </p:set>
                                    <p:anim calcmode="lin" valueType="num">
                                      <p:cBhvr>
                                        <p:cTn id="85" dur="500" fill="hold"/>
                                        <p:tgtEl>
                                          <p:spTgt spid="264197">
                                            <p:txEl>
                                              <p:pRg st="5" end="5"/>
                                            </p:txEl>
                                          </p:spTgt>
                                        </p:tgtEl>
                                        <p:attrNameLst>
                                          <p:attrName>ppt_w</p:attrName>
                                        </p:attrNameLst>
                                      </p:cBhvr>
                                      <p:tavLst>
                                        <p:tav tm="0">
                                          <p:val>
                                            <p:fltVal val="0"/>
                                          </p:val>
                                        </p:tav>
                                        <p:tav tm="100000">
                                          <p:val>
                                            <p:strVal val="#ppt_w"/>
                                          </p:val>
                                        </p:tav>
                                      </p:tavLst>
                                    </p:anim>
                                    <p:anim calcmode="lin" valueType="num">
                                      <p:cBhvr>
                                        <p:cTn id="86" dur="500" fill="hold"/>
                                        <p:tgtEl>
                                          <p:spTgt spid="26419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uiExpand="1" build="p" animBg="1"/>
      <p:bldP spid="26419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Babylonian conquests (1:14-17)</a:t>
            </a:r>
          </a:p>
        </p:txBody>
      </p:sp>
      <p:sp>
        <p:nvSpPr>
          <p:cNvPr id="3" name="Content Placeholder 2"/>
          <p:cNvSpPr>
            <a:spLocks noGrp="1"/>
          </p:cNvSpPr>
          <p:nvPr>
            <p:ph idx="1"/>
          </p:nvPr>
        </p:nvSpPr>
        <p:spPr>
          <a:xfrm>
            <a:off x="715617" y="2544417"/>
            <a:ext cx="10588487" cy="4067397"/>
          </a:xfrm>
        </p:spPr>
        <p:txBody>
          <a:bodyPr/>
          <a:lstStyle/>
          <a:p>
            <a:pPr marL="0" indent="0">
              <a:buNone/>
            </a:pPr>
            <a:r>
              <a:rPr lang="en-US" sz="2800" b="1" dirty="0">
                <a:solidFill>
                  <a:schemeClr val="accent2">
                    <a:lumMod val="60000"/>
                    <a:lumOff val="40000"/>
                  </a:schemeClr>
                </a:solidFill>
              </a:rPr>
              <a:t>In an extended metaphor, Habakkuk describes the nations like fish in the sea.</a:t>
            </a:r>
          </a:p>
          <a:p>
            <a:r>
              <a:rPr lang="en-US" sz="2400" i="1" dirty="0"/>
              <a:t>The Babylonians would be great “fishers” of men, dropping their military dragnet into the water in order to scoop up nations in order to feed their own political ambitions.</a:t>
            </a:r>
          </a:p>
          <a:p>
            <a:r>
              <a:rPr lang="en-US" sz="2400" i="1" dirty="0"/>
              <a:t>The “net” was </a:t>
            </a:r>
            <a:r>
              <a:rPr lang="en-US" sz="2400" i="1" dirty="0" err="1"/>
              <a:t>Marduk</a:t>
            </a:r>
            <a:r>
              <a:rPr lang="en-US" sz="2400" i="1" dirty="0"/>
              <a:t>, the Babylonian god of war and chief among the more than 3000 deities in the Babylonian pantheon.</a:t>
            </a:r>
          </a:p>
          <a:p>
            <a:r>
              <a:rPr lang="en-US" sz="2400" i="1" dirty="0"/>
              <a:t>How could Yahweh permit such a pagan “net” to prevail?</a:t>
            </a:r>
          </a:p>
        </p:txBody>
      </p:sp>
      <p:sp>
        <p:nvSpPr>
          <p:cNvPr id="4" name="Slide Number Placeholder 3"/>
          <p:cNvSpPr>
            <a:spLocks noGrp="1"/>
          </p:cNvSpPr>
          <p:nvPr>
            <p:ph type="sldNum" sz="quarter" idx="12"/>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16521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699246" y="356907"/>
            <a:ext cx="11044518" cy="1900518"/>
          </a:xfrm>
        </p:spPr>
        <p:txBody>
          <a:bodyPr>
            <a:normAutofit fontScale="90000"/>
          </a:bodyPr>
          <a:lstStyle/>
          <a:p>
            <a:pPr eaLnBrk="1" hangingPunct="1">
              <a:defRPr/>
            </a:pPr>
            <a:r>
              <a:rPr lang="en-US" altLang="en-US" sz="5400" dirty="0">
                <a:solidFill>
                  <a:srgbClr val="FFC000"/>
                </a:solidFill>
                <a:effectLst>
                  <a:outerShdw blurRad="38100" dist="38100" dir="2700000" algn="tl">
                    <a:srgbClr val="000000">
                      <a:alpha val="43137"/>
                    </a:srgbClr>
                  </a:outerShdw>
                </a:effectLst>
                <a:latin typeface="Impact" panose="020B0806030902050204" pitchFamily="34" charset="0"/>
              </a:rPr>
              <a:t>The Song of the Cauldron</a:t>
            </a:r>
            <a:br>
              <a:rPr lang="en-US" altLang="en-US" sz="5400" dirty="0">
                <a:latin typeface="Impact" panose="020B0806030902050204" pitchFamily="34" charset="0"/>
              </a:rPr>
            </a:br>
            <a:br>
              <a:rPr lang="en-US" altLang="en-US" sz="800" dirty="0">
                <a:latin typeface="Arial Rounded MT Bold" pitchFamily="34" charset="0"/>
              </a:rPr>
            </a:br>
            <a:r>
              <a:rPr lang="en-US" altLang="en-US" sz="2400" dirty="0">
                <a:solidFill>
                  <a:srgbClr val="FFFF99"/>
                </a:solidFill>
                <a:latin typeface="Arial Rounded MT Bold" pitchFamily="34" charset="0"/>
              </a:rPr>
              <a:t>January 15, 588 BC</a:t>
            </a:r>
            <a:br>
              <a:rPr lang="en-US" altLang="en-US" sz="2400" dirty="0">
                <a:solidFill>
                  <a:srgbClr val="FFFF99"/>
                </a:solidFill>
                <a:latin typeface="Arial Rounded MT Bold" pitchFamily="34" charset="0"/>
              </a:rPr>
            </a:br>
            <a:r>
              <a:rPr lang="en-US" altLang="en-US" sz="2400" i="1" dirty="0">
                <a:solidFill>
                  <a:srgbClr val="FFFF99"/>
                </a:solidFill>
                <a:latin typeface="Arial Narrow" panose="020B0606020202030204" pitchFamily="34" charset="0"/>
              </a:rPr>
              <a:t>the day the siege of Jerusalem began</a:t>
            </a:r>
            <a:br>
              <a:rPr lang="en-US" altLang="en-US" sz="2400" i="1" dirty="0">
                <a:solidFill>
                  <a:srgbClr val="FFFF99"/>
                </a:solidFill>
                <a:latin typeface="Arial Narrow" panose="020B0606020202030204" pitchFamily="34" charset="0"/>
              </a:rPr>
            </a:br>
            <a:r>
              <a:rPr lang="en-US" altLang="en-US" sz="2400" dirty="0">
                <a:solidFill>
                  <a:srgbClr val="FFFF99"/>
                </a:solidFill>
                <a:latin typeface="Arial Narrow" panose="020B0606020202030204" pitchFamily="34" charset="0"/>
              </a:rPr>
              <a:t>(</a:t>
            </a:r>
            <a:r>
              <a:rPr lang="en-US" altLang="en-US" sz="2400" dirty="0" err="1">
                <a:solidFill>
                  <a:srgbClr val="FFFF99"/>
                </a:solidFill>
                <a:latin typeface="Arial Narrow" panose="020B0606020202030204" pitchFamily="34" charset="0"/>
              </a:rPr>
              <a:t>Eze</a:t>
            </a:r>
            <a:r>
              <a:rPr lang="en-US" altLang="en-US" sz="2400" dirty="0">
                <a:solidFill>
                  <a:srgbClr val="FFFF99"/>
                </a:solidFill>
                <a:latin typeface="Arial Narrow" panose="020B0606020202030204" pitchFamily="34" charset="0"/>
              </a:rPr>
              <a:t>. 24:1-2; 2 Kg. 25:1; </a:t>
            </a:r>
            <a:r>
              <a:rPr lang="en-US" altLang="en-US" sz="2400" dirty="0" err="1">
                <a:solidFill>
                  <a:srgbClr val="FFFF99"/>
                </a:solidFill>
                <a:latin typeface="Arial Narrow" panose="020B0606020202030204" pitchFamily="34" charset="0"/>
              </a:rPr>
              <a:t>Je</a:t>
            </a:r>
            <a:r>
              <a:rPr lang="en-US" altLang="en-US" sz="2400" dirty="0">
                <a:solidFill>
                  <a:srgbClr val="FFFF99"/>
                </a:solidFill>
                <a:latin typeface="Arial Narrow" panose="020B0606020202030204" pitchFamily="34" charset="0"/>
              </a:rPr>
              <a:t>. 52:4)</a:t>
            </a:r>
            <a:endParaRPr lang="en-US" altLang="en-US" sz="4000" dirty="0">
              <a:solidFill>
                <a:srgbClr val="FFFF99"/>
              </a:solidFill>
              <a:latin typeface="Impact" panose="020B0806030902050204" pitchFamily="34" charset="0"/>
            </a:endParaRPr>
          </a:p>
        </p:txBody>
      </p:sp>
      <p:sp>
        <p:nvSpPr>
          <p:cNvPr id="268291" name="Rectangle 3"/>
          <p:cNvSpPr>
            <a:spLocks noGrp="1" noChangeArrowheads="1"/>
          </p:cNvSpPr>
          <p:nvPr>
            <p:ph type="body" idx="1"/>
          </p:nvPr>
        </p:nvSpPr>
        <p:spPr>
          <a:xfrm>
            <a:off x="699246" y="2362199"/>
            <a:ext cx="11044518" cy="2771776"/>
          </a:xfrm>
        </p:spPr>
        <p:txBody>
          <a:bodyPr>
            <a:normAutofit lnSpcReduction="10000"/>
          </a:bodyPr>
          <a:lstStyle/>
          <a:p>
            <a:pPr eaLnBrk="1" hangingPunct="1">
              <a:lnSpc>
                <a:spcPct val="90000"/>
              </a:lnSpc>
              <a:buFontTx/>
              <a:buNone/>
              <a:defRPr/>
            </a:pPr>
            <a:r>
              <a:rPr lang="en-US" altLang="en-US" sz="2400" dirty="0">
                <a:latin typeface="Comic Sans MS" panose="030F0702030302020204" pitchFamily="66" charset="0"/>
              </a:rPr>
              <a:t>Jerusalem was a pot ready for cooking: the city would be cooked in the crucible of judgment.</a:t>
            </a:r>
          </a:p>
          <a:p>
            <a:pPr eaLnBrk="1" hangingPunct="1">
              <a:lnSpc>
                <a:spcPct val="90000"/>
              </a:lnSpc>
              <a:buFontTx/>
              <a:buNone/>
              <a:defRPr/>
            </a:pPr>
            <a:endParaRPr lang="en-US" altLang="en-US" sz="1000" dirty="0">
              <a:latin typeface="Comic Sans MS" panose="030F0702030302020204" pitchFamily="66" charset="0"/>
            </a:endParaRPr>
          </a:p>
          <a:p>
            <a:pPr eaLnBrk="1" hangingPunct="1">
              <a:lnSpc>
                <a:spcPct val="90000"/>
              </a:lnSpc>
              <a:buFontTx/>
              <a:buNone/>
              <a:defRPr/>
            </a:pPr>
            <a:r>
              <a:rPr lang="en-US" altLang="en-US" sz="2400" dirty="0">
                <a:latin typeface="Comic Sans MS" panose="030F0702030302020204" pitchFamily="66" charset="0"/>
              </a:rPr>
              <a:t>Piece by piece, her citizens, like chunks in the stew, would be emptied into exile.</a:t>
            </a:r>
          </a:p>
          <a:p>
            <a:pPr eaLnBrk="1" hangingPunct="1">
              <a:lnSpc>
                <a:spcPct val="90000"/>
              </a:lnSpc>
              <a:buFontTx/>
              <a:buNone/>
              <a:defRPr/>
            </a:pPr>
            <a:endParaRPr lang="en-US" altLang="en-US" sz="1000" dirty="0">
              <a:latin typeface="Comic Sans MS" panose="030F0702030302020204" pitchFamily="66" charset="0"/>
            </a:endParaRPr>
          </a:p>
          <a:p>
            <a:pPr eaLnBrk="1" hangingPunct="1">
              <a:lnSpc>
                <a:spcPct val="90000"/>
              </a:lnSpc>
              <a:buFontTx/>
              <a:buNone/>
              <a:defRPr/>
            </a:pPr>
            <a:r>
              <a:rPr lang="en-US" altLang="en-US" sz="2400" dirty="0">
                <a:latin typeface="Comic Sans MS" panose="030F0702030302020204" pitchFamily="66" charset="0"/>
              </a:rPr>
              <a:t>The city would be cooked until all the water had boiled away and the remaining pieces charred.</a:t>
            </a:r>
          </a:p>
          <a:p>
            <a:pPr eaLnBrk="1" hangingPunct="1">
              <a:lnSpc>
                <a:spcPct val="90000"/>
              </a:lnSpc>
              <a:buFontTx/>
              <a:buNone/>
              <a:defRPr/>
            </a:pPr>
            <a:endParaRPr lang="en-US" altLang="en-US" sz="2400" dirty="0">
              <a:latin typeface="Comic Sans MS" panose="030F0702030302020204" pitchFamily="66" charset="0"/>
            </a:endParaRPr>
          </a:p>
          <a:p>
            <a:pPr eaLnBrk="1" hangingPunct="1">
              <a:lnSpc>
                <a:spcPct val="90000"/>
              </a:lnSpc>
              <a:buFontTx/>
              <a:buNone/>
              <a:defRPr/>
            </a:pPr>
            <a:endParaRPr lang="en-US" altLang="en-US" sz="2400" dirty="0">
              <a:latin typeface="Comic Sans MS" panose="030F0702030302020204" pitchFamily="66" charset="0"/>
            </a:endParaRPr>
          </a:p>
        </p:txBody>
      </p:sp>
      <p:sp>
        <p:nvSpPr>
          <p:cNvPr id="268292" name="Text Box 4"/>
          <p:cNvSpPr txBox="1">
            <a:spLocks noChangeArrowheads="1"/>
          </p:cNvSpPr>
          <p:nvPr/>
        </p:nvSpPr>
        <p:spPr bwMode="auto">
          <a:xfrm>
            <a:off x="53787" y="5062258"/>
            <a:ext cx="12066494" cy="1754326"/>
          </a:xfrm>
          <a:prstGeom prst="rect">
            <a:avLst/>
          </a:prstGeom>
          <a:solidFill>
            <a:srgbClr val="660033"/>
          </a:solidFill>
          <a:ln w="76200">
            <a:solidFill>
              <a:srgbClr val="66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3600" dirty="0">
                <a:solidFill>
                  <a:srgbClr val="FFFF00"/>
                </a:solidFill>
                <a:latin typeface="Jenkins v2.0" panose="020B0604020202020204" pitchFamily="2" charset="0"/>
              </a:rPr>
              <a:t>On the night of January 15, 588 BC, Ezekiel’s wife died.  Her death was a symbol of the death of God’s wife, Jerusalem.</a:t>
            </a:r>
          </a:p>
        </p:txBody>
      </p:sp>
    </p:spTree>
    <p:extLst>
      <p:ext uri="{BB962C8B-B14F-4D97-AF65-F5344CB8AC3E}">
        <p14:creationId xmlns:p14="http://schemas.microsoft.com/office/powerpoint/2010/main" val="5012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82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82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8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68291">
                                            <p:txEl>
                                              <p:pRg st="2" end="2"/>
                                            </p:txEl>
                                          </p:spTgt>
                                        </p:tgtEl>
                                        <p:attrNameLst>
                                          <p:attrName>style.visibility</p:attrName>
                                        </p:attrNameLst>
                                      </p:cBhvr>
                                      <p:to>
                                        <p:strVal val="visible"/>
                                      </p:to>
                                    </p:set>
                                    <p:anim calcmode="lin" valueType="num">
                                      <p:cBhvr>
                                        <p:cTn id="15" dur="500" fill="hold"/>
                                        <p:tgtEl>
                                          <p:spTgt spid="2682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682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682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68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anim calcmode="lin" valueType="num">
                                      <p:cBhvr>
                                        <p:cTn id="23" dur="500" fill="hold"/>
                                        <p:tgtEl>
                                          <p:spTgt spid="26829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6829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6829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68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68292"/>
                                        </p:tgtEl>
                                        <p:attrNameLst>
                                          <p:attrName>style.visibility</p:attrName>
                                        </p:attrNameLst>
                                      </p:cBhvr>
                                      <p:to>
                                        <p:strVal val="visible"/>
                                      </p:to>
                                    </p:set>
                                    <p:animEffect transition="in" filter="dissolve">
                                      <p:cBhvr>
                                        <p:cTn id="31" dur="5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986118" y="233171"/>
            <a:ext cx="8974746" cy="1326687"/>
          </a:xfrm>
        </p:spPr>
        <p:txBody>
          <a:bodyPr/>
          <a:lstStyle/>
          <a:p>
            <a:pPr eaLnBrk="1" hangingPunct="1">
              <a:defRPr/>
            </a:pPr>
            <a:r>
              <a:rPr lang="en-US" altLang="en-US">
                <a:latin typeface="Impact" panose="020B0806030902050204" pitchFamily="34" charset="0"/>
              </a:rPr>
              <a:t>The Desecration of the Sanctuary</a:t>
            </a:r>
          </a:p>
        </p:txBody>
      </p:sp>
      <p:sp>
        <p:nvSpPr>
          <p:cNvPr id="494595" name="Rectangle 3"/>
          <p:cNvSpPr>
            <a:spLocks noGrp="1" noChangeArrowheads="1"/>
          </p:cNvSpPr>
          <p:nvPr>
            <p:ph type="body" idx="1"/>
          </p:nvPr>
        </p:nvSpPr>
        <p:spPr>
          <a:xfrm>
            <a:off x="735106" y="1999129"/>
            <a:ext cx="10847294" cy="3899647"/>
          </a:xfrm>
        </p:spPr>
        <p:txBody>
          <a:bodyPr/>
          <a:lstStyle/>
          <a:p>
            <a:pPr eaLnBrk="1" hangingPunct="1">
              <a:buFontTx/>
              <a:buNone/>
              <a:defRPr/>
            </a:pPr>
            <a:r>
              <a:rPr lang="en-US" altLang="en-US" sz="2800" dirty="0">
                <a:solidFill>
                  <a:srgbClr val="FFFF99"/>
                </a:solidFill>
                <a:latin typeface="Eras Demi ITC" pitchFamily="34" charset="0"/>
              </a:rPr>
              <a:t>The death of Ezekiel’s wife symbolized not only the death of Jerusalem, but also the deaths of the relatives of those exiled in Babylon.</a:t>
            </a:r>
          </a:p>
          <a:p>
            <a:pPr eaLnBrk="1" hangingPunct="1">
              <a:defRPr/>
            </a:pPr>
            <a:r>
              <a:rPr lang="en-US" altLang="en-US" sz="2400" i="1" dirty="0">
                <a:latin typeface="Arial" panose="020B0604020202020204" pitchFamily="34" charset="0"/>
              </a:rPr>
              <a:t>To symbolize the total shock of the coming devastation of Jerusalem, Ezekiel was forbidden to mourn the death of his wife in the usual way.</a:t>
            </a:r>
          </a:p>
          <a:p>
            <a:pPr eaLnBrk="1" hangingPunct="1">
              <a:defRPr/>
            </a:pPr>
            <a:r>
              <a:rPr lang="en-US" altLang="en-US" sz="2400" i="1" dirty="0">
                <a:latin typeface="Arial" panose="020B0604020202020204" pitchFamily="34" charset="0"/>
              </a:rPr>
              <a:t>The temple, abandoned by Yahweh, would be defiled by strangers (24:21).</a:t>
            </a:r>
          </a:p>
          <a:p>
            <a:pPr eaLnBrk="1" hangingPunct="1">
              <a:defRPr/>
            </a:pPr>
            <a:r>
              <a:rPr lang="en-US" altLang="en-US" sz="2400" i="1" dirty="0">
                <a:latin typeface="Arial" panose="020B0604020202020204" pitchFamily="34" charset="0"/>
              </a:rPr>
              <a:t>Ezekiel would remain mute until a refugee would come with the news that the city had fallen (24:26-27).</a:t>
            </a:r>
          </a:p>
        </p:txBody>
      </p:sp>
      <p:sp>
        <p:nvSpPr>
          <p:cNvPr id="2" name="Slide Number Placeholder 1"/>
          <p:cNvSpPr>
            <a:spLocks noGrp="1"/>
          </p:cNvSpPr>
          <p:nvPr>
            <p:ph type="sldNum" sz="quarter" idx="12"/>
          </p:nvPr>
        </p:nvSpPr>
        <p:spPr>
          <a:xfrm>
            <a:off x="10758921" y="6185647"/>
            <a:ext cx="500749" cy="398033"/>
          </a:xfrm>
        </p:spPr>
        <p:txBody>
          <a:bodyPr/>
          <a:lstStyle/>
          <a:p>
            <a:pPr>
              <a:defRPr/>
            </a:pPr>
            <a:fld id="{54F5D751-7E63-4685-929C-5EF84BCE5CCA}" type="slidenum">
              <a:rPr lang="en-US" altLang="en-US" smtClean="0"/>
              <a:pPr>
                <a:defRPr/>
              </a:pPr>
              <a:t>181</a:t>
            </a:fld>
            <a:endParaRPr lang="en-US" altLang="en-US"/>
          </a:p>
        </p:txBody>
      </p:sp>
    </p:spTree>
    <p:extLst>
      <p:ext uri="{BB962C8B-B14F-4D97-AF65-F5344CB8AC3E}">
        <p14:creationId xmlns:p14="http://schemas.microsoft.com/office/powerpoint/2010/main" val="355095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94595">
                                            <p:txEl>
                                              <p:pRg st="0" end="0"/>
                                            </p:txEl>
                                          </p:spTgt>
                                        </p:tgtEl>
                                        <p:attrNameLst>
                                          <p:attrName>style.visibility</p:attrName>
                                        </p:attrNameLst>
                                      </p:cBhvr>
                                      <p:to>
                                        <p:strVal val="visible"/>
                                      </p:to>
                                    </p:set>
                                    <p:anim calcmode="lin" valueType="num">
                                      <p:cBhvr>
                                        <p:cTn id="7" dur="500" fill="hold"/>
                                        <p:tgtEl>
                                          <p:spTgt spid="494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4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94595">
                                            <p:txEl>
                                              <p:pRg st="1" end="1"/>
                                            </p:txEl>
                                          </p:spTgt>
                                        </p:tgtEl>
                                        <p:attrNameLst>
                                          <p:attrName>style.visibility</p:attrName>
                                        </p:attrNameLst>
                                      </p:cBhvr>
                                      <p:to>
                                        <p:strVal val="visible"/>
                                      </p:to>
                                    </p:set>
                                    <p:anim calcmode="lin" valueType="num">
                                      <p:cBhvr>
                                        <p:cTn id="13" dur="500" fill="hold"/>
                                        <p:tgtEl>
                                          <p:spTgt spid="4945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45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94595">
                                            <p:txEl>
                                              <p:pRg st="2" end="2"/>
                                            </p:txEl>
                                          </p:spTgt>
                                        </p:tgtEl>
                                        <p:attrNameLst>
                                          <p:attrName>style.visibility</p:attrName>
                                        </p:attrNameLst>
                                      </p:cBhvr>
                                      <p:to>
                                        <p:strVal val="visible"/>
                                      </p:to>
                                    </p:set>
                                    <p:anim calcmode="lin" valueType="num">
                                      <p:cBhvr additive="base">
                                        <p:cTn id="19" dur="500" fill="hold"/>
                                        <p:tgtEl>
                                          <p:spTgt spid="494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4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94595">
                                            <p:txEl>
                                              <p:pRg st="3" end="3"/>
                                            </p:txEl>
                                          </p:spTgt>
                                        </p:tgtEl>
                                        <p:attrNameLst>
                                          <p:attrName>style.visibility</p:attrName>
                                        </p:attrNameLst>
                                      </p:cBhvr>
                                      <p:to>
                                        <p:strVal val="visible"/>
                                      </p:to>
                                    </p:set>
                                    <p:anim calcmode="lin" valueType="num">
                                      <p:cBhvr additive="base">
                                        <p:cTn id="25" dur="500" fill="hold"/>
                                        <p:tgtEl>
                                          <p:spTgt spid="494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45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681318" y="373021"/>
            <a:ext cx="10443364" cy="1186838"/>
          </a:xfrm>
        </p:spPr>
        <p:txBody>
          <a:bodyPr>
            <a:normAutofit/>
          </a:bodyPr>
          <a:lstStyle/>
          <a:p>
            <a:pPr eaLnBrk="1" hangingPunct="1">
              <a:defRPr/>
            </a:pPr>
            <a:r>
              <a:rPr lang="en-US" altLang="en-US" sz="4000">
                <a:latin typeface="Narkisim" panose="020E0502050101010101" pitchFamily="34" charset="-79"/>
              </a:rPr>
              <a:t>PROPHETIC ORACLES TO THE NATIONS</a:t>
            </a:r>
          </a:p>
        </p:txBody>
      </p:sp>
      <p:sp>
        <p:nvSpPr>
          <p:cNvPr id="271363" name="Rectangle 3"/>
          <p:cNvSpPr>
            <a:spLocks noGrp="1" noChangeArrowheads="1"/>
          </p:cNvSpPr>
          <p:nvPr>
            <p:ph type="body" idx="1"/>
          </p:nvPr>
        </p:nvSpPr>
        <p:spPr>
          <a:xfrm>
            <a:off x="1524000" y="1752600"/>
            <a:ext cx="9144000" cy="5105400"/>
          </a:xfrm>
        </p:spPr>
        <p:txBody>
          <a:bodyPr/>
          <a:lstStyle/>
          <a:p>
            <a:pPr eaLnBrk="1" hangingPunct="1">
              <a:buFontTx/>
              <a:buNone/>
              <a:defRPr/>
            </a:pPr>
            <a:r>
              <a:rPr lang="en-US" altLang="en-US" sz="2800" i="1">
                <a:latin typeface="Eras Demi ITC" pitchFamily="34" charset="0"/>
              </a:rPr>
              <a:t>	</a:t>
            </a:r>
            <a:r>
              <a:rPr lang="en-US" altLang="en-US" sz="2800" i="1">
                <a:solidFill>
                  <a:srgbClr val="FF9900"/>
                </a:solidFill>
                <a:latin typeface="Eras Demi ITC" pitchFamily="34" charset="0"/>
              </a:rPr>
              <a:t>Substantial sections of the prophetic literature consists of oracles about nations other than Israel and Judah</a:t>
            </a:r>
          </a:p>
          <a:p>
            <a:pPr eaLnBrk="1" hangingPunct="1">
              <a:buFontTx/>
              <a:buNone/>
              <a:defRPr/>
            </a:pPr>
            <a:r>
              <a:rPr lang="en-US" altLang="en-US" sz="2000">
                <a:latin typeface="Arial" panose="020B0604020202020204" pitchFamily="34" charset="0"/>
              </a:rPr>
              <a:t>		Amos 1-2				Zephaniah 2</a:t>
            </a:r>
          </a:p>
          <a:p>
            <a:pPr eaLnBrk="1" hangingPunct="1">
              <a:buFontTx/>
              <a:buNone/>
              <a:defRPr/>
            </a:pPr>
            <a:r>
              <a:rPr lang="en-US" altLang="en-US" sz="2000">
                <a:latin typeface="Arial" panose="020B0604020202020204" pitchFamily="34" charset="0"/>
              </a:rPr>
              <a:t>		Isaiah 13-21, 23-24, 34, 47		Jeremiah 46-51</a:t>
            </a:r>
          </a:p>
          <a:p>
            <a:pPr eaLnBrk="1" hangingPunct="1">
              <a:buFontTx/>
              <a:buNone/>
              <a:defRPr/>
            </a:pPr>
            <a:r>
              <a:rPr lang="en-US" altLang="en-US" sz="2000">
                <a:latin typeface="Arial" panose="020B0604020202020204" pitchFamily="34" charset="0"/>
              </a:rPr>
              <a:t>		Micah 4					Ezekiel 25-32, 35</a:t>
            </a:r>
          </a:p>
          <a:p>
            <a:pPr eaLnBrk="1" hangingPunct="1">
              <a:buFontTx/>
              <a:buNone/>
              <a:defRPr/>
            </a:pPr>
            <a:r>
              <a:rPr lang="en-US" altLang="en-US" sz="2000">
                <a:latin typeface="Arial" panose="020B0604020202020204" pitchFamily="34" charset="0"/>
              </a:rPr>
              <a:t>		Joel 3					Daniel 2, 7, 8, 10-12</a:t>
            </a:r>
          </a:p>
          <a:p>
            <a:pPr eaLnBrk="1" hangingPunct="1">
              <a:buFontTx/>
              <a:buNone/>
              <a:defRPr/>
            </a:pPr>
            <a:endParaRPr lang="en-US" altLang="en-US" sz="2000">
              <a:latin typeface="Arial" panose="020B0604020202020204" pitchFamily="34" charset="0"/>
            </a:endParaRPr>
          </a:p>
          <a:p>
            <a:pPr eaLnBrk="1" hangingPunct="1">
              <a:buFontTx/>
              <a:buNone/>
              <a:defRPr/>
            </a:pPr>
            <a:r>
              <a:rPr lang="en-US" altLang="en-US" sz="2000" i="1">
                <a:latin typeface="Eras Demi ITC" pitchFamily="34" charset="0"/>
              </a:rPr>
              <a:t>	</a:t>
            </a:r>
            <a:r>
              <a:rPr lang="en-US" altLang="en-US" sz="2800" i="1">
                <a:solidFill>
                  <a:srgbClr val="FFFF00"/>
                </a:solidFill>
                <a:latin typeface="Eras Demi ITC" pitchFamily="34" charset="0"/>
              </a:rPr>
              <a:t>In Ezekiel, the nations are judged with respect to how they treated Jerusalem and Israel.</a:t>
            </a:r>
            <a:r>
              <a:rPr lang="en-US" altLang="en-US" sz="2000" i="1">
                <a:solidFill>
                  <a:srgbClr val="FFFF00"/>
                </a:solidFill>
                <a:latin typeface="Arial" panose="020B0604020202020204" pitchFamily="34" charset="0"/>
              </a:rPr>
              <a:t> </a:t>
            </a:r>
            <a:r>
              <a:rPr lang="en-US" altLang="en-US" sz="2000">
                <a:latin typeface="Arial" panose="020B0604020202020204" pitchFamily="34" charset="0"/>
              </a:rPr>
              <a:t>(25:3-4, 8-9, 12-13, 15-16; 26:2-3; 28:24; 29:6-9a; 36:5-6)</a:t>
            </a:r>
            <a:endParaRPr lang="en-US" altLang="en-US" sz="2000" i="1">
              <a:latin typeface="Eras Demi ITC" pitchFamily="34" charset="0"/>
            </a:endParaRPr>
          </a:p>
        </p:txBody>
      </p:sp>
      <p:sp>
        <p:nvSpPr>
          <p:cNvPr id="2" name="Slide Number Placeholder 1"/>
          <p:cNvSpPr>
            <a:spLocks noGrp="1"/>
          </p:cNvSpPr>
          <p:nvPr>
            <p:ph type="sldNum" sz="quarter" idx="12"/>
          </p:nvPr>
        </p:nvSpPr>
        <p:spPr>
          <a:xfrm>
            <a:off x="10758922" y="6185647"/>
            <a:ext cx="518678" cy="398033"/>
          </a:xfrm>
        </p:spPr>
        <p:txBody>
          <a:bodyPr/>
          <a:lstStyle/>
          <a:p>
            <a:pPr>
              <a:defRPr/>
            </a:pPr>
            <a:fld id="{442932BF-84AF-4177-A422-DD8316D38F33}" type="slidenum">
              <a:rPr lang="en-US" altLang="en-US" smtClean="0"/>
              <a:pPr>
                <a:defRPr/>
              </a:pPr>
              <a:t>182</a:t>
            </a:fld>
            <a:endParaRPr lang="en-US" altLang="en-US"/>
          </a:p>
        </p:txBody>
      </p:sp>
    </p:spTree>
    <p:extLst>
      <p:ext uri="{BB962C8B-B14F-4D97-AF65-F5344CB8AC3E}">
        <p14:creationId xmlns:p14="http://schemas.microsoft.com/office/powerpoint/2010/main" val="417029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dissolve">
                                      <p:cBhvr>
                                        <p:cTn id="7" dur="500"/>
                                        <p:tgtEl>
                                          <p:spTgt spid="27136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71363">
                                            <p:txEl>
                                              <p:pRg st="1" end="1"/>
                                            </p:txEl>
                                          </p:spTgt>
                                        </p:tgtEl>
                                        <p:attrNameLst>
                                          <p:attrName>style.visibility</p:attrName>
                                        </p:attrNameLst>
                                      </p:cBhvr>
                                      <p:to>
                                        <p:strVal val="visible"/>
                                      </p:to>
                                    </p:set>
                                    <p:animEffect transition="in" filter="dissolve">
                                      <p:cBhvr>
                                        <p:cTn id="10" dur="500"/>
                                        <p:tgtEl>
                                          <p:spTgt spid="27136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71363">
                                            <p:txEl>
                                              <p:pRg st="2" end="2"/>
                                            </p:txEl>
                                          </p:spTgt>
                                        </p:tgtEl>
                                        <p:attrNameLst>
                                          <p:attrName>style.visibility</p:attrName>
                                        </p:attrNameLst>
                                      </p:cBhvr>
                                      <p:to>
                                        <p:strVal val="visible"/>
                                      </p:to>
                                    </p:set>
                                    <p:animEffect transition="in" filter="dissolve">
                                      <p:cBhvr>
                                        <p:cTn id="13" dur="500"/>
                                        <p:tgtEl>
                                          <p:spTgt spid="27136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71363">
                                            <p:txEl>
                                              <p:pRg st="3" end="3"/>
                                            </p:txEl>
                                          </p:spTgt>
                                        </p:tgtEl>
                                        <p:attrNameLst>
                                          <p:attrName>style.visibility</p:attrName>
                                        </p:attrNameLst>
                                      </p:cBhvr>
                                      <p:to>
                                        <p:strVal val="visible"/>
                                      </p:to>
                                    </p:set>
                                    <p:animEffect transition="in" filter="dissolve">
                                      <p:cBhvr>
                                        <p:cTn id="16" dur="500"/>
                                        <p:tgtEl>
                                          <p:spTgt spid="27136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71363">
                                            <p:txEl>
                                              <p:pRg st="4" end="4"/>
                                            </p:txEl>
                                          </p:spTgt>
                                        </p:tgtEl>
                                        <p:attrNameLst>
                                          <p:attrName>style.visibility</p:attrName>
                                        </p:attrNameLst>
                                      </p:cBhvr>
                                      <p:to>
                                        <p:strVal val="visible"/>
                                      </p:to>
                                    </p:set>
                                    <p:animEffect transition="in" filter="dissolve">
                                      <p:cBhvr>
                                        <p:cTn id="19" dur="500"/>
                                        <p:tgtEl>
                                          <p:spTgt spid="27136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71363">
                                            <p:txEl>
                                              <p:pRg st="6" end="6"/>
                                            </p:txEl>
                                          </p:spTgt>
                                        </p:tgtEl>
                                        <p:attrNameLst>
                                          <p:attrName>style.visibility</p:attrName>
                                        </p:attrNameLst>
                                      </p:cBhvr>
                                      <p:to>
                                        <p:strVal val="visible"/>
                                      </p:to>
                                    </p:set>
                                    <p:animEffect transition="in" filter="dissolve">
                                      <p:cBhvr>
                                        <p:cTn id="24" dur="500"/>
                                        <p:tgtEl>
                                          <p:spTgt spid="271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1981200" y="125506"/>
            <a:ext cx="8130988" cy="753035"/>
          </a:xfrm>
        </p:spPr>
        <p:txBody>
          <a:bodyPr/>
          <a:lstStyle/>
          <a:p>
            <a:pPr eaLnBrk="1" hangingPunct="1">
              <a:defRPr/>
            </a:pPr>
            <a:r>
              <a:rPr lang="en-US" altLang="en-US">
                <a:latin typeface="Lucida Bright" pitchFamily="18" charset="0"/>
              </a:rPr>
              <a:t>EZEKIEL’S ESCHATOLOGY</a:t>
            </a:r>
          </a:p>
        </p:txBody>
      </p:sp>
      <p:sp>
        <p:nvSpPr>
          <p:cNvPr id="291843" name="Rectangle 3"/>
          <p:cNvSpPr>
            <a:spLocks noGrp="1" noChangeArrowheads="1"/>
          </p:cNvSpPr>
          <p:nvPr>
            <p:ph type="body" sz="half" idx="1"/>
          </p:nvPr>
        </p:nvSpPr>
        <p:spPr>
          <a:xfrm>
            <a:off x="573742" y="1147480"/>
            <a:ext cx="6293224" cy="5710520"/>
          </a:xfrm>
        </p:spPr>
        <p:txBody>
          <a:bodyPr>
            <a:normAutofit fontScale="77500" lnSpcReduction="20000"/>
          </a:bodyPr>
          <a:lstStyle/>
          <a:p>
            <a:pPr eaLnBrk="1" hangingPunct="1">
              <a:lnSpc>
                <a:spcPct val="90000"/>
              </a:lnSpc>
              <a:buFontTx/>
              <a:buNone/>
              <a:defRPr/>
            </a:pPr>
            <a:r>
              <a:rPr lang="en-US" altLang="en-US" sz="3100" dirty="0">
                <a:solidFill>
                  <a:srgbClr val="FFFF00"/>
                </a:solidFill>
                <a:latin typeface="Gill Sans MT Ext Condensed Bold" pitchFamily="34" charset="0"/>
              </a:rPr>
              <a:t>GOD, THE GOOD SHEPHERD (34)</a:t>
            </a:r>
          </a:p>
          <a:p>
            <a:pPr eaLnBrk="1" hangingPunct="1">
              <a:lnSpc>
                <a:spcPct val="90000"/>
              </a:lnSpc>
              <a:defRPr/>
            </a:pPr>
            <a:r>
              <a:rPr lang="en-US" altLang="en-US" sz="2600" b="1" i="1" dirty="0">
                <a:latin typeface="Arial Narrow" panose="020B0606020202030204" pitchFamily="34" charset="0"/>
              </a:rPr>
              <a:t>Covenant of peace</a:t>
            </a:r>
          </a:p>
          <a:p>
            <a:pPr eaLnBrk="1" hangingPunct="1">
              <a:lnSpc>
                <a:spcPct val="90000"/>
              </a:lnSpc>
              <a:defRPr/>
            </a:pPr>
            <a:r>
              <a:rPr lang="en-US" altLang="en-US" sz="2600" b="1" i="1" dirty="0">
                <a:latin typeface="Arial Narrow" panose="020B0606020202030204" pitchFamily="34" charset="0"/>
              </a:rPr>
              <a:t>Binding up the injured</a:t>
            </a:r>
          </a:p>
          <a:p>
            <a:pPr eaLnBrk="1" hangingPunct="1">
              <a:lnSpc>
                <a:spcPct val="90000"/>
              </a:lnSpc>
              <a:defRPr/>
            </a:pPr>
            <a:r>
              <a:rPr lang="en-US" altLang="en-US" sz="2600" b="1" i="1" dirty="0">
                <a:latin typeface="Arial Narrow" panose="020B0606020202030204" pitchFamily="34" charset="0"/>
              </a:rPr>
              <a:t>Judgment between sheep &amp; goats</a:t>
            </a:r>
          </a:p>
          <a:p>
            <a:pPr eaLnBrk="1" hangingPunct="1">
              <a:lnSpc>
                <a:spcPct val="90000"/>
              </a:lnSpc>
              <a:buFontTx/>
              <a:buNone/>
              <a:defRPr/>
            </a:pPr>
            <a:r>
              <a:rPr lang="en-US" altLang="en-US" sz="3100" dirty="0">
                <a:solidFill>
                  <a:srgbClr val="FFFF00"/>
                </a:solidFill>
                <a:latin typeface="Gill Sans MT Ext Condensed Bold" pitchFamily="34" charset="0"/>
              </a:rPr>
              <a:t>BLESSING ON THE MOUNTAINS OF ISRAEL (36)</a:t>
            </a:r>
          </a:p>
          <a:p>
            <a:pPr eaLnBrk="1" hangingPunct="1">
              <a:lnSpc>
                <a:spcPct val="90000"/>
              </a:lnSpc>
              <a:defRPr/>
            </a:pPr>
            <a:r>
              <a:rPr lang="en-US" altLang="en-US" sz="2600" b="1" i="1" dirty="0">
                <a:latin typeface="Arial Narrow" panose="020B0606020202030204" pitchFamily="34" charset="0"/>
              </a:rPr>
              <a:t>Regathering of Israel</a:t>
            </a:r>
          </a:p>
          <a:p>
            <a:pPr eaLnBrk="1" hangingPunct="1">
              <a:lnSpc>
                <a:spcPct val="90000"/>
              </a:lnSpc>
              <a:defRPr/>
            </a:pPr>
            <a:r>
              <a:rPr lang="en-US" altLang="en-US" sz="2600" b="1" i="1" dirty="0">
                <a:latin typeface="Arial Narrow" panose="020B0606020202030204" pitchFamily="34" charset="0"/>
              </a:rPr>
              <a:t>Cleansing from sin</a:t>
            </a:r>
          </a:p>
          <a:p>
            <a:pPr eaLnBrk="1" hangingPunct="1">
              <a:lnSpc>
                <a:spcPct val="90000"/>
              </a:lnSpc>
              <a:defRPr/>
            </a:pPr>
            <a:r>
              <a:rPr lang="en-US" altLang="en-US" sz="2600" b="1" i="1" dirty="0">
                <a:latin typeface="Arial Narrow" panose="020B0606020202030204" pitchFamily="34" charset="0"/>
              </a:rPr>
              <a:t>Gift of the Holy Spirit</a:t>
            </a:r>
          </a:p>
          <a:p>
            <a:pPr eaLnBrk="1" hangingPunct="1">
              <a:lnSpc>
                <a:spcPct val="90000"/>
              </a:lnSpc>
              <a:defRPr/>
            </a:pPr>
            <a:r>
              <a:rPr lang="en-US" altLang="en-US" sz="2600" b="1" i="1" dirty="0">
                <a:latin typeface="Arial Narrow" panose="020B0606020202030204" pitchFamily="34" charset="0"/>
              </a:rPr>
              <a:t>Bounty of the land</a:t>
            </a:r>
          </a:p>
          <a:p>
            <a:pPr eaLnBrk="1" hangingPunct="1">
              <a:lnSpc>
                <a:spcPct val="90000"/>
              </a:lnSpc>
              <a:buFontTx/>
              <a:buNone/>
              <a:defRPr/>
            </a:pPr>
            <a:r>
              <a:rPr lang="en-US" altLang="en-US" sz="3100" dirty="0">
                <a:solidFill>
                  <a:srgbClr val="FFFF00"/>
                </a:solidFill>
                <a:latin typeface="Gill Sans MT Ext Condensed Bold" pitchFamily="34" charset="0"/>
              </a:rPr>
              <a:t>VISION OF DRY BONES (37)</a:t>
            </a:r>
          </a:p>
          <a:p>
            <a:pPr eaLnBrk="1" hangingPunct="1">
              <a:lnSpc>
                <a:spcPct val="90000"/>
              </a:lnSpc>
              <a:defRPr/>
            </a:pPr>
            <a:r>
              <a:rPr lang="en-US" altLang="en-US" sz="2600" b="1" i="1" dirty="0">
                <a:latin typeface="Arial Narrow" panose="020B0606020202030204" pitchFamily="34" charset="0"/>
              </a:rPr>
              <a:t>Restoration of Israel</a:t>
            </a:r>
          </a:p>
          <a:p>
            <a:pPr eaLnBrk="1" hangingPunct="1">
              <a:lnSpc>
                <a:spcPct val="90000"/>
              </a:lnSpc>
              <a:defRPr/>
            </a:pPr>
            <a:r>
              <a:rPr lang="en-US" altLang="en-US" sz="2600" b="1" i="1" dirty="0">
                <a:latin typeface="Arial Narrow" panose="020B0606020202030204" pitchFamily="34" charset="0"/>
              </a:rPr>
              <a:t>Gift of the Holy Spirit</a:t>
            </a:r>
          </a:p>
          <a:p>
            <a:pPr eaLnBrk="1" hangingPunct="1">
              <a:lnSpc>
                <a:spcPct val="90000"/>
              </a:lnSpc>
              <a:defRPr/>
            </a:pPr>
            <a:r>
              <a:rPr lang="en-US" altLang="en-US" sz="2600" b="1" i="1" dirty="0">
                <a:latin typeface="Arial Narrow" panose="020B0606020202030204" pitchFamily="34" charset="0"/>
              </a:rPr>
              <a:t>A united nation, north &amp; south</a:t>
            </a:r>
          </a:p>
          <a:p>
            <a:pPr eaLnBrk="1" hangingPunct="1">
              <a:lnSpc>
                <a:spcPct val="90000"/>
              </a:lnSpc>
              <a:defRPr/>
            </a:pPr>
            <a:r>
              <a:rPr lang="en-US" altLang="en-US" sz="2600" b="1" i="1" dirty="0">
                <a:latin typeface="Arial Narrow" panose="020B0606020202030204" pitchFamily="34" charset="0"/>
              </a:rPr>
              <a:t>One Davidic king</a:t>
            </a:r>
          </a:p>
          <a:p>
            <a:pPr eaLnBrk="1" hangingPunct="1">
              <a:lnSpc>
                <a:spcPct val="90000"/>
              </a:lnSpc>
              <a:defRPr/>
            </a:pPr>
            <a:r>
              <a:rPr lang="en-US" altLang="en-US" sz="2600" b="1" i="1" dirty="0">
                <a:latin typeface="Arial Narrow" panose="020B0606020202030204" pitchFamily="34" charset="0"/>
              </a:rPr>
              <a:t>Covenant of peace</a:t>
            </a:r>
          </a:p>
        </p:txBody>
      </p:sp>
      <p:sp>
        <p:nvSpPr>
          <p:cNvPr id="291844" name="Rectangle 4"/>
          <p:cNvSpPr>
            <a:spLocks noGrp="1" noChangeArrowheads="1"/>
          </p:cNvSpPr>
          <p:nvPr>
            <p:ph type="body" sz="half" idx="2"/>
          </p:nvPr>
        </p:nvSpPr>
        <p:spPr>
          <a:xfrm>
            <a:off x="6566646" y="1093689"/>
            <a:ext cx="4836460" cy="5141259"/>
          </a:xfrm>
        </p:spPr>
        <p:txBody>
          <a:bodyPr>
            <a:normAutofit/>
          </a:bodyPr>
          <a:lstStyle/>
          <a:p>
            <a:pPr eaLnBrk="1" hangingPunct="1">
              <a:lnSpc>
                <a:spcPct val="90000"/>
              </a:lnSpc>
              <a:buFontTx/>
              <a:buNone/>
              <a:defRPr/>
            </a:pPr>
            <a:r>
              <a:rPr lang="en-US" altLang="en-US" sz="2400" dirty="0">
                <a:solidFill>
                  <a:srgbClr val="FFFF00"/>
                </a:solidFill>
                <a:latin typeface="Gill Sans MT Ext Condensed Bold" pitchFamily="34" charset="0"/>
              </a:rPr>
              <a:t>BATTLE OF GOG AND MAGOG (38-39)</a:t>
            </a:r>
          </a:p>
          <a:p>
            <a:pPr eaLnBrk="1" hangingPunct="1">
              <a:lnSpc>
                <a:spcPct val="90000"/>
              </a:lnSpc>
              <a:defRPr/>
            </a:pPr>
            <a:r>
              <a:rPr lang="en-US" altLang="en-US" sz="2000" b="1" i="1" dirty="0">
                <a:latin typeface="Arial Narrow" panose="020B0606020202030204" pitchFamily="34" charset="0"/>
              </a:rPr>
              <a:t>Enemies arrayed against Israel</a:t>
            </a:r>
          </a:p>
          <a:p>
            <a:pPr eaLnBrk="1" hangingPunct="1">
              <a:lnSpc>
                <a:spcPct val="90000"/>
              </a:lnSpc>
              <a:defRPr/>
            </a:pPr>
            <a:r>
              <a:rPr lang="en-US" altLang="en-US" sz="2000" b="1" i="1" dirty="0">
                <a:latin typeface="Arial Narrow" panose="020B0606020202030204" pitchFamily="34" charset="0"/>
              </a:rPr>
              <a:t>Divine judgment on Gog by earthquake, plague, hail, rain &amp; brimstone</a:t>
            </a:r>
          </a:p>
          <a:p>
            <a:pPr eaLnBrk="1" hangingPunct="1">
              <a:lnSpc>
                <a:spcPct val="90000"/>
              </a:lnSpc>
              <a:defRPr/>
            </a:pPr>
            <a:r>
              <a:rPr lang="en-US" altLang="en-US" sz="2000" b="1" i="1" dirty="0">
                <a:latin typeface="Arial Narrow" panose="020B0606020202030204" pitchFamily="34" charset="0"/>
              </a:rPr>
              <a:t>Vultures scavenge the dead</a:t>
            </a:r>
          </a:p>
          <a:p>
            <a:pPr eaLnBrk="1" hangingPunct="1">
              <a:lnSpc>
                <a:spcPct val="90000"/>
              </a:lnSpc>
              <a:buFontTx/>
              <a:buNone/>
              <a:defRPr/>
            </a:pPr>
            <a:r>
              <a:rPr lang="en-US" altLang="en-US" sz="2400" dirty="0">
                <a:solidFill>
                  <a:srgbClr val="FFFF00"/>
                </a:solidFill>
                <a:latin typeface="Gill Sans MT Ext Condensed Bold" pitchFamily="34" charset="0"/>
              </a:rPr>
              <a:t>THE NEW TEMPLE (40-48)</a:t>
            </a:r>
          </a:p>
          <a:p>
            <a:pPr eaLnBrk="1" hangingPunct="1">
              <a:lnSpc>
                <a:spcPct val="90000"/>
              </a:lnSpc>
              <a:defRPr/>
            </a:pPr>
            <a:r>
              <a:rPr lang="en-US" altLang="en-US" sz="2000" b="1" i="1" dirty="0">
                <a:latin typeface="Arial Narrow" panose="020B0606020202030204" pitchFamily="34" charset="0"/>
              </a:rPr>
              <a:t>Blood sacrifice restored</a:t>
            </a:r>
          </a:p>
          <a:p>
            <a:pPr eaLnBrk="1" hangingPunct="1">
              <a:lnSpc>
                <a:spcPct val="90000"/>
              </a:lnSpc>
              <a:defRPr/>
            </a:pPr>
            <a:r>
              <a:rPr lang="en-US" altLang="en-US" sz="2000" b="1" i="1" dirty="0">
                <a:latin typeface="Arial Narrow" panose="020B0606020202030204" pitchFamily="34" charset="0"/>
              </a:rPr>
              <a:t>Family of </a:t>
            </a:r>
            <a:r>
              <a:rPr lang="en-US" altLang="en-US" sz="2000" b="1" i="1" dirty="0" err="1">
                <a:latin typeface="Arial Narrow" panose="020B0606020202030204" pitchFamily="34" charset="0"/>
              </a:rPr>
              <a:t>Zadok</a:t>
            </a:r>
            <a:r>
              <a:rPr lang="en-US" altLang="en-US" sz="2000" b="1" i="1" dirty="0">
                <a:latin typeface="Arial Narrow" panose="020B0606020202030204" pitchFamily="34" charset="0"/>
              </a:rPr>
              <a:t> established as priests</a:t>
            </a:r>
          </a:p>
          <a:p>
            <a:pPr eaLnBrk="1" hangingPunct="1">
              <a:lnSpc>
                <a:spcPct val="90000"/>
              </a:lnSpc>
              <a:defRPr/>
            </a:pPr>
            <a:r>
              <a:rPr lang="en-US" altLang="en-US" sz="2000" b="1" i="1" dirty="0">
                <a:latin typeface="Arial Narrow" panose="020B0606020202030204" pitchFamily="34" charset="0"/>
              </a:rPr>
              <a:t>Priestly prince is vice-regent, who sacrifices for himself as well as the people</a:t>
            </a:r>
          </a:p>
          <a:p>
            <a:pPr eaLnBrk="1" hangingPunct="1">
              <a:lnSpc>
                <a:spcPct val="90000"/>
              </a:lnSpc>
              <a:defRPr/>
            </a:pPr>
            <a:r>
              <a:rPr lang="en-US" altLang="en-US" sz="2000" b="1" i="1" dirty="0">
                <a:latin typeface="Arial Narrow" panose="020B0606020202030204" pitchFamily="34" charset="0"/>
              </a:rPr>
              <a:t>Glory returns to the temple</a:t>
            </a:r>
          </a:p>
          <a:p>
            <a:pPr eaLnBrk="1" hangingPunct="1">
              <a:lnSpc>
                <a:spcPct val="90000"/>
              </a:lnSpc>
              <a:defRPr/>
            </a:pPr>
            <a:r>
              <a:rPr lang="en-US" altLang="en-US" sz="2000" b="1" i="1" dirty="0">
                <a:latin typeface="Arial Narrow" panose="020B0606020202030204" pitchFamily="34" charset="0"/>
              </a:rPr>
              <a:t>Equal division of the land among the tribes</a:t>
            </a:r>
          </a:p>
          <a:p>
            <a:pPr eaLnBrk="1" hangingPunct="1">
              <a:lnSpc>
                <a:spcPct val="90000"/>
              </a:lnSpc>
              <a:buFontTx/>
              <a:buNone/>
              <a:defRPr/>
            </a:pPr>
            <a:endParaRPr lang="en-US" altLang="en-US" sz="2800" b="1" dirty="0">
              <a:latin typeface="Gill Sans MT Ext Condensed Bold" pitchFamily="34" charset="0"/>
            </a:endParaRPr>
          </a:p>
        </p:txBody>
      </p:sp>
      <p:sp>
        <p:nvSpPr>
          <p:cNvPr id="2" name="Slide Number Placeholder 1"/>
          <p:cNvSpPr>
            <a:spLocks noGrp="1"/>
          </p:cNvSpPr>
          <p:nvPr>
            <p:ph type="sldNum" sz="quarter" idx="12"/>
          </p:nvPr>
        </p:nvSpPr>
        <p:spPr>
          <a:xfrm>
            <a:off x="10758922" y="6131859"/>
            <a:ext cx="644184" cy="451821"/>
          </a:xfrm>
        </p:spPr>
        <p:txBody>
          <a:bodyPr/>
          <a:lstStyle/>
          <a:p>
            <a:pPr>
              <a:defRPr/>
            </a:pPr>
            <a:fld id="{FE96C94B-8E1E-4D0D-B092-0E910AEFD29F}" type="slidenum">
              <a:rPr lang="en-US" altLang="en-US" smtClean="0"/>
              <a:pPr>
                <a:defRPr/>
              </a:pPr>
              <a:t>183</a:t>
            </a:fld>
            <a:endParaRPr lang="en-US" altLang="en-US" dirty="0"/>
          </a:p>
        </p:txBody>
      </p:sp>
    </p:spTree>
    <p:extLst>
      <p:ext uri="{BB962C8B-B14F-4D97-AF65-F5344CB8AC3E}">
        <p14:creationId xmlns:p14="http://schemas.microsoft.com/office/powerpoint/2010/main" val="3276292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 calcmode="lin" valueType="num">
                                      <p:cBhvr>
                                        <p:cTn id="7" dur="500" fill="hold"/>
                                        <p:tgtEl>
                                          <p:spTgt spid="291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18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1843">
                                            <p:txEl>
                                              <p:pRg st="1" end="1"/>
                                            </p:txEl>
                                          </p:spTgt>
                                        </p:tgtEl>
                                        <p:attrNameLst>
                                          <p:attrName>style.visibility</p:attrName>
                                        </p:attrNameLst>
                                      </p:cBhvr>
                                      <p:to>
                                        <p:strVal val="visible"/>
                                      </p:to>
                                    </p:set>
                                    <p:anim calcmode="lin" valueType="num">
                                      <p:cBhvr>
                                        <p:cTn id="11" dur="500" fill="hold"/>
                                        <p:tgtEl>
                                          <p:spTgt spid="2918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9184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anim calcmode="lin" valueType="num">
                                      <p:cBhvr>
                                        <p:cTn id="15" dur="500" fill="hold"/>
                                        <p:tgtEl>
                                          <p:spTgt spid="29184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9184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anim calcmode="lin" valueType="num">
                                      <p:cBhvr>
                                        <p:cTn id="19" dur="500" fill="hold"/>
                                        <p:tgtEl>
                                          <p:spTgt spid="2918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918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91843">
                                            <p:txEl>
                                              <p:pRg st="4" end="4"/>
                                            </p:txEl>
                                          </p:spTgt>
                                        </p:tgtEl>
                                        <p:attrNameLst>
                                          <p:attrName>style.visibility</p:attrName>
                                        </p:attrNameLst>
                                      </p:cBhvr>
                                      <p:to>
                                        <p:strVal val="visible"/>
                                      </p:to>
                                    </p:set>
                                    <p:anim calcmode="lin" valueType="num">
                                      <p:cBhvr>
                                        <p:cTn id="25" dur="500" fill="hold"/>
                                        <p:tgtEl>
                                          <p:spTgt spid="29184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91843">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91843">
                                            <p:txEl>
                                              <p:pRg st="5" end="5"/>
                                            </p:txEl>
                                          </p:spTgt>
                                        </p:tgtEl>
                                        <p:attrNameLst>
                                          <p:attrName>style.visibility</p:attrName>
                                        </p:attrNameLst>
                                      </p:cBhvr>
                                      <p:to>
                                        <p:strVal val="visible"/>
                                      </p:to>
                                    </p:set>
                                    <p:anim calcmode="lin" valueType="num">
                                      <p:cBhvr>
                                        <p:cTn id="29" dur="500" fill="hold"/>
                                        <p:tgtEl>
                                          <p:spTgt spid="29184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291843">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291843">
                                            <p:txEl>
                                              <p:pRg st="6" end="6"/>
                                            </p:txEl>
                                          </p:spTgt>
                                        </p:tgtEl>
                                        <p:attrNameLst>
                                          <p:attrName>style.visibility</p:attrName>
                                        </p:attrNameLst>
                                      </p:cBhvr>
                                      <p:to>
                                        <p:strVal val="visible"/>
                                      </p:to>
                                    </p:set>
                                    <p:anim calcmode="lin" valueType="num">
                                      <p:cBhvr>
                                        <p:cTn id="33" dur="500" fill="hold"/>
                                        <p:tgtEl>
                                          <p:spTgt spid="29184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291843">
                                            <p:txEl>
                                              <p:pRg st="6" end="6"/>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291843">
                                            <p:txEl>
                                              <p:pRg st="7" end="7"/>
                                            </p:txEl>
                                          </p:spTgt>
                                        </p:tgtEl>
                                        <p:attrNameLst>
                                          <p:attrName>style.visibility</p:attrName>
                                        </p:attrNameLst>
                                      </p:cBhvr>
                                      <p:to>
                                        <p:strVal val="visible"/>
                                      </p:to>
                                    </p:set>
                                    <p:anim calcmode="lin" valueType="num">
                                      <p:cBhvr>
                                        <p:cTn id="37" dur="500" fill="hold"/>
                                        <p:tgtEl>
                                          <p:spTgt spid="29184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291843">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91843">
                                            <p:txEl>
                                              <p:pRg st="8" end="8"/>
                                            </p:txEl>
                                          </p:spTgt>
                                        </p:tgtEl>
                                        <p:attrNameLst>
                                          <p:attrName>style.visibility</p:attrName>
                                        </p:attrNameLst>
                                      </p:cBhvr>
                                      <p:to>
                                        <p:strVal val="visible"/>
                                      </p:to>
                                    </p:set>
                                    <p:anim calcmode="lin" valueType="num">
                                      <p:cBhvr>
                                        <p:cTn id="41" dur="500" fill="hold"/>
                                        <p:tgtEl>
                                          <p:spTgt spid="291843">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29184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291843">
                                            <p:txEl>
                                              <p:pRg st="9" end="9"/>
                                            </p:txEl>
                                          </p:spTgt>
                                        </p:tgtEl>
                                        <p:attrNameLst>
                                          <p:attrName>style.visibility</p:attrName>
                                        </p:attrNameLst>
                                      </p:cBhvr>
                                      <p:to>
                                        <p:strVal val="visible"/>
                                      </p:to>
                                    </p:set>
                                    <p:anim calcmode="lin" valueType="num">
                                      <p:cBhvr>
                                        <p:cTn id="47" dur="500" fill="hold"/>
                                        <p:tgtEl>
                                          <p:spTgt spid="291843">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291843">
                                            <p:txEl>
                                              <p:pRg st="9" end="9"/>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91843">
                                            <p:txEl>
                                              <p:pRg st="10" end="10"/>
                                            </p:txEl>
                                          </p:spTgt>
                                        </p:tgtEl>
                                        <p:attrNameLst>
                                          <p:attrName>style.visibility</p:attrName>
                                        </p:attrNameLst>
                                      </p:cBhvr>
                                      <p:to>
                                        <p:strVal val="visible"/>
                                      </p:to>
                                    </p:set>
                                    <p:anim calcmode="lin" valueType="num">
                                      <p:cBhvr>
                                        <p:cTn id="51" dur="500" fill="hold"/>
                                        <p:tgtEl>
                                          <p:spTgt spid="291843">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291843">
                                            <p:txEl>
                                              <p:pRg st="10" end="10"/>
                                            </p:txEl>
                                          </p:spTgt>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91843">
                                            <p:txEl>
                                              <p:pRg st="11" end="11"/>
                                            </p:txEl>
                                          </p:spTgt>
                                        </p:tgtEl>
                                        <p:attrNameLst>
                                          <p:attrName>style.visibility</p:attrName>
                                        </p:attrNameLst>
                                      </p:cBhvr>
                                      <p:to>
                                        <p:strVal val="visible"/>
                                      </p:to>
                                    </p:set>
                                    <p:anim calcmode="lin" valueType="num">
                                      <p:cBhvr>
                                        <p:cTn id="55" dur="500" fill="hold"/>
                                        <p:tgtEl>
                                          <p:spTgt spid="291843">
                                            <p:txEl>
                                              <p:pRg st="11" end="11"/>
                                            </p:txEl>
                                          </p:spTgt>
                                        </p:tgtEl>
                                        <p:attrNameLst>
                                          <p:attrName>ppt_w</p:attrName>
                                        </p:attrNameLst>
                                      </p:cBhvr>
                                      <p:tavLst>
                                        <p:tav tm="0">
                                          <p:val>
                                            <p:fltVal val="0"/>
                                          </p:val>
                                        </p:tav>
                                        <p:tav tm="100000">
                                          <p:val>
                                            <p:strVal val="#ppt_w"/>
                                          </p:val>
                                        </p:tav>
                                      </p:tavLst>
                                    </p:anim>
                                    <p:anim calcmode="lin" valueType="num">
                                      <p:cBhvr>
                                        <p:cTn id="56" dur="500" fill="hold"/>
                                        <p:tgtEl>
                                          <p:spTgt spid="291843">
                                            <p:txEl>
                                              <p:pRg st="11" end="11"/>
                                            </p:txEl>
                                          </p:spTgt>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291843">
                                            <p:txEl>
                                              <p:pRg st="12" end="12"/>
                                            </p:txEl>
                                          </p:spTgt>
                                        </p:tgtEl>
                                        <p:attrNameLst>
                                          <p:attrName>style.visibility</p:attrName>
                                        </p:attrNameLst>
                                      </p:cBhvr>
                                      <p:to>
                                        <p:strVal val="visible"/>
                                      </p:to>
                                    </p:set>
                                    <p:anim calcmode="lin" valueType="num">
                                      <p:cBhvr>
                                        <p:cTn id="59" dur="500" fill="hold"/>
                                        <p:tgtEl>
                                          <p:spTgt spid="291843">
                                            <p:txEl>
                                              <p:pRg st="12" end="12"/>
                                            </p:txEl>
                                          </p:spTgt>
                                        </p:tgtEl>
                                        <p:attrNameLst>
                                          <p:attrName>ppt_w</p:attrName>
                                        </p:attrNameLst>
                                      </p:cBhvr>
                                      <p:tavLst>
                                        <p:tav tm="0">
                                          <p:val>
                                            <p:fltVal val="0"/>
                                          </p:val>
                                        </p:tav>
                                        <p:tav tm="100000">
                                          <p:val>
                                            <p:strVal val="#ppt_w"/>
                                          </p:val>
                                        </p:tav>
                                      </p:tavLst>
                                    </p:anim>
                                    <p:anim calcmode="lin" valueType="num">
                                      <p:cBhvr>
                                        <p:cTn id="60" dur="500" fill="hold"/>
                                        <p:tgtEl>
                                          <p:spTgt spid="291843">
                                            <p:txEl>
                                              <p:pRg st="12" end="12"/>
                                            </p:txEl>
                                          </p:spTgt>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291843">
                                            <p:txEl>
                                              <p:pRg st="13" end="13"/>
                                            </p:txEl>
                                          </p:spTgt>
                                        </p:tgtEl>
                                        <p:attrNameLst>
                                          <p:attrName>style.visibility</p:attrName>
                                        </p:attrNameLst>
                                      </p:cBhvr>
                                      <p:to>
                                        <p:strVal val="visible"/>
                                      </p:to>
                                    </p:set>
                                    <p:anim calcmode="lin" valueType="num">
                                      <p:cBhvr>
                                        <p:cTn id="63" dur="500" fill="hold"/>
                                        <p:tgtEl>
                                          <p:spTgt spid="291843">
                                            <p:txEl>
                                              <p:pRg st="13" end="13"/>
                                            </p:txEl>
                                          </p:spTgt>
                                        </p:tgtEl>
                                        <p:attrNameLst>
                                          <p:attrName>ppt_w</p:attrName>
                                        </p:attrNameLst>
                                      </p:cBhvr>
                                      <p:tavLst>
                                        <p:tav tm="0">
                                          <p:val>
                                            <p:fltVal val="0"/>
                                          </p:val>
                                        </p:tav>
                                        <p:tav tm="100000">
                                          <p:val>
                                            <p:strVal val="#ppt_w"/>
                                          </p:val>
                                        </p:tav>
                                      </p:tavLst>
                                    </p:anim>
                                    <p:anim calcmode="lin" valueType="num">
                                      <p:cBhvr>
                                        <p:cTn id="64" dur="500" fill="hold"/>
                                        <p:tgtEl>
                                          <p:spTgt spid="291843">
                                            <p:txEl>
                                              <p:pRg st="13" end="13"/>
                                            </p:txEl>
                                          </p:spTgt>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291843">
                                            <p:txEl>
                                              <p:pRg st="14" end="14"/>
                                            </p:txEl>
                                          </p:spTgt>
                                        </p:tgtEl>
                                        <p:attrNameLst>
                                          <p:attrName>style.visibility</p:attrName>
                                        </p:attrNameLst>
                                      </p:cBhvr>
                                      <p:to>
                                        <p:strVal val="visible"/>
                                      </p:to>
                                    </p:set>
                                    <p:anim calcmode="lin" valueType="num">
                                      <p:cBhvr>
                                        <p:cTn id="67" dur="500" fill="hold"/>
                                        <p:tgtEl>
                                          <p:spTgt spid="291843">
                                            <p:txEl>
                                              <p:pRg st="14" end="14"/>
                                            </p:txEl>
                                          </p:spTgt>
                                        </p:tgtEl>
                                        <p:attrNameLst>
                                          <p:attrName>ppt_w</p:attrName>
                                        </p:attrNameLst>
                                      </p:cBhvr>
                                      <p:tavLst>
                                        <p:tav tm="0">
                                          <p:val>
                                            <p:fltVal val="0"/>
                                          </p:val>
                                        </p:tav>
                                        <p:tav tm="100000">
                                          <p:val>
                                            <p:strVal val="#ppt_w"/>
                                          </p:val>
                                        </p:tav>
                                      </p:tavLst>
                                    </p:anim>
                                    <p:anim calcmode="lin" valueType="num">
                                      <p:cBhvr>
                                        <p:cTn id="68" dur="500" fill="hold"/>
                                        <p:tgtEl>
                                          <p:spTgt spid="291843">
                                            <p:txEl>
                                              <p:pRg st="14" end="14"/>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nodeType="clickEffect">
                                  <p:stCondLst>
                                    <p:cond delay="0"/>
                                  </p:stCondLst>
                                  <p:childTnLst>
                                    <p:set>
                                      <p:cBhvr>
                                        <p:cTn id="72" dur="1" fill="hold">
                                          <p:stCondLst>
                                            <p:cond delay="0"/>
                                          </p:stCondLst>
                                        </p:cTn>
                                        <p:tgtEl>
                                          <p:spTgt spid="291844">
                                            <p:txEl>
                                              <p:pRg st="0" end="0"/>
                                            </p:txEl>
                                          </p:spTgt>
                                        </p:tgtEl>
                                        <p:attrNameLst>
                                          <p:attrName>style.visibility</p:attrName>
                                        </p:attrNameLst>
                                      </p:cBhvr>
                                      <p:to>
                                        <p:strVal val="visible"/>
                                      </p:to>
                                    </p:set>
                                    <p:anim calcmode="lin" valueType="num">
                                      <p:cBhvr>
                                        <p:cTn id="73" dur="500" fill="hold"/>
                                        <p:tgtEl>
                                          <p:spTgt spid="291844">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91844">
                                            <p:txEl>
                                              <p:pRg st="0" end="0"/>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291844">
                                            <p:txEl>
                                              <p:pRg st="1" end="1"/>
                                            </p:txEl>
                                          </p:spTgt>
                                        </p:tgtEl>
                                        <p:attrNameLst>
                                          <p:attrName>style.visibility</p:attrName>
                                        </p:attrNameLst>
                                      </p:cBhvr>
                                      <p:to>
                                        <p:strVal val="visible"/>
                                      </p:to>
                                    </p:set>
                                    <p:anim calcmode="lin" valueType="num">
                                      <p:cBhvr>
                                        <p:cTn id="77" dur="500" fill="hold"/>
                                        <p:tgtEl>
                                          <p:spTgt spid="291844">
                                            <p:txEl>
                                              <p:pRg st="1" end="1"/>
                                            </p:txEl>
                                          </p:spTgt>
                                        </p:tgtEl>
                                        <p:attrNameLst>
                                          <p:attrName>ppt_w</p:attrName>
                                        </p:attrNameLst>
                                      </p:cBhvr>
                                      <p:tavLst>
                                        <p:tav tm="0">
                                          <p:val>
                                            <p:fltVal val="0"/>
                                          </p:val>
                                        </p:tav>
                                        <p:tav tm="100000">
                                          <p:val>
                                            <p:strVal val="#ppt_w"/>
                                          </p:val>
                                        </p:tav>
                                      </p:tavLst>
                                    </p:anim>
                                    <p:anim calcmode="lin" valueType="num">
                                      <p:cBhvr>
                                        <p:cTn id="78" dur="500" fill="hold"/>
                                        <p:tgtEl>
                                          <p:spTgt spid="291844">
                                            <p:txEl>
                                              <p:pRg st="1" end="1"/>
                                            </p:txEl>
                                          </p:spTgt>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291844">
                                            <p:txEl>
                                              <p:pRg st="2" end="2"/>
                                            </p:txEl>
                                          </p:spTgt>
                                        </p:tgtEl>
                                        <p:attrNameLst>
                                          <p:attrName>style.visibility</p:attrName>
                                        </p:attrNameLst>
                                      </p:cBhvr>
                                      <p:to>
                                        <p:strVal val="visible"/>
                                      </p:to>
                                    </p:set>
                                    <p:anim calcmode="lin" valueType="num">
                                      <p:cBhvr>
                                        <p:cTn id="81" dur="500" fill="hold"/>
                                        <p:tgtEl>
                                          <p:spTgt spid="291844">
                                            <p:txEl>
                                              <p:pRg st="2" end="2"/>
                                            </p:txEl>
                                          </p:spTgt>
                                        </p:tgtEl>
                                        <p:attrNameLst>
                                          <p:attrName>ppt_w</p:attrName>
                                        </p:attrNameLst>
                                      </p:cBhvr>
                                      <p:tavLst>
                                        <p:tav tm="0">
                                          <p:val>
                                            <p:fltVal val="0"/>
                                          </p:val>
                                        </p:tav>
                                        <p:tav tm="100000">
                                          <p:val>
                                            <p:strVal val="#ppt_w"/>
                                          </p:val>
                                        </p:tav>
                                      </p:tavLst>
                                    </p:anim>
                                    <p:anim calcmode="lin" valueType="num">
                                      <p:cBhvr>
                                        <p:cTn id="82" dur="500" fill="hold"/>
                                        <p:tgtEl>
                                          <p:spTgt spid="291844">
                                            <p:txEl>
                                              <p:pRg st="2" end="2"/>
                                            </p:txEl>
                                          </p:spTgt>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291844">
                                            <p:txEl>
                                              <p:pRg st="3" end="3"/>
                                            </p:txEl>
                                          </p:spTgt>
                                        </p:tgtEl>
                                        <p:attrNameLst>
                                          <p:attrName>style.visibility</p:attrName>
                                        </p:attrNameLst>
                                      </p:cBhvr>
                                      <p:to>
                                        <p:strVal val="visible"/>
                                      </p:to>
                                    </p:set>
                                    <p:anim calcmode="lin" valueType="num">
                                      <p:cBhvr>
                                        <p:cTn id="85" dur="500" fill="hold"/>
                                        <p:tgtEl>
                                          <p:spTgt spid="291844">
                                            <p:txEl>
                                              <p:pRg st="3" end="3"/>
                                            </p:txEl>
                                          </p:spTgt>
                                        </p:tgtEl>
                                        <p:attrNameLst>
                                          <p:attrName>ppt_w</p:attrName>
                                        </p:attrNameLst>
                                      </p:cBhvr>
                                      <p:tavLst>
                                        <p:tav tm="0">
                                          <p:val>
                                            <p:fltVal val="0"/>
                                          </p:val>
                                        </p:tav>
                                        <p:tav tm="100000">
                                          <p:val>
                                            <p:strVal val="#ppt_w"/>
                                          </p:val>
                                        </p:tav>
                                      </p:tavLst>
                                    </p:anim>
                                    <p:anim calcmode="lin" valueType="num">
                                      <p:cBhvr>
                                        <p:cTn id="86" dur="500" fill="hold"/>
                                        <p:tgtEl>
                                          <p:spTgt spid="2918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nodeType="clickEffect">
                                  <p:stCondLst>
                                    <p:cond delay="0"/>
                                  </p:stCondLst>
                                  <p:childTnLst>
                                    <p:set>
                                      <p:cBhvr>
                                        <p:cTn id="90" dur="1" fill="hold">
                                          <p:stCondLst>
                                            <p:cond delay="0"/>
                                          </p:stCondLst>
                                        </p:cTn>
                                        <p:tgtEl>
                                          <p:spTgt spid="291844">
                                            <p:txEl>
                                              <p:pRg st="4" end="4"/>
                                            </p:txEl>
                                          </p:spTgt>
                                        </p:tgtEl>
                                        <p:attrNameLst>
                                          <p:attrName>style.visibility</p:attrName>
                                        </p:attrNameLst>
                                      </p:cBhvr>
                                      <p:to>
                                        <p:strVal val="visible"/>
                                      </p:to>
                                    </p:set>
                                    <p:anim calcmode="lin" valueType="num">
                                      <p:cBhvr>
                                        <p:cTn id="91" dur="500" fill="hold"/>
                                        <p:tgtEl>
                                          <p:spTgt spid="29184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91844">
                                            <p:txEl>
                                              <p:pRg st="4" end="4"/>
                                            </p:txEl>
                                          </p:spTgt>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291844">
                                            <p:txEl>
                                              <p:pRg st="5" end="5"/>
                                            </p:txEl>
                                          </p:spTgt>
                                        </p:tgtEl>
                                        <p:attrNameLst>
                                          <p:attrName>style.visibility</p:attrName>
                                        </p:attrNameLst>
                                      </p:cBhvr>
                                      <p:to>
                                        <p:strVal val="visible"/>
                                      </p:to>
                                    </p:set>
                                    <p:anim calcmode="lin" valueType="num">
                                      <p:cBhvr>
                                        <p:cTn id="95" dur="500" fill="hold"/>
                                        <p:tgtEl>
                                          <p:spTgt spid="291844">
                                            <p:txEl>
                                              <p:pRg st="5" end="5"/>
                                            </p:txEl>
                                          </p:spTgt>
                                        </p:tgtEl>
                                        <p:attrNameLst>
                                          <p:attrName>ppt_w</p:attrName>
                                        </p:attrNameLst>
                                      </p:cBhvr>
                                      <p:tavLst>
                                        <p:tav tm="0">
                                          <p:val>
                                            <p:fltVal val="0"/>
                                          </p:val>
                                        </p:tav>
                                        <p:tav tm="100000">
                                          <p:val>
                                            <p:strVal val="#ppt_w"/>
                                          </p:val>
                                        </p:tav>
                                      </p:tavLst>
                                    </p:anim>
                                    <p:anim calcmode="lin" valueType="num">
                                      <p:cBhvr>
                                        <p:cTn id="96" dur="500" fill="hold"/>
                                        <p:tgtEl>
                                          <p:spTgt spid="291844">
                                            <p:txEl>
                                              <p:pRg st="5" end="5"/>
                                            </p:txEl>
                                          </p:spTgt>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291844">
                                            <p:txEl>
                                              <p:pRg st="6" end="6"/>
                                            </p:txEl>
                                          </p:spTgt>
                                        </p:tgtEl>
                                        <p:attrNameLst>
                                          <p:attrName>style.visibility</p:attrName>
                                        </p:attrNameLst>
                                      </p:cBhvr>
                                      <p:to>
                                        <p:strVal val="visible"/>
                                      </p:to>
                                    </p:set>
                                    <p:anim calcmode="lin" valueType="num">
                                      <p:cBhvr>
                                        <p:cTn id="99" dur="500" fill="hold"/>
                                        <p:tgtEl>
                                          <p:spTgt spid="291844">
                                            <p:txEl>
                                              <p:pRg st="6" end="6"/>
                                            </p:txEl>
                                          </p:spTgt>
                                        </p:tgtEl>
                                        <p:attrNameLst>
                                          <p:attrName>ppt_w</p:attrName>
                                        </p:attrNameLst>
                                      </p:cBhvr>
                                      <p:tavLst>
                                        <p:tav tm="0">
                                          <p:val>
                                            <p:fltVal val="0"/>
                                          </p:val>
                                        </p:tav>
                                        <p:tav tm="100000">
                                          <p:val>
                                            <p:strVal val="#ppt_w"/>
                                          </p:val>
                                        </p:tav>
                                      </p:tavLst>
                                    </p:anim>
                                    <p:anim calcmode="lin" valueType="num">
                                      <p:cBhvr>
                                        <p:cTn id="100" dur="500" fill="hold"/>
                                        <p:tgtEl>
                                          <p:spTgt spid="291844">
                                            <p:txEl>
                                              <p:pRg st="6" end="6"/>
                                            </p:txEl>
                                          </p:spTgt>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291844">
                                            <p:txEl>
                                              <p:pRg st="7" end="7"/>
                                            </p:txEl>
                                          </p:spTgt>
                                        </p:tgtEl>
                                        <p:attrNameLst>
                                          <p:attrName>style.visibility</p:attrName>
                                        </p:attrNameLst>
                                      </p:cBhvr>
                                      <p:to>
                                        <p:strVal val="visible"/>
                                      </p:to>
                                    </p:set>
                                    <p:anim calcmode="lin" valueType="num">
                                      <p:cBhvr>
                                        <p:cTn id="103" dur="500" fill="hold"/>
                                        <p:tgtEl>
                                          <p:spTgt spid="291844">
                                            <p:txEl>
                                              <p:pRg st="7" end="7"/>
                                            </p:txEl>
                                          </p:spTgt>
                                        </p:tgtEl>
                                        <p:attrNameLst>
                                          <p:attrName>ppt_w</p:attrName>
                                        </p:attrNameLst>
                                      </p:cBhvr>
                                      <p:tavLst>
                                        <p:tav tm="0">
                                          <p:val>
                                            <p:fltVal val="0"/>
                                          </p:val>
                                        </p:tav>
                                        <p:tav tm="100000">
                                          <p:val>
                                            <p:strVal val="#ppt_w"/>
                                          </p:val>
                                        </p:tav>
                                      </p:tavLst>
                                    </p:anim>
                                    <p:anim calcmode="lin" valueType="num">
                                      <p:cBhvr>
                                        <p:cTn id="104" dur="500" fill="hold"/>
                                        <p:tgtEl>
                                          <p:spTgt spid="291844">
                                            <p:txEl>
                                              <p:pRg st="7" end="7"/>
                                            </p:txEl>
                                          </p:spTgt>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291844">
                                            <p:txEl>
                                              <p:pRg st="8" end="8"/>
                                            </p:txEl>
                                          </p:spTgt>
                                        </p:tgtEl>
                                        <p:attrNameLst>
                                          <p:attrName>style.visibility</p:attrName>
                                        </p:attrNameLst>
                                      </p:cBhvr>
                                      <p:to>
                                        <p:strVal val="visible"/>
                                      </p:to>
                                    </p:set>
                                    <p:anim calcmode="lin" valueType="num">
                                      <p:cBhvr>
                                        <p:cTn id="107" dur="500" fill="hold"/>
                                        <p:tgtEl>
                                          <p:spTgt spid="291844">
                                            <p:txEl>
                                              <p:pRg st="8" end="8"/>
                                            </p:txEl>
                                          </p:spTgt>
                                        </p:tgtEl>
                                        <p:attrNameLst>
                                          <p:attrName>ppt_w</p:attrName>
                                        </p:attrNameLst>
                                      </p:cBhvr>
                                      <p:tavLst>
                                        <p:tav tm="0">
                                          <p:val>
                                            <p:fltVal val="0"/>
                                          </p:val>
                                        </p:tav>
                                        <p:tav tm="100000">
                                          <p:val>
                                            <p:strVal val="#ppt_w"/>
                                          </p:val>
                                        </p:tav>
                                      </p:tavLst>
                                    </p:anim>
                                    <p:anim calcmode="lin" valueType="num">
                                      <p:cBhvr>
                                        <p:cTn id="108" dur="500" fill="hold"/>
                                        <p:tgtEl>
                                          <p:spTgt spid="291844">
                                            <p:txEl>
                                              <p:pRg st="8" end="8"/>
                                            </p:txEl>
                                          </p:spTgt>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291844">
                                            <p:txEl>
                                              <p:pRg st="9" end="9"/>
                                            </p:txEl>
                                          </p:spTgt>
                                        </p:tgtEl>
                                        <p:attrNameLst>
                                          <p:attrName>style.visibility</p:attrName>
                                        </p:attrNameLst>
                                      </p:cBhvr>
                                      <p:to>
                                        <p:strVal val="visible"/>
                                      </p:to>
                                    </p:set>
                                    <p:anim calcmode="lin" valueType="num">
                                      <p:cBhvr>
                                        <p:cTn id="111" dur="500" fill="hold"/>
                                        <p:tgtEl>
                                          <p:spTgt spid="291844">
                                            <p:txEl>
                                              <p:pRg st="9" end="9"/>
                                            </p:txEl>
                                          </p:spTgt>
                                        </p:tgtEl>
                                        <p:attrNameLst>
                                          <p:attrName>ppt_w</p:attrName>
                                        </p:attrNameLst>
                                      </p:cBhvr>
                                      <p:tavLst>
                                        <p:tav tm="0">
                                          <p:val>
                                            <p:fltVal val="0"/>
                                          </p:val>
                                        </p:tav>
                                        <p:tav tm="100000">
                                          <p:val>
                                            <p:strVal val="#ppt_w"/>
                                          </p:val>
                                        </p:tav>
                                      </p:tavLst>
                                    </p:anim>
                                    <p:anim calcmode="lin" valueType="num">
                                      <p:cBhvr>
                                        <p:cTn id="112" dur="500" fill="hold"/>
                                        <p:tgtEl>
                                          <p:spTgt spid="291844">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860613" y="251012"/>
            <a:ext cx="10632140" cy="1349188"/>
          </a:xfrm>
        </p:spPr>
        <p:txBody>
          <a:bodyPr>
            <a:normAutofit fontScale="90000"/>
          </a:bodyPr>
          <a:lstStyle/>
          <a:p>
            <a:pPr eaLnBrk="1" hangingPunct="1">
              <a:defRPr/>
            </a:pPr>
            <a:r>
              <a:rPr lang="en-US" altLang="en-US" sz="4000" dirty="0">
                <a:latin typeface="Times New Roman" panose="02020603050405020304" pitchFamily="18" charset="0"/>
              </a:rPr>
              <a:t>Five Interpretive Approaches</a:t>
            </a:r>
            <a:br>
              <a:rPr lang="en-US" altLang="en-US" sz="4000" dirty="0">
                <a:latin typeface="Times New Roman" panose="02020603050405020304" pitchFamily="18" charset="0"/>
              </a:rPr>
            </a:br>
            <a:r>
              <a:rPr lang="en-US" altLang="en-US" sz="4000" dirty="0">
                <a:latin typeface="Times New Roman" panose="02020603050405020304" pitchFamily="18" charset="0"/>
              </a:rPr>
              <a:t>to Ezekiel’s Eschatology</a:t>
            </a:r>
          </a:p>
        </p:txBody>
      </p:sp>
      <p:sp>
        <p:nvSpPr>
          <p:cNvPr id="295941" name="Rectangle 5"/>
          <p:cNvSpPr>
            <a:spLocks noGrp="1" noChangeArrowheads="1"/>
          </p:cNvSpPr>
          <p:nvPr>
            <p:ph type="body" sz="half" idx="1"/>
          </p:nvPr>
        </p:nvSpPr>
        <p:spPr>
          <a:xfrm>
            <a:off x="1752600" y="1828800"/>
            <a:ext cx="4343400" cy="5029200"/>
          </a:xfrm>
        </p:spPr>
        <p:txBody>
          <a:bodyPr/>
          <a:lstStyle/>
          <a:p>
            <a:pPr eaLnBrk="1" hangingPunct="1">
              <a:lnSpc>
                <a:spcPct val="80000"/>
              </a:lnSpc>
              <a:buFontTx/>
              <a:buNone/>
              <a:defRPr/>
            </a:pPr>
            <a:r>
              <a:rPr lang="en-US" altLang="en-US" sz="2800" dirty="0">
                <a:solidFill>
                  <a:srgbClr val="FF0000"/>
                </a:solidFill>
                <a:latin typeface="Eras Demi ITC" pitchFamily="34" charset="0"/>
              </a:rPr>
              <a:t>1 </a:t>
            </a:r>
            <a:r>
              <a:rPr lang="en-US" altLang="en-US" sz="2800" dirty="0">
                <a:solidFill>
                  <a:srgbClr val="FFCC00"/>
                </a:solidFill>
                <a:latin typeface="Eras Demi ITC" pitchFamily="34" charset="0"/>
              </a:rPr>
              <a:t>HISTORICAL VIEW</a:t>
            </a:r>
          </a:p>
          <a:p>
            <a:pPr eaLnBrk="1" hangingPunct="1">
              <a:lnSpc>
                <a:spcPct val="80000"/>
              </a:lnSpc>
              <a:defRPr/>
            </a:pPr>
            <a:r>
              <a:rPr lang="en-US" altLang="en-US" sz="2400" i="1" dirty="0">
                <a:latin typeface="Comic Sans MS" panose="030F0702030302020204" pitchFamily="66" charset="0"/>
              </a:rPr>
              <a:t>Prophecy </a:t>
            </a:r>
            <a:r>
              <a:rPr lang="en-US" altLang="en-US" sz="2400" i="1" u="sng" dirty="0">
                <a:latin typeface="Comic Sans MS" panose="030F0702030302020204" pitchFamily="66" charset="0"/>
              </a:rPr>
              <a:t>genuinely </a:t>
            </a:r>
            <a:r>
              <a:rPr lang="en-US" altLang="en-US" sz="2400" i="1" dirty="0">
                <a:latin typeface="Comic Sans MS" panose="030F0702030302020204" pitchFamily="66" charset="0"/>
              </a:rPr>
              <a:t>predicts the future</a:t>
            </a:r>
          </a:p>
          <a:p>
            <a:pPr eaLnBrk="1" hangingPunct="1">
              <a:lnSpc>
                <a:spcPct val="80000"/>
              </a:lnSpc>
              <a:defRPr/>
            </a:pPr>
            <a:r>
              <a:rPr lang="en-US" altLang="en-US" sz="2400" i="1" dirty="0">
                <a:latin typeface="Comic Sans MS" panose="030F0702030302020204" pitchFamily="66" charset="0"/>
              </a:rPr>
              <a:t>However, these predictions are often </a:t>
            </a:r>
            <a:r>
              <a:rPr lang="en-US" altLang="en-US" sz="2400" i="1" u="sng" dirty="0">
                <a:latin typeface="Comic Sans MS" panose="030F0702030302020204" pitchFamily="66" charset="0"/>
              </a:rPr>
              <a:t>conditional</a:t>
            </a:r>
          </a:p>
          <a:p>
            <a:pPr eaLnBrk="1" hangingPunct="1">
              <a:lnSpc>
                <a:spcPct val="80000"/>
              </a:lnSpc>
              <a:defRPr/>
            </a:pPr>
            <a:r>
              <a:rPr lang="en-US" altLang="en-US" sz="2400" i="1" dirty="0">
                <a:latin typeface="Comic Sans MS" panose="030F0702030302020204" pitchFamily="66" charset="0"/>
              </a:rPr>
              <a:t>Ezekiel’s visions for the future were </a:t>
            </a:r>
            <a:r>
              <a:rPr lang="en-US" altLang="en-US" sz="2400" i="1" u="sng" dirty="0">
                <a:latin typeface="Comic Sans MS" panose="030F0702030302020204" pitchFamily="66" charset="0"/>
              </a:rPr>
              <a:t>partially fulfilled</a:t>
            </a:r>
            <a:r>
              <a:rPr lang="en-US" altLang="en-US" sz="2400" i="1" dirty="0">
                <a:latin typeface="Comic Sans MS" panose="030F0702030302020204" pitchFamily="66" charset="0"/>
              </a:rPr>
              <a:t> in the return from exile</a:t>
            </a:r>
          </a:p>
          <a:p>
            <a:pPr eaLnBrk="1" hangingPunct="1">
              <a:lnSpc>
                <a:spcPct val="80000"/>
              </a:lnSpc>
              <a:defRPr/>
            </a:pPr>
            <a:r>
              <a:rPr lang="en-US" altLang="en-US" sz="2400" i="1" dirty="0">
                <a:latin typeface="Comic Sans MS" panose="030F0702030302020204" pitchFamily="66" charset="0"/>
              </a:rPr>
              <a:t>His visions describe the way things </a:t>
            </a:r>
            <a:r>
              <a:rPr lang="en-US" altLang="en-US" sz="2400" i="1" u="sng" dirty="0">
                <a:latin typeface="Comic Sans MS" panose="030F0702030302020204" pitchFamily="66" charset="0"/>
              </a:rPr>
              <a:t>should have been</a:t>
            </a:r>
            <a:r>
              <a:rPr lang="en-US" altLang="en-US" sz="2400" i="1" dirty="0">
                <a:latin typeface="Comic Sans MS" panose="030F0702030302020204" pitchFamily="66" charset="0"/>
              </a:rPr>
              <a:t> had Israel been faithful</a:t>
            </a:r>
          </a:p>
        </p:txBody>
      </p:sp>
      <p:sp>
        <p:nvSpPr>
          <p:cNvPr id="295942" name="Rectangle 6"/>
          <p:cNvSpPr>
            <a:spLocks noGrp="1" noChangeArrowheads="1"/>
          </p:cNvSpPr>
          <p:nvPr>
            <p:ph type="body" sz="half" idx="2"/>
          </p:nvPr>
        </p:nvSpPr>
        <p:spPr>
          <a:xfrm>
            <a:off x="6172200" y="1676400"/>
            <a:ext cx="4267200" cy="4953000"/>
          </a:xfrm>
        </p:spPr>
        <p:txBody>
          <a:bodyPr/>
          <a:lstStyle/>
          <a:p>
            <a:pPr eaLnBrk="1" hangingPunct="1">
              <a:lnSpc>
                <a:spcPct val="90000"/>
              </a:lnSpc>
              <a:defRPr/>
            </a:pPr>
            <a:endParaRPr lang="en-US" altLang="en-US" sz="2400" i="1" dirty="0">
              <a:latin typeface="Comic Sans MS" panose="030F0702030302020204" pitchFamily="66" charset="0"/>
            </a:endParaRPr>
          </a:p>
          <a:p>
            <a:pPr eaLnBrk="1" hangingPunct="1">
              <a:lnSpc>
                <a:spcPct val="90000"/>
              </a:lnSpc>
              <a:defRPr/>
            </a:pPr>
            <a:r>
              <a:rPr lang="en-US" altLang="en-US" sz="2400" i="1" dirty="0">
                <a:latin typeface="Comic Sans MS" panose="030F0702030302020204" pitchFamily="66" charset="0"/>
              </a:rPr>
              <a:t>Due to Israel’s moral failure, the predictions fell short of expectation</a:t>
            </a:r>
          </a:p>
          <a:p>
            <a:pPr eaLnBrk="1" hangingPunct="1">
              <a:lnSpc>
                <a:spcPct val="90000"/>
              </a:lnSpc>
              <a:defRPr/>
            </a:pPr>
            <a:r>
              <a:rPr lang="en-US" altLang="en-US" sz="2400" i="1" dirty="0">
                <a:latin typeface="Comic Sans MS" panose="030F0702030302020204" pitchFamily="66" charset="0"/>
              </a:rPr>
              <a:t>By analogy, the circumstance was similar to:</a:t>
            </a:r>
          </a:p>
          <a:p>
            <a:pPr lvl="1" eaLnBrk="1" hangingPunct="1">
              <a:lnSpc>
                <a:spcPct val="90000"/>
              </a:lnSpc>
              <a:buFont typeface="Wingdings" panose="05000000000000000000" pitchFamily="2" charset="2"/>
              <a:buChar char="Ø"/>
              <a:defRPr/>
            </a:pPr>
            <a:r>
              <a:rPr lang="en-US" altLang="en-US" sz="2000" i="1" dirty="0">
                <a:latin typeface="Comic Sans MS" panose="030F0702030302020204" pitchFamily="66" charset="0"/>
              </a:rPr>
              <a:t>IDEAL: Conquest of Canaan (Joshua 13-21)</a:t>
            </a:r>
          </a:p>
          <a:p>
            <a:pPr lvl="1" eaLnBrk="1" hangingPunct="1">
              <a:lnSpc>
                <a:spcPct val="90000"/>
              </a:lnSpc>
              <a:buFont typeface="Wingdings" panose="05000000000000000000" pitchFamily="2" charset="2"/>
              <a:buChar char="Ø"/>
              <a:defRPr/>
            </a:pPr>
            <a:r>
              <a:rPr lang="en-US" altLang="en-US" sz="2000" i="1" dirty="0">
                <a:latin typeface="Comic Sans MS" panose="030F0702030302020204" pitchFamily="66" charset="0"/>
              </a:rPr>
              <a:t>REALITY: Failure at Conquest (Judges 1-2)</a:t>
            </a:r>
          </a:p>
        </p:txBody>
      </p:sp>
      <p:sp>
        <p:nvSpPr>
          <p:cNvPr id="295944" name="Text Box 8"/>
          <p:cNvSpPr txBox="1">
            <a:spLocks noChangeArrowheads="1"/>
          </p:cNvSpPr>
          <p:nvPr/>
        </p:nvSpPr>
        <p:spPr bwMode="auto">
          <a:xfrm>
            <a:off x="6096000" y="5807076"/>
            <a:ext cx="43434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a:latin typeface="Eras Demi ITC" panose="020B0604020202020204" charset="0"/>
              </a:rPr>
              <a:t>This is the position of some evangelical interpreters.</a:t>
            </a:r>
          </a:p>
        </p:txBody>
      </p:sp>
    </p:spTree>
    <p:extLst>
      <p:ext uri="{BB962C8B-B14F-4D97-AF65-F5344CB8AC3E}">
        <p14:creationId xmlns:p14="http://schemas.microsoft.com/office/powerpoint/2010/main" val="2410564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5941">
                                            <p:txEl>
                                              <p:pRg st="0" end="0"/>
                                            </p:txEl>
                                          </p:spTgt>
                                        </p:tgtEl>
                                        <p:attrNameLst>
                                          <p:attrName>style.visibility</p:attrName>
                                        </p:attrNameLst>
                                      </p:cBhvr>
                                      <p:to>
                                        <p:strVal val="visible"/>
                                      </p:to>
                                    </p:set>
                                    <p:anim calcmode="lin" valueType="num">
                                      <p:cBhvr>
                                        <p:cTn id="7" dur="500" fill="hold"/>
                                        <p:tgtEl>
                                          <p:spTgt spid="2959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59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5941">
                                            <p:txEl>
                                              <p:pRg st="1" end="1"/>
                                            </p:txEl>
                                          </p:spTgt>
                                        </p:tgtEl>
                                        <p:attrNameLst>
                                          <p:attrName>style.visibility</p:attrName>
                                        </p:attrNameLst>
                                      </p:cBhvr>
                                      <p:to>
                                        <p:strVal val="visible"/>
                                      </p:to>
                                    </p:set>
                                    <p:anim calcmode="lin" valueType="num">
                                      <p:cBhvr>
                                        <p:cTn id="13" dur="500" fill="hold"/>
                                        <p:tgtEl>
                                          <p:spTgt spid="2959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59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59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594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5941">
                                            <p:txEl>
                                              <p:pRg st="2" end="2"/>
                                            </p:txEl>
                                          </p:spTgt>
                                        </p:tgtEl>
                                        <p:attrNameLst>
                                          <p:attrName>style.visibility</p:attrName>
                                        </p:attrNameLst>
                                      </p:cBhvr>
                                      <p:to>
                                        <p:strVal val="visible"/>
                                      </p:to>
                                    </p:set>
                                    <p:anim calcmode="lin" valueType="num">
                                      <p:cBhvr>
                                        <p:cTn id="21" dur="500" fill="hold"/>
                                        <p:tgtEl>
                                          <p:spTgt spid="29594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594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594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59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5941">
                                            <p:txEl>
                                              <p:pRg st="3" end="3"/>
                                            </p:txEl>
                                          </p:spTgt>
                                        </p:tgtEl>
                                        <p:attrNameLst>
                                          <p:attrName>style.visibility</p:attrName>
                                        </p:attrNameLst>
                                      </p:cBhvr>
                                      <p:to>
                                        <p:strVal val="visible"/>
                                      </p:to>
                                    </p:set>
                                    <p:anim calcmode="lin" valueType="num">
                                      <p:cBhvr>
                                        <p:cTn id="29" dur="500" fill="hold"/>
                                        <p:tgtEl>
                                          <p:spTgt spid="29594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594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594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59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5941">
                                            <p:txEl>
                                              <p:pRg st="4" end="4"/>
                                            </p:txEl>
                                          </p:spTgt>
                                        </p:tgtEl>
                                        <p:attrNameLst>
                                          <p:attrName>style.visibility</p:attrName>
                                        </p:attrNameLst>
                                      </p:cBhvr>
                                      <p:to>
                                        <p:strVal val="visible"/>
                                      </p:to>
                                    </p:set>
                                    <p:anim calcmode="lin" valueType="num">
                                      <p:cBhvr>
                                        <p:cTn id="37" dur="500" fill="hold"/>
                                        <p:tgtEl>
                                          <p:spTgt spid="29594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594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594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594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295942">
                                            <p:txEl>
                                              <p:pRg st="1" end="1"/>
                                            </p:txEl>
                                          </p:spTgt>
                                        </p:tgtEl>
                                        <p:attrNameLst>
                                          <p:attrName>style.visibility</p:attrName>
                                        </p:attrNameLst>
                                      </p:cBhvr>
                                      <p:to>
                                        <p:strVal val="visible"/>
                                      </p:to>
                                    </p:set>
                                    <p:anim calcmode="lin" valueType="num">
                                      <p:cBhvr>
                                        <p:cTn id="45" dur="500" fill="hold"/>
                                        <p:tgtEl>
                                          <p:spTgt spid="29594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9594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9594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959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295942">
                                            <p:txEl>
                                              <p:pRg st="2" end="2"/>
                                            </p:txEl>
                                          </p:spTgt>
                                        </p:tgtEl>
                                        <p:attrNameLst>
                                          <p:attrName>style.visibility</p:attrName>
                                        </p:attrNameLst>
                                      </p:cBhvr>
                                      <p:to>
                                        <p:strVal val="visible"/>
                                      </p:to>
                                    </p:set>
                                    <p:anim calcmode="lin" valueType="num">
                                      <p:cBhvr>
                                        <p:cTn id="53" dur="500" fill="hold"/>
                                        <p:tgtEl>
                                          <p:spTgt spid="29594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9594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9594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95942">
                                            <p:txEl>
                                              <p:pRg st="2" end="2"/>
                                            </p:txEl>
                                          </p:spTgt>
                                        </p:tgtEl>
                                        <p:attrNameLst>
                                          <p:attrName>ppt_y</p:attrName>
                                        </p:attrNameLst>
                                      </p:cBhvr>
                                      <p:tavLst>
                                        <p:tav tm="0">
                                          <p:val>
                                            <p:strVal val="#ppt_y"/>
                                          </p:val>
                                        </p:tav>
                                        <p:tav tm="100000">
                                          <p:val>
                                            <p:strVal val="#ppt_y"/>
                                          </p:val>
                                        </p:tav>
                                      </p:tavLst>
                                    </p:anim>
                                  </p:childTnLst>
                                </p:cTn>
                              </p:par>
                              <p:par>
                                <p:cTn id="57" presetID="39" presetClass="entr" presetSubtype="0" accel="100000" fill="hold" nodeType="withEffect">
                                  <p:stCondLst>
                                    <p:cond delay="0"/>
                                  </p:stCondLst>
                                  <p:childTnLst>
                                    <p:set>
                                      <p:cBhvr>
                                        <p:cTn id="58" dur="1" fill="hold">
                                          <p:stCondLst>
                                            <p:cond delay="0"/>
                                          </p:stCondLst>
                                        </p:cTn>
                                        <p:tgtEl>
                                          <p:spTgt spid="295942">
                                            <p:txEl>
                                              <p:pRg st="3" end="3"/>
                                            </p:txEl>
                                          </p:spTgt>
                                        </p:tgtEl>
                                        <p:attrNameLst>
                                          <p:attrName>style.visibility</p:attrName>
                                        </p:attrNameLst>
                                      </p:cBhvr>
                                      <p:to>
                                        <p:strVal val="visible"/>
                                      </p:to>
                                    </p:set>
                                    <p:anim calcmode="lin" valueType="num">
                                      <p:cBhvr>
                                        <p:cTn id="59" dur="500" fill="hold"/>
                                        <p:tgtEl>
                                          <p:spTgt spid="29594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9594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9594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95942">
                                            <p:txEl>
                                              <p:pRg st="3" end="3"/>
                                            </p:txEl>
                                          </p:spTgt>
                                        </p:tgtEl>
                                        <p:attrNameLst>
                                          <p:attrName>ppt_y</p:attrName>
                                        </p:attrNameLst>
                                      </p:cBhvr>
                                      <p:tavLst>
                                        <p:tav tm="0">
                                          <p:val>
                                            <p:strVal val="#ppt_y"/>
                                          </p:val>
                                        </p:tav>
                                        <p:tav tm="100000">
                                          <p:val>
                                            <p:strVal val="#ppt_y"/>
                                          </p:val>
                                        </p:tav>
                                      </p:tavLst>
                                    </p:anim>
                                  </p:childTnLst>
                                </p:cTn>
                              </p:par>
                              <p:par>
                                <p:cTn id="63" presetID="39" presetClass="entr" presetSubtype="0" accel="100000" fill="hold" nodeType="withEffect">
                                  <p:stCondLst>
                                    <p:cond delay="0"/>
                                  </p:stCondLst>
                                  <p:childTnLst>
                                    <p:set>
                                      <p:cBhvr>
                                        <p:cTn id="64" dur="1" fill="hold">
                                          <p:stCondLst>
                                            <p:cond delay="0"/>
                                          </p:stCondLst>
                                        </p:cTn>
                                        <p:tgtEl>
                                          <p:spTgt spid="295942">
                                            <p:txEl>
                                              <p:pRg st="4" end="4"/>
                                            </p:txEl>
                                          </p:spTgt>
                                        </p:tgtEl>
                                        <p:attrNameLst>
                                          <p:attrName>style.visibility</p:attrName>
                                        </p:attrNameLst>
                                      </p:cBhvr>
                                      <p:to>
                                        <p:strVal val="visible"/>
                                      </p:to>
                                    </p:set>
                                    <p:anim calcmode="lin" valueType="num">
                                      <p:cBhvr>
                                        <p:cTn id="65" dur="500" fill="hold"/>
                                        <p:tgtEl>
                                          <p:spTgt spid="29594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9594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9594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959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95944"/>
                                        </p:tgtEl>
                                        <p:attrNameLst>
                                          <p:attrName>style.visibility</p:attrName>
                                        </p:attrNameLst>
                                      </p:cBhvr>
                                      <p:to>
                                        <p:strVal val="visible"/>
                                      </p:to>
                                    </p:set>
                                    <p:animEffect transition="in" filter="dissolve">
                                      <p:cBhvr>
                                        <p:cTn id="73" dur="500"/>
                                        <p:tgtEl>
                                          <p:spTgt spid="29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9" name="Rectangle 5"/>
          <p:cNvSpPr>
            <a:spLocks noGrp="1" noChangeArrowheads="1"/>
          </p:cNvSpPr>
          <p:nvPr>
            <p:ph type="body" sz="half" idx="1"/>
          </p:nvPr>
        </p:nvSpPr>
        <p:spPr>
          <a:xfrm>
            <a:off x="1443317" y="448235"/>
            <a:ext cx="3962400" cy="5105400"/>
          </a:xfrm>
        </p:spPr>
        <p:txBody>
          <a:bodyPr/>
          <a:lstStyle/>
          <a:p>
            <a:pPr eaLnBrk="1" hangingPunct="1">
              <a:lnSpc>
                <a:spcPct val="90000"/>
              </a:lnSpc>
              <a:buFontTx/>
              <a:buNone/>
              <a:defRPr/>
            </a:pPr>
            <a:r>
              <a:rPr lang="en-US" altLang="en-US" sz="2800" dirty="0">
                <a:solidFill>
                  <a:srgbClr val="FF0000"/>
                </a:solidFill>
                <a:latin typeface="Eras Demi ITC" pitchFamily="34" charset="0"/>
              </a:rPr>
              <a:t>2 </a:t>
            </a:r>
            <a:r>
              <a:rPr lang="en-US" altLang="en-US" sz="2800" dirty="0">
                <a:solidFill>
                  <a:srgbClr val="FFCC00"/>
                </a:solidFill>
                <a:latin typeface="Eras Demi ITC" pitchFamily="34" charset="0"/>
              </a:rPr>
              <a:t>CONDITIONAL VIEW</a:t>
            </a:r>
          </a:p>
          <a:p>
            <a:pPr eaLnBrk="1" hangingPunct="1">
              <a:lnSpc>
                <a:spcPct val="90000"/>
              </a:lnSpc>
              <a:defRPr/>
            </a:pPr>
            <a:r>
              <a:rPr lang="en-US" altLang="en-US" sz="2400" i="1" dirty="0">
                <a:latin typeface="Comic Sans MS" panose="030F0702030302020204" pitchFamily="66" charset="0"/>
              </a:rPr>
              <a:t>Prophecy is </a:t>
            </a:r>
            <a:r>
              <a:rPr lang="en-US" altLang="en-US" sz="2400" i="1" u="sng" dirty="0">
                <a:latin typeface="Comic Sans MS" panose="030F0702030302020204" pitchFamily="66" charset="0"/>
              </a:rPr>
              <a:t>not</a:t>
            </a:r>
            <a:r>
              <a:rPr lang="en-US" altLang="en-US" sz="2400" i="1" dirty="0">
                <a:latin typeface="Comic Sans MS" panose="030F0702030302020204" pitchFamily="66" charset="0"/>
              </a:rPr>
              <a:t> a mandate for history</a:t>
            </a:r>
          </a:p>
          <a:p>
            <a:pPr eaLnBrk="1" hangingPunct="1">
              <a:lnSpc>
                <a:spcPct val="90000"/>
              </a:lnSpc>
              <a:defRPr/>
            </a:pPr>
            <a:r>
              <a:rPr lang="en-US" altLang="en-US" sz="2400" i="1" dirty="0">
                <a:latin typeface="Comic Sans MS" panose="030F0702030302020204" pitchFamily="66" charset="0"/>
              </a:rPr>
              <a:t>Rather, </a:t>
            </a:r>
            <a:r>
              <a:rPr lang="en-US" altLang="en-US" sz="2400" i="1" u="sng" dirty="0">
                <a:latin typeface="Comic Sans MS" panose="030F0702030302020204" pitchFamily="66" charset="0"/>
              </a:rPr>
              <a:t>all prophecy is conditional</a:t>
            </a:r>
          </a:p>
          <a:p>
            <a:pPr eaLnBrk="1" hangingPunct="1">
              <a:lnSpc>
                <a:spcPct val="90000"/>
              </a:lnSpc>
              <a:defRPr/>
            </a:pPr>
            <a:r>
              <a:rPr lang="en-US" altLang="en-US" sz="2400" i="1" dirty="0">
                <a:latin typeface="Comic Sans MS" panose="030F0702030302020204" pitchFamily="66" charset="0"/>
              </a:rPr>
              <a:t>Ezekiel’s vision for the future was </a:t>
            </a:r>
            <a:r>
              <a:rPr lang="en-US" altLang="en-US" sz="2400" i="1" u="sng" dirty="0">
                <a:latin typeface="Comic Sans MS" panose="030F0702030302020204" pitchFamily="66" charset="0"/>
              </a:rPr>
              <a:t>speculative hope</a:t>
            </a:r>
            <a:r>
              <a:rPr lang="en-US" altLang="en-US" sz="2400" i="1" dirty="0">
                <a:latin typeface="Comic Sans MS" panose="030F0702030302020204" pitchFamily="66" charset="0"/>
              </a:rPr>
              <a:t>, the product of a lively imagination</a:t>
            </a:r>
            <a:endParaRPr lang="en-US" altLang="en-US" sz="2400" i="1" u="sng" dirty="0">
              <a:latin typeface="Comic Sans MS" panose="030F0702030302020204" pitchFamily="66" charset="0"/>
            </a:endParaRPr>
          </a:p>
          <a:p>
            <a:pPr eaLnBrk="1" hangingPunct="1">
              <a:lnSpc>
                <a:spcPct val="90000"/>
              </a:lnSpc>
              <a:defRPr/>
            </a:pPr>
            <a:r>
              <a:rPr lang="en-US" altLang="en-US" sz="2400" i="1" dirty="0">
                <a:latin typeface="Comic Sans MS" panose="030F0702030302020204" pitchFamily="66" charset="0"/>
              </a:rPr>
              <a:t>This hope was </a:t>
            </a:r>
            <a:r>
              <a:rPr lang="en-US" altLang="en-US" sz="2400" i="1" u="sng" dirty="0">
                <a:latin typeface="Comic Sans MS" panose="030F0702030302020204" pitchFamily="66" charset="0"/>
              </a:rPr>
              <a:t>never realized</a:t>
            </a:r>
          </a:p>
        </p:txBody>
      </p:sp>
      <p:sp>
        <p:nvSpPr>
          <p:cNvPr id="297990" name="Rectangle 6"/>
          <p:cNvSpPr>
            <a:spLocks noGrp="1" noChangeArrowheads="1"/>
          </p:cNvSpPr>
          <p:nvPr>
            <p:ph type="body" sz="half" idx="2"/>
          </p:nvPr>
        </p:nvSpPr>
        <p:spPr>
          <a:xfrm>
            <a:off x="6476482" y="1246094"/>
            <a:ext cx="4648200" cy="3200400"/>
          </a:xfrm>
          <a:solidFill>
            <a:srgbClr val="000000"/>
          </a:solidFill>
        </p:spPr>
        <p:txBody>
          <a:bodyPr/>
          <a:lstStyle/>
          <a:p>
            <a:pPr eaLnBrk="1" hangingPunct="1">
              <a:lnSpc>
                <a:spcPct val="90000"/>
              </a:lnSpc>
              <a:buFontTx/>
              <a:buNone/>
              <a:defRPr/>
            </a:pPr>
            <a:r>
              <a:rPr lang="en-US" altLang="en-US" sz="2400">
                <a:effectLst>
                  <a:outerShdw blurRad="38100" dist="38100" dir="2700000" algn="tl">
                    <a:srgbClr val="006E6B"/>
                  </a:outerShdw>
                </a:effectLst>
                <a:latin typeface="Comic Sans MS" panose="030F0702030302020204" pitchFamily="66" charset="0"/>
              </a:rPr>
              <a:t>This is the viewpoint of most historical-critical scholars, such as, Joseph Blenkinsopp.</a:t>
            </a:r>
          </a:p>
          <a:p>
            <a:pPr eaLnBrk="1" hangingPunct="1">
              <a:lnSpc>
                <a:spcPct val="90000"/>
              </a:lnSpc>
              <a:buFontTx/>
              <a:buNone/>
              <a:defRPr/>
            </a:pPr>
            <a:r>
              <a:rPr lang="en-US" altLang="en-US" sz="2400">
                <a:effectLst>
                  <a:outerShdw blurRad="38100" dist="38100" dir="2700000" algn="tl">
                    <a:srgbClr val="006E6B"/>
                  </a:outerShdw>
                </a:effectLst>
                <a:latin typeface="Comic Sans MS" panose="030F0702030302020204" pitchFamily="66" charset="0"/>
              </a:rPr>
              <a:t>Because they do not espouse miracles or predictive prophecy, they cannot treat Ezekiel’s predictions as anything other than wishful thinking.</a:t>
            </a:r>
            <a:endParaRPr lang="en-US" altLang="en-US" sz="2400" i="1" u="sng">
              <a:solidFill>
                <a:srgbClr val="000000"/>
              </a:solidFill>
              <a:effectLst>
                <a:outerShdw blurRad="38100" dist="38100" dir="2700000" algn="tl">
                  <a:srgbClr val="FFFFFF"/>
                </a:outerShdw>
              </a:effectLst>
              <a:latin typeface="Comic Sans MS" panose="030F0702030302020204" pitchFamily="66" charset="0"/>
            </a:endParaRPr>
          </a:p>
        </p:txBody>
      </p:sp>
    </p:spTree>
    <p:extLst>
      <p:ext uri="{BB962C8B-B14F-4D97-AF65-F5344CB8AC3E}">
        <p14:creationId xmlns:p14="http://schemas.microsoft.com/office/powerpoint/2010/main" val="300067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7989">
                                            <p:txEl>
                                              <p:pRg st="0" end="0"/>
                                            </p:txEl>
                                          </p:spTgt>
                                        </p:tgtEl>
                                        <p:attrNameLst>
                                          <p:attrName>style.visibility</p:attrName>
                                        </p:attrNameLst>
                                      </p:cBhvr>
                                      <p:to>
                                        <p:strVal val="visible"/>
                                      </p:to>
                                    </p:set>
                                    <p:anim calcmode="lin" valueType="num">
                                      <p:cBhvr>
                                        <p:cTn id="7" dur="500" fill="hold"/>
                                        <p:tgtEl>
                                          <p:spTgt spid="2979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7989">
                                            <p:txEl>
                                              <p:pRg st="1" end="1"/>
                                            </p:txEl>
                                          </p:spTgt>
                                        </p:tgtEl>
                                        <p:attrNameLst>
                                          <p:attrName>style.visibility</p:attrName>
                                        </p:attrNameLst>
                                      </p:cBhvr>
                                      <p:to>
                                        <p:strVal val="visible"/>
                                      </p:to>
                                    </p:set>
                                    <p:anim calcmode="lin" valueType="num">
                                      <p:cBhvr>
                                        <p:cTn id="13" dur="500" fill="hold"/>
                                        <p:tgtEl>
                                          <p:spTgt spid="29798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798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798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79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7989">
                                            <p:txEl>
                                              <p:pRg st="2" end="2"/>
                                            </p:txEl>
                                          </p:spTgt>
                                        </p:tgtEl>
                                        <p:attrNameLst>
                                          <p:attrName>style.visibility</p:attrName>
                                        </p:attrNameLst>
                                      </p:cBhvr>
                                      <p:to>
                                        <p:strVal val="visible"/>
                                      </p:to>
                                    </p:set>
                                    <p:anim calcmode="lin" valueType="num">
                                      <p:cBhvr>
                                        <p:cTn id="21" dur="500" fill="hold"/>
                                        <p:tgtEl>
                                          <p:spTgt spid="29798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798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798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79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7989">
                                            <p:txEl>
                                              <p:pRg st="3" end="3"/>
                                            </p:txEl>
                                          </p:spTgt>
                                        </p:tgtEl>
                                        <p:attrNameLst>
                                          <p:attrName>style.visibility</p:attrName>
                                        </p:attrNameLst>
                                      </p:cBhvr>
                                      <p:to>
                                        <p:strVal val="visible"/>
                                      </p:to>
                                    </p:set>
                                    <p:anim calcmode="lin" valueType="num">
                                      <p:cBhvr>
                                        <p:cTn id="29" dur="500" fill="hold"/>
                                        <p:tgtEl>
                                          <p:spTgt spid="29798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798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798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79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7989">
                                            <p:txEl>
                                              <p:pRg st="4" end="4"/>
                                            </p:txEl>
                                          </p:spTgt>
                                        </p:tgtEl>
                                        <p:attrNameLst>
                                          <p:attrName>style.visibility</p:attrName>
                                        </p:attrNameLst>
                                      </p:cBhvr>
                                      <p:to>
                                        <p:strVal val="visible"/>
                                      </p:to>
                                    </p:set>
                                    <p:anim calcmode="lin" valueType="num">
                                      <p:cBhvr>
                                        <p:cTn id="37" dur="500" fill="hold"/>
                                        <p:tgtEl>
                                          <p:spTgt spid="29798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798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798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79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97990">
                                            <p:bg/>
                                          </p:spTgt>
                                        </p:tgtEl>
                                        <p:attrNameLst>
                                          <p:attrName>style.visibility</p:attrName>
                                        </p:attrNameLst>
                                      </p:cBhvr>
                                      <p:to>
                                        <p:strVal val="visible"/>
                                      </p:to>
                                    </p:set>
                                    <p:animEffect transition="in" filter="dissolve">
                                      <p:cBhvr>
                                        <p:cTn id="45" dur="500"/>
                                        <p:tgtEl>
                                          <p:spTgt spid="297990">
                                            <p:bg/>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97990">
                                            <p:txEl>
                                              <p:pRg st="0" end="0"/>
                                            </p:txEl>
                                          </p:spTgt>
                                        </p:tgtEl>
                                        <p:attrNameLst>
                                          <p:attrName>style.visibility</p:attrName>
                                        </p:attrNameLst>
                                      </p:cBhvr>
                                      <p:to>
                                        <p:strVal val="visible"/>
                                      </p:to>
                                    </p:set>
                                    <p:animEffect transition="in" filter="dissolve">
                                      <p:cBhvr>
                                        <p:cTn id="48" dur="500"/>
                                        <p:tgtEl>
                                          <p:spTgt spid="297990">
                                            <p:txEl>
                                              <p:pRg st="0" end="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97990">
                                            <p:txEl>
                                              <p:pRg st="1" end="1"/>
                                            </p:txEl>
                                          </p:spTgt>
                                        </p:tgtEl>
                                        <p:attrNameLst>
                                          <p:attrName>style.visibility</p:attrName>
                                        </p:attrNameLst>
                                      </p:cBhvr>
                                      <p:to>
                                        <p:strVal val="visible"/>
                                      </p:to>
                                    </p:set>
                                    <p:animEffect transition="in" filter="dissolve">
                                      <p:cBhvr>
                                        <p:cTn id="51" dur="500"/>
                                        <p:tgtEl>
                                          <p:spTgt spid="2979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uiExpand="1" build="p"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4" name="Rectangle 6"/>
          <p:cNvSpPr>
            <a:spLocks noGrp="1" noChangeArrowheads="1"/>
          </p:cNvSpPr>
          <p:nvPr>
            <p:ph type="body" sz="half" idx="2"/>
          </p:nvPr>
        </p:nvSpPr>
        <p:spPr>
          <a:xfrm>
            <a:off x="6521823" y="1468247"/>
            <a:ext cx="4038600" cy="1676400"/>
          </a:xfrm>
          <a:solidFill>
            <a:srgbClr val="000000"/>
          </a:solidFill>
        </p:spPr>
        <p:txBody>
          <a:bodyPr/>
          <a:lstStyle/>
          <a:p>
            <a:pPr eaLnBrk="1" hangingPunct="1">
              <a:buFontTx/>
              <a:buNone/>
              <a:defRPr/>
            </a:pPr>
            <a:r>
              <a:rPr lang="en-US" altLang="en-US" sz="2400">
                <a:effectLst>
                  <a:outerShdw blurRad="38100" dist="38100" dir="2700000" algn="tl">
                    <a:srgbClr val="006E6B"/>
                  </a:outerShdw>
                </a:effectLst>
                <a:latin typeface="Comic Sans MS" panose="030F0702030302020204" pitchFamily="66" charset="0"/>
              </a:rPr>
              <a:t>This is the viewpoint of many older evangelical commentators, such as, Matthew Henry.</a:t>
            </a:r>
          </a:p>
        </p:txBody>
      </p:sp>
      <p:sp>
        <p:nvSpPr>
          <p:cNvPr id="503815" name="Rectangle 7"/>
          <p:cNvSpPr>
            <a:spLocks noGrp="1" noChangeArrowheads="1"/>
          </p:cNvSpPr>
          <p:nvPr>
            <p:ph type="body" sz="half" idx="1"/>
          </p:nvPr>
        </p:nvSpPr>
        <p:spPr>
          <a:xfrm>
            <a:off x="1456406" y="755455"/>
            <a:ext cx="4693382" cy="4193063"/>
          </a:xfrm>
        </p:spPr>
        <p:txBody>
          <a:bodyPr>
            <a:normAutofit/>
          </a:bodyPr>
          <a:lstStyle/>
          <a:p>
            <a:pPr eaLnBrk="1" hangingPunct="1">
              <a:buFontTx/>
              <a:buNone/>
              <a:defRPr/>
            </a:pPr>
            <a:r>
              <a:rPr lang="en-US" altLang="en-US" sz="2800" dirty="0">
                <a:latin typeface="Eras Demi ITC" pitchFamily="34" charset="0"/>
              </a:rPr>
              <a:t>3 </a:t>
            </a:r>
            <a:r>
              <a:rPr lang="en-US" altLang="en-US" sz="2800" dirty="0">
                <a:solidFill>
                  <a:srgbClr val="FFCC00"/>
                </a:solidFill>
                <a:latin typeface="Eras Demi ITC" pitchFamily="34" charset="0"/>
              </a:rPr>
              <a:t>SPIRITUAL VIEW</a:t>
            </a:r>
          </a:p>
          <a:p>
            <a:pPr eaLnBrk="1" hangingPunct="1">
              <a:defRPr/>
            </a:pPr>
            <a:r>
              <a:rPr lang="en-US" altLang="en-US" sz="2400" i="1" dirty="0">
                <a:latin typeface="Comic Sans MS" panose="030F0702030302020204" pitchFamily="66" charset="0"/>
              </a:rPr>
              <a:t>Prophecy </a:t>
            </a:r>
            <a:r>
              <a:rPr lang="en-US" altLang="en-US" sz="2400" i="1" u="sng" dirty="0">
                <a:latin typeface="Comic Sans MS" panose="030F0702030302020204" pitchFamily="66" charset="0"/>
              </a:rPr>
              <a:t>genuinely</a:t>
            </a:r>
            <a:r>
              <a:rPr lang="en-US" altLang="en-US" sz="2400" i="1" dirty="0">
                <a:latin typeface="Comic Sans MS" panose="030F0702030302020204" pitchFamily="66" charset="0"/>
              </a:rPr>
              <a:t> predicts the future</a:t>
            </a:r>
          </a:p>
          <a:p>
            <a:pPr eaLnBrk="1" hangingPunct="1">
              <a:defRPr/>
            </a:pPr>
            <a:r>
              <a:rPr lang="en-US" altLang="en-US" sz="2400" i="1" dirty="0">
                <a:latin typeface="Comic Sans MS" panose="030F0702030302020204" pitchFamily="66" charset="0"/>
              </a:rPr>
              <a:t>Ezekiel’s visions are </a:t>
            </a:r>
            <a:r>
              <a:rPr lang="en-US" altLang="en-US" sz="2400" i="1" u="sng" dirty="0">
                <a:latin typeface="Comic Sans MS" panose="030F0702030302020204" pitchFamily="66" charset="0"/>
              </a:rPr>
              <a:t>symbolisms</a:t>
            </a:r>
            <a:r>
              <a:rPr lang="en-US" altLang="en-US" sz="2400" i="1" dirty="0">
                <a:latin typeface="Comic Sans MS" panose="030F0702030302020204" pitchFamily="66" charset="0"/>
              </a:rPr>
              <a:t> or </a:t>
            </a:r>
            <a:r>
              <a:rPr lang="en-US" altLang="en-US" sz="2400" i="1" u="sng" dirty="0">
                <a:latin typeface="Comic Sans MS" panose="030F0702030302020204" pitchFamily="66" charset="0"/>
              </a:rPr>
              <a:t>typologies </a:t>
            </a:r>
            <a:r>
              <a:rPr lang="en-US" altLang="en-US" sz="2400" i="1" dirty="0">
                <a:latin typeface="Comic Sans MS" panose="030F0702030302020204" pitchFamily="66" charset="0"/>
              </a:rPr>
              <a:t>of the future Christian church</a:t>
            </a:r>
          </a:p>
          <a:p>
            <a:pPr eaLnBrk="1" hangingPunct="1">
              <a:defRPr/>
            </a:pPr>
            <a:r>
              <a:rPr lang="en-US" altLang="en-US" sz="2400" i="1" dirty="0">
                <a:latin typeface="Comic Sans MS" panose="030F0702030302020204" pitchFamily="66" charset="0"/>
              </a:rPr>
              <a:t>They are broadly messianic, and they point to the </a:t>
            </a:r>
            <a:r>
              <a:rPr lang="en-US" altLang="en-US" sz="2400" i="1" u="sng" dirty="0">
                <a:latin typeface="Comic Sans MS" panose="030F0702030302020204" pitchFamily="66" charset="0"/>
              </a:rPr>
              <a:t>Christian era</a:t>
            </a:r>
          </a:p>
        </p:txBody>
      </p:sp>
      <p:sp>
        <p:nvSpPr>
          <p:cNvPr id="2" name="Slide Number Placeholder 1"/>
          <p:cNvSpPr>
            <a:spLocks noGrp="1"/>
          </p:cNvSpPr>
          <p:nvPr>
            <p:ph type="sldNum" sz="quarter" idx="12"/>
          </p:nvPr>
        </p:nvSpPr>
        <p:spPr/>
        <p:txBody>
          <a:bodyPr/>
          <a:lstStyle/>
          <a:p>
            <a:pPr>
              <a:defRPr/>
            </a:pPr>
            <a:endParaRPr lang="en-US" altLang="en-US" dirty="0"/>
          </a:p>
        </p:txBody>
      </p:sp>
    </p:spTree>
    <p:extLst>
      <p:ext uri="{BB962C8B-B14F-4D97-AF65-F5344CB8AC3E}">
        <p14:creationId xmlns:p14="http://schemas.microsoft.com/office/powerpoint/2010/main" val="1063620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3815">
                                            <p:txEl>
                                              <p:pRg st="0" end="0"/>
                                            </p:txEl>
                                          </p:spTgt>
                                        </p:tgtEl>
                                        <p:attrNameLst>
                                          <p:attrName>style.visibility</p:attrName>
                                        </p:attrNameLst>
                                      </p:cBhvr>
                                      <p:to>
                                        <p:strVal val="visible"/>
                                      </p:to>
                                    </p:set>
                                    <p:anim calcmode="lin" valueType="num">
                                      <p:cBhvr>
                                        <p:cTn id="7" dur="500" fill="hold"/>
                                        <p:tgtEl>
                                          <p:spTgt spid="5038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38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03815">
                                            <p:txEl>
                                              <p:pRg st="1" end="1"/>
                                            </p:txEl>
                                          </p:spTgt>
                                        </p:tgtEl>
                                        <p:attrNameLst>
                                          <p:attrName>style.visibility</p:attrName>
                                        </p:attrNameLst>
                                      </p:cBhvr>
                                      <p:to>
                                        <p:strVal val="visible"/>
                                      </p:to>
                                    </p:set>
                                    <p:anim calcmode="lin" valueType="num">
                                      <p:cBhvr>
                                        <p:cTn id="13" dur="500" fill="hold"/>
                                        <p:tgtEl>
                                          <p:spTgt spid="5038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038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038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038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03815">
                                            <p:txEl>
                                              <p:pRg st="2" end="2"/>
                                            </p:txEl>
                                          </p:spTgt>
                                        </p:tgtEl>
                                        <p:attrNameLst>
                                          <p:attrName>style.visibility</p:attrName>
                                        </p:attrNameLst>
                                      </p:cBhvr>
                                      <p:to>
                                        <p:strVal val="visible"/>
                                      </p:to>
                                    </p:set>
                                    <p:anim calcmode="lin" valueType="num">
                                      <p:cBhvr>
                                        <p:cTn id="21" dur="500" fill="hold"/>
                                        <p:tgtEl>
                                          <p:spTgt spid="5038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038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038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038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03815">
                                            <p:txEl>
                                              <p:pRg st="3" end="3"/>
                                            </p:txEl>
                                          </p:spTgt>
                                        </p:tgtEl>
                                        <p:attrNameLst>
                                          <p:attrName>style.visibility</p:attrName>
                                        </p:attrNameLst>
                                      </p:cBhvr>
                                      <p:to>
                                        <p:strVal val="visible"/>
                                      </p:to>
                                    </p:set>
                                    <p:anim calcmode="lin" valueType="num">
                                      <p:cBhvr>
                                        <p:cTn id="29" dur="500" fill="hold"/>
                                        <p:tgtEl>
                                          <p:spTgt spid="5038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038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038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038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3814">
                                            <p:bg/>
                                          </p:spTgt>
                                        </p:tgtEl>
                                        <p:attrNameLst>
                                          <p:attrName>style.visibility</p:attrName>
                                        </p:attrNameLst>
                                      </p:cBhvr>
                                      <p:to>
                                        <p:strVal val="visible"/>
                                      </p:to>
                                    </p:set>
                                    <p:animEffect transition="in" filter="dissolve">
                                      <p:cBhvr>
                                        <p:cTn id="37" dur="500"/>
                                        <p:tgtEl>
                                          <p:spTgt spid="503814">
                                            <p:bg/>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03814">
                                            <p:txEl>
                                              <p:pRg st="0" end="0"/>
                                            </p:txEl>
                                          </p:spTgt>
                                        </p:tgtEl>
                                        <p:attrNameLst>
                                          <p:attrName>style.visibility</p:attrName>
                                        </p:attrNameLst>
                                      </p:cBhvr>
                                      <p:to>
                                        <p:strVal val="visible"/>
                                      </p:to>
                                    </p:set>
                                    <p:animEffect transition="in" filter="dissolve">
                                      <p:cBhvr>
                                        <p:cTn id="40" dur="500"/>
                                        <p:tgtEl>
                                          <p:spTgt spid="5038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4" grpId="0" uiExpand="1" build="p"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body" sz="half" idx="1"/>
          </p:nvPr>
        </p:nvSpPr>
        <p:spPr>
          <a:xfrm>
            <a:off x="1532965" y="588496"/>
            <a:ext cx="4495800" cy="5029200"/>
          </a:xfrm>
        </p:spPr>
        <p:txBody>
          <a:bodyPr>
            <a:normAutofit lnSpcReduction="10000"/>
          </a:bodyPr>
          <a:lstStyle/>
          <a:p>
            <a:pPr eaLnBrk="1" hangingPunct="1">
              <a:buFontTx/>
              <a:buNone/>
              <a:defRPr/>
            </a:pPr>
            <a:r>
              <a:rPr lang="en-US" altLang="en-US" sz="2800" dirty="0">
                <a:solidFill>
                  <a:srgbClr val="FF0000"/>
                </a:solidFill>
                <a:latin typeface="Eras Demi ITC" pitchFamily="34" charset="0"/>
              </a:rPr>
              <a:t>4 </a:t>
            </a:r>
            <a:r>
              <a:rPr lang="en-US" altLang="en-US" sz="2800" dirty="0">
                <a:solidFill>
                  <a:srgbClr val="FFCC00"/>
                </a:solidFill>
                <a:latin typeface="Eras Demi ITC" pitchFamily="34" charset="0"/>
              </a:rPr>
              <a:t>DISPENSATIONAL VIEW</a:t>
            </a:r>
          </a:p>
          <a:p>
            <a:pPr eaLnBrk="1" hangingPunct="1">
              <a:defRPr/>
            </a:pPr>
            <a:r>
              <a:rPr lang="en-US" altLang="en-US" sz="2400" i="1" dirty="0">
                <a:latin typeface="Comic Sans MS" panose="030F0702030302020204" pitchFamily="66" charset="0"/>
              </a:rPr>
              <a:t>Prophecy predicts the future in strictly </a:t>
            </a:r>
            <a:r>
              <a:rPr lang="en-US" altLang="en-US" sz="2400" i="1" u="sng" dirty="0">
                <a:latin typeface="Comic Sans MS" panose="030F0702030302020204" pitchFamily="66" charset="0"/>
              </a:rPr>
              <a:t>literal terms</a:t>
            </a:r>
          </a:p>
          <a:p>
            <a:pPr eaLnBrk="1" hangingPunct="1">
              <a:defRPr/>
            </a:pPr>
            <a:r>
              <a:rPr lang="en-US" altLang="en-US" sz="2400" i="1" dirty="0">
                <a:latin typeface="Comic Sans MS" panose="030F0702030302020204" pitchFamily="66" charset="0"/>
              </a:rPr>
              <a:t>Ezekiel’s visions describe the </a:t>
            </a:r>
            <a:r>
              <a:rPr lang="en-US" altLang="en-US" sz="2400" i="1" u="sng" dirty="0">
                <a:latin typeface="Comic Sans MS" panose="030F0702030302020204" pitchFamily="66" charset="0"/>
              </a:rPr>
              <a:t>close of the final age</a:t>
            </a:r>
          </a:p>
          <a:p>
            <a:pPr eaLnBrk="1" hangingPunct="1">
              <a:defRPr/>
            </a:pPr>
            <a:r>
              <a:rPr lang="en-US" altLang="en-US" sz="2400" i="1" dirty="0">
                <a:latin typeface="Comic Sans MS" panose="030F0702030302020204" pitchFamily="66" charset="0"/>
              </a:rPr>
              <a:t>The </a:t>
            </a:r>
            <a:r>
              <a:rPr lang="en-US" altLang="en-US" sz="2400" i="1" u="sng" dirty="0">
                <a:latin typeface="Comic Sans MS" panose="030F0702030302020204" pitchFamily="66" charset="0"/>
              </a:rPr>
              <a:t>millennial temple</a:t>
            </a:r>
            <a:r>
              <a:rPr lang="en-US" altLang="en-US" sz="2400" i="1" dirty="0">
                <a:latin typeface="Comic Sans MS" panose="030F0702030302020204" pitchFamily="66" charset="0"/>
              </a:rPr>
              <a:t> will be built during the 1000 years of peace (or before)</a:t>
            </a:r>
          </a:p>
          <a:p>
            <a:pPr eaLnBrk="1" hangingPunct="1">
              <a:defRPr/>
            </a:pPr>
            <a:r>
              <a:rPr lang="en-US" altLang="en-US" sz="2400" i="1" dirty="0">
                <a:latin typeface="Comic Sans MS" panose="030F0702030302020204" pitchFamily="66" charset="0"/>
              </a:rPr>
              <a:t>The </a:t>
            </a:r>
            <a:r>
              <a:rPr lang="en-US" altLang="en-US" sz="2400" i="1" u="sng" dirty="0">
                <a:latin typeface="Comic Sans MS" panose="030F0702030302020204" pitchFamily="66" charset="0"/>
              </a:rPr>
              <a:t>focus is on the Jews</a:t>
            </a:r>
            <a:r>
              <a:rPr lang="en-US" altLang="en-US" sz="2400" i="1" dirty="0">
                <a:latin typeface="Comic Sans MS" panose="030F0702030302020204" pitchFamily="66" charset="0"/>
              </a:rPr>
              <a:t> at the end of time</a:t>
            </a:r>
          </a:p>
        </p:txBody>
      </p:sp>
      <p:sp>
        <p:nvSpPr>
          <p:cNvPr id="300040" name="Text Box 8"/>
          <p:cNvSpPr txBox="1">
            <a:spLocks noChangeArrowheads="1"/>
          </p:cNvSpPr>
          <p:nvPr/>
        </p:nvSpPr>
        <p:spPr bwMode="auto">
          <a:xfrm>
            <a:off x="6589059" y="1689847"/>
            <a:ext cx="3886200" cy="193899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a:effectLst>
                  <a:outerShdw blurRad="38100" dist="38100" dir="2700000" algn="tl">
                    <a:srgbClr val="006E6B"/>
                  </a:outerShdw>
                </a:effectLst>
                <a:latin typeface="Eras Demi ITC" pitchFamily="34" charset="0"/>
              </a:rPr>
              <a:t>This is the position of dispensational commentators such as Dwight Pentecost and Ralph Alexander.</a:t>
            </a:r>
          </a:p>
        </p:txBody>
      </p:sp>
      <p:sp>
        <p:nvSpPr>
          <p:cNvPr id="2" name="Slide Number Placeholder 1"/>
          <p:cNvSpPr>
            <a:spLocks noGrp="1"/>
          </p:cNvSpPr>
          <p:nvPr>
            <p:ph type="sldNum" sz="quarter" idx="12"/>
          </p:nvPr>
        </p:nvSpPr>
        <p:spPr/>
        <p:txBody>
          <a:bodyPr/>
          <a:lstStyle/>
          <a:p>
            <a:pPr>
              <a:defRPr/>
            </a:pPr>
            <a:endParaRPr lang="en-US" altLang="en-US" dirty="0"/>
          </a:p>
        </p:txBody>
      </p:sp>
    </p:spTree>
    <p:extLst>
      <p:ext uri="{BB962C8B-B14F-4D97-AF65-F5344CB8AC3E}">
        <p14:creationId xmlns:p14="http://schemas.microsoft.com/office/powerpoint/2010/main" val="117709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0036">
                                            <p:txEl>
                                              <p:pRg st="0" end="0"/>
                                            </p:txEl>
                                          </p:spTgt>
                                        </p:tgtEl>
                                        <p:attrNameLst>
                                          <p:attrName>style.visibility</p:attrName>
                                        </p:attrNameLst>
                                      </p:cBhvr>
                                      <p:to>
                                        <p:strVal val="visible"/>
                                      </p:to>
                                    </p:set>
                                    <p:anim calcmode="lin" valueType="num">
                                      <p:cBhvr>
                                        <p:cTn id="7" dur="500" fill="hold"/>
                                        <p:tgtEl>
                                          <p:spTgt spid="3000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0036">
                                            <p:txEl>
                                              <p:pRg st="1" end="1"/>
                                            </p:txEl>
                                          </p:spTgt>
                                        </p:tgtEl>
                                        <p:attrNameLst>
                                          <p:attrName>style.visibility</p:attrName>
                                        </p:attrNameLst>
                                      </p:cBhvr>
                                      <p:to>
                                        <p:strVal val="visible"/>
                                      </p:to>
                                    </p:set>
                                    <p:anim calcmode="lin" valueType="num">
                                      <p:cBhvr>
                                        <p:cTn id="13" dur="500" fill="hold"/>
                                        <p:tgtEl>
                                          <p:spTgt spid="30003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003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003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00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0036">
                                            <p:txEl>
                                              <p:pRg st="2" end="2"/>
                                            </p:txEl>
                                          </p:spTgt>
                                        </p:tgtEl>
                                        <p:attrNameLst>
                                          <p:attrName>style.visibility</p:attrName>
                                        </p:attrNameLst>
                                      </p:cBhvr>
                                      <p:to>
                                        <p:strVal val="visible"/>
                                      </p:to>
                                    </p:set>
                                    <p:anim calcmode="lin" valueType="num">
                                      <p:cBhvr>
                                        <p:cTn id="21" dur="500" fill="hold"/>
                                        <p:tgtEl>
                                          <p:spTgt spid="30003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003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003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00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00036">
                                            <p:txEl>
                                              <p:pRg st="3" end="3"/>
                                            </p:txEl>
                                          </p:spTgt>
                                        </p:tgtEl>
                                        <p:attrNameLst>
                                          <p:attrName>style.visibility</p:attrName>
                                        </p:attrNameLst>
                                      </p:cBhvr>
                                      <p:to>
                                        <p:strVal val="visible"/>
                                      </p:to>
                                    </p:set>
                                    <p:anim calcmode="lin" valueType="num">
                                      <p:cBhvr>
                                        <p:cTn id="29" dur="500" fill="hold"/>
                                        <p:tgtEl>
                                          <p:spTgt spid="30003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0003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0003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000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00036">
                                            <p:txEl>
                                              <p:pRg st="4" end="4"/>
                                            </p:txEl>
                                          </p:spTgt>
                                        </p:tgtEl>
                                        <p:attrNameLst>
                                          <p:attrName>style.visibility</p:attrName>
                                        </p:attrNameLst>
                                      </p:cBhvr>
                                      <p:to>
                                        <p:strVal val="visible"/>
                                      </p:to>
                                    </p:set>
                                    <p:anim calcmode="lin" valueType="num">
                                      <p:cBhvr>
                                        <p:cTn id="37" dur="500" fill="hold"/>
                                        <p:tgtEl>
                                          <p:spTgt spid="30003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003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003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00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00040"/>
                                        </p:tgtEl>
                                        <p:attrNameLst>
                                          <p:attrName>style.visibility</p:attrName>
                                        </p:attrNameLst>
                                      </p:cBhvr>
                                      <p:to>
                                        <p:strVal val="visible"/>
                                      </p:to>
                                    </p:set>
                                    <p:animEffect transition="in" filter="dissolve">
                                      <p:cBhvr>
                                        <p:cTn id="45" dur="500"/>
                                        <p:tgtEl>
                                          <p:spTgt spid="30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3" name="Rectangle 7"/>
          <p:cNvSpPr>
            <a:spLocks noGrp="1" noChangeArrowheads="1"/>
          </p:cNvSpPr>
          <p:nvPr>
            <p:ph type="body" sz="half" idx="1"/>
          </p:nvPr>
        </p:nvSpPr>
        <p:spPr>
          <a:xfrm>
            <a:off x="1581912" y="806824"/>
            <a:ext cx="4926464" cy="4933202"/>
          </a:xfrm>
        </p:spPr>
        <p:txBody>
          <a:bodyPr>
            <a:normAutofit/>
          </a:bodyPr>
          <a:lstStyle/>
          <a:p>
            <a:pPr eaLnBrk="1" hangingPunct="1">
              <a:buFontTx/>
              <a:buNone/>
              <a:defRPr/>
            </a:pPr>
            <a:r>
              <a:rPr lang="en-US" altLang="en-US" sz="2800" dirty="0">
                <a:solidFill>
                  <a:srgbClr val="FF0000"/>
                </a:solidFill>
                <a:latin typeface="Eras Demi ITC" pitchFamily="34" charset="0"/>
              </a:rPr>
              <a:t>5</a:t>
            </a:r>
            <a:r>
              <a:rPr lang="en-US" altLang="en-US" sz="2800" dirty="0">
                <a:latin typeface="Eras Demi ITC" pitchFamily="34" charset="0"/>
              </a:rPr>
              <a:t> </a:t>
            </a:r>
            <a:r>
              <a:rPr lang="en-US" altLang="en-US" sz="2800" dirty="0">
                <a:solidFill>
                  <a:srgbClr val="FFCC00"/>
                </a:solidFill>
                <a:latin typeface="Eras Demi ITC" pitchFamily="34" charset="0"/>
              </a:rPr>
              <a:t>NEW HEAVENS &amp; NEW EARTH VIEW</a:t>
            </a:r>
          </a:p>
          <a:p>
            <a:pPr eaLnBrk="1" hangingPunct="1">
              <a:defRPr/>
            </a:pPr>
            <a:r>
              <a:rPr lang="en-US" altLang="en-US" sz="2400" i="1" dirty="0">
                <a:latin typeface="Comic Sans MS" panose="030F0702030302020204" pitchFamily="66" charset="0"/>
              </a:rPr>
              <a:t>Prophecy </a:t>
            </a:r>
            <a:r>
              <a:rPr lang="en-US" altLang="en-US" sz="2400" i="1" u="sng" dirty="0">
                <a:latin typeface="Comic Sans MS" panose="030F0702030302020204" pitchFamily="66" charset="0"/>
              </a:rPr>
              <a:t>genuinely </a:t>
            </a:r>
            <a:r>
              <a:rPr lang="en-US" altLang="en-US" sz="2400" i="1" dirty="0">
                <a:latin typeface="Comic Sans MS" panose="030F0702030302020204" pitchFamily="66" charset="0"/>
              </a:rPr>
              <a:t>predicts the future</a:t>
            </a:r>
          </a:p>
          <a:p>
            <a:pPr eaLnBrk="1" hangingPunct="1">
              <a:defRPr/>
            </a:pPr>
            <a:r>
              <a:rPr lang="en-US" altLang="en-US" sz="2400" i="1" dirty="0">
                <a:latin typeface="Comic Sans MS" panose="030F0702030302020204" pitchFamily="66" charset="0"/>
              </a:rPr>
              <a:t>Often, the language of prediction is as though it were </a:t>
            </a:r>
            <a:r>
              <a:rPr lang="en-US" altLang="en-US" sz="2400" i="1" u="sng" dirty="0">
                <a:latin typeface="Comic Sans MS" panose="030F0702030302020204" pitchFamily="66" charset="0"/>
              </a:rPr>
              <a:t>through a soft-focus lens</a:t>
            </a:r>
          </a:p>
          <a:p>
            <a:pPr eaLnBrk="1" hangingPunct="1">
              <a:defRPr/>
            </a:pPr>
            <a:r>
              <a:rPr lang="en-US" altLang="en-US" sz="2400" i="1" dirty="0">
                <a:latin typeface="Comic Sans MS" panose="030F0702030302020204" pitchFamily="66" charset="0"/>
              </a:rPr>
              <a:t>Ezekiel’s visions refer to </a:t>
            </a:r>
            <a:r>
              <a:rPr lang="en-US" altLang="en-US" sz="2400" i="1" u="sng" dirty="0">
                <a:latin typeface="Comic Sans MS" panose="030F0702030302020204" pitchFamily="66" charset="0"/>
              </a:rPr>
              <a:t>the new heavens and new earth</a:t>
            </a:r>
            <a:endParaRPr lang="en-US" altLang="en-US" sz="2400" u="sng" dirty="0"/>
          </a:p>
        </p:txBody>
      </p:sp>
      <p:sp>
        <p:nvSpPr>
          <p:cNvPr id="505864" name="Text Box 8"/>
          <p:cNvSpPr txBox="1">
            <a:spLocks noChangeArrowheads="1"/>
          </p:cNvSpPr>
          <p:nvPr/>
        </p:nvSpPr>
        <p:spPr bwMode="auto">
          <a:xfrm>
            <a:off x="7068671" y="1936378"/>
            <a:ext cx="4267200"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a:effectLst>
                  <a:outerShdw blurRad="38100" dist="38100" dir="2700000" algn="tl">
                    <a:srgbClr val="006E6B"/>
                  </a:outerShdw>
                </a:effectLst>
                <a:latin typeface="Eras Demi ITC" pitchFamily="34" charset="0"/>
              </a:rPr>
              <a:t>This is the viewpoint of some evangelical scholars, such as, D. Brent Sandy</a:t>
            </a:r>
          </a:p>
        </p:txBody>
      </p:sp>
      <p:sp>
        <p:nvSpPr>
          <p:cNvPr id="2" name="Slide Number Placeholder 1"/>
          <p:cNvSpPr>
            <a:spLocks noGrp="1"/>
          </p:cNvSpPr>
          <p:nvPr>
            <p:ph type="sldNum" sz="quarter" idx="12"/>
          </p:nvPr>
        </p:nvSpPr>
        <p:spPr/>
        <p:txBody>
          <a:bodyPr/>
          <a:lstStyle/>
          <a:p>
            <a:pPr>
              <a:defRPr/>
            </a:pPr>
            <a:endParaRPr lang="en-US" altLang="en-US" dirty="0"/>
          </a:p>
        </p:txBody>
      </p:sp>
    </p:spTree>
    <p:extLst>
      <p:ext uri="{BB962C8B-B14F-4D97-AF65-F5344CB8AC3E}">
        <p14:creationId xmlns:p14="http://schemas.microsoft.com/office/powerpoint/2010/main" val="354679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5863">
                                            <p:txEl>
                                              <p:pRg st="0" end="0"/>
                                            </p:txEl>
                                          </p:spTgt>
                                        </p:tgtEl>
                                        <p:attrNameLst>
                                          <p:attrName>style.visibility</p:attrName>
                                        </p:attrNameLst>
                                      </p:cBhvr>
                                      <p:to>
                                        <p:strVal val="visible"/>
                                      </p:to>
                                    </p:set>
                                    <p:anim calcmode="lin" valueType="num">
                                      <p:cBhvr>
                                        <p:cTn id="7" dur="500" fill="hold"/>
                                        <p:tgtEl>
                                          <p:spTgt spid="5058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58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05863">
                                            <p:txEl>
                                              <p:pRg st="1" end="1"/>
                                            </p:txEl>
                                          </p:spTgt>
                                        </p:tgtEl>
                                        <p:attrNameLst>
                                          <p:attrName>style.visibility</p:attrName>
                                        </p:attrNameLst>
                                      </p:cBhvr>
                                      <p:to>
                                        <p:strVal val="visible"/>
                                      </p:to>
                                    </p:set>
                                    <p:anim calcmode="lin" valueType="num">
                                      <p:cBhvr>
                                        <p:cTn id="13" dur="500" fill="hold"/>
                                        <p:tgtEl>
                                          <p:spTgt spid="5058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058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058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058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05863">
                                            <p:txEl>
                                              <p:pRg st="2" end="2"/>
                                            </p:txEl>
                                          </p:spTgt>
                                        </p:tgtEl>
                                        <p:attrNameLst>
                                          <p:attrName>style.visibility</p:attrName>
                                        </p:attrNameLst>
                                      </p:cBhvr>
                                      <p:to>
                                        <p:strVal val="visible"/>
                                      </p:to>
                                    </p:set>
                                    <p:anim calcmode="lin" valueType="num">
                                      <p:cBhvr>
                                        <p:cTn id="21" dur="500" fill="hold"/>
                                        <p:tgtEl>
                                          <p:spTgt spid="5058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058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058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058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05863">
                                            <p:txEl>
                                              <p:pRg st="3" end="3"/>
                                            </p:txEl>
                                          </p:spTgt>
                                        </p:tgtEl>
                                        <p:attrNameLst>
                                          <p:attrName>style.visibility</p:attrName>
                                        </p:attrNameLst>
                                      </p:cBhvr>
                                      <p:to>
                                        <p:strVal val="visible"/>
                                      </p:to>
                                    </p:set>
                                    <p:anim calcmode="lin" valueType="num">
                                      <p:cBhvr>
                                        <p:cTn id="29" dur="500" fill="hold"/>
                                        <p:tgtEl>
                                          <p:spTgt spid="5058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058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058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058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05864"/>
                                        </p:tgtEl>
                                        <p:attrNameLst>
                                          <p:attrName>style.visibility</p:attrName>
                                        </p:attrNameLst>
                                      </p:cBhvr>
                                      <p:to>
                                        <p:strVal val="visible"/>
                                      </p:to>
                                    </p:set>
                                    <p:anim calcmode="lin" valueType="num">
                                      <p:cBhvr>
                                        <p:cTn id="37" dur="500" fill="hold"/>
                                        <p:tgtEl>
                                          <p:spTgt spid="505864"/>
                                        </p:tgtEl>
                                        <p:attrNameLst>
                                          <p:attrName>ppt_w</p:attrName>
                                        </p:attrNameLst>
                                      </p:cBhvr>
                                      <p:tavLst>
                                        <p:tav tm="0">
                                          <p:val>
                                            <p:fltVal val="0"/>
                                          </p:val>
                                        </p:tav>
                                        <p:tav tm="100000">
                                          <p:val>
                                            <p:strVal val="#ppt_w"/>
                                          </p:val>
                                        </p:tav>
                                      </p:tavLst>
                                    </p:anim>
                                    <p:anim calcmode="lin" valueType="num">
                                      <p:cBhvr>
                                        <p:cTn id="38" dur="500" fill="hold"/>
                                        <p:tgtEl>
                                          <p:spTgt spid="5058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770965" y="143432"/>
            <a:ext cx="10703859" cy="2456329"/>
          </a:xfrm>
        </p:spPr>
        <p:txBody>
          <a:bodyPr>
            <a:normAutofit fontScale="90000"/>
          </a:bodyPr>
          <a:lstStyle/>
          <a:p>
            <a:pPr eaLnBrk="1" hangingPunct="1">
              <a:defRPr/>
            </a:pPr>
            <a:r>
              <a:rPr lang="en-US" altLang="en-US" sz="4800" dirty="0">
                <a:latin typeface="Eras Demi ITC" pitchFamily="34" charset="0"/>
              </a:rPr>
              <a:t>My Approach</a:t>
            </a:r>
            <a:br>
              <a:rPr lang="en-US" altLang="en-US" sz="4800" dirty="0">
                <a:latin typeface="Eras Demi ITC" pitchFamily="34" charset="0"/>
              </a:rPr>
            </a:br>
            <a:r>
              <a:rPr lang="en-US" altLang="en-US" i="1" dirty="0"/>
              <a:t>(not the hill I would die on)</a:t>
            </a:r>
            <a:br>
              <a:rPr lang="en-US" altLang="en-US" i="1" dirty="0"/>
            </a:br>
            <a:br>
              <a:rPr lang="en-US" altLang="en-US" sz="1200" i="1" dirty="0"/>
            </a:br>
            <a:r>
              <a:rPr lang="en-US" altLang="en-US" sz="2400" dirty="0">
                <a:solidFill>
                  <a:srgbClr val="FFFF99"/>
                </a:solidFill>
                <a:latin typeface="Eras Demi ITC" pitchFamily="34" charset="0"/>
              </a:rPr>
              <a:t>Many OT prophecies are double </a:t>
            </a:r>
            <a:r>
              <a:rPr lang="en-US" altLang="en-US" sz="2400" dirty="0" err="1">
                <a:solidFill>
                  <a:srgbClr val="FFFF99"/>
                </a:solidFill>
                <a:latin typeface="Eras Demi ITC" pitchFamily="34" charset="0"/>
              </a:rPr>
              <a:t>entendres</a:t>
            </a:r>
            <a:r>
              <a:rPr lang="en-US" altLang="en-US" sz="2400" dirty="0">
                <a:solidFill>
                  <a:srgbClr val="FFFF99"/>
                </a:solidFill>
                <a:latin typeface="Eras Demi ITC" pitchFamily="34" charset="0"/>
              </a:rPr>
              <a:t>, that is, double references within the scope of a single oracle:</a:t>
            </a:r>
          </a:p>
        </p:txBody>
      </p:sp>
      <p:sp>
        <p:nvSpPr>
          <p:cNvPr id="302084" name="Rectangle 4"/>
          <p:cNvSpPr>
            <a:spLocks noGrp="1" noChangeArrowheads="1"/>
          </p:cNvSpPr>
          <p:nvPr>
            <p:ph type="body" sz="half" idx="1"/>
          </p:nvPr>
        </p:nvSpPr>
        <p:spPr>
          <a:xfrm>
            <a:off x="1752600" y="2819400"/>
            <a:ext cx="4114800" cy="3810000"/>
          </a:xfrm>
          <a:solidFill>
            <a:srgbClr val="009999"/>
          </a:solidFill>
        </p:spPr>
        <p:txBody>
          <a:bodyPr>
            <a:normAutofit lnSpcReduction="10000"/>
          </a:bodyPr>
          <a:lstStyle/>
          <a:p>
            <a:pPr eaLnBrk="1" hangingPunct="1">
              <a:buFontTx/>
              <a:buNone/>
              <a:defRPr/>
            </a:pPr>
            <a:r>
              <a:rPr lang="en-US" altLang="en-US" sz="2800">
                <a:solidFill>
                  <a:srgbClr val="FF9900"/>
                </a:solidFill>
                <a:latin typeface="Eras Bold ITC" pitchFamily="34" charset="0"/>
              </a:rPr>
              <a:t>NEAR REFERENCE</a:t>
            </a:r>
          </a:p>
          <a:p>
            <a:pPr eaLnBrk="1" hangingPunct="1">
              <a:defRPr/>
            </a:pPr>
            <a:r>
              <a:rPr lang="en-US" altLang="en-US" sz="2400" i="1">
                <a:latin typeface="Comic Sans MS" panose="030F0702030302020204" pitchFamily="66" charset="0"/>
              </a:rPr>
              <a:t>Soon to be fulfilled</a:t>
            </a:r>
          </a:p>
          <a:p>
            <a:pPr eaLnBrk="1" hangingPunct="1">
              <a:defRPr/>
            </a:pPr>
            <a:r>
              <a:rPr lang="en-US" altLang="en-US" sz="2400" i="1">
                <a:latin typeface="Comic Sans MS" panose="030F0702030302020204" pitchFamily="66" charset="0"/>
              </a:rPr>
              <a:t>Specifically clear</a:t>
            </a:r>
          </a:p>
          <a:p>
            <a:pPr eaLnBrk="1" hangingPunct="1">
              <a:defRPr/>
            </a:pPr>
            <a:r>
              <a:rPr lang="en-US" altLang="en-US" sz="2400" i="1">
                <a:latin typeface="Comic Sans MS" panose="030F0702030302020204" pitchFamily="66" charset="0"/>
              </a:rPr>
              <a:t>The prophet probably had a clear sense about what he spoke</a:t>
            </a:r>
          </a:p>
          <a:p>
            <a:pPr eaLnBrk="1" hangingPunct="1">
              <a:defRPr/>
            </a:pPr>
            <a:r>
              <a:rPr lang="en-US" altLang="en-US" sz="2400" i="1">
                <a:latin typeface="Comic Sans MS" panose="030F0702030302020204" pitchFamily="66" charset="0"/>
              </a:rPr>
              <a:t>Near fulfillment validated the prophet to his own community</a:t>
            </a:r>
          </a:p>
        </p:txBody>
      </p:sp>
      <p:sp>
        <p:nvSpPr>
          <p:cNvPr id="302085" name="Rectangle 5"/>
          <p:cNvSpPr>
            <a:spLocks noGrp="1" noChangeArrowheads="1"/>
          </p:cNvSpPr>
          <p:nvPr>
            <p:ph type="body" sz="half" idx="2"/>
          </p:nvPr>
        </p:nvSpPr>
        <p:spPr>
          <a:xfrm>
            <a:off x="6096000" y="2819400"/>
            <a:ext cx="4038600" cy="3810000"/>
          </a:xfrm>
          <a:solidFill>
            <a:srgbClr val="003366"/>
          </a:solidFill>
        </p:spPr>
        <p:txBody>
          <a:bodyPr>
            <a:normAutofit lnSpcReduction="10000"/>
          </a:bodyPr>
          <a:lstStyle/>
          <a:p>
            <a:pPr eaLnBrk="1" hangingPunct="1">
              <a:buFontTx/>
              <a:buNone/>
              <a:defRPr/>
            </a:pPr>
            <a:r>
              <a:rPr lang="en-US" altLang="en-US" sz="2800" dirty="0">
                <a:solidFill>
                  <a:srgbClr val="FF9900"/>
                </a:solidFill>
                <a:latin typeface="Eras Bold ITC" pitchFamily="34" charset="0"/>
              </a:rPr>
              <a:t>FAR REFERENCE</a:t>
            </a:r>
          </a:p>
          <a:p>
            <a:pPr eaLnBrk="1" hangingPunct="1">
              <a:defRPr/>
            </a:pPr>
            <a:r>
              <a:rPr lang="en-US" altLang="en-US" sz="2400" i="1" dirty="0">
                <a:latin typeface="Comic Sans MS" panose="030F0702030302020204" pitchFamily="66" charset="0"/>
              </a:rPr>
              <a:t>Indefinite future</a:t>
            </a:r>
          </a:p>
          <a:p>
            <a:pPr eaLnBrk="1" hangingPunct="1">
              <a:defRPr/>
            </a:pPr>
            <a:r>
              <a:rPr lang="en-US" altLang="en-US" sz="2400" i="1" dirty="0">
                <a:latin typeface="Comic Sans MS" panose="030F0702030302020204" pitchFamily="66" charset="0"/>
              </a:rPr>
              <a:t>Somewhat vague</a:t>
            </a:r>
          </a:p>
          <a:p>
            <a:pPr eaLnBrk="1" hangingPunct="1">
              <a:defRPr/>
            </a:pPr>
            <a:r>
              <a:rPr lang="en-US" altLang="en-US" sz="2400" i="1" dirty="0">
                <a:latin typeface="Comic Sans MS" panose="030F0702030302020204" pitchFamily="66" charset="0"/>
              </a:rPr>
              <a:t>The prophet may very well have spoken beyond what he knew</a:t>
            </a:r>
          </a:p>
          <a:p>
            <a:pPr eaLnBrk="1" hangingPunct="1">
              <a:defRPr/>
            </a:pPr>
            <a:r>
              <a:rPr lang="en-US" altLang="en-US" sz="2400" i="1" dirty="0">
                <a:latin typeface="Comic Sans MS" panose="030F0702030302020204" pitchFamily="66" charset="0"/>
              </a:rPr>
              <a:t>Long range prediction gave assurance of what was yet to come</a:t>
            </a:r>
          </a:p>
        </p:txBody>
      </p:sp>
      <p:sp>
        <p:nvSpPr>
          <p:cNvPr id="2" name="Slide Number Placeholder 1"/>
          <p:cNvSpPr>
            <a:spLocks noGrp="1"/>
          </p:cNvSpPr>
          <p:nvPr>
            <p:ph type="sldNum" sz="quarter" idx="12"/>
          </p:nvPr>
        </p:nvSpPr>
        <p:spPr>
          <a:xfrm>
            <a:off x="10758922" y="6203576"/>
            <a:ext cx="518678" cy="380104"/>
          </a:xfrm>
        </p:spPr>
        <p:txBody>
          <a:bodyPr/>
          <a:lstStyle/>
          <a:p>
            <a:pPr>
              <a:defRPr/>
            </a:pPr>
            <a:fld id="{CD0B78C6-1E59-4E4D-ACC2-5E4EA948DF2A}" type="slidenum">
              <a:rPr lang="en-US" altLang="en-US" smtClean="0"/>
              <a:pPr>
                <a:defRPr/>
              </a:pPr>
              <a:t>189</a:t>
            </a:fld>
            <a:endParaRPr lang="en-US" altLang="en-US"/>
          </a:p>
        </p:txBody>
      </p:sp>
    </p:spTree>
    <p:extLst>
      <p:ext uri="{BB962C8B-B14F-4D97-AF65-F5344CB8AC3E}">
        <p14:creationId xmlns:p14="http://schemas.microsoft.com/office/powerpoint/2010/main" val="3381732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2084">
                                            <p:bg/>
                                          </p:spTgt>
                                        </p:tgtEl>
                                        <p:attrNameLst>
                                          <p:attrName>style.visibility</p:attrName>
                                        </p:attrNameLst>
                                      </p:cBhvr>
                                      <p:to>
                                        <p:strVal val="visible"/>
                                      </p:to>
                                    </p:set>
                                    <p:animEffect transition="in" filter="randombar(vertical)">
                                      <p:cBhvr>
                                        <p:cTn id="7" dur="500"/>
                                        <p:tgtEl>
                                          <p:spTgt spid="302084">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02084">
                                            <p:txEl>
                                              <p:pRg st="0" end="0"/>
                                            </p:txEl>
                                          </p:spTgt>
                                        </p:tgtEl>
                                        <p:attrNameLst>
                                          <p:attrName>style.visibility</p:attrName>
                                        </p:attrNameLst>
                                      </p:cBhvr>
                                      <p:to>
                                        <p:strVal val="visible"/>
                                      </p:to>
                                    </p:set>
                                    <p:animEffect transition="in" filter="randombar(vertical)">
                                      <p:cBhvr>
                                        <p:cTn id="10" dur="500"/>
                                        <p:tgtEl>
                                          <p:spTgt spid="30208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02084">
                                            <p:txEl>
                                              <p:pRg st="1" end="1"/>
                                            </p:txEl>
                                          </p:spTgt>
                                        </p:tgtEl>
                                        <p:attrNameLst>
                                          <p:attrName>style.visibility</p:attrName>
                                        </p:attrNameLst>
                                      </p:cBhvr>
                                      <p:to>
                                        <p:strVal val="visible"/>
                                      </p:to>
                                    </p:set>
                                    <p:anim calcmode="lin" valueType="num">
                                      <p:cBhvr additive="base">
                                        <p:cTn id="15" dur="500" fill="hold"/>
                                        <p:tgtEl>
                                          <p:spTgt spid="30208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20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02084">
                                            <p:txEl>
                                              <p:pRg st="2" end="2"/>
                                            </p:txEl>
                                          </p:spTgt>
                                        </p:tgtEl>
                                        <p:attrNameLst>
                                          <p:attrName>style.visibility</p:attrName>
                                        </p:attrNameLst>
                                      </p:cBhvr>
                                      <p:to>
                                        <p:strVal val="visible"/>
                                      </p:to>
                                    </p:set>
                                    <p:anim calcmode="lin" valueType="num">
                                      <p:cBhvr additive="base">
                                        <p:cTn id="21" dur="500" fill="hold"/>
                                        <p:tgtEl>
                                          <p:spTgt spid="30208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20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02084">
                                            <p:txEl>
                                              <p:pRg st="3" end="3"/>
                                            </p:txEl>
                                          </p:spTgt>
                                        </p:tgtEl>
                                        <p:attrNameLst>
                                          <p:attrName>style.visibility</p:attrName>
                                        </p:attrNameLst>
                                      </p:cBhvr>
                                      <p:to>
                                        <p:strVal val="visible"/>
                                      </p:to>
                                    </p:set>
                                    <p:anim calcmode="lin" valueType="num">
                                      <p:cBhvr additive="base">
                                        <p:cTn id="27" dur="500" fill="hold"/>
                                        <p:tgtEl>
                                          <p:spTgt spid="30208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20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02084">
                                            <p:txEl>
                                              <p:pRg st="4" end="4"/>
                                            </p:txEl>
                                          </p:spTgt>
                                        </p:tgtEl>
                                        <p:attrNameLst>
                                          <p:attrName>style.visibility</p:attrName>
                                        </p:attrNameLst>
                                      </p:cBhvr>
                                      <p:to>
                                        <p:strVal val="visible"/>
                                      </p:to>
                                    </p:set>
                                    <p:anim calcmode="lin" valueType="num">
                                      <p:cBhvr additive="base">
                                        <p:cTn id="33" dur="500" fill="hold"/>
                                        <p:tgtEl>
                                          <p:spTgt spid="30208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208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5" fill="hold" grpId="0" nodeType="clickEffect">
                                  <p:stCondLst>
                                    <p:cond delay="0"/>
                                  </p:stCondLst>
                                  <p:childTnLst>
                                    <p:set>
                                      <p:cBhvr>
                                        <p:cTn id="38" dur="1" fill="hold">
                                          <p:stCondLst>
                                            <p:cond delay="0"/>
                                          </p:stCondLst>
                                        </p:cTn>
                                        <p:tgtEl>
                                          <p:spTgt spid="302085">
                                            <p:bg/>
                                          </p:spTgt>
                                        </p:tgtEl>
                                        <p:attrNameLst>
                                          <p:attrName>style.visibility</p:attrName>
                                        </p:attrNameLst>
                                      </p:cBhvr>
                                      <p:to>
                                        <p:strVal val="visible"/>
                                      </p:to>
                                    </p:set>
                                    <p:animEffect transition="in" filter="randombar(vertical)">
                                      <p:cBhvr>
                                        <p:cTn id="39" dur="500"/>
                                        <p:tgtEl>
                                          <p:spTgt spid="302085">
                                            <p:bg/>
                                          </p:spTgt>
                                        </p:tgtEl>
                                      </p:cBhvr>
                                    </p:animEffect>
                                  </p:childTnLst>
                                </p:cTn>
                              </p:par>
                              <p:par>
                                <p:cTn id="40" presetID="14" presetClass="entr" presetSubtype="5" fill="hold" grpId="0" nodeType="withEffect">
                                  <p:stCondLst>
                                    <p:cond delay="0"/>
                                  </p:stCondLst>
                                  <p:childTnLst>
                                    <p:set>
                                      <p:cBhvr>
                                        <p:cTn id="41" dur="1" fill="hold">
                                          <p:stCondLst>
                                            <p:cond delay="0"/>
                                          </p:stCondLst>
                                        </p:cTn>
                                        <p:tgtEl>
                                          <p:spTgt spid="302085">
                                            <p:txEl>
                                              <p:pRg st="0" end="0"/>
                                            </p:txEl>
                                          </p:spTgt>
                                        </p:tgtEl>
                                        <p:attrNameLst>
                                          <p:attrName>style.visibility</p:attrName>
                                        </p:attrNameLst>
                                      </p:cBhvr>
                                      <p:to>
                                        <p:strVal val="visible"/>
                                      </p:to>
                                    </p:set>
                                    <p:animEffect transition="in" filter="randombar(vertical)">
                                      <p:cBhvr>
                                        <p:cTn id="42" dur="500"/>
                                        <p:tgtEl>
                                          <p:spTgt spid="30208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02085">
                                            <p:txEl>
                                              <p:pRg st="1" end="1"/>
                                            </p:txEl>
                                          </p:spTgt>
                                        </p:tgtEl>
                                        <p:attrNameLst>
                                          <p:attrName>style.visibility</p:attrName>
                                        </p:attrNameLst>
                                      </p:cBhvr>
                                      <p:to>
                                        <p:strVal val="visible"/>
                                      </p:to>
                                    </p:set>
                                    <p:anim calcmode="lin" valueType="num">
                                      <p:cBhvr additive="base">
                                        <p:cTn id="47" dur="500" fill="hold"/>
                                        <p:tgtEl>
                                          <p:spTgt spid="302085">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20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2085">
                                            <p:txEl>
                                              <p:pRg st="2" end="2"/>
                                            </p:txEl>
                                          </p:spTgt>
                                        </p:tgtEl>
                                        <p:attrNameLst>
                                          <p:attrName>style.visibility</p:attrName>
                                        </p:attrNameLst>
                                      </p:cBhvr>
                                      <p:to>
                                        <p:strVal val="visible"/>
                                      </p:to>
                                    </p:set>
                                    <p:anim calcmode="lin" valueType="num">
                                      <p:cBhvr additive="base">
                                        <p:cTn id="53" dur="500" fill="hold"/>
                                        <p:tgtEl>
                                          <p:spTgt spid="302085">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20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2085">
                                            <p:txEl>
                                              <p:pRg st="3" end="3"/>
                                            </p:txEl>
                                          </p:spTgt>
                                        </p:tgtEl>
                                        <p:attrNameLst>
                                          <p:attrName>style.visibility</p:attrName>
                                        </p:attrNameLst>
                                      </p:cBhvr>
                                      <p:to>
                                        <p:strVal val="visible"/>
                                      </p:to>
                                    </p:set>
                                    <p:anim calcmode="lin" valueType="num">
                                      <p:cBhvr additive="base">
                                        <p:cTn id="59" dur="500" fill="hold"/>
                                        <p:tgtEl>
                                          <p:spTgt spid="302085">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20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302085">
                                            <p:txEl>
                                              <p:pRg st="4" end="4"/>
                                            </p:txEl>
                                          </p:spTgt>
                                        </p:tgtEl>
                                        <p:attrNameLst>
                                          <p:attrName>style.visibility</p:attrName>
                                        </p:attrNameLst>
                                      </p:cBhvr>
                                      <p:to>
                                        <p:strVal val="visible"/>
                                      </p:to>
                                    </p:set>
                                    <p:anim calcmode="lin" valueType="num">
                                      <p:cBhvr additive="base">
                                        <p:cTn id="65" dur="500" fill="hold"/>
                                        <p:tgtEl>
                                          <p:spTgt spid="302085">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0208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uiExpand="1" build="p" animBg="1"/>
      <p:bldP spid="30208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478236" cy="6867251"/>
          </a:xfrm>
          <a:prstGeom prst="rect">
            <a:avLst/>
          </a:prstGeom>
        </p:spPr>
      </p:pic>
      <p:sp>
        <p:nvSpPr>
          <p:cNvPr id="3" name="TextBox 2"/>
          <p:cNvSpPr txBox="1"/>
          <p:nvPr/>
        </p:nvSpPr>
        <p:spPr>
          <a:xfrm>
            <a:off x="9556134" y="142332"/>
            <a:ext cx="2405576" cy="4893647"/>
          </a:xfrm>
          <a:prstGeom prst="rect">
            <a:avLst/>
          </a:prstGeom>
          <a:noFill/>
        </p:spPr>
        <p:txBody>
          <a:bodyPr wrap="square" rtlCol="0">
            <a:spAutoFit/>
          </a:bodyPr>
          <a:lstStyle/>
          <a:p>
            <a:r>
              <a:rPr lang="en-US" sz="2400" dirty="0">
                <a:latin typeface="Arial Narrow" panose="020B0606020202030204" pitchFamily="34" charset="0"/>
              </a:rPr>
              <a:t>This snake-dragon depiction of the Babylonian god </a:t>
            </a:r>
            <a:r>
              <a:rPr lang="en-US" sz="2400" dirty="0" err="1">
                <a:latin typeface="Arial Narrow" panose="020B0606020202030204" pitchFamily="34" charset="0"/>
              </a:rPr>
              <a:t>Marduk</a:t>
            </a:r>
            <a:r>
              <a:rPr lang="en-US" sz="2400" dirty="0">
                <a:latin typeface="Arial Narrow" panose="020B0606020202030204" pitchFamily="34" charset="0"/>
              </a:rPr>
              <a:t>, originally part of the Ishtar Gate in Babylon and created from terra-cotta glazed and molded bricks, dates to about 604-562 BC.  </a:t>
            </a:r>
            <a:r>
              <a:rPr lang="en-US" sz="2400" dirty="0" err="1">
                <a:latin typeface="Arial Narrow" panose="020B0606020202030204" pitchFamily="34" charset="0"/>
              </a:rPr>
              <a:t>Marduk</a:t>
            </a:r>
            <a:r>
              <a:rPr lang="en-US" sz="2400" dirty="0">
                <a:latin typeface="Arial Narrow" panose="020B0606020202030204" pitchFamily="34" charset="0"/>
              </a:rPr>
              <a:t> was the patron god of Babylon.</a:t>
            </a:r>
          </a:p>
        </p:txBody>
      </p:sp>
      <p:sp>
        <p:nvSpPr>
          <p:cNvPr id="4" name="TextBox 3"/>
          <p:cNvSpPr txBox="1"/>
          <p:nvPr/>
        </p:nvSpPr>
        <p:spPr>
          <a:xfrm>
            <a:off x="9541039" y="5659698"/>
            <a:ext cx="2166424" cy="369332"/>
          </a:xfrm>
          <a:prstGeom prst="rect">
            <a:avLst/>
          </a:prstGeom>
          <a:noFill/>
        </p:spPr>
        <p:txBody>
          <a:bodyPr wrap="square" rtlCol="0">
            <a:spAutoFit/>
          </a:bodyPr>
          <a:lstStyle/>
          <a:p>
            <a:r>
              <a:rPr lang="en-US" dirty="0">
                <a:latin typeface="Arial Narrow" panose="020B0606020202030204" pitchFamily="34" charset="0"/>
              </a:rPr>
              <a:t>Detroit Institute of Arts</a:t>
            </a:r>
          </a:p>
        </p:txBody>
      </p:sp>
      <p:sp>
        <p:nvSpPr>
          <p:cNvPr id="5" name="Slide Number Placeholder 4"/>
          <p:cNvSpPr>
            <a:spLocks noGrp="1"/>
          </p:cNvSpPr>
          <p:nvPr>
            <p:ph type="sldNum" sz="quarter" idx="12"/>
          </p:nvPr>
        </p:nvSpPr>
        <p:spPr/>
        <p:txBody>
          <a:bodyPr/>
          <a:lstStyle/>
          <a:p>
            <a:fld id="{8A7A6979-0714-4377-B894-6BE4C2D6E202}" type="slidenum">
              <a:rPr lang="en-US" smtClean="0"/>
              <a:t>19</a:t>
            </a:fld>
            <a:endParaRPr lang="en-US" dirty="0"/>
          </a:p>
        </p:txBody>
      </p:sp>
    </p:spTree>
    <p:extLst>
      <p:ext uri="{BB962C8B-B14F-4D97-AF65-F5344CB8AC3E}">
        <p14:creationId xmlns:p14="http://schemas.microsoft.com/office/powerpoint/2010/main" val="37106395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Grp="1" noChangeArrowheads="1"/>
          </p:cNvSpPr>
          <p:nvPr>
            <p:ph type="body" sz="half" idx="1"/>
          </p:nvPr>
        </p:nvSpPr>
        <p:spPr>
          <a:xfrm>
            <a:off x="1752600" y="515470"/>
            <a:ext cx="4191000" cy="3733800"/>
          </a:xfrm>
          <a:solidFill>
            <a:srgbClr val="009999"/>
          </a:solidFill>
        </p:spPr>
        <p:txBody>
          <a:bodyPr/>
          <a:lstStyle/>
          <a:p>
            <a:pPr eaLnBrk="1" hangingPunct="1">
              <a:buFontTx/>
              <a:buNone/>
              <a:defRPr/>
            </a:pPr>
            <a:r>
              <a:rPr lang="en-US" altLang="en-US" sz="2800" dirty="0">
                <a:solidFill>
                  <a:srgbClr val="FF9900"/>
                </a:solidFill>
                <a:latin typeface="Eras Demi ITC" pitchFamily="34" charset="0"/>
              </a:rPr>
              <a:t>PURPOSE OF NEAR PREDICTION:</a:t>
            </a:r>
            <a:r>
              <a:rPr lang="en-US" altLang="en-US" sz="2800" dirty="0">
                <a:latin typeface="Eras Demi ITC" pitchFamily="34" charset="0"/>
              </a:rPr>
              <a:t> </a:t>
            </a:r>
            <a:r>
              <a:rPr lang="en-US" altLang="en-US" sz="2400" i="1" dirty="0">
                <a:latin typeface="Comic Sans MS" panose="030F0702030302020204" pitchFamily="66" charset="0"/>
              </a:rPr>
              <a:t>NOT to satisfy curiosity, BUT an ethical call to holiness in the present and an assurance that the prophets are true spokespersons for God.</a:t>
            </a:r>
          </a:p>
          <a:p>
            <a:pPr eaLnBrk="1" hangingPunct="1">
              <a:buFontTx/>
              <a:buNone/>
              <a:defRPr/>
            </a:pPr>
            <a:endParaRPr lang="en-US" altLang="en-US" sz="2400" i="1" dirty="0">
              <a:latin typeface="Comic Sans MS" panose="030F0702030302020204" pitchFamily="66" charset="0"/>
            </a:endParaRPr>
          </a:p>
        </p:txBody>
      </p:sp>
      <p:sp>
        <p:nvSpPr>
          <p:cNvPr id="304133" name="Rectangle 5"/>
          <p:cNvSpPr>
            <a:spLocks noGrp="1" noChangeArrowheads="1"/>
          </p:cNvSpPr>
          <p:nvPr>
            <p:ph type="body" sz="half" idx="2"/>
          </p:nvPr>
        </p:nvSpPr>
        <p:spPr>
          <a:xfrm>
            <a:off x="6239435" y="515468"/>
            <a:ext cx="5325036" cy="3733801"/>
          </a:xfrm>
          <a:solidFill>
            <a:srgbClr val="003366"/>
          </a:solidFill>
        </p:spPr>
        <p:txBody>
          <a:bodyPr>
            <a:normAutofit/>
          </a:bodyPr>
          <a:lstStyle/>
          <a:p>
            <a:pPr eaLnBrk="1" hangingPunct="1">
              <a:buFontTx/>
              <a:buNone/>
              <a:defRPr/>
            </a:pPr>
            <a:r>
              <a:rPr lang="en-US" altLang="en-US" sz="2800" dirty="0">
                <a:solidFill>
                  <a:srgbClr val="FF9900"/>
                </a:solidFill>
                <a:latin typeface="Eras Demi ITC" pitchFamily="34" charset="0"/>
              </a:rPr>
              <a:t>PURPOSE OF FAR PREDICTION:</a:t>
            </a:r>
            <a:r>
              <a:rPr lang="en-US" altLang="en-US" sz="2800" dirty="0">
                <a:latin typeface="Eras Demi ITC" pitchFamily="34" charset="0"/>
              </a:rPr>
              <a:t> </a:t>
            </a:r>
            <a:r>
              <a:rPr lang="en-US" altLang="en-US" sz="2400" i="1" dirty="0">
                <a:latin typeface="Comic Sans MS" panose="030F0702030302020204" pitchFamily="66" charset="0"/>
              </a:rPr>
              <a:t>Assurance that Yahweh is the Lord of all history</a:t>
            </a:r>
          </a:p>
          <a:p>
            <a:pPr lvl="1" eaLnBrk="1" hangingPunct="1">
              <a:buFont typeface="Wingdings" panose="05000000000000000000" pitchFamily="2" charset="2"/>
              <a:buChar char="Ø"/>
              <a:defRPr/>
            </a:pPr>
            <a:r>
              <a:rPr lang="en-US" altLang="en-US" sz="2000" b="1" dirty="0">
                <a:latin typeface="Comic Sans MS" panose="030F0702030302020204" pitchFamily="66" charset="0"/>
              </a:rPr>
              <a:t>He fulfills his own predictions according to his own sovereign will</a:t>
            </a:r>
          </a:p>
          <a:p>
            <a:pPr lvl="1" eaLnBrk="1" hangingPunct="1">
              <a:buFont typeface="Wingdings" panose="05000000000000000000" pitchFamily="2" charset="2"/>
              <a:buChar char="Ø"/>
              <a:defRPr/>
            </a:pPr>
            <a:r>
              <a:rPr lang="en-US" altLang="en-US" sz="2000" b="1" dirty="0">
                <a:latin typeface="Comic Sans MS" panose="030F0702030302020204" pitchFamily="66" charset="0"/>
              </a:rPr>
              <a:t>He reserves the sovereign right to interpret his own predictions</a:t>
            </a:r>
          </a:p>
        </p:txBody>
      </p:sp>
      <p:sp>
        <p:nvSpPr>
          <p:cNvPr id="304134" name="Text Box 6"/>
          <p:cNvSpPr txBox="1">
            <a:spLocks noChangeArrowheads="1"/>
          </p:cNvSpPr>
          <p:nvPr/>
        </p:nvSpPr>
        <p:spPr bwMode="auto">
          <a:xfrm>
            <a:off x="2851414" y="4882678"/>
            <a:ext cx="7583504" cy="1338828"/>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lnSpc>
                <a:spcPct val="75000"/>
              </a:lnSpc>
              <a:spcBef>
                <a:spcPct val="50000"/>
              </a:spcBef>
              <a:buClrTx/>
              <a:buFontTx/>
              <a:buNone/>
            </a:pPr>
            <a:r>
              <a:rPr lang="en-US" altLang="en-US" sz="2800">
                <a:solidFill>
                  <a:srgbClr val="663300"/>
                </a:solidFill>
                <a:latin typeface="Berlin Sans FB Demi" panose="020B0604020202020204" pitchFamily="34" charset="0"/>
              </a:rPr>
              <a:t>EXAMPLES OF NEAR/FAR PREDICTIONS:</a:t>
            </a:r>
          </a:p>
          <a:p>
            <a:pPr lvl="1" eaLnBrk="1" hangingPunct="1">
              <a:lnSpc>
                <a:spcPct val="75000"/>
              </a:lnSpc>
              <a:spcBef>
                <a:spcPct val="50000"/>
              </a:spcBef>
              <a:buFontTx/>
              <a:buChar char="•"/>
            </a:pPr>
            <a:r>
              <a:rPr lang="en-US" altLang="en-US" sz="2400">
                <a:solidFill>
                  <a:srgbClr val="663300"/>
                </a:solidFill>
                <a:latin typeface="Arial Narrow" panose="020B0606020202030204" pitchFamily="34" charset="0"/>
              </a:rPr>
              <a:t>David’s son who would build God’s house and rule forever</a:t>
            </a:r>
          </a:p>
          <a:p>
            <a:pPr lvl="1" eaLnBrk="1" hangingPunct="1">
              <a:lnSpc>
                <a:spcPct val="75000"/>
              </a:lnSpc>
              <a:spcBef>
                <a:spcPct val="50000"/>
              </a:spcBef>
              <a:buFontTx/>
              <a:buChar char="•"/>
            </a:pPr>
            <a:r>
              <a:rPr lang="en-US" altLang="en-US" sz="2400">
                <a:solidFill>
                  <a:srgbClr val="663300"/>
                </a:solidFill>
                <a:latin typeface="Arial Narrow" panose="020B0606020202030204" pitchFamily="34" charset="0"/>
              </a:rPr>
              <a:t>Isaiah’s consolation to the exiles that restoration was coming</a:t>
            </a:r>
          </a:p>
        </p:txBody>
      </p:sp>
      <p:sp>
        <p:nvSpPr>
          <p:cNvPr id="2" name="Slide Number Placeholder 1"/>
          <p:cNvSpPr>
            <a:spLocks noGrp="1"/>
          </p:cNvSpPr>
          <p:nvPr>
            <p:ph type="sldNum" sz="quarter" idx="12"/>
          </p:nvPr>
        </p:nvSpPr>
        <p:spPr>
          <a:xfrm>
            <a:off x="10758922" y="6167718"/>
            <a:ext cx="644184" cy="415962"/>
          </a:xfrm>
        </p:spPr>
        <p:txBody>
          <a:bodyPr/>
          <a:lstStyle/>
          <a:p>
            <a:pPr>
              <a:defRPr/>
            </a:pPr>
            <a:fld id="{133CF81E-EAE4-4DFC-BBE6-08E7F180CB80}" type="slidenum">
              <a:rPr lang="en-US" altLang="en-US" smtClean="0"/>
              <a:pPr>
                <a:defRPr/>
              </a:pPr>
              <a:t>190</a:t>
            </a:fld>
            <a:endParaRPr lang="en-US" altLang="en-US"/>
          </a:p>
        </p:txBody>
      </p:sp>
    </p:spTree>
    <p:extLst>
      <p:ext uri="{BB962C8B-B14F-4D97-AF65-F5344CB8AC3E}">
        <p14:creationId xmlns:p14="http://schemas.microsoft.com/office/powerpoint/2010/main" val="4061034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04132">
                                            <p:bg/>
                                          </p:spTgt>
                                        </p:tgtEl>
                                        <p:attrNameLst>
                                          <p:attrName>style.visibility</p:attrName>
                                        </p:attrNameLst>
                                      </p:cBhvr>
                                      <p:to>
                                        <p:strVal val="visible"/>
                                      </p:to>
                                    </p:set>
                                    <p:animEffect transition="in" filter="randombar(vertical)">
                                      <p:cBhvr>
                                        <p:cTn id="7" dur="500"/>
                                        <p:tgtEl>
                                          <p:spTgt spid="304132">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04132">
                                            <p:txEl>
                                              <p:pRg st="0" end="0"/>
                                            </p:txEl>
                                          </p:spTgt>
                                        </p:tgtEl>
                                        <p:attrNameLst>
                                          <p:attrName>style.visibility</p:attrName>
                                        </p:attrNameLst>
                                      </p:cBhvr>
                                      <p:to>
                                        <p:strVal val="visible"/>
                                      </p:to>
                                    </p:set>
                                    <p:animEffect transition="in" filter="randombar(vertical)">
                                      <p:cBhvr>
                                        <p:cTn id="10" dur="500"/>
                                        <p:tgtEl>
                                          <p:spTgt spid="30413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5" fill="hold" grpId="0" nodeType="clickEffect">
                                  <p:stCondLst>
                                    <p:cond delay="0"/>
                                  </p:stCondLst>
                                  <p:childTnLst>
                                    <p:set>
                                      <p:cBhvr>
                                        <p:cTn id="14" dur="1" fill="hold">
                                          <p:stCondLst>
                                            <p:cond delay="0"/>
                                          </p:stCondLst>
                                        </p:cTn>
                                        <p:tgtEl>
                                          <p:spTgt spid="304133">
                                            <p:bg/>
                                          </p:spTgt>
                                        </p:tgtEl>
                                        <p:attrNameLst>
                                          <p:attrName>style.visibility</p:attrName>
                                        </p:attrNameLst>
                                      </p:cBhvr>
                                      <p:to>
                                        <p:strVal val="visible"/>
                                      </p:to>
                                    </p:set>
                                    <p:animEffect transition="in" filter="randombar(vertical)">
                                      <p:cBhvr>
                                        <p:cTn id="15" dur="500"/>
                                        <p:tgtEl>
                                          <p:spTgt spid="304133">
                                            <p:bg/>
                                          </p:spTgt>
                                        </p:tgtEl>
                                      </p:cBhvr>
                                    </p:animEffect>
                                  </p:childTnLst>
                                </p:cTn>
                              </p:par>
                              <p:par>
                                <p:cTn id="16" presetID="14" presetClass="entr" presetSubtype="5" fill="hold" grpId="0" nodeType="withEffect">
                                  <p:stCondLst>
                                    <p:cond delay="0"/>
                                  </p:stCondLst>
                                  <p:childTnLst>
                                    <p:set>
                                      <p:cBhvr>
                                        <p:cTn id="17" dur="1" fill="hold">
                                          <p:stCondLst>
                                            <p:cond delay="0"/>
                                          </p:stCondLst>
                                        </p:cTn>
                                        <p:tgtEl>
                                          <p:spTgt spid="304133">
                                            <p:txEl>
                                              <p:pRg st="0" end="0"/>
                                            </p:txEl>
                                          </p:spTgt>
                                        </p:tgtEl>
                                        <p:attrNameLst>
                                          <p:attrName>style.visibility</p:attrName>
                                        </p:attrNameLst>
                                      </p:cBhvr>
                                      <p:to>
                                        <p:strVal val="visible"/>
                                      </p:to>
                                    </p:set>
                                    <p:animEffect transition="in" filter="randombar(vertical)">
                                      <p:cBhvr>
                                        <p:cTn id="18" dur="500"/>
                                        <p:tgtEl>
                                          <p:spTgt spid="30413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04133">
                                            <p:txEl>
                                              <p:pRg st="1" end="1"/>
                                            </p:txEl>
                                          </p:spTgt>
                                        </p:tgtEl>
                                        <p:attrNameLst>
                                          <p:attrName>style.visibility</p:attrName>
                                        </p:attrNameLst>
                                      </p:cBhvr>
                                      <p:to>
                                        <p:strVal val="visible"/>
                                      </p:to>
                                    </p:set>
                                    <p:anim calcmode="lin" valueType="num">
                                      <p:cBhvr additive="base">
                                        <p:cTn id="23" dur="500" fill="hold"/>
                                        <p:tgtEl>
                                          <p:spTgt spid="30413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4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04133">
                                            <p:txEl>
                                              <p:pRg st="2" end="2"/>
                                            </p:txEl>
                                          </p:spTgt>
                                        </p:tgtEl>
                                        <p:attrNameLst>
                                          <p:attrName>style.visibility</p:attrName>
                                        </p:attrNameLst>
                                      </p:cBhvr>
                                      <p:to>
                                        <p:strVal val="visible"/>
                                      </p:to>
                                    </p:set>
                                    <p:anim calcmode="lin" valueType="num">
                                      <p:cBhvr additive="base">
                                        <p:cTn id="29" dur="500" fill="hold"/>
                                        <p:tgtEl>
                                          <p:spTgt spid="30413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41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4134"/>
                                        </p:tgtEl>
                                        <p:attrNameLst>
                                          <p:attrName>style.visibility</p:attrName>
                                        </p:attrNameLst>
                                      </p:cBhvr>
                                      <p:to>
                                        <p:strVal val="visible"/>
                                      </p:to>
                                    </p:set>
                                    <p:animEffect transition="in" filter="dissolve">
                                      <p:cBhvr>
                                        <p:cTn id="35" dur="500"/>
                                        <p:tgtEl>
                                          <p:spTgt spid="30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uiExpand="1" build="p" animBg="1"/>
      <p:bldP spid="304133" grpId="0" uiExpand="1" build="p" animBg="1"/>
      <p:bldP spid="30413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191</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046988"/>
          </a:xfrm>
          <a:prstGeom prst="rect">
            <a:avLst/>
          </a:prstGeom>
          <a:noFill/>
        </p:spPr>
        <p:txBody>
          <a:bodyPr wrap="square" rtlCol="0">
            <a:spAutoFit/>
          </a:bodyPr>
          <a:lstStyle/>
          <a:p>
            <a:pPr marL="514350" indent="-514350">
              <a:buFont typeface="+mj-lt"/>
              <a:buAutoNum type="arabicPeriod"/>
              <a:defRPr/>
            </a:pPr>
            <a:r>
              <a:rPr lang="en-US" altLang="en-US" sz="3200" i="1" dirty="0">
                <a:latin typeface="Book Antiqua" panose="02040602050305030304" pitchFamily="18" charset="0"/>
              </a:rPr>
              <a:t>Why should Christians be especially cautious about advancing “hard and fast” interpretations of eschatological passages like the closing chapters of Ezekiel?</a:t>
            </a:r>
          </a:p>
          <a:p>
            <a:pPr marL="514350" indent="-514350">
              <a:buFont typeface="+mj-lt"/>
              <a:buAutoNum type="arabicPeriod"/>
              <a:defRPr/>
            </a:pPr>
            <a:endParaRPr lang="en-US" altLang="en-US" sz="3200" i="1" dirty="0">
              <a:latin typeface="Book Antiqua" panose="02040602050305030304" pitchFamily="18" charset="0"/>
            </a:endParaRPr>
          </a:p>
          <a:p>
            <a:pPr marL="514350" indent="-514350">
              <a:buFont typeface="+mj-lt"/>
              <a:buAutoNum type="arabicPeriod"/>
              <a:defRPr/>
            </a:pPr>
            <a:r>
              <a:rPr lang="en-US" altLang="en-US" sz="3200" i="1" dirty="0">
                <a:latin typeface="Book Antiqua" panose="02040602050305030304" pitchFamily="18" charset="0"/>
              </a:rPr>
              <a:t>With respect to interpreting the future, how capable are modern interpreters of “getting it right”?</a:t>
            </a:r>
          </a:p>
        </p:txBody>
      </p:sp>
    </p:spTree>
    <p:extLst>
      <p:ext uri="{BB962C8B-B14F-4D97-AF65-F5344CB8AC3E}">
        <p14:creationId xmlns:p14="http://schemas.microsoft.com/office/powerpoint/2010/main" val="277266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body" idx="1"/>
          </p:nvPr>
        </p:nvSpPr>
        <p:spPr>
          <a:xfrm>
            <a:off x="1905000" y="3048000"/>
            <a:ext cx="8305800" cy="2667000"/>
          </a:xfrm>
          <a:solidFill>
            <a:srgbClr val="660066"/>
          </a:solidFill>
          <a:ln w="19050">
            <a:solidFill>
              <a:srgbClr val="FF9933"/>
            </a:solidFill>
            <a:miter lim="800000"/>
            <a:headEnd/>
            <a:tailEnd/>
          </a:ln>
        </p:spPr>
        <p:txBody>
          <a:bodyPr>
            <a:normAutofit/>
          </a:bodyPr>
          <a:lstStyle/>
          <a:p>
            <a:pPr eaLnBrk="1" hangingPunct="1">
              <a:buFontTx/>
              <a:buNone/>
              <a:defRPr/>
            </a:pPr>
            <a:r>
              <a:rPr lang="en-US" altLang="en-US" sz="3200" dirty="0">
                <a:solidFill>
                  <a:srgbClr val="FFFF99"/>
                </a:solidFill>
                <a:latin typeface="Times New Roman" panose="02020603050405020304" pitchFamily="18" charset="0"/>
              </a:rPr>
              <a:t>The final word in the Book of Ezekiel is a declaration that the restoration will bring about a reversal of the abandonment of the temple. Yahweh’s last word was not, in fact, doom, but promise and hope.</a:t>
            </a:r>
          </a:p>
        </p:txBody>
      </p:sp>
      <p:sp>
        <p:nvSpPr>
          <p:cNvPr id="2" name="Slide Number Placeholder 1"/>
          <p:cNvSpPr>
            <a:spLocks noGrp="1"/>
          </p:cNvSpPr>
          <p:nvPr>
            <p:ph type="sldNum" sz="quarter" idx="12"/>
          </p:nvPr>
        </p:nvSpPr>
        <p:spPr>
          <a:xfrm>
            <a:off x="10758922" y="6203576"/>
            <a:ext cx="644184" cy="380104"/>
          </a:xfrm>
        </p:spPr>
        <p:txBody>
          <a:bodyPr/>
          <a:lstStyle/>
          <a:p>
            <a:pPr>
              <a:defRPr/>
            </a:pPr>
            <a:fld id="{4777BC2F-B272-407F-BD99-D478463782C0}" type="slidenum">
              <a:rPr lang="en-US" altLang="en-US" smtClean="0"/>
              <a:pPr>
                <a:defRPr/>
              </a:pPr>
              <a:t>192</a:t>
            </a:fld>
            <a:endParaRPr lang="en-US" altLang="en-US" dirty="0"/>
          </a:p>
        </p:txBody>
      </p:sp>
      <p:sp>
        <p:nvSpPr>
          <p:cNvPr id="3" name="TextBox 2"/>
          <p:cNvSpPr txBox="1"/>
          <p:nvPr/>
        </p:nvSpPr>
        <p:spPr>
          <a:xfrm>
            <a:off x="1905000" y="509666"/>
            <a:ext cx="8305800" cy="1785104"/>
          </a:xfrm>
          <a:prstGeom prst="rect">
            <a:avLst/>
          </a:prstGeom>
          <a:noFill/>
        </p:spPr>
        <p:txBody>
          <a:bodyPr wrap="square" rtlCol="0">
            <a:spAutoFit/>
          </a:bodyPr>
          <a:lstStyle/>
          <a:p>
            <a:pPr algn="ctr"/>
            <a:r>
              <a:rPr lang="en-US" altLang="en-US" sz="2800" dirty="0">
                <a:latin typeface="Eras Demi ITC" pitchFamily="34" charset="0"/>
              </a:rPr>
              <a:t>The Final Word of Ezekiel</a:t>
            </a:r>
            <a:br>
              <a:rPr lang="en-US" altLang="en-US" dirty="0">
                <a:latin typeface="Eras Demi ITC" pitchFamily="34" charset="0"/>
              </a:rPr>
            </a:br>
            <a:r>
              <a:rPr lang="en-US" altLang="en-US" sz="5400" dirty="0">
                <a:solidFill>
                  <a:srgbClr val="FFFF00"/>
                </a:solidFill>
                <a:latin typeface="HebrewTh" pitchFamily="2" charset="0"/>
              </a:rPr>
              <a:t>hm0AwA hv!hy4</a:t>
            </a:r>
            <a:br>
              <a:rPr lang="en-US" altLang="en-US" sz="4000" dirty="0">
                <a:latin typeface="HebrewTh" pitchFamily="2" charset="0"/>
              </a:rPr>
            </a:br>
            <a:r>
              <a:rPr lang="en-US" altLang="en-US" sz="2800" dirty="0">
                <a:latin typeface="Lucida Bright" pitchFamily="18" charset="0"/>
              </a:rPr>
              <a:t>(Yahweh [is] There)</a:t>
            </a:r>
            <a:endParaRPr lang="en-US" sz="2800" dirty="0"/>
          </a:p>
        </p:txBody>
      </p:sp>
    </p:spTree>
    <p:extLst>
      <p:ext uri="{BB962C8B-B14F-4D97-AF65-F5344CB8AC3E}">
        <p14:creationId xmlns:p14="http://schemas.microsoft.com/office/powerpoint/2010/main" val="29065762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080" y="4485610"/>
            <a:ext cx="9875520" cy="1752600"/>
          </a:xfrm>
        </p:spPr>
        <p:txBody>
          <a:bodyPr>
            <a:normAutofit/>
          </a:bodyPr>
          <a:lstStyle/>
          <a:p>
            <a:r>
              <a:rPr lang="en-US" sz="3600" dirty="0">
                <a:effectLst>
                  <a:outerShdw blurRad="38100" dist="38100" dir="2700000" algn="tl">
                    <a:srgbClr val="000000">
                      <a:alpha val="43137"/>
                    </a:srgbClr>
                  </a:outerShdw>
                </a:effectLst>
              </a:rPr>
              <a:t>The Doom of Edom</a:t>
            </a:r>
          </a:p>
        </p:txBody>
      </p:sp>
      <p:sp>
        <p:nvSpPr>
          <p:cNvPr id="2" name="Title 1"/>
          <p:cNvSpPr>
            <a:spLocks noGrp="1"/>
          </p:cNvSpPr>
          <p:nvPr>
            <p:ph type="ctrTitle"/>
          </p:nvPr>
        </p:nvSpPr>
        <p:spPr>
          <a:xfrm>
            <a:off x="1883954" y="2917073"/>
            <a:ext cx="9875520" cy="1472184"/>
          </a:xfrm>
        </p:spPr>
        <p:txBody>
          <a:bodyPr>
            <a:normAutofit fontScale="90000"/>
          </a:bodyPr>
          <a:lstStyle/>
          <a:p>
            <a:r>
              <a:rPr lang="en-US" sz="8800" dirty="0">
                <a:effectLst>
                  <a:outerShdw blurRad="38100" dist="38100" dir="2700000" algn="tl">
                    <a:srgbClr val="000000">
                      <a:alpha val="43137"/>
                    </a:srgbClr>
                  </a:outerShdw>
                </a:effectLst>
              </a:rPr>
              <a:t>OBADIAH</a:t>
            </a:r>
          </a:p>
        </p:txBody>
      </p:sp>
    </p:spTree>
    <p:extLst>
      <p:ext uri="{BB962C8B-B14F-4D97-AF65-F5344CB8AC3E}">
        <p14:creationId xmlns:p14="http://schemas.microsoft.com/office/powerpoint/2010/main" val="343012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BACKGROUND</a:t>
            </a:r>
          </a:p>
        </p:txBody>
      </p:sp>
      <p:sp>
        <p:nvSpPr>
          <p:cNvPr id="3" name="Content Placeholder 2"/>
          <p:cNvSpPr>
            <a:spLocks noGrp="1"/>
          </p:cNvSpPr>
          <p:nvPr>
            <p:ph idx="1"/>
          </p:nvPr>
        </p:nvSpPr>
        <p:spPr>
          <a:xfrm>
            <a:off x="1201271" y="2653552"/>
            <a:ext cx="9735670" cy="3930128"/>
          </a:xfrm>
        </p:spPr>
        <p:txBody>
          <a:bodyPr>
            <a:normAutofit fontScale="92500" lnSpcReduction="10000"/>
          </a:bodyPr>
          <a:lstStyle/>
          <a:p>
            <a:pPr marL="82296" indent="0">
              <a:buNone/>
            </a:pPr>
            <a:r>
              <a:rPr lang="en-US" sz="3600" b="1" dirty="0">
                <a:solidFill>
                  <a:schemeClr val="accent1">
                    <a:lumMod val="60000"/>
                    <a:lumOff val="40000"/>
                  </a:schemeClr>
                </a:solidFill>
              </a:rPr>
              <a:t>Obadiah, the shortest book in the Hebrew Bible, announces the coming judgment of Edom.</a:t>
            </a:r>
          </a:p>
          <a:p>
            <a:r>
              <a:rPr lang="en-US" sz="2800" i="1" dirty="0"/>
              <a:t>Nothing is known of the prophet other than his name, which means “servant of Yahweh”.</a:t>
            </a:r>
          </a:p>
          <a:p>
            <a:r>
              <a:rPr lang="en-US" sz="2800" i="1" dirty="0"/>
              <a:t>The date of the book is also unknown, though it must be coordinated with the Book of Jeremiah because of literary parallels.</a:t>
            </a:r>
          </a:p>
          <a:p>
            <a:r>
              <a:rPr lang="en-US" sz="2800" i="1" dirty="0"/>
              <a:t>Presumably, Obadiah was from Judah, and probably his work follows the collapse of Jerusalem in 586 BC if his remarks in 12-14 are to be linked to Psalm 137:7.</a:t>
            </a:r>
          </a:p>
        </p:txBody>
      </p:sp>
      <p:sp>
        <p:nvSpPr>
          <p:cNvPr id="4" name="Slide Number Placeholder 3"/>
          <p:cNvSpPr>
            <a:spLocks noGrp="1"/>
          </p:cNvSpPr>
          <p:nvPr>
            <p:ph type="sldNum" sz="quarter" idx="12"/>
          </p:nvPr>
        </p:nvSpPr>
        <p:spPr>
          <a:xfrm>
            <a:off x="10758921" y="6217919"/>
            <a:ext cx="608325" cy="365761"/>
          </a:xfrm>
        </p:spPr>
        <p:txBody>
          <a:bodyPr/>
          <a:lstStyle/>
          <a:p>
            <a:fld id="{401CF334-2D5C-4859-84A6-CA7E6E43FAEB}" type="slidenum">
              <a:rPr lang="en-US" smtClean="0"/>
              <a:t>194</a:t>
            </a:fld>
            <a:endParaRPr lang="en-US" dirty="0"/>
          </a:p>
        </p:txBody>
      </p:sp>
    </p:spTree>
    <p:extLst>
      <p:ext uri="{BB962C8B-B14F-4D97-AF65-F5344CB8AC3E}">
        <p14:creationId xmlns:p14="http://schemas.microsoft.com/office/powerpoint/2010/main" val="313335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794" y="5605779"/>
            <a:ext cx="4615244" cy="1025525"/>
          </a:xfrm>
          <a:ln>
            <a:noFill/>
          </a:ln>
        </p:spPr>
        <p:txBody>
          <a:bodyPr/>
          <a:lstStyle/>
          <a:p>
            <a:pPr algn="ctr"/>
            <a:r>
              <a:rPr lang="en-US" dirty="0">
                <a:effectLst>
                  <a:outerShdw blurRad="38100" dist="38100" dir="2700000" algn="tl">
                    <a:srgbClr val="000000">
                      <a:alpha val="43137"/>
                    </a:srgbClr>
                  </a:outerShdw>
                </a:effectLst>
              </a:rPr>
              <a:t>Ancient Edom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74654" y="571487"/>
            <a:ext cx="3811675" cy="5116839"/>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4026" y="-41255"/>
            <a:ext cx="5119858" cy="6899255"/>
          </a:xfrm>
          <a:prstGeom prst="rect">
            <a:avLst/>
          </a:prstGeom>
        </p:spPr>
      </p:pic>
      <p:sp>
        <p:nvSpPr>
          <p:cNvPr id="6" name="TextBox 5"/>
          <p:cNvSpPr txBox="1"/>
          <p:nvPr/>
        </p:nvSpPr>
        <p:spPr>
          <a:xfrm>
            <a:off x="7136701" y="3373756"/>
            <a:ext cx="2314508" cy="3243262"/>
          </a:xfrm>
          <a:prstGeom prst="rect">
            <a:avLst/>
          </a:prstGeom>
          <a:noFill/>
          <a:ln w="31750">
            <a:solidFill>
              <a:schemeClr val="tx1"/>
            </a:solidFill>
          </a:ln>
        </p:spPr>
        <p:txBody>
          <a:bodyPr wrap="square" rtlCol="0">
            <a:spAutoFit/>
          </a:bodyPr>
          <a:lstStyle/>
          <a:p>
            <a:endParaRPr lang="en-US" dirty="0"/>
          </a:p>
        </p:txBody>
      </p:sp>
      <p:cxnSp>
        <p:nvCxnSpPr>
          <p:cNvPr id="8" name="Straight Connector 7"/>
          <p:cNvCxnSpPr/>
          <p:nvPr/>
        </p:nvCxnSpPr>
        <p:spPr>
          <a:xfrm flipH="1" flipV="1">
            <a:off x="4986330" y="571487"/>
            <a:ext cx="4464879" cy="2802269"/>
          </a:xfrm>
          <a:prstGeom prst="line">
            <a:avLst/>
          </a:prstGeom>
          <a:ln w="317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328738" y="5688326"/>
            <a:ext cx="5807963" cy="92869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401CF334-2D5C-4859-84A6-CA7E6E43FAEB}" type="slidenum">
              <a:rPr lang="en-US" smtClean="0"/>
              <a:t>195</a:t>
            </a:fld>
            <a:endParaRPr lang="en-US"/>
          </a:p>
        </p:txBody>
      </p:sp>
    </p:spTree>
    <p:extLst>
      <p:ext uri="{BB962C8B-B14F-4D97-AF65-F5344CB8AC3E}">
        <p14:creationId xmlns:p14="http://schemas.microsoft.com/office/powerpoint/2010/main" val="271213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268941" y="5540188"/>
            <a:ext cx="11837331" cy="10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err="1">
                <a:solidFill>
                  <a:schemeClr val="tx1"/>
                </a:solidFill>
                <a:latin typeface="Arial Unicode MS"/>
              </a:rPr>
              <a:t>Bozrah</a:t>
            </a:r>
            <a:r>
              <a:rPr lang="en-US" altLang="en-US" sz="2000" dirty="0">
                <a:solidFill>
                  <a:schemeClr val="tx1"/>
                </a:solidFill>
                <a:latin typeface="Arial Unicode MS"/>
              </a:rPr>
              <a:t>, the a</a:t>
            </a:r>
            <a:r>
              <a:rPr kumimoji="0" lang="en-US" altLang="en-US" sz="2000" b="0" i="0" u="none" strike="noStrike" cap="none" normalizeH="0" baseline="0" dirty="0">
                <a:ln>
                  <a:noFill/>
                </a:ln>
                <a:solidFill>
                  <a:schemeClr val="tx1"/>
                </a:solidFill>
                <a:effectLst/>
                <a:latin typeface="Arial Unicode MS"/>
              </a:rPr>
              <a:t>ncient capital city of Edom</a:t>
            </a:r>
            <a:r>
              <a:rPr kumimoji="0" lang="en-US" altLang="en-US" sz="2000" b="0" i="0" u="none" strike="noStrike" cap="none" normalizeH="0" dirty="0">
                <a:ln>
                  <a:noFill/>
                </a:ln>
                <a:solidFill>
                  <a:schemeClr val="tx1"/>
                </a:solidFill>
                <a:effectLst/>
                <a:latin typeface="Arial Unicode MS"/>
              </a:rPr>
              <a:t> </a:t>
            </a:r>
            <a:r>
              <a:rPr kumimoji="0" lang="en-US" altLang="en-US" sz="2000" b="0" i="0" u="none" strike="noStrike" cap="none" normalizeH="0" baseline="0" dirty="0">
                <a:ln>
                  <a:noFill/>
                </a:ln>
                <a:solidFill>
                  <a:schemeClr val="tx1"/>
                </a:solidFill>
                <a:effectLst/>
                <a:latin typeface="Arial Unicode MS"/>
              </a:rPr>
              <a:t>26 miles SSE of the Dead Sea: </a:t>
            </a:r>
            <a:r>
              <a:rPr lang="en-US" altLang="en-US" sz="2000" dirty="0">
                <a:solidFill>
                  <a:schemeClr val="tx1"/>
                </a:solidFill>
                <a:latin typeface="Arial Unicode MS"/>
              </a:rPr>
              <a:t>a</a:t>
            </a:r>
            <a:r>
              <a:rPr kumimoji="0" lang="en-US" altLang="en-US" sz="2000" b="0" i="0" u="none" strike="noStrike" cap="none" normalizeH="0" baseline="0" dirty="0">
                <a:ln>
                  <a:noFill/>
                </a:ln>
                <a:solidFill>
                  <a:schemeClr val="tx1"/>
                </a:solidFill>
                <a:effectLst/>
                <a:latin typeface="Arial Unicode MS"/>
              </a:rPr>
              <a:t>n important Edomite strong hold from 1200 to 600 BC, it was the home of </a:t>
            </a:r>
            <a:r>
              <a:rPr kumimoji="0" lang="en-US" altLang="en-US" sz="2000" b="0" i="0" u="none" strike="noStrike" cap="none" normalizeH="0" baseline="0" dirty="0" err="1">
                <a:ln>
                  <a:noFill/>
                </a:ln>
                <a:solidFill>
                  <a:schemeClr val="tx1"/>
                </a:solidFill>
                <a:effectLst/>
                <a:latin typeface="Arial Unicode MS"/>
              </a:rPr>
              <a:t>Jobab</a:t>
            </a:r>
            <a:r>
              <a:rPr kumimoji="0" lang="en-US" altLang="en-US" sz="2000" b="0" i="0" u="none" strike="noStrike" cap="none" normalizeH="0" baseline="0" dirty="0">
                <a:ln>
                  <a:noFill/>
                </a:ln>
                <a:solidFill>
                  <a:schemeClr val="tx1"/>
                </a:solidFill>
                <a:effectLst/>
                <a:latin typeface="Arial Unicode MS"/>
              </a:rPr>
              <a:t> the second known king of Edom. </a:t>
            </a:r>
            <a:r>
              <a:rPr kumimoji="0" lang="en-US" altLang="en-US" sz="2000" b="0" i="0" u="none" strike="noStrike" cap="none" normalizeH="0" baseline="0" dirty="0" err="1">
                <a:ln>
                  <a:noFill/>
                </a:ln>
                <a:solidFill>
                  <a:schemeClr val="tx1"/>
                </a:solidFill>
                <a:effectLst/>
                <a:latin typeface="Arial Unicode MS"/>
              </a:rPr>
              <a:t>Bozrah</a:t>
            </a:r>
            <a:r>
              <a:rPr kumimoji="0" lang="en-US" altLang="en-US" sz="2000" b="0" i="0" u="none" strike="noStrike" cap="none" normalizeH="0" baseline="0" dirty="0">
                <a:ln>
                  <a:noFill/>
                </a:ln>
                <a:solidFill>
                  <a:schemeClr val="tx1"/>
                </a:solidFill>
                <a:effectLst/>
                <a:latin typeface="Arial Unicode MS"/>
              </a:rPr>
              <a:t> is a very ancient town, mentioned in tablets by Pharaohs Thutmose III and Akhenaten in the 14th century BC.</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1991" y="0"/>
            <a:ext cx="8131230" cy="5407267"/>
          </a:xfrm>
          <a:prstGeom prst="rect">
            <a:avLst/>
          </a:prstGeom>
        </p:spPr>
      </p:pic>
    </p:spTree>
    <p:extLst>
      <p:ext uri="{BB962C8B-B14F-4D97-AF65-F5344CB8AC3E}">
        <p14:creationId xmlns:p14="http://schemas.microsoft.com/office/powerpoint/2010/main" val="32874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7835" y="315561"/>
            <a:ext cx="4525845" cy="979714"/>
          </a:xfrm>
        </p:spPr>
        <p:txBody>
          <a:bodyPr/>
          <a:lstStyle/>
          <a:p>
            <a:r>
              <a:rPr lang="en-US" dirty="0">
                <a:effectLst>
                  <a:outerShdw blurRad="38100" dist="38100" dir="2700000" algn="tl">
                    <a:srgbClr val="000000">
                      <a:alpha val="43137"/>
                    </a:srgbClr>
                  </a:outerShdw>
                </a:effectLst>
              </a:rPr>
              <a:t>Literary Parallels</a:t>
            </a:r>
          </a:p>
        </p:txBody>
      </p:sp>
      <p:sp>
        <p:nvSpPr>
          <p:cNvPr id="6" name="Content Placeholder 5"/>
          <p:cNvSpPr>
            <a:spLocks noGrp="1"/>
          </p:cNvSpPr>
          <p:nvPr>
            <p:ph sz="half" idx="1"/>
          </p:nvPr>
        </p:nvSpPr>
        <p:spPr>
          <a:xfrm>
            <a:off x="1914144" y="1524000"/>
            <a:ext cx="1965525" cy="4663440"/>
          </a:xfrm>
          <a:solidFill>
            <a:schemeClr val="accent4">
              <a:lumMod val="75000"/>
            </a:schemeClr>
          </a:solidFill>
          <a:ln>
            <a:solidFill>
              <a:schemeClr val="tx1"/>
            </a:solidFill>
          </a:ln>
        </p:spPr>
        <p:txBody>
          <a:bodyPr>
            <a:normAutofit lnSpcReduction="10000"/>
          </a:bodyPr>
          <a:lstStyle/>
          <a:p>
            <a:pPr marL="82296" indent="0" algn="r">
              <a:buNone/>
            </a:pPr>
            <a:r>
              <a:rPr lang="en-US" dirty="0">
                <a:solidFill>
                  <a:schemeClr val="tx1"/>
                </a:solidFill>
              </a:rPr>
              <a:t>Obadiah</a:t>
            </a:r>
          </a:p>
          <a:p>
            <a:pPr marL="82296" indent="0" algn="r">
              <a:buNone/>
            </a:pPr>
            <a:r>
              <a:rPr lang="en-US" sz="2400" dirty="0">
                <a:solidFill>
                  <a:schemeClr val="tx1"/>
                </a:solidFill>
              </a:rPr>
              <a:t>1</a:t>
            </a:r>
          </a:p>
          <a:p>
            <a:pPr marL="82296" indent="0" algn="r">
              <a:buNone/>
            </a:pPr>
            <a:r>
              <a:rPr lang="en-US" sz="2400" dirty="0">
                <a:solidFill>
                  <a:schemeClr val="tx1"/>
                </a:solidFill>
              </a:rPr>
              <a:t>2</a:t>
            </a:r>
          </a:p>
          <a:p>
            <a:pPr marL="82296" indent="0" algn="r">
              <a:buNone/>
            </a:pPr>
            <a:r>
              <a:rPr lang="en-US" sz="2400" dirty="0">
                <a:solidFill>
                  <a:schemeClr val="tx1"/>
                </a:solidFill>
              </a:rPr>
              <a:t>3</a:t>
            </a:r>
          </a:p>
          <a:p>
            <a:pPr marL="82296" indent="0" algn="r">
              <a:buNone/>
            </a:pPr>
            <a:r>
              <a:rPr lang="en-US" sz="2400" dirty="0">
                <a:solidFill>
                  <a:schemeClr val="tx1"/>
                </a:solidFill>
              </a:rPr>
              <a:t>4</a:t>
            </a:r>
          </a:p>
          <a:p>
            <a:pPr marL="82296" indent="0" algn="r">
              <a:buNone/>
            </a:pPr>
            <a:r>
              <a:rPr lang="en-US" sz="2400" dirty="0">
                <a:solidFill>
                  <a:schemeClr val="tx1"/>
                </a:solidFill>
              </a:rPr>
              <a:t>5a</a:t>
            </a:r>
          </a:p>
          <a:p>
            <a:pPr marL="82296" indent="0" algn="r">
              <a:buNone/>
            </a:pPr>
            <a:r>
              <a:rPr lang="en-US" sz="2400" dirty="0">
                <a:solidFill>
                  <a:schemeClr val="tx1"/>
                </a:solidFill>
              </a:rPr>
              <a:t>6</a:t>
            </a:r>
          </a:p>
          <a:p>
            <a:pPr marL="82296" indent="0" algn="r">
              <a:buNone/>
            </a:pPr>
            <a:r>
              <a:rPr lang="en-US" sz="2400" dirty="0">
                <a:solidFill>
                  <a:schemeClr val="tx1"/>
                </a:solidFill>
              </a:rPr>
              <a:t>8</a:t>
            </a:r>
          </a:p>
          <a:p>
            <a:pPr marL="82296" indent="0" algn="r">
              <a:buNone/>
            </a:pPr>
            <a:r>
              <a:rPr lang="en-US" sz="2400" dirty="0">
                <a:solidFill>
                  <a:schemeClr val="tx1"/>
                </a:solidFill>
              </a:rPr>
              <a:t>9a</a:t>
            </a:r>
          </a:p>
          <a:p>
            <a:pPr marL="82296" indent="0" algn="r">
              <a:buNone/>
            </a:pPr>
            <a:r>
              <a:rPr lang="en-US" sz="2400" dirty="0">
                <a:solidFill>
                  <a:schemeClr val="tx1"/>
                </a:solidFill>
              </a:rPr>
              <a:t>16</a:t>
            </a:r>
          </a:p>
        </p:txBody>
      </p:sp>
      <p:sp>
        <p:nvSpPr>
          <p:cNvPr id="7" name="Content Placeholder 6"/>
          <p:cNvSpPr>
            <a:spLocks noGrp="1"/>
          </p:cNvSpPr>
          <p:nvPr>
            <p:ph sz="half" idx="2"/>
          </p:nvPr>
        </p:nvSpPr>
        <p:spPr>
          <a:xfrm>
            <a:off x="4134825" y="1524000"/>
            <a:ext cx="2448855" cy="4663440"/>
          </a:xfrm>
          <a:solidFill>
            <a:schemeClr val="bg2">
              <a:lumMod val="75000"/>
            </a:schemeClr>
          </a:solidFill>
          <a:ln>
            <a:solidFill>
              <a:schemeClr val="tx1"/>
            </a:solidFill>
          </a:ln>
        </p:spPr>
        <p:txBody>
          <a:bodyPr>
            <a:normAutofit lnSpcReduction="10000"/>
          </a:bodyPr>
          <a:lstStyle/>
          <a:p>
            <a:pPr marL="82296" indent="0">
              <a:buNone/>
            </a:pPr>
            <a:r>
              <a:rPr lang="en-US" dirty="0">
                <a:solidFill>
                  <a:schemeClr val="tx1"/>
                </a:solidFill>
              </a:rPr>
              <a:t>Jeremiah 49</a:t>
            </a:r>
          </a:p>
          <a:p>
            <a:pPr marL="82296" indent="0">
              <a:buNone/>
            </a:pPr>
            <a:r>
              <a:rPr lang="en-US" sz="2400" dirty="0">
                <a:solidFill>
                  <a:schemeClr val="tx1"/>
                </a:solidFill>
              </a:rPr>
              <a:t>14</a:t>
            </a:r>
          </a:p>
          <a:p>
            <a:pPr marL="82296" indent="0">
              <a:buNone/>
            </a:pPr>
            <a:r>
              <a:rPr lang="en-US" sz="2400" dirty="0">
                <a:solidFill>
                  <a:schemeClr val="tx1"/>
                </a:solidFill>
              </a:rPr>
              <a:t>15</a:t>
            </a:r>
          </a:p>
          <a:p>
            <a:pPr marL="82296" indent="0">
              <a:buNone/>
            </a:pPr>
            <a:r>
              <a:rPr lang="en-US" sz="2400" dirty="0">
                <a:solidFill>
                  <a:schemeClr val="tx1"/>
                </a:solidFill>
              </a:rPr>
              <a:t>16a</a:t>
            </a:r>
          </a:p>
          <a:p>
            <a:pPr marL="82296" indent="0">
              <a:buNone/>
            </a:pPr>
            <a:r>
              <a:rPr lang="en-US" sz="2400" dirty="0">
                <a:solidFill>
                  <a:schemeClr val="tx1"/>
                </a:solidFill>
              </a:rPr>
              <a:t>16b</a:t>
            </a:r>
          </a:p>
          <a:p>
            <a:pPr marL="82296" indent="0">
              <a:buNone/>
            </a:pPr>
            <a:r>
              <a:rPr lang="en-US" sz="2400" dirty="0">
                <a:solidFill>
                  <a:schemeClr val="tx1"/>
                </a:solidFill>
              </a:rPr>
              <a:t>9</a:t>
            </a:r>
          </a:p>
          <a:p>
            <a:pPr marL="82296" indent="0">
              <a:buNone/>
            </a:pPr>
            <a:r>
              <a:rPr lang="en-US" sz="2400" dirty="0">
                <a:solidFill>
                  <a:schemeClr val="tx1"/>
                </a:solidFill>
              </a:rPr>
              <a:t>10a</a:t>
            </a:r>
          </a:p>
          <a:p>
            <a:pPr marL="82296" indent="0">
              <a:buNone/>
            </a:pPr>
            <a:r>
              <a:rPr lang="en-US" sz="2400" dirty="0">
                <a:solidFill>
                  <a:schemeClr val="tx1"/>
                </a:solidFill>
              </a:rPr>
              <a:t>7</a:t>
            </a:r>
          </a:p>
          <a:p>
            <a:pPr marL="82296" indent="0">
              <a:buNone/>
            </a:pPr>
            <a:r>
              <a:rPr lang="en-US" sz="2400" dirty="0">
                <a:solidFill>
                  <a:schemeClr val="tx1"/>
                </a:solidFill>
              </a:rPr>
              <a:t>22b</a:t>
            </a:r>
          </a:p>
          <a:p>
            <a:pPr marL="82296" indent="0">
              <a:buNone/>
            </a:pPr>
            <a:r>
              <a:rPr lang="en-US" sz="2400" dirty="0">
                <a:solidFill>
                  <a:schemeClr val="tx1"/>
                </a:solidFill>
              </a:rPr>
              <a:t>12</a:t>
            </a:r>
          </a:p>
        </p:txBody>
      </p:sp>
      <p:sp>
        <p:nvSpPr>
          <p:cNvPr id="2" name="TextBox 1"/>
          <p:cNvSpPr txBox="1"/>
          <p:nvPr/>
        </p:nvSpPr>
        <p:spPr>
          <a:xfrm>
            <a:off x="7024488" y="564269"/>
            <a:ext cx="4794068" cy="5262979"/>
          </a:xfrm>
          <a:prstGeom prst="rect">
            <a:avLst/>
          </a:prstGeom>
          <a:noFill/>
        </p:spPr>
        <p:txBody>
          <a:bodyPr wrap="square" rtlCol="0">
            <a:spAutoFit/>
          </a:bodyPr>
          <a:lstStyle/>
          <a:p>
            <a:r>
              <a:rPr lang="en-US" sz="2800" i="1" dirty="0"/>
              <a:t>The parallels between Obadiah and Jeremiah’s oracle against Edom are so striking as to virtually require literary dependency. However, it is unclear whether Jeremiah used Obadiah, Obadiah used Jeremiah, or perhaps an unknown source was common to them both.</a:t>
            </a:r>
          </a:p>
        </p:txBody>
      </p:sp>
      <p:sp>
        <p:nvSpPr>
          <p:cNvPr id="3" name="Slide Number Placeholder 2"/>
          <p:cNvSpPr>
            <a:spLocks noGrp="1"/>
          </p:cNvSpPr>
          <p:nvPr>
            <p:ph type="sldNum" sz="quarter" idx="12"/>
          </p:nvPr>
        </p:nvSpPr>
        <p:spPr>
          <a:xfrm>
            <a:off x="10758921" y="6187440"/>
            <a:ext cx="608325" cy="396240"/>
          </a:xfrm>
        </p:spPr>
        <p:txBody>
          <a:bodyPr/>
          <a:lstStyle/>
          <a:p>
            <a:fld id="{401CF334-2D5C-4859-84A6-CA7E6E43FAEB}" type="slidenum">
              <a:rPr lang="en-US" smtClean="0"/>
              <a:t>197</a:t>
            </a:fld>
            <a:endParaRPr lang="en-US" dirty="0"/>
          </a:p>
        </p:txBody>
      </p:sp>
    </p:spTree>
    <p:extLst>
      <p:ext uri="{BB962C8B-B14F-4D97-AF65-F5344CB8AC3E}">
        <p14:creationId xmlns:p14="http://schemas.microsoft.com/office/powerpoint/2010/main" val="37342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198</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539430"/>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What do you make of the fact that prophets used language from the oracles of other prophets?  (A similar parallel can be found between Is. 2:2-4 and Mic. 4:1-3.) Does this fact in any way affect their inspiration or validity?</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What might this suggest about the availability of written texts or their canonical recognition?</a:t>
            </a:r>
          </a:p>
        </p:txBody>
      </p:sp>
    </p:spTree>
    <p:extLst>
      <p:ext uri="{BB962C8B-B14F-4D97-AF65-F5344CB8AC3E}">
        <p14:creationId xmlns:p14="http://schemas.microsoft.com/office/powerpoint/2010/main" val="22863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ffectLst>
                  <a:outerShdw blurRad="38100" dist="38100" dir="2700000" algn="tl">
                    <a:srgbClr val="000000">
                      <a:alpha val="43137"/>
                    </a:srgbClr>
                  </a:outerShdw>
                </a:effectLst>
              </a:rPr>
              <a:t>VISION OF EDOM’S JUDGMENT </a:t>
            </a:r>
            <a:r>
              <a:rPr lang="en-US" sz="2800" dirty="0">
                <a:effectLst>
                  <a:outerShdw blurRad="38100" dist="38100" dir="2700000" algn="tl">
                    <a:srgbClr val="000000">
                      <a:alpha val="43137"/>
                    </a:srgbClr>
                  </a:outerShdw>
                </a:effectLst>
              </a:rPr>
              <a:t>(1-14)</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1093694" y="2671482"/>
            <a:ext cx="10237694" cy="3550024"/>
          </a:xfrm>
        </p:spPr>
        <p:txBody>
          <a:bodyPr>
            <a:normAutofit fontScale="85000" lnSpcReduction="10000"/>
          </a:bodyPr>
          <a:lstStyle/>
          <a:p>
            <a:pPr marL="82296" indent="0">
              <a:buNone/>
            </a:pPr>
            <a:r>
              <a:rPr lang="en-US" sz="3600" b="1" dirty="0">
                <a:solidFill>
                  <a:schemeClr val="accent1">
                    <a:lumMod val="60000"/>
                    <a:lumOff val="40000"/>
                  </a:schemeClr>
                </a:solidFill>
              </a:rPr>
              <a:t>The oracle begins with a summons to the nations to declare war against Edom.</a:t>
            </a:r>
          </a:p>
          <a:p>
            <a:r>
              <a:rPr lang="en-US" sz="2800" i="1" dirty="0"/>
              <a:t>In a direct address, God speaks judgment to Edom’s cliff-dwellers.</a:t>
            </a:r>
          </a:p>
          <a:p>
            <a:r>
              <a:rPr lang="en-US" sz="2800" i="1" dirty="0"/>
              <a:t>The word for “rock” (3a) is a play on the name </a:t>
            </a:r>
            <a:r>
              <a:rPr lang="en-US" sz="2800" i="1" dirty="0" err="1"/>
              <a:t>Sela</a:t>
            </a:r>
            <a:r>
              <a:rPr lang="en-US" sz="2800" i="1" dirty="0"/>
              <a:t>, the name of an Edomite fortress (2 Kg. 14:7).</a:t>
            </a:r>
          </a:p>
          <a:p>
            <a:r>
              <a:rPr lang="en-US" sz="2800" i="1" dirty="0"/>
              <a:t>The coming disaster would not be like some petty theft; it would be total destruction!</a:t>
            </a:r>
          </a:p>
          <a:p>
            <a:r>
              <a:rPr lang="en-US" sz="2800" i="1" dirty="0"/>
              <a:t>Though famous for ancient Near Eastern wisdom, Edom’s wise men would be cut down.</a:t>
            </a:r>
          </a:p>
        </p:txBody>
      </p:sp>
      <p:sp>
        <p:nvSpPr>
          <p:cNvPr id="7" name="Slide Number Placeholder 6"/>
          <p:cNvSpPr>
            <a:spLocks noGrp="1"/>
          </p:cNvSpPr>
          <p:nvPr>
            <p:ph type="sldNum" sz="quarter" idx="12"/>
          </p:nvPr>
        </p:nvSpPr>
        <p:spPr>
          <a:xfrm>
            <a:off x="10758922" y="6221506"/>
            <a:ext cx="572466" cy="362174"/>
          </a:xfrm>
        </p:spPr>
        <p:txBody>
          <a:bodyPr/>
          <a:lstStyle/>
          <a:p>
            <a:fld id="{401CF334-2D5C-4859-84A6-CA7E6E43FAEB}" type="slidenum">
              <a:rPr lang="en-US" smtClean="0"/>
              <a:t>199</a:t>
            </a:fld>
            <a:endParaRPr lang="en-US"/>
          </a:p>
        </p:txBody>
      </p:sp>
    </p:spTree>
    <p:extLst>
      <p:ext uri="{BB962C8B-B14F-4D97-AF65-F5344CB8AC3E}">
        <p14:creationId xmlns:p14="http://schemas.microsoft.com/office/powerpoint/2010/main" val="227692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CD92E77-D663-4DCA-AC73-8B0FDBFEEC22}" type="slidenum">
              <a:rPr lang="en-US" altLang="en-US"/>
              <a:pPr/>
              <a:t>2</a:t>
            </a:fld>
            <a:endParaRPr lang="en-US" altLang="en-US"/>
          </a:p>
        </p:txBody>
      </p:sp>
      <p:sp>
        <p:nvSpPr>
          <p:cNvPr id="22530" name="Rectangle 2"/>
          <p:cNvSpPr>
            <a:spLocks noGrp="1" noChangeArrowheads="1"/>
          </p:cNvSpPr>
          <p:nvPr>
            <p:ph type="title"/>
          </p:nvPr>
        </p:nvSpPr>
        <p:spPr>
          <a:xfrm>
            <a:off x="2231136" y="283376"/>
            <a:ext cx="7729728" cy="1188720"/>
          </a:xfrm>
        </p:spPr>
        <p:txBody>
          <a:bodyPr>
            <a:normAutofit fontScale="90000"/>
          </a:bodyPr>
          <a:lstStyle/>
          <a:p>
            <a:pPr eaLnBrk="1" hangingPunct="1">
              <a:defRPr/>
            </a:pPr>
            <a:r>
              <a:rPr lang="en-US" altLang="en-US" sz="4000"/>
              <a:t>PROPHETS IN THE</a:t>
            </a:r>
            <a:br>
              <a:rPr lang="en-US" altLang="en-US" sz="4000"/>
            </a:br>
            <a:r>
              <a:rPr lang="en-US" altLang="en-US" sz="4000"/>
              <a:t>ANCIENT NEAR EAST</a:t>
            </a:r>
          </a:p>
        </p:txBody>
      </p:sp>
      <p:sp>
        <p:nvSpPr>
          <p:cNvPr id="22531" name="Rectangle 3"/>
          <p:cNvSpPr>
            <a:spLocks noGrp="1" noChangeArrowheads="1"/>
          </p:cNvSpPr>
          <p:nvPr>
            <p:ph type="body" idx="1"/>
          </p:nvPr>
        </p:nvSpPr>
        <p:spPr>
          <a:xfrm>
            <a:off x="1039907" y="1667435"/>
            <a:ext cx="10865222" cy="4961964"/>
          </a:xfrm>
        </p:spPr>
        <p:txBody>
          <a:bodyPr>
            <a:normAutofit lnSpcReduction="10000"/>
          </a:bodyPr>
          <a:lstStyle/>
          <a:p>
            <a:pPr eaLnBrk="1" hangingPunct="1">
              <a:lnSpc>
                <a:spcPct val="90000"/>
              </a:lnSpc>
              <a:defRPr/>
            </a:pPr>
            <a:r>
              <a:rPr lang="en-US" altLang="en-US" sz="2800" dirty="0">
                <a:solidFill>
                  <a:srgbClr val="FFFF99"/>
                </a:solidFill>
              </a:rPr>
              <a:t>Widespread phenomenon (Canaan, Syria, Anatolia, Mesopotamia and Egypt)</a:t>
            </a:r>
          </a:p>
          <a:p>
            <a:pPr eaLnBrk="1" hangingPunct="1">
              <a:lnSpc>
                <a:spcPct val="90000"/>
              </a:lnSpc>
              <a:defRPr/>
            </a:pPr>
            <a:r>
              <a:rPr lang="en-US" altLang="en-US" sz="2800" dirty="0">
                <a:solidFill>
                  <a:srgbClr val="FFFF99"/>
                </a:solidFill>
              </a:rPr>
              <a:t>Balaam ben </a:t>
            </a:r>
            <a:r>
              <a:rPr lang="en-US" altLang="en-US" sz="2800" dirty="0" err="1">
                <a:solidFill>
                  <a:srgbClr val="FFFF99"/>
                </a:solidFill>
              </a:rPr>
              <a:t>Beor</a:t>
            </a:r>
            <a:r>
              <a:rPr lang="en-US" altLang="en-US" sz="2800" dirty="0">
                <a:solidFill>
                  <a:srgbClr val="FFFF99"/>
                </a:solidFill>
              </a:rPr>
              <a:t>, a biblical example</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Agreed to prophecy for a “fee” (Nu. 22:7, 16)</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Resorted to sorcery (Nu. 24:1)</a:t>
            </a:r>
          </a:p>
          <a:p>
            <a:pPr eaLnBrk="1" hangingPunct="1">
              <a:lnSpc>
                <a:spcPct val="90000"/>
              </a:lnSpc>
              <a:defRPr/>
            </a:pPr>
            <a:r>
              <a:rPr lang="en-US" altLang="en-US" sz="2800" dirty="0">
                <a:solidFill>
                  <a:srgbClr val="FFFF99"/>
                </a:solidFill>
              </a:rPr>
              <a:t>Prophets of </a:t>
            </a:r>
            <a:r>
              <a:rPr lang="en-US" altLang="en-US" sz="2800" dirty="0" err="1">
                <a:solidFill>
                  <a:srgbClr val="FFFF99"/>
                </a:solidFill>
              </a:rPr>
              <a:t>Ba’al</a:t>
            </a:r>
            <a:r>
              <a:rPr lang="en-US" altLang="en-US" sz="2800" dirty="0">
                <a:solidFill>
                  <a:srgbClr val="FFFF99"/>
                </a:solidFill>
              </a:rPr>
              <a:t>, other examples</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Raving and self-mutilation (1 Kg. 18:29)</a:t>
            </a:r>
          </a:p>
          <a:p>
            <a:pPr eaLnBrk="1" hangingPunct="1">
              <a:lnSpc>
                <a:spcPct val="90000"/>
              </a:lnSpc>
              <a:defRPr/>
            </a:pPr>
            <a:r>
              <a:rPr lang="en-US" altLang="en-US" sz="2800" dirty="0">
                <a:solidFill>
                  <a:srgbClr val="FFFF99"/>
                </a:solidFill>
              </a:rPr>
              <a:t>ANE prophecies often took the form of transcendental ecstasy</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Fits or violent trances</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Leaping, wild dancing</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Contortions, constriction of muscles</a:t>
            </a:r>
          </a:p>
          <a:p>
            <a:pPr lvl="2" eaLnBrk="1" hangingPunct="1">
              <a:lnSpc>
                <a:spcPct val="90000"/>
              </a:lnSpc>
              <a:buClr>
                <a:srgbClr val="FF3300"/>
              </a:buClr>
              <a:buFont typeface="Wingdings" panose="05000000000000000000" pitchFamily="2" charset="2"/>
              <a:buChar char="Ø"/>
              <a:defRPr/>
            </a:pPr>
            <a:r>
              <a:rPr lang="en-US" altLang="en-US" sz="2200" b="1" i="1" dirty="0">
                <a:latin typeface="Arial Narrow" panose="020B0606020202030204" pitchFamily="34" charset="0"/>
              </a:rPr>
              <a:t>Unintelligible utterances</a:t>
            </a:r>
          </a:p>
        </p:txBody>
      </p:sp>
    </p:spTree>
    <p:extLst>
      <p:ext uri="{BB962C8B-B14F-4D97-AF65-F5344CB8AC3E}">
        <p14:creationId xmlns:p14="http://schemas.microsoft.com/office/powerpoint/2010/main" val="1625508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 calcmode="lin" valueType="num">
                                      <p:cBhvr additive="base">
                                        <p:cTn id="7"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anim calcmode="lin" valueType="num">
                                      <p:cBhvr additive="base">
                                        <p:cTn id="11"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53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anim calcmode="lin" valueType="num">
                                      <p:cBhvr additive="base">
                                        <p:cTn id="1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anim calcmode="lin" valueType="num">
                                      <p:cBhvr additive="base">
                                        <p:cTn id="2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53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1">
                                            <p:txEl>
                                              <p:pRg st="5" end="5"/>
                                            </p:txEl>
                                          </p:spTgt>
                                        </p:tgtEl>
                                        <p:attrNameLst>
                                          <p:attrName>style.visibility</p:attrName>
                                        </p:attrNameLst>
                                      </p:cBhvr>
                                      <p:to>
                                        <p:strVal val="visible"/>
                                      </p:to>
                                    </p:set>
                                    <p:anim calcmode="lin" valueType="num">
                                      <p:cBhvr additive="base">
                                        <p:cTn id="25"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anim calcmode="lin" valueType="num">
                                      <p:cBhvr additive="base">
                                        <p:cTn id="31"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531">
                                            <p:txEl>
                                              <p:pRg st="7" end="7"/>
                                            </p:txEl>
                                          </p:spTgt>
                                        </p:tgtEl>
                                        <p:attrNameLst>
                                          <p:attrName>style.visibility</p:attrName>
                                        </p:attrNameLst>
                                      </p:cBhvr>
                                      <p:to>
                                        <p:strVal val="visible"/>
                                      </p:to>
                                    </p:set>
                                    <p:anim calcmode="lin" valueType="num">
                                      <p:cBhvr additive="base">
                                        <p:cTn id="35"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531">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531">
                                            <p:txEl>
                                              <p:pRg st="8" end="8"/>
                                            </p:txEl>
                                          </p:spTgt>
                                        </p:tgtEl>
                                        <p:attrNameLst>
                                          <p:attrName>style.visibility</p:attrName>
                                        </p:attrNameLst>
                                      </p:cBhvr>
                                      <p:to>
                                        <p:strVal val="visible"/>
                                      </p:to>
                                    </p:set>
                                    <p:anim calcmode="lin" valueType="num">
                                      <p:cBhvr additive="base">
                                        <p:cTn id="39" dur="5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531">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531">
                                            <p:txEl>
                                              <p:pRg st="9" end="9"/>
                                            </p:txEl>
                                          </p:spTgt>
                                        </p:tgtEl>
                                        <p:attrNameLst>
                                          <p:attrName>style.visibility</p:attrName>
                                        </p:attrNameLst>
                                      </p:cBhvr>
                                      <p:to>
                                        <p:strVal val="visible"/>
                                      </p:to>
                                    </p:set>
                                    <p:anim calcmode="lin" valueType="num">
                                      <p:cBhvr additive="base">
                                        <p:cTn id="4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1">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531">
                                            <p:txEl>
                                              <p:pRg st="10" end="10"/>
                                            </p:txEl>
                                          </p:spTgt>
                                        </p:tgtEl>
                                        <p:attrNameLst>
                                          <p:attrName>style.visibility</p:attrName>
                                        </p:attrNameLst>
                                      </p:cBhvr>
                                      <p:to>
                                        <p:strVal val="visible"/>
                                      </p:to>
                                    </p:set>
                                    <p:anim calcmode="lin" valueType="num">
                                      <p:cBhvr additive="base">
                                        <p:cTn id="47" dur="500" fill="hold"/>
                                        <p:tgtEl>
                                          <p:spTgt spid="22531">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53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Waiting on Yahweh (2:1)</a:t>
            </a:r>
          </a:p>
        </p:txBody>
      </p:sp>
      <p:sp>
        <p:nvSpPr>
          <p:cNvPr id="3" name="Content Placeholder 2"/>
          <p:cNvSpPr>
            <a:spLocks noGrp="1"/>
          </p:cNvSpPr>
          <p:nvPr>
            <p:ph idx="1"/>
          </p:nvPr>
        </p:nvSpPr>
        <p:spPr>
          <a:xfrm>
            <a:off x="715617" y="2544418"/>
            <a:ext cx="10588487" cy="3379304"/>
          </a:xfrm>
        </p:spPr>
        <p:txBody>
          <a:bodyPr/>
          <a:lstStyle/>
          <a:p>
            <a:pPr marL="0" indent="0">
              <a:buNone/>
            </a:pPr>
            <a:r>
              <a:rPr lang="en-US" sz="2800" b="1" dirty="0">
                <a:solidFill>
                  <a:schemeClr val="accent2">
                    <a:lumMod val="60000"/>
                    <a:lumOff val="40000"/>
                  </a:schemeClr>
                </a:solidFill>
              </a:rPr>
              <a:t>Habakkuk resigned himself to wait and see what Yahweh would say.</a:t>
            </a:r>
          </a:p>
          <a:p>
            <a:r>
              <a:rPr lang="en-US" sz="2400" i="1" dirty="0"/>
              <a:t>Like a sentry on duty, he would await God’s answer.</a:t>
            </a:r>
          </a:p>
          <a:p>
            <a:r>
              <a:rPr lang="en-US" sz="2400" i="1" dirty="0"/>
              <a:t>His waiting on God was equally a waiting on the Babylonian doom that was coming.</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20</a:t>
            </a:fld>
            <a:endParaRPr lang="en-US" dirty="0"/>
          </a:p>
        </p:txBody>
      </p:sp>
    </p:spTree>
    <p:extLst>
      <p:ext uri="{BB962C8B-B14F-4D97-AF65-F5344CB8AC3E}">
        <p14:creationId xmlns:p14="http://schemas.microsoft.com/office/powerpoint/2010/main" val="41186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53881" y="0"/>
            <a:ext cx="8947462" cy="5514409"/>
          </a:xfrm>
        </p:spPr>
      </p:pic>
      <p:sp>
        <p:nvSpPr>
          <p:cNvPr id="5" name="TextBox 4"/>
          <p:cNvSpPr txBox="1"/>
          <p:nvPr/>
        </p:nvSpPr>
        <p:spPr>
          <a:xfrm>
            <a:off x="1362718" y="5674940"/>
            <a:ext cx="9729787" cy="923330"/>
          </a:xfrm>
          <a:prstGeom prst="rect">
            <a:avLst/>
          </a:prstGeom>
          <a:noFill/>
        </p:spPr>
        <p:txBody>
          <a:bodyPr wrap="square" rtlCol="0">
            <a:spAutoFit/>
          </a:bodyPr>
          <a:lstStyle/>
          <a:p>
            <a:pPr algn="ctr"/>
            <a:r>
              <a:rPr lang="en-US" dirty="0"/>
              <a:t>The term “</a:t>
            </a:r>
            <a:r>
              <a:rPr lang="en-US" dirty="0" err="1"/>
              <a:t>Sela</a:t>
            </a:r>
            <a:r>
              <a:rPr lang="en-US" dirty="0"/>
              <a:t>” is used 65 times in the Hebrew Bible, usually meaning “rock,” but six times it is used as a place name.  Four or five of the references are apparently to this site that preserves this name near </a:t>
            </a:r>
            <a:r>
              <a:rPr lang="en-US" dirty="0" err="1"/>
              <a:t>Bozrah</a:t>
            </a:r>
            <a:r>
              <a:rPr lang="en-US" dirty="0"/>
              <a:t>.</a:t>
            </a:r>
          </a:p>
        </p:txBody>
      </p:sp>
    </p:spTree>
    <p:extLst>
      <p:ext uri="{BB962C8B-B14F-4D97-AF65-F5344CB8AC3E}">
        <p14:creationId xmlns:p14="http://schemas.microsoft.com/office/powerpoint/2010/main" val="143609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Cause of Edom’s Judgment</a:t>
            </a:r>
          </a:p>
        </p:txBody>
      </p:sp>
      <p:sp>
        <p:nvSpPr>
          <p:cNvPr id="3" name="Content Placeholder 2"/>
          <p:cNvSpPr>
            <a:spLocks noGrp="1"/>
          </p:cNvSpPr>
          <p:nvPr>
            <p:ph idx="1"/>
          </p:nvPr>
        </p:nvSpPr>
        <p:spPr>
          <a:xfrm>
            <a:off x="788894" y="2638044"/>
            <a:ext cx="10542494" cy="3440027"/>
          </a:xfrm>
        </p:spPr>
        <p:txBody>
          <a:bodyPr>
            <a:normAutofit fontScale="92500" lnSpcReduction="10000"/>
          </a:bodyPr>
          <a:lstStyle/>
          <a:p>
            <a:pPr marL="82296" indent="0">
              <a:buNone/>
            </a:pPr>
            <a:r>
              <a:rPr lang="en-US" sz="3000" b="1" dirty="0">
                <a:solidFill>
                  <a:schemeClr val="accent1">
                    <a:lumMod val="60000"/>
                    <a:lumOff val="40000"/>
                  </a:schemeClr>
                </a:solidFill>
              </a:rPr>
              <a:t>Judgment was due Edom because of the </a:t>
            </a:r>
            <a:r>
              <a:rPr lang="en-US" sz="3000" b="1" dirty="0" err="1">
                <a:solidFill>
                  <a:schemeClr val="accent1">
                    <a:lumMod val="60000"/>
                    <a:lumOff val="40000"/>
                  </a:schemeClr>
                </a:solidFill>
              </a:rPr>
              <a:t>Edomites</a:t>
            </a:r>
            <a:r>
              <a:rPr lang="en-US" sz="3000" b="1" dirty="0">
                <a:solidFill>
                  <a:schemeClr val="accent1">
                    <a:lumMod val="60000"/>
                    <a:lumOff val="40000"/>
                  </a:schemeClr>
                </a:solidFill>
              </a:rPr>
              <a:t>’ malicious glee at the fall of Jerusalem, presumably at the city’s destruction in 586 BC by Nebuchadnezzar (Ps. 137:7; </a:t>
            </a:r>
            <a:r>
              <a:rPr lang="en-US" sz="3000" b="1" dirty="0" err="1">
                <a:solidFill>
                  <a:schemeClr val="accent1">
                    <a:lumMod val="60000"/>
                    <a:lumOff val="40000"/>
                  </a:schemeClr>
                </a:solidFill>
              </a:rPr>
              <a:t>Eze</a:t>
            </a:r>
            <a:r>
              <a:rPr lang="en-US" sz="3000" b="1" dirty="0">
                <a:solidFill>
                  <a:schemeClr val="accent1">
                    <a:lumMod val="60000"/>
                    <a:lumOff val="40000"/>
                  </a:schemeClr>
                </a:solidFill>
              </a:rPr>
              <a:t>. 25:12; 35:5).</a:t>
            </a:r>
          </a:p>
          <a:p>
            <a:r>
              <a:rPr lang="en-US" sz="2600" i="1" dirty="0"/>
              <a:t>While Jerusalem burned, the </a:t>
            </a:r>
            <a:r>
              <a:rPr lang="en-US" sz="2600" i="1" dirty="0" err="1"/>
              <a:t>Edomites</a:t>
            </a:r>
            <a:r>
              <a:rPr lang="en-US" sz="2600" i="1" dirty="0"/>
              <a:t> looted the city and gave up any fleeing refugees to the enemy.</a:t>
            </a:r>
          </a:p>
          <a:p>
            <a:r>
              <a:rPr lang="en-US" sz="2600" i="1" dirty="0"/>
              <a:t>According to the bitter memories of the exiles in Babylon (Ps. 137:7), the </a:t>
            </a:r>
            <a:r>
              <a:rPr lang="en-US" sz="2600" i="1" dirty="0" err="1"/>
              <a:t>Edomites</a:t>
            </a:r>
            <a:r>
              <a:rPr lang="en-US" sz="2600" i="1" dirty="0"/>
              <a:t> hooted, “Tear it down, tear it down to its foundations!”</a:t>
            </a:r>
          </a:p>
        </p:txBody>
      </p:sp>
      <p:sp>
        <p:nvSpPr>
          <p:cNvPr id="4" name="Slide Number Placeholder 3"/>
          <p:cNvSpPr>
            <a:spLocks noGrp="1"/>
          </p:cNvSpPr>
          <p:nvPr>
            <p:ph type="sldNum" sz="quarter" idx="12"/>
          </p:nvPr>
        </p:nvSpPr>
        <p:spPr>
          <a:xfrm>
            <a:off x="10758922" y="6221506"/>
            <a:ext cx="751760" cy="362174"/>
          </a:xfrm>
        </p:spPr>
        <p:txBody>
          <a:bodyPr/>
          <a:lstStyle/>
          <a:p>
            <a:fld id="{401CF334-2D5C-4859-84A6-CA7E6E43FAEB}" type="slidenum">
              <a:rPr lang="en-US" smtClean="0"/>
              <a:t>201</a:t>
            </a:fld>
            <a:endParaRPr lang="en-US" dirty="0"/>
          </a:p>
        </p:txBody>
      </p:sp>
    </p:spTree>
    <p:extLst>
      <p:ext uri="{BB962C8B-B14F-4D97-AF65-F5344CB8AC3E}">
        <p14:creationId xmlns:p14="http://schemas.microsoft.com/office/powerpoint/2010/main" val="15089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424" y="964692"/>
            <a:ext cx="8544440" cy="1222696"/>
          </a:xfrm>
        </p:spPr>
        <p:txBody>
          <a:bodyPr/>
          <a:lstStyle/>
          <a:p>
            <a:r>
              <a:rPr lang="en-US" dirty="0">
                <a:effectLst>
                  <a:outerShdw blurRad="38100" dist="38100" dir="2700000" algn="tl">
                    <a:srgbClr val="000000">
                      <a:alpha val="43137"/>
                    </a:srgbClr>
                  </a:outerShdw>
                </a:effectLst>
              </a:rPr>
              <a:t>VISION OF THE DAY OF YAHWEH </a:t>
            </a:r>
            <a:r>
              <a:rPr lang="en-US" sz="2800" dirty="0">
                <a:effectLst>
                  <a:outerShdw blurRad="38100" dist="38100" dir="2700000" algn="tl">
                    <a:srgbClr val="000000">
                      <a:alpha val="43137"/>
                    </a:srgbClr>
                  </a:outerShdw>
                </a:effectLst>
              </a:rPr>
              <a:t>(15-21)</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55059" y="2599765"/>
            <a:ext cx="9861175" cy="3657599"/>
          </a:xfrm>
        </p:spPr>
        <p:txBody>
          <a:bodyPr>
            <a:normAutofit fontScale="92500"/>
          </a:bodyPr>
          <a:lstStyle/>
          <a:p>
            <a:pPr marL="82296" indent="0">
              <a:buNone/>
            </a:pPr>
            <a:r>
              <a:rPr lang="en-US" sz="3300" b="1" dirty="0">
                <a:solidFill>
                  <a:schemeClr val="accent1">
                    <a:lumMod val="60000"/>
                    <a:lumOff val="40000"/>
                  </a:schemeClr>
                </a:solidFill>
              </a:rPr>
              <a:t>Like other prophets, Obadiah uses the expression “The Day of Yahweh” to describe doomsday.</a:t>
            </a:r>
          </a:p>
          <a:p>
            <a:r>
              <a:rPr lang="en-US" sz="2800" i="1" dirty="0"/>
              <a:t>Of course, the Day of Yahweh was due to all nations, not just Edom, for God was the God of all nations, not just Israel. He held them all accountable.</a:t>
            </a:r>
          </a:p>
          <a:p>
            <a:r>
              <a:rPr lang="en-US" sz="2800" i="1" dirty="0"/>
              <a:t>The violence to be turned back upon them was represented by the metaphor of the cup of wine—the wine of God’s wrath (cf. Is. 51:17-23; Je. 25:15-29; La. 4:21; </a:t>
            </a:r>
            <a:r>
              <a:rPr lang="en-US" sz="2800" i="1" dirty="0" err="1"/>
              <a:t>Eze</a:t>
            </a:r>
            <a:r>
              <a:rPr lang="en-US" sz="2800" i="1" dirty="0"/>
              <a:t>. 23:32-34; Ha. 2:16; </a:t>
            </a:r>
            <a:r>
              <a:rPr lang="en-US" sz="2800" i="1" dirty="0" err="1"/>
              <a:t>Zec</a:t>
            </a:r>
            <a:r>
              <a:rPr lang="en-US" sz="2800" i="1" dirty="0"/>
              <a:t>. 12:2).</a:t>
            </a:r>
          </a:p>
        </p:txBody>
      </p:sp>
      <p:sp>
        <p:nvSpPr>
          <p:cNvPr id="4" name="Slide Number Placeholder 3"/>
          <p:cNvSpPr>
            <a:spLocks noGrp="1"/>
          </p:cNvSpPr>
          <p:nvPr>
            <p:ph type="sldNum" sz="quarter" idx="12"/>
          </p:nvPr>
        </p:nvSpPr>
        <p:spPr>
          <a:xfrm>
            <a:off x="10758922" y="6257364"/>
            <a:ext cx="518678" cy="326315"/>
          </a:xfrm>
        </p:spPr>
        <p:txBody>
          <a:bodyPr/>
          <a:lstStyle/>
          <a:p>
            <a:fld id="{401CF334-2D5C-4859-84A6-CA7E6E43FAEB}" type="slidenum">
              <a:rPr lang="en-US" smtClean="0"/>
              <a:t>202</a:t>
            </a:fld>
            <a:endParaRPr lang="en-US" dirty="0"/>
          </a:p>
        </p:txBody>
      </p:sp>
    </p:spTree>
    <p:extLst>
      <p:ext uri="{BB962C8B-B14F-4D97-AF65-F5344CB8AC3E}">
        <p14:creationId xmlns:p14="http://schemas.microsoft.com/office/powerpoint/2010/main" val="39435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6" y="570245"/>
            <a:ext cx="7729728" cy="1188720"/>
          </a:xfrm>
        </p:spPr>
        <p:txBody>
          <a:bodyPr/>
          <a:lstStyle/>
          <a:p>
            <a:r>
              <a:rPr lang="en-US" dirty="0">
                <a:effectLst>
                  <a:outerShdw blurRad="38100" dist="38100" dir="2700000" algn="tl">
                    <a:srgbClr val="000000">
                      <a:alpha val="43137"/>
                    </a:srgbClr>
                  </a:outerShdw>
                </a:effectLst>
              </a:rPr>
              <a:t>The Redemption of Zion</a:t>
            </a:r>
          </a:p>
        </p:txBody>
      </p:sp>
      <p:sp>
        <p:nvSpPr>
          <p:cNvPr id="6" name="Content Placeholder 5"/>
          <p:cNvSpPr>
            <a:spLocks noGrp="1"/>
          </p:cNvSpPr>
          <p:nvPr>
            <p:ph idx="1"/>
          </p:nvPr>
        </p:nvSpPr>
        <p:spPr>
          <a:xfrm>
            <a:off x="1398493" y="2638044"/>
            <a:ext cx="9108141" cy="3619321"/>
          </a:xfrm>
        </p:spPr>
        <p:txBody>
          <a:bodyPr>
            <a:normAutofit fontScale="92500"/>
          </a:bodyPr>
          <a:lstStyle/>
          <a:p>
            <a:pPr marL="82296" indent="0">
              <a:buNone/>
            </a:pPr>
            <a:r>
              <a:rPr lang="en-US" sz="3300" b="1" dirty="0">
                <a:solidFill>
                  <a:schemeClr val="accent1">
                    <a:lumMod val="60000"/>
                    <a:lumOff val="40000"/>
                  </a:schemeClr>
                </a:solidFill>
              </a:rPr>
              <a:t>As the prophets regularly affirm, judgment was not God’s final word.</a:t>
            </a:r>
          </a:p>
          <a:p>
            <a:r>
              <a:rPr lang="en-US" sz="2800" i="1" dirty="0"/>
              <a:t>The Day of Yahweh would also bring salvation for God’s people.</a:t>
            </a:r>
          </a:p>
          <a:p>
            <a:r>
              <a:rPr lang="en-US" sz="2800" i="1" dirty="0"/>
              <a:t>The Israelite exiles would be restored and their territory expanded so that they would occupy not only central Israel, but the Transjordan and the Negev. They would govern the mountains of Edom.</a:t>
            </a:r>
          </a:p>
          <a:p>
            <a:r>
              <a:rPr lang="en-US" sz="2800" i="1" dirty="0"/>
              <a:t>Edom, by contrast, would have no survivors (cf. Mal. 1:4-5).</a:t>
            </a:r>
          </a:p>
        </p:txBody>
      </p:sp>
      <p:sp>
        <p:nvSpPr>
          <p:cNvPr id="7" name="Slide Number Placeholder 6"/>
          <p:cNvSpPr>
            <a:spLocks noGrp="1"/>
          </p:cNvSpPr>
          <p:nvPr>
            <p:ph type="sldNum" sz="quarter" idx="12"/>
          </p:nvPr>
        </p:nvSpPr>
        <p:spPr>
          <a:xfrm>
            <a:off x="10758922" y="6078071"/>
            <a:ext cx="590396" cy="505609"/>
          </a:xfrm>
        </p:spPr>
        <p:txBody>
          <a:bodyPr/>
          <a:lstStyle/>
          <a:p>
            <a:fld id="{401CF334-2D5C-4859-84A6-CA7E6E43FAEB}" type="slidenum">
              <a:rPr lang="en-US" smtClean="0"/>
              <a:t>203</a:t>
            </a:fld>
            <a:endParaRPr lang="en-US"/>
          </a:p>
        </p:txBody>
      </p:sp>
    </p:spTree>
    <p:extLst>
      <p:ext uri="{BB962C8B-B14F-4D97-AF65-F5344CB8AC3E}">
        <p14:creationId xmlns:p14="http://schemas.microsoft.com/office/powerpoint/2010/main" val="412816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58921" y="6221506"/>
            <a:ext cx="482819" cy="362174"/>
          </a:xfrm>
        </p:spPr>
        <p:txBody>
          <a:bodyPr/>
          <a:lstStyle/>
          <a:p>
            <a:fld id="{8A7A6979-0714-4377-B894-6BE4C2D6E202}" type="slidenum">
              <a:rPr lang="en-US" smtClean="0"/>
              <a:t>204</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4031873"/>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How do you think the predictions in the last verses of Obadiah will be fulfilled?</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How do the OT references to the “Day of the Lord” help us understand NT references (cf. 1 Th. 5:2, etc.) and vice versa?</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Do you think the metaphor of the “cup” may in any way inform us about the similar metaphor used by Jesus in Gethsemane?</a:t>
            </a:r>
          </a:p>
        </p:txBody>
      </p:sp>
    </p:spTree>
    <p:extLst>
      <p:ext uri="{BB962C8B-B14F-4D97-AF65-F5344CB8AC3E}">
        <p14:creationId xmlns:p14="http://schemas.microsoft.com/office/powerpoint/2010/main" val="14995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0482" name="Picture 5" descr="Barc42r[1]"/>
          <p:cNvPicPr>
            <a:picLocks noGrp="1" noChangeAspect="1" noChangeArrowheads="1"/>
          </p:cNvPicPr>
          <p:nvPr>
            <p:ph/>
          </p:nvPr>
        </p:nvPicPr>
        <p:blipFill>
          <a:blip r:embed="rId2">
            <a:lum bright="-30000"/>
            <a:extLst>
              <a:ext uri="{28A0092B-C50C-407E-A947-70E740481C1C}">
                <a14:useLocalDpi xmlns:a14="http://schemas.microsoft.com/office/drawing/2010/main"/>
              </a:ext>
            </a:extLst>
          </a:blip>
          <a:srcRect/>
          <a:stretch>
            <a:fillRect/>
          </a:stretch>
        </p:blipFill>
        <p:spPr>
          <a:xfrm>
            <a:off x="1524000" y="0"/>
            <a:ext cx="51181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WordArt 6"/>
          <p:cNvSpPr>
            <a:spLocks noChangeArrowheads="1" noChangeShapeType="1" noTextEdit="1"/>
          </p:cNvSpPr>
          <p:nvPr/>
        </p:nvSpPr>
        <p:spPr bwMode="auto">
          <a:xfrm>
            <a:off x="3505200" y="3657600"/>
            <a:ext cx="6858000" cy="2209800"/>
          </a:xfrm>
          <a:prstGeom prst="rect">
            <a:avLst/>
          </a:prstGeom>
        </p:spPr>
        <p:txBody>
          <a:bodyPr wrap="none" fromWordArt="1">
            <a:prstTxWarp prst="textPlain">
              <a:avLst>
                <a:gd name="adj" fmla="val 50000"/>
              </a:avLst>
            </a:prstTxWarp>
          </a:bodyPr>
          <a:lstStyle/>
          <a:p>
            <a:pPr algn="ctr"/>
            <a:r>
              <a:rPr lang="en-US" sz="3600" kern="10">
                <a:ln w="12700">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Wide Latin" panose="02020603050405020304" pitchFamily="18" charset="0"/>
              </a:rPr>
              <a:t>DANIEL</a:t>
            </a:r>
          </a:p>
        </p:txBody>
      </p:sp>
      <p:sp>
        <p:nvSpPr>
          <p:cNvPr id="284679" name="Rectangle 7"/>
          <p:cNvSpPr>
            <a:spLocks noChangeArrowheads="1"/>
          </p:cNvSpPr>
          <p:nvPr/>
        </p:nvSpPr>
        <p:spPr bwMode="auto">
          <a:xfrm>
            <a:off x="6781800" y="2593976"/>
            <a:ext cx="24907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6000">
                <a:solidFill>
                  <a:schemeClr val="hlink"/>
                </a:solidFill>
                <a:effectLst>
                  <a:outerShdw blurRad="38100" dist="38100" dir="2700000" algn="tl">
                    <a:srgbClr val="000000"/>
                  </a:outerShdw>
                </a:effectLst>
                <a:latin typeface="Impact" panose="020B0806030902050204" pitchFamily="34" charset="0"/>
              </a:rPr>
              <a:t>Book of</a:t>
            </a:r>
          </a:p>
        </p:txBody>
      </p:sp>
      <p:sp>
        <p:nvSpPr>
          <p:cNvPr id="20485" name="Rectangle 8"/>
          <p:cNvSpPr>
            <a:spLocks noChangeArrowheads="1"/>
          </p:cNvSpPr>
          <p:nvPr/>
        </p:nvSpPr>
        <p:spPr bwMode="auto">
          <a:xfrm>
            <a:off x="4495800" y="0"/>
            <a:ext cx="2133600" cy="140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lnSpc>
                <a:spcPct val="95000"/>
              </a:lnSpc>
              <a:spcBef>
                <a:spcPct val="0"/>
              </a:spcBef>
              <a:buClrTx/>
              <a:buSzTx/>
              <a:buFontTx/>
              <a:buNone/>
            </a:pPr>
            <a:r>
              <a:rPr lang="en-US" altLang="en-US" sz="1800">
                <a:solidFill>
                  <a:schemeClr val="bg1"/>
                </a:solidFill>
                <a:latin typeface="Arial Narrow" panose="020B0606020202030204" pitchFamily="34" charset="0"/>
              </a:rPr>
              <a:t>LXX Uncial Text of Daniel 7:25-28  Papyrus 967</a:t>
            </a:r>
          </a:p>
          <a:p>
            <a:pPr algn="r" eaLnBrk="1" hangingPunct="1">
              <a:lnSpc>
                <a:spcPct val="95000"/>
              </a:lnSpc>
              <a:spcBef>
                <a:spcPct val="0"/>
              </a:spcBef>
              <a:buClrTx/>
              <a:buSzTx/>
              <a:buFontTx/>
              <a:buNone/>
            </a:pPr>
            <a:r>
              <a:rPr lang="en-US" altLang="en-US" sz="1800">
                <a:solidFill>
                  <a:schemeClr val="bg1"/>
                </a:solidFill>
                <a:latin typeface="Arial Narrow" panose="020B0606020202030204" pitchFamily="34" charset="0"/>
              </a:rPr>
              <a:t>3</a:t>
            </a:r>
            <a:r>
              <a:rPr lang="en-US" altLang="en-US" sz="1800" baseline="30000">
                <a:solidFill>
                  <a:schemeClr val="bg1"/>
                </a:solidFill>
                <a:latin typeface="Arial Narrow" panose="020B0606020202030204" pitchFamily="34" charset="0"/>
              </a:rPr>
              <a:t>rd</a:t>
            </a:r>
            <a:r>
              <a:rPr lang="en-US" altLang="en-US" sz="1800">
                <a:solidFill>
                  <a:schemeClr val="bg1"/>
                </a:solidFill>
                <a:latin typeface="Arial Narrow" panose="020B0606020202030204" pitchFamily="34" charset="0"/>
              </a:rPr>
              <a:t> Century AD</a:t>
            </a:r>
          </a:p>
          <a:p>
            <a:pPr algn="r" eaLnBrk="1" hangingPunct="1">
              <a:lnSpc>
                <a:spcPct val="95000"/>
              </a:lnSpc>
              <a:spcBef>
                <a:spcPct val="0"/>
              </a:spcBef>
              <a:buClrTx/>
              <a:buSzTx/>
              <a:buFontTx/>
              <a:buNone/>
            </a:pPr>
            <a:r>
              <a:rPr lang="en-US" altLang="en-US" sz="1800">
                <a:solidFill>
                  <a:schemeClr val="bg1"/>
                </a:solidFill>
                <a:latin typeface="Arial Narrow" panose="020B0606020202030204" pitchFamily="34" charset="0"/>
              </a:rPr>
              <a:t>Cologne</a:t>
            </a:r>
          </a:p>
        </p:txBody>
      </p:sp>
    </p:spTree>
    <p:extLst>
      <p:ext uri="{BB962C8B-B14F-4D97-AF65-F5344CB8AC3E}">
        <p14:creationId xmlns:p14="http://schemas.microsoft.com/office/powerpoint/2010/main" val="17396572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1524000" y="152400"/>
            <a:ext cx="9144000" cy="990600"/>
          </a:xfrm>
        </p:spPr>
        <p:txBody>
          <a:bodyPr/>
          <a:lstStyle/>
          <a:p>
            <a:pPr eaLnBrk="1" hangingPunct="1">
              <a:defRPr/>
            </a:pPr>
            <a:r>
              <a:rPr lang="en-US" altLang="en-US">
                <a:solidFill>
                  <a:srgbClr val="FFCC00"/>
                </a:solidFill>
              </a:rPr>
              <a:t>The Historical Periods for the Jews</a:t>
            </a:r>
          </a:p>
        </p:txBody>
      </p:sp>
      <p:sp>
        <p:nvSpPr>
          <p:cNvPr id="310275" name="Rectangle 3"/>
          <p:cNvSpPr>
            <a:spLocks noChangeArrowheads="1"/>
          </p:cNvSpPr>
          <p:nvPr/>
        </p:nvSpPr>
        <p:spPr bwMode="auto">
          <a:xfrm>
            <a:off x="2971800" y="1981200"/>
            <a:ext cx="2743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1508" name="Line 4"/>
          <p:cNvSpPr>
            <a:spLocks noChangeShapeType="1"/>
          </p:cNvSpPr>
          <p:nvPr/>
        </p:nvSpPr>
        <p:spPr bwMode="auto">
          <a:xfrm>
            <a:off x="1676400" y="3733800"/>
            <a:ext cx="88392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9" name="Line 5"/>
          <p:cNvSpPr>
            <a:spLocks noChangeShapeType="1"/>
          </p:cNvSpPr>
          <p:nvPr/>
        </p:nvSpPr>
        <p:spPr bwMode="auto">
          <a:xfrm>
            <a:off x="3429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Line 6"/>
          <p:cNvSpPr>
            <a:spLocks noChangeShapeType="1"/>
          </p:cNvSpPr>
          <p:nvPr/>
        </p:nvSpPr>
        <p:spPr bwMode="auto">
          <a:xfrm>
            <a:off x="48006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 name="Line 7"/>
          <p:cNvSpPr>
            <a:spLocks noChangeShapeType="1"/>
          </p:cNvSpPr>
          <p:nvPr/>
        </p:nvSpPr>
        <p:spPr bwMode="auto">
          <a:xfrm>
            <a:off x="61722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2" name="Line 8"/>
          <p:cNvSpPr>
            <a:spLocks noChangeShapeType="1"/>
          </p:cNvSpPr>
          <p:nvPr/>
        </p:nvSpPr>
        <p:spPr bwMode="auto">
          <a:xfrm>
            <a:off x="75438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3" name="Line 9"/>
          <p:cNvSpPr>
            <a:spLocks noChangeShapeType="1"/>
          </p:cNvSpPr>
          <p:nvPr/>
        </p:nvSpPr>
        <p:spPr bwMode="auto">
          <a:xfrm>
            <a:off x="89154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4" name="Line 10"/>
          <p:cNvSpPr>
            <a:spLocks noChangeShapeType="1"/>
          </p:cNvSpPr>
          <p:nvPr/>
        </p:nvSpPr>
        <p:spPr bwMode="auto">
          <a:xfrm>
            <a:off x="10287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5" name="Text Box 11"/>
          <p:cNvSpPr txBox="1">
            <a:spLocks noChangeArrowheads="1"/>
          </p:cNvSpPr>
          <p:nvPr/>
        </p:nvSpPr>
        <p:spPr bwMode="auto">
          <a:xfrm>
            <a:off x="1524000" y="38862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1800"/>
              <a:t>   600	          500            400	          300	    200	          100	     </a:t>
            </a:r>
            <a:r>
              <a:rPr lang="en-US" altLang="en-US" sz="1000"/>
              <a:t> </a:t>
            </a:r>
            <a:r>
              <a:rPr lang="en-US" altLang="en-US" sz="1800"/>
              <a:t>0</a:t>
            </a:r>
          </a:p>
        </p:txBody>
      </p:sp>
      <p:sp>
        <p:nvSpPr>
          <p:cNvPr id="310284" name="Text Box 12"/>
          <p:cNvSpPr txBox="1">
            <a:spLocks noChangeArrowheads="1"/>
          </p:cNvSpPr>
          <p:nvPr/>
        </p:nvSpPr>
        <p:spPr bwMode="auto">
          <a:xfrm>
            <a:off x="2743200" y="2133600"/>
            <a:ext cx="31242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a:latin typeface="Arial Narrow" panose="020B0606020202030204" pitchFamily="34" charset="0"/>
              </a:rPr>
              <a:t>Persians (Archaemenids)</a:t>
            </a:r>
          </a:p>
          <a:p>
            <a:pPr algn="ctr">
              <a:spcBef>
                <a:spcPct val="50000"/>
              </a:spcBef>
              <a:buClrTx/>
              <a:buSzTx/>
              <a:buFontTx/>
              <a:buNone/>
            </a:pPr>
            <a:r>
              <a:rPr lang="en-US" altLang="en-US" sz="1600"/>
              <a:t>539-331 BC</a:t>
            </a:r>
          </a:p>
        </p:txBody>
      </p:sp>
      <p:sp>
        <p:nvSpPr>
          <p:cNvPr id="310285" name="Rectangle 13"/>
          <p:cNvSpPr>
            <a:spLocks noChangeArrowheads="1"/>
          </p:cNvSpPr>
          <p:nvPr/>
        </p:nvSpPr>
        <p:spPr bwMode="auto">
          <a:xfrm>
            <a:off x="5715000" y="1981200"/>
            <a:ext cx="2514600" cy="12954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1518" name="Text Box 14"/>
          <p:cNvSpPr txBox="1">
            <a:spLocks noChangeArrowheads="1"/>
          </p:cNvSpPr>
          <p:nvPr/>
        </p:nvSpPr>
        <p:spPr bwMode="auto">
          <a:xfrm>
            <a:off x="4648200" y="2209801"/>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sz="1800"/>
          </a:p>
        </p:txBody>
      </p:sp>
      <p:sp>
        <p:nvSpPr>
          <p:cNvPr id="310287" name="Text Box 15"/>
          <p:cNvSpPr txBox="1">
            <a:spLocks noChangeArrowheads="1"/>
          </p:cNvSpPr>
          <p:nvPr/>
        </p:nvSpPr>
        <p:spPr bwMode="auto">
          <a:xfrm>
            <a:off x="5410200" y="2132014"/>
            <a:ext cx="30480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a:latin typeface="Arial Narrow" panose="020B0606020202030204" pitchFamily="34" charset="0"/>
              </a:rPr>
              <a:t>Greeks (Hellenism)</a:t>
            </a:r>
          </a:p>
          <a:p>
            <a:pPr algn="ctr">
              <a:spcBef>
                <a:spcPct val="50000"/>
              </a:spcBef>
              <a:buClrTx/>
              <a:buSzTx/>
              <a:buFontTx/>
              <a:buNone/>
            </a:pPr>
            <a:r>
              <a:rPr lang="en-US" altLang="en-US" sz="1600"/>
              <a:t>331-164 BC</a:t>
            </a:r>
          </a:p>
        </p:txBody>
      </p:sp>
      <p:sp>
        <p:nvSpPr>
          <p:cNvPr id="310288" name="Line 16"/>
          <p:cNvSpPr>
            <a:spLocks noChangeShapeType="1"/>
          </p:cNvSpPr>
          <p:nvPr/>
        </p:nvSpPr>
        <p:spPr bwMode="auto">
          <a:xfrm>
            <a:off x="5715000" y="3733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89" name="Text Box 17"/>
          <p:cNvSpPr txBox="1">
            <a:spLocks noChangeArrowheads="1"/>
          </p:cNvSpPr>
          <p:nvPr/>
        </p:nvSpPr>
        <p:spPr bwMode="auto">
          <a:xfrm>
            <a:off x="4648200" y="4495800"/>
            <a:ext cx="2209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a:solidFill>
                  <a:srgbClr val="FFFF99"/>
                </a:solidFill>
                <a:latin typeface="Arial Narrow" panose="020B0606020202030204" pitchFamily="34" charset="0"/>
              </a:rPr>
              <a:t>331</a:t>
            </a:r>
          </a:p>
          <a:p>
            <a:pPr algn="ctr">
              <a:spcBef>
                <a:spcPct val="50000"/>
              </a:spcBef>
              <a:buClrTx/>
              <a:buSzTx/>
              <a:buFontTx/>
              <a:buNone/>
            </a:pPr>
            <a:r>
              <a:rPr lang="en-US" altLang="en-US" sz="1800">
                <a:solidFill>
                  <a:srgbClr val="FFFF99"/>
                </a:solidFill>
                <a:latin typeface="Arial Narrow" panose="020B0606020202030204" pitchFamily="34" charset="0"/>
              </a:rPr>
              <a:t>Alexander the Great defeats Darius III</a:t>
            </a:r>
          </a:p>
        </p:txBody>
      </p:sp>
      <p:sp>
        <p:nvSpPr>
          <p:cNvPr id="310292" name="Line 20"/>
          <p:cNvSpPr>
            <a:spLocks noChangeShapeType="1"/>
          </p:cNvSpPr>
          <p:nvPr/>
        </p:nvSpPr>
        <p:spPr bwMode="auto">
          <a:xfrm>
            <a:off x="8077200" y="37338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93" name="Text Box 21"/>
          <p:cNvSpPr txBox="1">
            <a:spLocks noChangeArrowheads="1"/>
          </p:cNvSpPr>
          <p:nvPr/>
        </p:nvSpPr>
        <p:spPr bwMode="auto">
          <a:xfrm>
            <a:off x="6934200" y="5486401"/>
            <a:ext cx="2286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a:solidFill>
                  <a:srgbClr val="FFFF99"/>
                </a:solidFill>
                <a:latin typeface="Arial Narrow" panose="020B0606020202030204" pitchFamily="34" charset="0"/>
              </a:rPr>
              <a:t>168</a:t>
            </a:r>
          </a:p>
          <a:p>
            <a:pPr algn="ctr">
              <a:spcBef>
                <a:spcPct val="50000"/>
              </a:spcBef>
              <a:buClrTx/>
              <a:buSzTx/>
              <a:buFontTx/>
              <a:buNone/>
            </a:pPr>
            <a:r>
              <a:rPr lang="en-US" altLang="en-US" sz="1800">
                <a:solidFill>
                  <a:srgbClr val="FFFF99"/>
                </a:solidFill>
                <a:latin typeface="Arial Narrow" panose="020B0606020202030204" pitchFamily="34" charset="0"/>
              </a:rPr>
              <a:t>Maccabean Revolt</a:t>
            </a:r>
          </a:p>
        </p:txBody>
      </p:sp>
      <p:sp>
        <p:nvSpPr>
          <p:cNvPr id="310294" name="Rectangle 22"/>
          <p:cNvSpPr>
            <a:spLocks noChangeArrowheads="1"/>
          </p:cNvSpPr>
          <p:nvPr/>
        </p:nvSpPr>
        <p:spPr bwMode="auto">
          <a:xfrm>
            <a:off x="8229600" y="1981200"/>
            <a:ext cx="1371600" cy="1295400"/>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295" name="Text Box 23"/>
          <p:cNvSpPr txBox="1">
            <a:spLocks noChangeArrowheads="1"/>
          </p:cNvSpPr>
          <p:nvPr/>
        </p:nvSpPr>
        <p:spPr bwMode="auto">
          <a:xfrm>
            <a:off x="8077200" y="2132014"/>
            <a:ext cx="16764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a:latin typeface="Arial Narrow" panose="020B0606020202030204" pitchFamily="34" charset="0"/>
              </a:rPr>
              <a:t>Hasmoneans</a:t>
            </a:r>
          </a:p>
          <a:p>
            <a:pPr algn="ctr">
              <a:spcBef>
                <a:spcPct val="50000"/>
              </a:spcBef>
              <a:buClrTx/>
              <a:buSzTx/>
              <a:buFontTx/>
              <a:buNone/>
            </a:pPr>
            <a:r>
              <a:rPr lang="en-US" altLang="en-US" sz="1600"/>
              <a:t>164-63 BC</a:t>
            </a:r>
          </a:p>
        </p:txBody>
      </p:sp>
      <p:sp>
        <p:nvSpPr>
          <p:cNvPr id="310296" name="Line 24"/>
          <p:cNvSpPr>
            <a:spLocks noChangeShapeType="1"/>
          </p:cNvSpPr>
          <p:nvPr/>
        </p:nvSpPr>
        <p:spPr bwMode="auto">
          <a:xfrm>
            <a:off x="9601200" y="3733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97" name="Text Box 25"/>
          <p:cNvSpPr txBox="1">
            <a:spLocks noChangeArrowheads="1"/>
          </p:cNvSpPr>
          <p:nvPr/>
        </p:nvSpPr>
        <p:spPr bwMode="auto">
          <a:xfrm>
            <a:off x="8610600" y="4572000"/>
            <a:ext cx="198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a:solidFill>
                  <a:srgbClr val="FFFF99"/>
                </a:solidFill>
                <a:latin typeface="Arial Narrow" panose="020B0606020202030204" pitchFamily="34" charset="0"/>
              </a:rPr>
              <a:t>63</a:t>
            </a:r>
          </a:p>
          <a:p>
            <a:pPr algn="ctr">
              <a:spcBef>
                <a:spcPct val="50000"/>
              </a:spcBef>
              <a:buClrTx/>
              <a:buSzTx/>
              <a:buFontTx/>
              <a:buNone/>
            </a:pPr>
            <a:r>
              <a:rPr lang="en-US" altLang="en-US" sz="1800">
                <a:solidFill>
                  <a:srgbClr val="FFFF99"/>
                </a:solidFill>
                <a:latin typeface="Arial Narrow" panose="020B0606020202030204" pitchFamily="34" charset="0"/>
              </a:rPr>
              <a:t>Pompey takes Palestine for Rome</a:t>
            </a:r>
          </a:p>
        </p:txBody>
      </p:sp>
      <p:sp>
        <p:nvSpPr>
          <p:cNvPr id="310298" name="Rectangle 26"/>
          <p:cNvSpPr>
            <a:spLocks noChangeArrowheads="1"/>
          </p:cNvSpPr>
          <p:nvPr/>
        </p:nvSpPr>
        <p:spPr bwMode="auto">
          <a:xfrm>
            <a:off x="9601200" y="1981200"/>
            <a:ext cx="1066800" cy="1295400"/>
          </a:xfrm>
          <a:prstGeom prst="rect">
            <a:avLst/>
          </a:prstGeom>
          <a:solidFill>
            <a:srgbClr val="6600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299" name="Text Box 27"/>
          <p:cNvSpPr txBox="1">
            <a:spLocks noChangeArrowheads="1"/>
          </p:cNvSpPr>
          <p:nvPr/>
        </p:nvSpPr>
        <p:spPr bwMode="auto">
          <a:xfrm>
            <a:off x="9448800" y="2133600"/>
            <a:ext cx="129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a:latin typeface="Arial Narrow" panose="020B0606020202030204" pitchFamily="34" charset="0"/>
              </a:rPr>
              <a:t>Romans</a:t>
            </a:r>
          </a:p>
          <a:p>
            <a:pPr algn="ctr">
              <a:spcBef>
                <a:spcPct val="50000"/>
              </a:spcBef>
              <a:buClrTx/>
              <a:buSzTx/>
              <a:buFontTx/>
              <a:buNone/>
            </a:pPr>
            <a:r>
              <a:rPr lang="en-US" altLang="en-US" sz="1600"/>
              <a:t>63 BC</a:t>
            </a:r>
          </a:p>
        </p:txBody>
      </p:sp>
      <p:sp>
        <p:nvSpPr>
          <p:cNvPr id="310300" name="Line 28"/>
          <p:cNvSpPr>
            <a:spLocks noChangeShapeType="1"/>
          </p:cNvSpPr>
          <p:nvPr/>
        </p:nvSpPr>
        <p:spPr bwMode="auto">
          <a:xfrm>
            <a:off x="10210800" y="37338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01" name="Text Box 29"/>
          <p:cNvSpPr txBox="1">
            <a:spLocks noChangeArrowheads="1"/>
          </p:cNvSpPr>
          <p:nvPr/>
        </p:nvSpPr>
        <p:spPr bwMode="auto">
          <a:xfrm>
            <a:off x="9677400" y="5651500"/>
            <a:ext cx="1066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a:solidFill>
                  <a:srgbClr val="FFFF99"/>
                </a:solidFill>
                <a:latin typeface="Arial Narrow" panose="020B0606020202030204" pitchFamily="34" charset="0"/>
              </a:rPr>
              <a:t>4</a:t>
            </a:r>
          </a:p>
          <a:p>
            <a:pPr algn="ctr">
              <a:spcBef>
                <a:spcPct val="50000"/>
              </a:spcBef>
              <a:buClrTx/>
              <a:buSzTx/>
              <a:buFontTx/>
              <a:buNone/>
            </a:pPr>
            <a:r>
              <a:rPr lang="en-US" altLang="en-US" sz="1800">
                <a:solidFill>
                  <a:srgbClr val="FFFF99"/>
                </a:solidFill>
                <a:latin typeface="Arial Narrow" panose="020B0606020202030204" pitchFamily="34" charset="0"/>
              </a:rPr>
              <a:t>Birth of Christ</a:t>
            </a:r>
          </a:p>
        </p:txBody>
      </p:sp>
      <p:sp>
        <p:nvSpPr>
          <p:cNvPr id="310302" name="Line 30"/>
          <p:cNvSpPr>
            <a:spLocks noChangeShapeType="1"/>
          </p:cNvSpPr>
          <p:nvPr/>
        </p:nvSpPr>
        <p:spPr bwMode="auto">
          <a:xfrm>
            <a:off x="10363200" y="2743200"/>
            <a:ext cx="228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3" name="Line 31"/>
          <p:cNvSpPr>
            <a:spLocks noChangeShapeType="1"/>
          </p:cNvSpPr>
          <p:nvPr/>
        </p:nvSpPr>
        <p:spPr bwMode="auto">
          <a:xfrm>
            <a:off x="20574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4" name="Rectangle 33"/>
          <p:cNvSpPr>
            <a:spLocks noChangeArrowheads="1"/>
          </p:cNvSpPr>
          <p:nvPr/>
        </p:nvSpPr>
        <p:spPr bwMode="auto">
          <a:xfrm>
            <a:off x="1524000" y="1981200"/>
            <a:ext cx="1447800" cy="1295400"/>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1535" name="Text Box 34"/>
          <p:cNvSpPr txBox="1">
            <a:spLocks noChangeArrowheads="1"/>
          </p:cNvSpPr>
          <p:nvPr/>
        </p:nvSpPr>
        <p:spPr bwMode="auto">
          <a:xfrm>
            <a:off x="1524000" y="2133600"/>
            <a:ext cx="15240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a:latin typeface="Arial Narrow" panose="020B0606020202030204" pitchFamily="34" charset="0"/>
              </a:rPr>
              <a:t>Babylonians</a:t>
            </a:r>
          </a:p>
          <a:p>
            <a:pPr algn="ctr" eaLnBrk="1" hangingPunct="1">
              <a:spcBef>
                <a:spcPct val="50000"/>
              </a:spcBef>
              <a:buClrTx/>
              <a:buSzTx/>
              <a:buFontTx/>
              <a:buNone/>
            </a:pPr>
            <a:r>
              <a:rPr lang="en-US" altLang="en-US" sz="1600"/>
              <a:t>620-539 BC</a:t>
            </a:r>
          </a:p>
        </p:txBody>
      </p:sp>
      <p:sp>
        <p:nvSpPr>
          <p:cNvPr id="310307" name="Line 35"/>
          <p:cNvSpPr>
            <a:spLocks noChangeShapeType="1"/>
          </p:cNvSpPr>
          <p:nvPr/>
        </p:nvSpPr>
        <p:spPr bwMode="auto">
          <a:xfrm>
            <a:off x="2971800" y="3733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08" name="Text Box 36"/>
          <p:cNvSpPr txBox="1">
            <a:spLocks noChangeArrowheads="1"/>
          </p:cNvSpPr>
          <p:nvPr/>
        </p:nvSpPr>
        <p:spPr bwMode="auto">
          <a:xfrm>
            <a:off x="2057400" y="4495801"/>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800">
                <a:solidFill>
                  <a:srgbClr val="FFFF99"/>
                </a:solidFill>
                <a:latin typeface="Arial Narrow" panose="020B0606020202030204" pitchFamily="34" charset="0"/>
              </a:rPr>
              <a:t>539</a:t>
            </a:r>
          </a:p>
          <a:p>
            <a:pPr algn="ctr" eaLnBrk="1" hangingPunct="1">
              <a:spcBef>
                <a:spcPct val="50000"/>
              </a:spcBef>
              <a:buClrTx/>
              <a:buSzTx/>
              <a:buFontTx/>
              <a:buNone/>
            </a:pPr>
            <a:r>
              <a:rPr lang="en-US" altLang="en-US" sz="1800">
                <a:solidFill>
                  <a:srgbClr val="FFFF99"/>
                </a:solidFill>
                <a:latin typeface="Arial Narrow" panose="020B0606020202030204" pitchFamily="34" charset="0"/>
              </a:rPr>
              <a:t>Fall of Babylon</a:t>
            </a:r>
          </a:p>
        </p:txBody>
      </p:sp>
      <p:sp>
        <p:nvSpPr>
          <p:cNvPr id="310309" name="Rectangle 37"/>
          <p:cNvSpPr>
            <a:spLocks noChangeArrowheads="1"/>
          </p:cNvSpPr>
          <p:nvPr/>
        </p:nvSpPr>
        <p:spPr bwMode="auto">
          <a:xfrm>
            <a:off x="1676400" y="1497103"/>
            <a:ext cx="1447800" cy="76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310" name="Text Box 38"/>
          <p:cNvSpPr txBox="1">
            <a:spLocks noChangeArrowheads="1"/>
          </p:cNvSpPr>
          <p:nvPr/>
        </p:nvSpPr>
        <p:spPr bwMode="auto">
          <a:xfrm>
            <a:off x="1524000" y="1100229"/>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latin typeface="Arial Narrow" panose="020B0606020202030204" pitchFamily="34" charset="0"/>
              </a:rPr>
              <a:t>Life of Daniel</a:t>
            </a:r>
          </a:p>
        </p:txBody>
      </p:sp>
      <p:sp>
        <p:nvSpPr>
          <p:cNvPr id="310312" name="Rectangle 40"/>
          <p:cNvSpPr>
            <a:spLocks noChangeArrowheads="1"/>
          </p:cNvSpPr>
          <p:nvPr/>
        </p:nvSpPr>
        <p:spPr bwMode="auto">
          <a:xfrm>
            <a:off x="2362200" y="1676400"/>
            <a:ext cx="8305800" cy="762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316" name="Text Box 44"/>
          <p:cNvSpPr txBox="1">
            <a:spLocks noChangeArrowheads="1"/>
          </p:cNvSpPr>
          <p:nvPr/>
        </p:nvSpPr>
        <p:spPr bwMode="auto">
          <a:xfrm>
            <a:off x="5257800" y="1295401"/>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b="1">
                <a:latin typeface="Arial Narrow" panose="020B0606020202030204" pitchFamily="34" charset="0"/>
              </a:rPr>
              <a:t>Visions of Daniel</a:t>
            </a:r>
          </a:p>
        </p:txBody>
      </p:sp>
    </p:spTree>
    <p:extLst>
      <p:ext uri="{BB962C8B-B14F-4D97-AF65-F5344CB8AC3E}">
        <p14:creationId xmlns:p14="http://schemas.microsoft.com/office/powerpoint/2010/main" val="308081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0307"/>
                                        </p:tgtEl>
                                        <p:attrNameLst>
                                          <p:attrName>style.visibility</p:attrName>
                                        </p:attrNameLst>
                                      </p:cBhvr>
                                      <p:to>
                                        <p:strVal val="visible"/>
                                      </p:to>
                                    </p:set>
                                    <p:animEffect transition="in" filter="wipe(up)">
                                      <p:cBhvr>
                                        <p:cTn id="7" dur="1000"/>
                                        <p:tgtEl>
                                          <p:spTgt spid="310307"/>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31030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0308">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10275"/>
                                        </p:tgtEl>
                                        <p:attrNameLst>
                                          <p:attrName>style.visibility</p:attrName>
                                        </p:attrNameLst>
                                      </p:cBhvr>
                                      <p:to>
                                        <p:strVal val="visible"/>
                                      </p:to>
                                    </p:set>
                                    <p:animEffect transition="in" filter="wipe(left)">
                                      <p:cBhvr>
                                        <p:cTn id="17" dur="1000"/>
                                        <p:tgtEl>
                                          <p:spTgt spid="310275"/>
                                        </p:tgtEl>
                                      </p:cBhvr>
                                    </p:animEffec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0"/>
                                          </p:stCondLst>
                                        </p:cTn>
                                        <p:tgtEl>
                                          <p:spTgt spid="310284">
                                            <p:txEl>
                                              <p:pRg st="0" end="0"/>
                                            </p:txEl>
                                          </p:spTgt>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310284">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310288"/>
                                        </p:tgtEl>
                                        <p:attrNameLst>
                                          <p:attrName>style.visibility</p:attrName>
                                        </p:attrNameLst>
                                      </p:cBhvr>
                                      <p:to>
                                        <p:strVal val="visible"/>
                                      </p:to>
                                    </p:set>
                                    <p:animEffect transition="in" filter="wipe(up)">
                                      <p:cBhvr>
                                        <p:cTn id="28" dur="1000"/>
                                        <p:tgtEl>
                                          <p:spTgt spid="310288"/>
                                        </p:tgtEl>
                                      </p:cBhvr>
                                    </p:animEffec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0"/>
                                          </p:stCondLst>
                                        </p:cTn>
                                        <p:tgtEl>
                                          <p:spTgt spid="310289">
                                            <p:txEl>
                                              <p:pRg st="0" end="0"/>
                                            </p:txEl>
                                          </p:spTgt>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nodeType="afterEffect">
                                  <p:stCondLst>
                                    <p:cond delay="0"/>
                                  </p:stCondLst>
                                  <p:childTnLst>
                                    <p:set>
                                      <p:cBhvr>
                                        <p:cTn id="34" dur="1" fill="hold">
                                          <p:stCondLst>
                                            <p:cond delay="0"/>
                                          </p:stCondLst>
                                        </p:cTn>
                                        <p:tgtEl>
                                          <p:spTgt spid="310289">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310285"/>
                                        </p:tgtEl>
                                        <p:attrNameLst>
                                          <p:attrName>style.visibility</p:attrName>
                                        </p:attrNameLst>
                                      </p:cBhvr>
                                      <p:to>
                                        <p:strVal val="visible"/>
                                      </p:to>
                                    </p:set>
                                    <p:animEffect transition="in" filter="wipe(left)">
                                      <p:cBhvr>
                                        <p:cTn id="39" dur="1000"/>
                                        <p:tgtEl>
                                          <p:spTgt spid="310285"/>
                                        </p:tgtEl>
                                      </p:cBhvr>
                                    </p:animEffect>
                                  </p:childTnLst>
                                </p:cTn>
                              </p:par>
                            </p:childTnLst>
                          </p:cTn>
                        </p:par>
                        <p:par>
                          <p:cTn id="40" fill="hold" nodeType="afterGroup">
                            <p:stCondLst>
                              <p:cond delay="1000"/>
                            </p:stCondLst>
                            <p:childTnLst>
                              <p:par>
                                <p:cTn id="41" presetID="1" presetClass="entr" presetSubtype="0" fill="hold" nodeType="afterEffect">
                                  <p:stCondLst>
                                    <p:cond delay="0"/>
                                  </p:stCondLst>
                                  <p:childTnLst>
                                    <p:set>
                                      <p:cBhvr>
                                        <p:cTn id="42" dur="1" fill="hold">
                                          <p:stCondLst>
                                            <p:cond delay="0"/>
                                          </p:stCondLst>
                                        </p:cTn>
                                        <p:tgtEl>
                                          <p:spTgt spid="310287">
                                            <p:txEl>
                                              <p:pRg st="0" end="0"/>
                                            </p:txEl>
                                          </p:spTgt>
                                        </p:tgtEl>
                                        <p:attrNameLst>
                                          <p:attrName>style.visibility</p:attrName>
                                        </p:attrNameLst>
                                      </p:cBhvr>
                                      <p:to>
                                        <p:strVal val="visible"/>
                                      </p:to>
                                    </p:set>
                                  </p:childTnLst>
                                </p:cTn>
                              </p:par>
                            </p:childTnLst>
                          </p:cTn>
                        </p:par>
                        <p:par>
                          <p:cTn id="43" fill="hold" nodeType="afterGroup">
                            <p:stCondLst>
                              <p:cond delay="1000"/>
                            </p:stCondLst>
                            <p:childTnLst>
                              <p:par>
                                <p:cTn id="44" presetID="1" presetClass="entr" presetSubtype="0" fill="hold" nodeType="afterEffect">
                                  <p:stCondLst>
                                    <p:cond delay="0"/>
                                  </p:stCondLst>
                                  <p:childTnLst>
                                    <p:set>
                                      <p:cBhvr>
                                        <p:cTn id="45" dur="1" fill="hold">
                                          <p:stCondLst>
                                            <p:cond delay="0"/>
                                          </p:stCondLst>
                                        </p:cTn>
                                        <p:tgtEl>
                                          <p:spTgt spid="310287">
                                            <p:txEl>
                                              <p:pRg st="1" end="1"/>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310292"/>
                                        </p:tgtEl>
                                        <p:attrNameLst>
                                          <p:attrName>style.visibility</p:attrName>
                                        </p:attrNameLst>
                                      </p:cBhvr>
                                      <p:to>
                                        <p:strVal val="visible"/>
                                      </p:to>
                                    </p:set>
                                    <p:animEffect transition="in" filter="wipe(up)">
                                      <p:cBhvr>
                                        <p:cTn id="50" dur="1000"/>
                                        <p:tgtEl>
                                          <p:spTgt spid="310292"/>
                                        </p:tgtEl>
                                      </p:cBhvr>
                                    </p:animEffect>
                                  </p:childTnLst>
                                </p:cTn>
                              </p:par>
                            </p:childTnLst>
                          </p:cTn>
                        </p:par>
                        <p:par>
                          <p:cTn id="51" fill="hold" nodeType="afterGroup">
                            <p:stCondLst>
                              <p:cond delay="1000"/>
                            </p:stCondLst>
                            <p:childTnLst>
                              <p:par>
                                <p:cTn id="52" presetID="1" presetClass="entr" presetSubtype="0" fill="hold" nodeType="afterEffect">
                                  <p:stCondLst>
                                    <p:cond delay="0"/>
                                  </p:stCondLst>
                                  <p:childTnLst>
                                    <p:set>
                                      <p:cBhvr>
                                        <p:cTn id="53" dur="1" fill="hold">
                                          <p:stCondLst>
                                            <p:cond delay="0"/>
                                          </p:stCondLst>
                                        </p:cTn>
                                        <p:tgtEl>
                                          <p:spTgt spid="310293">
                                            <p:txEl>
                                              <p:pRg st="0" end="0"/>
                                            </p:txEl>
                                          </p:spTgt>
                                        </p:tgtEl>
                                        <p:attrNameLst>
                                          <p:attrName>style.visibility</p:attrName>
                                        </p:attrNameLst>
                                      </p:cBhvr>
                                      <p:to>
                                        <p:strVal val="visible"/>
                                      </p:to>
                                    </p:set>
                                  </p:childTnLst>
                                </p:cTn>
                              </p:par>
                            </p:childTnLst>
                          </p:cTn>
                        </p:par>
                        <p:par>
                          <p:cTn id="54" fill="hold" nodeType="afterGroup">
                            <p:stCondLst>
                              <p:cond delay="1000"/>
                            </p:stCondLst>
                            <p:childTnLst>
                              <p:par>
                                <p:cTn id="55" presetID="1" presetClass="entr" presetSubtype="0" fill="hold" nodeType="afterEffect">
                                  <p:stCondLst>
                                    <p:cond delay="0"/>
                                  </p:stCondLst>
                                  <p:childTnLst>
                                    <p:set>
                                      <p:cBhvr>
                                        <p:cTn id="56" dur="1" fill="hold">
                                          <p:stCondLst>
                                            <p:cond delay="0"/>
                                          </p:stCondLst>
                                        </p:cTn>
                                        <p:tgtEl>
                                          <p:spTgt spid="310293">
                                            <p:txEl>
                                              <p:pRg st="1" end="1"/>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310294"/>
                                        </p:tgtEl>
                                        <p:attrNameLst>
                                          <p:attrName>style.visibility</p:attrName>
                                        </p:attrNameLst>
                                      </p:cBhvr>
                                      <p:to>
                                        <p:strVal val="visible"/>
                                      </p:to>
                                    </p:set>
                                    <p:animEffect transition="in" filter="wipe(left)">
                                      <p:cBhvr>
                                        <p:cTn id="61" dur="1000"/>
                                        <p:tgtEl>
                                          <p:spTgt spid="310294"/>
                                        </p:tgtEl>
                                      </p:cBhvr>
                                    </p:animEffect>
                                  </p:childTnLst>
                                </p:cTn>
                              </p:par>
                            </p:childTnLst>
                          </p:cTn>
                        </p:par>
                        <p:par>
                          <p:cTn id="62" fill="hold" nodeType="afterGroup">
                            <p:stCondLst>
                              <p:cond delay="1000"/>
                            </p:stCondLst>
                            <p:childTnLst>
                              <p:par>
                                <p:cTn id="63" presetID="1" presetClass="entr" presetSubtype="0" fill="hold" nodeType="afterEffect">
                                  <p:stCondLst>
                                    <p:cond delay="0"/>
                                  </p:stCondLst>
                                  <p:childTnLst>
                                    <p:set>
                                      <p:cBhvr>
                                        <p:cTn id="64" dur="1" fill="hold">
                                          <p:stCondLst>
                                            <p:cond delay="0"/>
                                          </p:stCondLst>
                                        </p:cTn>
                                        <p:tgtEl>
                                          <p:spTgt spid="310295">
                                            <p:txEl>
                                              <p:pRg st="0" end="0"/>
                                            </p:txEl>
                                          </p:spTgt>
                                        </p:tgtEl>
                                        <p:attrNameLst>
                                          <p:attrName>style.visibility</p:attrName>
                                        </p:attrNameLst>
                                      </p:cBhvr>
                                      <p:to>
                                        <p:strVal val="visible"/>
                                      </p:to>
                                    </p:set>
                                  </p:childTnLst>
                                </p:cTn>
                              </p:par>
                            </p:childTnLst>
                          </p:cTn>
                        </p:par>
                        <p:par>
                          <p:cTn id="65" fill="hold" nodeType="afterGroup">
                            <p:stCondLst>
                              <p:cond delay="1000"/>
                            </p:stCondLst>
                            <p:childTnLst>
                              <p:par>
                                <p:cTn id="66" presetID="1" presetClass="entr" presetSubtype="0" fill="hold" nodeType="afterEffect">
                                  <p:stCondLst>
                                    <p:cond delay="0"/>
                                  </p:stCondLst>
                                  <p:childTnLst>
                                    <p:set>
                                      <p:cBhvr>
                                        <p:cTn id="67" dur="1" fill="hold">
                                          <p:stCondLst>
                                            <p:cond delay="0"/>
                                          </p:stCondLst>
                                        </p:cTn>
                                        <p:tgtEl>
                                          <p:spTgt spid="310295">
                                            <p:txEl>
                                              <p:pRg st="1" end="1"/>
                                            </p:txEl>
                                          </p:spTgt>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nodeType="clickEffect">
                                  <p:stCondLst>
                                    <p:cond delay="0"/>
                                  </p:stCondLst>
                                  <p:childTnLst>
                                    <p:set>
                                      <p:cBhvr>
                                        <p:cTn id="71" dur="1" fill="hold">
                                          <p:stCondLst>
                                            <p:cond delay="0"/>
                                          </p:stCondLst>
                                        </p:cTn>
                                        <p:tgtEl>
                                          <p:spTgt spid="310296"/>
                                        </p:tgtEl>
                                        <p:attrNameLst>
                                          <p:attrName>style.visibility</p:attrName>
                                        </p:attrNameLst>
                                      </p:cBhvr>
                                      <p:to>
                                        <p:strVal val="visible"/>
                                      </p:to>
                                    </p:set>
                                    <p:animEffect transition="in" filter="wipe(up)">
                                      <p:cBhvr>
                                        <p:cTn id="72" dur="1000"/>
                                        <p:tgtEl>
                                          <p:spTgt spid="310296"/>
                                        </p:tgtEl>
                                      </p:cBhvr>
                                    </p:animEffect>
                                  </p:childTnLst>
                                </p:cTn>
                              </p:par>
                            </p:childTnLst>
                          </p:cTn>
                        </p:par>
                        <p:par>
                          <p:cTn id="73" fill="hold" nodeType="afterGroup">
                            <p:stCondLst>
                              <p:cond delay="1000"/>
                            </p:stCondLst>
                            <p:childTnLst>
                              <p:par>
                                <p:cTn id="74" presetID="1" presetClass="entr" presetSubtype="0" fill="hold" nodeType="afterEffect">
                                  <p:stCondLst>
                                    <p:cond delay="0"/>
                                  </p:stCondLst>
                                  <p:childTnLst>
                                    <p:set>
                                      <p:cBhvr>
                                        <p:cTn id="75" dur="1" fill="hold">
                                          <p:stCondLst>
                                            <p:cond delay="0"/>
                                          </p:stCondLst>
                                        </p:cTn>
                                        <p:tgtEl>
                                          <p:spTgt spid="310297">
                                            <p:txEl>
                                              <p:pRg st="0" end="0"/>
                                            </p:txEl>
                                          </p:spTgt>
                                        </p:tgtEl>
                                        <p:attrNameLst>
                                          <p:attrName>style.visibility</p:attrName>
                                        </p:attrNameLst>
                                      </p:cBhvr>
                                      <p:to>
                                        <p:strVal val="visible"/>
                                      </p:to>
                                    </p:set>
                                  </p:childTnLst>
                                </p:cTn>
                              </p:par>
                            </p:childTnLst>
                          </p:cTn>
                        </p:par>
                        <p:par>
                          <p:cTn id="76" fill="hold" nodeType="afterGroup">
                            <p:stCondLst>
                              <p:cond delay="1000"/>
                            </p:stCondLst>
                            <p:childTnLst>
                              <p:par>
                                <p:cTn id="77" presetID="1" presetClass="entr" presetSubtype="0" fill="hold" nodeType="afterEffect">
                                  <p:stCondLst>
                                    <p:cond delay="0"/>
                                  </p:stCondLst>
                                  <p:childTnLst>
                                    <p:set>
                                      <p:cBhvr>
                                        <p:cTn id="78" dur="1" fill="hold">
                                          <p:stCondLst>
                                            <p:cond delay="0"/>
                                          </p:stCondLst>
                                        </p:cTn>
                                        <p:tgtEl>
                                          <p:spTgt spid="310297">
                                            <p:txEl>
                                              <p:pRg st="1" end="1"/>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310298"/>
                                        </p:tgtEl>
                                        <p:attrNameLst>
                                          <p:attrName>style.visibility</p:attrName>
                                        </p:attrNameLst>
                                      </p:cBhvr>
                                      <p:to>
                                        <p:strVal val="visible"/>
                                      </p:to>
                                    </p:set>
                                    <p:animEffect transition="in" filter="wipe(left)">
                                      <p:cBhvr>
                                        <p:cTn id="83" dur="1000"/>
                                        <p:tgtEl>
                                          <p:spTgt spid="310298"/>
                                        </p:tgtEl>
                                      </p:cBhvr>
                                    </p:animEffect>
                                  </p:childTnLst>
                                </p:cTn>
                              </p:par>
                            </p:childTnLst>
                          </p:cTn>
                        </p:par>
                        <p:par>
                          <p:cTn id="84" fill="hold" nodeType="afterGroup">
                            <p:stCondLst>
                              <p:cond delay="1000"/>
                            </p:stCondLst>
                            <p:childTnLst>
                              <p:par>
                                <p:cTn id="85" presetID="1" presetClass="entr" presetSubtype="0" fill="hold" nodeType="afterEffect">
                                  <p:stCondLst>
                                    <p:cond delay="0"/>
                                  </p:stCondLst>
                                  <p:childTnLst>
                                    <p:set>
                                      <p:cBhvr>
                                        <p:cTn id="86" dur="1" fill="hold">
                                          <p:stCondLst>
                                            <p:cond delay="0"/>
                                          </p:stCondLst>
                                        </p:cTn>
                                        <p:tgtEl>
                                          <p:spTgt spid="310299">
                                            <p:txEl>
                                              <p:pRg st="0" end="0"/>
                                            </p:txEl>
                                          </p:spTgt>
                                        </p:tgtEl>
                                        <p:attrNameLst>
                                          <p:attrName>style.visibility</p:attrName>
                                        </p:attrNameLst>
                                      </p:cBhvr>
                                      <p:to>
                                        <p:strVal val="visible"/>
                                      </p:to>
                                    </p:set>
                                  </p:childTnLst>
                                </p:cTn>
                              </p:par>
                            </p:childTnLst>
                          </p:cTn>
                        </p:par>
                        <p:par>
                          <p:cTn id="87" fill="hold" nodeType="afterGroup">
                            <p:stCondLst>
                              <p:cond delay="1000"/>
                            </p:stCondLst>
                            <p:childTnLst>
                              <p:par>
                                <p:cTn id="88" presetID="1" presetClass="entr" presetSubtype="0" fill="hold" nodeType="afterEffect">
                                  <p:stCondLst>
                                    <p:cond delay="0"/>
                                  </p:stCondLst>
                                  <p:childTnLst>
                                    <p:set>
                                      <p:cBhvr>
                                        <p:cTn id="89" dur="1" fill="hold">
                                          <p:stCondLst>
                                            <p:cond delay="0"/>
                                          </p:stCondLst>
                                        </p:cTn>
                                        <p:tgtEl>
                                          <p:spTgt spid="310299">
                                            <p:txEl>
                                              <p:pRg st="1" end="1"/>
                                            </p:txEl>
                                          </p:spTgt>
                                        </p:tgtEl>
                                        <p:attrNameLst>
                                          <p:attrName>style.visibility</p:attrName>
                                        </p:attrNameLst>
                                      </p:cBhvr>
                                      <p:to>
                                        <p:strVal val="visible"/>
                                      </p:to>
                                    </p:set>
                                  </p:childTnLst>
                                </p:cTn>
                              </p:par>
                              <p:par>
                                <p:cTn id="90" presetID="22" presetClass="entr" presetSubtype="8" fill="hold" nodeType="withEffect">
                                  <p:stCondLst>
                                    <p:cond delay="0"/>
                                  </p:stCondLst>
                                  <p:childTnLst>
                                    <p:set>
                                      <p:cBhvr>
                                        <p:cTn id="91" dur="1" fill="hold">
                                          <p:stCondLst>
                                            <p:cond delay="0"/>
                                          </p:stCondLst>
                                        </p:cTn>
                                        <p:tgtEl>
                                          <p:spTgt spid="310302"/>
                                        </p:tgtEl>
                                        <p:attrNameLst>
                                          <p:attrName>style.visibility</p:attrName>
                                        </p:attrNameLst>
                                      </p:cBhvr>
                                      <p:to>
                                        <p:strVal val="visible"/>
                                      </p:to>
                                    </p:set>
                                    <p:animEffect transition="in" filter="wipe(left)">
                                      <p:cBhvr>
                                        <p:cTn id="92" dur="500"/>
                                        <p:tgtEl>
                                          <p:spTgt spid="31030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310300"/>
                                        </p:tgtEl>
                                        <p:attrNameLst>
                                          <p:attrName>style.visibility</p:attrName>
                                        </p:attrNameLst>
                                      </p:cBhvr>
                                      <p:to>
                                        <p:strVal val="visible"/>
                                      </p:to>
                                    </p:set>
                                    <p:animEffect transition="in" filter="wipe(up)">
                                      <p:cBhvr>
                                        <p:cTn id="97" dur="1000"/>
                                        <p:tgtEl>
                                          <p:spTgt spid="310300"/>
                                        </p:tgtEl>
                                      </p:cBhvr>
                                    </p:animEffect>
                                  </p:childTnLst>
                                </p:cTn>
                              </p:par>
                            </p:childTnLst>
                          </p:cTn>
                        </p:par>
                        <p:par>
                          <p:cTn id="98" fill="hold" nodeType="afterGroup">
                            <p:stCondLst>
                              <p:cond delay="1000"/>
                            </p:stCondLst>
                            <p:childTnLst>
                              <p:par>
                                <p:cTn id="99" presetID="1" presetClass="entr" presetSubtype="0" fill="hold" nodeType="afterEffect">
                                  <p:stCondLst>
                                    <p:cond delay="0"/>
                                  </p:stCondLst>
                                  <p:childTnLst>
                                    <p:set>
                                      <p:cBhvr>
                                        <p:cTn id="100" dur="1" fill="hold">
                                          <p:stCondLst>
                                            <p:cond delay="0"/>
                                          </p:stCondLst>
                                        </p:cTn>
                                        <p:tgtEl>
                                          <p:spTgt spid="310301">
                                            <p:txEl>
                                              <p:pRg st="0" end="0"/>
                                            </p:txEl>
                                          </p:spTgt>
                                        </p:tgtEl>
                                        <p:attrNameLst>
                                          <p:attrName>style.visibility</p:attrName>
                                        </p:attrNameLst>
                                      </p:cBhvr>
                                      <p:to>
                                        <p:strVal val="visible"/>
                                      </p:to>
                                    </p:set>
                                  </p:childTnLst>
                                </p:cTn>
                              </p:par>
                            </p:childTnLst>
                          </p:cTn>
                        </p:par>
                        <p:par>
                          <p:cTn id="101" fill="hold" nodeType="afterGroup">
                            <p:stCondLst>
                              <p:cond delay="1000"/>
                            </p:stCondLst>
                            <p:childTnLst>
                              <p:par>
                                <p:cTn id="102" presetID="1" presetClass="entr" presetSubtype="0" fill="hold" nodeType="afterEffect">
                                  <p:stCondLst>
                                    <p:cond delay="0"/>
                                  </p:stCondLst>
                                  <p:childTnLst>
                                    <p:set>
                                      <p:cBhvr>
                                        <p:cTn id="103" dur="1" fill="hold">
                                          <p:stCondLst>
                                            <p:cond delay="0"/>
                                          </p:stCondLst>
                                        </p:cTn>
                                        <p:tgtEl>
                                          <p:spTgt spid="310301">
                                            <p:txEl>
                                              <p:pRg st="1" end="1"/>
                                            </p:txEl>
                                          </p:spTgt>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310310"/>
                                        </p:tgtEl>
                                        <p:attrNameLst>
                                          <p:attrName>style.visibility</p:attrName>
                                        </p:attrNameLst>
                                      </p:cBhvr>
                                      <p:to>
                                        <p:strVal val="visible"/>
                                      </p:to>
                                    </p:set>
                                    <p:anim calcmode="lin" valueType="num">
                                      <p:cBhvr>
                                        <p:cTn id="108" dur="500" fill="hold"/>
                                        <p:tgtEl>
                                          <p:spTgt spid="310310"/>
                                        </p:tgtEl>
                                        <p:attrNameLst>
                                          <p:attrName>ppt_w</p:attrName>
                                        </p:attrNameLst>
                                      </p:cBhvr>
                                      <p:tavLst>
                                        <p:tav tm="0">
                                          <p:val>
                                            <p:fltVal val="0"/>
                                          </p:val>
                                        </p:tav>
                                        <p:tav tm="100000">
                                          <p:val>
                                            <p:strVal val="#ppt_w"/>
                                          </p:val>
                                        </p:tav>
                                      </p:tavLst>
                                    </p:anim>
                                    <p:anim calcmode="lin" valueType="num">
                                      <p:cBhvr>
                                        <p:cTn id="109" dur="500" fill="hold"/>
                                        <p:tgtEl>
                                          <p:spTgt spid="310310"/>
                                        </p:tgtEl>
                                        <p:attrNameLst>
                                          <p:attrName>ppt_h</p:attrName>
                                        </p:attrNameLst>
                                      </p:cBhvr>
                                      <p:tavLst>
                                        <p:tav tm="0">
                                          <p:val>
                                            <p:fltVal val="0"/>
                                          </p:val>
                                        </p:tav>
                                        <p:tav tm="100000">
                                          <p:val>
                                            <p:strVal val="#ppt_h"/>
                                          </p:val>
                                        </p:tav>
                                      </p:tavLst>
                                    </p:anim>
                                  </p:childTnLst>
                                </p:cTn>
                              </p:par>
                            </p:childTnLst>
                          </p:cTn>
                        </p:par>
                        <p:par>
                          <p:cTn id="110" fill="hold" nodeType="afterGroup">
                            <p:stCondLst>
                              <p:cond delay="500"/>
                            </p:stCondLst>
                            <p:childTnLst>
                              <p:par>
                                <p:cTn id="111" presetID="22" presetClass="entr" presetSubtype="8" fill="hold" nodeType="afterEffect">
                                  <p:stCondLst>
                                    <p:cond delay="0"/>
                                  </p:stCondLst>
                                  <p:childTnLst>
                                    <p:set>
                                      <p:cBhvr>
                                        <p:cTn id="112" dur="1" fill="hold">
                                          <p:stCondLst>
                                            <p:cond delay="0"/>
                                          </p:stCondLst>
                                        </p:cTn>
                                        <p:tgtEl>
                                          <p:spTgt spid="310309"/>
                                        </p:tgtEl>
                                        <p:attrNameLst>
                                          <p:attrName>style.visibility</p:attrName>
                                        </p:attrNameLst>
                                      </p:cBhvr>
                                      <p:to>
                                        <p:strVal val="visible"/>
                                      </p:to>
                                    </p:set>
                                    <p:animEffect transition="in" filter="wipe(left)">
                                      <p:cBhvr>
                                        <p:cTn id="113" dur="500"/>
                                        <p:tgtEl>
                                          <p:spTgt spid="310309"/>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16" fill="hold" grpId="0" nodeType="clickEffect">
                                  <p:stCondLst>
                                    <p:cond delay="0"/>
                                  </p:stCondLst>
                                  <p:childTnLst>
                                    <p:set>
                                      <p:cBhvr>
                                        <p:cTn id="117" dur="1" fill="hold">
                                          <p:stCondLst>
                                            <p:cond delay="0"/>
                                          </p:stCondLst>
                                        </p:cTn>
                                        <p:tgtEl>
                                          <p:spTgt spid="310316"/>
                                        </p:tgtEl>
                                        <p:attrNameLst>
                                          <p:attrName>style.visibility</p:attrName>
                                        </p:attrNameLst>
                                      </p:cBhvr>
                                      <p:to>
                                        <p:strVal val="visible"/>
                                      </p:to>
                                    </p:set>
                                    <p:anim calcmode="lin" valueType="num">
                                      <p:cBhvr>
                                        <p:cTn id="118" dur="500" fill="hold"/>
                                        <p:tgtEl>
                                          <p:spTgt spid="310316"/>
                                        </p:tgtEl>
                                        <p:attrNameLst>
                                          <p:attrName>ppt_w</p:attrName>
                                        </p:attrNameLst>
                                      </p:cBhvr>
                                      <p:tavLst>
                                        <p:tav tm="0">
                                          <p:val>
                                            <p:fltVal val="0"/>
                                          </p:val>
                                        </p:tav>
                                        <p:tav tm="100000">
                                          <p:val>
                                            <p:strVal val="#ppt_w"/>
                                          </p:val>
                                        </p:tav>
                                      </p:tavLst>
                                    </p:anim>
                                    <p:anim calcmode="lin" valueType="num">
                                      <p:cBhvr>
                                        <p:cTn id="119" dur="500" fill="hold"/>
                                        <p:tgtEl>
                                          <p:spTgt spid="310316"/>
                                        </p:tgtEl>
                                        <p:attrNameLst>
                                          <p:attrName>ppt_h</p:attrName>
                                        </p:attrNameLst>
                                      </p:cBhvr>
                                      <p:tavLst>
                                        <p:tav tm="0">
                                          <p:val>
                                            <p:fltVal val="0"/>
                                          </p:val>
                                        </p:tav>
                                        <p:tav tm="100000">
                                          <p:val>
                                            <p:strVal val="#ppt_h"/>
                                          </p:val>
                                        </p:tav>
                                      </p:tavLst>
                                    </p:anim>
                                  </p:childTnLst>
                                </p:cTn>
                              </p:par>
                            </p:childTnLst>
                          </p:cTn>
                        </p:par>
                        <p:par>
                          <p:cTn id="120" fill="hold" nodeType="afterGroup">
                            <p:stCondLst>
                              <p:cond delay="500"/>
                            </p:stCondLst>
                            <p:childTnLst>
                              <p:par>
                                <p:cTn id="121" presetID="22" presetClass="entr" presetSubtype="8" fill="hold" nodeType="afterEffect">
                                  <p:stCondLst>
                                    <p:cond delay="0"/>
                                  </p:stCondLst>
                                  <p:childTnLst>
                                    <p:set>
                                      <p:cBhvr>
                                        <p:cTn id="122" dur="1" fill="hold">
                                          <p:stCondLst>
                                            <p:cond delay="0"/>
                                          </p:stCondLst>
                                        </p:cTn>
                                        <p:tgtEl>
                                          <p:spTgt spid="310312"/>
                                        </p:tgtEl>
                                        <p:attrNameLst>
                                          <p:attrName>style.visibility</p:attrName>
                                        </p:attrNameLst>
                                      </p:cBhvr>
                                      <p:to>
                                        <p:strVal val="visible"/>
                                      </p:to>
                                    </p:set>
                                    <p:animEffect transition="in" filter="wipe(left)">
                                      <p:cBhvr>
                                        <p:cTn id="123" dur="2000"/>
                                        <p:tgtEl>
                                          <p:spTgt spid="310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10" grpId="0"/>
      <p:bldP spid="31031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10758921" y="6239434"/>
            <a:ext cx="662113" cy="344245"/>
          </a:xfrm>
        </p:spPr>
        <p:txBody>
          <a:bodyPr/>
          <a:lstStyle/>
          <a:p>
            <a:pPr>
              <a:defRPr/>
            </a:pPr>
            <a:fld id="{1AD1E3C8-5661-4064-8ADF-6D88E651B411}" type="slidenum">
              <a:rPr lang="en-US" altLang="en-US"/>
              <a:pPr>
                <a:defRPr/>
              </a:pPr>
              <a:t>207</a:t>
            </a:fld>
            <a:endParaRPr lang="en-US" altLang="en-US" dirty="0"/>
          </a:p>
        </p:txBody>
      </p:sp>
      <p:sp>
        <p:nvSpPr>
          <p:cNvPr id="65540" name="Rectangle 4"/>
          <p:cNvSpPr>
            <a:spLocks noGrp="1" noChangeArrowheads="1"/>
          </p:cNvSpPr>
          <p:nvPr>
            <p:ph type="body" sz="half" idx="1"/>
          </p:nvPr>
        </p:nvSpPr>
        <p:spPr>
          <a:xfrm>
            <a:off x="1752600" y="685800"/>
            <a:ext cx="4114800" cy="6019800"/>
          </a:xfrm>
          <a:solidFill>
            <a:srgbClr val="FFFF99"/>
          </a:solidFill>
          <a:ln w="38100" cmpd="dbl">
            <a:solidFill>
              <a:schemeClr val="tx1"/>
            </a:solidFill>
            <a:miter lim="800000"/>
            <a:headEnd/>
            <a:tailEnd/>
          </a:ln>
        </p:spPr>
        <p:txBody>
          <a:bodyPr>
            <a:normAutofit lnSpcReduction="10000"/>
          </a:bodyPr>
          <a:lstStyle/>
          <a:p>
            <a:pPr eaLnBrk="1" hangingPunct="1">
              <a:lnSpc>
                <a:spcPct val="150000"/>
              </a:lnSpc>
              <a:buFont typeface="Wingdings" panose="05000000000000000000" pitchFamily="2" charset="2"/>
              <a:buNone/>
            </a:pPr>
            <a:r>
              <a:rPr lang="en-US" altLang="en-US" sz="2800" dirty="0">
                <a:solidFill>
                  <a:srgbClr val="000066"/>
                </a:solidFill>
                <a:latin typeface="Impact" panose="020B0806030902050204" pitchFamily="34" charset="0"/>
              </a:rPr>
              <a:t>CASE FOR 6</a:t>
            </a:r>
            <a:r>
              <a:rPr lang="en-US" altLang="en-US" sz="2800" baseline="30000" dirty="0">
                <a:solidFill>
                  <a:srgbClr val="000066"/>
                </a:solidFill>
                <a:latin typeface="Impact" panose="020B0806030902050204" pitchFamily="34" charset="0"/>
              </a:rPr>
              <a:t>th</a:t>
            </a:r>
            <a:r>
              <a:rPr lang="en-US" altLang="en-US" sz="2800" dirty="0">
                <a:solidFill>
                  <a:srgbClr val="000066"/>
                </a:solidFill>
                <a:latin typeface="Impact" panose="020B0806030902050204" pitchFamily="34" charset="0"/>
              </a:rPr>
              <a:t> CENTURY BC</a:t>
            </a:r>
          </a:p>
          <a:p>
            <a:pPr eaLnBrk="1" hangingPunct="1">
              <a:lnSpc>
                <a:spcPct val="80000"/>
              </a:lnSpc>
            </a:pPr>
            <a:r>
              <a:rPr lang="en-US" altLang="en-US" sz="2400" i="1" dirty="0">
                <a:solidFill>
                  <a:schemeClr val="bg1"/>
                </a:solidFill>
                <a:latin typeface="Arial Narrow" panose="020B0606020202030204" pitchFamily="34" charset="0"/>
              </a:rPr>
              <a:t>Purports to be by Daniel in the 6</a:t>
            </a:r>
            <a:r>
              <a:rPr lang="en-US" altLang="en-US" sz="2400" i="1" baseline="30000" dirty="0">
                <a:solidFill>
                  <a:schemeClr val="bg1"/>
                </a:solidFill>
                <a:latin typeface="Arial Narrow" panose="020B0606020202030204" pitchFamily="34" charset="0"/>
              </a:rPr>
              <a:t>th</a:t>
            </a:r>
            <a:r>
              <a:rPr lang="en-US" altLang="en-US" sz="2400" i="1" dirty="0">
                <a:solidFill>
                  <a:schemeClr val="bg1"/>
                </a:solidFill>
                <a:latin typeface="Arial Narrow" panose="020B0606020202030204" pitchFamily="34" charset="0"/>
              </a:rPr>
              <a:t> century BC (uses first person pronouns).</a:t>
            </a:r>
          </a:p>
          <a:p>
            <a:pPr eaLnBrk="1" hangingPunct="1">
              <a:lnSpc>
                <a:spcPct val="80000"/>
              </a:lnSpc>
            </a:pPr>
            <a:r>
              <a:rPr lang="en-US" altLang="en-US" sz="2400" i="1" dirty="0">
                <a:solidFill>
                  <a:schemeClr val="bg1"/>
                </a:solidFill>
                <a:latin typeface="Arial Narrow" panose="020B0606020202030204" pitchFamily="34" charset="0"/>
              </a:rPr>
              <a:t>If one accepts the legitimacy of predictive prophecy, accurate details about the 2</a:t>
            </a:r>
            <a:r>
              <a:rPr lang="en-US" altLang="en-US" sz="2400" i="1" baseline="30000" dirty="0">
                <a:solidFill>
                  <a:schemeClr val="bg1"/>
                </a:solidFill>
                <a:latin typeface="Arial Narrow" panose="020B0606020202030204" pitchFamily="34" charset="0"/>
              </a:rPr>
              <a:t>nd</a:t>
            </a:r>
            <a:r>
              <a:rPr lang="en-US" altLang="en-US" sz="2400" i="1" dirty="0">
                <a:solidFill>
                  <a:schemeClr val="bg1"/>
                </a:solidFill>
                <a:latin typeface="Arial Narrow" panose="020B0606020202030204" pitchFamily="34" charset="0"/>
              </a:rPr>
              <a:t> century BC are not a problem.</a:t>
            </a:r>
          </a:p>
          <a:p>
            <a:pPr eaLnBrk="1" hangingPunct="1">
              <a:lnSpc>
                <a:spcPct val="80000"/>
              </a:lnSpc>
            </a:pPr>
            <a:r>
              <a:rPr lang="en-US" altLang="en-US" sz="2400" i="1" dirty="0">
                <a:solidFill>
                  <a:schemeClr val="bg1"/>
                </a:solidFill>
                <a:latin typeface="Arial Narrow" panose="020B0606020202030204" pitchFamily="34" charset="0"/>
              </a:rPr>
              <a:t>Zechariah 9-14, which also contains apocalyptic style, is collected in the </a:t>
            </a:r>
            <a:r>
              <a:rPr lang="en-US" altLang="en-US" sz="2400" i="1" dirty="0" err="1">
                <a:solidFill>
                  <a:schemeClr val="bg1"/>
                </a:solidFill>
                <a:latin typeface="Arial Narrow" panose="020B0606020202030204" pitchFamily="34" charset="0"/>
              </a:rPr>
              <a:t>Nebi’im</a:t>
            </a:r>
            <a:r>
              <a:rPr lang="en-US" altLang="en-US" sz="2400" i="1" dirty="0">
                <a:solidFill>
                  <a:schemeClr val="bg1"/>
                </a:solidFill>
                <a:latin typeface="Arial Narrow" panose="020B0606020202030204" pitchFamily="34" charset="0"/>
              </a:rPr>
              <a:t>.</a:t>
            </a:r>
          </a:p>
          <a:p>
            <a:pPr eaLnBrk="1" hangingPunct="1">
              <a:lnSpc>
                <a:spcPct val="80000"/>
              </a:lnSpc>
            </a:pPr>
            <a:r>
              <a:rPr lang="en-US" altLang="en-US" sz="2400" i="1" dirty="0">
                <a:solidFill>
                  <a:schemeClr val="bg1"/>
                </a:solidFill>
                <a:latin typeface="Arial Narrow" panose="020B0606020202030204" pitchFamily="34" charset="0"/>
              </a:rPr>
              <a:t>Jesus credits the book to “Daniel, the prophet” (Mt. 24:15).</a:t>
            </a:r>
          </a:p>
          <a:p>
            <a:pPr eaLnBrk="1" hangingPunct="1">
              <a:lnSpc>
                <a:spcPct val="80000"/>
              </a:lnSpc>
              <a:buFont typeface="Wingdings" panose="05000000000000000000" pitchFamily="2" charset="2"/>
              <a:buNone/>
            </a:pPr>
            <a:endParaRPr lang="en-US" altLang="en-US" sz="2400" i="1" dirty="0">
              <a:solidFill>
                <a:schemeClr val="bg1"/>
              </a:solidFill>
              <a:latin typeface="Agency FB" panose="020B0604020202020204" pitchFamily="2" charset="0"/>
            </a:endParaRPr>
          </a:p>
          <a:p>
            <a:pPr eaLnBrk="1" hangingPunct="1">
              <a:lnSpc>
                <a:spcPct val="80000"/>
              </a:lnSpc>
              <a:buFont typeface="Wingdings" panose="05000000000000000000" pitchFamily="2" charset="2"/>
              <a:buNone/>
            </a:pPr>
            <a:r>
              <a:rPr lang="en-US" altLang="en-US" sz="2400" b="1" dirty="0">
                <a:solidFill>
                  <a:srgbClr val="000066"/>
                </a:solidFill>
                <a:latin typeface="Agency FB" panose="020B0604020202020204" pitchFamily="2" charset="0"/>
              </a:rPr>
              <a:t>CONCLUSION: Daniel was written by the historical figure to whom it is credited.</a:t>
            </a:r>
          </a:p>
        </p:txBody>
      </p:sp>
      <p:sp>
        <p:nvSpPr>
          <p:cNvPr id="65541" name="Rectangle 5"/>
          <p:cNvSpPr>
            <a:spLocks noGrp="1" noChangeArrowheads="1"/>
          </p:cNvSpPr>
          <p:nvPr>
            <p:ph type="body" sz="half" idx="2"/>
          </p:nvPr>
        </p:nvSpPr>
        <p:spPr>
          <a:xfrm>
            <a:off x="6096000" y="304800"/>
            <a:ext cx="4343400" cy="6400800"/>
          </a:xfrm>
          <a:solidFill>
            <a:srgbClr val="FFFF99"/>
          </a:solidFill>
          <a:ln w="38100" cmpd="dbl">
            <a:solidFill>
              <a:schemeClr val="tx1"/>
            </a:solidFill>
            <a:miter lim="800000"/>
            <a:headEnd/>
            <a:tailEnd/>
          </a:ln>
        </p:spPr>
        <p:txBody>
          <a:bodyPr>
            <a:normAutofit lnSpcReduction="10000"/>
          </a:bodyPr>
          <a:lstStyle/>
          <a:p>
            <a:pPr eaLnBrk="1" hangingPunct="1">
              <a:lnSpc>
                <a:spcPct val="160000"/>
              </a:lnSpc>
              <a:buFont typeface="Wingdings" panose="05000000000000000000" pitchFamily="2" charset="2"/>
              <a:buNone/>
            </a:pPr>
            <a:r>
              <a:rPr lang="en-US" altLang="en-US" sz="2800" dirty="0">
                <a:solidFill>
                  <a:srgbClr val="000066"/>
                </a:solidFill>
                <a:latin typeface="Impact" panose="020B0806030902050204" pitchFamily="34" charset="0"/>
              </a:rPr>
              <a:t>CASE FOR 2</a:t>
            </a:r>
            <a:r>
              <a:rPr lang="en-US" altLang="en-US" sz="2800" baseline="30000" dirty="0">
                <a:solidFill>
                  <a:srgbClr val="000066"/>
                </a:solidFill>
                <a:latin typeface="Impact" panose="020B0806030902050204" pitchFamily="34" charset="0"/>
              </a:rPr>
              <a:t>nd</a:t>
            </a:r>
            <a:r>
              <a:rPr lang="en-US" altLang="en-US" sz="2800" dirty="0">
                <a:solidFill>
                  <a:srgbClr val="000066"/>
                </a:solidFill>
                <a:latin typeface="Impact" panose="020B0806030902050204" pitchFamily="34" charset="0"/>
              </a:rPr>
              <a:t> CENTURY BC</a:t>
            </a:r>
          </a:p>
          <a:p>
            <a:pPr eaLnBrk="1" hangingPunct="1">
              <a:lnSpc>
                <a:spcPct val="80000"/>
              </a:lnSpc>
            </a:pPr>
            <a:r>
              <a:rPr lang="en-US" altLang="en-US" sz="2400" i="1" dirty="0">
                <a:solidFill>
                  <a:schemeClr val="bg1"/>
                </a:solidFill>
                <a:latin typeface="Arial Narrow" panose="020B0606020202030204" pitchFamily="34" charset="0"/>
              </a:rPr>
              <a:t>Daniel is collected with the </a:t>
            </a:r>
            <a:r>
              <a:rPr lang="en-US" altLang="en-US" sz="2400" i="1" dirty="0" err="1">
                <a:solidFill>
                  <a:schemeClr val="bg1"/>
                </a:solidFill>
                <a:latin typeface="Arial Narrow" panose="020B0606020202030204" pitchFamily="34" charset="0"/>
              </a:rPr>
              <a:t>Kethubim</a:t>
            </a:r>
            <a:r>
              <a:rPr lang="en-US" altLang="en-US" sz="2400" i="1" dirty="0">
                <a:solidFill>
                  <a:schemeClr val="bg1"/>
                </a:solidFill>
                <a:latin typeface="Arial Narrow" panose="020B0606020202030204" pitchFamily="34" charset="0"/>
              </a:rPr>
              <a:t>, not the </a:t>
            </a:r>
            <a:r>
              <a:rPr lang="en-US" altLang="en-US" sz="2400" i="1" dirty="0" err="1">
                <a:solidFill>
                  <a:schemeClr val="bg1"/>
                </a:solidFill>
                <a:latin typeface="Arial Narrow" panose="020B0606020202030204" pitchFamily="34" charset="0"/>
              </a:rPr>
              <a:t>Nebi’im</a:t>
            </a:r>
            <a:r>
              <a:rPr lang="en-US" altLang="en-US" sz="2400" i="1" dirty="0">
                <a:solidFill>
                  <a:schemeClr val="bg1"/>
                </a:solidFill>
                <a:latin typeface="Arial Narrow" panose="020B0606020202030204" pitchFamily="34" charset="0"/>
              </a:rPr>
              <a:t>, in the Hebrew Bible.</a:t>
            </a:r>
          </a:p>
          <a:p>
            <a:pPr eaLnBrk="1" hangingPunct="1">
              <a:lnSpc>
                <a:spcPct val="80000"/>
              </a:lnSpc>
            </a:pPr>
            <a:r>
              <a:rPr lang="en-US" altLang="en-US" sz="2400" i="1" dirty="0">
                <a:solidFill>
                  <a:schemeClr val="bg1"/>
                </a:solidFill>
                <a:latin typeface="Arial Narrow" panose="020B0606020202030204" pitchFamily="34" charset="0"/>
              </a:rPr>
              <a:t>Visions in Daniel 8 and 11-12 are the most historically detailed, and they concern the 3</a:t>
            </a:r>
            <a:r>
              <a:rPr lang="en-US" altLang="en-US" sz="2400" i="1" baseline="30000" dirty="0">
                <a:solidFill>
                  <a:schemeClr val="bg1"/>
                </a:solidFill>
                <a:latin typeface="Arial Narrow" panose="020B0606020202030204" pitchFamily="34" charset="0"/>
              </a:rPr>
              <a:t>rd</a:t>
            </a:r>
            <a:r>
              <a:rPr lang="en-US" altLang="en-US" sz="2400" i="1" dirty="0">
                <a:solidFill>
                  <a:schemeClr val="bg1"/>
                </a:solidFill>
                <a:latin typeface="Arial Narrow" panose="020B0606020202030204" pitchFamily="34" charset="0"/>
              </a:rPr>
              <a:t> and 2</a:t>
            </a:r>
            <a:r>
              <a:rPr lang="en-US" altLang="en-US" sz="2400" i="1" baseline="30000" dirty="0">
                <a:solidFill>
                  <a:schemeClr val="bg1"/>
                </a:solidFill>
                <a:latin typeface="Arial Narrow" panose="020B0606020202030204" pitchFamily="34" charset="0"/>
              </a:rPr>
              <a:t>nd</a:t>
            </a:r>
            <a:r>
              <a:rPr lang="en-US" altLang="en-US" sz="2400" i="1" dirty="0">
                <a:solidFill>
                  <a:schemeClr val="bg1"/>
                </a:solidFill>
                <a:latin typeface="Arial Narrow" panose="020B0606020202030204" pitchFamily="34" charset="0"/>
              </a:rPr>
              <a:t> centuries BC.</a:t>
            </a:r>
          </a:p>
          <a:p>
            <a:pPr eaLnBrk="1" hangingPunct="1">
              <a:lnSpc>
                <a:spcPct val="80000"/>
              </a:lnSpc>
            </a:pPr>
            <a:r>
              <a:rPr lang="en-US" altLang="en-US" sz="2400" i="1" dirty="0">
                <a:solidFill>
                  <a:schemeClr val="bg1"/>
                </a:solidFill>
                <a:latin typeface="Arial Narrow" panose="020B0606020202030204" pitchFamily="34" charset="0"/>
              </a:rPr>
              <a:t>Text includes Greek and Persian loan words that seem anachronistic for the 6</a:t>
            </a:r>
            <a:r>
              <a:rPr lang="en-US" altLang="en-US" sz="2400" i="1" baseline="30000" dirty="0">
                <a:solidFill>
                  <a:schemeClr val="bg1"/>
                </a:solidFill>
                <a:latin typeface="Arial Narrow" panose="020B0606020202030204" pitchFamily="34" charset="0"/>
              </a:rPr>
              <a:t>th</a:t>
            </a:r>
            <a:r>
              <a:rPr lang="en-US" altLang="en-US" sz="2400" i="1" dirty="0">
                <a:solidFill>
                  <a:schemeClr val="bg1"/>
                </a:solidFill>
                <a:latin typeface="Arial Narrow" panose="020B0606020202030204" pitchFamily="34" charset="0"/>
              </a:rPr>
              <a:t> century BC.</a:t>
            </a:r>
          </a:p>
          <a:p>
            <a:pPr eaLnBrk="1" hangingPunct="1">
              <a:lnSpc>
                <a:spcPct val="80000"/>
              </a:lnSpc>
            </a:pPr>
            <a:r>
              <a:rPr lang="en-US" altLang="en-US" sz="2400" i="1" dirty="0">
                <a:solidFill>
                  <a:schemeClr val="bg1"/>
                </a:solidFill>
                <a:latin typeface="Arial Narrow" panose="020B0606020202030204" pitchFamily="34" charset="0"/>
              </a:rPr>
              <a:t>Apocalyptic style is more at home in the 2</a:t>
            </a:r>
            <a:r>
              <a:rPr lang="en-US" altLang="en-US" sz="2400" i="1" baseline="30000" dirty="0">
                <a:solidFill>
                  <a:schemeClr val="bg1"/>
                </a:solidFill>
                <a:latin typeface="Arial Narrow" panose="020B0606020202030204" pitchFamily="34" charset="0"/>
              </a:rPr>
              <a:t>nd</a:t>
            </a:r>
            <a:r>
              <a:rPr lang="en-US" altLang="en-US" sz="2400" i="1" dirty="0">
                <a:solidFill>
                  <a:schemeClr val="bg1"/>
                </a:solidFill>
                <a:latin typeface="Arial Narrow" panose="020B0606020202030204" pitchFamily="34" charset="0"/>
              </a:rPr>
              <a:t> century BC.</a:t>
            </a:r>
          </a:p>
          <a:p>
            <a:pPr eaLnBrk="1" hangingPunct="1">
              <a:lnSpc>
                <a:spcPct val="80000"/>
              </a:lnSpc>
              <a:buFont typeface="Wingdings" panose="05000000000000000000" pitchFamily="2" charset="2"/>
              <a:buNone/>
            </a:pPr>
            <a:endParaRPr lang="en-US" altLang="en-US" sz="2400" i="1" dirty="0">
              <a:solidFill>
                <a:schemeClr val="bg1"/>
              </a:solidFill>
              <a:latin typeface="Arial Narrow" panose="020B0606020202030204" pitchFamily="34" charset="0"/>
            </a:endParaRPr>
          </a:p>
          <a:p>
            <a:pPr eaLnBrk="1" hangingPunct="1">
              <a:lnSpc>
                <a:spcPct val="80000"/>
              </a:lnSpc>
              <a:buFont typeface="Wingdings" panose="05000000000000000000" pitchFamily="2" charset="2"/>
              <a:buNone/>
            </a:pPr>
            <a:r>
              <a:rPr lang="en-US" altLang="en-US" sz="2400" b="1" dirty="0">
                <a:solidFill>
                  <a:srgbClr val="000066"/>
                </a:solidFill>
                <a:latin typeface="Agency FB" panose="020B0604020202020204" pitchFamily="2" charset="0"/>
              </a:rPr>
              <a:t>CONCLUSION: Daniel was written by an unknown Jew using prophecy “after the fact” in order to bolster hope in the Maccabean revolt.</a:t>
            </a:r>
          </a:p>
        </p:txBody>
      </p:sp>
      <p:sp>
        <p:nvSpPr>
          <p:cNvPr id="65542" name="Text Box 6"/>
          <p:cNvSpPr txBox="1">
            <a:spLocks noChangeArrowheads="1"/>
          </p:cNvSpPr>
          <p:nvPr/>
        </p:nvSpPr>
        <p:spPr bwMode="auto">
          <a:xfrm>
            <a:off x="1676400" y="1"/>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4000" dirty="0">
                <a:solidFill>
                  <a:srgbClr val="FFFF00"/>
                </a:solidFill>
                <a:effectLst>
                  <a:outerShdw blurRad="38100" dist="38100" dir="2700000" algn="tl">
                    <a:srgbClr val="000000"/>
                  </a:outerShdw>
                </a:effectLst>
                <a:latin typeface="Narkisim" panose="020E0502050101010101" pitchFamily="34" charset="-79"/>
              </a:rPr>
              <a:t>Author &amp; Date</a:t>
            </a:r>
          </a:p>
        </p:txBody>
      </p:sp>
    </p:spTree>
    <p:extLst>
      <p:ext uri="{BB962C8B-B14F-4D97-AF65-F5344CB8AC3E}">
        <p14:creationId xmlns:p14="http://schemas.microsoft.com/office/powerpoint/2010/main" val="205633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41">
                                            <p:bg/>
                                          </p:spTgt>
                                        </p:tgtEl>
                                        <p:attrNameLst>
                                          <p:attrName>style.visibility</p:attrName>
                                        </p:attrNameLst>
                                      </p:cBhvr>
                                      <p:to>
                                        <p:strVal val="visible"/>
                                      </p:to>
                                    </p:set>
                                    <p:animEffect transition="in" filter="dissolve">
                                      <p:cBhvr>
                                        <p:cTn id="7" dur="500"/>
                                        <p:tgtEl>
                                          <p:spTgt spid="6554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5541">
                                            <p:txEl>
                                              <p:pRg st="0" end="0"/>
                                            </p:txEl>
                                          </p:spTgt>
                                        </p:tgtEl>
                                        <p:attrNameLst>
                                          <p:attrName>style.visibility</p:attrName>
                                        </p:attrNameLst>
                                      </p:cBhvr>
                                      <p:to>
                                        <p:strVal val="visible"/>
                                      </p:to>
                                    </p:set>
                                    <p:animEffect transition="in" filter="dissolve">
                                      <p:cBhvr>
                                        <p:cTn id="10" dur="500"/>
                                        <p:tgtEl>
                                          <p:spTgt spid="6554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5541">
                                            <p:txEl>
                                              <p:pRg st="1" end="1"/>
                                            </p:txEl>
                                          </p:spTgt>
                                        </p:tgtEl>
                                        <p:attrNameLst>
                                          <p:attrName>style.visibility</p:attrName>
                                        </p:attrNameLst>
                                      </p:cBhvr>
                                      <p:to>
                                        <p:strVal val="visible"/>
                                      </p:to>
                                    </p:set>
                                    <p:anim calcmode="lin" valueType="num">
                                      <p:cBhvr>
                                        <p:cTn id="15" dur="500" fill="hold"/>
                                        <p:tgtEl>
                                          <p:spTgt spid="655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655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655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6554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65541">
                                            <p:txEl>
                                              <p:pRg st="2" end="2"/>
                                            </p:txEl>
                                          </p:spTgt>
                                        </p:tgtEl>
                                        <p:attrNameLst>
                                          <p:attrName>style.visibility</p:attrName>
                                        </p:attrNameLst>
                                      </p:cBhvr>
                                      <p:to>
                                        <p:strVal val="visible"/>
                                      </p:to>
                                    </p:set>
                                    <p:anim calcmode="lin" valueType="num">
                                      <p:cBhvr>
                                        <p:cTn id="23" dur="500" fill="hold"/>
                                        <p:tgtEl>
                                          <p:spTgt spid="6554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6554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6554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655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65541">
                                            <p:txEl>
                                              <p:pRg st="3" end="3"/>
                                            </p:txEl>
                                          </p:spTgt>
                                        </p:tgtEl>
                                        <p:attrNameLst>
                                          <p:attrName>style.visibility</p:attrName>
                                        </p:attrNameLst>
                                      </p:cBhvr>
                                      <p:to>
                                        <p:strVal val="visible"/>
                                      </p:to>
                                    </p:set>
                                    <p:anim calcmode="lin" valueType="num">
                                      <p:cBhvr>
                                        <p:cTn id="31" dur="500" fill="hold"/>
                                        <p:tgtEl>
                                          <p:spTgt spid="6554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554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554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55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65541">
                                            <p:txEl>
                                              <p:pRg st="4" end="4"/>
                                            </p:txEl>
                                          </p:spTgt>
                                        </p:tgtEl>
                                        <p:attrNameLst>
                                          <p:attrName>style.visibility</p:attrName>
                                        </p:attrNameLst>
                                      </p:cBhvr>
                                      <p:to>
                                        <p:strVal val="visible"/>
                                      </p:to>
                                    </p:set>
                                    <p:anim calcmode="lin" valueType="num">
                                      <p:cBhvr>
                                        <p:cTn id="39" dur="500" fill="hold"/>
                                        <p:tgtEl>
                                          <p:spTgt spid="6554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6554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6554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6554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65541">
                                            <p:txEl>
                                              <p:pRg st="6" end="6"/>
                                            </p:txEl>
                                          </p:spTgt>
                                        </p:tgtEl>
                                        <p:attrNameLst>
                                          <p:attrName>style.visibility</p:attrName>
                                        </p:attrNameLst>
                                      </p:cBhvr>
                                      <p:to>
                                        <p:strVal val="visible"/>
                                      </p:to>
                                    </p:set>
                                    <p:anim calcmode="lin" valueType="num">
                                      <p:cBhvr>
                                        <p:cTn id="47" dur="500" fill="hold"/>
                                        <p:tgtEl>
                                          <p:spTgt spid="6554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6554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6554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6554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65540">
                                            <p:bg/>
                                          </p:spTgt>
                                        </p:tgtEl>
                                        <p:attrNameLst>
                                          <p:attrName>style.visibility</p:attrName>
                                        </p:attrNameLst>
                                      </p:cBhvr>
                                      <p:to>
                                        <p:strVal val="visible"/>
                                      </p:to>
                                    </p:set>
                                    <p:animEffect transition="in" filter="dissolve">
                                      <p:cBhvr>
                                        <p:cTn id="55" dur="500"/>
                                        <p:tgtEl>
                                          <p:spTgt spid="65540">
                                            <p:bg/>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5540">
                                            <p:txEl>
                                              <p:pRg st="0" end="0"/>
                                            </p:txEl>
                                          </p:spTgt>
                                        </p:tgtEl>
                                        <p:attrNameLst>
                                          <p:attrName>style.visibility</p:attrName>
                                        </p:attrNameLst>
                                      </p:cBhvr>
                                      <p:to>
                                        <p:strVal val="visible"/>
                                      </p:to>
                                    </p:set>
                                    <p:animEffect transition="in" filter="dissolve">
                                      <p:cBhvr>
                                        <p:cTn id="58" dur="500"/>
                                        <p:tgtEl>
                                          <p:spTgt spid="65540">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65540">
                                            <p:txEl>
                                              <p:pRg st="1" end="1"/>
                                            </p:txEl>
                                          </p:spTgt>
                                        </p:tgtEl>
                                        <p:attrNameLst>
                                          <p:attrName>style.visibility</p:attrName>
                                        </p:attrNameLst>
                                      </p:cBhvr>
                                      <p:to>
                                        <p:strVal val="visible"/>
                                      </p:to>
                                    </p:set>
                                    <p:anim calcmode="lin" valueType="num">
                                      <p:cBhvr>
                                        <p:cTn id="63" dur="500" fill="hold"/>
                                        <p:tgtEl>
                                          <p:spTgt spid="6554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6554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6554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655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65540">
                                            <p:txEl>
                                              <p:pRg st="2" end="2"/>
                                            </p:txEl>
                                          </p:spTgt>
                                        </p:tgtEl>
                                        <p:attrNameLst>
                                          <p:attrName>style.visibility</p:attrName>
                                        </p:attrNameLst>
                                      </p:cBhvr>
                                      <p:to>
                                        <p:strVal val="visible"/>
                                      </p:to>
                                    </p:set>
                                    <p:anim calcmode="lin" valueType="num">
                                      <p:cBhvr>
                                        <p:cTn id="71" dur="500" fill="hold"/>
                                        <p:tgtEl>
                                          <p:spTgt spid="6554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6554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6554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655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65540">
                                            <p:txEl>
                                              <p:pRg st="3" end="3"/>
                                            </p:txEl>
                                          </p:spTgt>
                                        </p:tgtEl>
                                        <p:attrNameLst>
                                          <p:attrName>style.visibility</p:attrName>
                                        </p:attrNameLst>
                                      </p:cBhvr>
                                      <p:to>
                                        <p:strVal val="visible"/>
                                      </p:to>
                                    </p:set>
                                    <p:anim calcmode="lin" valueType="num">
                                      <p:cBhvr>
                                        <p:cTn id="79" dur="500" fill="hold"/>
                                        <p:tgtEl>
                                          <p:spTgt spid="6554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6554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6554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655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65540">
                                            <p:txEl>
                                              <p:pRg st="4" end="4"/>
                                            </p:txEl>
                                          </p:spTgt>
                                        </p:tgtEl>
                                        <p:attrNameLst>
                                          <p:attrName>style.visibility</p:attrName>
                                        </p:attrNameLst>
                                      </p:cBhvr>
                                      <p:to>
                                        <p:strVal val="visible"/>
                                      </p:to>
                                    </p:set>
                                    <p:anim calcmode="lin" valueType="num">
                                      <p:cBhvr>
                                        <p:cTn id="87" dur="500" fill="hold"/>
                                        <p:tgtEl>
                                          <p:spTgt spid="6554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6554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6554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655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9" presetClass="entr" presetSubtype="0" accel="100000" fill="hold" nodeType="clickEffect">
                                  <p:stCondLst>
                                    <p:cond delay="0"/>
                                  </p:stCondLst>
                                  <p:childTnLst>
                                    <p:set>
                                      <p:cBhvr>
                                        <p:cTn id="94" dur="1" fill="hold">
                                          <p:stCondLst>
                                            <p:cond delay="0"/>
                                          </p:stCondLst>
                                        </p:cTn>
                                        <p:tgtEl>
                                          <p:spTgt spid="65540">
                                            <p:txEl>
                                              <p:pRg st="6" end="6"/>
                                            </p:txEl>
                                          </p:spTgt>
                                        </p:tgtEl>
                                        <p:attrNameLst>
                                          <p:attrName>style.visibility</p:attrName>
                                        </p:attrNameLst>
                                      </p:cBhvr>
                                      <p:to>
                                        <p:strVal val="visible"/>
                                      </p:to>
                                    </p:set>
                                    <p:anim calcmode="lin" valueType="num">
                                      <p:cBhvr>
                                        <p:cTn id="95" dur="500" fill="hold"/>
                                        <p:tgtEl>
                                          <p:spTgt spid="6554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6554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6554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655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uiExpand="1" build="p" animBg="1"/>
      <p:bldP spid="65541" grpId="0" uiExpand="1" build="p" animBg="1"/>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758922" y="6167718"/>
            <a:ext cx="697972" cy="415962"/>
          </a:xfrm>
        </p:spPr>
        <p:txBody>
          <a:bodyPr/>
          <a:lstStyle/>
          <a:p>
            <a:pPr>
              <a:defRPr/>
            </a:pPr>
            <a:fld id="{E203E5C2-8429-49B3-A6A7-8B2F08E0F5C7}" type="slidenum">
              <a:rPr lang="en-US" altLang="en-US"/>
              <a:pPr>
                <a:defRPr/>
              </a:pPr>
              <a:t>208</a:t>
            </a:fld>
            <a:endParaRPr lang="en-US" altLang="en-US"/>
          </a:p>
        </p:txBody>
      </p:sp>
      <p:sp>
        <p:nvSpPr>
          <p:cNvPr id="67586" name="Rectangle 2"/>
          <p:cNvSpPr>
            <a:spLocks noGrp="1" noChangeArrowheads="1"/>
          </p:cNvSpPr>
          <p:nvPr>
            <p:ph type="title"/>
          </p:nvPr>
        </p:nvSpPr>
        <p:spPr>
          <a:xfrm>
            <a:off x="555812" y="76200"/>
            <a:ext cx="9883588" cy="1905000"/>
          </a:xfrm>
        </p:spPr>
        <p:txBody>
          <a:bodyPr>
            <a:normAutofit fontScale="90000"/>
          </a:bodyPr>
          <a:lstStyle/>
          <a:p>
            <a:pPr eaLnBrk="1" hangingPunct="1">
              <a:defRPr/>
            </a:pPr>
            <a:r>
              <a:rPr lang="en-US" altLang="en-US" sz="5400" dirty="0">
                <a:solidFill>
                  <a:srgbClr val="FFC000"/>
                </a:solidFill>
                <a:latin typeface="Impact" panose="020B0806030902050204" pitchFamily="34" charset="0"/>
              </a:rPr>
              <a:t>Interpreting the Book</a:t>
            </a:r>
            <a:br>
              <a:rPr lang="en-US" altLang="en-US" sz="5400" dirty="0">
                <a:latin typeface="Script MT Bold" pitchFamily="66" charset="0"/>
              </a:rPr>
            </a:br>
            <a:r>
              <a:rPr lang="en-US" altLang="en-US" sz="2400" dirty="0">
                <a:solidFill>
                  <a:srgbClr val="FFFF99"/>
                </a:solidFill>
                <a:latin typeface="Comic Sans MS" panose="030F0702030302020204" pitchFamily="66" charset="0"/>
              </a:rPr>
              <a:t>how one answers the question about authorship and date becomes a primary determinate for understanding the book</a:t>
            </a:r>
            <a:endParaRPr lang="en-US" altLang="en-US" sz="5400" dirty="0">
              <a:solidFill>
                <a:srgbClr val="FFFF99"/>
              </a:solidFill>
              <a:latin typeface="Script MT Bold" pitchFamily="66" charset="0"/>
            </a:endParaRPr>
          </a:p>
        </p:txBody>
      </p:sp>
      <p:sp>
        <p:nvSpPr>
          <p:cNvPr id="67587" name="Rectangle 3"/>
          <p:cNvSpPr>
            <a:spLocks noGrp="1" noChangeArrowheads="1"/>
          </p:cNvSpPr>
          <p:nvPr>
            <p:ph type="body" idx="1"/>
          </p:nvPr>
        </p:nvSpPr>
        <p:spPr>
          <a:xfrm>
            <a:off x="968188" y="2223246"/>
            <a:ext cx="9318812" cy="4482353"/>
          </a:xfrm>
        </p:spPr>
        <p:txBody>
          <a:bodyPr/>
          <a:lstStyle/>
          <a:p>
            <a:pPr eaLnBrk="1" hangingPunct="1">
              <a:buFont typeface="Wingdings" panose="05000000000000000000" pitchFamily="2" charset="2"/>
              <a:buNone/>
              <a:defRPr/>
            </a:pPr>
            <a:r>
              <a:rPr lang="en-US" altLang="en-US" sz="2400" dirty="0">
                <a:solidFill>
                  <a:srgbClr val="FFFF00"/>
                </a:solidFill>
                <a:latin typeface="Lucida Fax" pitchFamily="18" charset="0"/>
              </a:rPr>
              <a:t>MACCABEAN (historical-critical)</a:t>
            </a:r>
          </a:p>
          <a:p>
            <a:pPr eaLnBrk="1" hangingPunct="1">
              <a:buFont typeface="Wingdings" panose="05000000000000000000" pitchFamily="2" charset="2"/>
              <a:buNone/>
              <a:defRPr/>
            </a:pPr>
            <a:r>
              <a:rPr lang="en-US" altLang="en-US" sz="2800" dirty="0">
                <a:latin typeface="Arial Narrow" panose="020B0606020202030204" pitchFamily="34" charset="0"/>
              </a:rPr>
              <a:t>	</a:t>
            </a:r>
            <a:r>
              <a:rPr lang="en-US" altLang="en-US" sz="2800" i="1" dirty="0">
                <a:latin typeface="Arial Narrow" panose="020B0606020202030204" pitchFamily="34" charset="0"/>
              </a:rPr>
              <a:t>From the fall of Jerusalem to the oppression of Antiochus IV Epiphanes (587-6 BC to 167 BC)</a:t>
            </a:r>
          </a:p>
          <a:p>
            <a:pPr eaLnBrk="1" hangingPunct="1">
              <a:buFont typeface="Wingdings" panose="05000000000000000000" pitchFamily="2" charset="2"/>
              <a:buNone/>
              <a:defRPr/>
            </a:pPr>
            <a:endParaRPr lang="en-US" altLang="en-US" sz="800" i="1" dirty="0">
              <a:latin typeface="Arial Narrow" panose="020B0606020202030204" pitchFamily="34" charset="0"/>
            </a:endParaRPr>
          </a:p>
          <a:p>
            <a:pPr eaLnBrk="1" hangingPunct="1">
              <a:buFont typeface="Wingdings" panose="05000000000000000000" pitchFamily="2" charset="2"/>
              <a:buNone/>
              <a:defRPr/>
            </a:pPr>
            <a:r>
              <a:rPr lang="en-US" altLang="en-US" sz="2400" dirty="0">
                <a:solidFill>
                  <a:srgbClr val="FFFF00"/>
                </a:solidFill>
                <a:latin typeface="Lucida Fax" pitchFamily="18" charset="0"/>
              </a:rPr>
              <a:t>MESSIANIC (traditional)</a:t>
            </a:r>
          </a:p>
          <a:p>
            <a:pPr eaLnBrk="1" hangingPunct="1">
              <a:buFont typeface="Wingdings" panose="05000000000000000000" pitchFamily="2" charset="2"/>
              <a:buNone/>
              <a:defRPr/>
            </a:pPr>
            <a:r>
              <a:rPr lang="en-US" altLang="en-US" sz="2800" i="1" dirty="0">
                <a:latin typeface="Arial Narrow" panose="020B0606020202030204" pitchFamily="34" charset="0"/>
              </a:rPr>
              <a:t>	From the fall of Jerusalem to the coming of the Messiah</a:t>
            </a:r>
          </a:p>
          <a:p>
            <a:pPr eaLnBrk="1" hangingPunct="1">
              <a:buFont typeface="Wingdings" panose="05000000000000000000" pitchFamily="2" charset="2"/>
              <a:buNone/>
              <a:defRPr/>
            </a:pPr>
            <a:endParaRPr lang="en-US" altLang="en-US" sz="800" i="1" dirty="0">
              <a:latin typeface="Arial Narrow" panose="020B0606020202030204" pitchFamily="34" charset="0"/>
            </a:endParaRPr>
          </a:p>
          <a:p>
            <a:pPr eaLnBrk="1" hangingPunct="1">
              <a:buFont typeface="Wingdings" panose="05000000000000000000" pitchFamily="2" charset="2"/>
              <a:buNone/>
              <a:defRPr/>
            </a:pPr>
            <a:r>
              <a:rPr lang="en-US" altLang="en-US" sz="2400" dirty="0">
                <a:solidFill>
                  <a:srgbClr val="FFFF00"/>
                </a:solidFill>
                <a:latin typeface="Lucida Fax" pitchFamily="18" charset="0"/>
              </a:rPr>
              <a:t>DISPENSATIONAL (developed in 1800s)</a:t>
            </a:r>
          </a:p>
          <a:p>
            <a:pPr eaLnBrk="1" hangingPunct="1">
              <a:buFont typeface="Wingdings" panose="05000000000000000000" pitchFamily="2" charset="2"/>
              <a:buNone/>
              <a:defRPr/>
            </a:pPr>
            <a:r>
              <a:rPr lang="en-US" altLang="en-US" sz="2800" i="1" dirty="0">
                <a:latin typeface="Arial Narrow" panose="020B0606020202030204" pitchFamily="34" charset="0"/>
              </a:rPr>
              <a:t>	From the fall of Jerusalem to the millennial reign of Jesus Christ at the end of the age</a:t>
            </a:r>
          </a:p>
          <a:p>
            <a:pPr eaLnBrk="1" hangingPunct="1">
              <a:buFont typeface="Wingdings" panose="05000000000000000000" pitchFamily="2" charset="2"/>
              <a:buNone/>
              <a:defRPr/>
            </a:pPr>
            <a:endParaRPr lang="en-US" altLang="en-US" sz="900" dirty="0">
              <a:latin typeface="Lucida Fax" pitchFamily="18" charset="0"/>
            </a:endParaRPr>
          </a:p>
        </p:txBody>
      </p:sp>
      <p:sp>
        <p:nvSpPr>
          <p:cNvPr id="67588" name="Rectangle 4"/>
          <p:cNvSpPr>
            <a:spLocks noChangeArrowheads="1"/>
          </p:cNvSpPr>
          <p:nvPr/>
        </p:nvSpPr>
        <p:spPr bwMode="auto">
          <a:xfrm>
            <a:off x="1787526" y="4960939"/>
            <a:ext cx="45624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50000"/>
              </a:spcBef>
              <a:buClr>
                <a:schemeClr val="hlink"/>
              </a:buClr>
              <a:buSzPct val="80000"/>
              <a:buFont typeface="Wingdings" panose="05000000000000000000" pitchFamily="2" charset="2"/>
              <a:buNone/>
              <a:defRPr/>
            </a:pPr>
            <a:endParaRPr lang="en-US" altLang="en-US" i="1">
              <a:effectLst>
                <a:outerShdw blurRad="38100" dist="38100" dir="2700000" algn="tl">
                  <a:srgbClr val="000000"/>
                </a:outerShdw>
              </a:effectLst>
              <a:latin typeface="Tahoma" panose="020B0604030504040204" pitchFamily="34" charset="0"/>
            </a:endParaRPr>
          </a:p>
          <a:p>
            <a:pPr eaLnBrk="1" hangingPunct="1">
              <a:lnSpc>
                <a:spcPct val="90000"/>
              </a:lnSpc>
              <a:spcBef>
                <a:spcPct val="50000"/>
              </a:spcBef>
              <a:buClr>
                <a:schemeClr val="hlink"/>
              </a:buClr>
              <a:buSzPct val="80000"/>
              <a:buFont typeface="Wingdings" panose="05000000000000000000" pitchFamily="2" charset="2"/>
              <a:buNone/>
              <a:defRPr/>
            </a:pPr>
            <a:endParaRPr lang="en-US" altLang="en-US" sz="800">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132710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58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anim calcmode="lin" valueType="num">
                                      <p:cBhvr>
                                        <p:cTn id="11" dur="5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75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 calcmode="lin" valueType="num">
                                      <p:cBhvr>
                                        <p:cTn id="17" dur="5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67587">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67587">
                                            <p:txEl>
                                              <p:pRg st="4" end="4"/>
                                            </p:txEl>
                                          </p:spTgt>
                                        </p:tgtEl>
                                        <p:attrNameLst>
                                          <p:attrName>style.visibility</p:attrName>
                                        </p:attrNameLst>
                                      </p:cBhvr>
                                      <p:to>
                                        <p:strVal val="visible"/>
                                      </p:to>
                                    </p:set>
                                    <p:anim calcmode="lin" valueType="num">
                                      <p:cBhvr>
                                        <p:cTn id="21" dur="500" fill="hold"/>
                                        <p:tgtEl>
                                          <p:spTgt spid="6758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758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anim calcmode="lin" valueType="num">
                                      <p:cBhvr>
                                        <p:cTn id="27" dur="500" fill="hold"/>
                                        <p:tgtEl>
                                          <p:spTgt spid="6758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67587">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67587">
                                            <p:txEl>
                                              <p:pRg st="7" end="7"/>
                                            </p:txEl>
                                          </p:spTgt>
                                        </p:tgtEl>
                                        <p:attrNameLst>
                                          <p:attrName>style.visibility</p:attrName>
                                        </p:attrNameLst>
                                      </p:cBhvr>
                                      <p:to>
                                        <p:strVal val="visible"/>
                                      </p:to>
                                    </p:set>
                                    <p:anim calcmode="lin" valueType="num">
                                      <p:cBhvr>
                                        <p:cTn id="31" dur="500" fill="hold"/>
                                        <p:tgtEl>
                                          <p:spTgt spid="67587">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6758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uiExpand="1"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10758921" y="6149788"/>
            <a:ext cx="429031" cy="433892"/>
          </a:xfrm>
        </p:spPr>
        <p:txBody>
          <a:bodyPr/>
          <a:lstStyle/>
          <a:p>
            <a:pPr>
              <a:defRPr/>
            </a:pPr>
            <a:fld id="{20F11850-8B12-4C10-A71E-2795F797EDA2}" type="slidenum">
              <a:rPr lang="en-US" altLang="en-US"/>
              <a:pPr>
                <a:defRPr/>
              </a:pPr>
              <a:t>209</a:t>
            </a:fld>
            <a:endParaRPr lang="en-US" altLang="en-US" dirty="0"/>
          </a:p>
        </p:txBody>
      </p:sp>
      <p:sp>
        <p:nvSpPr>
          <p:cNvPr id="73730" name="Rectangle 2"/>
          <p:cNvSpPr>
            <a:spLocks noGrp="1" noChangeArrowheads="1"/>
          </p:cNvSpPr>
          <p:nvPr>
            <p:ph type="title"/>
          </p:nvPr>
        </p:nvSpPr>
        <p:spPr>
          <a:xfrm>
            <a:off x="968187" y="439271"/>
            <a:ext cx="10219765" cy="1313329"/>
          </a:xfrm>
          <a:solidFill>
            <a:schemeClr val="accent1">
              <a:lumMod val="40000"/>
              <a:lumOff val="60000"/>
              <a:alpha val="15000"/>
            </a:schemeClr>
          </a:solidFill>
        </p:spPr>
        <p:txBody>
          <a:bodyPr>
            <a:normAutofit fontScale="90000"/>
          </a:bodyPr>
          <a:lstStyle/>
          <a:p>
            <a:pPr eaLnBrk="1" hangingPunct="1">
              <a:defRPr/>
            </a:pPr>
            <a:r>
              <a:rPr lang="en-US" altLang="en-US" sz="5400" dirty="0">
                <a:solidFill>
                  <a:srgbClr val="FFC000"/>
                </a:solidFill>
                <a:latin typeface="Berlin Sans FB Demi" pitchFamily="34" charset="0"/>
              </a:rPr>
              <a:t>The Four Young Men</a:t>
            </a:r>
            <a:br>
              <a:rPr lang="en-US" altLang="en-US" sz="4000" dirty="0">
                <a:solidFill>
                  <a:srgbClr val="FFC000"/>
                </a:solidFill>
                <a:latin typeface="Berlin Sans FB Demi" pitchFamily="34" charset="0"/>
              </a:rPr>
            </a:br>
            <a:r>
              <a:rPr lang="en-US" altLang="en-US" sz="3200" i="1" dirty="0">
                <a:solidFill>
                  <a:srgbClr val="FFC000"/>
                </a:solidFill>
                <a:latin typeface="Arial Narrow" panose="020B0606020202030204" pitchFamily="34" charset="0"/>
              </a:rPr>
              <a:t>their Hebrew and Babylonian names</a:t>
            </a:r>
            <a:endParaRPr lang="en-US" altLang="en-US" sz="3200" dirty="0">
              <a:solidFill>
                <a:srgbClr val="FFC000"/>
              </a:solidFill>
              <a:latin typeface="Berlin Sans FB Demi" pitchFamily="34" charset="0"/>
            </a:endParaRPr>
          </a:p>
        </p:txBody>
      </p:sp>
      <p:sp>
        <p:nvSpPr>
          <p:cNvPr id="73732" name="Rectangle 4"/>
          <p:cNvSpPr>
            <a:spLocks noGrp="1" noChangeArrowheads="1"/>
          </p:cNvSpPr>
          <p:nvPr>
            <p:ph type="body" sz="half" idx="1"/>
          </p:nvPr>
        </p:nvSpPr>
        <p:spPr>
          <a:xfrm>
            <a:off x="2057400" y="1905000"/>
            <a:ext cx="4038600" cy="4495800"/>
          </a:xfrm>
        </p:spPr>
        <p:txBody>
          <a:bodyPr/>
          <a:lstStyle/>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DANIEL</a:t>
            </a:r>
            <a:r>
              <a:rPr lang="en-US" altLang="en-US" sz="2800">
                <a:solidFill>
                  <a:srgbClr val="FFFF99"/>
                </a:solidFill>
                <a:latin typeface="Arial Narrow" panose="020B0606020202030204" pitchFamily="34" charset="0"/>
              </a:rPr>
              <a:t> </a:t>
            </a:r>
            <a:r>
              <a:rPr lang="en-US" altLang="en-US" sz="2400" i="1">
                <a:latin typeface="Arial Narrow" panose="020B0606020202030204" pitchFamily="34" charset="0"/>
              </a:rPr>
              <a:t>(= God is my judge)</a:t>
            </a:r>
            <a:endParaRPr lang="en-US" altLang="en-US" sz="2400" i="1">
              <a:latin typeface="Lucida Bright" pitchFamily="18"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BELTESHAZZAR</a:t>
            </a:r>
            <a:r>
              <a:rPr lang="en-US" altLang="en-US" sz="2800" i="1">
                <a:solidFill>
                  <a:srgbClr val="FFFF99"/>
                </a:solidFill>
                <a:latin typeface="Times New Roman" panose="02020603050405020304" pitchFamily="18" charset="0"/>
              </a:rPr>
              <a:t> </a:t>
            </a:r>
            <a:r>
              <a:rPr lang="en-US" altLang="en-US" sz="2400" i="1">
                <a:latin typeface="Arial Narrow" panose="020B0606020202030204" pitchFamily="34" charset="0"/>
              </a:rPr>
              <a:t>(= Lady [wife of Marduk], protect the king, cf. 4:8b)</a:t>
            </a:r>
          </a:p>
          <a:p>
            <a:pPr eaLnBrk="1" hangingPunct="1">
              <a:buFont typeface="Wingdings" panose="05000000000000000000" pitchFamily="2" charset="2"/>
              <a:buNone/>
              <a:defRPr/>
            </a:pPr>
            <a:endParaRPr lang="en-US" altLang="en-US" sz="2400" i="1">
              <a:latin typeface="Arial Narrow" panose="020B0606020202030204" pitchFamily="34"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HANANIAH</a:t>
            </a:r>
            <a:r>
              <a:rPr lang="en-US" altLang="en-US" sz="2800" i="1">
                <a:latin typeface="Arial Narrow" panose="020B0606020202030204" pitchFamily="34" charset="0"/>
              </a:rPr>
              <a:t> </a:t>
            </a:r>
            <a:r>
              <a:rPr lang="en-US" altLang="en-US" sz="2400" i="1">
                <a:latin typeface="Arial Narrow" panose="020B0606020202030204" pitchFamily="34" charset="0"/>
              </a:rPr>
              <a:t>(= Yahweh has been gracious)</a:t>
            </a:r>
            <a:endParaRPr lang="en-US" altLang="en-US" sz="2400" i="1">
              <a:latin typeface="Lucida Bright" pitchFamily="18"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SHADRACH</a:t>
            </a:r>
            <a:r>
              <a:rPr lang="en-US" altLang="en-US" sz="2800" i="1">
                <a:latin typeface="Arial Narrow" panose="020B0606020202030204" pitchFamily="34" charset="0"/>
              </a:rPr>
              <a:t> </a:t>
            </a:r>
            <a:r>
              <a:rPr lang="en-US" altLang="en-US" sz="2400" i="1">
                <a:latin typeface="Arial Narrow" panose="020B0606020202030204" pitchFamily="34" charset="0"/>
              </a:rPr>
              <a:t>(= I am very fearful [of a god])</a:t>
            </a:r>
            <a:endParaRPr lang="en-US" altLang="en-US" sz="2400">
              <a:latin typeface="Lucida Bright" pitchFamily="18" charset="0"/>
            </a:endParaRPr>
          </a:p>
        </p:txBody>
      </p:sp>
      <p:sp>
        <p:nvSpPr>
          <p:cNvPr id="73733" name="Rectangle 5"/>
          <p:cNvSpPr>
            <a:spLocks noGrp="1" noChangeArrowheads="1"/>
          </p:cNvSpPr>
          <p:nvPr>
            <p:ph type="body" sz="half" idx="2"/>
          </p:nvPr>
        </p:nvSpPr>
        <p:spPr>
          <a:xfrm>
            <a:off x="6172200" y="1981200"/>
            <a:ext cx="4038600" cy="4495800"/>
          </a:xfrm>
        </p:spPr>
        <p:txBody>
          <a:bodyPr/>
          <a:lstStyle/>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MISHAEL</a:t>
            </a:r>
            <a:r>
              <a:rPr lang="en-US" altLang="en-US" sz="2400">
                <a:solidFill>
                  <a:srgbClr val="FFFF99"/>
                </a:solidFill>
                <a:latin typeface="Times New Roman" panose="02020603050405020304" pitchFamily="18" charset="0"/>
              </a:rPr>
              <a:t> </a:t>
            </a:r>
            <a:r>
              <a:rPr lang="en-US" altLang="en-US" sz="2400" i="1">
                <a:latin typeface="Arial Narrow" panose="020B0606020202030204" pitchFamily="34" charset="0"/>
              </a:rPr>
              <a:t>(= Who is what God is?)</a:t>
            </a:r>
            <a:endParaRPr lang="en-US" altLang="en-US" sz="2800">
              <a:latin typeface="Lucida Bright" pitchFamily="18"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MESHACH</a:t>
            </a:r>
            <a:r>
              <a:rPr lang="en-US" altLang="en-US" sz="2400" i="1">
                <a:latin typeface="Arial Narrow" panose="020B0606020202030204" pitchFamily="34" charset="0"/>
              </a:rPr>
              <a:t> (= I am of no account)</a:t>
            </a:r>
            <a:endParaRPr lang="en-US" altLang="en-US" sz="2800">
              <a:latin typeface="Lucida Bright" pitchFamily="18" charset="0"/>
            </a:endParaRPr>
          </a:p>
          <a:p>
            <a:pPr eaLnBrk="1" hangingPunct="1">
              <a:buFont typeface="Wingdings" panose="05000000000000000000" pitchFamily="2" charset="2"/>
              <a:buNone/>
              <a:defRPr/>
            </a:pPr>
            <a:endParaRPr lang="en-US" altLang="en-US" sz="2000">
              <a:latin typeface="Lucida Bright" pitchFamily="18"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AZARIAH</a:t>
            </a:r>
            <a:r>
              <a:rPr lang="en-US" altLang="en-US" sz="2400" i="1">
                <a:solidFill>
                  <a:srgbClr val="FFFF99"/>
                </a:solidFill>
                <a:latin typeface="Arial Narrow" panose="020B0606020202030204" pitchFamily="34" charset="0"/>
              </a:rPr>
              <a:t> </a:t>
            </a:r>
            <a:r>
              <a:rPr lang="en-US" altLang="en-US" sz="2400" i="1">
                <a:latin typeface="Arial Narrow" panose="020B0606020202030204" pitchFamily="34" charset="0"/>
              </a:rPr>
              <a:t>(= Yahweh has helped)</a:t>
            </a:r>
            <a:endParaRPr lang="en-US" altLang="en-US" sz="2800">
              <a:latin typeface="Lucida Bright" pitchFamily="18" charset="0"/>
            </a:endParaRPr>
          </a:p>
          <a:p>
            <a:pPr eaLnBrk="1" hangingPunct="1">
              <a:buFont typeface="Wingdings" panose="05000000000000000000" pitchFamily="2" charset="2"/>
              <a:buNone/>
              <a:defRPr/>
            </a:pPr>
            <a:r>
              <a:rPr lang="en-US" altLang="en-US" sz="2800">
                <a:solidFill>
                  <a:srgbClr val="FFFF99"/>
                </a:solidFill>
                <a:latin typeface="Times New Roman" panose="02020603050405020304" pitchFamily="18" charset="0"/>
              </a:rPr>
              <a:t>ABEDNEGO</a:t>
            </a:r>
            <a:r>
              <a:rPr lang="en-US" altLang="en-US" sz="2400" i="1">
                <a:solidFill>
                  <a:srgbClr val="FFFF99"/>
                </a:solidFill>
                <a:latin typeface="Times New Roman" panose="02020603050405020304" pitchFamily="18" charset="0"/>
              </a:rPr>
              <a:t> </a:t>
            </a:r>
            <a:r>
              <a:rPr lang="en-US" altLang="en-US" sz="2400" i="1">
                <a:latin typeface="Arial Narrow" panose="020B0606020202030204" pitchFamily="34" charset="0"/>
              </a:rPr>
              <a:t>(= Servant of the shining one)</a:t>
            </a:r>
            <a:endParaRPr lang="en-US" altLang="en-US" sz="2800">
              <a:latin typeface="Lucida Bright" pitchFamily="18" charset="0"/>
            </a:endParaRPr>
          </a:p>
        </p:txBody>
      </p:sp>
      <p:sp>
        <p:nvSpPr>
          <p:cNvPr id="73734" name="AutoShape 6"/>
          <p:cNvSpPr>
            <a:spLocks noChangeArrowheads="1"/>
          </p:cNvSpPr>
          <p:nvPr/>
        </p:nvSpPr>
        <p:spPr bwMode="auto">
          <a:xfrm>
            <a:off x="1981200" y="1981200"/>
            <a:ext cx="40386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5" name="AutoShape 7"/>
          <p:cNvSpPr>
            <a:spLocks noChangeArrowheads="1"/>
          </p:cNvSpPr>
          <p:nvPr/>
        </p:nvSpPr>
        <p:spPr bwMode="auto">
          <a:xfrm>
            <a:off x="6172200" y="1981200"/>
            <a:ext cx="39624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6" name="AutoShape 8"/>
          <p:cNvSpPr>
            <a:spLocks noChangeArrowheads="1"/>
          </p:cNvSpPr>
          <p:nvPr/>
        </p:nvSpPr>
        <p:spPr bwMode="auto">
          <a:xfrm>
            <a:off x="1981200" y="4114800"/>
            <a:ext cx="40386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7" name="AutoShape 9"/>
          <p:cNvSpPr>
            <a:spLocks noChangeArrowheads="1"/>
          </p:cNvSpPr>
          <p:nvPr/>
        </p:nvSpPr>
        <p:spPr bwMode="auto">
          <a:xfrm>
            <a:off x="6172200" y="4114800"/>
            <a:ext cx="39624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Tree>
    <p:extLst>
      <p:ext uri="{BB962C8B-B14F-4D97-AF65-F5344CB8AC3E}">
        <p14:creationId xmlns:p14="http://schemas.microsoft.com/office/powerpoint/2010/main" val="4095638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dissolve">
                                      <p:cBhvr>
                                        <p:cTn id="7" dur="500"/>
                                        <p:tgtEl>
                                          <p:spTgt spid="73734"/>
                                        </p:tgtEl>
                                      </p:cBhvr>
                                    </p:animEffect>
                                  </p:childTnLst>
                                </p:cTn>
                              </p:par>
                              <p:par>
                                <p:cTn id="8" presetID="9" presetClass="entr" presetSubtype="0" fill="hold" nodeType="withEffect">
                                  <p:stCondLst>
                                    <p:cond delay="0"/>
                                  </p:stCondLst>
                                  <p:childTnLst>
                                    <p:set>
                                      <p:cBhvr>
                                        <p:cTn id="9" dur="1" fill="hold">
                                          <p:stCondLst>
                                            <p:cond delay="0"/>
                                          </p:stCondLst>
                                        </p:cTn>
                                        <p:tgtEl>
                                          <p:spTgt spid="73732">
                                            <p:txEl>
                                              <p:pRg st="0" end="0"/>
                                            </p:txEl>
                                          </p:spTgt>
                                        </p:tgtEl>
                                        <p:attrNameLst>
                                          <p:attrName>style.visibility</p:attrName>
                                        </p:attrNameLst>
                                      </p:cBhvr>
                                      <p:to>
                                        <p:strVal val="visible"/>
                                      </p:to>
                                    </p:set>
                                    <p:animEffect transition="in" filter="dissolve">
                                      <p:cBhvr>
                                        <p:cTn id="10" dur="500"/>
                                        <p:tgtEl>
                                          <p:spTgt spid="7373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3732">
                                            <p:txEl>
                                              <p:pRg st="1" end="1"/>
                                            </p:txEl>
                                          </p:spTgt>
                                        </p:tgtEl>
                                        <p:attrNameLst>
                                          <p:attrName>style.visibility</p:attrName>
                                        </p:attrNameLst>
                                      </p:cBhvr>
                                      <p:to>
                                        <p:strVal val="visible"/>
                                      </p:to>
                                    </p:set>
                                    <p:animEffect transition="in" filter="dissolve">
                                      <p:cBhvr>
                                        <p:cTn id="13" dur="500"/>
                                        <p:tgtEl>
                                          <p:spTgt spid="7373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3736"/>
                                        </p:tgtEl>
                                        <p:attrNameLst>
                                          <p:attrName>style.visibility</p:attrName>
                                        </p:attrNameLst>
                                      </p:cBhvr>
                                      <p:to>
                                        <p:strVal val="visible"/>
                                      </p:to>
                                    </p:set>
                                    <p:animEffect transition="in" filter="dissolve">
                                      <p:cBhvr>
                                        <p:cTn id="18" dur="500"/>
                                        <p:tgtEl>
                                          <p:spTgt spid="73736"/>
                                        </p:tgtEl>
                                      </p:cBhvr>
                                    </p:animEffect>
                                  </p:childTnLst>
                                </p:cTn>
                              </p:par>
                              <p:par>
                                <p:cTn id="19" presetID="9" presetClass="entr" presetSubtype="0" fill="hold" nodeType="withEffect">
                                  <p:stCondLst>
                                    <p:cond delay="0"/>
                                  </p:stCondLst>
                                  <p:childTnLst>
                                    <p:set>
                                      <p:cBhvr>
                                        <p:cTn id="20" dur="1" fill="hold">
                                          <p:stCondLst>
                                            <p:cond delay="0"/>
                                          </p:stCondLst>
                                        </p:cTn>
                                        <p:tgtEl>
                                          <p:spTgt spid="73732">
                                            <p:txEl>
                                              <p:pRg st="3" end="3"/>
                                            </p:txEl>
                                          </p:spTgt>
                                        </p:tgtEl>
                                        <p:attrNameLst>
                                          <p:attrName>style.visibility</p:attrName>
                                        </p:attrNameLst>
                                      </p:cBhvr>
                                      <p:to>
                                        <p:strVal val="visible"/>
                                      </p:to>
                                    </p:set>
                                    <p:animEffect transition="in" filter="dissolve">
                                      <p:cBhvr>
                                        <p:cTn id="21" dur="500"/>
                                        <p:tgtEl>
                                          <p:spTgt spid="73732">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3732">
                                            <p:txEl>
                                              <p:pRg st="4" end="4"/>
                                            </p:txEl>
                                          </p:spTgt>
                                        </p:tgtEl>
                                        <p:attrNameLst>
                                          <p:attrName>style.visibility</p:attrName>
                                        </p:attrNameLst>
                                      </p:cBhvr>
                                      <p:to>
                                        <p:strVal val="visible"/>
                                      </p:to>
                                    </p:set>
                                    <p:animEffect transition="in" filter="dissolve">
                                      <p:cBhvr>
                                        <p:cTn id="24" dur="500"/>
                                        <p:tgtEl>
                                          <p:spTgt spid="73732">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73735"/>
                                        </p:tgtEl>
                                        <p:attrNameLst>
                                          <p:attrName>style.visibility</p:attrName>
                                        </p:attrNameLst>
                                      </p:cBhvr>
                                      <p:to>
                                        <p:strVal val="visible"/>
                                      </p:to>
                                    </p:set>
                                    <p:animEffect transition="in" filter="dissolve">
                                      <p:cBhvr>
                                        <p:cTn id="29" dur="500"/>
                                        <p:tgtEl>
                                          <p:spTgt spid="73735"/>
                                        </p:tgtEl>
                                      </p:cBhvr>
                                    </p:animEffect>
                                  </p:childTnLst>
                                </p:cTn>
                              </p:par>
                              <p:par>
                                <p:cTn id="30" presetID="9" presetClass="entr" presetSubtype="0" fill="hold" nodeType="withEffect">
                                  <p:stCondLst>
                                    <p:cond delay="0"/>
                                  </p:stCondLst>
                                  <p:childTnLst>
                                    <p:set>
                                      <p:cBhvr>
                                        <p:cTn id="31" dur="1" fill="hold">
                                          <p:stCondLst>
                                            <p:cond delay="0"/>
                                          </p:stCondLst>
                                        </p:cTn>
                                        <p:tgtEl>
                                          <p:spTgt spid="73733">
                                            <p:txEl>
                                              <p:pRg st="0" end="0"/>
                                            </p:txEl>
                                          </p:spTgt>
                                        </p:tgtEl>
                                        <p:attrNameLst>
                                          <p:attrName>style.visibility</p:attrName>
                                        </p:attrNameLst>
                                      </p:cBhvr>
                                      <p:to>
                                        <p:strVal val="visible"/>
                                      </p:to>
                                    </p:set>
                                    <p:animEffect transition="in" filter="dissolve">
                                      <p:cBhvr>
                                        <p:cTn id="32" dur="500"/>
                                        <p:tgtEl>
                                          <p:spTgt spid="73733">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73733">
                                            <p:txEl>
                                              <p:pRg st="1" end="1"/>
                                            </p:txEl>
                                          </p:spTgt>
                                        </p:tgtEl>
                                        <p:attrNameLst>
                                          <p:attrName>style.visibility</p:attrName>
                                        </p:attrNameLst>
                                      </p:cBhvr>
                                      <p:to>
                                        <p:strVal val="visible"/>
                                      </p:to>
                                    </p:set>
                                    <p:animEffect transition="in" filter="dissolve">
                                      <p:cBhvr>
                                        <p:cTn id="35" dur="500"/>
                                        <p:tgtEl>
                                          <p:spTgt spid="7373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73737"/>
                                        </p:tgtEl>
                                        <p:attrNameLst>
                                          <p:attrName>style.visibility</p:attrName>
                                        </p:attrNameLst>
                                      </p:cBhvr>
                                      <p:to>
                                        <p:strVal val="visible"/>
                                      </p:to>
                                    </p:set>
                                    <p:animEffect transition="in" filter="dissolve">
                                      <p:cBhvr>
                                        <p:cTn id="40" dur="500"/>
                                        <p:tgtEl>
                                          <p:spTgt spid="73737"/>
                                        </p:tgtEl>
                                      </p:cBhvr>
                                    </p:animEffect>
                                  </p:childTnLst>
                                </p:cTn>
                              </p:par>
                              <p:par>
                                <p:cTn id="41" presetID="9" presetClass="entr" presetSubtype="0" fill="hold" nodeType="withEffect">
                                  <p:stCondLst>
                                    <p:cond delay="0"/>
                                  </p:stCondLst>
                                  <p:childTnLst>
                                    <p:set>
                                      <p:cBhvr>
                                        <p:cTn id="42" dur="1" fill="hold">
                                          <p:stCondLst>
                                            <p:cond delay="0"/>
                                          </p:stCondLst>
                                        </p:cTn>
                                        <p:tgtEl>
                                          <p:spTgt spid="73733">
                                            <p:txEl>
                                              <p:pRg st="3" end="3"/>
                                            </p:txEl>
                                          </p:spTgt>
                                        </p:tgtEl>
                                        <p:attrNameLst>
                                          <p:attrName>style.visibility</p:attrName>
                                        </p:attrNameLst>
                                      </p:cBhvr>
                                      <p:to>
                                        <p:strVal val="visible"/>
                                      </p:to>
                                    </p:set>
                                    <p:animEffect transition="in" filter="dissolve">
                                      <p:cBhvr>
                                        <p:cTn id="43" dur="500"/>
                                        <p:tgtEl>
                                          <p:spTgt spid="73733">
                                            <p:txEl>
                                              <p:pRg st="3" end="3"/>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dissolve">
                                      <p:cBhvr>
                                        <p:cTn id="46" dur="500"/>
                                        <p:tgtEl>
                                          <p:spTgt spid="737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21</a:t>
            </a:fld>
            <a:endParaRPr lang="en-US" dirty="0"/>
          </a:p>
        </p:txBody>
      </p:sp>
      <p:sp>
        <p:nvSpPr>
          <p:cNvPr id="3" name="TextBox 2"/>
          <p:cNvSpPr txBox="1"/>
          <p:nvPr/>
        </p:nvSpPr>
        <p:spPr>
          <a:xfrm>
            <a:off x="637736" y="122124"/>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1691784"/>
            <a:ext cx="10813774" cy="4524315"/>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While Habakkuk lived in the ancient world with only dim perceptions about the future, how does the coming of Christ affect the way one might answer questions such as those of Habakkuk?</a:t>
            </a:r>
          </a:p>
          <a:p>
            <a:pPr marL="514350" indent="-514350">
              <a:buFont typeface="+mj-lt"/>
              <a:buAutoNum type="arabicPeriod"/>
            </a:pPr>
            <a:r>
              <a:rPr lang="en-US" sz="3600" i="1" dirty="0">
                <a:latin typeface="Book Antiqua" panose="02040602050305030304" pitchFamily="18" charset="0"/>
              </a:rPr>
              <a:t>Some modern people wish to eliminate the wrath of God as incompatible with his love. What do you think about such conclusions?</a:t>
            </a:r>
          </a:p>
          <a:p>
            <a:pPr marL="514350" indent="-514350">
              <a:buFont typeface="+mj-lt"/>
              <a:buAutoNum type="arabicPeriod"/>
            </a:pPr>
            <a:r>
              <a:rPr lang="en-US" sz="3600" i="1" dirty="0">
                <a:latin typeface="Book Antiqua" panose="02040602050305030304" pitchFamily="18" charset="0"/>
              </a:rPr>
              <a:t>How difficult is it to “wait” upon God?</a:t>
            </a:r>
          </a:p>
        </p:txBody>
      </p:sp>
    </p:spTree>
    <p:extLst>
      <p:ext uri="{BB962C8B-B14F-4D97-AF65-F5344CB8AC3E}">
        <p14:creationId xmlns:p14="http://schemas.microsoft.com/office/powerpoint/2010/main" val="13348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a:xfrm>
            <a:off x="10758921" y="6172200"/>
            <a:ext cx="536607" cy="411480"/>
          </a:xfrm>
        </p:spPr>
        <p:txBody>
          <a:bodyPr/>
          <a:lstStyle/>
          <a:p>
            <a:pPr>
              <a:defRPr/>
            </a:pPr>
            <a:fld id="{B8FC64E8-C562-49C8-BA6B-B3AFB95F5473}" type="slidenum">
              <a:rPr lang="en-US" altLang="en-US"/>
              <a:pPr>
                <a:defRPr/>
              </a:pPr>
              <a:t>210</a:t>
            </a:fld>
            <a:endParaRPr lang="en-US" altLang="en-US" dirty="0"/>
          </a:p>
        </p:txBody>
      </p:sp>
      <p:pic>
        <p:nvPicPr>
          <p:cNvPr id="27651" name="Picture 3" descr="Statue of the Kin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57400" y="76200"/>
            <a:ext cx="1900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p:cNvSpPr txBox="1">
            <a:spLocks noChangeArrowheads="1"/>
          </p:cNvSpPr>
          <p:nvPr/>
        </p:nvSpPr>
        <p:spPr bwMode="auto">
          <a:xfrm>
            <a:off x="4267199" y="669926"/>
            <a:ext cx="7333129" cy="578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3600" dirty="0">
                <a:solidFill>
                  <a:srgbClr val="00FFFF"/>
                </a:solidFill>
                <a:latin typeface="Harlow Solid Italic" panose="020B0604020202020204" pitchFamily="82" charset="0"/>
              </a:rPr>
              <a:t>Two Critical Interpretive Points Concerning Nebuchadnezzar’s Dream:</a:t>
            </a:r>
          </a:p>
          <a:p>
            <a:pPr eaLnBrk="1" hangingPunct="1">
              <a:spcBef>
                <a:spcPct val="50000"/>
              </a:spcBef>
              <a:buClrTx/>
              <a:buSzTx/>
              <a:buFontTx/>
              <a:buNone/>
            </a:pPr>
            <a:r>
              <a:rPr lang="en-US" altLang="en-US" sz="2400" dirty="0">
                <a:solidFill>
                  <a:srgbClr val="FFC000"/>
                </a:solidFill>
                <a:latin typeface="Lucida Sans Unicode" panose="020B0602030504020204" pitchFamily="34" charset="0"/>
              </a:rPr>
              <a:t>The head clearly represents Babylon (“you are the head of gold,” 2:38b); all interpretations must begin here.</a:t>
            </a:r>
          </a:p>
          <a:p>
            <a:pPr eaLnBrk="1" hangingPunct="1">
              <a:spcBef>
                <a:spcPct val="50000"/>
              </a:spcBef>
              <a:buClrTx/>
              <a:buSzTx/>
              <a:buFontTx/>
              <a:buNone/>
            </a:pPr>
            <a:r>
              <a:rPr lang="en-US" altLang="en-US" sz="2400" dirty="0">
                <a:solidFill>
                  <a:srgbClr val="FFC000"/>
                </a:solidFill>
                <a:latin typeface="Lucida Sans Unicode" panose="020B0602030504020204" pitchFamily="34" charset="0"/>
              </a:rPr>
              <a:t>“In the days of those kings…” (2:44):</a:t>
            </a:r>
          </a:p>
          <a:p>
            <a:pPr lvl="1" eaLnBrk="1" hangingPunct="1">
              <a:spcBef>
                <a:spcPct val="50000"/>
              </a:spcBef>
              <a:buClrTx/>
              <a:buFont typeface="Wingdings" panose="05000000000000000000" pitchFamily="2" charset="2"/>
              <a:buChar char="Ø"/>
            </a:pPr>
            <a:r>
              <a:rPr lang="en-US" altLang="en-US" sz="2400" dirty="0">
                <a:latin typeface="Lucida Sans Unicode" panose="020B0602030504020204" pitchFamily="34" charset="0"/>
              </a:rPr>
              <a:t> </a:t>
            </a:r>
            <a:r>
              <a:rPr lang="en-US" altLang="en-US" sz="2000" i="1" dirty="0">
                <a:latin typeface="Lucida Sans Unicode" panose="020B0602030504020204" pitchFamily="34" charset="0"/>
              </a:rPr>
              <a:t>Are they the kings of the fourth kingdom (cf. 2:40)?</a:t>
            </a:r>
          </a:p>
          <a:p>
            <a:pPr lvl="1" eaLnBrk="1" hangingPunct="1">
              <a:spcBef>
                <a:spcPct val="50000"/>
              </a:spcBef>
              <a:buClrTx/>
              <a:buFont typeface="Wingdings" panose="05000000000000000000" pitchFamily="2" charset="2"/>
              <a:buChar char="Ø"/>
            </a:pPr>
            <a:r>
              <a:rPr lang="en-US" altLang="en-US" sz="2000" i="1" dirty="0">
                <a:latin typeface="Lucida Sans Unicode" panose="020B0602030504020204" pitchFamily="34" charset="0"/>
              </a:rPr>
              <a:t> Could they represent a fifth kingdom?</a:t>
            </a:r>
          </a:p>
          <a:p>
            <a:pPr lvl="1" eaLnBrk="1" hangingPunct="1">
              <a:spcBef>
                <a:spcPct val="50000"/>
              </a:spcBef>
              <a:buClrTx/>
              <a:buFont typeface="Wingdings" panose="05000000000000000000" pitchFamily="2" charset="2"/>
              <a:buChar char="Ø"/>
            </a:pPr>
            <a:r>
              <a:rPr lang="en-US" altLang="en-US" sz="2000" i="1" dirty="0">
                <a:latin typeface="Lucida Sans Unicode" panose="020B0602030504020204" pitchFamily="34" charset="0"/>
              </a:rPr>
              <a:t> What is the nature of the kingdom that will never be destroyed?</a:t>
            </a:r>
          </a:p>
        </p:txBody>
      </p:sp>
      <p:sp>
        <p:nvSpPr>
          <p:cNvPr id="27653" name="Text Box 7"/>
          <p:cNvSpPr txBox="1">
            <a:spLocks noChangeArrowheads="1"/>
          </p:cNvSpPr>
          <p:nvPr/>
        </p:nvSpPr>
        <p:spPr bwMode="auto">
          <a:xfrm>
            <a:off x="1600200" y="6172200"/>
            <a:ext cx="28956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50000"/>
              </a:lnSpc>
              <a:spcBef>
                <a:spcPct val="50000"/>
              </a:spcBef>
              <a:buClrTx/>
              <a:buSzTx/>
              <a:buFontTx/>
              <a:buNone/>
            </a:pPr>
            <a:r>
              <a:rPr lang="en-US" altLang="en-US" sz="1600">
                <a:latin typeface="Arial Narrow" panose="020B0606020202030204" pitchFamily="34" charset="0"/>
              </a:rPr>
              <a:t>Ashurnasirpal II</a:t>
            </a:r>
          </a:p>
          <a:p>
            <a:pPr algn="ctr" eaLnBrk="1" hangingPunct="1">
              <a:lnSpc>
                <a:spcPct val="50000"/>
              </a:lnSpc>
              <a:spcBef>
                <a:spcPct val="50000"/>
              </a:spcBef>
              <a:buClrTx/>
              <a:buSzTx/>
              <a:buFontTx/>
              <a:buNone/>
            </a:pPr>
            <a:r>
              <a:rPr lang="en-US" altLang="en-US" sz="1600">
                <a:latin typeface="Arial Narrow" panose="020B0606020202030204" pitchFamily="34" charset="0"/>
              </a:rPr>
              <a:t>British Museum</a:t>
            </a:r>
          </a:p>
        </p:txBody>
      </p:sp>
      <p:sp>
        <p:nvSpPr>
          <p:cNvPr id="83976" name="Line 8"/>
          <p:cNvSpPr>
            <a:spLocks noChangeShapeType="1"/>
          </p:cNvSpPr>
          <p:nvPr/>
        </p:nvSpPr>
        <p:spPr bwMode="auto">
          <a:xfrm>
            <a:off x="1905000" y="10668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Line 9"/>
          <p:cNvSpPr>
            <a:spLocks noChangeShapeType="1"/>
          </p:cNvSpPr>
          <p:nvPr/>
        </p:nvSpPr>
        <p:spPr bwMode="auto">
          <a:xfrm>
            <a:off x="1981200" y="23622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8" name="Line 10"/>
          <p:cNvSpPr>
            <a:spLocks noChangeShapeType="1"/>
          </p:cNvSpPr>
          <p:nvPr/>
        </p:nvSpPr>
        <p:spPr bwMode="auto">
          <a:xfrm>
            <a:off x="2057400" y="37338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9" name="Text Box 11"/>
          <p:cNvSpPr txBox="1">
            <a:spLocks noChangeArrowheads="1"/>
          </p:cNvSpPr>
          <p:nvPr/>
        </p:nvSpPr>
        <p:spPr bwMode="auto">
          <a:xfrm>
            <a:off x="1828800" y="669926"/>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a:latin typeface="Arial" panose="020B0604020202020204" pitchFamily="34" charset="0"/>
              </a:rPr>
              <a:t>HEAD OF GOLD</a:t>
            </a:r>
          </a:p>
        </p:txBody>
      </p:sp>
      <p:sp>
        <p:nvSpPr>
          <p:cNvPr id="83980" name="Text Box 12"/>
          <p:cNvSpPr txBox="1">
            <a:spLocks noChangeArrowheads="1"/>
          </p:cNvSpPr>
          <p:nvPr/>
        </p:nvSpPr>
        <p:spPr bwMode="auto">
          <a:xfrm>
            <a:off x="1828800" y="1660526"/>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a:latin typeface="Arial" panose="020B0604020202020204" pitchFamily="34" charset="0"/>
              </a:rPr>
              <a:t>CHEST AND ARMS OF SILVER</a:t>
            </a:r>
          </a:p>
        </p:txBody>
      </p:sp>
      <p:sp>
        <p:nvSpPr>
          <p:cNvPr id="83981" name="Text Box 13"/>
          <p:cNvSpPr txBox="1">
            <a:spLocks noChangeArrowheads="1"/>
          </p:cNvSpPr>
          <p:nvPr/>
        </p:nvSpPr>
        <p:spPr bwMode="auto">
          <a:xfrm>
            <a:off x="1676400" y="2955926"/>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a:latin typeface="Arial" panose="020B0604020202020204" pitchFamily="34" charset="0"/>
              </a:rPr>
              <a:t>BELLY AND THIGHS OF BRONZE</a:t>
            </a:r>
          </a:p>
        </p:txBody>
      </p:sp>
      <p:sp>
        <p:nvSpPr>
          <p:cNvPr id="83982" name="Text Box 14"/>
          <p:cNvSpPr txBox="1">
            <a:spLocks noChangeArrowheads="1"/>
          </p:cNvSpPr>
          <p:nvPr/>
        </p:nvSpPr>
        <p:spPr bwMode="auto">
          <a:xfrm>
            <a:off x="1752600" y="4038601"/>
            <a:ext cx="25908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20000"/>
              </a:lnSpc>
              <a:spcBef>
                <a:spcPct val="50000"/>
              </a:spcBef>
              <a:buClrTx/>
              <a:buSzTx/>
              <a:buFontTx/>
              <a:buNone/>
            </a:pPr>
            <a:r>
              <a:rPr lang="en-US" altLang="en-US" sz="2000">
                <a:latin typeface="Arial" panose="020B0604020202020204" pitchFamily="34" charset="0"/>
              </a:rPr>
              <a:t>LEGS OF IRON</a:t>
            </a:r>
          </a:p>
          <a:p>
            <a:pPr algn="ctr" eaLnBrk="1" hangingPunct="1">
              <a:lnSpc>
                <a:spcPct val="120000"/>
              </a:lnSpc>
              <a:spcBef>
                <a:spcPct val="50000"/>
              </a:spcBef>
              <a:buClrTx/>
              <a:buSzTx/>
              <a:buFontTx/>
              <a:buNone/>
            </a:pPr>
            <a:r>
              <a:rPr lang="en-US" altLang="en-US" sz="2000">
                <a:latin typeface="Arial" panose="020B0604020202020204" pitchFamily="34" charset="0"/>
              </a:rPr>
              <a:t>and</a:t>
            </a:r>
          </a:p>
        </p:txBody>
      </p:sp>
      <p:sp>
        <p:nvSpPr>
          <p:cNvPr id="83983" name="Text Box 15"/>
          <p:cNvSpPr txBox="1">
            <a:spLocks noChangeArrowheads="1"/>
          </p:cNvSpPr>
          <p:nvPr/>
        </p:nvSpPr>
        <p:spPr bwMode="auto">
          <a:xfrm>
            <a:off x="1676400" y="5165726"/>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a:latin typeface="Arial" panose="020B0604020202020204" pitchFamily="34" charset="0"/>
              </a:rPr>
              <a:t>FEET OF IRON AND CLAY</a:t>
            </a:r>
          </a:p>
        </p:txBody>
      </p:sp>
    </p:spTree>
    <p:extLst>
      <p:ext uri="{BB962C8B-B14F-4D97-AF65-F5344CB8AC3E}">
        <p14:creationId xmlns:p14="http://schemas.microsoft.com/office/powerpoint/2010/main" val="3668687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4">
                                            <p:txEl>
                                              <p:pRg st="1" end="1"/>
                                            </p:txEl>
                                          </p:spTgt>
                                        </p:tgtEl>
                                        <p:attrNameLst>
                                          <p:attrName>style.visibility</p:attrName>
                                        </p:attrNameLst>
                                      </p:cBhvr>
                                      <p:to>
                                        <p:strVal val="visible"/>
                                      </p:to>
                                    </p:set>
                                    <p:anim calcmode="lin" valueType="num">
                                      <p:cBhvr additive="base">
                                        <p:cTn id="7" dur="500" fill="hold"/>
                                        <p:tgtEl>
                                          <p:spTgt spid="839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9">
                                            <p:txEl>
                                              <p:pRg st="0" end="0"/>
                                            </p:txEl>
                                          </p:spTgt>
                                        </p:tgtEl>
                                        <p:attrNameLst>
                                          <p:attrName>style.visibility</p:attrName>
                                        </p:attrNameLst>
                                      </p:cBhvr>
                                      <p:to>
                                        <p:strVal val="visible"/>
                                      </p:to>
                                    </p:set>
                                    <p:anim calcmode="lin" valueType="num">
                                      <p:cBhvr additive="base">
                                        <p:cTn id="11" dur="500" fill="hold"/>
                                        <p:tgtEl>
                                          <p:spTgt spid="8397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additive="base">
                                        <p:cTn id="15" dur="500" fill="hold"/>
                                        <p:tgtEl>
                                          <p:spTgt spid="83976"/>
                                        </p:tgtEl>
                                        <p:attrNameLst>
                                          <p:attrName>ppt_x</p:attrName>
                                        </p:attrNameLst>
                                      </p:cBhvr>
                                      <p:tavLst>
                                        <p:tav tm="0">
                                          <p:val>
                                            <p:strVal val="#ppt_x"/>
                                          </p:val>
                                        </p:tav>
                                        <p:tav tm="100000">
                                          <p:val>
                                            <p:strVal val="#ppt_x"/>
                                          </p:val>
                                        </p:tav>
                                      </p:tavLst>
                                    </p:anim>
                                    <p:anim calcmode="lin" valueType="num">
                                      <p:cBhvr additive="base">
                                        <p:cTn id="16" dur="500" fill="hold"/>
                                        <p:tgtEl>
                                          <p:spTgt spid="8397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3980"/>
                                        </p:tgtEl>
                                        <p:attrNameLst>
                                          <p:attrName>style.visibility</p:attrName>
                                        </p:attrNameLst>
                                      </p:cBhvr>
                                      <p:to>
                                        <p:strVal val="visible"/>
                                      </p:to>
                                    </p:set>
                                    <p:anim calcmode="lin" valueType="num">
                                      <p:cBhvr additive="base">
                                        <p:cTn id="21" dur="500" fill="hold"/>
                                        <p:tgtEl>
                                          <p:spTgt spid="83980"/>
                                        </p:tgtEl>
                                        <p:attrNameLst>
                                          <p:attrName>ppt_x</p:attrName>
                                        </p:attrNameLst>
                                      </p:cBhvr>
                                      <p:tavLst>
                                        <p:tav tm="0">
                                          <p:val>
                                            <p:strVal val="#ppt_x"/>
                                          </p:val>
                                        </p:tav>
                                        <p:tav tm="100000">
                                          <p:val>
                                            <p:strVal val="#ppt_x"/>
                                          </p:val>
                                        </p:tav>
                                      </p:tavLst>
                                    </p:anim>
                                    <p:anim calcmode="lin" valueType="num">
                                      <p:cBhvr additive="base">
                                        <p:cTn id="22" dur="500" fill="hold"/>
                                        <p:tgtEl>
                                          <p:spTgt spid="8398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3977"/>
                                        </p:tgtEl>
                                        <p:attrNameLst>
                                          <p:attrName>style.visibility</p:attrName>
                                        </p:attrNameLst>
                                      </p:cBhvr>
                                      <p:to>
                                        <p:strVal val="visible"/>
                                      </p:to>
                                    </p:set>
                                    <p:anim calcmode="lin" valueType="num">
                                      <p:cBhvr additive="base">
                                        <p:cTn id="25" dur="500" fill="hold"/>
                                        <p:tgtEl>
                                          <p:spTgt spid="83977"/>
                                        </p:tgtEl>
                                        <p:attrNameLst>
                                          <p:attrName>ppt_x</p:attrName>
                                        </p:attrNameLst>
                                      </p:cBhvr>
                                      <p:tavLst>
                                        <p:tav tm="0">
                                          <p:val>
                                            <p:strVal val="#ppt_x"/>
                                          </p:val>
                                        </p:tav>
                                        <p:tav tm="100000">
                                          <p:val>
                                            <p:strVal val="#ppt_x"/>
                                          </p:val>
                                        </p:tav>
                                      </p:tavLst>
                                    </p:anim>
                                    <p:anim calcmode="lin" valueType="num">
                                      <p:cBhvr additive="base">
                                        <p:cTn id="26" dur="500" fill="hold"/>
                                        <p:tgtEl>
                                          <p:spTgt spid="8397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981"/>
                                        </p:tgtEl>
                                        <p:attrNameLst>
                                          <p:attrName>style.visibility</p:attrName>
                                        </p:attrNameLst>
                                      </p:cBhvr>
                                      <p:to>
                                        <p:strVal val="visible"/>
                                      </p:to>
                                    </p:set>
                                    <p:anim calcmode="lin" valueType="num">
                                      <p:cBhvr additive="base">
                                        <p:cTn id="31" dur="500" fill="hold"/>
                                        <p:tgtEl>
                                          <p:spTgt spid="83981"/>
                                        </p:tgtEl>
                                        <p:attrNameLst>
                                          <p:attrName>ppt_x</p:attrName>
                                        </p:attrNameLst>
                                      </p:cBhvr>
                                      <p:tavLst>
                                        <p:tav tm="0">
                                          <p:val>
                                            <p:strVal val="#ppt_x"/>
                                          </p:val>
                                        </p:tav>
                                        <p:tav tm="100000">
                                          <p:val>
                                            <p:strVal val="#ppt_x"/>
                                          </p:val>
                                        </p:tav>
                                      </p:tavLst>
                                    </p:anim>
                                    <p:anim calcmode="lin" valueType="num">
                                      <p:cBhvr additive="base">
                                        <p:cTn id="32" dur="500" fill="hold"/>
                                        <p:tgtEl>
                                          <p:spTgt spid="8398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3978"/>
                                        </p:tgtEl>
                                        <p:attrNameLst>
                                          <p:attrName>style.visibility</p:attrName>
                                        </p:attrNameLst>
                                      </p:cBhvr>
                                      <p:to>
                                        <p:strVal val="visible"/>
                                      </p:to>
                                    </p:set>
                                    <p:anim calcmode="lin" valueType="num">
                                      <p:cBhvr additive="base">
                                        <p:cTn id="35" dur="500" fill="hold"/>
                                        <p:tgtEl>
                                          <p:spTgt spid="83978"/>
                                        </p:tgtEl>
                                        <p:attrNameLst>
                                          <p:attrName>ppt_x</p:attrName>
                                        </p:attrNameLst>
                                      </p:cBhvr>
                                      <p:tavLst>
                                        <p:tav tm="0">
                                          <p:val>
                                            <p:strVal val="#ppt_x"/>
                                          </p:val>
                                        </p:tav>
                                        <p:tav tm="100000">
                                          <p:val>
                                            <p:strVal val="#ppt_x"/>
                                          </p:val>
                                        </p:tav>
                                      </p:tavLst>
                                    </p:anim>
                                    <p:anim calcmode="lin" valueType="num">
                                      <p:cBhvr additive="base">
                                        <p:cTn id="36" dur="500" fill="hold"/>
                                        <p:tgtEl>
                                          <p:spTgt spid="83978"/>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3982"/>
                                        </p:tgtEl>
                                        <p:attrNameLst>
                                          <p:attrName>style.visibility</p:attrName>
                                        </p:attrNameLst>
                                      </p:cBhvr>
                                      <p:to>
                                        <p:strVal val="visible"/>
                                      </p:to>
                                    </p:set>
                                    <p:anim calcmode="lin" valueType="num">
                                      <p:cBhvr additive="base">
                                        <p:cTn id="41" dur="500" fill="hold"/>
                                        <p:tgtEl>
                                          <p:spTgt spid="83982"/>
                                        </p:tgtEl>
                                        <p:attrNameLst>
                                          <p:attrName>ppt_x</p:attrName>
                                        </p:attrNameLst>
                                      </p:cBhvr>
                                      <p:tavLst>
                                        <p:tav tm="0">
                                          <p:val>
                                            <p:strVal val="#ppt_x"/>
                                          </p:val>
                                        </p:tav>
                                        <p:tav tm="100000">
                                          <p:val>
                                            <p:strVal val="#ppt_x"/>
                                          </p:val>
                                        </p:tav>
                                      </p:tavLst>
                                    </p:anim>
                                    <p:anim calcmode="lin" valueType="num">
                                      <p:cBhvr additive="base">
                                        <p:cTn id="42" dur="500" fill="hold"/>
                                        <p:tgtEl>
                                          <p:spTgt spid="8398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3983"/>
                                        </p:tgtEl>
                                        <p:attrNameLst>
                                          <p:attrName>style.visibility</p:attrName>
                                        </p:attrNameLst>
                                      </p:cBhvr>
                                      <p:to>
                                        <p:strVal val="visible"/>
                                      </p:to>
                                    </p:set>
                                    <p:anim calcmode="lin" valueType="num">
                                      <p:cBhvr additive="base">
                                        <p:cTn id="45" dur="500" fill="hold"/>
                                        <p:tgtEl>
                                          <p:spTgt spid="83983"/>
                                        </p:tgtEl>
                                        <p:attrNameLst>
                                          <p:attrName>ppt_x</p:attrName>
                                        </p:attrNameLst>
                                      </p:cBhvr>
                                      <p:tavLst>
                                        <p:tav tm="0">
                                          <p:val>
                                            <p:strVal val="#ppt_x"/>
                                          </p:val>
                                        </p:tav>
                                        <p:tav tm="100000">
                                          <p:val>
                                            <p:strVal val="#ppt_x"/>
                                          </p:val>
                                        </p:tav>
                                      </p:tavLst>
                                    </p:anim>
                                    <p:anim calcmode="lin" valueType="num">
                                      <p:cBhvr additive="base">
                                        <p:cTn id="46" dur="500" fill="hold"/>
                                        <p:tgtEl>
                                          <p:spTgt spid="8398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83974">
                                            <p:txEl>
                                              <p:pRg st="2" end="2"/>
                                            </p:txEl>
                                          </p:spTgt>
                                        </p:tgtEl>
                                        <p:attrNameLst>
                                          <p:attrName>style.visibility</p:attrName>
                                        </p:attrNameLst>
                                      </p:cBhvr>
                                      <p:to>
                                        <p:strVal val="visible"/>
                                      </p:to>
                                    </p:set>
                                    <p:anim calcmode="lin" valueType="num">
                                      <p:cBhvr additive="base">
                                        <p:cTn id="51" dur="500" fill="hold"/>
                                        <p:tgtEl>
                                          <p:spTgt spid="83974">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39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83974">
                                            <p:txEl>
                                              <p:pRg st="3" end="3"/>
                                            </p:txEl>
                                          </p:spTgt>
                                        </p:tgtEl>
                                        <p:attrNameLst>
                                          <p:attrName>style.visibility</p:attrName>
                                        </p:attrNameLst>
                                      </p:cBhvr>
                                      <p:to>
                                        <p:strVal val="visible"/>
                                      </p:to>
                                    </p:set>
                                    <p:anim calcmode="lin" valueType="num">
                                      <p:cBhvr additive="base">
                                        <p:cTn id="57" dur="500" fill="hold"/>
                                        <p:tgtEl>
                                          <p:spTgt spid="83974">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39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83974">
                                            <p:txEl>
                                              <p:pRg st="4" end="4"/>
                                            </p:txEl>
                                          </p:spTgt>
                                        </p:tgtEl>
                                        <p:attrNameLst>
                                          <p:attrName>style.visibility</p:attrName>
                                        </p:attrNameLst>
                                      </p:cBhvr>
                                      <p:to>
                                        <p:strVal val="visible"/>
                                      </p:to>
                                    </p:set>
                                    <p:anim calcmode="lin" valueType="num">
                                      <p:cBhvr additive="base">
                                        <p:cTn id="63" dur="500" fill="hold"/>
                                        <p:tgtEl>
                                          <p:spTgt spid="83974">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39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83974">
                                            <p:txEl>
                                              <p:pRg st="5" end="5"/>
                                            </p:txEl>
                                          </p:spTgt>
                                        </p:tgtEl>
                                        <p:attrNameLst>
                                          <p:attrName>style.visibility</p:attrName>
                                        </p:attrNameLst>
                                      </p:cBhvr>
                                      <p:to>
                                        <p:strVal val="visible"/>
                                      </p:to>
                                    </p:set>
                                    <p:anim calcmode="lin" valueType="num">
                                      <p:cBhvr additive="base">
                                        <p:cTn id="69" dur="500" fill="hold"/>
                                        <p:tgtEl>
                                          <p:spTgt spid="83974">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39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p:bldP spid="83981" grpId="0"/>
      <p:bldP spid="83982" grpId="0"/>
      <p:bldP spid="83983"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a:xfrm>
            <a:off x="10758921" y="6257364"/>
            <a:ext cx="536607" cy="326315"/>
          </a:xfrm>
        </p:spPr>
        <p:txBody>
          <a:bodyPr/>
          <a:lstStyle/>
          <a:p>
            <a:pPr>
              <a:defRPr/>
            </a:pPr>
            <a:fld id="{EA74385B-D9BA-4869-9FA8-1098E37383B0}" type="slidenum">
              <a:rPr lang="en-US" altLang="en-US"/>
              <a:pPr>
                <a:defRPr/>
              </a:pPr>
              <a:t>211</a:t>
            </a:fld>
            <a:endParaRPr lang="en-US" altLang="en-US"/>
          </a:p>
        </p:txBody>
      </p:sp>
      <p:sp>
        <p:nvSpPr>
          <p:cNvPr id="87045" name="Rectangle 5"/>
          <p:cNvSpPr>
            <a:spLocks noGrp="1" noChangeArrowheads="1"/>
          </p:cNvSpPr>
          <p:nvPr>
            <p:ph type="body" sz="half" idx="1"/>
          </p:nvPr>
        </p:nvSpPr>
        <p:spPr>
          <a:xfrm>
            <a:off x="7696200" y="381000"/>
            <a:ext cx="2743200" cy="6019800"/>
          </a:xfrm>
          <a:solidFill>
            <a:srgbClr val="FF6600"/>
          </a:solidFill>
          <a:ln w="57150">
            <a:solidFill>
              <a:schemeClr val="accent1"/>
            </a:solidFill>
            <a:miter lim="800000"/>
            <a:headEnd/>
            <a:tailEnd/>
          </a:ln>
        </p:spPr>
        <p:txBody>
          <a:bodyPr>
            <a:normAutofit/>
          </a:bodyPr>
          <a:lstStyle/>
          <a:p>
            <a:pPr eaLnBrk="1" hangingPunct="1">
              <a:buFont typeface="Wingdings" panose="05000000000000000000" pitchFamily="2" charset="2"/>
              <a:buNone/>
              <a:defRPr/>
            </a:pPr>
            <a:r>
              <a:rPr lang="en-US" altLang="en-US" sz="2400">
                <a:solidFill>
                  <a:srgbClr val="00FFFF"/>
                </a:solidFill>
              </a:rPr>
              <a:t>DISPENSATIONAL</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Head of Gold</a:t>
            </a:r>
          </a:p>
          <a:p>
            <a:pPr eaLnBrk="1" hangingPunct="1">
              <a:buFont typeface="Wingdings" panose="05000000000000000000" pitchFamily="2" charset="2"/>
              <a:buNone/>
              <a:defRPr/>
            </a:pPr>
            <a:r>
              <a:rPr lang="en-US" altLang="en-US" sz="2000" i="1">
                <a:latin typeface="Arial Narrow" panose="020B0606020202030204" pitchFamily="34" charset="0"/>
              </a:rPr>
              <a:t>     Babylon</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Chest &amp; Arms of Silver</a:t>
            </a:r>
          </a:p>
          <a:p>
            <a:pPr eaLnBrk="1" hangingPunct="1">
              <a:buFont typeface="Wingdings" panose="05000000000000000000" pitchFamily="2" charset="2"/>
              <a:buNone/>
              <a:defRPr/>
            </a:pPr>
            <a:r>
              <a:rPr lang="en-US" altLang="en-US" sz="2000" i="1">
                <a:latin typeface="Arial Narrow" panose="020B0606020202030204" pitchFamily="34" charset="0"/>
              </a:rPr>
              <a:t>     Medo-Persia</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Belly &amp; Thighs of Bronze</a:t>
            </a:r>
          </a:p>
          <a:p>
            <a:pPr eaLnBrk="1" hangingPunct="1">
              <a:buFont typeface="Wingdings" panose="05000000000000000000" pitchFamily="2" charset="2"/>
              <a:buNone/>
              <a:defRPr/>
            </a:pPr>
            <a:r>
              <a:rPr lang="en-US" altLang="en-US" sz="2000" i="1">
                <a:latin typeface="Arial Narrow" panose="020B0606020202030204" pitchFamily="34" charset="0"/>
              </a:rPr>
              <a:t>     Greece</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Legs of Iron</a:t>
            </a:r>
          </a:p>
          <a:p>
            <a:pPr eaLnBrk="1" hangingPunct="1">
              <a:buFont typeface="Wingdings" panose="05000000000000000000" pitchFamily="2" charset="2"/>
              <a:buNone/>
              <a:defRPr/>
            </a:pPr>
            <a:r>
              <a:rPr lang="en-US" altLang="en-US" sz="2000" i="1">
                <a:latin typeface="Arial Narrow" panose="020B0606020202030204" pitchFamily="34" charset="0"/>
              </a:rPr>
              <a:t>    Rome</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Feet of Iron &amp; Clay</a:t>
            </a:r>
          </a:p>
          <a:p>
            <a:pPr eaLnBrk="1" hangingPunct="1">
              <a:buFont typeface="Wingdings" panose="05000000000000000000" pitchFamily="2" charset="2"/>
              <a:buNone/>
              <a:defRPr/>
            </a:pPr>
            <a:r>
              <a:rPr lang="en-US" altLang="en-US" sz="2000" i="1">
                <a:latin typeface="Arial Narrow" panose="020B0606020202030204" pitchFamily="34" charset="0"/>
              </a:rPr>
              <a:t>     Kingdom of Anti-christ</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Stone Kingdom</a:t>
            </a:r>
          </a:p>
          <a:p>
            <a:pPr eaLnBrk="1" hangingPunct="1">
              <a:buFont typeface="Wingdings" panose="05000000000000000000" pitchFamily="2" charset="2"/>
              <a:buNone/>
              <a:defRPr/>
            </a:pPr>
            <a:r>
              <a:rPr lang="en-US" altLang="en-US" sz="2000" i="1">
                <a:latin typeface="Arial Narrow" panose="020B0606020202030204" pitchFamily="34" charset="0"/>
              </a:rPr>
              <a:t>     Millennial kingdom</a:t>
            </a:r>
          </a:p>
          <a:p>
            <a:pPr eaLnBrk="1" hangingPunct="1">
              <a:buFont typeface="Wingdings" panose="05000000000000000000" pitchFamily="2" charset="2"/>
              <a:buNone/>
              <a:defRPr/>
            </a:pPr>
            <a:endParaRPr lang="en-US" altLang="en-US" sz="2800">
              <a:latin typeface="Gloucester MT Extra Condensed" pitchFamily="18" charset="0"/>
            </a:endParaRPr>
          </a:p>
        </p:txBody>
      </p:sp>
      <p:sp>
        <p:nvSpPr>
          <p:cNvPr id="87046" name="Rectangle 6"/>
          <p:cNvSpPr>
            <a:spLocks noGrp="1" noChangeArrowheads="1"/>
          </p:cNvSpPr>
          <p:nvPr>
            <p:ph type="body" sz="half" idx="2"/>
          </p:nvPr>
        </p:nvSpPr>
        <p:spPr>
          <a:xfrm>
            <a:off x="4724400" y="381000"/>
            <a:ext cx="2743200" cy="6019800"/>
          </a:xfrm>
          <a:solidFill>
            <a:srgbClr val="FF6600"/>
          </a:solidFill>
          <a:ln w="57150">
            <a:solidFill>
              <a:schemeClr val="accent1"/>
            </a:solidFill>
            <a:miter lim="800000"/>
            <a:headEnd/>
            <a:tailEnd/>
          </a:ln>
        </p:spPr>
        <p:txBody>
          <a:bodyPr>
            <a:normAutofit/>
          </a:bodyPr>
          <a:lstStyle/>
          <a:p>
            <a:pPr eaLnBrk="1" hangingPunct="1">
              <a:buFont typeface="Wingdings" panose="05000000000000000000" pitchFamily="2" charset="2"/>
              <a:buNone/>
              <a:defRPr/>
            </a:pPr>
            <a:r>
              <a:rPr lang="en-US" altLang="en-US" sz="2400">
                <a:solidFill>
                  <a:srgbClr val="00FFFF"/>
                </a:solidFill>
              </a:rPr>
              <a:t>MESSIANIC</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Head of Gold</a:t>
            </a:r>
          </a:p>
          <a:p>
            <a:pPr eaLnBrk="1" hangingPunct="1">
              <a:buFont typeface="Wingdings" panose="05000000000000000000" pitchFamily="2" charset="2"/>
              <a:buNone/>
              <a:defRPr/>
            </a:pPr>
            <a:r>
              <a:rPr lang="en-US" altLang="en-US" sz="2000" i="1">
                <a:latin typeface="Arial Narrow" panose="020B0606020202030204" pitchFamily="34" charset="0"/>
              </a:rPr>
              <a:t>     Babylon</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Chest &amp; Arms of Silver</a:t>
            </a:r>
          </a:p>
          <a:p>
            <a:pPr eaLnBrk="1" hangingPunct="1">
              <a:buFont typeface="Wingdings" panose="05000000000000000000" pitchFamily="2" charset="2"/>
              <a:buNone/>
              <a:defRPr/>
            </a:pPr>
            <a:r>
              <a:rPr lang="en-US" altLang="en-US" sz="2000" i="1">
                <a:latin typeface="Arial Narrow" panose="020B0606020202030204" pitchFamily="34" charset="0"/>
              </a:rPr>
              <a:t>     Medo-Persia</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Belly &amp; Thighs of Bronze</a:t>
            </a:r>
          </a:p>
          <a:p>
            <a:pPr eaLnBrk="1" hangingPunct="1">
              <a:buFont typeface="Wingdings" panose="05000000000000000000" pitchFamily="2" charset="2"/>
              <a:buNone/>
              <a:defRPr/>
            </a:pPr>
            <a:r>
              <a:rPr lang="en-US" altLang="en-US" sz="2000" i="1">
                <a:latin typeface="Arial Narrow" panose="020B0606020202030204" pitchFamily="34" charset="0"/>
              </a:rPr>
              <a:t>     Greece</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Legs of Iron</a:t>
            </a:r>
          </a:p>
          <a:p>
            <a:pPr eaLnBrk="1" hangingPunct="1">
              <a:buFont typeface="Wingdings" panose="05000000000000000000" pitchFamily="2" charset="2"/>
              <a:buNone/>
              <a:defRPr/>
            </a:pPr>
            <a:r>
              <a:rPr lang="en-US" altLang="en-US" sz="2000" i="1">
                <a:latin typeface="Arial Narrow" panose="020B0606020202030204" pitchFamily="34" charset="0"/>
              </a:rPr>
              <a:t>     Rome</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Feet of Iron &amp; Clay</a:t>
            </a:r>
          </a:p>
          <a:p>
            <a:pPr eaLnBrk="1" hangingPunct="1">
              <a:buFont typeface="Wingdings" panose="05000000000000000000" pitchFamily="2" charset="2"/>
              <a:buNone/>
              <a:defRPr/>
            </a:pPr>
            <a:r>
              <a:rPr lang="en-US" altLang="en-US" sz="2000" i="1">
                <a:latin typeface="Arial Narrow" panose="020B0606020202030204" pitchFamily="34" charset="0"/>
              </a:rPr>
              <a:t>     Caesars</a:t>
            </a:r>
          </a:p>
          <a:p>
            <a:pPr eaLnBrk="1" hangingPunct="1">
              <a:buFont typeface="Wingdings" panose="05000000000000000000" pitchFamily="2" charset="2"/>
              <a:buNone/>
              <a:defRPr/>
            </a:pPr>
            <a:r>
              <a:rPr lang="en-US" altLang="en-US" sz="2400">
                <a:solidFill>
                  <a:srgbClr val="500000"/>
                </a:solidFill>
                <a:latin typeface="Gloucester MT Extra Condensed" pitchFamily="18" charset="0"/>
              </a:rPr>
              <a:t>Stone Kingdom</a:t>
            </a:r>
          </a:p>
          <a:p>
            <a:pPr eaLnBrk="1" hangingPunct="1">
              <a:buFont typeface="Wingdings" panose="05000000000000000000" pitchFamily="2" charset="2"/>
              <a:buNone/>
              <a:defRPr/>
            </a:pPr>
            <a:r>
              <a:rPr lang="en-US" altLang="en-US" sz="2000" i="1">
                <a:latin typeface="Arial Narrow" panose="020B0606020202030204" pitchFamily="34" charset="0"/>
              </a:rPr>
              <a:t>     Kingdom of Christ</a:t>
            </a:r>
          </a:p>
          <a:p>
            <a:pPr eaLnBrk="1" hangingPunct="1">
              <a:buFont typeface="Wingdings" panose="05000000000000000000" pitchFamily="2" charset="2"/>
              <a:buNone/>
              <a:defRPr/>
            </a:pPr>
            <a:endParaRPr lang="en-US" altLang="en-US" sz="2400">
              <a:latin typeface="Gloucester MT Extra Condensed" pitchFamily="18" charset="0"/>
            </a:endParaRPr>
          </a:p>
          <a:p>
            <a:pPr eaLnBrk="1" hangingPunct="1">
              <a:buFont typeface="Wingdings" panose="05000000000000000000" pitchFamily="2" charset="2"/>
              <a:buNone/>
              <a:defRPr/>
            </a:pPr>
            <a:endParaRPr lang="en-US" altLang="en-US" sz="2400"/>
          </a:p>
        </p:txBody>
      </p:sp>
      <p:sp>
        <p:nvSpPr>
          <p:cNvPr id="28677" name="Text Box 7"/>
          <p:cNvSpPr txBox="1">
            <a:spLocks noChangeArrowheads="1"/>
          </p:cNvSpPr>
          <p:nvPr/>
        </p:nvSpPr>
        <p:spPr bwMode="auto">
          <a:xfrm>
            <a:off x="1752600" y="3810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87048" name="Text Box 8"/>
          <p:cNvSpPr txBox="1">
            <a:spLocks noChangeArrowheads="1"/>
          </p:cNvSpPr>
          <p:nvPr/>
        </p:nvSpPr>
        <p:spPr bwMode="auto">
          <a:xfrm>
            <a:off x="1828800" y="381001"/>
            <a:ext cx="2667000" cy="5318379"/>
          </a:xfrm>
          <a:prstGeom prst="rect">
            <a:avLst/>
          </a:prstGeom>
          <a:solidFill>
            <a:srgbClr val="FF6600"/>
          </a:solidFill>
          <a:ln w="571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defRPr/>
            </a:pPr>
            <a:r>
              <a:rPr lang="en-US" altLang="en-US">
                <a:solidFill>
                  <a:srgbClr val="00FFFF"/>
                </a:solidFill>
                <a:effectLst>
                  <a:outerShdw blurRad="38100" dist="38100" dir="2700000" algn="tl">
                    <a:srgbClr val="000000"/>
                  </a:outerShdw>
                </a:effectLst>
                <a:latin typeface="Tahoma" panose="020B0604030504040204" pitchFamily="34" charset="0"/>
              </a:rPr>
              <a:t>MACCABEAN</a:t>
            </a:r>
          </a:p>
          <a:p>
            <a:pPr eaLnBrk="1" hangingPunct="1">
              <a:spcBef>
                <a:spcPct val="20000"/>
              </a:spcBef>
              <a:defRPr/>
            </a:pPr>
            <a:r>
              <a:rPr lang="en-US" altLang="en-US">
                <a:solidFill>
                  <a:srgbClr val="500000"/>
                </a:solidFill>
                <a:latin typeface="Gloucester MT Extra Condensed" pitchFamily="18" charset="0"/>
              </a:rPr>
              <a:t>Head of Gold</a:t>
            </a:r>
          </a:p>
          <a:p>
            <a:pPr eaLnBrk="1" hangingPunct="1">
              <a:spcBef>
                <a:spcPct val="20000"/>
              </a:spcBef>
              <a:defRPr/>
            </a:pPr>
            <a:r>
              <a:rPr lang="en-US" altLang="en-US" sz="2000" i="1">
                <a:latin typeface="Arial Narrow" panose="020B0606020202030204" pitchFamily="34" charset="0"/>
              </a:rPr>
              <a:t>    Babylon</a:t>
            </a:r>
          </a:p>
          <a:p>
            <a:pPr eaLnBrk="1" hangingPunct="1">
              <a:spcBef>
                <a:spcPct val="20000"/>
              </a:spcBef>
              <a:defRPr/>
            </a:pPr>
            <a:r>
              <a:rPr lang="en-US" altLang="en-US">
                <a:solidFill>
                  <a:srgbClr val="500000"/>
                </a:solidFill>
                <a:latin typeface="Gloucester MT Extra Condensed" pitchFamily="18" charset="0"/>
              </a:rPr>
              <a:t>Chest &amp; Arms of Silver</a:t>
            </a:r>
          </a:p>
          <a:p>
            <a:pPr eaLnBrk="1" hangingPunct="1">
              <a:spcBef>
                <a:spcPct val="20000"/>
              </a:spcBef>
              <a:defRPr/>
            </a:pPr>
            <a:r>
              <a:rPr lang="en-US" altLang="en-US" sz="2000" i="1">
                <a:latin typeface="Arial Narrow" panose="020B0606020202030204" pitchFamily="34" charset="0"/>
              </a:rPr>
              <a:t>     Media</a:t>
            </a:r>
          </a:p>
          <a:p>
            <a:pPr eaLnBrk="1" hangingPunct="1">
              <a:spcBef>
                <a:spcPct val="20000"/>
              </a:spcBef>
              <a:defRPr/>
            </a:pPr>
            <a:r>
              <a:rPr lang="en-US" altLang="en-US">
                <a:solidFill>
                  <a:srgbClr val="500000"/>
                </a:solidFill>
                <a:latin typeface="Gloucester MT Extra Condensed" pitchFamily="18" charset="0"/>
              </a:rPr>
              <a:t>Belly &amp; Thighs of Bronze</a:t>
            </a:r>
          </a:p>
          <a:p>
            <a:pPr eaLnBrk="1" hangingPunct="1">
              <a:spcBef>
                <a:spcPct val="20000"/>
              </a:spcBef>
              <a:defRPr/>
            </a:pPr>
            <a:r>
              <a:rPr lang="en-US" altLang="en-US" sz="2000" i="1">
                <a:latin typeface="Arial Narrow" panose="020B0606020202030204" pitchFamily="34" charset="0"/>
              </a:rPr>
              <a:t>     Persia</a:t>
            </a:r>
          </a:p>
          <a:p>
            <a:pPr eaLnBrk="1" hangingPunct="1">
              <a:spcBef>
                <a:spcPct val="20000"/>
              </a:spcBef>
              <a:defRPr/>
            </a:pPr>
            <a:r>
              <a:rPr lang="en-US" altLang="en-US">
                <a:solidFill>
                  <a:srgbClr val="500000"/>
                </a:solidFill>
                <a:latin typeface="Gloucester MT Extra Condensed" pitchFamily="18" charset="0"/>
              </a:rPr>
              <a:t>Legs of Iron</a:t>
            </a:r>
          </a:p>
          <a:p>
            <a:pPr eaLnBrk="1" hangingPunct="1">
              <a:spcBef>
                <a:spcPct val="20000"/>
              </a:spcBef>
              <a:defRPr/>
            </a:pPr>
            <a:r>
              <a:rPr lang="en-US" altLang="en-US" sz="2000" i="1">
                <a:latin typeface="Arial Narrow" panose="020B0606020202030204" pitchFamily="34" charset="0"/>
              </a:rPr>
              <a:t>     Greece</a:t>
            </a:r>
          </a:p>
          <a:p>
            <a:pPr eaLnBrk="1" hangingPunct="1">
              <a:spcBef>
                <a:spcPct val="20000"/>
              </a:spcBef>
              <a:defRPr/>
            </a:pPr>
            <a:r>
              <a:rPr lang="en-US" altLang="en-US">
                <a:solidFill>
                  <a:srgbClr val="500000"/>
                </a:solidFill>
                <a:latin typeface="Gloucester MT Extra Condensed" pitchFamily="18" charset="0"/>
              </a:rPr>
              <a:t>Feet of Iron &amp; Clay</a:t>
            </a:r>
          </a:p>
          <a:p>
            <a:pPr eaLnBrk="1" hangingPunct="1">
              <a:spcBef>
                <a:spcPct val="20000"/>
              </a:spcBef>
              <a:defRPr/>
            </a:pPr>
            <a:r>
              <a:rPr lang="en-US" altLang="en-US" sz="2000" i="1">
                <a:latin typeface="Arial Narrow" panose="020B0606020202030204" pitchFamily="34" charset="0"/>
              </a:rPr>
              <a:t>    Ptolemies &amp; Seleucids</a:t>
            </a:r>
          </a:p>
          <a:p>
            <a:pPr eaLnBrk="1" hangingPunct="1">
              <a:spcBef>
                <a:spcPct val="20000"/>
              </a:spcBef>
              <a:defRPr/>
            </a:pPr>
            <a:r>
              <a:rPr lang="en-US" altLang="en-US">
                <a:solidFill>
                  <a:srgbClr val="500000"/>
                </a:solidFill>
                <a:latin typeface="Gloucester MT Extra Condensed" pitchFamily="18" charset="0"/>
              </a:rPr>
              <a:t>Stone Kingdom</a:t>
            </a:r>
          </a:p>
          <a:p>
            <a:pPr eaLnBrk="1" hangingPunct="1">
              <a:spcBef>
                <a:spcPct val="20000"/>
              </a:spcBef>
              <a:defRPr/>
            </a:pPr>
            <a:r>
              <a:rPr lang="en-US" altLang="en-US" sz="2000" i="1">
                <a:latin typeface="Arial Narrow" panose="020B0606020202030204" pitchFamily="34" charset="0"/>
              </a:rPr>
              <a:t>     Maccabean kingdom</a:t>
            </a:r>
          </a:p>
          <a:p>
            <a:pPr eaLnBrk="1" hangingPunct="1">
              <a:spcBef>
                <a:spcPct val="20000"/>
              </a:spcBef>
              <a:defRPr/>
            </a:pPr>
            <a:endParaRPr lang="en-US" altLang="en-US" sz="2000" i="1">
              <a:latin typeface="Arial Narrow" panose="020B0606020202030204" pitchFamily="34" charset="0"/>
            </a:endParaRPr>
          </a:p>
          <a:p>
            <a:pPr eaLnBrk="1" hangingPunct="1">
              <a:spcBef>
                <a:spcPct val="20000"/>
              </a:spcBef>
              <a:defRPr/>
            </a:pPr>
            <a:endParaRPr lang="en-US" altLang="en-US" sz="2000" i="1">
              <a:latin typeface="Comic Sans MS" panose="030F0702030302020204" pitchFamily="66" charset="0"/>
            </a:endParaRPr>
          </a:p>
        </p:txBody>
      </p:sp>
    </p:spTree>
    <p:extLst>
      <p:ext uri="{BB962C8B-B14F-4D97-AF65-F5344CB8AC3E}">
        <p14:creationId xmlns:p14="http://schemas.microsoft.com/office/powerpoint/2010/main" val="609415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dissolve">
                                      <p:cBhvr>
                                        <p:cTn id="7" dur="500"/>
                                        <p:tgtEl>
                                          <p:spTgt spid="870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6">
                                            <p:bg/>
                                          </p:spTgt>
                                        </p:tgtEl>
                                        <p:attrNameLst>
                                          <p:attrName>style.visibility</p:attrName>
                                        </p:attrNameLst>
                                      </p:cBhvr>
                                      <p:to>
                                        <p:strVal val="visible"/>
                                      </p:to>
                                    </p:set>
                                    <p:animEffect transition="in" filter="dissolve">
                                      <p:cBhvr>
                                        <p:cTn id="12" dur="500"/>
                                        <p:tgtEl>
                                          <p:spTgt spid="87046">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7046">
                                            <p:txEl>
                                              <p:pRg st="0" end="0"/>
                                            </p:txEl>
                                          </p:spTgt>
                                        </p:tgtEl>
                                        <p:attrNameLst>
                                          <p:attrName>style.visibility</p:attrName>
                                        </p:attrNameLst>
                                      </p:cBhvr>
                                      <p:to>
                                        <p:strVal val="visible"/>
                                      </p:to>
                                    </p:set>
                                    <p:animEffect transition="in" filter="dissolve">
                                      <p:cBhvr>
                                        <p:cTn id="15" dur="500"/>
                                        <p:tgtEl>
                                          <p:spTgt spid="87046">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7046">
                                            <p:txEl>
                                              <p:pRg st="1" end="1"/>
                                            </p:txEl>
                                          </p:spTgt>
                                        </p:tgtEl>
                                        <p:attrNameLst>
                                          <p:attrName>style.visibility</p:attrName>
                                        </p:attrNameLst>
                                      </p:cBhvr>
                                      <p:to>
                                        <p:strVal val="visible"/>
                                      </p:to>
                                    </p:set>
                                    <p:animEffect transition="in" filter="dissolve">
                                      <p:cBhvr>
                                        <p:cTn id="18" dur="500"/>
                                        <p:tgtEl>
                                          <p:spTgt spid="87046">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7046">
                                            <p:txEl>
                                              <p:pRg st="2" end="2"/>
                                            </p:txEl>
                                          </p:spTgt>
                                        </p:tgtEl>
                                        <p:attrNameLst>
                                          <p:attrName>style.visibility</p:attrName>
                                        </p:attrNameLst>
                                      </p:cBhvr>
                                      <p:to>
                                        <p:strVal val="visible"/>
                                      </p:to>
                                    </p:set>
                                    <p:animEffect transition="in" filter="dissolve">
                                      <p:cBhvr>
                                        <p:cTn id="21" dur="500"/>
                                        <p:tgtEl>
                                          <p:spTgt spid="87046">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7046">
                                            <p:txEl>
                                              <p:pRg st="3" end="3"/>
                                            </p:txEl>
                                          </p:spTgt>
                                        </p:tgtEl>
                                        <p:attrNameLst>
                                          <p:attrName>style.visibility</p:attrName>
                                        </p:attrNameLst>
                                      </p:cBhvr>
                                      <p:to>
                                        <p:strVal val="visible"/>
                                      </p:to>
                                    </p:set>
                                    <p:animEffect transition="in" filter="dissolve">
                                      <p:cBhvr>
                                        <p:cTn id="24" dur="500"/>
                                        <p:tgtEl>
                                          <p:spTgt spid="87046">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7046">
                                            <p:txEl>
                                              <p:pRg st="4" end="4"/>
                                            </p:txEl>
                                          </p:spTgt>
                                        </p:tgtEl>
                                        <p:attrNameLst>
                                          <p:attrName>style.visibility</p:attrName>
                                        </p:attrNameLst>
                                      </p:cBhvr>
                                      <p:to>
                                        <p:strVal val="visible"/>
                                      </p:to>
                                    </p:set>
                                    <p:animEffect transition="in" filter="dissolve">
                                      <p:cBhvr>
                                        <p:cTn id="27" dur="500"/>
                                        <p:tgtEl>
                                          <p:spTgt spid="87046">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046">
                                            <p:txEl>
                                              <p:pRg st="5" end="5"/>
                                            </p:txEl>
                                          </p:spTgt>
                                        </p:tgtEl>
                                        <p:attrNameLst>
                                          <p:attrName>style.visibility</p:attrName>
                                        </p:attrNameLst>
                                      </p:cBhvr>
                                      <p:to>
                                        <p:strVal val="visible"/>
                                      </p:to>
                                    </p:set>
                                    <p:animEffect transition="in" filter="dissolve">
                                      <p:cBhvr>
                                        <p:cTn id="30" dur="500"/>
                                        <p:tgtEl>
                                          <p:spTgt spid="87046">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7046">
                                            <p:txEl>
                                              <p:pRg st="6" end="6"/>
                                            </p:txEl>
                                          </p:spTgt>
                                        </p:tgtEl>
                                        <p:attrNameLst>
                                          <p:attrName>style.visibility</p:attrName>
                                        </p:attrNameLst>
                                      </p:cBhvr>
                                      <p:to>
                                        <p:strVal val="visible"/>
                                      </p:to>
                                    </p:set>
                                    <p:animEffect transition="in" filter="dissolve">
                                      <p:cBhvr>
                                        <p:cTn id="33" dur="500"/>
                                        <p:tgtEl>
                                          <p:spTgt spid="87046">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7046">
                                            <p:txEl>
                                              <p:pRg st="7" end="7"/>
                                            </p:txEl>
                                          </p:spTgt>
                                        </p:tgtEl>
                                        <p:attrNameLst>
                                          <p:attrName>style.visibility</p:attrName>
                                        </p:attrNameLst>
                                      </p:cBhvr>
                                      <p:to>
                                        <p:strVal val="visible"/>
                                      </p:to>
                                    </p:set>
                                    <p:animEffect transition="in" filter="dissolve">
                                      <p:cBhvr>
                                        <p:cTn id="36" dur="500"/>
                                        <p:tgtEl>
                                          <p:spTgt spid="87046">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87046">
                                            <p:txEl>
                                              <p:pRg st="8" end="8"/>
                                            </p:txEl>
                                          </p:spTgt>
                                        </p:tgtEl>
                                        <p:attrNameLst>
                                          <p:attrName>style.visibility</p:attrName>
                                        </p:attrNameLst>
                                      </p:cBhvr>
                                      <p:to>
                                        <p:strVal val="visible"/>
                                      </p:to>
                                    </p:set>
                                    <p:animEffect transition="in" filter="dissolve">
                                      <p:cBhvr>
                                        <p:cTn id="39" dur="500"/>
                                        <p:tgtEl>
                                          <p:spTgt spid="87046">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87046">
                                            <p:txEl>
                                              <p:pRg st="9" end="9"/>
                                            </p:txEl>
                                          </p:spTgt>
                                        </p:tgtEl>
                                        <p:attrNameLst>
                                          <p:attrName>style.visibility</p:attrName>
                                        </p:attrNameLst>
                                      </p:cBhvr>
                                      <p:to>
                                        <p:strVal val="visible"/>
                                      </p:to>
                                    </p:set>
                                    <p:animEffect transition="in" filter="dissolve">
                                      <p:cBhvr>
                                        <p:cTn id="42" dur="500"/>
                                        <p:tgtEl>
                                          <p:spTgt spid="87046">
                                            <p:txEl>
                                              <p:pRg st="9" end="9"/>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87046">
                                            <p:txEl>
                                              <p:pRg st="10" end="10"/>
                                            </p:txEl>
                                          </p:spTgt>
                                        </p:tgtEl>
                                        <p:attrNameLst>
                                          <p:attrName>style.visibility</p:attrName>
                                        </p:attrNameLst>
                                      </p:cBhvr>
                                      <p:to>
                                        <p:strVal val="visible"/>
                                      </p:to>
                                    </p:set>
                                    <p:animEffect transition="in" filter="dissolve">
                                      <p:cBhvr>
                                        <p:cTn id="45" dur="500"/>
                                        <p:tgtEl>
                                          <p:spTgt spid="87046">
                                            <p:txEl>
                                              <p:pRg st="10" end="10"/>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7046">
                                            <p:txEl>
                                              <p:pRg st="11" end="11"/>
                                            </p:txEl>
                                          </p:spTgt>
                                        </p:tgtEl>
                                        <p:attrNameLst>
                                          <p:attrName>style.visibility</p:attrName>
                                        </p:attrNameLst>
                                      </p:cBhvr>
                                      <p:to>
                                        <p:strVal val="visible"/>
                                      </p:to>
                                    </p:set>
                                    <p:animEffect transition="in" filter="dissolve">
                                      <p:cBhvr>
                                        <p:cTn id="48" dur="500"/>
                                        <p:tgtEl>
                                          <p:spTgt spid="87046">
                                            <p:txEl>
                                              <p:pRg st="11" end="11"/>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87046">
                                            <p:txEl>
                                              <p:pRg st="12" end="12"/>
                                            </p:txEl>
                                          </p:spTgt>
                                        </p:tgtEl>
                                        <p:attrNameLst>
                                          <p:attrName>style.visibility</p:attrName>
                                        </p:attrNameLst>
                                      </p:cBhvr>
                                      <p:to>
                                        <p:strVal val="visible"/>
                                      </p:to>
                                    </p:set>
                                    <p:animEffect transition="in" filter="dissolve">
                                      <p:cBhvr>
                                        <p:cTn id="51" dur="500"/>
                                        <p:tgtEl>
                                          <p:spTgt spid="87046">
                                            <p:txEl>
                                              <p:pRg st="12" end="1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87045">
                                            <p:bg/>
                                          </p:spTgt>
                                        </p:tgtEl>
                                        <p:attrNameLst>
                                          <p:attrName>style.visibility</p:attrName>
                                        </p:attrNameLst>
                                      </p:cBhvr>
                                      <p:to>
                                        <p:strVal val="visible"/>
                                      </p:to>
                                    </p:set>
                                    <p:animEffect transition="in" filter="dissolve">
                                      <p:cBhvr>
                                        <p:cTn id="56" dur="500"/>
                                        <p:tgtEl>
                                          <p:spTgt spid="87045">
                                            <p:bg/>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87045">
                                            <p:txEl>
                                              <p:pRg st="0" end="0"/>
                                            </p:txEl>
                                          </p:spTgt>
                                        </p:tgtEl>
                                        <p:attrNameLst>
                                          <p:attrName>style.visibility</p:attrName>
                                        </p:attrNameLst>
                                      </p:cBhvr>
                                      <p:to>
                                        <p:strVal val="visible"/>
                                      </p:to>
                                    </p:set>
                                    <p:animEffect transition="in" filter="dissolve">
                                      <p:cBhvr>
                                        <p:cTn id="59" dur="500"/>
                                        <p:tgtEl>
                                          <p:spTgt spid="87045">
                                            <p:txEl>
                                              <p:pRg st="0" end="0"/>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87045">
                                            <p:txEl>
                                              <p:pRg st="1" end="1"/>
                                            </p:txEl>
                                          </p:spTgt>
                                        </p:tgtEl>
                                        <p:attrNameLst>
                                          <p:attrName>style.visibility</p:attrName>
                                        </p:attrNameLst>
                                      </p:cBhvr>
                                      <p:to>
                                        <p:strVal val="visible"/>
                                      </p:to>
                                    </p:set>
                                    <p:animEffect transition="in" filter="dissolve">
                                      <p:cBhvr>
                                        <p:cTn id="62" dur="500"/>
                                        <p:tgtEl>
                                          <p:spTgt spid="87045">
                                            <p:txEl>
                                              <p:pRg st="1" end="1"/>
                                            </p:txEl>
                                          </p:spTgt>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7045">
                                            <p:txEl>
                                              <p:pRg st="2" end="2"/>
                                            </p:txEl>
                                          </p:spTgt>
                                        </p:tgtEl>
                                        <p:attrNameLst>
                                          <p:attrName>style.visibility</p:attrName>
                                        </p:attrNameLst>
                                      </p:cBhvr>
                                      <p:to>
                                        <p:strVal val="visible"/>
                                      </p:to>
                                    </p:set>
                                    <p:animEffect transition="in" filter="dissolve">
                                      <p:cBhvr>
                                        <p:cTn id="65" dur="500"/>
                                        <p:tgtEl>
                                          <p:spTgt spid="87045">
                                            <p:txEl>
                                              <p:pRg st="2" end="2"/>
                                            </p:tx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87045">
                                            <p:txEl>
                                              <p:pRg st="3" end="3"/>
                                            </p:txEl>
                                          </p:spTgt>
                                        </p:tgtEl>
                                        <p:attrNameLst>
                                          <p:attrName>style.visibility</p:attrName>
                                        </p:attrNameLst>
                                      </p:cBhvr>
                                      <p:to>
                                        <p:strVal val="visible"/>
                                      </p:to>
                                    </p:set>
                                    <p:animEffect transition="in" filter="dissolve">
                                      <p:cBhvr>
                                        <p:cTn id="68" dur="500"/>
                                        <p:tgtEl>
                                          <p:spTgt spid="87045">
                                            <p:txEl>
                                              <p:pRg st="3" end="3"/>
                                            </p:txEl>
                                          </p:spTgt>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87045">
                                            <p:txEl>
                                              <p:pRg st="4" end="4"/>
                                            </p:txEl>
                                          </p:spTgt>
                                        </p:tgtEl>
                                        <p:attrNameLst>
                                          <p:attrName>style.visibility</p:attrName>
                                        </p:attrNameLst>
                                      </p:cBhvr>
                                      <p:to>
                                        <p:strVal val="visible"/>
                                      </p:to>
                                    </p:set>
                                    <p:animEffect transition="in" filter="dissolve">
                                      <p:cBhvr>
                                        <p:cTn id="71" dur="500"/>
                                        <p:tgtEl>
                                          <p:spTgt spid="87045">
                                            <p:txEl>
                                              <p:pRg st="4" end="4"/>
                                            </p:txEl>
                                          </p:spTgt>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7045">
                                            <p:txEl>
                                              <p:pRg st="5" end="5"/>
                                            </p:txEl>
                                          </p:spTgt>
                                        </p:tgtEl>
                                        <p:attrNameLst>
                                          <p:attrName>style.visibility</p:attrName>
                                        </p:attrNameLst>
                                      </p:cBhvr>
                                      <p:to>
                                        <p:strVal val="visible"/>
                                      </p:to>
                                    </p:set>
                                    <p:animEffect transition="in" filter="dissolve">
                                      <p:cBhvr>
                                        <p:cTn id="74" dur="500"/>
                                        <p:tgtEl>
                                          <p:spTgt spid="87045">
                                            <p:txEl>
                                              <p:pRg st="5" end="5"/>
                                            </p:txEl>
                                          </p:spTgt>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7045">
                                            <p:txEl>
                                              <p:pRg st="6" end="6"/>
                                            </p:txEl>
                                          </p:spTgt>
                                        </p:tgtEl>
                                        <p:attrNameLst>
                                          <p:attrName>style.visibility</p:attrName>
                                        </p:attrNameLst>
                                      </p:cBhvr>
                                      <p:to>
                                        <p:strVal val="visible"/>
                                      </p:to>
                                    </p:set>
                                    <p:animEffect transition="in" filter="dissolve">
                                      <p:cBhvr>
                                        <p:cTn id="77" dur="500"/>
                                        <p:tgtEl>
                                          <p:spTgt spid="87045">
                                            <p:txEl>
                                              <p:pRg st="6" end="6"/>
                                            </p:txEl>
                                          </p:spTgt>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87045">
                                            <p:txEl>
                                              <p:pRg st="7" end="7"/>
                                            </p:txEl>
                                          </p:spTgt>
                                        </p:tgtEl>
                                        <p:attrNameLst>
                                          <p:attrName>style.visibility</p:attrName>
                                        </p:attrNameLst>
                                      </p:cBhvr>
                                      <p:to>
                                        <p:strVal val="visible"/>
                                      </p:to>
                                    </p:set>
                                    <p:animEffect transition="in" filter="dissolve">
                                      <p:cBhvr>
                                        <p:cTn id="80" dur="500"/>
                                        <p:tgtEl>
                                          <p:spTgt spid="87045">
                                            <p:txEl>
                                              <p:pRg st="7" end="7"/>
                                            </p:txEl>
                                          </p:spTgt>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87045">
                                            <p:txEl>
                                              <p:pRg st="8" end="8"/>
                                            </p:txEl>
                                          </p:spTgt>
                                        </p:tgtEl>
                                        <p:attrNameLst>
                                          <p:attrName>style.visibility</p:attrName>
                                        </p:attrNameLst>
                                      </p:cBhvr>
                                      <p:to>
                                        <p:strVal val="visible"/>
                                      </p:to>
                                    </p:set>
                                    <p:animEffect transition="in" filter="dissolve">
                                      <p:cBhvr>
                                        <p:cTn id="83" dur="500"/>
                                        <p:tgtEl>
                                          <p:spTgt spid="87045">
                                            <p:txEl>
                                              <p:pRg st="8" end="8"/>
                                            </p:txEl>
                                          </p:spTgt>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87045">
                                            <p:txEl>
                                              <p:pRg st="9" end="9"/>
                                            </p:txEl>
                                          </p:spTgt>
                                        </p:tgtEl>
                                        <p:attrNameLst>
                                          <p:attrName>style.visibility</p:attrName>
                                        </p:attrNameLst>
                                      </p:cBhvr>
                                      <p:to>
                                        <p:strVal val="visible"/>
                                      </p:to>
                                    </p:set>
                                    <p:animEffect transition="in" filter="dissolve">
                                      <p:cBhvr>
                                        <p:cTn id="86" dur="500"/>
                                        <p:tgtEl>
                                          <p:spTgt spid="87045">
                                            <p:txEl>
                                              <p:pRg st="9" end="9"/>
                                            </p:txEl>
                                          </p:spTgt>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87045">
                                            <p:txEl>
                                              <p:pRg st="10" end="10"/>
                                            </p:txEl>
                                          </p:spTgt>
                                        </p:tgtEl>
                                        <p:attrNameLst>
                                          <p:attrName>style.visibility</p:attrName>
                                        </p:attrNameLst>
                                      </p:cBhvr>
                                      <p:to>
                                        <p:strVal val="visible"/>
                                      </p:to>
                                    </p:set>
                                    <p:animEffect transition="in" filter="dissolve">
                                      <p:cBhvr>
                                        <p:cTn id="89" dur="500"/>
                                        <p:tgtEl>
                                          <p:spTgt spid="87045">
                                            <p:txEl>
                                              <p:pRg st="10" end="10"/>
                                            </p:txEl>
                                          </p:spTgt>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87045">
                                            <p:txEl>
                                              <p:pRg st="11" end="11"/>
                                            </p:txEl>
                                          </p:spTgt>
                                        </p:tgtEl>
                                        <p:attrNameLst>
                                          <p:attrName>style.visibility</p:attrName>
                                        </p:attrNameLst>
                                      </p:cBhvr>
                                      <p:to>
                                        <p:strVal val="visible"/>
                                      </p:to>
                                    </p:set>
                                    <p:animEffect transition="in" filter="dissolve">
                                      <p:cBhvr>
                                        <p:cTn id="92" dur="500"/>
                                        <p:tgtEl>
                                          <p:spTgt spid="87045">
                                            <p:txEl>
                                              <p:pRg st="11" end="11"/>
                                            </p:txEl>
                                          </p:spTgt>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7045">
                                            <p:txEl>
                                              <p:pRg st="12" end="12"/>
                                            </p:txEl>
                                          </p:spTgt>
                                        </p:tgtEl>
                                        <p:attrNameLst>
                                          <p:attrName>style.visibility</p:attrName>
                                        </p:attrNameLst>
                                      </p:cBhvr>
                                      <p:to>
                                        <p:strVal val="visible"/>
                                      </p:to>
                                    </p:set>
                                    <p:animEffect transition="in" filter="dissolve">
                                      <p:cBhvr>
                                        <p:cTn id="95" dur="500"/>
                                        <p:tgtEl>
                                          <p:spTgt spid="8704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uiExpand="1" build="p" animBg="1"/>
      <p:bldP spid="87046" grpId="0" uiExpand="1" build="p" animBg="1"/>
      <p:bldP spid="8704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1EE05E4-40F5-4010-9668-311F6FE2A596}" type="slidenum">
              <a:rPr lang="en-US" altLang="en-US"/>
              <a:pPr>
                <a:defRPr/>
              </a:pPr>
              <a:t>212</a:t>
            </a:fld>
            <a:endParaRPr lang="en-US" altLang="en-US"/>
          </a:p>
        </p:txBody>
      </p:sp>
      <p:sp>
        <p:nvSpPr>
          <p:cNvPr id="360450" name="Rectangle 2"/>
          <p:cNvSpPr>
            <a:spLocks noGrp="1" noChangeArrowheads="1"/>
          </p:cNvSpPr>
          <p:nvPr>
            <p:ph type="title"/>
          </p:nvPr>
        </p:nvSpPr>
        <p:spPr>
          <a:xfrm>
            <a:off x="1905000" y="265445"/>
            <a:ext cx="7729728" cy="1188720"/>
          </a:xfrm>
        </p:spPr>
        <p:txBody>
          <a:bodyPr/>
          <a:lstStyle/>
          <a:p>
            <a:pPr eaLnBrk="1" hangingPunct="1">
              <a:defRPr/>
            </a:pPr>
            <a:r>
              <a:rPr lang="en-US" altLang="en-US" sz="4000">
                <a:solidFill>
                  <a:schemeClr val="accent1"/>
                </a:solidFill>
              </a:rPr>
              <a:t>Chapters 3-4</a:t>
            </a:r>
          </a:p>
        </p:txBody>
      </p:sp>
      <p:sp>
        <p:nvSpPr>
          <p:cNvPr id="360451" name="Rectangle 3"/>
          <p:cNvSpPr>
            <a:spLocks noGrp="1" noChangeArrowheads="1"/>
          </p:cNvSpPr>
          <p:nvPr>
            <p:ph type="body" idx="1"/>
          </p:nvPr>
        </p:nvSpPr>
        <p:spPr>
          <a:xfrm>
            <a:off x="1905000" y="1600200"/>
            <a:ext cx="8534400" cy="4953000"/>
          </a:xfrm>
        </p:spPr>
        <p:txBody>
          <a:bodyPr/>
          <a:lstStyle/>
          <a:p>
            <a:pPr eaLnBrk="1" hangingPunct="1">
              <a:spcBef>
                <a:spcPct val="0"/>
              </a:spcBef>
              <a:buFont typeface="Wingdings" panose="05000000000000000000" pitchFamily="2" charset="2"/>
              <a:buNone/>
              <a:defRPr/>
            </a:pPr>
            <a:r>
              <a:rPr lang="en-US" altLang="en-US" sz="2800" b="1" dirty="0">
                <a:solidFill>
                  <a:srgbClr val="FFCC00"/>
                </a:solidFill>
              </a:rPr>
              <a:t>Further challenges to faith in a pagan culture resulted in religious permission and pagan recognition.</a:t>
            </a:r>
          </a:p>
          <a:p>
            <a:pPr eaLnBrk="1" hangingPunct="1">
              <a:spcBef>
                <a:spcPct val="0"/>
              </a:spcBef>
              <a:buFont typeface="Wingdings" panose="05000000000000000000" pitchFamily="2" charset="2"/>
              <a:buNone/>
              <a:defRPr/>
            </a:pPr>
            <a:r>
              <a:rPr lang="en-US" altLang="en-US" sz="900" dirty="0"/>
              <a:t> </a:t>
            </a:r>
          </a:p>
          <a:p>
            <a:pPr eaLnBrk="1" hangingPunct="1">
              <a:defRPr/>
            </a:pPr>
            <a:r>
              <a:rPr lang="en-US" altLang="en-US" sz="2400" i="1" dirty="0"/>
              <a:t>At the close of Chapter 3, Nebuchadnezzar issued a decree that no criticisms would be allowed against the God of the three Jewish young men on pain of death (3:29).</a:t>
            </a:r>
          </a:p>
          <a:p>
            <a:pPr eaLnBrk="1" hangingPunct="1">
              <a:defRPr/>
            </a:pPr>
            <a:r>
              <a:rPr lang="en-US" altLang="en-US" sz="2400" i="1" dirty="0"/>
              <a:t>At the close of Chapter 4, Nebuchadnezzar, after his downfall and restoration, recognized the God of the Hebrews (4:37).</a:t>
            </a:r>
          </a:p>
        </p:txBody>
      </p:sp>
    </p:spTree>
    <p:extLst>
      <p:ext uri="{BB962C8B-B14F-4D97-AF65-F5344CB8AC3E}">
        <p14:creationId xmlns:p14="http://schemas.microsoft.com/office/powerpoint/2010/main" val="16457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60451">
                                            <p:txEl>
                                              <p:pRg st="1" end="1"/>
                                            </p:txEl>
                                          </p:spTgt>
                                        </p:tgtEl>
                                        <p:attrNameLst>
                                          <p:attrName>style.visibility</p:attrName>
                                        </p:attrNameLst>
                                      </p:cBhvr>
                                      <p:to>
                                        <p:strVal val="visible"/>
                                      </p:to>
                                    </p:set>
                                    <p:anim calcmode="lin" valueType="num">
                                      <p:cBhvr>
                                        <p:cTn id="12" dur="500" fill="hold"/>
                                        <p:tgtEl>
                                          <p:spTgt spid="3604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604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60451">
                                            <p:txEl>
                                              <p:pRg st="2" end="2"/>
                                            </p:txEl>
                                          </p:spTgt>
                                        </p:tgtEl>
                                        <p:attrNameLst>
                                          <p:attrName>style.visibility</p:attrName>
                                        </p:attrNameLst>
                                      </p:cBhvr>
                                      <p:to>
                                        <p:strVal val="visible"/>
                                      </p:to>
                                    </p:set>
                                    <p:anim calcmode="lin" valueType="num">
                                      <p:cBhvr additive="base">
                                        <p:cTn id="18" dur="500" fill="hold"/>
                                        <p:tgtEl>
                                          <p:spTgt spid="36045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6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60451">
                                            <p:txEl>
                                              <p:pRg st="3" end="3"/>
                                            </p:txEl>
                                          </p:spTgt>
                                        </p:tgtEl>
                                        <p:attrNameLst>
                                          <p:attrName>style.visibility</p:attrName>
                                        </p:attrNameLst>
                                      </p:cBhvr>
                                      <p:to>
                                        <p:strVal val="visible"/>
                                      </p:to>
                                    </p:set>
                                    <p:anim calcmode="lin" valueType="num">
                                      <p:cBhvr additive="base">
                                        <p:cTn id="24" dur="500" fill="hold"/>
                                        <p:tgtEl>
                                          <p:spTgt spid="36045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6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1873624" y="416860"/>
            <a:ext cx="8229600" cy="792163"/>
          </a:xfrm>
        </p:spPr>
        <p:txBody>
          <a:bodyPr/>
          <a:lstStyle/>
          <a:p>
            <a:pPr eaLnBrk="1" hangingPunct="1">
              <a:defRPr/>
            </a:pPr>
            <a:r>
              <a:rPr lang="en-US" altLang="en-US">
                <a:solidFill>
                  <a:schemeClr val="accent1"/>
                </a:solidFill>
              </a:rPr>
              <a:t>The Fourth Man in the Fire</a:t>
            </a:r>
          </a:p>
        </p:txBody>
      </p:sp>
      <p:sp>
        <p:nvSpPr>
          <p:cNvPr id="361475" name="Rectangle 3"/>
          <p:cNvSpPr>
            <a:spLocks noGrp="1" noChangeArrowheads="1"/>
          </p:cNvSpPr>
          <p:nvPr>
            <p:ph type="body" idx="1"/>
          </p:nvPr>
        </p:nvSpPr>
        <p:spPr>
          <a:xfrm>
            <a:off x="1640541" y="1362637"/>
            <a:ext cx="9529482" cy="5311588"/>
          </a:xfrm>
        </p:spPr>
        <p:txBody>
          <a:bodyPr>
            <a:normAutofit/>
          </a:bodyPr>
          <a:lstStyle/>
          <a:p>
            <a:pPr eaLnBrk="1" hangingPunct="1">
              <a:buFont typeface="Wingdings" panose="05000000000000000000" pitchFamily="2" charset="2"/>
              <a:buNone/>
              <a:defRPr/>
            </a:pPr>
            <a:r>
              <a:rPr lang="en-US" altLang="en-US" sz="2800" b="1" dirty="0">
                <a:solidFill>
                  <a:srgbClr val="FFCC00"/>
                </a:solidFill>
              </a:rPr>
              <a:t>Older English Versions translated Da. 3:25 as: “…the fourth is like the Son of God” (KJV, etc.).</a:t>
            </a:r>
          </a:p>
          <a:p>
            <a:pPr eaLnBrk="1" hangingPunct="1">
              <a:defRPr/>
            </a:pPr>
            <a:r>
              <a:rPr lang="en-US" altLang="en-US" sz="2400" i="1" dirty="0"/>
              <a:t>In turn, this led to the belief that the fourth figure in the fire was a pre-incarnation of Christ.</a:t>
            </a:r>
          </a:p>
          <a:p>
            <a:pPr eaLnBrk="1" hangingPunct="1">
              <a:defRPr/>
            </a:pPr>
            <a:r>
              <a:rPr lang="en-US" altLang="en-US" sz="2400" i="1" dirty="0"/>
              <a:t>Whether or not the fourth figure was an angel or even Christ himself, it seems unlikely that Nebuchadnezzar, a pagan king, would have recognized him as Christ. He would have had no frame of reference for such an identity.</a:t>
            </a:r>
          </a:p>
          <a:p>
            <a:pPr eaLnBrk="1" hangingPunct="1">
              <a:defRPr/>
            </a:pPr>
            <a:r>
              <a:rPr lang="en-US" altLang="en-US" sz="2400" i="1" dirty="0"/>
              <a:t>Later English translations render it as “…a son of the gods” (i.e., a supernatural figure), and only the NKJV retains the older rendering (but adds a footnote “a son of the gods”). The Aramaic </a:t>
            </a:r>
            <a:r>
              <a:rPr lang="en-US" altLang="en-US" sz="2400" dirty="0" err="1">
                <a:latin typeface="HebrewTh" pitchFamily="2" charset="0"/>
              </a:rPr>
              <a:t>NyhilAx</a:t>
            </a:r>
            <a:r>
              <a:rPr lang="en-US" altLang="en-US" sz="2400" dirty="0">
                <a:latin typeface="HebrewTh" pitchFamily="2" charset="0"/>
              </a:rPr>
              <a:t>$ </a:t>
            </a:r>
            <a:r>
              <a:rPr lang="en-US" altLang="en-US" sz="2400" i="1" dirty="0"/>
              <a:t>(= gods) is a plural.</a:t>
            </a:r>
          </a:p>
        </p:txBody>
      </p:sp>
    </p:spTree>
    <p:extLst>
      <p:ext uri="{BB962C8B-B14F-4D97-AF65-F5344CB8AC3E}">
        <p14:creationId xmlns:p14="http://schemas.microsoft.com/office/powerpoint/2010/main" val="4246176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anim calcmode="lin" valueType="num">
                                      <p:cBhvr>
                                        <p:cTn id="7" dur="500" fill="hold"/>
                                        <p:tgtEl>
                                          <p:spTgt spid="361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14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1475">
                                            <p:txEl>
                                              <p:pRg st="1" end="1"/>
                                            </p:txEl>
                                          </p:spTgt>
                                        </p:tgtEl>
                                        <p:attrNameLst>
                                          <p:attrName>style.visibility</p:attrName>
                                        </p:attrNameLst>
                                      </p:cBhvr>
                                      <p:to>
                                        <p:strVal val="visible"/>
                                      </p:to>
                                    </p:set>
                                    <p:anim calcmode="lin" valueType="num">
                                      <p:cBhvr additive="base">
                                        <p:cTn id="13" dur="500" fill="hold"/>
                                        <p:tgtEl>
                                          <p:spTgt spid="361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1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1475">
                                            <p:txEl>
                                              <p:pRg st="2" end="2"/>
                                            </p:txEl>
                                          </p:spTgt>
                                        </p:tgtEl>
                                        <p:attrNameLst>
                                          <p:attrName>style.visibility</p:attrName>
                                        </p:attrNameLst>
                                      </p:cBhvr>
                                      <p:to>
                                        <p:strVal val="visible"/>
                                      </p:to>
                                    </p:set>
                                    <p:anim calcmode="lin" valueType="num">
                                      <p:cBhvr additive="base">
                                        <p:cTn id="19" dur="500" fill="hold"/>
                                        <p:tgtEl>
                                          <p:spTgt spid="361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1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1475">
                                            <p:txEl>
                                              <p:pRg st="3" end="3"/>
                                            </p:txEl>
                                          </p:spTgt>
                                        </p:tgtEl>
                                        <p:attrNameLst>
                                          <p:attrName>style.visibility</p:attrName>
                                        </p:attrNameLst>
                                      </p:cBhvr>
                                      <p:to>
                                        <p:strVal val="visible"/>
                                      </p:to>
                                    </p:set>
                                    <p:anim calcmode="lin" valueType="num">
                                      <p:cBhvr additive="base">
                                        <p:cTn id="25" dur="500" fill="hold"/>
                                        <p:tgtEl>
                                          <p:spTgt spid="361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14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555812" y="152402"/>
            <a:ext cx="11223812" cy="2285998"/>
          </a:xfrm>
        </p:spPr>
        <p:txBody>
          <a:bodyPr>
            <a:normAutofit fontScale="90000"/>
          </a:bodyPr>
          <a:lstStyle/>
          <a:p>
            <a:pPr eaLnBrk="1" hangingPunct="1">
              <a:defRPr/>
            </a:pPr>
            <a:r>
              <a:rPr lang="en-US" altLang="en-US" sz="4000"/>
              <a:t>Clay Cylinder Naming Nabonidus and Belshazzar</a:t>
            </a:r>
            <a:br>
              <a:rPr lang="en-US" altLang="en-US" sz="4000"/>
            </a:br>
            <a:r>
              <a:rPr lang="en-US" altLang="en-US" sz="2400" i="1">
                <a:latin typeface="Arial" panose="020B0604020202020204" pitchFamily="34" charset="0"/>
              </a:rPr>
              <a:t>This 4” cylinder describes Cyrus’ defeat of Nabonidus and his capture of Babylon.</a:t>
            </a:r>
            <a:br>
              <a:rPr lang="en-US" altLang="en-US" sz="2000" i="1">
                <a:latin typeface="Arial Narrow" panose="020B0606020202030204" pitchFamily="34" charset="0"/>
              </a:rPr>
            </a:br>
            <a:r>
              <a:rPr lang="en-US" altLang="en-US" sz="2000" i="1">
                <a:latin typeface="Arial Narrow" panose="020B0606020202030204" pitchFamily="34" charset="0"/>
              </a:rPr>
              <a:t>(British Museum, London)</a:t>
            </a:r>
            <a:endParaRPr lang="en-US" altLang="en-US" sz="2400" i="1"/>
          </a:p>
        </p:txBody>
      </p:sp>
      <p:pic>
        <p:nvPicPr>
          <p:cNvPr id="31747" name="Picture 5" descr="bar085c04"/>
          <p:cNvPicPr>
            <a:picLocks noGrp="1" noChangeAspect="1" noChangeArrowheads="1"/>
          </p:cNvPicPr>
          <p:nvPr>
            <p:ph idx="1"/>
          </p:nvPr>
        </p:nvPicPr>
        <p:blipFill>
          <a:blip r:embed="rId2" cstate="screen">
            <a:clrChange>
              <a:clrFrom>
                <a:srgbClr val="FFFFFF"/>
              </a:clrFrom>
              <a:clrTo>
                <a:srgbClr val="FFFFFF">
                  <a:alpha val="0"/>
                </a:srgbClr>
              </a:clrTo>
            </a:clrChange>
            <a:lum bright="-18000"/>
            <a:extLst>
              <a:ext uri="{28A0092B-C50C-407E-A947-70E740481C1C}">
                <a14:useLocalDpi xmlns:a14="http://schemas.microsoft.com/office/drawing/2010/main"/>
              </a:ext>
            </a:extLst>
          </a:blip>
          <a:srcRect/>
          <a:stretch>
            <a:fillRect/>
          </a:stretch>
        </p:blipFill>
        <p:spPr>
          <a:xfrm>
            <a:off x="2305050" y="2743200"/>
            <a:ext cx="7600950" cy="3932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45550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84094" y="143435"/>
            <a:ext cx="11259671" cy="2635624"/>
          </a:xfrm>
        </p:spPr>
        <p:txBody>
          <a:bodyPr>
            <a:normAutofit/>
          </a:bodyPr>
          <a:lstStyle/>
          <a:p>
            <a:pPr algn="l" eaLnBrk="1" hangingPunct="1">
              <a:defRPr/>
            </a:pPr>
            <a:r>
              <a:rPr lang="en-US" altLang="en-US" sz="3200" dirty="0">
                <a:solidFill>
                  <a:srgbClr val="FFC000"/>
                </a:solidFill>
                <a:latin typeface="Agency FB" pitchFamily="2" charset="0"/>
              </a:rPr>
              <a:t>	</a:t>
            </a:r>
            <a:r>
              <a:rPr lang="en-US" altLang="en-US" sz="3200" b="1" dirty="0">
                <a:solidFill>
                  <a:srgbClr val="FFC000"/>
                </a:solidFill>
                <a:latin typeface="Agency FB" pitchFamily="2" charset="0"/>
              </a:rPr>
              <a:t>Belshazzar’s wise men could neither “read” nor “interpret” the handwriting (Da. 5:7-8). Daniel could both “read” and “interpret” it (Da. 5:17).</a:t>
            </a:r>
            <a:br>
              <a:rPr lang="en-US" altLang="en-US" sz="3200" b="1" dirty="0">
                <a:solidFill>
                  <a:schemeClr val="folHlink"/>
                </a:solidFill>
                <a:latin typeface="Perpetua Titling MT" pitchFamily="18" charset="0"/>
              </a:rPr>
            </a:br>
            <a:br>
              <a:rPr lang="en-US" altLang="en-US" sz="1000" dirty="0">
                <a:latin typeface="Perpetua Titling MT" pitchFamily="18" charset="0"/>
              </a:rPr>
            </a:br>
            <a:r>
              <a:rPr lang="en-US" altLang="en-US" sz="2400" dirty="0">
                <a:latin typeface="Perpetua Titling MT" pitchFamily="18" charset="0"/>
              </a:rPr>
              <a:t>	</a:t>
            </a:r>
            <a:r>
              <a:rPr lang="en-US" altLang="en-US" sz="2400" i="1" dirty="0">
                <a:latin typeface="Arial Narrow" panose="020B0606020202030204" pitchFamily="34" charset="0"/>
              </a:rPr>
              <a:t>Since the writing was in standard alphabetic letters, the question remains as to why it was difficult to read.</a:t>
            </a:r>
            <a:endParaRPr lang="en-US" altLang="en-US" sz="2400" dirty="0">
              <a:latin typeface="Perpetua Titling MT" pitchFamily="18" charset="0"/>
            </a:endParaRPr>
          </a:p>
        </p:txBody>
      </p:sp>
      <p:sp>
        <p:nvSpPr>
          <p:cNvPr id="136195" name="Rectangle 3"/>
          <p:cNvSpPr>
            <a:spLocks noGrp="1" noChangeArrowheads="1"/>
          </p:cNvSpPr>
          <p:nvPr>
            <p:ph type="body" idx="1"/>
          </p:nvPr>
        </p:nvSpPr>
        <p:spPr>
          <a:xfrm>
            <a:off x="1884830" y="2998694"/>
            <a:ext cx="8278906" cy="3706906"/>
          </a:xfrm>
          <a:solidFill>
            <a:srgbClr val="000000"/>
          </a:solidFill>
          <a:ln w="19050">
            <a:solidFill>
              <a:schemeClr val="folHlink"/>
            </a:solidFill>
            <a:miter lim="800000"/>
            <a:headEnd/>
            <a:tailEnd/>
          </a:ln>
        </p:spPr>
        <p:txBody>
          <a:bodyPr>
            <a:normAutofit lnSpcReduction="10000"/>
          </a:bodyPr>
          <a:lstStyle/>
          <a:p>
            <a:pPr eaLnBrk="1" hangingPunct="1">
              <a:lnSpc>
                <a:spcPct val="90000"/>
              </a:lnSpc>
              <a:buFont typeface="Wingdings" panose="05000000000000000000" pitchFamily="2" charset="2"/>
              <a:buNone/>
              <a:defRPr/>
            </a:pPr>
            <a:r>
              <a:rPr lang="en-US" altLang="en-US" sz="2400" dirty="0">
                <a:solidFill>
                  <a:schemeClr val="hlink"/>
                </a:solidFill>
              </a:rPr>
              <a:t>ONE THEORY, BASED ON JEWISH TRADITION, IS THAT THE WRITING WAS VERTICAL INSTEAD OF HORIZONTAL:</a:t>
            </a:r>
          </a:p>
          <a:p>
            <a:pPr eaLnBrk="1" hangingPunct="1">
              <a:lnSpc>
                <a:spcPct val="90000"/>
              </a:lnSpc>
              <a:buFont typeface="Wingdings" panose="05000000000000000000" pitchFamily="2" charset="2"/>
              <a:buNone/>
              <a:defRPr/>
            </a:pPr>
            <a:endParaRPr lang="en-US" altLang="en-US" sz="2400" dirty="0">
              <a:solidFill>
                <a:schemeClr val="hlink"/>
              </a:solidFill>
              <a:effectLst>
                <a:outerShdw blurRad="38100" dist="38100" dir="2700000" algn="tl">
                  <a:srgbClr val="FFFFFF"/>
                </a:outerShdw>
              </a:effectLst>
            </a:endParaRPr>
          </a:p>
          <a:p>
            <a:pPr eaLnBrk="1" hangingPunct="1">
              <a:lnSpc>
                <a:spcPct val="90000"/>
              </a:lnSpc>
              <a:buFont typeface="Wingdings" panose="05000000000000000000" pitchFamily="2" charset="2"/>
              <a:buNone/>
              <a:defRPr/>
            </a:pPr>
            <a:r>
              <a:rPr lang="en-US" altLang="en-US" dirty="0">
                <a:solidFill>
                  <a:schemeClr val="hlink"/>
                </a:solidFill>
                <a:latin typeface="Arial Narrow" panose="020B0606020202030204" pitchFamily="34" charset="0"/>
              </a:rPr>
              <a:t>Standard Aramaic				Vertical Aramaic</a:t>
            </a:r>
          </a:p>
          <a:p>
            <a:pPr eaLnBrk="1" hangingPunct="1">
              <a:lnSpc>
                <a:spcPct val="90000"/>
              </a:lnSpc>
              <a:buFont typeface="Wingdings" panose="05000000000000000000" pitchFamily="2" charset="2"/>
              <a:buNone/>
              <a:defRPr/>
            </a:pPr>
            <a:r>
              <a:rPr lang="en-US" altLang="en-US" sz="600" dirty="0">
                <a:latin typeface="Arial Narrow" panose="020B0606020202030204" pitchFamily="34" charset="0"/>
              </a:rPr>
              <a:t>  </a:t>
            </a:r>
            <a:r>
              <a:rPr lang="en-US" altLang="en-US" sz="2800" dirty="0">
                <a:latin typeface="HebrewTh" pitchFamily="2" charset="0"/>
              </a:rPr>
              <a:t>  </a:t>
            </a:r>
            <a:r>
              <a:rPr lang="en-US" altLang="en-US" sz="2800" dirty="0" err="1">
                <a:solidFill>
                  <a:schemeClr val="accent1"/>
                </a:solidFill>
                <a:latin typeface="HebrewTh" pitchFamily="2" charset="0"/>
              </a:rPr>
              <a:t>Xnm</a:t>
            </a:r>
            <a:r>
              <a:rPr lang="en-US" altLang="en-US" sz="2000" dirty="0">
                <a:latin typeface="Arial Narrow" panose="020B0606020202030204" pitchFamily="34" charset="0"/>
              </a:rPr>
              <a:t> (</a:t>
            </a:r>
            <a:r>
              <a:rPr lang="en-US" altLang="en-US" sz="2000" i="1" dirty="0">
                <a:latin typeface="Arial Narrow" panose="020B0606020202030204" pitchFamily="34" charset="0"/>
              </a:rPr>
              <a:t>50 shekels, numbered</a:t>
            </a:r>
            <a:r>
              <a:rPr lang="en-US" altLang="en-US" sz="2000" dirty="0">
                <a:latin typeface="Arial Narrow" panose="020B0606020202030204" pitchFamily="34" charset="0"/>
              </a:rPr>
              <a:t>)		         </a:t>
            </a:r>
            <a:r>
              <a:rPr lang="en-US" altLang="en-US" sz="2800" dirty="0">
                <a:solidFill>
                  <a:schemeClr val="accent1"/>
                </a:solidFill>
                <a:latin typeface="HebrewTh" pitchFamily="2" charset="0"/>
              </a:rPr>
              <a:t>s v t m </a:t>
            </a:r>
            <a:r>
              <a:rPr lang="en-US" altLang="en-US" sz="2800" dirty="0" err="1">
                <a:solidFill>
                  <a:schemeClr val="accent1"/>
                </a:solidFill>
                <a:latin typeface="HebrewTh" pitchFamily="2" charset="0"/>
              </a:rPr>
              <a:t>m</a:t>
            </a:r>
            <a:endParaRPr lang="en-US" altLang="en-US" sz="2800" dirty="0">
              <a:solidFill>
                <a:schemeClr val="accent1"/>
              </a:solidFill>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600" dirty="0">
                <a:latin typeface="Arial Narrow" panose="020B0606020202030204" pitchFamily="34" charset="0"/>
              </a:rPr>
              <a:t>    </a:t>
            </a:r>
            <a:r>
              <a:rPr lang="en-US" altLang="en-US" sz="2800" dirty="0" err="1">
                <a:solidFill>
                  <a:schemeClr val="accent1"/>
                </a:solidFill>
                <a:latin typeface="HebrewTh" pitchFamily="2" charset="0"/>
              </a:rPr>
              <a:t>xnm</a:t>
            </a:r>
            <a:r>
              <a:rPr lang="en-US" altLang="en-US" sz="2800" dirty="0">
                <a:latin typeface="HebrewTh" pitchFamily="2" charset="0"/>
              </a:rPr>
              <a:t>					   </a:t>
            </a:r>
            <a:r>
              <a:rPr lang="en-US" altLang="en-US" sz="2800" dirty="0">
                <a:solidFill>
                  <a:schemeClr val="accent1"/>
                </a:solidFill>
                <a:latin typeface="HebrewTh" pitchFamily="2" charset="0"/>
              </a:rPr>
              <a:t>y p k </a:t>
            </a:r>
            <a:r>
              <a:rPr lang="en-US" altLang="en-US" sz="600" dirty="0">
                <a:solidFill>
                  <a:schemeClr val="accent1"/>
                </a:solidFill>
                <a:latin typeface="Arial Narrow" panose="020B0606020202030204" pitchFamily="34" charset="0"/>
              </a:rPr>
              <a:t>    </a:t>
            </a:r>
            <a:r>
              <a:rPr lang="en-US" altLang="en-US" sz="2800" dirty="0">
                <a:solidFill>
                  <a:schemeClr val="accent1"/>
                </a:solidFill>
                <a:latin typeface="HebrewTh" pitchFamily="2" charset="0"/>
              </a:rPr>
              <a:t>n </a:t>
            </a:r>
            <a:r>
              <a:rPr lang="en-US" altLang="en-US" sz="600" dirty="0">
                <a:solidFill>
                  <a:schemeClr val="accent1"/>
                </a:solidFill>
                <a:latin typeface="Arial Narrow" panose="020B0606020202030204" pitchFamily="34" charset="0"/>
              </a:rPr>
              <a:t>      </a:t>
            </a:r>
            <a:r>
              <a:rPr lang="en-US" altLang="en-US" sz="2800" dirty="0" err="1">
                <a:solidFill>
                  <a:schemeClr val="accent1"/>
                </a:solidFill>
                <a:latin typeface="HebrewTh" pitchFamily="2" charset="0"/>
              </a:rPr>
              <a:t>n</a:t>
            </a:r>
            <a:endParaRPr lang="en-US" altLang="en-US" sz="2800" dirty="0">
              <a:solidFill>
                <a:schemeClr val="accent1"/>
              </a:solidFill>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2800" dirty="0" err="1">
                <a:solidFill>
                  <a:schemeClr val="accent1"/>
                </a:solidFill>
                <a:latin typeface="HebrewTh" pitchFamily="2" charset="0"/>
              </a:rPr>
              <a:t>Lkt</a:t>
            </a:r>
            <a:r>
              <a:rPr lang="en-US" altLang="en-US" sz="2000" dirty="0">
                <a:solidFill>
                  <a:schemeClr val="accent1"/>
                </a:solidFill>
                <a:latin typeface="Arial Narrow" panose="020B0606020202030204" pitchFamily="34" charset="0"/>
              </a:rPr>
              <a:t> </a:t>
            </a:r>
            <a:r>
              <a:rPr lang="en-US" altLang="en-US" sz="2000" dirty="0">
                <a:latin typeface="Arial Narrow" panose="020B0606020202030204" pitchFamily="34" charset="0"/>
              </a:rPr>
              <a:t>(</a:t>
            </a:r>
            <a:r>
              <a:rPr lang="en-US" altLang="en-US" sz="2000" i="1" dirty="0">
                <a:latin typeface="Arial Narrow" panose="020B0606020202030204" pitchFamily="34" charset="0"/>
              </a:rPr>
              <a:t>one shekel, weighed</a:t>
            </a:r>
            <a:r>
              <a:rPr lang="en-US" altLang="en-US" sz="2000" dirty="0">
                <a:latin typeface="Arial Narrow" panose="020B0606020202030204" pitchFamily="34" charset="0"/>
              </a:rPr>
              <a:t>)</a:t>
            </a:r>
            <a:r>
              <a:rPr lang="en-US" altLang="en-US" sz="2800" dirty="0">
                <a:latin typeface="HebrewTh" pitchFamily="2" charset="0"/>
              </a:rPr>
              <a:t>		   </a:t>
            </a:r>
            <a:r>
              <a:rPr lang="en-US" altLang="en-US" sz="2800" dirty="0">
                <a:solidFill>
                  <a:schemeClr val="accent1"/>
                </a:solidFill>
                <a:latin typeface="HebrewTh" pitchFamily="2" charset="0"/>
              </a:rPr>
              <a:t>N r l x </a:t>
            </a:r>
            <a:r>
              <a:rPr lang="en-US" altLang="en-US" sz="2800" dirty="0" err="1">
                <a:solidFill>
                  <a:schemeClr val="accent1"/>
                </a:solidFill>
                <a:latin typeface="HebrewTh" pitchFamily="2" charset="0"/>
              </a:rPr>
              <a:t>x</a:t>
            </a:r>
            <a:endParaRPr lang="en-US" altLang="en-US" sz="2800" dirty="0">
              <a:solidFill>
                <a:schemeClr val="accent1"/>
              </a:solidFill>
              <a:latin typeface="HebrewTh" pitchFamily="2" charset="0"/>
            </a:endParaRPr>
          </a:p>
          <a:p>
            <a:pPr eaLnBrk="1" hangingPunct="1">
              <a:lnSpc>
                <a:spcPct val="90000"/>
              </a:lnSpc>
              <a:buFont typeface="Wingdings" panose="05000000000000000000" pitchFamily="2" charset="2"/>
              <a:buNone/>
              <a:defRPr/>
            </a:pPr>
            <a:r>
              <a:rPr lang="en-US" altLang="en-US" sz="2800" dirty="0" err="1">
                <a:solidFill>
                  <a:schemeClr val="accent1"/>
                </a:solidFill>
                <a:latin typeface="HebrewTh" pitchFamily="2" charset="0"/>
              </a:rPr>
              <a:t>Nysrpv</a:t>
            </a:r>
            <a:r>
              <a:rPr lang="en-US" altLang="en-US" sz="2000" dirty="0">
                <a:latin typeface="Arial Narrow" panose="020B0606020202030204" pitchFamily="34" charset="0"/>
              </a:rPr>
              <a:t> (</a:t>
            </a:r>
            <a:r>
              <a:rPr lang="en-US" altLang="en-US" sz="2000" i="1" dirty="0">
                <a:latin typeface="Arial Narrow" panose="020B0606020202030204" pitchFamily="34" charset="0"/>
              </a:rPr>
              <a:t>and</a:t>
            </a:r>
            <a:r>
              <a:rPr lang="en-US" altLang="en-US" sz="2000" dirty="0">
                <a:latin typeface="Arial Narrow" panose="020B0606020202030204" pitchFamily="34" charset="0"/>
              </a:rPr>
              <a:t> </a:t>
            </a:r>
            <a:r>
              <a:rPr lang="en-US" altLang="en-US" sz="2000" i="1" dirty="0">
                <a:latin typeface="Arial Narrow" panose="020B0606020202030204" pitchFamily="34" charset="0"/>
              </a:rPr>
              <a:t>a half-weight, divided</a:t>
            </a:r>
            <a:r>
              <a:rPr lang="en-US" altLang="en-US" sz="2000" dirty="0">
                <a:latin typeface="Arial Narrow" panose="020B0606020202030204" pitchFamily="34" charset="0"/>
              </a:rPr>
              <a:t>)</a:t>
            </a:r>
            <a:r>
              <a:rPr lang="en-US" altLang="en-US" sz="2800" dirty="0">
                <a:latin typeface="HebrewTh" pitchFamily="2" charset="0"/>
              </a:rPr>
              <a:t>	</a:t>
            </a:r>
            <a:r>
              <a:rPr lang="en-US" altLang="en-US" sz="2800" dirty="0">
                <a:effectLst>
                  <a:outerShdw blurRad="38100" dist="38100" dir="2700000" algn="tl">
                    <a:srgbClr val="8C0000"/>
                  </a:outerShdw>
                </a:effectLst>
                <a:latin typeface="HebrewTh" pitchFamily="2" charset="0"/>
              </a:rPr>
              <a:t>	  </a:t>
            </a:r>
            <a:r>
              <a:rPr lang="en-US" altLang="en-US" sz="2800" dirty="0">
                <a:solidFill>
                  <a:schemeClr val="accent1"/>
                </a:solidFill>
                <a:effectLst>
                  <a:outerShdw blurRad="38100" dist="38100" dir="2700000" algn="tl">
                    <a:srgbClr val="FFFFFF"/>
                  </a:outerShdw>
                </a:effectLst>
                <a:latin typeface="HebrewTh" pitchFamily="2" charset="0"/>
              </a:rPr>
              <a:t>					  </a:t>
            </a:r>
          </a:p>
        </p:txBody>
      </p:sp>
    </p:spTree>
    <p:extLst>
      <p:ext uri="{BB962C8B-B14F-4D97-AF65-F5344CB8AC3E}">
        <p14:creationId xmlns:p14="http://schemas.microsoft.com/office/powerpoint/2010/main" val="1333001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5">
                                            <p:bg/>
                                          </p:spTgt>
                                        </p:tgtEl>
                                        <p:attrNameLst>
                                          <p:attrName>style.visibility</p:attrName>
                                        </p:attrNameLst>
                                      </p:cBhvr>
                                      <p:to>
                                        <p:strVal val="visible"/>
                                      </p:to>
                                    </p:set>
                                    <p:animEffect transition="in" filter="dissolve">
                                      <p:cBhvr>
                                        <p:cTn id="7" dur="500"/>
                                        <p:tgtEl>
                                          <p:spTgt spid="1361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6195">
                                            <p:txEl>
                                              <p:pRg st="0" end="0"/>
                                            </p:txEl>
                                          </p:spTgt>
                                        </p:tgtEl>
                                        <p:attrNameLst>
                                          <p:attrName>style.visibility</p:attrName>
                                        </p:attrNameLst>
                                      </p:cBhvr>
                                      <p:to>
                                        <p:strVal val="visible"/>
                                      </p:to>
                                    </p:set>
                                    <p:animEffect transition="in" filter="dissolve">
                                      <p:cBhvr>
                                        <p:cTn id="10" dur="500"/>
                                        <p:tgtEl>
                                          <p:spTgt spid="1361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36195">
                                            <p:txEl>
                                              <p:pRg st="2" end="2"/>
                                            </p:txEl>
                                          </p:spTgt>
                                        </p:tgtEl>
                                        <p:attrNameLst>
                                          <p:attrName>style.visibility</p:attrName>
                                        </p:attrNameLst>
                                      </p:cBhvr>
                                      <p:to>
                                        <p:strVal val="visible"/>
                                      </p:to>
                                    </p:set>
                                    <p:animEffect transition="in" filter="dissolve">
                                      <p:cBhvr>
                                        <p:cTn id="15" dur="500"/>
                                        <p:tgtEl>
                                          <p:spTgt spid="13619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6195">
                                            <p:txEl>
                                              <p:pRg st="3" end="3"/>
                                            </p:txEl>
                                          </p:spTgt>
                                        </p:tgtEl>
                                        <p:attrNameLst>
                                          <p:attrName>style.visibility</p:attrName>
                                        </p:attrNameLst>
                                      </p:cBhvr>
                                      <p:to>
                                        <p:strVal val="visible"/>
                                      </p:to>
                                    </p:set>
                                    <p:animEffect transition="in" filter="dissolve">
                                      <p:cBhvr>
                                        <p:cTn id="18" dur="500"/>
                                        <p:tgtEl>
                                          <p:spTgt spid="136195">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36195">
                                            <p:txEl>
                                              <p:pRg st="4" end="4"/>
                                            </p:txEl>
                                          </p:spTgt>
                                        </p:tgtEl>
                                        <p:attrNameLst>
                                          <p:attrName>style.visibility</p:attrName>
                                        </p:attrNameLst>
                                      </p:cBhvr>
                                      <p:to>
                                        <p:strVal val="visible"/>
                                      </p:to>
                                    </p:set>
                                    <p:animEffect transition="in" filter="dissolve">
                                      <p:cBhvr>
                                        <p:cTn id="21" dur="500"/>
                                        <p:tgtEl>
                                          <p:spTgt spid="136195">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36195">
                                            <p:txEl>
                                              <p:pRg st="5" end="5"/>
                                            </p:txEl>
                                          </p:spTgt>
                                        </p:tgtEl>
                                        <p:attrNameLst>
                                          <p:attrName>style.visibility</p:attrName>
                                        </p:attrNameLst>
                                      </p:cBhvr>
                                      <p:to>
                                        <p:strVal val="visible"/>
                                      </p:to>
                                    </p:set>
                                    <p:animEffect transition="in" filter="dissolve">
                                      <p:cBhvr>
                                        <p:cTn id="24" dur="500"/>
                                        <p:tgtEl>
                                          <p:spTgt spid="136195">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36195">
                                            <p:txEl>
                                              <p:pRg st="6" end="6"/>
                                            </p:txEl>
                                          </p:spTgt>
                                        </p:tgtEl>
                                        <p:attrNameLst>
                                          <p:attrName>style.visibility</p:attrName>
                                        </p:attrNameLst>
                                      </p:cBhvr>
                                      <p:to>
                                        <p:strVal val="visible"/>
                                      </p:to>
                                    </p:set>
                                    <p:animEffect transition="in" filter="dissolve">
                                      <p:cBhvr>
                                        <p:cTn id="27" dur="500"/>
                                        <p:tgtEl>
                                          <p:spTgt spid="136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17173" y="215152"/>
            <a:ext cx="10901083" cy="1057277"/>
          </a:xfrm>
        </p:spPr>
        <p:txBody>
          <a:bodyPr>
            <a:normAutofit/>
          </a:bodyPr>
          <a:lstStyle/>
          <a:p>
            <a:pPr eaLnBrk="1" hangingPunct="1">
              <a:defRPr/>
            </a:pPr>
            <a:r>
              <a:rPr lang="en-US" altLang="en-US" sz="2400">
                <a:latin typeface="Lucida Fax" pitchFamily="18" charset="0"/>
              </a:rPr>
              <a:t>Rembrandt’s Painting of Belshazzar’s Feast (1634)</a:t>
            </a:r>
            <a:br>
              <a:rPr lang="en-US" altLang="en-US" sz="2400">
                <a:latin typeface="Lucida Fax" pitchFamily="18" charset="0"/>
              </a:rPr>
            </a:br>
            <a:r>
              <a:rPr lang="en-US" altLang="en-US" sz="1800">
                <a:latin typeface="Arial Narrow" panose="020B0606020202030204" pitchFamily="34" charset="0"/>
              </a:rPr>
              <a:t>(National Gallery, London)</a:t>
            </a:r>
            <a:endParaRPr lang="en-US" altLang="en-US" sz="2400">
              <a:latin typeface="Lucida Fax" pitchFamily="18" charset="0"/>
            </a:endParaRPr>
          </a:p>
        </p:txBody>
      </p:sp>
      <p:pic>
        <p:nvPicPr>
          <p:cNvPr id="33795" name="Picture 11" descr="bar085c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781298" y="1430820"/>
            <a:ext cx="6772835" cy="54271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95012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Assyrian Slide # AI-31a"/>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0" y="2692400"/>
            <a:ext cx="9144000" cy="41656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8" descr="Assyrian Slide # AI-31b"/>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524000" y="9525"/>
            <a:ext cx="9144000" cy="2730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9"/>
          <p:cNvSpPr txBox="1">
            <a:spLocks noChangeArrowheads="1"/>
          </p:cNvSpPr>
          <p:nvPr/>
        </p:nvSpPr>
        <p:spPr bwMode="auto">
          <a:xfrm>
            <a:off x="5029200" y="6324601"/>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a:latin typeface="Arial Narrow" panose="020B0606020202030204" pitchFamily="34" charset="0"/>
              </a:rPr>
              <a:t>British Museum, London</a:t>
            </a:r>
          </a:p>
        </p:txBody>
      </p:sp>
    </p:spTree>
    <p:extLst>
      <p:ext uri="{BB962C8B-B14F-4D97-AF65-F5344CB8AC3E}">
        <p14:creationId xmlns:p14="http://schemas.microsoft.com/office/powerpoint/2010/main" val="1729677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6"/>
          <p:cNvSpPr>
            <a:spLocks noGrp="1"/>
          </p:cNvSpPr>
          <p:nvPr>
            <p:ph type="sldNum" sz="quarter" idx="12"/>
          </p:nvPr>
        </p:nvSpPr>
        <p:spPr>
          <a:xfrm>
            <a:off x="10758921" y="6167718"/>
            <a:ext cx="554537" cy="415962"/>
          </a:xfrm>
        </p:spPr>
        <p:txBody>
          <a:bodyPr/>
          <a:lstStyle/>
          <a:p>
            <a:pPr>
              <a:defRPr/>
            </a:pPr>
            <a:fld id="{B2CED69F-6862-4237-AF14-399150159BEF}" type="slidenum">
              <a:rPr lang="en-US" altLang="en-US"/>
              <a:pPr>
                <a:defRPr/>
              </a:pPr>
              <a:t>218</a:t>
            </a:fld>
            <a:endParaRPr lang="en-US" altLang="en-US"/>
          </a:p>
        </p:txBody>
      </p:sp>
      <p:sp>
        <p:nvSpPr>
          <p:cNvPr id="166914" name="Rectangle 2"/>
          <p:cNvSpPr>
            <a:spLocks noGrp="1" noChangeArrowheads="1"/>
          </p:cNvSpPr>
          <p:nvPr>
            <p:ph type="title"/>
          </p:nvPr>
        </p:nvSpPr>
        <p:spPr>
          <a:xfrm>
            <a:off x="1465730" y="404812"/>
            <a:ext cx="8686800" cy="1524000"/>
          </a:xfrm>
          <a:ln>
            <a:noFill/>
          </a:ln>
        </p:spPr>
        <p:txBody>
          <a:bodyPr/>
          <a:lstStyle/>
          <a:p>
            <a:pPr algn="l" eaLnBrk="1" hangingPunct="1">
              <a:defRPr/>
            </a:pPr>
            <a:r>
              <a:rPr lang="en-US" altLang="en-US" dirty="0">
                <a:solidFill>
                  <a:srgbClr val="FFC000"/>
                </a:solidFill>
                <a:latin typeface="Showcard Gothic" pitchFamily="82" charset="0"/>
              </a:rPr>
              <a:t>DREAM OF WORLD EMPIREs</a:t>
            </a:r>
            <a:br>
              <a:rPr lang="en-US" altLang="en-US" sz="2000" dirty="0">
                <a:latin typeface="Showcard Gothic" pitchFamily="82" charset="0"/>
              </a:rPr>
            </a:br>
            <a:br>
              <a:rPr lang="en-US" altLang="en-US" sz="2000" b="1" dirty="0">
                <a:latin typeface="Showcard Gothic" pitchFamily="82" charset="0"/>
              </a:rPr>
            </a:br>
            <a:r>
              <a:rPr lang="en-US" altLang="en-US" sz="2000" b="1" dirty="0">
                <a:latin typeface="Showcard Gothic" pitchFamily="82" charset="0"/>
              </a:rPr>
              <a:t>  </a:t>
            </a:r>
            <a:r>
              <a:rPr lang="en-US" altLang="en-US" sz="2000" b="1" dirty="0">
                <a:latin typeface="Arial Narrow" panose="020B0606020202030204" pitchFamily="34" charset="0"/>
              </a:rPr>
              <a:t>Daniel 2			Daniel 7</a:t>
            </a:r>
            <a:endParaRPr lang="en-US" altLang="en-US" b="1" dirty="0">
              <a:latin typeface="Showcard Gothic" pitchFamily="82" charset="0"/>
            </a:endParaRPr>
          </a:p>
        </p:txBody>
      </p:sp>
      <p:sp>
        <p:nvSpPr>
          <p:cNvPr id="39940" name="Rectangle 6"/>
          <p:cNvSpPr>
            <a:spLocks noGrp="1" noChangeArrowheads="1"/>
          </p:cNvSpPr>
          <p:nvPr>
            <p:ph type="body" sz="half" idx="1"/>
          </p:nvPr>
        </p:nvSpPr>
        <p:spPr>
          <a:xfrm>
            <a:off x="1465730" y="2005012"/>
            <a:ext cx="2514600" cy="2209800"/>
          </a:xfrm>
          <a:solidFill>
            <a:srgbClr val="FFFF99"/>
          </a:solidFill>
          <a:ln w="38100">
            <a:solidFill>
              <a:schemeClr val="tx1"/>
            </a:solidFill>
            <a:miter lim="800000"/>
            <a:headEnd/>
            <a:tailEnd/>
          </a:ln>
        </p:spPr>
        <p:txBody>
          <a:bodyPr>
            <a:normAutofit lnSpcReduction="10000"/>
          </a:bodyPr>
          <a:lstStyle/>
          <a:p>
            <a:pPr eaLnBrk="1" hangingPunct="1">
              <a:buFont typeface="Wingdings" panose="05000000000000000000" pitchFamily="2" charset="2"/>
              <a:buNone/>
            </a:pPr>
            <a:r>
              <a:rPr lang="en-US" altLang="en-US" sz="2400">
                <a:solidFill>
                  <a:schemeClr val="bg1"/>
                </a:solidFill>
                <a:latin typeface="Lucida Bright" panose="02020603050405020304" pitchFamily="18" charset="0"/>
              </a:rPr>
              <a:t>Head</a:t>
            </a:r>
          </a:p>
          <a:p>
            <a:pPr eaLnBrk="1" hangingPunct="1">
              <a:buFont typeface="Wingdings" panose="05000000000000000000" pitchFamily="2" charset="2"/>
              <a:buNone/>
            </a:pPr>
            <a:r>
              <a:rPr lang="en-US" altLang="en-US" sz="2400">
                <a:solidFill>
                  <a:schemeClr val="bg1"/>
                </a:solidFill>
                <a:latin typeface="Lucida Bright" panose="02020603050405020304" pitchFamily="18" charset="0"/>
              </a:rPr>
              <a:t>Chest &amp; Arms</a:t>
            </a:r>
          </a:p>
          <a:p>
            <a:pPr eaLnBrk="1" hangingPunct="1">
              <a:buFont typeface="Wingdings" panose="05000000000000000000" pitchFamily="2" charset="2"/>
              <a:buNone/>
            </a:pPr>
            <a:r>
              <a:rPr lang="en-US" altLang="en-US" sz="2400">
                <a:solidFill>
                  <a:schemeClr val="bg1"/>
                </a:solidFill>
                <a:latin typeface="Lucida Bright" panose="02020603050405020304" pitchFamily="18" charset="0"/>
              </a:rPr>
              <a:t>Belly &amp; Thighs</a:t>
            </a:r>
          </a:p>
          <a:p>
            <a:pPr eaLnBrk="1" hangingPunct="1">
              <a:buFont typeface="Wingdings" panose="05000000000000000000" pitchFamily="2" charset="2"/>
              <a:buNone/>
            </a:pPr>
            <a:r>
              <a:rPr lang="en-US" altLang="en-US" sz="2400">
                <a:solidFill>
                  <a:schemeClr val="bg1"/>
                </a:solidFill>
                <a:latin typeface="Lucida Bright" panose="02020603050405020304" pitchFamily="18" charset="0"/>
              </a:rPr>
              <a:t>Legs, Feet &amp; Toes</a:t>
            </a:r>
          </a:p>
        </p:txBody>
      </p:sp>
      <p:sp>
        <p:nvSpPr>
          <p:cNvPr id="166919" name="Rectangle 7"/>
          <p:cNvSpPr>
            <a:spLocks noGrp="1" noChangeArrowheads="1"/>
          </p:cNvSpPr>
          <p:nvPr>
            <p:ph type="body" sz="half" idx="2"/>
          </p:nvPr>
        </p:nvSpPr>
        <p:spPr>
          <a:xfrm>
            <a:off x="4743603" y="2005012"/>
            <a:ext cx="6019800" cy="2209800"/>
          </a:xfrm>
          <a:solidFill>
            <a:schemeClr val="hlink"/>
          </a:solidFill>
          <a:ln w="38100">
            <a:solidFill>
              <a:schemeClr val="tx1"/>
            </a:solidFill>
            <a:miter lim="800000"/>
            <a:headEnd/>
            <a:tailEnd/>
          </a:ln>
        </p:spPr>
        <p:txBody>
          <a:bodyPr/>
          <a:lstStyle/>
          <a:p>
            <a:pPr eaLnBrk="1" hangingPunct="1">
              <a:buFont typeface="Wingdings" panose="05000000000000000000" pitchFamily="2" charset="2"/>
              <a:buNone/>
              <a:defRPr/>
            </a:pPr>
            <a:r>
              <a:rPr lang="en-US" altLang="en-US" sz="2400" dirty="0">
                <a:solidFill>
                  <a:schemeClr val="bg1"/>
                </a:solidFill>
                <a:latin typeface="Lucida Bright" pitchFamily="18" charset="0"/>
              </a:rPr>
              <a:t>LION WITH EAGLE’S WINGS</a:t>
            </a:r>
          </a:p>
          <a:p>
            <a:pPr eaLnBrk="1" hangingPunct="1">
              <a:buFont typeface="Wingdings" panose="05000000000000000000" pitchFamily="2" charset="2"/>
              <a:buNone/>
              <a:defRPr/>
            </a:pPr>
            <a:r>
              <a:rPr lang="en-US" altLang="en-US" sz="2400" dirty="0">
                <a:solidFill>
                  <a:schemeClr val="bg1"/>
                </a:solidFill>
                <a:latin typeface="Lucida Bright" pitchFamily="18" charset="0"/>
              </a:rPr>
              <a:t>BEAR WITH CARCASS IN ITS MOUTH</a:t>
            </a:r>
          </a:p>
          <a:p>
            <a:pPr eaLnBrk="1" hangingPunct="1">
              <a:buFont typeface="Wingdings" panose="05000000000000000000" pitchFamily="2" charset="2"/>
              <a:buNone/>
              <a:defRPr/>
            </a:pPr>
            <a:r>
              <a:rPr lang="en-US" altLang="en-US" sz="2400" dirty="0">
                <a:solidFill>
                  <a:schemeClr val="bg1"/>
                </a:solidFill>
                <a:latin typeface="Lucida Bright" pitchFamily="18" charset="0"/>
              </a:rPr>
              <a:t>FOUR-HEADED LEOPARD</a:t>
            </a:r>
          </a:p>
          <a:p>
            <a:pPr eaLnBrk="1" hangingPunct="1">
              <a:buFont typeface="Wingdings" panose="05000000000000000000" pitchFamily="2" charset="2"/>
              <a:buNone/>
              <a:defRPr/>
            </a:pPr>
            <a:r>
              <a:rPr lang="en-US" altLang="en-US" sz="2400" dirty="0">
                <a:solidFill>
                  <a:schemeClr val="bg1"/>
                </a:solidFill>
                <a:latin typeface="Lucida Bright" pitchFamily="18" charset="0"/>
              </a:rPr>
              <a:t>TERRIBLE BEAST WITH TEN HORNS</a:t>
            </a:r>
          </a:p>
          <a:p>
            <a:pPr eaLnBrk="1" hangingPunct="1">
              <a:buFont typeface="Wingdings" panose="05000000000000000000" pitchFamily="2" charset="2"/>
              <a:buNone/>
              <a:defRPr/>
            </a:pPr>
            <a:endParaRPr lang="en-US" altLang="en-US" sz="2800" dirty="0">
              <a:solidFill>
                <a:schemeClr val="bg1"/>
              </a:solidFill>
            </a:endParaRPr>
          </a:p>
        </p:txBody>
      </p:sp>
      <p:graphicFrame>
        <p:nvGraphicFramePr>
          <p:cNvPr id="166947" name="Group 35"/>
          <p:cNvGraphicFramePr>
            <a:graphicFrameLocks noGrp="1"/>
          </p:cNvGraphicFramePr>
          <p:nvPr>
            <p:extLst>
              <p:ext uri="{D42A27DB-BD31-4B8C-83A1-F6EECF244321}">
                <p14:modId xmlns:p14="http://schemas.microsoft.com/office/powerpoint/2010/main" val="1339324391"/>
              </p:ext>
            </p:extLst>
          </p:nvPr>
        </p:nvGraphicFramePr>
        <p:xfrm>
          <a:off x="1828800" y="4291012"/>
          <a:ext cx="8610600" cy="2566988"/>
        </p:xfrm>
        <a:graphic>
          <a:graphicData uri="http://schemas.openxmlformats.org/drawingml/2006/table">
            <a:tbl>
              <a:tblPr/>
              <a:tblGrid>
                <a:gridCol w="8610600">
                  <a:extLst>
                    <a:ext uri="{9D8B030D-6E8A-4147-A177-3AD203B41FA5}">
                      <a16:colId xmlns:a16="http://schemas.microsoft.com/office/drawing/2014/main" val="3133547238"/>
                    </a:ext>
                  </a:extLst>
                </a:gridCol>
              </a:tblGrid>
              <a:tr h="2566988">
                <a:tc>
                  <a:txBody>
                    <a:bodyPr/>
                    <a:lstStyle>
                      <a:lvl1pPr marL="533400" indent="-5334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914400" indent="-45720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295400" indent="-3810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714500" indent="-34290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171700" indent="-3429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6289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30861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5433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40005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2800" b="0" i="0" u="none" strike="noStrike" cap="none" normalizeH="0" baseline="0" dirty="0">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Critical Interpretive Issues:</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If the vision of the four beasts parallels Nebuchadnezzar’s dream, then the first beast must be Babylon (cf. 2:38).</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Is a fifth kingdom represented by the 10 horns? (the text specifically says “the four great beasts are four kingdoms,” cf. 7:17)</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endParaRPr>
                    </a:p>
                  </a:txBody>
                  <a:tcPr marT="45730" marB="4573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173919877"/>
                  </a:ext>
                </a:extLst>
              </a:tr>
            </a:tbl>
          </a:graphicData>
        </a:graphic>
      </p:graphicFrame>
    </p:spTree>
    <p:extLst>
      <p:ext uri="{BB962C8B-B14F-4D97-AF65-F5344CB8AC3E}">
        <p14:creationId xmlns:p14="http://schemas.microsoft.com/office/powerpoint/2010/main" val="816684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19">
                                            <p:bg/>
                                          </p:spTgt>
                                        </p:tgtEl>
                                        <p:attrNameLst>
                                          <p:attrName>style.visibility</p:attrName>
                                        </p:attrNameLst>
                                      </p:cBhvr>
                                      <p:to>
                                        <p:strVal val="visible"/>
                                      </p:to>
                                    </p:set>
                                    <p:animEffect transition="in" filter="dissolve">
                                      <p:cBhvr>
                                        <p:cTn id="7" dur="500"/>
                                        <p:tgtEl>
                                          <p:spTgt spid="16691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6919">
                                            <p:txEl>
                                              <p:pRg st="0" end="0"/>
                                            </p:txEl>
                                          </p:spTgt>
                                        </p:tgtEl>
                                        <p:attrNameLst>
                                          <p:attrName>style.visibility</p:attrName>
                                        </p:attrNameLst>
                                      </p:cBhvr>
                                      <p:to>
                                        <p:strVal val="visible"/>
                                      </p:to>
                                    </p:set>
                                    <p:animEffect transition="in" filter="dissolve">
                                      <p:cBhvr>
                                        <p:cTn id="10" dur="500"/>
                                        <p:tgtEl>
                                          <p:spTgt spid="16691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6919">
                                            <p:txEl>
                                              <p:pRg st="1" end="1"/>
                                            </p:txEl>
                                          </p:spTgt>
                                        </p:tgtEl>
                                        <p:attrNameLst>
                                          <p:attrName>style.visibility</p:attrName>
                                        </p:attrNameLst>
                                      </p:cBhvr>
                                      <p:to>
                                        <p:strVal val="visible"/>
                                      </p:to>
                                    </p:set>
                                    <p:animEffect transition="in" filter="dissolve">
                                      <p:cBhvr>
                                        <p:cTn id="15" dur="500"/>
                                        <p:tgtEl>
                                          <p:spTgt spid="1669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6919">
                                            <p:txEl>
                                              <p:pRg st="2" end="2"/>
                                            </p:txEl>
                                          </p:spTgt>
                                        </p:tgtEl>
                                        <p:attrNameLst>
                                          <p:attrName>style.visibility</p:attrName>
                                        </p:attrNameLst>
                                      </p:cBhvr>
                                      <p:to>
                                        <p:strVal val="visible"/>
                                      </p:to>
                                    </p:set>
                                    <p:animEffect transition="in" filter="dissolve">
                                      <p:cBhvr>
                                        <p:cTn id="20" dur="500"/>
                                        <p:tgtEl>
                                          <p:spTgt spid="16691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6919">
                                            <p:txEl>
                                              <p:pRg st="3" end="3"/>
                                            </p:txEl>
                                          </p:spTgt>
                                        </p:tgtEl>
                                        <p:attrNameLst>
                                          <p:attrName>style.visibility</p:attrName>
                                        </p:attrNameLst>
                                      </p:cBhvr>
                                      <p:to>
                                        <p:strVal val="visible"/>
                                      </p:to>
                                    </p:set>
                                    <p:animEffect transition="in" filter="dissolve">
                                      <p:cBhvr>
                                        <p:cTn id="25" dur="500"/>
                                        <p:tgtEl>
                                          <p:spTgt spid="16691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166947"/>
                                        </p:tgtEl>
                                        <p:attrNameLst>
                                          <p:attrName>style.visibility</p:attrName>
                                        </p:attrNameLst>
                                      </p:cBhvr>
                                      <p:to>
                                        <p:strVal val="visible"/>
                                      </p:to>
                                    </p:set>
                                    <p:anim calcmode="lin" valueType="num">
                                      <p:cBhvr>
                                        <p:cTn id="30" dur="500" fill="hold"/>
                                        <p:tgtEl>
                                          <p:spTgt spid="166947"/>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66947"/>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66947"/>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669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uiExpand="1" build="p"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81200" y="0"/>
            <a:ext cx="8229600" cy="1143000"/>
          </a:xfrm>
          <a:noFill/>
          <a:ln>
            <a:noFill/>
          </a:ln>
        </p:spPr>
        <p:txBody>
          <a:bodyPr/>
          <a:lstStyle/>
          <a:p>
            <a:pPr eaLnBrk="1" hangingPunct="1">
              <a:defRPr/>
            </a:pPr>
            <a:r>
              <a:rPr lang="en-US" altLang="en-US" sz="4000">
                <a:latin typeface="Lucida Bright" pitchFamily="18" charset="0"/>
              </a:rPr>
              <a:t>THE WAR WITH THE SAINTS</a:t>
            </a:r>
          </a:p>
        </p:txBody>
      </p:sp>
      <p:sp>
        <p:nvSpPr>
          <p:cNvPr id="190470" name="Text Box 6"/>
          <p:cNvSpPr txBox="1">
            <a:spLocks noChangeArrowheads="1"/>
          </p:cNvSpPr>
          <p:nvPr/>
        </p:nvSpPr>
        <p:spPr bwMode="auto">
          <a:xfrm>
            <a:off x="1752600" y="1143001"/>
            <a:ext cx="2743200" cy="5661025"/>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rgbClr val="FFFF99"/>
                </a:solidFill>
                <a:latin typeface="Showcard Gothic" panose="020B0604020202020204" pitchFamily="82" charset="0"/>
              </a:rPr>
              <a:t>MACCABEAN</a:t>
            </a:r>
          </a:p>
          <a:p>
            <a:pPr eaLnBrk="1" hangingPunct="1">
              <a:spcBef>
                <a:spcPct val="50000"/>
              </a:spcBef>
              <a:buClrTx/>
              <a:buSzTx/>
              <a:buFontTx/>
              <a:buNone/>
            </a:pPr>
            <a:r>
              <a:rPr lang="en-US" altLang="en-US" sz="2000" b="1" i="1">
                <a:latin typeface="Arial Narrow" panose="020B0606020202030204" pitchFamily="34" charset="0"/>
              </a:rPr>
              <a:t>     The war with the saints (7:21, 25) is to be linked with the rebellion that causes desolation (8:10-14, 24), the decree of desolations (9:26-27), and the abomination of desolation (9:27; 11:30-32).</a:t>
            </a:r>
          </a:p>
          <a:p>
            <a:pPr eaLnBrk="1" hangingPunct="1">
              <a:spcBef>
                <a:spcPct val="30000"/>
              </a:spcBef>
              <a:buClrTx/>
              <a:buSzTx/>
              <a:buFontTx/>
              <a:buNone/>
            </a:pPr>
            <a:r>
              <a:rPr lang="en-US" altLang="en-US" sz="2000" b="1" i="1">
                <a:latin typeface="Arial Narrow" panose="020B0606020202030204" pitchFamily="34" charset="0"/>
              </a:rPr>
              <a:t>     This abomination was fulfilled in the Maccabean Period when Antiochus IV Epiphanes desecrated the second temple (1 Maccabees 1:54).</a:t>
            </a:r>
            <a:r>
              <a:rPr lang="en-US" altLang="en-US" sz="2400" i="1">
                <a:latin typeface="Arial" panose="020B0604020202020204" pitchFamily="34" charset="0"/>
              </a:rPr>
              <a:t> </a:t>
            </a:r>
          </a:p>
          <a:p>
            <a:pPr eaLnBrk="1" hangingPunct="1">
              <a:spcBef>
                <a:spcPct val="30000"/>
              </a:spcBef>
              <a:buClrTx/>
              <a:buSzTx/>
              <a:buFontTx/>
              <a:buNone/>
            </a:pPr>
            <a:endParaRPr lang="en-US" altLang="en-US" sz="1600" i="1">
              <a:latin typeface="Arial" panose="020B0604020202020204" pitchFamily="34" charset="0"/>
            </a:endParaRPr>
          </a:p>
        </p:txBody>
      </p:sp>
      <p:sp>
        <p:nvSpPr>
          <p:cNvPr id="190471" name="Text Box 7"/>
          <p:cNvSpPr txBox="1">
            <a:spLocks noChangeArrowheads="1"/>
          </p:cNvSpPr>
          <p:nvPr/>
        </p:nvSpPr>
        <p:spPr bwMode="auto">
          <a:xfrm>
            <a:off x="7772400" y="1133475"/>
            <a:ext cx="2805953" cy="5648325"/>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rgbClr val="FFFF99"/>
                </a:solidFill>
                <a:latin typeface="Showcard Gothic" panose="020B0604020202020204" pitchFamily="82" charset="0"/>
              </a:rPr>
              <a:t>DISPENSATIONAL</a:t>
            </a:r>
          </a:p>
          <a:p>
            <a:pPr eaLnBrk="1" hangingPunct="1">
              <a:spcBef>
                <a:spcPct val="50000"/>
              </a:spcBef>
              <a:buClrTx/>
              <a:buSzTx/>
              <a:buFontTx/>
              <a:buNone/>
            </a:pPr>
            <a:r>
              <a:rPr lang="en-US" altLang="en-US" sz="2000" b="1" i="1" dirty="0">
                <a:latin typeface="Arial Narrow" panose="020B0606020202030204" pitchFamily="34" charset="0"/>
              </a:rPr>
              <a:t>     The war with the saints cannot be exhausted by events in the Maccabean Period, since Jesus regarded the abomination of desolation as still future (Mt. 24:15; Mk. 13:14).</a:t>
            </a:r>
          </a:p>
          <a:p>
            <a:pPr eaLnBrk="1" hangingPunct="1">
              <a:spcBef>
                <a:spcPct val="50000"/>
              </a:spcBef>
              <a:buClrTx/>
              <a:buSzTx/>
              <a:buFontTx/>
              <a:buNone/>
            </a:pPr>
            <a:r>
              <a:rPr lang="en-US" altLang="en-US" sz="2000" b="1" i="1" dirty="0">
                <a:latin typeface="Arial Narrow" panose="020B0606020202030204" pitchFamily="34" charset="0"/>
              </a:rPr>
              <a:t>     The persecution of the saints is to be linked with the attacks of the dragon (Rv. 12:17) and the beast (Rv. 13:7), events to occur during the Great Tribulation at the end of the age.</a:t>
            </a:r>
          </a:p>
        </p:txBody>
      </p:sp>
      <p:sp>
        <p:nvSpPr>
          <p:cNvPr id="190472" name="Text Box 8"/>
          <p:cNvSpPr txBox="1">
            <a:spLocks noChangeArrowheads="1"/>
          </p:cNvSpPr>
          <p:nvPr/>
        </p:nvSpPr>
        <p:spPr bwMode="auto">
          <a:xfrm>
            <a:off x="4724400" y="1119188"/>
            <a:ext cx="2819400" cy="5662612"/>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rgbClr val="FFFF99"/>
                </a:solidFill>
                <a:latin typeface="Showcard Gothic" panose="020B0604020202020204" pitchFamily="82" charset="0"/>
              </a:rPr>
              <a:t>MESSIANIC</a:t>
            </a:r>
          </a:p>
          <a:p>
            <a:pPr eaLnBrk="1" hangingPunct="1">
              <a:spcBef>
                <a:spcPct val="50000"/>
              </a:spcBef>
              <a:buClrTx/>
              <a:buSzTx/>
              <a:buFontTx/>
              <a:buNone/>
            </a:pPr>
            <a:r>
              <a:rPr lang="en-US" altLang="en-US" sz="2000" b="1" i="1">
                <a:latin typeface="Arial Narrow" panose="020B0606020202030204" pitchFamily="34" charset="0"/>
              </a:rPr>
              <a:t>     The war with the saints cannot be exhausted by events in the Maccabean Period, since Jesus regarded the abomination of desolation as still future (Mt. 24:15; Mk.13:14).</a:t>
            </a:r>
          </a:p>
          <a:p>
            <a:pPr eaLnBrk="1" hangingPunct="1">
              <a:spcBef>
                <a:spcPct val="50000"/>
              </a:spcBef>
              <a:buClrTx/>
              <a:buSzTx/>
              <a:buFontTx/>
              <a:buNone/>
            </a:pPr>
            <a:r>
              <a:rPr lang="en-US" altLang="en-US" sz="2000" b="1" i="1">
                <a:latin typeface="Arial Narrow" panose="020B0606020202030204" pitchFamily="34" charset="0"/>
              </a:rPr>
              <a:t>     The war with the saints and the desolation of the temple are to be linked to the siege of Jerusalem by Titus near the end of the First Jewish Revolt in AD 70 (Lk. 21:20-24).</a:t>
            </a:r>
          </a:p>
          <a:p>
            <a:pPr eaLnBrk="1" hangingPunct="1">
              <a:spcBef>
                <a:spcPct val="50000"/>
              </a:spcBef>
              <a:buClrTx/>
              <a:buSzTx/>
              <a:buFontTx/>
              <a:buNone/>
            </a:pPr>
            <a:endParaRPr lang="en-US" altLang="en-US" sz="1400" b="1" i="1">
              <a:latin typeface="Arial Narrow" panose="020B0606020202030204" pitchFamily="34" charset="0"/>
            </a:endParaRPr>
          </a:p>
        </p:txBody>
      </p:sp>
    </p:spTree>
    <p:extLst>
      <p:ext uri="{BB962C8B-B14F-4D97-AF65-F5344CB8AC3E}">
        <p14:creationId xmlns:p14="http://schemas.microsoft.com/office/powerpoint/2010/main" val="2783923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dissolve">
                                      <p:cBhvr>
                                        <p:cTn id="7" dur="500"/>
                                        <p:tgtEl>
                                          <p:spTgt spid="1904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0472"/>
                                        </p:tgtEl>
                                        <p:attrNameLst>
                                          <p:attrName>style.visibility</p:attrName>
                                        </p:attrNameLst>
                                      </p:cBhvr>
                                      <p:to>
                                        <p:strVal val="visible"/>
                                      </p:to>
                                    </p:set>
                                    <p:animEffect transition="in" filter="dissolve">
                                      <p:cBhvr>
                                        <p:cTn id="12" dur="500"/>
                                        <p:tgtEl>
                                          <p:spTgt spid="1904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0471"/>
                                        </p:tgtEl>
                                        <p:attrNameLst>
                                          <p:attrName>style.visibility</p:attrName>
                                        </p:attrNameLst>
                                      </p:cBhvr>
                                      <p:to>
                                        <p:strVal val="visible"/>
                                      </p:to>
                                    </p:set>
                                    <p:animEffect transition="in" filter="dissolve">
                                      <p:cBhvr>
                                        <p:cTn id="17" dur="5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animBg="1"/>
      <p:bldP spid="190471" grpId="0" animBg="1"/>
      <p:bldP spid="1904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second answer (2:2)</a:t>
            </a:r>
          </a:p>
        </p:txBody>
      </p:sp>
      <p:sp>
        <p:nvSpPr>
          <p:cNvPr id="3" name="Content Placeholder 2"/>
          <p:cNvSpPr>
            <a:spLocks noGrp="1"/>
          </p:cNvSpPr>
          <p:nvPr>
            <p:ph idx="1"/>
          </p:nvPr>
        </p:nvSpPr>
        <p:spPr>
          <a:xfrm>
            <a:off x="715617" y="2544418"/>
            <a:ext cx="10588487" cy="3379304"/>
          </a:xfrm>
        </p:spPr>
        <p:txBody>
          <a:bodyPr>
            <a:normAutofit/>
          </a:bodyPr>
          <a:lstStyle/>
          <a:p>
            <a:pPr marL="0" indent="0">
              <a:buNone/>
            </a:pPr>
            <a:r>
              <a:rPr lang="en-US" sz="2800" b="1" dirty="0">
                <a:solidFill>
                  <a:schemeClr val="accent2">
                    <a:lumMod val="60000"/>
                    <a:lumOff val="40000"/>
                  </a:schemeClr>
                </a:solidFill>
              </a:rPr>
              <a:t>Yahweh’s second answer was prefaced by the command to write the answer on tablets, just as Isaiah did (cf. Is. 8:1; 30:8).</a:t>
            </a:r>
          </a:p>
          <a:p>
            <a:r>
              <a:rPr lang="en-US" sz="2400" i="1" dirty="0"/>
              <a:t>The precise type of tablet is unclear, though clay and stone were typical, but here there may be a deliberate echo of the inscription of the Decalogue and its enduring quality (cf. Ex. 34:1).</a:t>
            </a:r>
          </a:p>
          <a:p>
            <a:r>
              <a:rPr lang="en-US" sz="2400" i="1" dirty="0"/>
              <a:t>The text was to be legible (large?) so that anyone reading it could disperse its message.</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22</a:t>
            </a:fld>
            <a:endParaRPr lang="en-US" dirty="0"/>
          </a:p>
        </p:txBody>
      </p:sp>
    </p:spTree>
    <p:extLst>
      <p:ext uri="{BB962C8B-B14F-4D97-AF65-F5344CB8AC3E}">
        <p14:creationId xmlns:p14="http://schemas.microsoft.com/office/powerpoint/2010/main" val="34567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1981200" y="457200"/>
            <a:ext cx="8229600" cy="1143000"/>
          </a:xfrm>
        </p:spPr>
        <p:txBody>
          <a:bodyPr/>
          <a:lstStyle/>
          <a:p>
            <a:pPr eaLnBrk="1" hangingPunct="1">
              <a:defRPr/>
            </a:pPr>
            <a:r>
              <a:rPr lang="en-US" altLang="en-US">
                <a:solidFill>
                  <a:srgbClr val="FFFF99"/>
                </a:solidFill>
                <a:latin typeface="Showcard Gothic" pitchFamily="82" charset="0"/>
              </a:rPr>
              <a:t>VISION OF THE RAM &amp; GOAT</a:t>
            </a:r>
          </a:p>
        </p:txBody>
      </p:sp>
      <p:sp>
        <p:nvSpPr>
          <p:cNvPr id="193539" name="Rectangle 3"/>
          <p:cNvSpPr>
            <a:spLocks noGrp="1" noChangeArrowheads="1"/>
          </p:cNvSpPr>
          <p:nvPr>
            <p:ph type="body" idx="1"/>
          </p:nvPr>
        </p:nvSpPr>
        <p:spPr>
          <a:xfrm>
            <a:off x="2362200" y="1828800"/>
            <a:ext cx="8229600" cy="4495800"/>
          </a:xfrm>
        </p:spPr>
        <p:txBody>
          <a:bodyPr/>
          <a:lstStyle/>
          <a:p>
            <a:pPr eaLnBrk="1" hangingPunct="1">
              <a:buFont typeface="Wingdings" panose="05000000000000000000" pitchFamily="2" charset="2"/>
              <a:buNone/>
              <a:defRPr/>
            </a:pPr>
            <a:r>
              <a:rPr lang="en-US" altLang="en-US" sz="2800" i="1">
                <a:latin typeface="Arial" panose="020B0604020202020204" pitchFamily="34" charset="0"/>
              </a:rPr>
              <a:t>Chapter 7 concludes the Aramaic section of Daniel, and Chapter 8 resumes in Hebrew.</a:t>
            </a:r>
          </a:p>
          <a:p>
            <a:pPr eaLnBrk="1" hangingPunct="1">
              <a:buFont typeface="Wingdings" panose="05000000000000000000" pitchFamily="2" charset="2"/>
              <a:buNone/>
              <a:defRPr/>
            </a:pPr>
            <a:endParaRPr lang="en-US" altLang="en-US" sz="2800" i="1">
              <a:latin typeface="Arial" panose="020B0604020202020204" pitchFamily="34" charset="0"/>
            </a:endParaRPr>
          </a:p>
          <a:p>
            <a:pPr eaLnBrk="1" hangingPunct="1">
              <a:buFont typeface="Wingdings" panose="05000000000000000000" pitchFamily="2" charset="2"/>
              <a:buNone/>
              <a:defRPr/>
            </a:pPr>
            <a:r>
              <a:rPr lang="en-US" altLang="en-US" sz="2800" i="1">
                <a:latin typeface="Arial" panose="020B0604020202020204" pitchFamily="34" charset="0"/>
              </a:rPr>
              <a:t>Unlike Chapters 2 and 7, there is widespread agreement concerning the interpretation of Chapter 8.</a:t>
            </a:r>
          </a:p>
          <a:p>
            <a:pPr eaLnBrk="1" hangingPunct="1">
              <a:buFont typeface="Wingdings" panose="05000000000000000000" pitchFamily="2" charset="2"/>
              <a:buNone/>
              <a:defRPr/>
            </a:pPr>
            <a:endParaRPr lang="en-US" altLang="en-US" sz="2800" i="1">
              <a:latin typeface="Arial" panose="020B0604020202020204" pitchFamily="34" charset="0"/>
            </a:endParaRPr>
          </a:p>
          <a:p>
            <a:pPr eaLnBrk="1" hangingPunct="1">
              <a:buFont typeface="Wingdings" panose="05000000000000000000" pitchFamily="2" charset="2"/>
              <a:buNone/>
              <a:defRPr/>
            </a:pPr>
            <a:r>
              <a:rPr lang="en-US" altLang="en-US" sz="2800" i="1">
                <a:latin typeface="Arial" panose="020B0604020202020204" pitchFamily="34" charset="0"/>
              </a:rPr>
              <a:t>The vision describes the struggle between Persia and Greece.</a:t>
            </a:r>
          </a:p>
        </p:txBody>
      </p:sp>
    </p:spTree>
    <p:extLst>
      <p:ext uri="{BB962C8B-B14F-4D97-AF65-F5344CB8AC3E}">
        <p14:creationId xmlns:p14="http://schemas.microsoft.com/office/powerpoint/2010/main" val="944726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xEl>
                                              <p:pRg st="2" end="2"/>
                                            </p:txEl>
                                          </p:spTgt>
                                        </p:tgtEl>
                                        <p:attrNameLst>
                                          <p:attrName>style.visibility</p:attrName>
                                        </p:attrNameLst>
                                      </p:cBhvr>
                                      <p:to>
                                        <p:strVal val="visible"/>
                                      </p:to>
                                    </p:set>
                                    <p:anim calcmode="lin" valueType="num">
                                      <p:cBhvr additive="base">
                                        <p:cTn id="7"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3539">
                                            <p:txEl>
                                              <p:pRg st="4" end="4"/>
                                            </p:txEl>
                                          </p:spTgt>
                                        </p:tgtEl>
                                        <p:attrNameLst>
                                          <p:attrName>style.visibility</p:attrName>
                                        </p:attrNameLst>
                                      </p:cBhvr>
                                      <p:to>
                                        <p:strVal val="visible"/>
                                      </p:to>
                                    </p:set>
                                    <p:anim calcmode="lin" valueType="num">
                                      <p:cBhvr additive="base">
                                        <p:cTn id="13"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1981200" y="76201"/>
            <a:ext cx="8229600" cy="792163"/>
          </a:xfrm>
        </p:spPr>
        <p:txBody>
          <a:bodyPr/>
          <a:lstStyle/>
          <a:p>
            <a:pPr eaLnBrk="1" hangingPunct="1">
              <a:defRPr/>
            </a:pPr>
            <a:r>
              <a:rPr lang="en-US" altLang="en-US">
                <a:latin typeface="Impact" panose="020B0806030902050204" pitchFamily="34" charset="0"/>
              </a:rPr>
              <a:t>MACCABEAN VIEW OF THE 70 WEEKS</a:t>
            </a:r>
          </a:p>
        </p:txBody>
      </p:sp>
      <p:sp>
        <p:nvSpPr>
          <p:cNvPr id="233477" name="Text Box 5"/>
          <p:cNvSpPr txBox="1">
            <a:spLocks noChangeArrowheads="1"/>
          </p:cNvSpPr>
          <p:nvPr/>
        </p:nvSpPr>
        <p:spPr bwMode="auto">
          <a:xfrm>
            <a:off x="1905000" y="1143001"/>
            <a:ext cx="1905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7 WEEKS</a:t>
            </a:r>
          </a:p>
          <a:p>
            <a:pPr eaLnBrk="1" hangingPunct="1">
              <a:spcBef>
                <a:spcPct val="50000"/>
              </a:spcBef>
              <a:buClrTx/>
              <a:buSzTx/>
              <a:buFontTx/>
              <a:buNone/>
            </a:pPr>
            <a:r>
              <a:rPr lang="en-US" altLang="en-US" sz="1800" b="1">
                <a:solidFill>
                  <a:schemeClr val="bg1"/>
                </a:solidFill>
                <a:latin typeface="Eras Demi ITC" panose="020B0604020202020204" charset="0"/>
              </a:rPr>
              <a:t>(49 years)</a:t>
            </a:r>
          </a:p>
        </p:txBody>
      </p:sp>
      <p:sp>
        <p:nvSpPr>
          <p:cNvPr id="233478" name="Text Box 6"/>
          <p:cNvSpPr txBox="1">
            <a:spLocks noChangeArrowheads="1"/>
          </p:cNvSpPr>
          <p:nvPr/>
        </p:nvSpPr>
        <p:spPr bwMode="auto">
          <a:xfrm>
            <a:off x="3810000" y="1143001"/>
            <a:ext cx="35814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62 WEEKS</a:t>
            </a:r>
          </a:p>
          <a:p>
            <a:pPr eaLnBrk="1" hangingPunct="1">
              <a:spcBef>
                <a:spcPct val="50000"/>
              </a:spcBef>
              <a:buClrTx/>
              <a:buSzTx/>
              <a:buFontTx/>
              <a:buNone/>
            </a:pPr>
            <a:r>
              <a:rPr lang="en-US" altLang="en-US" sz="1800" b="1">
                <a:solidFill>
                  <a:schemeClr val="bg1"/>
                </a:solidFill>
                <a:latin typeface="Eras Demi ITC" panose="020B0604020202020204" charset="0"/>
              </a:rPr>
              <a:t>(434 years)</a:t>
            </a:r>
          </a:p>
        </p:txBody>
      </p:sp>
      <p:sp>
        <p:nvSpPr>
          <p:cNvPr id="233479" name="Text Box 7"/>
          <p:cNvSpPr txBox="1">
            <a:spLocks noChangeArrowheads="1"/>
          </p:cNvSpPr>
          <p:nvPr/>
        </p:nvSpPr>
        <p:spPr bwMode="auto">
          <a:xfrm>
            <a:off x="7391400" y="1143001"/>
            <a:ext cx="1524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solidFill>
                  <a:schemeClr val="bg1"/>
                </a:solidFill>
                <a:latin typeface="Eras Demi ITC" panose="020B0604020202020204" charset="0"/>
              </a:rPr>
              <a:t>1/2 </a:t>
            </a:r>
            <a:r>
              <a:rPr lang="en-US" altLang="en-US" sz="2400" b="1">
                <a:solidFill>
                  <a:schemeClr val="bg1"/>
                </a:solidFill>
                <a:latin typeface="Eras Demi ITC" panose="020B0604020202020204" charset="0"/>
              </a:rPr>
              <a:t>WEEK</a:t>
            </a:r>
          </a:p>
          <a:p>
            <a:pPr eaLnBrk="1" hangingPunct="1">
              <a:spcBef>
                <a:spcPct val="50000"/>
              </a:spcBef>
              <a:buClrTx/>
              <a:buSzTx/>
              <a:buFontTx/>
              <a:buNone/>
            </a:pPr>
            <a:r>
              <a:rPr lang="en-US" altLang="en-US" sz="1800" b="1">
                <a:solidFill>
                  <a:schemeClr val="bg1"/>
                </a:solidFill>
                <a:latin typeface="Eras Demi ITC" panose="020B0604020202020204" charset="0"/>
              </a:rPr>
              <a:t>(3 ½ years)</a:t>
            </a:r>
          </a:p>
        </p:txBody>
      </p:sp>
      <p:sp>
        <p:nvSpPr>
          <p:cNvPr id="43014" name="Text Box 8"/>
          <p:cNvSpPr txBox="1">
            <a:spLocks noChangeArrowheads="1"/>
          </p:cNvSpPr>
          <p:nvPr/>
        </p:nvSpPr>
        <p:spPr bwMode="auto">
          <a:xfrm>
            <a:off x="1905000" y="2625726"/>
            <a:ext cx="8458200" cy="169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i="1" dirty="0">
                <a:latin typeface="Arial Narrow" panose="020B0606020202030204" pitchFamily="34" charset="0"/>
              </a:rPr>
              <a:t>Fall of Jerusalem	     Cyrus’ edict to restore Jerusalem	 Death of </a:t>
            </a:r>
            <a:r>
              <a:rPr lang="en-US" altLang="en-US" sz="1800" i="1" dirty="0" err="1">
                <a:latin typeface="Arial Narrow" panose="020B0606020202030204" pitchFamily="34" charset="0"/>
              </a:rPr>
              <a:t>Onias</a:t>
            </a:r>
            <a:r>
              <a:rPr lang="en-US" altLang="en-US" sz="1800" i="1" dirty="0">
                <a:latin typeface="Arial Narrow" panose="020B0606020202030204" pitchFamily="34" charset="0"/>
              </a:rPr>
              <a:t> III	          Hanukkah</a:t>
            </a:r>
          </a:p>
          <a:p>
            <a:pPr eaLnBrk="1" hangingPunct="1">
              <a:buClrTx/>
              <a:buSzTx/>
              <a:buFontTx/>
              <a:buNone/>
            </a:pPr>
            <a:r>
              <a:rPr lang="en-US" altLang="en-US" sz="1800" i="1" dirty="0">
                <a:latin typeface="Arial Narrow" panose="020B0606020202030204" pitchFamily="34" charset="0"/>
              </a:rPr>
              <a:t>587 BC		              538 BC			    	                  171 BC		                  164 BC</a:t>
            </a:r>
          </a:p>
          <a:p>
            <a:pPr eaLnBrk="1" hangingPunct="1">
              <a:buClrTx/>
              <a:buSzTx/>
              <a:buFontTx/>
              <a:buNone/>
            </a:pPr>
            <a:r>
              <a:rPr lang="en-US" altLang="en-US" sz="1800" dirty="0" err="1">
                <a:latin typeface="HebrewTh" pitchFamily="2" charset="0"/>
              </a:rPr>
              <a:t>Rbd</a:t>
            </a:r>
            <a:r>
              <a:rPr lang="en-US" altLang="en-US" sz="1800" i="1" dirty="0">
                <a:latin typeface="Arial Narrow" panose="020B0606020202030204" pitchFamily="34" charset="0"/>
              </a:rPr>
              <a:t> (= the word)</a:t>
            </a:r>
            <a:endParaRPr lang="en-US" altLang="en-US" sz="1800" dirty="0">
              <a:latin typeface="HebrewTh" pitchFamily="2" charset="0"/>
            </a:endParaRPr>
          </a:p>
          <a:p>
            <a:pPr eaLnBrk="1" hangingPunct="1">
              <a:buClrTx/>
              <a:buSzTx/>
              <a:buFontTx/>
              <a:buNone/>
            </a:pPr>
            <a:r>
              <a:rPr lang="en-US" altLang="en-US" sz="1800" i="1" dirty="0">
                <a:latin typeface="Arial Narrow" panose="020B0606020202030204" pitchFamily="34" charset="0"/>
              </a:rPr>
              <a:t>							  						Desolating Sacrilege</a:t>
            </a:r>
          </a:p>
          <a:p>
            <a:pPr eaLnBrk="1" hangingPunct="1">
              <a:buClrTx/>
              <a:buSzTx/>
              <a:buFontTx/>
              <a:buNone/>
            </a:pPr>
            <a:r>
              <a:rPr lang="en-US" altLang="en-US" sz="1800" i="1" dirty="0">
                <a:latin typeface="Arial Narrow" panose="020B0606020202030204" pitchFamily="34" charset="0"/>
              </a:rPr>
              <a:t>							 							 168 BC</a:t>
            </a:r>
          </a:p>
        </p:txBody>
      </p:sp>
      <p:sp>
        <p:nvSpPr>
          <p:cNvPr id="233483" name="AutoShape 11"/>
          <p:cNvSpPr>
            <a:spLocks noChangeArrowheads="1"/>
          </p:cNvSpPr>
          <p:nvPr/>
        </p:nvSpPr>
        <p:spPr bwMode="auto">
          <a:xfrm>
            <a:off x="16764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4" name="AutoShape 12"/>
          <p:cNvSpPr>
            <a:spLocks noChangeArrowheads="1"/>
          </p:cNvSpPr>
          <p:nvPr/>
        </p:nvSpPr>
        <p:spPr bwMode="auto">
          <a:xfrm>
            <a:off x="37338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5" name="AutoShape 13"/>
          <p:cNvSpPr>
            <a:spLocks noChangeArrowheads="1"/>
          </p:cNvSpPr>
          <p:nvPr/>
        </p:nvSpPr>
        <p:spPr bwMode="auto">
          <a:xfrm>
            <a:off x="71628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6" name="AutoShape 14"/>
          <p:cNvSpPr>
            <a:spLocks noChangeArrowheads="1"/>
          </p:cNvSpPr>
          <p:nvPr/>
        </p:nvSpPr>
        <p:spPr bwMode="auto">
          <a:xfrm>
            <a:off x="10315576" y="2133600"/>
            <a:ext cx="276225" cy="609600"/>
          </a:xfrm>
          <a:prstGeom prst="curvedLeftArrow">
            <a:avLst>
              <a:gd name="adj1" fmla="val 44138"/>
              <a:gd name="adj2" fmla="val 8827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0" name="AutoShape 18"/>
          <p:cNvSpPr>
            <a:spLocks noChangeArrowheads="1"/>
          </p:cNvSpPr>
          <p:nvPr/>
        </p:nvSpPr>
        <p:spPr bwMode="auto">
          <a:xfrm rot="5400000">
            <a:off x="8476737" y="2962230"/>
            <a:ext cx="868362" cy="430305"/>
          </a:xfrm>
          <a:custGeom>
            <a:avLst/>
            <a:gdLst>
              <a:gd name="T0" fmla="*/ 2147483646 w 21600"/>
              <a:gd name="T1" fmla="*/ 0 h 21600"/>
              <a:gd name="T2" fmla="*/ 0 w 21600"/>
              <a:gd name="T3" fmla="*/ 1045462871 h 21600"/>
              <a:gd name="T4" fmla="*/ 2147483646 w 21600"/>
              <a:gd name="T5" fmla="*/ 2090926042 h 21600"/>
              <a:gd name="T6" fmla="*/ 2147483646 w 21600"/>
              <a:gd name="T7" fmla="*/ 104546287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1" name="Line 19"/>
          <p:cNvSpPr>
            <a:spLocks noChangeShapeType="1"/>
          </p:cNvSpPr>
          <p:nvPr/>
        </p:nvSpPr>
        <p:spPr bwMode="auto">
          <a:xfrm>
            <a:off x="8915400" y="11430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492" name="Text Box 20"/>
          <p:cNvSpPr txBox="1">
            <a:spLocks noChangeArrowheads="1"/>
          </p:cNvSpPr>
          <p:nvPr/>
        </p:nvSpPr>
        <p:spPr bwMode="auto">
          <a:xfrm>
            <a:off x="1752600" y="4339196"/>
            <a:ext cx="8686800" cy="2433637"/>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a:solidFill>
                  <a:schemeClr val="folHlink"/>
                </a:solidFill>
                <a:latin typeface="Eras Demi ITC" panose="020B0604020202020204" charset="0"/>
              </a:rPr>
              <a:t>    </a:t>
            </a:r>
            <a:r>
              <a:rPr lang="en-US" altLang="en-US" sz="1800" b="1">
                <a:solidFill>
                  <a:srgbClr val="FFFF00"/>
                </a:solidFill>
                <a:latin typeface="Eras Demi ITC" panose="020B0604020202020204" charset="0"/>
              </a:rPr>
              <a:t>FINISH TRANSGRESSION</a:t>
            </a:r>
          </a:p>
          <a:p>
            <a:pPr eaLnBrk="1" hangingPunct="1">
              <a:spcBef>
                <a:spcPct val="50000"/>
              </a:spcBef>
              <a:buClrTx/>
              <a:buSzTx/>
              <a:buFontTx/>
              <a:buNone/>
            </a:pPr>
            <a:r>
              <a:rPr lang="en-US" altLang="en-US" sz="1800" b="1">
                <a:solidFill>
                  <a:srgbClr val="FFFF00"/>
                </a:solidFill>
                <a:latin typeface="Eras Demi ITC" panose="020B0604020202020204" charset="0"/>
              </a:rPr>
              <a:t>          PUT AN END TO SIN          end of the temple sacrilege</a:t>
            </a:r>
          </a:p>
          <a:p>
            <a:pPr eaLnBrk="1" hangingPunct="1">
              <a:spcBef>
                <a:spcPct val="50000"/>
              </a:spcBef>
              <a:buClrTx/>
              <a:buSzTx/>
              <a:buFontTx/>
              <a:buNone/>
            </a:pPr>
            <a:r>
              <a:rPr lang="en-US" altLang="en-US" sz="1800" b="1">
                <a:solidFill>
                  <a:srgbClr val="FFFF00"/>
                </a:solidFill>
                <a:latin typeface="Eras Demi ITC" panose="020B0604020202020204" charset="0"/>
              </a:rPr>
              <a:t>  ATONE FOR WICKEDNESS</a:t>
            </a:r>
          </a:p>
          <a:p>
            <a:pPr eaLnBrk="1" hangingPunct="1">
              <a:spcBef>
                <a:spcPct val="50000"/>
              </a:spcBef>
              <a:buClrTx/>
              <a:buSzTx/>
              <a:buFontTx/>
              <a:buNone/>
            </a:pPr>
            <a:r>
              <a:rPr lang="en-US" altLang="en-US" sz="1800">
                <a:latin typeface="Eras Demi ITC" panose="020B0604020202020204" charset="0"/>
              </a:rPr>
              <a:t>   </a:t>
            </a:r>
            <a:r>
              <a:rPr lang="en-US" altLang="en-US" sz="1800" b="1">
                <a:solidFill>
                  <a:srgbClr val="FFFF99"/>
                </a:solidFill>
                <a:latin typeface="Eras Demi ITC" panose="020B0604020202020204" charset="0"/>
              </a:rPr>
              <a:t>BRING IN EVERLASTING RIGHTEOUSNESS</a:t>
            </a:r>
          </a:p>
          <a:p>
            <a:pPr eaLnBrk="1" hangingPunct="1">
              <a:spcBef>
                <a:spcPct val="50000"/>
              </a:spcBef>
              <a:buClrTx/>
              <a:buSzTx/>
              <a:buFontTx/>
              <a:buNone/>
            </a:pPr>
            <a:r>
              <a:rPr lang="en-US" altLang="en-US" sz="1800" b="1">
                <a:solidFill>
                  <a:srgbClr val="FFFF99"/>
                </a:solidFill>
                <a:latin typeface="Eras Demi ITC" panose="020B0604020202020204" charset="0"/>
              </a:rPr>
              <a:t>        SEAL UP THE VISION AND PROPHECY        rededication of the temple</a:t>
            </a:r>
          </a:p>
          <a:p>
            <a:pPr eaLnBrk="1" hangingPunct="1">
              <a:spcBef>
                <a:spcPct val="50000"/>
              </a:spcBef>
              <a:buClrTx/>
              <a:buSzTx/>
              <a:buFontTx/>
              <a:buNone/>
            </a:pPr>
            <a:r>
              <a:rPr lang="en-US" altLang="en-US" sz="1800" b="1">
                <a:solidFill>
                  <a:srgbClr val="FFFF99"/>
                </a:solidFill>
                <a:latin typeface="Eras Demi ITC" panose="020B0604020202020204" charset="0"/>
              </a:rPr>
              <a:t>             ANOINT THE MOST HOLY (PLACE)</a:t>
            </a:r>
          </a:p>
        </p:txBody>
      </p:sp>
      <p:sp>
        <p:nvSpPr>
          <p:cNvPr id="233493" name="AutoShape 21"/>
          <p:cNvSpPr>
            <a:spLocks/>
          </p:cNvSpPr>
          <p:nvPr/>
        </p:nvSpPr>
        <p:spPr bwMode="auto">
          <a:xfrm>
            <a:off x="4953000" y="4267200"/>
            <a:ext cx="152400" cy="1066800"/>
          </a:xfrm>
          <a:prstGeom prst="rightBrace">
            <a:avLst>
              <a:gd name="adj1" fmla="val 58333"/>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5" name="AutoShape 23"/>
          <p:cNvSpPr>
            <a:spLocks/>
          </p:cNvSpPr>
          <p:nvPr/>
        </p:nvSpPr>
        <p:spPr bwMode="auto">
          <a:xfrm>
            <a:off x="6629400" y="5486400"/>
            <a:ext cx="152400" cy="1066800"/>
          </a:xfrm>
          <a:prstGeom prst="rightBrace">
            <a:avLst>
              <a:gd name="adj1" fmla="val 58333"/>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6" name="Text Box 24"/>
          <p:cNvSpPr txBox="1">
            <a:spLocks noChangeArrowheads="1"/>
          </p:cNvSpPr>
          <p:nvPr/>
        </p:nvSpPr>
        <p:spPr bwMode="auto">
          <a:xfrm>
            <a:off x="2476500" y="3550982"/>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a:effectLst>
                  <a:outerShdw blurRad="38100" dist="38100" dir="2700000" algn="tl">
                    <a:srgbClr val="000000"/>
                  </a:outerShdw>
                </a:effectLst>
                <a:latin typeface="Arial Narrow" panose="020B0606020202030204" pitchFamily="34" charset="0"/>
              </a:rPr>
              <a:t>Solar years</a:t>
            </a:r>
          </a:p>
        </p:txBody>
      </p:sp>
      <p:sp>
        <p:nvSpPr>
          <p:cNvPr id="233497" name="Text Box 25"/>
          <p:cNvSpPr txBox="1">
            <a:spLocks noChangeArrowheads="1"/>
          </p:cNvSpPr>
          <p:nvPr/>
        </p:nvSpPr>
        <p:spPr bwMode="auto">
          <a:xfrm>
            <a:off x="8915400" y="1143001"/>
            <a:ext cx="15240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solidFill>
                  <a:schemeClr val="bg1"/>
                </a:solidFill>
                <a:latin typeface="Eras Demi ITC" panose="020B0604020202020204" charset="0"/>
              </a:rPr>
              <a:t>1/2 </a:t>
            </a:r>
            <a:r>
              <a:rPr lang="en-US" altLang="en-US" sz="2400" b="1">
                <a:solidFill>
                  <a:schemeClr val="bg1"/>
                </a:solidFill>
                <a:latin typeface="Eras Demi ITC" panose="020B0604020202020204" charset="0"/>
              </a:rPr>
              <a:t>WEEK</a:t>
            </a:r>
          </a:p>
          <a:p>
            <a:pPr eaLnBrk="1" hangingPunct="1">
              <a:spcBef>
                <a:spcPct val="50000"/>
              </a:spcBef>
              <a:buClrTx/>
              <a:buSzTx/>
              <a:buFontTx/>
              <a:buNone/>
            </a:pPr>
            <a:r>
              <a:rPr lang="en-US" altLang="en-US" sz="1800" b="1">
                <a:solidFill>
                  <a:schemeClr val="bg1"/>
                </a:solidFill>
                <a:latin typeface="Eras Demi ITC" panose="020B0604020202020204" charset="0"/>
              </a:rPr>
              <a:t>(3 ½ years)</a:t>
            </a:r>
          </a:p>
        </p:txBody>
      </p:sp>
    </p:spTree>
    <p:extLst>
      <p:ext uri="{BB962C8B-B14F-4D97-AF65-F5344CB8AC3E}">
        <p14:creationId xmlns:p14="http://schemas.microsoft.com/office/powerpoint/2010/main" val="834095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Effect transition="in" filter="dissolve">
                                      <p:cBhvr>
                                        <p:cTn id="7" dur="500"/>
                                        <p:tgtEl>
                                          <p:spTgt spid="233477"/>
                                        </p:tgtEl>
                                      </p:cBhvr>
                                    </p:animEffect>
                                  </p:childTnLst>
                                </p:cTn>
                              </p:par>
                              <p:par>
                                <p:cTn id="8" presetID="9" presetClass="entr" presetSubtype="0" fill="hold" nodeType="withEffect">
                                  <p:stCondLst>
                                    <p:cond delay="0"/>
                                  </p:stCondLst>
                                  <p:childTnLst>
                                    <p:set>
                                      <p:cBhvr>
                                        <p:cTn id="9" dur="1" fill="hold">
                                          <p:stCondLst>
                                            <p:cond delay="0"/>
                                          </p:stCondLst>
                                        </p:cTn>
                                        <p:tgtEl>
                                          <p:spTgt spid="233483"/>
                                        </p:tgtEl>
                                        <p:attrNameLst>
                                          <p:attrName>style.visibility</p:attrName>
                                        </p:attrNameLst>
                                      </p:cBhvr>
                                      <p:to>
                                        <p:strVal val="visible"/>
                                      </p:to>
                                    </p:set>
                                    <p:animEffect transition="in" filter="dissolve">
                                      <p:cBhvr>
                                        <p:cTn id="10" dur="500"/>
                                        <p:tgtEl>
                                          <p:spTgt spid="233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3478"/>
                                        </p:tgtEl>
                                        <p:attrNameLst>
                                          <p:attrName>style.visibility</p:attrName>
                                        </p:attrNameLst>
                                      </p:cBhvr>
                                      <p:to>
                                        <p:strVal val="visible"/>
                                      </p:to>
                                    </p:set>
                                    <p:animEffect transition="in" filter="dissolve">
                                      <p:cBhvr>
                                        <p:cTn id="15" dur="500"/>
                                        <p:tgtEl>
                                          <p:spTgt spid="233478"/>
                                        </p:tgtEl>
                                      </p:cBhvr>
                                    </p:animEffect>
                                  </p:childTnLst>
                                </p:cTn>
                              </p:par>
                              <p:par>
                                <p:cTn id="16" presetID="9" presetClass="entr" presetSubtype="0" fill="hold" nodeType="withEffect">
                                  <p:stCondLst>
                                    <p:cond delay="0"/>
                                  </p:stCondLst>
                                  <p:childTnLst>
                                    <p:set>
                                      <p:cBhvr>
                                        <p:cTn id="17" dur="1" fill="hold">
                                          <p:stCondLst>
                                            <p:cond delay="0"/>
                                          </p:stCondLst>
                                        </p:cTn>
                                        <p:tgtEl>
                                          <p:spTgt spid="233484"/>
                                        </p:tgtEl>
                                        <p:attrNameLst>
                                          <p:attrName>style.visibility</p:attrName>
                                        </p:attrNameLst>
                                      </p:cBhvr>
                                      <p:to>
                                        <p:strVal val="visible"/>
                                      </p:to>
                                    </p:set>
                                    <p:animEffect transition="in" filter="dissolve">
                                      <p:cBhvr>
                                        <p:cTn id="18" dur="500"/>
                                        <p:tgtEl>
                                          <p:spTgt spid="2334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3479"/>
                                        </p:tgtEl>
                                        <p:attrNameLst>
                                          <p:attrName>style.visibility</p:attrName>
                                        </p:attrNameLst>
                                      </p:cBhvr>
                                      <p:to>
                                        <p:strVal val="visible"/>
                                      </p:to>
                                    </p:set>
                                    <p:animEffect transition="in" filter="dissolve">
                                      <p:cBhvr>
                                        <p:cTn id="23" dur="500"/>
                                        <p:tgtEl>
                                          <p:spTgt spid="233479"/>
                                        </p:tgtEl>
                                      </p:cBhvr>
                                    </p:animEffect>
                                  </p:childTnLst>
                                </p:cTn>
                              </p:par>
                              <p:par>
                                <p:cTn id="24" presetID="9" presetClass="entr" presetSubtype="0" fill="hold" nodeType="withEffect">
                                  <p:stCondLst>
                                    <p:cond delay="0"/>
                                  </p:stCondLst>
                                  <p:childTnLst>
                                    <p:set>
                                      <p:cBhvr>
                                        <p:cTn id="25" dur="1" fill="hold">
                                          <p:stCondLst>
                                            <p:cond delay="0"/>
                                          </p:stCondLst>
                                        </p:cTn>
                                        <p:tgtEl>
                                          <p:spTgt spid="233485"/>
                                        </p:tgtEl>
                                        <p:attrNameLst>
                                          <p:attrName>style.visibility</p:attrName>
                                        </p:attrNameLst>
                                      </p:cBhvr>
                                      <p:to>
                                        <p:strVal val="visible"/>
                                      </p:to>
                                    </p:set>
                                    <p:animEffect transition="in" filter="dissolve">
                                      <p:cBhvr>
                                        <p:cTn id="26" dur="500"/>
                                        <p:tgtEl>
                                          <p:spTgt spid="233485"/>
                                        </p:tgtEl>
                                      </p:cBhvr>
                                    </p:animEffect>
                                  </p:childTnLst>
                                </p:cTn>
                              </p:par>
                              <p:par>
                                <p:cTn id="27" presetID="9" presetClass="entr" presetSubtype="0" fill="hold" nodeType="withEffect">
                                  <p:stCondLst>
                                    <p:cond delay="0"/>
                                  </p:stCondLst>
                                  <p:childTnLst>
                                    <p:set>
                                      <p:cBhvr>
                                        <p:cTn id="28" dur="1" fill="hold">
                                          <p:stCondLst>
                                            <p:cond delay="0"/>
                                          </p:stCondLst>
                                        </p:cTn>
                                        <p:tgtEl>
                                          <p:spTgt spid="233491"/>
                                        </p:tgtEl>
                                        <p:attrNameLst>
                                          <p:attrName>style.visibility</p:attrName>
                                        </p:attrNameLst>
                                      </p:cBhvr>
                                      <p:to>
                                        <p:strVal val="visible"/>
                                      </p:to>
                                    </p:set>
                                    <p:animEffect transition="in" filter="dissolve">
                                      <p:cBhvr>
                                        <p:cTn id="29" dur="500"/>
                                        <p:tgtEl>
                                          <p:spTgt spid="23349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233490"/>
                                        </p:tgtEl>
                                        <p:attrNameLst>
                                          <p:attrName>style.visibility</p:attrName>
                                        </p:attrNameLst>
                                      </p:cBhvr>
                                      <p:to>
                                        <p:strVal val="visible"/>
                                      </p:to>
                                    </p:set>
                                    <p:animEffect transition="in" filter="dissolve">
                                      <p:cBhvr>
                                        <p:cTn id="34" dur="500"/>
                                        <p:tgtEl>
                                          <p:spTgt spid="23349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3497"/>
                                        </p:tgtEl>
                                        <p:attrNameLst>
                                          <p:attrName>style.visibility</p:attrName>
                                        </p:attrNameLst>
                                      </p:cBhvr>
                                      <p:to>
                                        <p:strVal val="visible"/>
                                      </p:to>
                                    </p:set>
                                    <p:animEffect transition="in" filter="dissolve">
                                      <p:cBhvr>
                                        <p:cTn id="39" dur="500"/>
                                        <p:tgtEl>
                                          <p:spTgt spid="233497"/>
                                        </p:tgtEl>
                                      </p:cBhvr>
                                    </p:animEffect>
                                  </p:childTnLst>
                                </p:cTn>
                              </p:par>
                              <p:par>
                                <p:cTn id="40" presetID="9" presetClass="entr" presetSubtype="0" fill="hold" nodeType="withEffect">
                                  <p:stCondLst>
                                    <p:cond delay="0"/>
                                  </p:stCondLst>
                                  <p:childTnLst>
                                    <p:set>
                                      <p:cBhvr>
                                        <p:cTn id="41" dur="1" fill="hold">
                                          <p:stCondLst>
                                            <p:cond delay="0"/>
                                          </p:stCondLst>
                                        </p:cTn>
                                        <p:tgtEl>
                                          <p:spTgt spid="233486"/>
                                        </p:tgtEl>
                                        <p:attrNameLst>
                                          <p:attrName>style.visibility</p:attrName>
                                        </p:attrNameLst>
                                      </p:cBhvr>
                                      <p:to>
                                        <p:strVal val="visible"/>
                                      </p:to>
                                    </p:set>
                                    <p:animEffect transition="in" filter="dissolve">
                                      <p:cBhvr>
                                        <p:cTn id="42" dur="500"/>
                                        <p:tgtEl>
                                          <p:spTgt spid="2334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33492">
                                            <p:txEl>
                                              <p:pRg st="0" end="0"/>
                                            </p:txEl>
                                          </p:spTgt>
                                        </p:tgtEl>
                                        <p:attrNameLst>
                                          <p:attrName>style.visibility</p:attrName>
                                        </p:attrNameLst>
                                      </p:cBhvr>
                                      <p:to>
                                        <p:strVal val="visible"/>
                                      </p:to>
                                    </p:set>
                                    <p:anim calcmode="lin" valueType="num">
                                      <p:cBhvr additive="base">
                                        <p:cTn id="47" dur="500" fill="hold"/>
                                        <p:tgtEl>
                                          <p:spTgt spid="233492">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3492">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3492">
                                            <p:txEl>
                                              <p:pRg st="1" end="1"/>
                                            </p:txEl>
                                          </p:spTgt>
                                        </p:tgtEl>
                                        <p:attrNameLst>
                                          <p:attrName>style.visibility</p:attrName>
                                        </p:attrNameLst>
                                      </p:cBhvr>
                                      <p:to>
                                        <p:strVal val="visible"/>
                                      </p:to>
                                    </p:set>
                                    <p:anim calcmode="lin" valueType="num">
                                      <p:cBhvr additive="base">
                                        <p:cTn id="51" dur="500" fill="hold"/>
                                        <p:tgtEl>
                                          <p:spTgt spid="233492">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33492">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3492">
                                            <p:txEl>
                                              <p:pRg st="2" end="2"/>
                                            </p:txEl>
                                          </p:spTgt>
                                        </p:tgtEl>
                                        <p:attrNameLst>
                                          <p:attrName>style.visibility</p:attrName>
                                        </p:attrNameLst>
                                      </p:cBhvr>
                                      <p:to>
                                        <p:strVal val="visible"/>
                                      </p:to>
                                    </p:set>
                                    <p:anim calcmode="lin" valueType="num">
                                      <p:cBhvr additive="base">
                                        <p:cTn id="55" dur="500" fill="hold"/>
                                        <p:tgtEl>
                                          <p:spTgt spid="233492">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3492">
                                            <p:txEl>
                                              <p:pRg st="2" end="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3493"/>
                                        </p:tgtEl>
                                        <p:attrNameLst>
                                          <p:attrName>style.visibility</p:attrName>
                                        </p:attrNameLst>
                                      </p:cBhvr>
                                      <p:to>
                                        <p:strVal val="visible"/>
                                      </p:to>
                                    </p:set>
                                    <p:anim calcmode="lin" valueType="num">
                                      <p:cBhvr additive="base">
                                        <p:cTn id="59" dur="500" fill="hold"/>
                                        <p:tgtEl>
                                          <p:spTgt spid="233493"/>
                                        </p:tgtEl>
                                        <p:attrNameLst>
                                          <p:attrName>ppt_x</p:attrName>
                                        </p:attrNameLst>
                                      </p:cBhvr>
                                      <p:tavLst>
                                        <p:tav tm="0">
                                          <p:val>
                                            <p:strVal val="#ppt_x"/>
                                          </p:val>
                                        </p:tav>
                                        <p:tav tm="100000">
                                          <p:val>
                                            <p:strVal val="#ppt_x"/>
                                          </p:val>
                                        </p:tav>
                                      </p:tavLst>
                                    </p:anim>
                                    <p:anim calcmode="lin" valueType="num">
                                      <p:cBhvr additive="base">
                                        <p:cTn id="60" dur="500" fill="hold"/>
                                        <p:tgtEl>
                                          <p:spTgt spid="233493"/>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33492">
                                            <p:txEl>
                                              <p:pRg st="3" end="3"/>
                                            </p:txEl>
                                          </p:spTgt>
                                        </p:tgtEl>
                                        <p:attrNameLst>
                                          <p:attrName>style.visibility</p:attrName>
                                        </p:attrNameLst>
                                      </p:cBhvr>
                                      <p:to>
                                        <p:strVal val="visible"/>
                                      </p:to>
                                    </p:set>
                                    <p:anim calcmode="lin" valueType="num">
                                      <p:cBhvr additive="base">
                                        <p:cTn id="65" dur="500" fill="hold"/>
                                        <p:tgtEl>
                                          <p:spTgt spid="23349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3492">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3492">
                                            <p:txEl>
                                              <p:pRg st="4" end="4"/>
                                            </p:txEl>
                                          </p:spTgt>
                                        </p:tgtEl>
                                        <p:attrNameLst>
                                          <p:attrName>style.visibility</p:attrName>
                                        </p:attrNameLst>
                                      </p:cBhvr>
                                      <p:to>
                                        <p:strVal val="visible"/>
                                      </p:to>
                                    </p:set>
                                    <p:anim calcmode="lin" valueType="num">
                                      <p:cBhvr additive="base">
                                        <p:cTn id="69" dur="500" fill="hold"/>
                                        <p:tgtEl>
                                          <p:spTgt spid="23349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33492">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33492">
                                            <p:txEl>
                                              <p:pRg st="5" end="5"/>
                                            </p:txEl>
                                          </p:spTgt>
                                        </p:tgtEl>
                                        <p:attrNameLst>
                                          <p:attrName>style.visibility</p:attrName>
                                        </p:attrNameLst>
                                      </p:cBhvr>
                                      <p:to>
                                        <p:strVal val="visible"/>
                                      </p:to>
                                    </p:set>
                                    <p:anim calcmode="lin" valueType="num">
                                      <p:cBhvr additive="base">
                                        <p:cTn id="73" dur="500" fill="hold"/>
                                        <p:tgtEl>
                                          <p:spTgt spid="23349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3492">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3495"/>
                                        </p:tgtEl>
                                        <p:attrNameLst>
                                          <p:attrName>style.visibility</p:attrName>
                                        </p:attrNameLst>
                                      </p:cBhvr>
                                      <p:to>
                                        <p:strVal val="visible"/>
                                      </p:to>
                                    </p:set>
                                    <p:anim calcmode="lin" valueType="num">
                                      <p:cBhvr additive="base">
                                        <p:cTn id="77" dur="500" fill="hold"/>
                                        <p:tgtEl>
                                          <p:spTgt spid="233495"/>
                                        </p:tgtEl>
                                        <p:attrNameLst>
                                          <p:attrName>ppt_x</p:attrName>
                                        </p:attrNameLst>
                                      </p:cBhvr>
                                      <p:tavLst>
                                        <p:tav tm="0">
                                          <p:val>
                                            <p:strVal val="#ppt_x"/>
                                          </p:val>
                                        </p:tav>
                                        <p:tav tm="100000">
                                          <p:val>
                                            <p:strVal val="#ppt_x"/>
                                          </p:val>
                                        </p:tav>
                                      </p:tavLst>
                                    </p:anim>
                                    <p:anim calcmode="lin" valueType="num">
                                      <p:cBhvr additive="base">
                                        <p:cTn id="78" dur="500" fill="hold"/>
                                        <p:tgtEl>
                                          <p:spTgt spid="2334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nimBg="1"/>
      <p:bldP spid="233478" grpId="0" animBg="1"/>
      <p:bldP spid="233479" grpId="0" animBg="1"/>
      <p:bldP spid="233497"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524000" y="0"/>
            <a:ext cx="7924800" cy="838200"/>
          </a:xfrm>
        </p:spPr>
        <p:txBody>
          <a:bodyPr/>
          <a:lstStyle/>
          <a:p>
            <a:pPr eaLnBrk="1" hangingPunct="1">
              <a:defRPr/>
            </a:pPr>
            <a:r>
              <a:rPr lang="en-US" altLang="en-US">
                <a:latin typeface="Impact" panose="020B0806030902050204" pitchFamily="34" charset="0"/>
              </a:rPr>
              <a:t>MESSIANIC VIEW OF THE 70 WEEKS</a:t>
            </a:r>
          </a:p>
        </p:txBody>
      </p:sp>
      <p:sp>
        <p:nvSpPr>
          <p:cNvPr id="237571" name="Text Box 3"/>
          <p:cNvSpPr txBox="1">
            <a:spLocks noChangeArrowheads="1"/>
          </p:cNvSpPr>
          <p:nvPr/>
        </p:nvSpPr>
        <p:spPr bwMode="auto">
          <a:xfrm>
            <a:off x="1905000" y="914401"/>
            <a:ext cx="1905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7 WEEKS</a:t>
            </a:r>
          </a:p>
          <a:p>
            <a:pPr eaLnBrk="1" hangingPunct="1">
              <a:spcBef>
                <a:spcPct val="50000"/>
              </a:spcBef>
              <a:buClrTx/>
              <a:buSzTx/>
              <a:buFontTx/>
              <a:buNone/>
            </a:pPr>
            <a:r>
              <a:rPr lang="en-US" altLang="en-US" sz="1800" b="1">
                <a:solidFill>
                  <a:schemeClr val="bg1"/>
                </a:solidFill>
                <a:latin typeface="Eras Demi ITC" panose="020B0604020202020204" charset="0"/>
              </a:rPr>
              <a:t>(49 years)</a:t>
            </a:r>
          </a:p>
        </p:txBody>
      </p:sp>
      <p:sp>
        <p:nvSpPr>
          <p:cNvPr id="237572" name="Text Box 4"/>
          <p:cNvSpPr txBox="1">
            <a:spLocks noChangeArrowheads="1"/>
          </p:cNvSpPr>
          <p:nvPr/>
        </p:nvSpPr>
        <p:spPr bwMode="auto">
          <a:xfrm>
            <a:off x="3810000" y="914401"/>
            <a:ext cx="25146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62 WEEKS</a:t>
            </a:r>
          </a:p>
          <a:p>
            <a:pPr eaLnBrk="1" hangingPunct="1">
              <a:spcBef>
                <a:spcPct val="50000"/>
              </a:spcBef>
              <a:buClrTx/>
              <a:buSzTx/>
              <a:buFontTx/>
              <a:buNone/>
            </a:pPr>
            <a:r>
              <a:rPr lang="en-US" altLang="en-US" sz="1800" b="1">
                <a:solidFill>
                  <a:schemeClr val="bg1"/>
                </a:solidFill>
                <a:latin typeface="Eras Demi ITC" panose="020B0604020202020204" charset="0"/>
              </a:rPr>
              <a:t>(434 years)</a:t>
            </a:r>
          </a:p>
        </p:txBody>
      </p:sp>
      <p:sp>
        <p:nvSpPr>
          <p:cNvPr id="237573" name="Text Box 5"/>
          <p:cNvSpPr txBox="1">
            <a:spLocks noChangeArrowheads="1"/>
          </p:cNvSpPr>
          <p:nvPr/>
        </p:nvSpPr>
        <p:spPr bwMode="auto">
          <a:xfrm>
            <a:off x="6324600" y="914401"/>
            <a:ext cx="14478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solidFill>
                  <a:schemeClr val="bg1"/>
                </a:solidFill>
                <a:latin typeface="Eras Demi ITC" panose="020B0604020202020204" charset="0"/>
              </a:rPr>
              <a:t>½ </a:t>
            </a:r>
            <a:r>
              <a:rPr lang="en-US" altLang="en-US" sz="2400" b="1">
                <a:solidFill>
                  <a:schemeClr val="bg1"/>
                </a:solidFill>
                <a:latin typeface="Eras Demi ITC" panose="020B0604020202020204" charset="0"/>
              </a:rPr>
              <a:t>WEEK</a:t>
            </a:r>
          </a:p>
          <a:p>
            <a:pPr eaLnBrk="1" hangingPunct="1">
              <a:spcBef>
                <a:spcPct val="50000"/>
              </a:spcBef>
              <a:buClrTx/>
              <a:buSzTx/>
              <a:buFontTx/>
              <a:buNone/>
            </a:pPr>
            <a:r>
              <a:rPr lang="en-US" altLang="en-US" sz="1800" b="1">
                <a:solidFill>
                  <a:schemeClr val="bg1"/>
                </a:solidFill>
                <a:latin typeface="Eras Demi ITC" panose="020B0604020202020204" charset="0"/>
              </a:rPr>
              <a:t>(3 ½ years)</a:t>
            </a:r>
          </a:p>
        </p:txBody>
      </p:sp>
      <p:sp>
        <p:nvSpPr>
          <p:cNvPr id="44038" name="Text Box 6"/>
          <p:cNvSpPr txBox="1">
            <a:spLocks noChangeArrowheads="1"/>
          </p:cNvSpPr>
          <p:nvPr/>
        </p:nvSpPr>
        <p:spPr bwMode="auto">
          <a:xfrm>
            <a:off x="1905000" y="2407020"/>
            <a:ext cx="8763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i="1" dirty="0">
                <a:latin typeface="Arial Narrow" panose="020B0606020202030204" pitchFamily="34" charset="0"/>
              </a:rPr>
              <a:t>Darius’ decree					Jesus’ public ministry 			     		     Jewish period of</a:t>
            </a:r>
          </a:p>
          <a:p>
            <a:pPr eaLnBrk="1" hangingPunct="1">
              <a:buClrTx/>
              <a:buSzTx/>
              <a:buFontTx/>
              <a:buNone/>
            </a:pPr>
            <a:r>
              <a:rPr lang="en-US" altLang="en-US" sz="1800" i="1" dirty="0">
                <a:latin typeface="Arial Narrow" panose="020B0606020202030204" pitchFamily="34" charset="0"/>
              </a:rPr>
              <a:t>to Ezra, 458 BC		             		begins AD 25-26	Jesus’ crucifixion             the church ends</a:t>
            </a:r>
          </a:p>
          <a:p>
            <a:pPr eaLnBrk="1" hangingPunct="1">
              <a:buClrTx/>
              <a:buSzTx/>
              <a:buFontTx/>
              <a:buNone/>
            </a:pPr>
            <a:r>
              <a:rPr lang="en-US" altLang="en-US" sz="1800" dirty="0" err="1">
                <a:latin typeface="HebrewTh" pitchFamily="2" charset="0"/>
              </a:rPr>
              <a:t>Bvwh</a:t>
            </a:r>
            <a:r>
              <a:rPr lang="en-US" altLang="en-US" sz="1800" i="1" dirty="0">
                <a:latin typeface="Arial Narrow" panose="020B0606020202030204" pitchFamily="34" charset="0"/>
              </a:rPr>
              <a:t> (=the returning)				 			AD 30</a:t>
            </a:r>
          </a:p>
          <a:p>
            <a:pPr eaLnBrk="1" hangingPunct="1">
              <a:buClrTx/>
              <a:buSzTx/>
              <a:buFontTx/>
              <a:buNone/>
            </a:pPr>
            <a:endParaRPr lang="en-US" altLang="en-US" sz="1800" i="1" dirty="0">
              <a:latin typeface="Arial Narrow" panose="020B0606020202030204" pitchFamily="34" charset="0"/>
            </a:endParaRPr>
          </a:p>
          <a:p>
            <a:pPr eaLnBrk="1" hangingPunct="1">
              <a:buClrTx/>
              <a:buSzTx/>
              <a:buFontTx/>
              <a:buNone/>
            </a:pPr>
            <a:r>
              <a:rPr lang="en-US" altLang="en-US" sz="1800" i="1" dirty="0">
                <a:latin typeface="Arial Narrow" panose="020B0606020202030204" pitchFamily="34" charset="0"/>
              </a:rPr>
              <a:t>																Titus destroys</a:t>
            </a:r>
          </a:p>
          <a:p>
            <a:pPr eaLnBrk="1" hangingPunct="1">
              <a:buClrTx/>
              <a:buSzTx/>
              <a:buFontTx/>
              <a:buNone/>
            </a:pPr>
            <a:r>
              <a:rPr lang="en-US" altLang="en-US" sz="1800" i="1" dirty="0">
                <a:latin typeface="Arial Narrow" panose="020B0606020202030204" pitchFamily="34" charset="0"/>
              </a:rPr>
              <a:t>							          							 the temple, AD 70</a:t>
            </a:r>
          </a:p>
        </p:txBody>
      </p:sp>
      <p:sp>
        <p:nvSpPr>
          <p:cNvPr id="237575" name="AutoShape 7"/>
          <p:cNvSpPr>
            <a:spLocks noChangeArrowheads="1"/>
          </p:cNvSpPr>
          <p:nvPr/>
        </p:nvSpPr>
        <p:spPr bwMode="auto">
          <a:xfrm>
            <a:off x="1586755"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77" name="AutoShape 9"/>
          <p:cNvSpPr>
            <a:spLocks noChangeArrowheads="1"/>
          </p:cNvSpPr>
          <p:nvPr/>
        </p:nvSpPr>
        <p:spPr bwMode="auto">
          <a:xfrm>
            <a:off x="88392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79" name="AutoShape 11"/>
          <p:cNvSpPr>
            <a:spLocks noChangeArrowheads="1"/>
          </p:cNvSpPr>
          <p:nvPr/>
        </p:nvSpPr>
        <p:spPr bwMode="auto">
          <a:xfrm rot="5400000">
            <a:off x="7467600" y="2057400"/>
            <a:ext cx="533400" cy="381000"/>
          </a:xfrm>
          <a:custGeom>
            <a:avLst/>
            <a:gdLst>
              <a:gd name="T0" fmla="*/ 2147483646 w 21600"/>
              <a:gd name="T1" fmla="*/ 0 h 21600"/>
              <a:gd name="T2" fmla="*/ 0 w 21600"/>
              <a:gd name="T3" fmla="*/ 1045462871 h 21600"/>
              <a:gd name="T4" fmla="*/ 2147483646 w 21600"/>
              <a:gd name="T5" fmla="*/ 2090926042 h 21600"/>
              <a:gd name="T6" fmla="*/ 2147483646 w 21600"/>
              <a:gd name="T7" fmla="*/ 104546287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80" name="Line 12"/>
          <p:cNvSpPr>
            <a:spLocks noChangeShapeType="1"/>
          </p:cNvSpPr>
          <p:nvPr/>
        </p:nvSpPr>
        <p:spPr bwMode="auto">
          <a:xfrm>
            <a:off x="7772400" y="9144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81" name="Text Box 13"/>
          <p:cNvSpPr txBox="1">
            <a:spLocks noChangeArrowheads="1"/>
          </p:cNvSpPr>
          <p:nvPr/>
        </p:nvSpPr>
        <p:spPr bwMode="auto">
          <a:xfrm>
            <a:off x="1752600" y="4608513"/>
            <a:ext cx="8686800" cy="2308324"/>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a:solidFill>
                  <a:schemeClr val="folHlink"/>
                </a:solidFill>
                <a:latin typeface="Eras Demi ITC" panose="020B0604020202020204" charset="0"/>
              </a:rPr>
              <a:t>    </a:t>
            </a:r>
            <a:r>
              <a:rPr lang="en-US" altLang="en-US" sz="1800" b="1">
                <a:solidFill>
                  <a:srgbClr val="FFFF00"/>
                </a:solidFill>
                <a:latin typeface="Eras Demi ITC" panose="020B0604020202020204" charset="0"/>
              </a:rPr>
              <a:t>FINISH TRANSGRESSION</a:t>
            </a:r>
          </a:p>
          <a:p>
            <a:pPr eaLnBrk="1" hangingPunct="1">
              <a:buClrTx/>
              <a:buSzTx/>
              <a:buFontTx/>
              <a:buNone/>
            </a:pPr>
            <a:r>
              <a:rPr lang="en-US" altLang="en-US" sz="1800" b="1">
                <a:solidFill>
                  <a:srgbClr val="FFFF00"/>
                </a:solidFill>
                <a:latin typeface="Eras Demi ITC" panose="020B0604020202020204" charset="0"/>
              </a:rPr>
              <a:t>          PUT AN END TO SIN          termination of the Aaronic system</a:t>
            </a:r>
          </a:p>
          <a:p>
            <a:pPr eaLnBrk="1" hangingPunct="1">
              <a:buClrTx/>
              <a:buSzTx/>
              <a:buFontTx/>
              <a:buNone/>
            </a:pPr>
            <a:r>
              <a:rPr lang="en-US" altLang="en-US" sz="1800" b="1">
                <a:solidFill>
                  <a:srgbClr val="FFFF00"/>
                </a:solidFill>
                <a:latin typeface="Eras Demi ITC" panose="020B0604020202020204" charset="0"/>
              </a:rPr>
              <a:t>  ATONE FOR WICKEDNESS</a:t>
            </a:r>
          </a:p>
          <a:p>
            <a:pPr eaLnBrk="1" hangingPunct="1">
              <a:buClrTx/>
              <a:buSzTx/>
              <a:buFontTx/>
              <a:buNone/>
            </a:pPr>
            <a:r>
              <a:rPr lang="en-US" altLang="en-US" sz="1800" b="1">
                <a:latin typeface="Eras Demi ITC" panose="020B0604020202020204" charset="0"/>
              </a:rPr>
              <a:t>     </a:t>
            </a:r>
            <a:r>
              <a:rPr lang="en-US" altLang="en-US" sz="1800" b="1">
                <a:solidFill>
                  <a:srgbClr val="FFFF99"/>
                </a:solidFill>
                <a:latin typeface="Eras Demi ITC" panose="020B0604020202020204" charset="0"/>
              </a:rPr>
              <a:t>BRING IN EVERLASTING RIGHTEOUSNESS</a:t>
            </a:r>
          </a:p>
          <a:p>
            <a:pPr eaLnBrk="1" hangingPunct="1">
              <a:buClrTx/>
              <a:buSzTx/>
              <a:buFontTx/>
              <a:buNone/>
            </a:pPr>
            <a:r>
              <a:rPr lang="en-US" altLang="en-US" sz="1800" b="1">
                <a:solidFill>
                  <a:srgbClr val="FFFF99"/>
                </a:solidFill>
                <a:latin typeface="Eras Demi ITC" panose="020B0604020202020204" charset="0"/>
              </a:rPr>
              <a:t>          SEAL UP THE VISION AND PROPHECY         Christ’s once-for-all sacrifice</a:t>
            </a:r>
          </a:p>
          <a:p>
            <a:pPr eaLnBrk="1" hangingPunct="1">
              <a:buClrTx/>
              <a:buSzTx/>
              <a:buFontTx/>
              <a:buNone/>
            </a:pPr>
            <a:r>
              <a:rPr lang="en-US" altLang="en-US" sz="1800" b="1">
                <a:solidFill>
                  <a:srgbClr val="FFFF99"/>
                </a:solidFill>
                <a:latin typeface="Eras Demi ITC" panose="020B0604020202020204" charset="0"/>
              </a:rPr>
              <a:t>                  ANOINT THE MOST HOLY (ONE)</a:t>
            </a:r>
          </a:p>
        </p:txBody>
      </p:sp>
      <p:sp>
        <p:nvSpPr>
          <p:cNvPr id="237582" name="AutoShape 14"/>
          <p:cNvSpPr>
            <a:spLocks/>
          </p:cNvSpPr>
          <p:nvPr/>
        </p:nvSpPr>
        <p:spPr bwMode="auto">
          <a:xfrm>
            <a:off x="4953000" y="4648200"/>
            <a:ext cx="152400" cy="914400"/>
          </a:xfrm>
          <a:prstGeom prst="rightBrace">
            <a:avLst>
              <a:gd name="adj1" fmla="val 50000"/>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83" name="AutoShape 15"/>
          <p:cNvSpPr>
            <a:spLocks/>
          </p:cNvSpPr>
          <p:nvPr/>
        </p:nvSpPr>
        <p:spPr bwMode="auto">
          <a:xfrm>
            <a:off x="6781800" y="5638800"/>
            <a:ext cx="152400" cy="914400"/>
          </a:xfrm>
          <a:prstGeom prst="rightBrace">
            <a:avLst>
              <a:gd name="adj1" fmla="val 50000"/>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84" name="AutoShape 16"/>
          <p:cNvSpPr>
            <a:spLocks noChangeArrowheads="1"/>
          </p:cNvSpPr>
          <p:nvPr/>
        </p:nvSpPr>
        <p:spPr bwMode="auto">
          <a:xfrm>
            <a:off x="6248401" y="1905000"/>
            <a:ext cx="276225" cy="609600"/>
          </a:xfrm>
          <a:prstGeom prst="curvedLeftArrow">
            <a:avLst>
              <a:gd name="adj1" fmla="val 44138"/>
              <a:gd name="adj2" fmla="val 8827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85" name="AutoShape 17"/>
          <p:cNvSpPr>
            <a:spLocks noChangeArrowheads="1"/>
          </p:cNvSpPr>
          <p:nvPr/>
        </p:nvSpPr>
        <p:spPr bwMode="auto">
          <a:xfrm rot="5400000">
            <a:off x="9982200" y="3232182"/>
            <a:ext cx="533400" cy="381000"/>
          </a:xfrm>
          <a:custGeom>
            <a:avLst/>
            <a:gdLst>
              <a:gd name="T0" fmla="*/ 2147483646 w 21600"/>
              <a:gd name="T1" fmla="*/ 0 h 21600"/>
              <a:gd name="T2" fmla="*/ 0 w 21600"/>
              <a:gd name="T3" fmla="*/ 1045462871 h 21600"/>
              <a:gd name="T4" fmla="*/ 2147483646 w 21600"/>
              <a:gd name="T5" fmla="*/ 2090926042 h 21600"/>
              <a:gd name="T6" fmla="*/ 2147483646 w 21600"/>
              <a:gd name="T7" fmla="*/ 104546287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86" name="Text Box 18"/>
          <p:cNvSpPr txBox="1">
            <a:spLocks noChangeArrowheads="1"/>
          </p:cNvSpPr>
          <p:nvPr/>
        </p:nvSpPr>
        <p:spPr bwMode="auto">
          <a:xfrm>
            <a:off x="2400300" y="3776357"/>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a:effectLst>
                  <a:outerShdw blurRad="38100" dist="38100" dir="2700000" algn="tl">
                    <a:srgbClr val="000000"/>
                  </a:outerShdw>
                </a:effectLst>
                <a:latin typeface="Arial Narrow" panose="020B0606020202030204" pitchFamily="34" charset="0"/>
              </a:rPr>
              <a:t>Solar years</a:t>
            </a:r>
          </a:p>
        </p:txBody>
      </p:sp>
      <p:sp>
        <p:nvSpPr>
          <p:cNvPr id="237587" name="Text Box 19"/>
          <p:cNvSpPr txBox="1">
            <a:spLocks noChangeArrowheads="1"/>
          </p:cNvSpPr>
          <p:nvPr/>
        </p:nvSpPr>
        <p:spPr bwMode="auto">
          <a:xfrm>
            <a:off x="7772400" y="914401"/>
            <a:ext cx="14478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b="1">
                <a:solidFill>
                  <a:schemeClr val="bg1"/>
                </a:solidFill>
                <a:latin typeface="Eras Demi ITC" panose="020B0604020202020204" charset="0"/>
              </a:rPr>
              <a:t>½ </a:t>
            </a:r>
            <a:r>
              <a:rPr lang="en-US" altLang="en-US" sz="2400" b="1">
                <a:solidFill>
                  <a:schemeClr val="bg1"/>
                </a:solidFill>
                <a:latin typeface="Eras Demi ITC" panose="020B0604020202020204" charset="0"/>
              </a:rPr>
              <a:t>WEEK</a:t>
            </a:r>
            <a:endParaRPr lang="en-US" altLang="en-US" sz="1800" b="1">
              <a:solidFill>
                <a:schemeClr val="bg1"/>
              </a:solidFill>
              <a:latin typeface="Eras Demi ITC" panose="020B0604020202020204" charset="0"/>
            </a:endParaRPr>
          </a:p>
          <a:p>
            <a:pPr eaLnBrk="1" hangingPunct="1">
              <a:spcBef>
                <a:spcPct val="50000"/>
              </a:spcBef>
              <a:buClrTx/>
              <a:buSzTx/>
              <a:buFontTx/>
              <a:buNone/>
            </a:pPr>
            <a:r>
              <a:rPr lang="en-US" altLang="en-US" sz="1800">
                <a:solidFill>
                  <a:schemeClr val="bg1"/>
                </a:solidFill>
                <a:latin typeface="Eras Demi ITC" panose="020B0604020202020204" charset="0"/>
              </a:rPr>
              <a:t>3 ½ years)</a:t>
            </a:r>
          </a:p>
        </p:txBody>
      </p:sp>
    </p:spTree>
    <p:extLst>
      <p:ext uri="{BB962C8B-B14F-4D97-AF65-F5344CB8AC3E}">
        <p14:creationId xmlns:p14="http://schemas.microsoft.com/office/powerpoint/2010/main" val="3439861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animEffect transition="in" filter="dissolve">
                                      <p:cBhvr>
                                        <p:cTn id="7" dur="500"/>
                                        <p:tgtEl>
                                          <p:spTgt spid="237571"/>
                                        </p:tgtEl>
                                      </p:cBhvr>
                                    </p:animEffect>
                                  </p:childTnLst>
                                </p:cTn>
                              </p:par>
                              <p:par>
                                <p:cTn id="8" presetID="9" presetClass="entr" presetSubtype="0" fill="hold" nodeType="withEffect">
                                  <p:stCondLst>
                                    <p:cond delay="0"/>
                                  </p:stCondLst>
                                  <p:childTnLst>
                                    <p:set>
                                      <p:cBhvr>
                                        <p:cTn id="9" dur="1" fill="hold">
                                          <p:stCondLst>
                                            <p:cond delay="0"/>
                                          </p:stCondLst>
                                        </p:cTn>
                                        <p:tgtEl>
                                          <p:spTgt spid="237575"/>
                                        </p:tgtEl>
                                        <p:attrNameLst>
                                          <p:attrName>style.visibility</p:attrName>
                                        </p:attrNameLst>
                                      </p:cBhvr>
                                      <p:to>
                                        <p:strVal val="visible"/>
                                      </p:to>
                                    </p:set>
                                    <p:animEffect transition="in" filter="dissolve">
                                      <p:cBhvr>
                                        <p:cTn id="10" dur="500"/>
                                        <p:tgtEl>
                                          <p:spTgt spid="2375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7572"/>
                                        </p:tgtEl>
                                        <p:attrNameLst>
                                          <p:attrName>style.visibility</p:attrName>
                                        </p:attrNameLst>
                                      </p:cBhvr>
                                      <p:to>
                                        <p:strVal val="visible"/>
                                      </p:to>
                                    </p:set>
                                    <p:animEffect transition="in" filter="dissolve">
                                      <p:cBhvr>
                                        <p:cTn id="15" dur="500"/>
                                        <p:tgtEl>
                                          <p:spTgt spid="237572"/>
                                        </p:tgtEl>
                                      </p:cBhvr>
                                    </p:animEffect>
                                  </p:childTnLst>
                                </p:cTn>
                              </p:par>
                              <p:par>
                                <p:cTn id="16" presetID="9" presetClass="entr" presetSubtype="0" fill="hold" nodeType="withEffect">
                                  <p:stCondLst>
                                    <p:cond delay="0"/>
                                  </p:stCondLst>
                                  <p:childTnLst>
                                    <p:set>
                                      <p:cBhvr>
                                        <p:cTn id="17" dur="1" fill="hold">
                                          <p:stCondLst>
                                            <p:cond delay="0"/>
                                          </p:stCondLst>
                                        </p:cTn>
                                        <p:tgtEl>
                                          <p:spTgt spid="237584"/>
                                        </p:tgtEl>
                                        <p:attrNameLst>
                                          <p:attrName>style.visibility</p:attrName>
                                        </p:attrNameLst>
                                      </p:cBhvr>
                                      <p:to>
                                        <p:strVal val="visible"/>
                                      </p:to>
                                    </p:set>
                                    <p:animEffect transition="in" filter="dissolve">
                                      <p:cBhvr>
                                        <p:cTn id="18" dur="500"/>
                                        <p:tgtEl>
                                          <p:spTgt spid="2375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7573"/>
                                        </p:tgtEl>
                                        <p:attrNameLst>
                                          <p:attrName>style.visibility</p:attrName>
                                        </p:attrNameLst>
                                      </p:cBhvr>
                                      <p:to>
                                        <p:strVal val="visible"/>
                                      </p:to>
                                    </p:set>
                                    <p:animEffect transition="in" filter="dissolve">
                                      <p:cBhvr>
                                        <p:cTn id="23" dur="500"/>
                                        <p:tgtEl>
                                          <p:spTgt spid="237573"/>
                                        </p:tgtEl>
                                      </p:cBhvr>
                                    </p:animEffect>
                                  </p:childTnLst>
                                </p:cTn>
                              </p:par>
                              <p:par>
                                <p:cTn id="24" presetID="9" presetClass="entr" presetSubtype="0" fill="hold" nodeType="withEffect">
                                  <p:stCondLst>
                                    <p:cond delay="0"/>
                                  </p:stCondLst>
                                  <p:childTnLst>
                                    <p:set>
                                      <p:cBhvr>
                                        <p:cTn id="25" dur="1" fill="hold">
                                          <p:stCondLst>
                                            <p:cond delay="0"/>
                                          </p:stCondLst>
                                        </p:cTn>
                                        <p:tgtEl>
                                          <p:spTgt spid="237580"/>
                                        </p:tgtEl>
                                        <p:attrNameLst>
                                          <p:attrName>style.visibility</p:attrName>
                                        </p:attrNameLst>
                                      </p:cBhvr>
                                      <p:to>
                                        <p:strVal val="visible"/>
                                      </p:to>
                                    </p:set>
                                    <p:animEffect transition="in" filter="dissolve">
                                      <p:cBhvr>
                                        <p:cTn id="26" dur="500"/>
                                        <p:tgtEl>
                                          <p:spTgt spid="237580"/>
                                        </p:tgtEl>
                                      </p:cBhvr>
                                    </p:animEffect>
                                  </p:childTnLst>
                                </p:cTn>
                              </p:par>
                              <p:par>
                                <p:cTn id="27" presetID="9" presetClass="entr" presetSubtype="0" fill="hold" nodeType="withEffect">
                                  <p:stCondLst>
                                    <p:cond delay="0"/>
                                  </p:stCondLst>
                                  <p:childTnLst>
                                    <p:set>
                                      <p:cBhvr>
                                        <p:cTn id="28" dur="1" fill="hold">
                                          <p:stCondLst>
                                            <p:cond delay="0"/>
                                          </p:stCondLst>
                                        </p:cTn>
                                        <p:tgtEl>
                                          <p:spTgt spid="237579"/>
                                        </p:tgtEl>
                                        <p:attrNameLst>
                                          <p:attrName>style.visibility</p:attrName>
                                        </p:attrNameLst>
                                      </p:cBhvr>
                                      <p:to>
                                        <p:strVal val="visible"/>
                                      </p:to>
                                    </p:set>
                                    <p:animEffect transition="in" filter="dissolve">
                                      <p:cBhvr>
                                        <p:cTn id="29" dur="500"/>
                                        <p:tgtEl>
                                          <p:spTgt spid="23757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37587"/>
                                        </p:tgtEl>
                                        <p:attrNameLst>
                                          <p:attrName>style.visibility</p:attrName>
                                        </p:attrNameLst>
                                      </p:cBhvr>
                                      <p:to>
                                        <p:strVal val="visible"/>
                                      </p:to>
                                    </p:set>
                                    <p:animEffect transition="in" filter="dissolve">
                                      <p:cBhvr>
                                        <p:cTn id="34" dur="500"/>
                                        <p:tgtEl>
                                          <p:spTgt spid="237587"/>
                                        </p:tgtEl>
                                      </p:cBhvr>
                                    </p:animEffect>
                                  </p:childTnLst>
                                </p:cTn>
                              </p:par>
                              <p:par>
                                <p:cTn id="35" presetID="9" presetClass="entr" presetSubtype="0" fill="hold" nodeType="withEffect">
                                  <p:stCondLst>
                                    <p:cond delay="0"/>
                                  </p:stCondLst>
                                  <p:childTnLst>
                                    <p:set>
                                      <p:cBhvr>
                                        <p:cTn id="36" dur="1" fill="hold">
                                          <p:stCondLst>
                                            <p:cond delay="0"/>
                                          </p:stCondLst>
                                        </p:cTn>
                                        <p:tgtEl>
                                          <p:spTgt spid="237577"/>
                                        </p:tgtEl>
                                        <p:attrNameLst>
                                          <p:attrName>style.visibility</p:attrName>
                                        </p:attrNameLst>
                                      </p:cBhvr>
                                      <p:to>
                                        <p:strVal val="visible"/>
                                      </p:to>
                                    </p:set>
                                    <p:animEffect transition="in" filter="dissolve">
                                      <p:cBhvr>
                                        <p:cTn id="37" dur="500"/>
                                        <p:tgtEl>
                                          <p:spTgt spid="2375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7585"/>
                                        </p:tgtEl>
                                        <p:attrNameLst>
                                          <p:attrName>style.visibility</p:attrName>
                                        </p:attrNameLst>
                                      </p:cBhvr>
                                      <p:to>
                                        <p:strVal val="visible"/>
                                      </p:to>
                                    </p:set>
                                    <p:animEffect transition="in" filter="dissolve">
                                      <p:cBhvr>
                                        <p:cTn id="42" dur="500"/>
                                        <p:tgtEl>
                                          <p:spTgt spid="23758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37581">
                                            <p:txEl>
                                              <p:pRg st="0" end="0"/>
                                            </p:txEl>
                                          </p:spTgt>
                                        </p:tgtEl>
                                        <p:attrNameLst>
                                          <p:attrName>style.visibility</p:attrName>
                                        </p:attrNameLst>
                                      </p:cBhvr>
                                      <p:to>
                                        <p:strVal val="visible"/>
                                      </p:to>
                                    </p:set>
                                    <p:anim calcmode="lin" valueType="num">
                                      <p:cBhvr additive="base">
                                        <p:cTn id="47" dur="500" fill="hold"/>
                                        <p:tgtEl>
                                          <p:spTgt spid="23758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7581">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7581">
                                            <p:txEl>
                                              <p:pRg st="1" end="1"/>
                                            </p:txEl>
                                          </p:spTgt>
                                        </p:tgtEl>
                                        <p:attrNameLst>
                                          <p:attrName>style.visibility</p:attrName>
                                        </p:attrNameLst>
                                      </p:cBhvr>
                                      <p:to>
                                        <p:strVal val="visible"/>
                                      </p:to>
                                    </p:set>
                                    <p:anim calcmode="lin" valueType="num">
                                      <p:cBhvr additive="base">
                                        <p:cTn id="51" dur="500" fill="hold"/>
                                        <p:tgtEl>
                                          <p:spTgt spid="23758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37581">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7581">
                                            <p:txEl>
                                              <p:pRg st="2" end="2"/>
                                            </p:txEl>
                                          </p:spTgt>
                                        </p:tgtEl>
                                        <p:attrNameLst>
                                          <p:attrName>style.visibility</p:attrName>
                                        </p:attrNameLst>
                                      </p:cBhvr>
                                      <p:to>
                                        <p:strVal val="visible"/>
                                      </p:to>
                                    </p:set>
                                    <p:anim calcmode="lin" valueType="num">
                                      <p:cBhvr additive="base">
                                        <p:cTn id="55" dur="500" fill="hold"/>
                                        <p:tgtEl>
                                          <p:spTgt spid="23758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7581">
                                            <p:txEl>
                                              <p:pRg st="2" end="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7582"/>
                                        </p:tgtEl>
                                        <p:attrNameLst>
                                          <p:attrName>style.visibility</p:attrName>
                                        </p:attrNameLst>
                                      </p:cBhvr>
                                      <p:to>
                                        <p:strVal val="visible"/>
                                      </p:to>
                                    </p:set>
                                    <p:anim calcmode="lin" valueType="num">
                                      <p:cBhvr additive="base">
                                        <p:cTn id="59" dur="500" fill="hold"/>
                                        <p:tgtEl>
                                          <p:spTgt spid="237582"/>
                                        </p:tgtEl>
                                        <p:attrNameLst>
                                          <p:attrName>ppt_x</p:attrName>
                                        </p:attrNameLst>
                                      </p:cBhvr>
                                      <p:tavLst>
                                        <p:tav tm="0">
                                          <p:val>
                                            <p:strVal val="#ppt_x"/>
                                          </p:val>
                                        </p:tav>
                                        <p:tav tm="100000">
                                          <p:val>
                                            <p:strVal val="#ppt_x"/>
                                          </p:val>
                                        </p:tav>
                                      </p:tavLst>
                                    </p:anim>
                                    <p:anim calcmode="lin" valueType="num">
                                      <p:cBhvr additive="base">
                                        <p:cTn id="60" dur="500" fill="hold"/>
                                        <p:tgtEl>
                                          <p:spTgt spid="237582"/>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37581">
                                            <p:txEl>
                                              <p:pRg st="3" end="3"/>
                                            </p:txEl>
                                          </p:spTgt>
                                        </p:tgtEl>
                                        <p:attrNameLst>
                                          <p:attrName>style.visibility</p:attrName>
                                        </p:attrNameLst>
                                      </p:cBhvr>
                                      <p:to>
                                        <p:strVal val="visible"/>
                                      </p:to>
                                    </p:set>
                                    <p:anim calcmode="lin" valueType="num">
                                      <p:cBhvr additive="base">
                                        <p:cTn id="65" dur="500" fill="hold"/>
                                        <p:tgtEl>
                                          <p:spTgt spid="237581">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7581">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7581">
                                            <p:txEl>
                                              <p:pRg st="4" end="4"/>
                                            </p:txEl>
                                          </p:spTgt>
                                        </p:tgtEl>
                                        <p:attrNameLst>
                                          <p:attrName>style.visibility</p:attrName>
                                        </p:attrNameLst>
                                      </p:cBhvr>
                                      <p:to>
                                        <p:strVal val="visible"/>
                                      </p:to>
                                    </p:set>
                                    <p:anim calcmode="lin" valueType="num">
                                      <p:cBhvr additive="base">
                                        <p:cTn id="69" dur="500" fill="hold"/>
                                        <p:tgtEl>
                                          <p:spTgt spid="23758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37581">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37581">
                                            <p:txEl>
                                              <p:pRg st="5" end="5"/>
                                            </p:txEl>
                                          </p:spTgt>
                                        </p:tgtEl>
                                        <p:attrNameLst>
                                          <p:attrName>style.visibility</p:attrName>
                                        </p:attrNameLst>
                                      </p:cBhvr>
                                      <p:to>
                                        <p:strVal val="visible"/>
                                      </p:to>
                                    </p:set>
                                    <p:anim calcmode="lin" valueType="num">
                                      <p:cBhvr additive="base">
                                        <p:cTn id="73" dur="500" fill="hold"/>
                                        <p:tgtEl>
                                          <p:spTgt spid="237581">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7581">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7583"/>
                                        </p:tgtEl>
                                        <p:attrNameLst>
                                          <p:attrName>style.visibility</p:attrName>
                                        </p:attrNameLst>
                                      </p:cBhvr>
                                      <p:to>
                                        <p:strVal val="visible"/>
                                      </p:to>
                                    </p:set>
                                    <p:anim calcmode="lin" valueType="num">
                                      <p:cBhvr additive="base">
                                        <p:cTn id="77" dur="500" fill="hold"/>
                                        <p:tgtEl>
                                          <p:spTgt spid="237583"/>
                                        </p:tgtEl>
                                        <p:attrNameLst>
                                          <p:attrName>ppt_x</p:attrName>
                                        </p:attrNameLst>
                                      </p:cBhvr>
                                      <p:tavLst>
                                        <p:tav tm="0">
                                          <p:val>
                                            <p:strVal val="#ppt_x"/>
                                          </p:val>
                                        </p:tav>
                                        <p:tav tm="100000">
                                          <p:val>
                                            <p:strVal val="#ppt_x"/>
                                          </p:val>
                                        </p:tav>
                                      </p:tavLst>
                                    </p:anim>
                                    <p:anim calcmode="lin" valueType="num">
                                      <p:cBhvr additive="base">
                                        <p:cTn id="78" dur="500" fill="hold"/>
                                        <p:tgtEl>
                                          <p:spTgt spid="237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animBg="1"/>
      <p:bldP spid="237572" grpId="0" animBg="1"/>
      <p:bldP spid="237573" grpId="0" animBg="1"/>
      <p:bldP spid="237587"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1676400" y="76200"/>
            <a:ext cx="8839200" cy="762000"/>
          </a:xfrm>
        </p:spPr>
        <p:txBody>
          <a:bodyPr/>
          <a:lstStyle/>
          <a:p>
            <a:pPr eaLnBrk="1" hangingPunct="1">
              <a:defRPr/>
            </a:pPr>
            <a:r>
              <a:rPr lang="en-US" altLang="en-US">
                <a:latin typeface="Impact" panose="020B0806030902050204" pitchFamily="34" charset="0"/>
              </a:rPr>
              <a:t>DISPENSATIONAL VIEW OF THE 70 WEEKS</a:t>
            </a:r>
          </a:p>
        </p:txBody>
      </p:sp>
      <p:sp>
        <p:nvSpPr>
          <p:cNvPr id="411651" name="Text Box 3"/>
          <p:cNvSpPr txBox="1">
            <a:spLocks noChangeArrowheads="1"/>
          </p:cNvSpPr>
          <p:nvPr/>
        </p:nvSpPr>
        <p:spPr bwMode="auto">
          <a:xfrm>
            <a:off x="1905000" y="914401"/>
            <a:ext cx="16002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7 WEEKS</a:t>
            </a:r>
          </a:p>
          <a:p>
            <a:pPr eaLnBrk="1" hangingPunct="1">
              <a:spcBef>
                <a:spcPct val="50000"/>
              </a:spcBef>
              <a:buClrTx/>
              <a:buSzTx/>
              <a:buFontTx/>
              <a:buNone/>
            </a:pPr>
            <a:r>
              <a:rPr lang="en-US" altLang="en-US" sz="1800" b="1">
                <a:solidFill>
                  <a:schemeClr val="bg1"/>
                </a:solidFill>
                <a:latin typeface="Eras Demi ITC" panose="020B0604020202020204" charset="0"/>
              </a:rPr>
              <a:t>(49 years)</a:t>
            </a:r>
          </a:p>
        </p:txBody>
      </p:sp>
      <p:sp>
        <p:nvSpPr>
          <p:cNvPr id="411652" name="Text Box 4"/>
          <p:cNvSpPr txBox="1">
            <a:spLocks noChangeArrowheads="1"/>
          </p:cNvSpPr>
          <p:nvPr/>
        </p:nvSpPr>
        <p:spPr bwMode="auto">
          <a:xfrm>
            <a:off x="3505200" y="914401"/>
            <a:ext cx="20574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Eras Demi ITC" panose="020B0604020202020204" charset="0"/>
              </a:rPr>
              <a:t>62 WEEKS</a:t>
            </a:r>
          </a:p>
          <a:p>
            <a:pPr eaLnBrk="1" hangingPunct="1">
              <a:spcBef>
                <a:spcPct val="50000"/>
              </a:spcBef>
              <a:buClrTx/>
              <a:buSzTx/>
              <a:buFontTx/>
              <a:buNone/>
            </a:pPr>
            <a:r>
              <a:rPr lang="en-US" altLang="en-US" sz="1800" b="1">
                <a:solidFill>
                  <a:schemeClr val="bg1"/>
                </a:solidFill>
                <a:latin typeface="Eras Demi ITC" panose="020B0604020202020204" charset="0"/>
              </a:rPr>
              <a:t>(434 years)</a:t>
            </a:r>
          </a:p>
        </p:txBody>
      </p:sp>
      <p:sp>
        <p:nvSpPr>
          <p:cNvPr id="411653" name="Text Box 5"/>
          <p:cNvSpPr txBox="1">
            <a:spLocks noChangeArrowheads="1"/>
          </p:cNvSpPr>
          <p:nvPr/>
        </p:nvSpPr>
        <p:spPr bwMode="auto">
          <a:xfrm>
            <a:off x="7391400" y="914401"/>
            <a:ext cx="1524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solidFill>
                  <a:schemeClr val="bg1"/>
                </a:solidFill>
                <a:latin typeface="Eras Demi ITC" panose="020B0604020202020204" charset="0"/>
              </a:rPr>
              <a:t>½ </a:t>
            </a:r>
            <a:r>
              <a:rPr lang="en-US" altLang="en-US" sz="2400" b="1">
                <a:solidFill>
                  <a:schemeClr val="bg1"/>
                </a:solidFill>
                <a:latin typeface="Eras Demi ITC" panose="020B0604020202020204" charset="0"/>
              </a:rPr>
              <a:t>WEEK</a:t>
            </a:r>
            <a:endParaRPr lang="en-US" altLang="en-US" sz="1400" b="1">
              <a:solidFill>
                <a:schemeClr val="bg1"/>
              </a:solidFill>
              <a:latin typeface="Eras Demi ITC" panose="020B0604020202020204" charset="0"/>
            </a:endParaRPr>
          </a:p>
          <a:p>
            <a:pPr eaLnBrk="1" hangingPunct="1">
              <a:spcBef>
                <a:spcPct val="50000"/>
              </a:spcBef>
              <a:buClrTx/>
              <a:buSzTx/>
              <a:buFontTx/>
              <a:buNone/>
            </a:pPr>
            <a:r>
              <a:rPr lang="en-US" altLang="en-US" sz="1800" b="1">
                <a:solidFill>
                  <a:schemeClr val="bg1"/>
                </a:solidFill>
                <a:latin typeface="Eras Demi ITC" panose="020B0604020202020204" charset="0"/>
              </a:rPr>
              <a:t>(3 ½ years)</a:t>
            </a:r>
          </a:p>
        </p:txBody>
      </p:sp>
      <p:sp>
        <p:nvSpPr>
          <p:cNvPr id="45062" name="Text Box 6"/>
          <p:cNvSpPr txBox="1">
            <a:spLocks noChangeArrowheads="1"/>
          </p:cNvSpPr>
          <p:nvPr/>
        </p:nvSpPr>
        <p:spPr bwMode="auto">
          <a:xfrm>
            <a:off x="1869141" y="2515950"/>
            <a:ext cx="8458200" cy="236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dirty="0">
                <a:latin typeface="Arial Narrow" panose="020B0606020202030204" pitchFamily="34" charset="0"/>
              </a:rPr>
              <a:t>Edict of Artaxerxes		                Jesus’ death	    		Last 7 years of the age</a:t>
            </a:r>
          </a:p>
          <a:p>
            <a:pPr eaLnBrk="1" hangingPunct="1">
              <a:spcBef>
                <a:spcPct val="0"/>
              </a:spcBef>
              <a:buClrTx/>
              <a:buSzTx/>
              <a:buFontTx/>
              <a:buNone/>
            </a:pPr>
            <a:r>
              <a:rPr lang="en-US" altLang="en-US" sz="1800" i="1" dirty="0">
                <a:latin typeface="Arial Narrow" panose="020B0606020202030204" pitchFamily="34" charset="0"/>
              </a:rPr>
              <a:t>To Nehemiah, 445 BC	                AD 32		   			inaugurated by the rapture         																		Christ</a:t>
            </a:r>
          </a:p>
          <a:p>
            <a:pPr eaLnBrk="1" hangingPunct="1">
              <a:spcBef>
                <a:spcPct val="0"/>
              </a:spcBef>
              <a:buClrTx/>
              <a:buSzTx/>
              <a:buFontTx/>
              <a:buNone/>
            </a:pPr>
            <a:r>
              <a:rPr lang="en-US" altLang="en-US" sz="1800" i="1" dirty="0">
                <a:latin typeface="Arial Narrow" panose="020B0606020202030204" pitchFamily="34" charset="0"/>
              </a:rPr>
              <a:t>						    		     								       returns</a:t>
            </a:r>
          </a:p>
          <a:p>
            <a:pPr eaLnBrk="1" hangingPunct="1">
              <a:spcBef>
                <a:spcPct val="0"/>
              </a:spcBef>
              <a:buClrTx/>
              <a:buSzTx/>
              <a:buFontTx/>
              <a:buNone/>
            </a:pPr>
            <a:r>
              <a:rPr lang="en-US" altLang="en-US" sz="1800" i="1" dirty="0">
                <a:latin typeface="Arial Narrow" panose="020B0606020202030204" pitchFamily="34" charset="0"/>
              </a:rPr>
              <a:t>							  						Antichrist breaks</a:t>
            </a:r>
          </a:p>
          <a:p>
            <a:pPr eaLnBrk="1" hangingPunct="1">
              <a:spcBef>
                <a:spcPct val="0"/>
              </a:spcBef>
              <a:buClrTx/>
              <a:buSzTx/>
              <a:buFontTx/>
              <a:buNone/>
            </a:pPr>
            <a:r>
              <a:rPr lang="en-US" altLang="en-US" sz="1800" i="1" dirty="0">
                <a:latin typeface="Arial Narrow" panose="020B0606020202030204" pitchFamily="34" charset="0"/>
              </a:rPr>
              <a:t>							  						his covenant</a:t>
            </a:r>
          </a:p>
          <a:p>
            <a:pPr eaLnBrk="1" hangingPunct="1">
              <a:spcBef>
                <a:spcPct val="0"/>
              </a:spcBef>
              <a:buClrTx/>
              <a:buSzTx/>
              <a:buFontTx/>
              <a:buNone/>
            </a:pPr>
            <a:r>
              <a:rPr lang="en-US" altLang="en-US" sz="1800" i="1" dirty="0">
                <a:latin typeface="Arial Narrow" panose="020B0606020202030204" pitchFamily="34" charset="0"/>
              </a:rPr>
              <a:t>							 						 with the Jews</a:t>
            </a:r>
          </a:p>
          <a:p>
            <a:pPr eaLnBrk="1" hangingPunct="1">
              <a:buClrTx/>
              <a:buSzTx/>
              <a:buFontTx/>
              <a:buNone/>
            </a:pPr>
            <a:r>
              <a:rPr lang="en-US" altLang="en-US" sz="1800" i="1" dirty="0">
                <a:latin typeface="Comic Sans MS" panose="030F0702030302020204" pitchFamily="66" charset="0"/>
              </a:rPr>
              <a:t>							 </a:t>
            </a:r>
          </a:p>
        </p:txBody>
      </p:sp>
      <p:sp>
        <p:nvSpPr>
          <p:cNvPr id="411655" name="AutoShape 7"/>
          <p:cNvSpPr>
            <a:spLocks noChangeArrowheads="1"/>
          </p:cNvSpPr>
          <p:nvPr/>
        </p:nvSpPr>
        <p:spPr bwMode="auto">
          <a:xfrm>
            <a:off x="16764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6" name="AutoShape 8"/>
          <p:cNvSpPr>
            <a:spLocks noChangeArrowheads="1"/>
          </p:cNvSpPr>
          <p:nvPr/>
        </p:nvSpPr>
        <p:spPr bwMode="auto">
          <a:xfrm>
            <a:off x="52578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7" name="AutoShape 9"/>
          <p:cNvSpPr>
            <a:spLocks noChangeArrowheads="1"/>
          </p:cNvSpPr>
          <p:nvPr/>
        </p:nvSpPr>
        <p:spPr bwMode="auto">
          <a:xfrm>
            <a:off x="10287000" y="1905000"/>
            <a:ext cx="304800" cy="1066800"/>
          </a:xfrm>
          <a:prstGeom prst="curvedLeftArrow">
            <a:avLst>
              <a:gd name="adj1" fmla="val 70000"/>
              <a:gd name="adj2" fmla="val 14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8" name="AutoShape 10"/>
          <p:cNvSpPr>
            <a:spLocks noChangeArrowheads="1"/>
          </p:cNvSpPr>
          <p:nvPr/>
        </p:nvSpPr>
        <p:spPr bwMode="auto">
          <a:xfrm rot="5400000">
            <a:off x="8724900" y="3267075"/>
            <a:ext cx="381000" cy="381000"/>
          </a:xfrm>
          <a:custGeom>
            <a:avLst/>
            <a:gdLst>
              <a:gd name="T0" fmla="*/ 1568194607 w 21600"/>
              <a:gd name="T1" fmla="*/ 0 h 21600"/>
              <a:gd name="T2" fmla="*/ 0 w 21600"/>
              <a:gd name="T3" fmla="*/ 1045462871 h 21600"/>
              <a:gd name="T4" fmla="*/ 1568194607 w 21600"/>
              <a:gd name="T5" fmla="*/ 2090926042 h 21600"/>
              <a:gd name="T6" fmla="*/ 2090926042 w 21600"/>
              <a:gd name="T7" fmla="*/ 104546287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9" name="Line 11"/>
          <p:cNvSpPr>
            <a:spLocks noChangeShapeType="1"/>
          </p:cNvSpPr>
          <p:nvPr/>
        </p:nvSpPr>
        <p:spPr bwMode="auto">
          <a:xfrm>
            <a:off x="8915400" y="9144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60" name="Text Box 12"/>
          <p:cNvSpPr txBox="1">
            <a:spLocks noChangeArrowheads="1"/>
          </p:cNvSpPr>
          <p:nvPr/>
        </p:nvSpPr>
        <p:spPr bwMode="auto">
          <a:xfrm>
            <a:off x="1752600" y="4456113"/>
            <a:ext cx="8686800" cy="2308324"/>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a:solidFill>
                  <a:schemeClr val="folHlink"/>
                </a:solidFill>
                <a:latin typeface="Eras Demi ITC" panose="020B0604020202020204" charset="0"/>
              </a:rPr>
              <a:t>    </a:t>
            </a:r>
            <a:r>
              <a:rPr lang="en-US" altLang="en-US" sz="1800" b="1">
                <a:solidFill>
                  <a:srgbClr val="FFFF00"/>
                </a:solidFill>
                <a:latin typeface="Eras Demi ITC" panose="020B0604020202020204" charset="0"/>
              </a:rPr>
              <a:t>FINISH TRANSGRESSION</a:t>
            </a:r>
          </a:p>
          <a:p>
            <a:pPr eaLnBrk="1" hangingPunct="1">
              <a:buClrTx/>
              <a:buSzTx/>
              <a:buFontTx/>
              <a:buNone/>
            </a:pPr>
            <a:r>
              <a:rPr lang="en-US" altLang="en-US" sz="1800" b="1">
                <a:solidFill>
                  <a:srgbClr val="FFFF00"/>
                </a:solidFill>
                <a:latin typeface="Eras Demi ITC" panose="020B0604020202020204" charset="0"/>
              </a:rPr>
              <a:t>          PUT AN END TO SIN          the work of Christ on the cross</a:t>
            </a:r>
          </a:p>
          <a:p>
            <a:pPr eaLnBrk="1" hangingPunct="1">
              <a:buClrTx/>
              <a:buSzTx/>
              <a:buFontTx/>
              <a:buNone/>
            </a:pPr>
            <a:r>
              <a:rPr lang="en-US" altLang="en-US" sz="1800" b="1">
                <a:solidFill>
                  <a:srgbClr val="FFFF00"/>
                </a:solidFill>
                <a:latin typeface="Eras Demi ITC" panose="020B0604020202020204" charset="0"/>
              </a:rPr>
              <a:t>  ATONE FOR WICKEDNESS</a:t>
            </a:r>
          </a:p>
          <a:p>
            <a:pPr eaLnBrk="1" hangingPunct="1">
              <a:buClrTx/>
              <a:buSzTx/>
              <a:buFontTx/>
              <a:buNone/>
            </a:pPr>
            <a:r>
              <a:rPr lang="en-US" altLang="en-US" sz="1800" b="1">
                <a:latin typeface="Eras Demi ITC" panose="020B0604020202020204" charset="0"/>
              </a:rPr>
              <a:t>      </a:t>
            </a:r>
            <a:r>
              <a:rPr lang="en-US" altLang="en-US" sz="1800" b="1">
                <a:solidFill>
                  <a:srgbClr val="FFFF99"/>
                </a:solidFill>
                <a:latin typeface="Eras Demi ITC" panose="020B0604020202020204" charset="0"/>
              </a:rPr>
              <a:t>BRING IN EVERLASTING RIGHTEOUSNESS</a:t>
            </a:r>
          </a:p>
          <a:p>
            <a:pPr eaLnBrk="1" hangingPunct="1">
              <a:buClrTx/>
              <a:buSzTx/>
              <a:buFontTx/>
              <a:buNone/>
            </a:pPr>
            <a:r>
              <a:rPr lang="en-US" altLang="en-US" sz="1800" b="1">
                <a:solidFill>
                  <a:srgbClr val="FFFF99"/>
                </a:solidFill>
                <a:latin typeface="Eras Demi ITC" panose="020B0604020202020204" charset="0"/>
              </a:rPr>
              <a:t>           SEAL UP THE VISION AND PROPHECY         the millennial reign of Christ</a:t>
            </a:r>
          </a:p>
          <a:p>
            <a:pPr eaLnBrk="1" hangingPunct="1">
              <a:buClrTx/>
              <a:buSzTx/>
              <a:buFontTx/>
              <a:buNone/>
            </a:pPr>
            <a:r>
              <a:rPr lang="en-US" altLang="en-US" sz="1800" b="1">
                <a:solidFill>
                  <a:srgbClr val="FFFF99"/>
                </a:solidFill>
                <a:latin typeface="Eras Demi ITC" panose="020B0604020202020204" charset="0"/>
              </a:rPr>
              <a:t>                   ANOINT THE MOST HOLY (ONE)</a:t>
            </a:r>
          </a:p>
        </p:txBody>
      </p:sp>
      <p:sp>
        <p:nvSpPr>
          <p:cNvPr id="411661" name="AutoShape 13"/>
          <p:cNvSpPr>
            <a:spLocks/>
          </p:cNvSpPr>
          <p:nvPr/>
        </p:nvSpPr>
        <p:spPr bwMode="auto">
          <a:xfrm>
            <a:off x="4953000" y="4495800"/>
            <a:ext cx="152400" cy="914400"/>
          </a:xfrm>
          <a:prstGeom prst="rightBrace">
            <a:avLst>
              <a:gd name="adj1" fmla="val 50000"/>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62" name="AutoShape 14"/>
          <p:cNvSpPr>
            <a:spLocks/>
          </p:cNvSpPr>
          <p:nvPr/>
        </p:nvSpPr>
        <p:spPr bwMode="auto">
          <a:xfrm>
            <a:off x="6858000" y="5486400"/>
            <a:ext cx="152400" cy="914400"/>
          </a:xfrm>
          <a:prstGeom prst="rightBrace">
            <a:avLst>
              <a:gd name="adj1" fmla="val 50000"/>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63" name="AutoShape 15"/>
          <p:cNvSpPr>
            <a:spLocks noChangeArrowheads="1"/>
          </p:cNvSpPr>
          <p:nvPr/>
        </p:nvSpPr>
        <p:spPr bwMode="auto">
          <a:xfrm>
            <a:off x="73152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64" name="Text Box 16"/>
          <p:cNvSpPr txBox="1">
            <a:spLocks noChangeArrowheads="1"/>
          </p:cNvSpPr>
          <p:nvPr/>
        </p:nvSpPr>
        <p:spPr bwMode="auto">
          <a:xfrm>
            <a:off x="5486400" y="914401"/>
            <a:ext cx="20574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t>   CHURCH AGE</a:t>
            </a:r>
          </a:p>
          <a:p>
            <a:pPr eaLnBrk="1" hangingPunct="1">
              <a:spcBef>
                <a:spcPct val="50000"/>
              </a:spcBef>
              <a:buClrTx/>
              <a:buSzTx/>
              <a:buFontTx/>
              <a:buNone/>
            </a:pPr>
            <a:r>
              <a:rPr lang="en-US" altLang="en-US" sz="1600" b="1"/>
              <a:t> (mystery period)</a:t>
            </a:r>
          </a:p>
        </p:txBody>
      </p:sp>
      <p:sp>
        <p:nvSpPr>
          <p:cNvPr id="411665" name="Text Box 17"/>
          <p:cNvSpPr txBox="1">
            <a:spLocks noChangeArrowheads="1"/>
          </p:cNvSpPr>
          <p:nvPr/>
        </p:nvSpPr>
        <p:spPr bwMode="auto">
          <a:xfrm>
            <a:off x="1981200" y="3648075"/>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a:effectLst>
                  <a:outerShdw blurRad="38100" dist="38100" dir="2700000" algn="tl">
                    <a:srgbClr val="000000"/>
                  </a:outerShdw>
                </a:effectLst>
                <a:latin typeface="Arial Narrow" panose="020B0606020202030204" pitchFamily="34" charset="0"/>
              </a:rPr>
              <a:t>Lunar years</a:t>
            </a:r>
          </a:p>
        </p:txBody>
      </p:sp>
      <p:sp>
        <p:nvSpPr>
          <p:cNvPr id="411666" name="Text Box 18"/>
          <p:cNvSpPr txBox="1">
            <a:spLocks noChangeArrowheads="1"/>
          </p:cNvSpPr>
          <p:nvPr/>
        </p:nvSpPr>
        <p:spPr bwMode="auto">
          <a:xfrm>
            <a:off x="8915400" y="914401"/>
            <a:ext cx="15240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solidFill>
                  <a:schemeClr val="bg1"/>
                </a:solidFill>
                <a:latin typeface="Eras Demi ITC" panose="020B0604020202020204" charset="0"/>
              </a:rPr>
              <a:t>½</a:t>
            </a:r>
            <a:r>
              <a:rPr lang="en-US" altLang="en-US" sz="2400" b="1">
                <a:solidFill>
                  <a:schemeClr val="bg1"/>
                </a:solidFill>
                <a:latin typeface="Eras Demi ITC" panose="020B0604020202020204" charset="0"/>
              </a:rPr>
              <a:t> WEEK</a:t>
            </a:r>
          </a:p>
          <a:p>
            <a:pPr eaLnBrk="1" hangingPunct="1">
              <a:spcBef>
                <a:spcPct val="50000"/>
              </a:spcBef>
              <a:buClrTx/>
              <a:buSzTx/>
              <a:buFontTx/>
              <a:buNone/>
            </a:pPr>
            <a:r>
              <a:rPr lang="en-US" altLang="en-US" sz="1800" b="1">
                <a:solidFill>
                  <a:schemeClr val="bg1"/>
                </a:solidFill>
                <a:latin typeface="Eras Demi ITC" panose="020B0604020202020204" charset="0"/>
              </a:rPr>
              <a:t>(3 ½ years)</a:t>
            </a:r>
          </a:p>
        </p:txBody>
      </p:sp>
    </p:spTree>
    <p:extLst>
      <p:ext uri="{BB962C8B-B14F-4D97-AF65-F5344CB8AC3E}">
        <p14:creationId xmlns:p14="http://schemas.microsoft.com/office/powerpoint/2010/main" val="65567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1651"/>
                                        </p:tgtEl>
                                        <p:attrNameLst>
                                          <p:attrName>style.visibility</p:attrName>
                                        </p:attrNameLst>
                                      </p:cBhvr>
                                      <p:to>
                                        <p:strVal val="visible"/>
                                      </p:to>
                                    </p:set>
                                    <p:animEffect transition="in" filter="dissolve">
                                      <p:cBhvr>
                                        <p:cTn id="7" dur="500"/>
                                        <p:tgtEl>
                                          <p:spTgt spid="411651"/>
                                        </p:tgtEl>
                                      </p:cBhvr>
                                    </p:animEffect>
                                  </p:childTnLst>
                                </p:cTn>
                              </p:par>
                              <p:par>
                                <p:cTn id="8" presetID="9" presetClass="entr" presetSubtype="0" fill="hold" nodeType="withEffect">
                                  <p:stCondLst>
                                    <p:cond delay="0"/>
                                  </p:stCondLst>
                                  <p:childTnLst>
                                    <p:set>
                                      <p:cBhvr>
                                        <p:cTn id="9" dur="1" fill="hold">
                                          <p:stCondLst>
                                            <p:cond delay="0"/>
                                          </p:stCondLst>
                                        </p:cTn>
                                        <p:tgtEl>
                                          <p:spTgt spid="411655"/>
                                        </p:tgtEl>
                                        <p:attrNameLst>
                                          <p:attrName>style.visibility</p:attrName>
                                        </p:attrNameLst>
                                      </p:cBhvr>
                                      <p:to>
                                        <p:strVal val="visible"/>
                                      </p:to>
                                    </p:set>
                                    <p:animEffect transition="in" filter="dissolve">
                                      <p:cBhvr>
                                        <p:cTn id="10" dur="500"/>
                                        <p:tgtEl>
                                          <p:spTgt spid="4116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1652"/>
                                        </p:tgtEl>
                                        <p:attrNameLst>
                                          <p:attrName>style.visibility</p:attrName>
                                        </p:attrNameLst>
                                      </p:cBhvr>
                                      <p:to>
                                        <p:strVal val="visible"/>
                                      </p:to>
                                    </p:set>
                                    <p:animEffect transition="in" filter="dissolve">
                                      <p:cBhvr>
                                        <p:cTn id="15" dur="500"/>
                                        <p:tgtEl>
                                          <p:spTgt spid="411652"/>
                                        </p:tgtEl>
                                      </p:cBhvr>
                                    </p:animEffect>
                                  </p:childTnLst>
                                </p:cTn>
                              </p:par>
                              <p:par>
                                <p:cTn id="16" presetID="9" presetClass="entr" presetSubtype="0" fill="hold" nodeType="withEffect">
                                  <p:stCondLst>
                                    <p:cond delay="0"/>
                                  </p:stCondLst>
                                  <p:childTnLst>
                                    <p:set>
                                      <p:cBhvr>
                                        <p:cTn id="17" dur="1" fill="hold">
                                          <p:stCondLst>
                                            <p:cond delay="0"/>
                                          </p:stCondLst>
                                        </p:cTn>
                                        <p:tgtEl>
                                          <p:spTgt spid="411656"/>
                                        </p:tgtEl>
                                        <p:attrNameLst>
                                          <p:attrName>style.visibility</p:attrName>
                                        </p:attrNameLst>
                                      </p:cBhvr>
                                      <p:to>
                                        <p:strVal val="visible"/>
                                      </p:to>
                                    </p:set>
                                    <p:animEffect transition="in" filter="dissolve">
                                      <p:cBhvr>
                                        <p:cTn id="18" dur="500"/>
                                        <p:tgtEl>
                                          <p:spTgt spid="4116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1664"/>
                                        </p:tgtEl>
                                        <p:attrNameLst>
                                          <p:attrName>style.visibility</p:attrName>
                                        </p:attrNameLst>
                                      </p:cBhvr>
                                      <p:to>
                                        <p:strVal val="visible"/>
                                      </p:to>
                                    </p:set>
                                    <p:animEffect transition="in" filter="dissolve">
                                      <p:cBhvr>
                                        <p:cTn id="23" dur="500"/>
                                        <p:tgtEl>
                                          <p:spTgt spid="4116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1653"/>
                                        </p:tgtEl>
                                        <p:attrNameLst>
                                          <p:attrName>style.visibility</p:attrName>
                                        </p:attrNameLst>
                                      </p:cBhvr>
                                      <p:to>
                                        <p:strVal val="visible"/>
                                      </p:to>
                                    </p:set>
                                    <p:animEffect transition="in" filter="dissolve">
                                      <p:cBhvr>
                                        <p:cTn id="28" dur="500"/>
                                        <p:tgtEl>
                                          <p:spTgt spid="411653"/>
                                        </p:tgtEl>
                                      </p:cBhvr>
                                    </p:animEffect>
                                  </p:childTnLst>
                                </p:cTn>
                              </p:par>
                              <p:par>
                                <p:cTn id="29" presetID="9" presetClass="entr" presetSubtype="0" fill="hold" nodeType="withEffect">
                                  <p:stCondLst>
                                    <p:cond delay="0"/>
                                  </p:stCondLst>
                                  <p:childTnLst>
                                    <p:set>
                                      <p:cBhvr>
                                        <p:cTn id="30" dur="1" fill="hold">
                                          <p:stCondLst>
                                            <p:cond delay="0"/>
                                          </p:stCondLst>
                                        </p:cTn>
                                        <p:tgtEl>
                                          <p:spTgt spid="411659"/>
                                        </p:tgtEl>
                                        <p:attrNameLst>
                                          <p:attrName>style.visibility</p:attrName>
                                        </p:attrNameLst>
                                      </p:cBhvr>
                                      <p:to>
                                        <p:strVal val="visible"/>
                                      </p:to>
                                    </p:set>
                                    <p:animEffect transition="in" filter="dissolve">
                                      <p:cBhvr>
                                        <p:cTn id="31" dur="500"/>
                                        <p:tgtEl>
                                          <p:spTgt spid="411659"/>
                                        </p:tgtEl>
                                      </p:cBhvr>
                                    </p:animEffect>
                                  </p:childTnLst>
                                </p:cTn>
                              </p:par>
                              <p:par>
                                <p:cTn id="32" presetID="9" presetClass="entr" presetSubtype="0" fill="hold" nodeType="withEffect">
                                  <p:stCondLst>
                                    <p:cond delay="0"/>
                                  </p:stCondLst>
                                  <p:childTnLst>
                                    <p:set>
                                      <p:cBhvr>
                                        <p:cTn id="33" dur="1" fill="hold">
                                          <p:stCondLst>
                                            <p:cond delay="0"/>
                                          </p:stCondLst>
                                        </p:cTn>
                                        <p:tgtEl>
                                          <p:spTgt spid="411663"/>
                                        </p:tgtEl>
                                        <p:attrNameLst>
                                          <p:attrName>style.visibility</p:attrName>
                                        </p:attrNameLst>
                                      </p:cBhvr>
                                      <p:to>
                                        <p:strVal val="visible"/>
                                      </p:to>
                                    </p:set>
                                    <p:animEffect transition="in" filter="dissolve">
                                      <p:cBhvr>
                                        <p:cTn id="34" dur="500"/>
                                        <p:tgtEl>
                                          <p:spTgt spid="41166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11658"/>
                                        </p:tgtEl>
                                        <p:attrNameLst>
                                          <p:attrName>style.visibility</p:attrName>
                                        </p:attrNameLst>
                                      </p:cBhvr>
                                      <p:to>
                                        <p:strVal val="visible"/>
                                      </p:to>
                                    </p:set>
                                    <p:animEffect transition="in" filter="dissolve">
                                      <p:cBhvr>
                                        <p:cTn id="39" dur="500"/>
                                        <p:tgtEl>
                                          <p:spTgt spid="41165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1666"/>
                                        </p:tgtEl>
                                        <p:attrNameLst>
                                          <p:attrName>style.visibility</p:attrName>
                                        </p:attrNameLst>
                                      </p:cBhvr>
                                      <p:to>
                                        <p:strVal val="visible"/>
                                      </p:to>
                                    </p:set>
                                    <p:animEffect transition="in" filter="dissolve">
                                      <p:cBhvr>
                                        <p:cTn id="44" dur="500"/>
                                        <p:tgtEl>
                                          <p:spTgt spid="41166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411657"/>
                                        </p:tgtEl>
                                        <p:attrNameLst>
                                          <p:attrName>style.visibility</p:attrName>
                                        </p:attrNameLst>
                                      </p:cBhvr>
                                      <p:to>
                                        <p:strVal val="visible"/>
                                      </p:to>
                                    </p:set>
                                    <p:animEffect transition="in" filter="dissolve">
                                      <p:cBhvr>
                                        <p:cTn id="49" dur="500"/>
                                        <p:tgtEl>
                                          <p:spTgt spid="41165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411660">
                                            <p:txEl>
                                              <p:pRg st="0" end="0"/>
                                            </p:txEl>
                                          </p:spTgt>
                                        </p:tgtEl>
                                        <p:attrNameLst>
                                          <p:attrName>style.visibility</p:attrName>
                                        </p:attrNameLst>
                                      </p:cBhvr>
                                      <p:to>
                                        <p:strVal val="visible"/>
                                      </p:to>
                                    </p:set>
                                    <p:anim calcmode="lin" valueType="num">
                                      <p:cBhvr additive="base">
                                        <p:cTn id="54" dur="500" fill="hold"/>
                                        <p:tgtEl>
                                          <p:spTgt spid="41166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11660">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11660">
                                            <p:txEl>
                                              <p:pRg st="1" end="1"/>
                                            </p:txEl>
                                          </p:spTgt>
                                        </p:tgtEl>
                                        <p:attrNameLst>
                                          <p:attrName>style.visibility</p:attrName>
                                        </p:attrNameLst>
                                      </p:cBhvr>
                                      <p:to>
                                        <p:strVal val="visible"/>
                                      </p:to>
                                    </p:set>
                                    <p:anim calcmode="lin" valueType="num">
                                      <p:cBhvr additive="base">
                                        <p:cTn id="58" dur="500" fill="hold"/>
                                        <p:tgtEl>
                                          <p:spTgt spid="411660">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11660">
                                            <p:txEl>
                                              <p:pRg st="1" end="1"/>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411660">
                                            <p:txEl>
                                              <p:pRg st="2" end="2"/>
                                            </p:txEl>
                                          </p:spTgt>
                                        </p:tgtEl>
                                        <p:attrNameLst>
                                          <p:attrName>style.visibility</p:attrName>
                                        </p:attrNameLst>
                                      </p:cBhvr>
                                      <p:to>
                                        <p:strVal val="visible"/>
                                      </p:to>
                                    </p:set>
                                    <p:anim calcmode="lin" valueType="num">
                                      <p:cBhvr additive="base">
                                        <p:cTn id="62" dur="500" fill="hold"/>
                                        <p:tgtEl>
                                          <p:spTgt spid="41166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11660">
                                            <p:txEl>
                                              <p:pRg st="2" end="2"/>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11661"/>
                                        </p:tgtEl>
                                        <p:attrNameLst>
                                          <p:attrName>style.visibility</p:attrName>
                                        </p:attrNameLst>
                                      </p:cBhvr>
                                      <p:to>
                                        <p:strVal val="visible"/>
                                      </p:to>
                                    </p:set>
                                    <p:anim calcmode="lin" valueType="num">
                                      <p:cBhvr additive="base">
                                        <p:cTn id="66" dur="500" fill="hold"/>
                                        <p:tgtEl>
                                          <p:spTgt spid="411661"/>
                                        </p:tgtEl>
                                        <p:attrNameLst>
                                          <p:attrName>ppt_x</p:attrName>
                                        </p:attrNameLst>
                                      </p:cBhvr>
                                      <p:tavLst>
                                        <p:tav tm="0">
                                          <p:val>
                                            <p:strVal val="#ppt_x"/>
                                          </p:val>
                                        </p:tav>
                                        <p:tav tm="100000">
                                          <p:val>
                                            <p:strVal val="#ppt_x"/>
                                          </p:val>
                                        </p:tav>
                                      </p:tavLst>
                                    </p:anim>
                                    <p:anim calcmode="lin" valueType="num">
                                      <p:cBhvr additive="base">
                                        <p:cTn id="67" dur="500" fill="hold"/>
                                        <p:tgtEl>
                                          <p:spTgt spid="41166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411660">
                                            <p:txEl>
                                              <p:pRg st="3" end="3"/>
                                            </p:txEl>
                                          </p:spTgt>
                                        </p:tgtEl>
                                        <p:attrNameLst>
                                          <p:attrName>style.visibility</p:attrName>
                                        </p:attrNameLst>
                                      </p:cBhvr>
                                      <p:to>
                                        <p:strVal val="visible"/>
                                      </p:to>
                                    </p:set>
                                    <p:anim calcmode="lin" valueType="num">
                                      <p:cBhvr additive="base">
                                        <p:cTn id="72" dur="500" fill="hold"/>
                                        <p:tgtEl>
                                          <p:spTgt spid="411660">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11660">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411660">
                                            <p:txEl>
                                              <p:pRg st="4" end="4"/>
                                            </p:txEl>
                                          </p:spTgt>
                                        </p:tgtEl>
                                        <p:attrNameLst>
                                          <p:attrName>style.visibility</p:attrName>
                                        </p:attrNameLst>
                                      </p:cBhvr>
                                      <p:to>
                                        <p:strVal val="visible"/>
                                      </p:to>
                                    </p:set>
                                    <p:anim calcmode="lin" valueType="num">
                                      <p:cBhvr additive="base">
                                        <p:cTn id="76" dur="500" fill="hold"/>
                                        <p:tgtEl>
                                          <p:spTgt spid="411660">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411660">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11660">
                                            <p:txEl>
                                              <p:pRg st="5" end="5"/>
                                            </p:txEl>
                                          </p:spTgt>
                                        </p:tgtEl>
                                        <p:attrNameLst>
                                          <p:attrName>style.visibility</p:attrName>
                                        </p:attrNameLst>
                                      </p:cBhvr>
                                      <p:to>
                                        <p:strVal val="visible"/>
                                      </p:to>
                                    </p:set>
                                    <p:anim calcmode="lin" valueType="num">
                                      <p:cBhvr additive="base">
                                        <p:cTn id="80" dur="500" fill="hold"/>
                                        <p:tgtEl>
                                          <p:spTgt spid="411660">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411660">
                                            <p:txEl>
                                              <p:pRg st="5" end="5"/>
                                            </p:txEl>
                                          </p:spTgt>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411662"/>
                                        </p:tgtEl>
                                        <p:attrNameLst>
                                          <p:attrName>style.visibility</p:attrName>
                                        </p:attrNameLst>
                                      </p:cBhvr>
                                      <p:to>
                                        <p:strVal val="visible"/>
                                      </p:to>
                                    </p:set>
                                    <p:anim calcmode="lin" valueType="num">
                                      <p:cBhvr additive="base">
                                        <p:cTn id="84" dur="500" fill="hold"/>
                                        <p:tgtEl>
                                          <p:spTgt spid="411662"/>
                                        </p:tgtEl>
                                        <p:attrNameLst>
                                          <p:attrName>ppt_x</p:attrName>
                                        </p:attrNameLst>
                                      </p:cBhvr>
                                      <p:tavLst>
                                        <p:tav tm="0">
                                          <p:val>
                                            <p:strVal val="#ppt_x"/>
                                          </p:val>
                                        </p:tav>
                                        <p:tav tm="100000">
                                          <p:val>
                                            <p:strVal val="#ppt_x"/>
                                          </p:val>
                                        </p:tav>
                                      </p:tavLst>
                                    </p:anim>
                                    <p:anim calcmode="lin" valueType="num">
                                      <p:cBhvr additive="base">
                                        <p:cTn id="85" dur="500" fill="hold"/>
                                        <p:tgtEl>
                                          <p:spTgt spid="4116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animBg="1"/>
      <p:bldP spid="411652" grpId="0" animBg="1"/>
      <p:bldP spid="411653" grpId="0" animBg="1"/>
      <p:bldP spid="411664" grpId="0"/>
      <p:bldP spid="41166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1981200" y="533400"/>
            <a:ext cx="8229600" cy="1143000"/>
          </a:xfrm>
        </p:spPr>
        <p:txBody>
          <a:bodyPr>
            <a:normAutofit fontScale="90000"/>
          </a:bodyPr>
          <a:lstStyle/>
          <a:p>
            <a:pPr eaLnBrk="1" hangingPunct="1">
              <a:defRPr/>
            </a:pPr>
            <a:r>
              <a:rPr lang="en-US" altLang="en-US" sz="4000">
                <a:solidFill>
                  <a:srgbClr val="FFFF99"/>
                </a:solidFill>
                <a:latin typeface="Showcard Gothic" pitchFamily="82" charset="0"/>
              </a:rPr>
              <a:t>VISION OF THE KINGS OF THE NORTH AND SOUTH</a:t>
            </a:r>
          </a:p>
        </p:txBody>
      </p:sp>
      <p:sp>
        <p:nvSpPr>
          <p:cNvPr id="245763" name="Rectangle 3"/>
          <p:cNvSpPr>
            <a:spLocks noGrp="1" noChangeArrowheads="1"/>
          </p:cNvSpPr>
          <p:nvPr>
            <p:ph type="body" idx="1"/>
          </p:nvPr>
        </p:nvSpPr>
        <p:spPr>
          <a:xfrm>
            <a:off x="1981200" y="2209800"/>
            <a:ext cx="8229600" cy="2286000"/>
          </a:xfrm>
        </p:spPr>
        <p:txBody>
          <a:bodyPr/>
          <a:lstStyle/>
          <a:p>
            <a:pPr eaLnBrk="1" hangingPunct="1">
              <a:buFont typeface="Wingdings" panose="05000000000000000000" pitchFamily="2" charset="2"/>
              <a:buNone/>
              <a:defRPr/>
            </a:pPr>
            <a:r>
              <a:rPr lang="en-US" altLang="en-US" sz="2800" i="1"/>
              <a:t>This final vision in the book offers the most historical detail of any of the visions.</a:t>
            </a:r>
          </a:p>
          <a:p>
            <a:pPr eaLnBrk="1" hangingPunct="1">
              <a:buFont typeface="Wingdings" panose="05000000000000000000" pitchFamily="2" charset="2"/>
              <a:buNone/>
              <a:defRPr/>
            </a:pPr>
            <a:r>
              <a:rPr lang="en-US" altLang="en-US" sz="2800" i="1"/>
              <a:t>Among interpreters, there is general unanimity for the meaning of the vision up to 11:36.</a:t>
            </a:r>
          </a:p>
        </p:txBody>
      </p:sp>
    </p:spTree>
    <p:extLst>
      <p:ext uri="{BB962C8B-B14F-4D97-AF65-F5344CB8AC3E}">
        <p14:creationId xmlns:p14="http://schemas.microsoft.com/office/powerpoint/2010/main" val="233282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 calcmode="lin" valueType="num">
                                      <p:cBhvr>
                                        <p:cTn id="7" dur="500" fill="hold"/>
                                        <p:tgtEl>
                                          <p:spTgt spid="2457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5763">
                                            <p:txEl>
                                              <p:pRg st="1" end="1"/>
                                            </p:txEl>
                                          </p:spTgt>
                                        </p:tgtEl>
                                        <p:attrNameLst>
                                          <p:attrName>style.visibility</p:attrName>
                                        </p:attrNameLst>
                                      </p:cBhvr>
                                      <p:to>
                                        <p:strVal val="visible"/>
                                      </p:to>
                                    </p:set>
                                    <p:anim calcmode="lin" valueType="num">
                                      <p:cBhvr>
                                        <p:cTn id="15" dur="500" fill="hold"/>
                                        <p:tgtEl>
                                          <p:spTgt spid="2457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eleucid-Ptolemy"/>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0" y="0"/>
            <a:ext cx="9144000" cy="6845300"/>
          </a:xfrm>
          <a:solidFill>
            <a:srgbClr val="FFFF99"/>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Text Box 3"/>
          <p:cNvSpPr txBox="1">
            <a:spLocks noChangeArrowheads="1"/>
          </p:cNvSpPr>
          <p:nvPr/>
        </p:nvSpPr>
        <p:spPr bwMode="auto">
          <a:xfrm>
            <a:off x="6553200" y="2362201"/>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Lucida Sans Unicode" panose="020B0602030504020204" pitchFamily="34" charset="0"/>
              </a:rPr>
              <a:t>The King of the North</a:t>
            </a:r>
          </a:p>
        </p:txBody>
      </p:sp>
      <p:sp>
        <p:nvSpPr>
          <p:cNvPr id="47108" name="Text Box 4"/>
          <p:cNvSpPr txBox="1">
            <a:spLocks noChangeArrowheads="1"/>
          </p:cNvSpPr>
          <p:nvPr/>
        </p:nvSpPr>
        <p:spPr bwMode="auto">
          <a:xfrm>
            <a:off x="4267200" y="5349876"/>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chemeClr val="bg1"/>
                </a:solidFill>
                <a:latin typeface="Lucida Sans Unicode" panose="020B0602030504020204" pitchFamily="34" charset="0"/>
              </a:rPr>
              <a:t>The King of the South</a:t>
            </a:r>
          </a:p>
        </p:txBody>
      </p:sp>
    </p:spTree>
    <p:extLst>
      <p:ext uri="{BB962C8B-B14F-4D97-AF65-F5344CB8AC3E}">
        <p14:creationId xmlns:p14="http://schemas.microsoft.com/office/powerpoint/2010/main" val="6723938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10758921" y="6203576"/>
            <a:ext cx="554537" cy="380104"/>
          </a:xfrm>
        </p:spPr>
        <p:txBody>
          <a:bodyPr/>
          <a:lstStyle/>
          <a:p>
            <a:pPr>
              <a:defRPr/>
            </a:pPr>
            <a:fld id="{B9CC2DEC-3873-47AD-9D80-304F7653620B}" type="slidenum">
              <a:rPr lang="en-US" altLang="en-US"/>
              <a:pPr>
                <a:defRPr/>
              </a:pPr>
              <a:t>226</a:t>
            </a:fld>
            <a:endParaRPr lang="en-US" altLang="en-US"/>
          </a:p>
        </p:txBody>
      </p:sp>
      <p:sp>
        <p:nvSpPr>
          <p:cNvPr id="271362" name="Rectangle 2"/>
          <p:cNvSpPr>
            <a:spLocks noGrp="1" noChangeArrowheads="1"/>
          </p:cNvSpPr>
          <p:nvPr>
            <p:ph type="title"/>
          </p:nvPr>
        </p:nvSpPr>
        <p:spPr>
          <a:xfrm>
            <a:off x="1981200" y="152400"/>
            <a:ext cx="8229600" cy="1143000"/>
          </a:xfrm>
        </p:spPr>
        <p:txBody>
          <a:bodyPr>
            <a:normAutofit fontScale="90000"/>
          </a:bodyPr>
          <a:lstStyle/>
          <a:p>
            <a:pPr eaLnBrk="1" hangingPunct="1">
              <a:defRPr/>
            </a:pPr>
            <a:r>
              <a:rPr lang="en-US" altLang="en-US" sz="4000">
                <a:solidFill>
                  <a:srgbClr val="FFFF99"/>
                </a:solidFill>
                <a:latin typeface="Lucida Bright" pitchFamily="18" charset="0"/>
              </a:rPr>
              <a:t>“…at that time…” </a:t>
            </a:r>
            <a:br>
              <a:rPr lang="en-US" altLang="en-US" sz="4000">
                <a:solidFill>
                  <a:srgbClr val="FFFF99"/>
                </a:solidFill>
                <a:latin typeface="Lucida Bright" pitchFamily="18" charset="0"/>
              </a:rPr>
            </a:br>
            <a:r>
              <a:rPr lang="en-US" altLang="en-US" b="1">
                <a:solidFill>
                  <a:srgbClr val="FFFF99"/>
                </a:solidFill>
                <a:latin typeface="Arial Narrow" panose="020B0606020202030204" pitchFamily="34" charset="0"/>
              </a:rPr>
              <a:t>Daniel 12:1</a:t>
            </a:r>
          </a:p>
        </p:txBody>
      </p:sp>
      <p:sp>
        <p:nvSpPr>
          <p:cNvPr id="271364" name="Rectangle 4"/>
          <p:cNvSpPr>
            <a:spLocks noGrp="1" noChangeArrowheads="1"/>
          </p:cNvSpPr>
          <p:nvPr>
            <p:ph type="body" sz="half" idx="1"/>
          </p:nvPr>
        </p:nvSpPr>
        <p:spPr>
          <a:xfrm>
            <a:off x="1905000" y="1524000"/>
            <a:ext cx="4038600" cy="5105400"/>
          </a:xfrm>
          <a:solidFill>
            <a:srgbClr val="FFCC66"/>
          </a:solidFill>
          <a:ln w="12700">
            <a:solidFill>
              <a:srgbClr val="000000"/>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chemeClr val="bg1">
                    <a:lumMod val="75000"/>
                    <a:lumOff val="25000"/>
                  </a:schemeClr>
                </a:solidFill>
                <a:latin typeface="Impact" panose="020B0806030902050204" pitchFamily="34" charset="0"/>
              </a:rPr>
              <a:t>Maccabean View</a:t>
            </a:r>
          </a:p>
          <a:p>
            <a:pPr eaLnBrk="1" hangingPunct="1">
              <a:lnSpc>
                <a:spcPct val="90000"/>
              </a:lnSpc>
              <a:buClr>
                <a:srgbClr val="000000"/>
              </a:buClr>
              <a:defRPr/>
            </a:pPr>
            <a:r>
              <a:rPr lang="en-US" altLang="en-US" sz="2400" b="1" i="1" dirty="0">
                <a:solidFill>
                  <a:schemeClr val="bg1"/>
                </a:solidFill>
                <a:latin typeface="Arial Narrow" panose="020B0606020202030204" pitchFamily="34" charset="0"/>
              </a:rPr>
              <a:t>The great “distress” (12:1a) refers to the desecration of the temple by Antiochus IV.</a:t>
            </a:r>
          </a:p>
          <a:p>
            <a:pPr eaLnBrk="1" hangingPunct="1">
              <a:lnSpc>
                <a:spcPct val="90000"/>
              </a:lnSpc>
              <a:buClr>
                <a:srgbClr val="000000"/>
              </a:buClr>
              <a:defRPr/>
            </a:pPr>
            <a:r>
              <a:rPr lang="en-US" altLang="en-US" sz="2400" b="1" i="1" dirty="0">
                <a:solidFill>
                  <a:schemeClr val="bg1"/>
                </a:solidFill>
                <a:latin typeface="Arial Narrow" panose="020B0606020202030204" pitchFamily="34" charset="0"/>
              </a:rPr>
              <a:t>Daniel’s “people” refer to the Jews who were persecuted by Antiochus IV.</a:t>
            </a:r>
          </a:p>
          <a:p>
            <a:pPr eaLnBrk="1" hangingPunct="1">
              <a:lnSpc>
                <a:spcPct val="90000"/>
              </a:lnSpc>
              <a:buClr>
                <a:srgbClr val="000000"/>
              </a:buClr>
              <a:defRPr/>
            </a:pPr>
            <a:r>
              <a:rPr lang="en-US" altLang="en-US" sz="2400" b="1" i="1" dirty="0">
                <a:solidFill>
                  <a:schemeClr val="bg1"/>
                </a:solidFill>
                <a:latin typeface="Arial Narrow" panose="020B0606020202030204" pitchFamily="34" charset="0"/>
              </a:rPr>
              <a:t>The “deliverance” (12:1b) and “resurrection” (12:2-3) metaphorically refers to the triumph of the Maccabees.</a:t>
            </a:r>
          </a:p>
        </p:txBody>
      </p:sp>
      <p:sp>
        <p:nvSpPr>
          <p:cNvPr id="271365" name="Rectangle 5"/>
          <p:cNvSpPr>
            <a:spLocks noGrp="1" noChangeArrowheads="1"/>
          </p:cNvSpPr>
          <p:nvPr>
            <p:ph type="body" sz="half" idx="2"/>
          </p:nvPr>
        </p:nvSpPr>
        <p:spPr>
          <a:xfrm>
            <a:off x="6248400" y="1524000"/>
            <a:ext cx="4038600" cy="5105400"/>
          </a:xfrm>
          <a:solidFill>
            <a:srgbClr val="000066"/>
          </a:solidFill>
          <a:ln w="12700">
            <a:solidFill>
              <a:schemeClr val="tx1"/>
            </a:solidFill>
            <a:miter lim="800000"/>
            <a:headEnd/>
            <a:tailEnd/>
          </a:ln>
        </p:spPr>
        <p:txBody>
          <a:bodyPr>
            <a:normAutofit lnSpcReduction="10000"/>
          </a:bodyPr>
          <a:lstStyle/>
          <a:p>
            <a:pPr eaLnBrk="1" hangingPunct="1">
              <a:lnSpc>
                <a:spcPct val="90000"/>
              </a:lnSpc>
              <a:buFont typeface="Wingdings" panose="05000000000000000000" pitchFamily="2" charset="2"/>
              <a:buNone/>
              <a:defRPr/>
            </a:pPr>
            <a:r>
              <a:rPr lang="en-US" altLang="en-US" sz="2800" dirty="0">
                <a:solidFill>
                  <a:schemeClr val="hlink"/>
                </a:solidFill>
                <a:latin typeface="Impact" panose="020B0806030902050204" pitchFamily="34" charset="0"/>
              </a:rPr>
              <a:t>Eschatological View</a:t>
            </a:r>
          </a:p>
          <a:p>
            <a:pPr eaLnBrk="1" hangingPunct="1">
              <a:lnSpc>
                <a:spcPct val="90000"/>
              </a:lnSpc>
              <a:defRPr/>
            </a:pPr>
            <a:r>
              <a:rPr lang="en-US" altLang="en-US" sz="2400" i="1" dirty="0">
                <a:latin typeface="Arial Narrow" panose="020B0606020202030204" pitchFamily="34" charset="0"/>
              </a:rPr>
              <a:t>The great “distress” (12:1) refers either to Titus’ destruction of Jerusalem or to a great tribulation at the end of the age (Mt. 24:21; Mk. 13:19).</a:t>
            </a:r>
          </a:p>
          <a:p>
            <a:pPr eaLnBrk="1" hangingPunct="1">
              <a:lnSpc>
                <a:spcPct val="90000"/>
              </a:lnSpc>
              <a:defRPr/>
            </a:pPr>
            <a:r>
              <a:rPr lang="en-US" altLang="en-US" sz="2400" i="1" dirty="0">
                <a:latin typeface="Arial Narrow" panose="020B0606020202030204" pitchFamily="34" charset="0"/>
              </a:rPr>
              <a:t>Daniel’s “people” refer either to all the people of faith (messianic view) or the Jewish people at the end of the age (dispensational view).</a:t>
            </a:r>
          </a:p>
          <a:p>
            <a:pPr eaLnBrk="1" hangingPunct="1">
              <a:lnSpc>
                <a:spcPct val="90000"/>
              </a:lnSpc>
              <a:defRPr/>
            </a:pPr>
            <a:r>
              <a:rPr lang="en-US" altLang="en-US" sz="2400" i="1" dirty="0">
                <a:latin typeface="Arial Narrow" panose="020B0606020202030204" pitchFamily="34" charset="0"/>
              </a:rPr>
              <a:t>The  “resurrection” (12:2-3) refers to the resurrection of the dead at the end of the age.</a:t>
            </a:r>
          </a:p>
        </p:txBody>
      </p:sp>
    </p:spTree>
    <p:extLst>
      <p:ext uri="{BB962C8B-B14F-4D97-AF65-F5344CB8AC3E}">
        <p14:creationId xmlns:p14="http://schemas.microsoft.com/office/powerpoint/2010/main" val="270848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4">
                                            <p:txEl>
                                              <p:pRg st="1" end="1"/>
                                            </p:txEl>
                                          </p:spTgt>
                                        </p:tgtEl>
                                        <p:attrNameLst>
                                          <p:attrName>style.visibility</p:attrName>
                                        </p:attrNameLst>
                                      </p:cBhvr>
                                      <p:to>
                                        <p:strVal val="visible"/>
                                      </p:to>
                                    </p:set>
                                    <p:anim calcmode="lin" valueType="num">
                                      <p:cBhvr additive="base">
                                        <p:cTn id="7" dur="500" fill="hold"/>
                                        <p:tgtEl>
                                          <p:spTgt spid="27136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4">
                                            <p:txEl>
                                              <p:pRg st="2" end="2"/>
                                            </p:txEl>
                                          </p:spTgt>
                                        </p:tgtEl>
                                        <p:attrNameLst>
                                          <p:attrName>style.visibility</p:attrName>
                                        </p:attrNameLst>
                                      </p:cBhvr>
                                      <p:to>
                                        <p:strVal val="visible"/>
                                      </p:to>
                                    </p:set>
                                    <p:anim calcmode="lin" valueType="num">
                                      <p:cBhvr additive="base">
                                        <p:cTn id="13" dur="500" fill="hold"/>
                                        <p:tgtEl>
                                          <p:spTgt spid="27136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4">
                                            <p:txEl>
                                              <p:pRg st="3" end="3"/>
                                            </p:txEl>
                                          </p:spTgt>
                                        </p:tgtEl>
                                        <p:attrNameLst>
                                          <p:attrName>style.visibility</p:attrName>
                                        </p:attrNameLst>
                                      </p:cBhvr>
                                      <p:to>
                                        <p:strVal val="visible"/>
                                      </p:to>
                                    </p:set>
                                    <p:anim calcmode="lin" valueType="num">
                                      <p:cBhvr additive="base">
                                        <p:cTn id="19" dur="500" fill="hold"/>
                                        <p:tgtEl>
                                          <p:spTgt spid="27136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1365">
                                            <p:txEl>
                                              <p:pRg st="1" end="1"/>
                                            </p:txEl>
                                          </p:spTgt>
                                        </p:tgtEl>
                                        <p:attrNameLst>
                                          <p:attrName>style.visibility</p:attrName>
                                        </p:attrNameLst>
                                      </p:cBhvr>
                                      <p:to>
                                        <p:strVal val="visible"/>
                                      </p:to>
                                    </p:set>
                                    <p:anim calcmode="lin" valueType="num">
                                      <p:cBhvr additive="base">
                                        <p:cTn id="25" dur="500" fill="hold"/>
                                        <p:tgtEl>
                                          <p:spTgt spid="27136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13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1365">
                                            <p:txEl>
                                              <p:pRg st="2" end="2"/>
                                            </p:txEl>
                                          </p:spTgt>
                                        </p:tgtEl>
                                        <p:attrNameLst>
                                          <p:attrName>style.visibility</p:attrName>
                                        </p:attrNameLst>
                                      </p:cBhvr>
                                      <p:to>
                                        <p:strVal val="visible"/>
                                      </p:to>
                                    </p:set>
                                    <p:anim calcmode="lin" valueType="num">
                                      <p:cBhvr additive="base">
                                        <p:cTn id="31"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1365">
                                            <p:txEl>
                                              <p:pRg st="3" end="3"/>
                                            </p:txEl>
                                          </p:spTgt>
                                        </p:tgtEl>
                                        <p:attrNameLst>
                                          <p:attrName>style.visibility</p:attrName>
                                        </p:attrNameLst>
                                      </p:cBhvr>
                                      <p:to>
                                        <p:strVal val="visible"/>
                                      </p:to>
                                    </p:set>
                                    <p:anim calcmode="lin" valueType="num">
                                      <p:cBhvr additive="base">
                                        <p:cTn id="37"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An answer postponed (2:3-4a, 5)</a:t>
            </a:r>
          </a:p>
        </p:txBody>
      </p:sp>
      <p:sp>
        <p:nvSpPr>
          <p:cNvPr id="3" name="Content Placeholder 2"/>
          <p:cNvSpPr>
            <a:spLocks noGrp="1"/>
          </p:cNvSpPr>
          <p:nvPr>
            <p:ph idx="1"/>
          </p:nvPr>
        </p:nvSpPr>
        <p:spPr>
          <a:xfrm>
            <a:off x="715617" y="2544418"/>
            <a:ext cx="10853531" cy="4313582"/>
          </a:xfrm>
        </p:spPr>
        <p:txBody>
          <a:bodyPr>
            <a:normAutofit/>
          </a:bodyPr>
          <a:lstStyle/>
          <a:p>
            <a:pPr marL="0" indent="0">
              <a:buNone/>
            </a:pPr>
            <a:r>
              <a:rPr lang="en-US" sz="2800" b="1" dirty="0">
                <a:solidFill>
                  <a:schemeClr val="accent2">
                    <a:lumMod val="60000"/>
                    <a:lumOff val="40000"/>
                  </a:schemeClr>
                </a:solidFill>
              </a:rPr>
              <a:t>The answer to Habakkuk’s complaint and the resolution to the universal problem of evil in the world would only appear at “the end,” an unknown time in God’s future appointments.</a:t>
            </a:r>
          </a:p>
          <a:p>
            <a:r>
              <a:rPr lang="en-US" sz="2400" i="1" dirty="0"/>
              <a:t>In the meantime, Habakkuk (and all God’s people) must be content to wait.</a:t>
            </a:r>
          </a:p>
          <a:p>
            <a:r>
              <a:rPr lang="en-US" sz="2400" i="1" dirty="0"/>
              <a:t>Though the answer might seem slow in coming, it would surely arrive!</a:t>
            </a:r>
          </a:p>
          <a:p>
            <a:r>
              <a:rPr lang="en-US" sz="2400" i="1" dirty="0"/>
              <a:t>The antecedent of the “he” in 2:4a goes back to the “wicked one” in 1:15, representing Babylon, the empire of power, greed and pride bent on conquest.</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23</a:t>
            </a:fld>
            <a:endParaRPr lang="en-US" dirty="0"/>
          </a:p>
        </p:txBody>
      </p:sp>
    </p:spTree>
    <p:extLst>
      <p:ext uri="{BB962C8B-B14F-4D97-AF65-F5344CB8AC3E}">
        <p14:creationId xmlns:p14="http://schemas.microsoft.com/office/powerpoint/2010/main" val="14412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righteous will live by his faith (2:4b)</a:t>
            </a:r>
          </a:p>
        </p:txBody>
      </p:sp>
      <p:sp>
        <p:nvSpPr>
          <p:cNvPr id="3" name="Content Placeholder 2"/>
          <p:cNvSpPr>
            <a:spLocks noGrp="1"/>
          </p:cNvSpPr>
          <p:nvPr>
            <p:ph idx="1"/>
          </p:nvPr>
        </p:nvSpPr>
        <p:spPr>
          <a:xfrm>
            <a:off x="715617" y="2544418"/>
            <a:ext cx="10588487" cy="3379304"/>
          </a:xfrm>
        </p:spPr>
        <p:txBody>
          <a:bodyPr>
            <a:normAutofit/>
          </a:bodyPr>
          <a:lstStyle/>
          <a:p>
            <a:pPr marL="0" indent="0">
              <a:buNone/>
            </a:pPr>
            <a:r>
              <a:rPr lang="en-US" sz="2800" b="1" dirty="0">
                <a:solidFill>
                  <a:schemeClr val="accent2">
                    <a:lumMod val="60000"/>
                    <a:lumOff val="40000"/>
                  </a:schemeClr>
                </a:solidFill>
              </a:rPr>
              <a:t>In the midst of the times between the promise of justice and the fulfillment to come, the righteous person must live by his faith.</a:t>
            </a:r>
          </a:p>
          <a:p>
            <a:r>
              <a:rPr lang="en-US" sz="2400" i="1" dirty="0"/>
              <a:t>The word </a:t>
            </a:r>
            <a:r>
              <a:rPr lang="en-US" sz="2400" dirty="0" err="1">
                <a:latin typeface="HebrewTh" pitchFamily="2" charset="0"/>
              </a:rPr>
              <a:t>hn!Umx</a:t>
            </a:r>
            <a:r>
              <a:rPr lang="en-US" sz="2400" dirty="0">
                <a:latin typeface="HebrewTh" pitchFamily="2" charset="0"/>
              </a:rPr>
              <a:t>$</a:t>
            </a:r>
            <a:r>
              <a:rPr lang="en-US" sz="2400" i="1" dirty="0"/>
              <a:t> (= faith, faithfulness, fidelity), related to the word “amen,” refers to the inner attitude of faithfulness and continual conscientiousness.</a:t>
            </a:r>
          </a:p>
          <a:p>
            <a:r>
              <a:rPr lang="en-US" sz="2400" i="1" dirty="0"/>
              <a:t>The righteous person must not fall into the way of the pagans; instead, he must remain steadfast in his trust toward God.</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24</a:t>
            </a:fld>
            <a:endParaRPr lang="en-US" dirty="0"/>
          </a:p>
        </p:txBody>
      </p:sp>
    </p:spTree>
    <p:extLst>
      <p:ext uri="{BB962C8B-B14F-4D97-AF65-F5344CB8AC3E}">
        <p14:creationId xmlns:p14="http://schemas.microsoft.com/office/powerpoint/2010/main" val="308151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25</a:t>
            </a:fld>
            <a:endParaRPr lang="en-US" dirty="0"/>
          </a:p>
        </p:txBody>
      </p:sp>
      <p:sp>
        <p:nvSpPr>
          <p:cNvPr id="3" name="TextBox 2"/>
          <p:cNvSpPr txBox="1"/>
          <p:nvPr/>
        </p:nvSpPr>
        <p:spPr>
          <a:xfrm>
            <a:off x="609600" y="530087"/>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2544417"/>
            <a:ext cx="10813774" cy="1200329"/>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What do you think it means to say that the righteous person will live by his faith?</a:t>
            </a:r>
          </a:p>
        </p:txBody>
      </p:sp>
    </p:spTree>
    <p:extLst>
      <p:ext uri="{BB962C8B-B14F-4D97-AF65-F5344CB8AC3E}">
        <p14:creationId xmlns:p14="http://schemas.microsoft.com/office/powerpoint/2010/main" val="10978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Intercession (3:2)</a:t>
            </a:r>
          </a:p>
        </p:txBody>
      </p:sp>
      <p:sp>
        <p:nvSpPr>
          <p:cNvPr id="3" name="Content Placeholder 2"/>
          <p:cNvSpPr>
            <a:spLocks noGrp="1"/>
          </p:cNvSpPr>
          <p:nvPr>
            <p:ph idx="1"/>
          </p:nvPr>
        </p:nvSpPr>
        <p:spPr>
          <a:xfrm>
            <a:off x="715617" y="2544418"/>
            <a:ext cx="10588487" cy="4137736"/>
          </a:xfrm>
        </p:spPr>
        <p:txBody>
          <a:bodyPr>
            <a:normAutofit/>
          </a:bodyPr>
          <a:lstStyle/>
          <a:p>
            <a:pPr marL="0" indent="0">
              <a:buNone/>
            </a:pPr>
            <a:r>
              <a:rPr lang="en-US" sz="2800" b="1" dirty="0">
                <a:solidFill>
                  <a:schemeClr val="accent2">
                    <a:lumMod val="60000"/>
                    <a:lumOff val="40000"/>
                  </a:schemeClr>
                </a:solidFill>
              </a:rPr>
              <a:t>Habakkuk’s prayer, after hearing God’s responses and the charge that he must await God’s timing to see justice in the earth, begins with an intercession for the mighty intervention of Yahweh.</a:t>
            </a:r>
          </a:p>
          <a:p>
            <a:r>
              <a:rPr lang="en-US" sz="2400" i="1" dirty="0"/>
              <a:t>He has heard of God’s mighty acts.</a:t>
            </a:r>
          </a:p>
          <a:p>
            <a:r>
              <a:rPr lang="en-US" sz="2400" i="1" dirty="0"/>
              <a:t>Now, he prays that he might be able to see them.</a:t>
            </a:r>
          </a:p>
          <a:p>
            <a:r>
              <a:rPr lang="en-US" sz="2400" i="1" dirty="0"/>
              <a:t>In particular, even though an evil generation deserves divine wrath, he prays for mercy in the midst of wrath. Would there be mercy for those who lived by faith?</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26</a:t>
            </a:fld>
            <a:endParaRPr lang="en-US" dirty="0"/>
          </a:p>
        </p:txBody>
      </p:sp>
    </p:spTree>
    <p:extLst>
      <p:ext uri="{BB962C8B-B14F-4D97-AF65-F5344CB8AC3E}">
        <p14:creationId xmlns:p14="http://schemas.microsoft.com/office/powerpoint/2010/main" val="27466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556729"/>
            <a:ext cx="10588487" cy="1142404"/>
          </a:xfrm>
        </p:spPr>
        <p:txBody>
          <a:bodyPr>
            <a:normAutofit/>
          </a:bodyPr>
          <a:lstStyle/>
          <a:p>
            <a:pPr algn="l"/>
            <a:r>
              <a:rPr lang="en-US" sz="3200" dirty="0">
                <a:solidFill>
                  <a:schemeClr val="accent1">
                    <a:lumMod val="60000"/>
                    <a:lumOff val="40000"/>
                  </a:schemeClr>
                </a:solidFill>
              </a:rPr>
              <a:t>Theophany (3:3-7)</a:t>
            </a:r>
          </a:p>
        </p:txBody>
      </p:sp>
      <p:sp>
        <p:nvSpPr>
          <p:cNvPr id="3" name="Content Placeholder 2"/>
          <p:cNvSpPr>
            <a:spLocks noGrp="1"/>
          </p:cNvSpPr>
          <p:nvPr>
            <p:ph idx="1"/>
          </p:nvPr>
        </p:nvSpPr>
        <p:spPr>
          <a:xfrm>
            <a:off x="715617" y="2108320"/>
            <a:ext cx="10974635" cy="4749680"/>
          </a:xfrm>
        </p:spPr>
        <p:txBody>
          <a:bodyPr>
            <a:normAutofit/>
          </a:bodyPr>
          <a:lstStyle/>
          <a:p>
            <a:pPr marL="0" indent="0">
              <a:buNone/>
            </a:pPr>
            <a:r>
              <a:rPr lang="en-US" sz="2800" b="1" dirty="0">
                <a:solidFill>
                  <a:schemeClr val="accent2">
                    <a:lumMod val="60000"/>
                    <a:lumOff val="40000"/>
                  </a:schemeClr>
                </a:solidFill>
              </a:rPr>
              <a:t>Habakkuk’s prayer was answered by a vision of God’s deliverance of Israel from Egypt, a deliverance in the past, but one that anticipated a deliverance in the future.</a:t>
            </a:r>
          </a:p>
          <a:p>
            <a:r>
              <a:rPr lang="en-US" sz="2400" i="1" dirty="0"/>
              <a:t>This opening line is clearly linked to Dt. 33:</a:t>
            </a:r>
          </a:p>
          <a:p>
            <a:pPr lvl="1"/>
            <a:r>
              <a:rPr lang="en-US" sz="2000" b="1" dirty="0" err="1"/>
              <a:t>Paran</a:t>
            </a:r>
            <a:r>
              <a:rPr lang="en-US" sz="2000" b="1" dirty="0"/>
              <a:t> is the desert wasteland between Kadesh-</a:t>
            </a:r>
            <a:r>
              <a:rPr lang="en-US" sz="2000" b="1" dirty="0" err="1"/>
              <a:t>Barnea</a:t>
            </a:r>
            <a:r>
              <a:rPr lang="en-US" sz="2000" b="1" dirty="0"/>
              <a:t> and Mt. Sinai.</a:t>
            </a:r>
          </a:p>
          <a:p>
            <a:pPr lvl="1"/>
            <a:r>
              <a:rPr lang="en-US" sz="2000" b="1" dirty="0" err="1"/>
              <a:t>Seir</a:t>
            </a:r>
            <a:r>
              <a:rPr lang="en-US" sz="2000" b="1" dirty="0"/>
              <a:t> is the hill country of Edom.</a:t>
            </a:r>
          </a:p>
          <a:p>
            <a:r>
              <a:rPr lang="en-US" sz="2400" i="1" dirty="0"/>
              <a:t>Both locations are associated with Mt. Sinai, where Yahweh gave the Torah (Dt. 33:2).</a:t>
            </a:r>
          </a:p>
          <a:p>
            <a:r>
              <a:rPr lang="en-US" sz="2400" i="1" dirty="0"/>
              <a:t>The pyrotechnics of theophany when God descended upon Mt. Sinai (cf. Ex. 19:16-19), often repeated elsewhere (Ps. 18:7-15; 2 Sa. 22:8-16), are now repeated to Habakkuk.</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27</a:t>
            </a:fld>
            <a:endParaRPr lang="en-US" dirty="0"/>
          </a:p>
        </p:txBody>
      </p:sp>
    </p:spTree>
    <p:extLst>
      <p:ext uri="{BB962C8B-B14F-4D97-AF65-F5344CB8AC3E}">
        <p14:creationId xmlns:p14="http://schemas.microsoft.com/office/powerpoint/2010/main" val="362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763620" cy="1215800"/>
          </a:xfrm>
        </p:spPr>
        <p:txBody>
          <a:bodyPr>
            <a:normAutofit/>
          </a:bodyPr>
          <a:lstStyle/>
          <a:p>
            <a:pPr algn="l"/>
            <a:r>
              <a:rPr lang="en-US" sz="3200" dirty="0">
                <a:solidFill>
                  <a:schemeClr val="accent1">
                    <a:lumMod val="60000"/>
                    <a:lumOff val="40000"/>
                  </a:schemeClr>
                </a:solidFill>
              </a:rPr>
              <a:t>But why did god come in this way (3:8-15)?</a:t>
            </a:r>
          </a:p>
        </p:txBody>
      </p:sp>
      <p:sp>
        <p:nvSpPr>
          <p:cNvPr id="3" name="Content Placeholder 2"/>
          <p:cNvSpPr>
            <a:spLocks noGrp="1"/>
          </p:cNvSpPr>
          <p:nvPr>
            <p:ph idx="1"/>
          </p:nvPr>
        </p:nvSpPr>
        <p:spPr>
          <a:xfrm>
            <a:off x="715617" y="2544417"/>
            <a:ext cx="10876161" cy="4095533"/>
          </a:xfrm>
        </p:spPr>
        <p:txBody>
          <a:bodyPr>
            <a:normAutofit/>
          </a:bodyPr>
          <a:lstStyle/>
          <a:p>
            <a:pPr marL="0" indent="0">
              <a:buNone/>
            </a:pPr>
            <a:r>
              <a:rPr lang="en-US" sz="2800" b="1" dirty="0">
                <a:solidFill>
                  <a:schemeClr val="accent2">
                    <a:lumMod val="60000"/>
                    <a:lumOff val="40000"/>
                  </a:schemeClr>
                </a:solidFill>
              </a:rPr>
              <a:t>Was this merely a display of raw power or something more?</a:t>
            </a:r>
          </a:p>
          <a:p>
            <a:r>
              <a:rPr lang="en-US" sz="2400" i="1" dirty="0"/>
              <a:t>It WAS something more!</a:t>
            </a:r>
          </a:p>
          <a:p>
            <a:r>
              <a:rPr lang="en-US" sz="2400" i="1" dirty="0"/>
              <a:t>Yahweh as the divine warrior (3:9-11; cf. Ex. 15:3) was declaring his judgment upon the nations (3:12) and his deliverance of his people from their bondage (3:13-15)!  Pharaoh, the god-symbol of Egyptian power, and all his cohorts were crushed!</a:t>
            </a:r>
          </a:p>
          <a:p>
            <a:r>
              <a:rPr lang="en-US" sz="2400" i="1" dirty="0"/>
              <a:t>This vision of the nations arrayed against Yahweh is the same as in Psalm 2, where they are arrayed against Yahweh and his anointed!</a:t>
            </a:r>
          </a:p>
          <a:p>
            <a:r>
              <a:rPr lang="en-US" sz="2400" i="1" dirty="0"/>
              <a:t>Here, as there, total victory belongs to Yahweh!</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37656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964692"/>
            <a:ext cx="10588487" cy="1142404"/>
          </a:xfrm>
        </p:spPr>
        <p:txBody>
          <a:bodyPr>
            <a:normAutofit/>
          </a:bodyPr>
          <a:lstStyle/>
          <a:p>
            <a:pPr algn="l"/>
            <a:r>
              <a:rPr lang="en-US" sz="3200" dirty="0">
                <a:solidFill>
                  <a:schemeClr val="accent1">
                    <a:lumMod val="60000"/>
                    <a:lumOff val="40000"/>
                  </a:schemeClr>
                </a:solidFill>
              </a:rPr>
              <a:t>The final answer</a:t>
            </a:r>
          </a:p>
        </p:txBody>
      </p:sp>
      <p:sp>
        <p:nvSpPr>
          <p:cNvPr id="3" name="Content Placeholder 2"/>
          <p:cNvSpPr>
            <a:spLocks noGrp="1"/>
          </p:cNvSpPr>
          <p:nvPr>
            <p:ph idx="1"/>
          </p:nvPr>
        </p:nvSpPr>
        <p:spPr>
          <a:xfrm>
            <a:off x="715617" y="2544418"/>
            <a:ext cx="10588487" cy="3379304"/>
          </a:xfrm>
        </p:spPr>
        <p:txBody>
          <a:bodyPr/>
          <a:lstStyle/>
          <a:p>
            <a:pPr marL="0" indent="0">
              <a:buNone/>
            </a:pPr>
            <a:r>
              <a:rPr lang="en-US" sz="2800" b="1" dirty="0">
                <a:solidFill>
                  <a:schemeClr val="accent2">
                    <a:lumMod val="60000"/>
                    <a:lumOff val="40000"/>
                  </a:schemeClr>
                </a:solidFill>
              </a:rPr>
              <a:t>Will God respond to evil in the world?</a:t>
            </a:r>
          </a:p>
          <a:p>
            <a:r>
              <a:rPr lang="en-US" sz="2400" i="1" dirty="0"/>
              <a:t>Absolutely yes!</a:t>
            </a:r>
          </a:p>
          <a:p>
            <a:pPr lvl="1"/>
            <a:r>
              <a:rPr lang="en-US" sz="2000" b="1" dirty="0"/>
              <a:t>He will judge the nations!</a:t>
            </a:r>
          </a:p>
          <a:p>
            <a:pPr marL="0" indent="0">
              <a:buNone/>
            </a:pPr>
            <a:r>
              <a:rPr lang="en-US" sz="2800" b="1" dirty="0">
                <a:solidFill>
                  <a:schemeClr val="accent2">
                    <a:lumMod val="60000"/>
                    <a:lumOff val="40000"/>
                  </a:schemeClr>
                </a:solidFill>
              </a:rPr>
              <a:t>Will he allow his very own people to die?</a:t>
            </a:r>
          </a:p>
          <a:p>
            <a:r>
              <a:rPr lang="en-US" sz="2400" i="1" dirty="0"/>
              <a:t>Absolutely not!</a:t>
            </a:r>
          </a:p>
          <a:p>
            <a:pPr lvl="1"/>
            <a:r>
              <a:rPr lang="en-US" sz="2000" b="1" dirty="0"/>
              <a:t>In wrath he will remember mercy, just as he did in ancient times (3:13)!</a:t>
            </a:r>
          </a:p>
        </p:txBody>
      </p:sp>
      <p:sp>
        <p:nvSpPr>
          <p:cNvPr id="4" name="Slide Number Placeholder 3"/>
          <p:cNvSpPr>
            <a:spLocks noGrp="1"/>
          </p:cNvSpPr>
          <p:nvPr>
            <p:ph type="sldNum" sz="quarter" idx="12"/>
          </p:nvPr>
        </p:nvSpPr>
        <p:spPr/>
        <p:txBody>
          <a:bodyPr/>
          <a:lstStyle/>
          <a:p>
            <a:fld id="{8A7A6979-0714-4377-B894-6BE4C2D6E202}" type="slidenum">
              <a:rPr lang="en-US" smtClean="0"/>
              <a:pPr/>
              <a:t>29</a:t>
            </a:fld>
            <a:endParaRPr lang="en-US" dirty="0"/>
          </a:p>
        </p:txBody>
      </p:sp>
    </p:spTree>
    <p:extLst>
      <p:ext uri="{BB962C8B-B14F-4D97-AF65-F5344CB8AC3E}">
        <p14:creationId xmlns:p14="http://schemas.microsoft.com/office/powerpoint/2010/main" val="22542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F260CC2-979E-4532-9E59-2BB47EAB36FF}" type="slidenum">
              <a:rPr lang="en-US" altLang="en-US"/>
              <a:pPr/>
              <a:t>3</a:t>
            </a:fld>
            <a:endParaRPr lang="en-US" altLang="en-US"/>
          </a:p>
        </p:txBody>
      </p:sp>
      <p:sp>
        <p:nvSpPr>
          <p:cNvPr id="23554" name="Rectangle 2"/>
          <p:cNvSpPr>
            <a:spLocks noGrp="1" noChangeArrowheads="1"/>
          </p:cNvSpPr>
          <p:nvPr>
            <p:ph type="title"/>
          </p:nvPr>
        </p:nvSpPr>
        <p:spPr>
          <a:xfrm>
            <a:off x="7054333" y="588085"/>
            <a:ext cx="4070349" cy="1219200"/>
          </a:xfrm>
        </p:spPr>
        <p:txBody>
          <a:bodyPr/>
          <a:lstStyle/>
          <a:p>
            <a:pPr eaLnBrk="1" hangingPunct="1">
              <a:defRPr/>
            </a:pPr>
            <a:r>
              <a:rPr lang="en-US" altLang="en-US">
                <a:solidFill>
                  <a:srgbClr val="FFFF99"/>
                </a:solidFill>
              </a:rPr>
              <a:t>Balaam Inscription</a:t>
            </a:r>
          </a:p>
        </p:txBody>
      </p:sp>
      <p:sp>
        <p:nvSpPr>
          <p:cNvPr id="23555" name="Rectangle 3"/>
          <p:cNvSpPr>
            <a:spLocks noGrp="1" noChangeArrowheads="1"/>
          </p:cNvSpPr>
          <p:nvPr>
            <p:ph type="body" sz="half" idx="2"/>
          </p:nvPr>
        </p:nvSpPr>
        <p:spPr>
          <a:xfrm>
            <a:off x="6454589" y="1990165"/>
            <a:ext cx="5414682" cy="4593515"/>
          </a:xfrm>
        </p:spPr>
        <p:txBody>
          <a:bodyPr>
            <a:normAutofit/>
          </a:bodyPr>
          <a:lstStyle/>
          <a:p>
            <a:pPr eaLnBrk="1" hangingPunct="1">
              <a:lnSpc>
                <a:spcPct val="90000"/>
              </a:lnSpc>
              <a:buFont typeface="Wingdings" panose="05000000000000000000" pitchFamily="2" charset="2"/>
              <a:buNone/>
              <a:defRPr/>
            </a:pPr>
            <a:r>
              <a:rPr lang="en-US" altLang="en-US" sz="2400" dirty="0">
                <a:solidFill>
                  <a:srgbClr val="FFFF99"/>
                </a:solidFill>
                <a:latin typeface="Franklin Gothic Medium" panose="020B0603020102020204" pitchFamily="34" charset="0"/>
              </a:rPr>
              <a:t>A reference to “Balaam, son of </a:t>
            </a:r>
            <a:r>
              <a:rPr lang="en-US" altLang="en-US" sz="2400" dirty="0" err="1">
                <a:solidFill>
                  <a:srgbClr val="FFFF99"/>
                </a:solidFill>
                <a:latin typeface="Franklin Gothic Medium" panose="020B0603020102020204" pitchFamily="34" charset="0"/>
              </a:rPr>
              <a:t>Beor</a:t>
            </a:r>
            <a:r>
              <a:rPr lang="en-US" altLang="en-US" sz="2400" dirty="0">
                <a:solidFill>
                  <a:srgbClr val="FFFF99"/>
                </a:solidFill>
                <a:latin typeface="Franklin Gothic Medium" panose="020B0603020102020204" pitchFamily="34" charset="0"/>
              </a:rPr>
              <a:t>” was discovered at </a:t>
            </a:r>
            <a:r>
              <a:rPr lang="en-US" altLang="en-US" sz="2400" dirty="0" err="1">
                <a:solidFill>
                  <a:srgbClr val="FFFF99"/>
                </a:solidFill>
                <a:latin typeface="Franklin Gothic Medium" panose="020B0603020102020204" pitchFamily="34" charset="0"/>
              </a:rPr>
              <a:t>Deir</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Alla</a:t>
            </a:r>
            <a:r>
              <a:rPr lang="en-US" altLang="en-US" sz="2400" dirty="0">
                <a:solidFill>
                  <a:srgbClr val="FFFF99"/>
                </a:solidFill>
                <a:latin typeface="Franklin Gothic Medium" panose="020B0603020102020204" pitchFamily="34" charset="0"/>
              </a:rPr>
              <a:t> (biblical Succoth) in the </a:t>
            </a:r>
            <a:r>
              <a:rPr lang="en-US" altLang="en-US" sz="2400" dirty="0" err="1">
                <a:solidFill>
                  <a:srgbClr val="FFFF99"/>
                </a:solidFill>
                <a:latin typeface="Franklin Gothic Medium" panose="020B0603020102020204" pitchFamily="34" charset="0"/>
              </a:rPr>
              <a:t>transjordan</a:t>
            </a:r>
            <a:r>
              <a:rPr lang="en-US" altLang="en-US" sz="2400" dirty="0">
                <a:solidFill>
                  <a:srgbClr val="FFFF99"/>
                </a:solidFill>
                <a:latin typeface="Franklin Gothic Medium" panose="020B0603020102020204" pitchFamily="34" charset="0"/>
              </a:rPr>
              <a:t> in 1967 (probably from the mid-8</a:t>
            </a:r>
            <a:r>
              <a:rPr lang="en-US" altLang="en-US" sz="2400" baseline="30000" dirty="0">
                <a:solidFill>
                  <a:srgbClr val="FFFF99"/>
                </a:solidFill>
                <a:latin typeface="Franklin Gothic Medium" panose="020B0603020102020204" pitchFamily="34" charset="0"/>
              </a:rPr>
              <a:t>th</a:t>
            </a:r>
            <a:r>
              <a:rPr lang="en-US" altLang="en-US" sz="2400" dirty="0">
                <a:solidFill>
                  <a:srgbClr val="FFFF99"/>
                </a:solidFill>
                <a:latin typeface="Franklin Gothic Medium" panose="020B0603020102020204" pitchFamily="34" charset="0"/>
              </a:rPr>
              <a:t> century BC). It appears on a plastered wall and reads in part:</a:t>
            </a:r>
            <a:endParaRPr lang="en-US" altLang="en-US" sz="2000" dirty="0">
              <a:solidFill>
                <a:srgbClr val="FFFF99"/>
              </a:solidFill>
              <a:latin typeface="Franklin Gothic Medium" panose="020B0603020102020204" pitchFamily="34" charset="0"/>
            </a:endParaRP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“Inscription of [Ba]</a:t>
            </a:r>
            <a:r>
              <a:rPr lang="en-US" altLang="en-US" sz="2000" i="1" dirty="0" err="1">
                <a:latin typeface="Arial Narrow" panose="020B0606020202030204" pitchFamily="34" charset="0"/>
              </a:rPr>
              <a:t>laam</a:t>
            </a:r>
            <a:r>
              <a:rPr lang="en-US" altLang="en-US" sz="2000" i="1" dirty="0">
                <a:latin typeface="Arial Narrow" panose="020B0606020202030204" pitchFamily="34" charset="0"/>
              </a:rPr>
              <a:t> [son of </a:t>
            </a:r>
            <a:r>
              <a:rPr lang="en-US" altLang="en-US" sz="2000" i="1" dirty="0" err="1">
                <a:latin typeface="Arial Narrow" panose="020B0606020202030204" pitchFamily="34" charset="0"/>
              </a:rPr>
              <a:t>Beo</a:t>
            </a:r>
            <a:r>
              <a:rPr lang="en-US" altLang="en-US" sz="2000" i="1" dirty="0">
                <a:latin typeface="Arial Narrow" panose="020B0606020202030204" pitchFamily="34" charset="0"/>
              </a:rPr>
              <a:t>]r, the man who was a seer of the gods. Lo, the gods came to him at night and [spoke to] him.</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“…And the </a:t>
            </a:r>
            <a:r>
              <a:rPr lang="en-US" altLang="en-US" sz="2000" i="1" dirty="0" err="1">
                <a:latin typeface="Arial Narrow" panose="020B0606020202030204" pitchFamily="34" charset="0"/>
              </a:rPr>
              <a:t>Mighties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Shaddayin</a:t>
            </a:r>
            <a:r>
              <a:rPr lang="en-US" altLang="en-US" sz="2000" i="1" dirty="0">
                <a:latin typeface="Arial Narrow" panose="020B0606020202030204" pitchFamily="34" charset="0"/>
              </a:rPr>
              <a:t>, plural of </a:t>
            </a:r>
            <a:r>
              <a:rPr lang="en-US" altLang="en-US" sz="2000" i="1" dirty="0" err="1">
                <a:latin typeface="Arial Narrow" panose="020B0606020202030204" pitchFamily="34" charset="0"/>
              </a:rPr>
              <a:t>Shadday</a:t>
            </a:r>
            <a:r>
              <a:rPr lang="en-US" altLang="en-US" sz="2000" i="1" dirty="0">
                <a:latin typeface="Arial Narrow" panose="020B0606020202030204" pitchFamily="34" charset="0"/>
              </a:rPr>
              <a:t>] have fixed a date, and they said to Sha[ma]</a:t>
            </a:r>
            <a:r>
              <a:rPr lang="en-US" altLang="en-US" sz="2000" i="1" dirty="0" err="1">
                <a:latin typeface="Arial Narrow" panose="020B0606020202030204" pitchFamily="34" charset="0"/>
              </a:rPr>
              <a:t>sh</a:t>
            </a:r>
            <a:r>
              <a:rPr lang="en-US" altLang="en-US" sz="2000" i="1" dirty="0">
                <a:latin typeface="Arial Narrow" panose="020B0606020202030204" pitchFamily="34" charset="0"/>
              </a:rPr>
              <a:t> [the sun]: Sew shut the skies with your cloud! There, let there be darkness and no shining…”</a:t>
            </a:r>
          </a:p>
        </p:txBody>
      </p:sp>
      <p:pic>
        <p:nvPicPr>
          <p:cNvPr id="7173" name="Picture 4" descr="_DSC0044 (Changed)"/>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699248" y="580"/>
            <a:ext cx="5441204" cy="68781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358180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0706" cy="5345723"/>
          </a:xfrm>
          <a:prstGeom prst="rect">
            <a:avLst/>
          </a:prstGeom>
        </p:spPr>
      </p:pic>
      <p:sp>
        <p:nvSpPr>
          <p:cNvPr id="6" name="TextBox 5"/>
          <p:cNvSpPr txBox="1"/>
          <p:nvPr/>
        </p:nvSpPr>
        <p:spPr>
          <a:xfrm>
            <a:off x="253218" y="5424218"/>
            <a:ext cx="11704320" cy="1323439"/>
          </a:xfrm>
          <a:prstGeom prst="rect">
            <a:avLst/>
          </a:prstGeom>
          <a:noFill/>
        </p:spPr>
        <p:txBody>
          <a:bodyPr wrap="square" rtlCol="0">
            <a:spAutoFit/>
          </a:bodyPr>
          <a:lstStyle/>
          <a:p>
            <a:pPr algn="ctr"/>
            <a:r>
              <a:rPr lang="en-US" sz="2000" dirty="0"/>
              <a:t>Scholars usually identity the “deer” (</a:t>
            </a:r>
            <a:r>
              <a:rPr lang="en-US" sz="2000" dirty="0" err="1">
                <a:latin typeface="HebrewTh" pitchFamily="2" charset="0"/>
              </a:rPr>
              <a:t>hlAY</a:t>
            </a:r>
            <a:r>
              <a:rPr lang="en-US" sz="2000" dirty="0">
                <a:latin typeface="HebrewTh" pitchFamily="2" charset="0"/>
              </a:rPr>
              <a:t>&gt;!</a:t>
            </a:r>
            <a:r>
              <a:rPr lang="en-US" sz="2000" dirty="0" err="1">
                <a:latin typeface="HebrewTh" pitchFamily="2" charset="0"/>
              </a:rPr>
              <a:t>xa</a:t>
            </a:r>
            <a:r>
              <a:rPr lang="en-US" sz="2000" dirty="0"/>
              <a:t>) in Ha. 3:19 as either the Asian red deer or roe buck, which no longer inhabits Palestine (though some skeletal remains have been discovered); however, a few scholars suggest that it might be the Palestinian ibex (pictured here), which is really a wild goat living in the roughest, steepest terrain it can find.</a:t>
            </a:r>
          </a:p>
        </p:txBody>
      </p:sp>
    </p:spTree>
    <p:extLst>
      <p:ext uri="{BB962C8B-B14F-4D97-AF65-F5344CB8AC3E}">
        <p14:creationId xmlns:p14="http://schemas.microsoft.com/office/powerpoint/2010/main" val="2605817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31</a:t>
            </a:fld>
            <a:endParaRPr lang="en-US" dirty="0"/>
          </a:p>
        </p:txBody>
      </p:sp>
      <p:sp>
        <p:nvSpPr>
          <p:cNvPr id="3" name="TextBox 2"/>
          <p:cNvSpPr txBox="1"/>
          <p:nvPr/>
        </p:nvSpPr>
        <p:spPr>
          <a:xfrm>
            <a:off x="609600" y="530087"/>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2544417"/>
            <a:ext cx="10813774" cy="3970318"/>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Given Habakkuk’s response to his encounter with God, how do you assess those who claim to have had encounters with God and </a:t>
            </a:r>
            <a:r>
              <a:rPr lang="en-US" sz="3600" i="1">
                <a:latin typeface="Book Antiqua" panose="02040602050305030304" pitchFamily="18" charset="0"/>
              </a:rPr>
              <a:t>consider them to be </a:t>
            </a:r>
            <a:r>
              <a:rPr lang="en-US" sz="3600" i="1" dirty="0">
                <a:latin typeface="Book Antiqua" panose="02040602050305030304" pitchFamily="18" charset="0"/>
              </a:rPr>
              <a:t>fairly ordinary?</a:t>
            </a:r>
          </a:p>
          <a:p>
            <a:pPr marL="514350" indent="-514350">
              <a:buFont typeface="+mj-lt"/>
              <a:buAutoNum type="arabicPeriod"/>
            </a:pPr>
            <a:r>
              <a:rPr lang="en-US" sz="3600" i="1" dirty="0">
                <a:latin typeface="Book Antiqua" panose="02040602050305030304" pitchFamily="18" charset="0"/>
              </a:rPr>
              <a:t>How does God’s answer to Habakkuk speak to the modern person who has questions about the problem of evil?</a:t>
            </a:r>
          </a:p>
        </p:txBody>
      </p:sp>
    </p:spTree>
    <p:extLst>
      <p:ext uri="{BB962C8B-B14F-4D97-AF65-F5344CB8AC3E}">
        <p14:creationId xmlns:p14="http://schemas.microsoft.com/office/powerpoint/2010/main" val="25029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The Purifying Anger of Yahweh</a:t>
            </a:r>
          </a:p>
        </p:txBody>
      </p:sp>
      <p:sp>
        <p:nvSpPr>
          <p:cNvPr id="2" name="Title 1"/>
          <p:cNvSpPr>
            <a:spLocks noGrp="1"/>
          </p:cNvSpPr>
          <p:nvPr>
            <p:ph type="ctrTitle"/>
          </p:nvPr>
        </p:nvSpPr>
        <p:spPr/>
        <p:txBody>
          <a:bodyPr>
            <a:normAutofit/>
          </a:bodyPr>
          <a:lstStyle/>
          <a:p>
            <a:r>
              <a:rPr lang="en-US" sz="6000" dirty="0">
                <a:solidFill>
                  <a:srgbClr val="FFC000"/>
                </a:solidFill>
              </a:rPr>
              <a:t>ZEPHANIAH</a:t>
            </a:r>
          </a:p>
        </p:txBody>
      </p:sp>
    </p:spTree>
    <p:extLst>
      <p:ext uri="{BB962C8B-B14F-4D97-AF65-F5344CB8AC3E}">
        <p14:creationId xmlns:p14="http://schemas.microsoft.com/office/powerpoint/2010/main" val="504455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231136" y="641965"/>
            <a:ext cx="7729728" cy="1188720"/>
          </a:xfrm>
        </p:spPr>
        <p:txBody>
          <a:bodyPr>
            <a:normAutofit/>
          </a:bodyPr>
          <a:lstStyle/>
          <a:p>
            <a:pPr eaLnBrk="1" hangingPunct="1"/>
            <a:r>
              <a:rPr lang="en-US" altLang="en-US" sz="3200" dirty="0">
                <a:solidFill>
                  <a:srgbClr val="FFC000"/>
                </a:solidFill>
              </a:rPr>
              <a:t>Manasseh (2 Kg. 21:1-18)</a:t>
            </a:r>
          </a:p>
        </p:txBody>
      </p:sp>
      <p:sp>
        <p:nvSpPr>
          <p:cNvPr id="462851" name="Rectangle 3"/>
          <p:cNvSpPr>
            <a:spLocks noGrp="1" noChangeArrowheads="1"/>
          </p:cNvSpPr>
          <p:nvPr>
            <p:ph type="body" idx="1"/>
          </p:nvPr>
        </p:nvSpPr>
        <p:spPr>
          <a:xfrm>
            <a:off x="663389" y="2151527"/>
            <a:ext cx="11071412" cy="3514165"/>
          </a:xfrm>
        </p:spPr>
        <p:txBody>
          <a:bodyPr>
            <a:normAutofit/>
          </a:bodyPr>
          <a:lstStyle/>
          <a:p>
            <a:pPr eaLnBrk="1" hangingPunct="1">
              <a:lnSpc>
                <a:spcPct val="90000"/>
              </a:lnSpc>
              <a:buFont typeface="Wingdings" panose="05000000000000000000" pitchFamily="2" charset="2"/>
              <a:buNone/>
            </a:pPr>
            <a:r>
              <a:rPr lang="en-US" altLang="en-US" sz="2800" b="1" dirty="0">
                <a:solidFill>
                  <a:srgbClr val="FFFF00"/>
                </a:solidFill>
              </a:rPr>
              <a:t>At the age of 12, Manasseh, Hezekiah’s son, began a co-regency with his father.</a:t>
            </a:r>
          </a:p>
          <a:p>
            <a:pPr eaLnBrk="1" hangingPunct="1">
              <a:lnSpc>
                <a:spcPct val="90000"/>
              </a:lnSpc>
            </a:pPr>
            <a:r>
              <a:rPr lang="en-US" altLang="en-US" sz="2400" i="1" dirty="0"/>
              <a:t>When Hezekiah died, Manasseh deliberately turned to the Canaanite fertility cult, reinstating the high places, erecting shrines to </a:t>
            </a:r>
            <a:r>
              <a:rPr lang="en-US" altLang="en-US" sz="2400" i="1" dirty="0" err="1"/>
              <a:t>Ba’al</a:t>
            </a:r>
            <a:r>
              <a:rPr lang="en-US" altLang="en-US" sz="2400" i="1" dirty="0"/>
              <a:t> and </a:t>
            </a:r>
            <a:r>
              <a:rPr lang="en-US" altLang="en-US" sz="2400" i="1" dirty="0" err="1"/>
              <a:t>Asherah</a:t>
            </a:r>
            <a:r>
              <a:rPr lang="en-US" altLang="en-US" sz="2400" i="1" dirty="0"/>
              <a:t>, and participating in the astral religions of Mesopotamia.</a:t>
            </a:r>
          </a:p>
          <a:p>
            <a:pPr eaLnBrk="1" hangingPunct="1">
              <a:lnSpc>
                <a:spcPct val="90000"/>
              </a:lnSpc>
            </a:pPr>
            <a:r>
              <a:rPr lang="en-US" altLang="en-US" sz="2400" i="1" dirty="0"/>
              <a:t>Like Ahaz, his grandfather (cf. 2 Kg. 16:3), he sacrificed his own son.</a:t>
            </a:r>
          </a:p>
          <a:p>
            <a:pPr eaLnBrk="1" hangingPunct="1">
              <a:lnSpc>
                <a:spcPct val="90000"/>
              </a:lnSpc>
            </a:pPr>
            <a:r>
              <a:rPr lang="en-US" altLang="en-US" sz="2400" i="1" dirty="0"/>
              <a:t>He placed an </a:t>
            </a:r>
            <a:r>
              <a:rPr lang="en-US" altLang="en-US" sz="2400" i="1" dirty="0" err="1"/>
              <a:t>Asherah</a:t>
            </a:r>
            <a:r>
              <a:rPr lang="en-US" altLang="en-US" sz="2400" i="1" dirty="0"/>
              <a:t> pole in the temple.</a:t>
            </a:r>
          </a:p>
        </p:txBody>
      </p:sp>
    </p:spTree>
    <p:extLst>
      <p:ext uri="{BB962C8B-B14F-4D97-AF65-F5344CB8AC3E}">
        <p14:creationId xmlns:p14="http://schemas.microsoft.com/office/powerpoint/2010/main" val="394174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2851">
                                            <p:txEl>
                                              <p:pRg st="0" end="0"/>
                                            </p:txEl>
                                          </p:spTgt>
                                        </p:tgtEl>
                                        <p:attrNameLst>
                                          <p:attrName>style.visibility</p:attrName>
                                        </p:attrNameLst>
                                      </p:cBhvr>
                                      <p:to>
                                        <p:strVal val="visible"/>
                                      </p:to>
                                    </p:set>
                                    <p:anim calcmode="lin" valueType="num">
                                      <p:cBhvr>
                                        <p:cTn id="7" dur="500" fill="hold"/>
                                        <p:tgtEl>
                                          <p:spTgt spid="462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2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62851">
                                            <p:txEl>
                                              <p:pRg st="1" end="1"/>
                                            </p:txEl>
                                          </p:spTgt>
                                        </p:tgtEl>
                                        <p:attrNameLst>
                                          <p:attrName>style.visibility</p:attrName>
                                        </p:attrNameLst>
                                      </p:cBhvr>
                                      <p:to>
                                        <p:strVal val="visible"/>
                                      </p:to>
                                    </p:set>
                                    <p:anim calcmode="lin" valueType="num">
                                      <p:cBhvr>
                                        <p:cTn id="13" dur="500" fill="hold"/>
                                        <p:tgtEl>
                                          <p:spTgt spid="462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62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62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62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62851">
                                            <p:txEl>
                                              <p:pRg st="2" end="2"/>
                                            </p:txEl>
                                          </p:spTgt>
                                        </p:tgtEl>
                                        <p:attrNameLst>
                                          <p:attrName>style.visibility</p:attrName>
                                        </p:attrNameLst>
                                      </p:cBhvr>
                                      <p:to>
                                        <p:strVal val="visible"/>
                                      </p:to>
                                    </p:set>
                                    <p:anim calcmode="lin" valueType="num">
                                      <p:cBhvr>
                                        <p:cTn id="21" dur="500" fill="hold"/>
                                        <p:tgtEl>
                                          <p:spTgt spid="462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62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62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62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62851">
                                            <p:txEl>
                                              <p:pRg st="3" end="3"/>
                                            </p:txEl>
                                          </p:spTgt>
                                        </p:tgtEl>
                                        <p:attrNameLst>
                                          <p:attrName>style.visibility</p:attrName>
                                        </p:attrNameLst>
                                      </p:cBhvr>
                                      <p:to>
                                        <p:strVal val="visible"/>
                                      </p:to>
                                    </p:set>
                                    <p:anim calcmode="lin" valueType="num">
                                      <p:cBhvr>
                                        <p:cTn id="29" dur="500" fill="hold"/>
                                        <p:tgtEl>
                                          <p:spTgt spid="462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62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62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628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6824" y="1875112"/>
            <a:ext cx="10775577" cy="4982888"/>
          </a:xfrm>
        </p:spPr>
        <p:txBody>
          <a:bodyPr>
            <a:normAutofit lnSpcReduction="10000"/>
          </a:bodyPr>
          <a:lstStyle/>
          <a:p>
            <a:pPr marL="0" indent="0">
              <a:buNone/>
            </a:pPr>
            <a:r>
              <a:rPr lang="en-US" sz="2800" b="1" dirty="0">
                <a:solidFill>
                  <a:srgbClr val="FFFF00"/>
                </a:solidFill>
              </a:rPr>
              <a:t>Two things in particular seem especially significant as spurring on Josiah’s reform movement.</a:t>
            </a:r>
          </a:p>
          <a:p>
            <a:r>
              <a:rPr lang="en-US" sz="2600" i="1" dirty="0">
                <a:solidFill>
                  <a:srgbClr val="FFFF66"/>
                </a:solidFill>
              </a:rPr>
              <a:t>The discovery of a “lost” Torah scroll:</a:t>
            </a:r>
          </a:p>
          <a:p>
            <a:pPr lvl="1"/>
            <a:r>
              <a:rPr lang="en-US" sz="2200" b="1" i="1" dirty="0"/>
              <a:t>During a restoration project in the temple, a Torah scroll was discovered, in all probability, the Scroll of Deuteronomy (2 Kg. 22:8-10; 2 Chr. 34:14-18).</a:t>
            </a:r>
          </a:p>
          <a:p>
            <a:pPr lvl="1"/>
            <a:r>
              <a:rPr lang="en-US" sz="2200" b="1" i="1" dirty="0"/>
              <a:t>The sworn curses for covenant disobedience (Dt. 28) produced a horrified reaction from the king, and Josiah initiated a renewal of the ancient covenant.</a:t>
            </a:r>
          </a:p>
          <a:p>
            <a:r>
              <a:rPr lang="en-US" sz="2600" i="1" dirty="0">
                <a:solidFill>
                  <a:srgbClr val="FFFF66"/>
                </a:solidFill>
              </a:rPr>
              <a:t>The preaching of Zephaniah:</a:t>
            </a:r>
          </a:p>
          <a:p>
            <a:pPr lvl="1"/>
            <a:r>
              <a:rPr lang="en-US" sz="2200" b="1" i="1" dirty="0"/>
              <a:t>The incentive for covenant renewal was probably not due to the rediscovered Torah scroll alone, however.</a:t>
            </a:r>
          </a:p>
          <a:p>
            <a:pPr lvl="1"/>
            <a:r>
              <a:rPr lang="en-US" sz="2200" b="1" i="1" dirty="0"/>
              <a:t>Alongside it were the blistering oracles of Zephaniah about the anger of Yahweh for Judah’s covenant failure.</a:t>
            </a:r>
          </a:p>
        </p:txBody>
      </p:sp>
      <p:sp>
        <p:nvSpPr>
          <p:cNvPr id="3" name="Title 2"/>
          <p:cNvSpPr>
            <a:spLocks noGrp="1"/>
          </p:cNvSpPr>
          <p:nvPr>
            <p:ph type="title"/>
          </p:nvPr>
        </p:nvSpPr>
        <p:spPr>
          <a:xfrm>
            <a:off x="2231136" y="319234"/>
            <a:ext cx="7729728" cy="1188720"/>
          </a:xfrm>
        </p:spPr>
        <p:txBody>
          <a:bodyPr>
            <a:normAutofit/>
          </a:bodyPr>
          <a:lstStyle/>
          <a:p>
            <a:r>
              <a:rPr lang="en-US" sz="3200" dirty="0">
                <a:solidFill>
                  <a:srgbClr val="FFC000"/>
                </a:solidFill>
              </a:rPr>
              <a:t>The </a:t>
            </a:r>
            <a:r>
              <a:rPr lang="en-US" sz="3200" dirty="0" err="1">
                <a:solidFill>
                  <a:srgbClr val="FFC000"/>
                </a:solidFill>
              </a:rPr>
              <a:t>josianic</a:t>
            </a:r>
            <a:r>
              <a:rPr lang="en-US" sz="3200" dirty="0">
                <a:solidFill>
                  <a:srgbClr val="FFC000"/>
                </a:solidFill>
              </a:rPr>
              <a:t> reform</a:t>
            </a:r>
          </a:p>
        </p:txBody>
      </p:sp>
    </p:spTree>
    <p:extLst>
      <p:ext uri="{BB962C8B-B14F-4D97-AF65-F5344CB8AC3E}">
        <p14:creationId xmlns:p14="http://schemas.microsoft.com/office/powerpoint/2010/main" val="25134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additive="base">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 calcmode="lin" valueType="num">
                                      <p:cBhvr additive="base">
                                        <p:cTn id="4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3341" y="2635624"/>
            <a:ext cx="10381129" cy="3944470"/>
          </a:xfrm>
        </p:spPr>
        <p:txBody>
          <a:bodyPr>
            <a:normAutofit/>
          </a:bodyPr>
          <a:lstStyle/>
          <a:p>
            <a:pPr marL="0" indent="0">
              <a:buNone/>
            </a:pPr>
            <a:r>
              <a:rPr lang="en-US" sz="2800" b="1" dirty="0">
                <a:solidFill>
                  <a:srgbClr val="FFFF00"/>
                </a:solidFill>
              </a:rPr>
              <a:t>Zephaniah’s lineage can be traced backward to Hezekiah (1:1), which puts him in the royal family of Judah.</a:t>
            </a:r>
          </a:p>
          <a:p>
            <a:r>
              <a:rPr lang="en-US" sz="2400" i="1" dirty="0"/>
              <a:t>As a resident of Jerusalem, he no doubt was only too familiar with the rash paganizing tendencies of Manasseh.</a:t>
            </a:r>
          </a:p>
          <a:p>
            <a:r>
              <a:rPr lang="en-US" sz="2400" i="1" dirty="0"/>
              <a:t>His descriptions of the shocking idolatrous practices in Jerusalem and Judah suggest that his life experience precedes the great reforms of Josiah.</a:t>
            </a:r>
          </a:p>
          <a:p>
            <a:r>
              <a:rPr lang="en-US" sz="2400" i="1" dirty="0"/>
              <a:t>His name means “Yah has treasured”.</a:t>
            </a:r>
          </a:p>
        </p:txBody>
      </p:sp>
      <p:sp>
        <p:nvSpPr>
          <p:cNvPr id="3" name="Title 2"/>
          <p:cNvSpPr>
            <a:spLocks noGrp="1"/>
          </p:cNvSpPr>
          <p:nvPr>
            <p:ph type="title"/>
          </p:nvPr>
        </p:nvSpPr>
        <p:spPr/>
        <p:txBody>
          <a:bodyPr>
            <a:normAutofit/>
          </a:bodyPr>
          <a:lstStyle/>
          <a:p>
            <a:r>
              <a:rPr lang="en-US" sz="3200" dirty="0">
                <a:solidFill>
                  <a:srgbClr val="FFC000"/>
                </a:solidFill>
              </a:rPr>
              <a:t>Zephaniah, the man</a:t>
            </a:r>
          </a:p>
        </p:txBody>
      </p:sp>
    </p:spTree>
    <p:extLst>
      <p:ext uri="{BB962C8B-B14F-4D97-AF65-F5344CB8AC3E}">
        <p14:creationId xmlns:p14="http://schemas.microsoft.com/office/powerpoint/2010/main" val="10602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5616394" y="770962"/>
            <a:ext cx="5589494" cy="788894"/>
          </a:xfrm>
        </p:spPr>
        <p:txBody>
          <a:bodyPr>
            <a:normAutofit fontScale="90000"/>
          </a:bodyPr>
          <a:lstStyle/>
          <a:p>
            <a:pPr eaLnBrk="1" hangingPunct="1"/>
            <a:r>
              <a:rPr lang="en-US" altLang="en-US" sz="4000" dirty="0">
                <a:solidFill>
                  <a:srgbClr val="FFC000"/>
                </a:solidFill>
                <a:latin typeface="Impact" panose="020B0806030902050204" pitchFamily="34" charset="0"/>
              </a:rPr>
              <a:t>Syncretism in Judah</a:t>
            </a:r>
          </a:p>
        </p:txBody>
      </p:sp>
      <p:pic>
        <p:nvPicPr>
          <p:cNvPr id="222211" name="Picture 6" descr="AIS163"/>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2"/>
          <a:stretch>
            <a:fillRect/>
          </a:stretch>
        </p:blipFill>
        <p:spPr>
          <a:xfrm>
            <a:off x="1752600" y="152400"/>
            <a:ext cx="3657600" cy="3251200"/>
          </a:xfrm>
          <a:noFill/>
          <a:extLst>
            <a:ext uri="{909E8E84-426E-40DD-AFC4-6F175D3DCCD1}">
              <a14:hiddenFill xmlns:a14="http://schemas.microsoft.com/office/drawing/2010/main">
                <a:solidFill>
                  <a:srgbClr val="FFFFFF"/>
                </a:solidFill>
              </a14:hiddenFill>
            </a:ext>
          </a:extLst>
        </p:spPr>
      </p:pic>
      <p:pic>
        <p:nvPicPr>
          <p:cNvPr id="222212" name="Picture 7" descr="AIS164"/>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b="-161"/>
          <a:stretch>
            <a:fillRect/>
          </a:stretch>
        </p:blipFill>
        <p:spPr>
          <a:xfrm>
            <a:off x="1752600" y="3594100"/>
            <a:ext cx="3657600" cy="3035300"/>
          </a:xfrm>
          <a:noFill/>
          <a:extLst>
            <a:ext uri="{909E8E84-426E-40DD-AFC4-6F175D3DCCD1}">
              <a14:hiddenFill xmlns:a14="http://schemas.microsoft.com/office/drawing/2010/main">
                <a:solidFill>
                  <a:srgbClr val="FFFFFF"/>
                </a:solidFill>
              </a14:hiddenFill>
            </a:ext>
          </a:extLst>
        </p:spPr>
      </p:pic>
      <p:sp>
        <p:nvSpPr>
          <p:cNvPr id="222213" name="Text Box 8"/>
          <p:cNvSpPr txBox="1">
            <a:spLocks noChangeArrowheads="1"/>
          </p:cNvSpPr>
          <p:nvPr/>
        </p:nvSpPr>
        <p:spPr bwMode="auto">
          <a:xfrm>
            <a:off x="6149787" y="1775012"/>
            <a:ext cx="582705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dirty="0">
                <a:latin typeface="Arial Narrow" panose="020B0606020202030204" pitchFamily="34" charset="0"/>
              </a:rPr>
              <a:t>The mixing of Yahweh worship with the Canaanite fertility cult so typical of Manasseh’s reign is verified by this drawing from a large vessel excavated at </a:t>
            </a:r>
            <a:r>
              <a:rPr lang="en-US" altLang="en-US" sz="2400" dirty="0" err="1">
                <a:latin typeface="Arial Narrow" panose="020B0606020202030204" pitchFamily="34" charset="0"/>
              </a:rPr>
              <a:t>Kuntillet</a:t>
            </a:r>
            <a:r>
              <a:rPr lang="en-US" altLang="en-US" sz="2400" dirty="0">
                <a:latin typeface="Arial Narrow" panose="020B0606020202030204" pitchFamily="34" charset="0"/>
              </a:rPr>
              <a:t> </a:t>
            </a:r>
            <a:r>
              <a:rPr lang="en-US" altLang="en-US" sz="2400" dirty="0" err="1">
                <a:latin typeface="Arial Narrow" panose="020B0606020202030204" pitchFamily="34" charset="0"/>
              </a:rPr>
              <a:t>Ajrud</a:t>
            </a:r>
            <a:r>
              <a:rPr lang="en-US" altLang="en-US" sz="2400" dirty="0">
                <a:latin typeface="Arial Narrow" panose="020B0606020202030204" pitchFamily="34" charset="0"/>
              </a:rPr>
              <a:t> in southern Judah. The crude pictures show androgynous figures of gods/goddesses, the larger one with the face of a bull and his consort with the face of a cow plus a musician. It bears an inscribed blessing:</a:t>
            </a:r>
          </a:p>
          <a:p>
            <a:pPr eaLnBrk="1" hangingPunct="1">
              <a:spcBef>
                <a:spcPct val="50000"/>
              </a:spcBef>
            </a:pPr>
            <a:endParaRPr lang="en-US" altLang="en-US" sz="2400" dirty="0">
              <a:latin typeface="Arial Narrow" panose="020B0606020202030204" pitchFamily="34" charset="0"/>
            </a:endParaRPr>
          </a:p>
          <a:p>
            <a:pPr eaLnBrk="1" hangingPunct="1">
              <a:spcBef>
                <a:spcPct val="50000"/>
              </a:spcBef>
            </a:pPr>
            <a:r>
              <a:rPr lang="en-US" altLang="en-US" sz="2400" i="1" dirty="0">
                <a:latin typeface="Arial Narrow" panose="020B0606020202030204" pitchFamily="34" charset="0"/>
              </a:rPr>
              <a:t>“I bless you by Yahweh of Samaria and by his </a:t>
            </a:r>
            <a:r>
              <a:rPr lang="en-US" altLang="en-US" sz="2400" i="1" dirty="0" err="1">
                <a:latin typeface="Arial Narrow" panose="020B0606020202030204" pitchFamily="34" charset="0"/>
              </a:rPr>
              <a:t>Asherah</a:t>
            </a:r>
            <a:r>
              <a:rPr lang="en-US" altLang="en-US" sz="2400" i="1" dirty="0">
                <a:latin typeface="Arial Narrow" panose="020B0606020202030204" pitchFamily="34" charset="0"/>
              </a:rPr>
              <a:t>”</a:t>
            </a:r>
          </a:p>
        </p:txBody>
      </p:sp>
    </p:spTree>
    <p:extLst>
      <p:ext uri="{BB962C8B-B14F-4D97-AF65-F5344CB8AC3E}">
        <p14:creationId xmlns:p14="http://schemas.microsoft.com/office/powerpoint/2010/main" val="229343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37</a:t>
            </a:fld>
            <a:endParaRPr lang="en-US" dirty="0"/>
          </a:p>
        </p:txBody>
      </p:sp>
      <p:sp>
        <p:nvSpPr>
          <p:cNvPr id="3" name="TextBox 2"/>
          <p:cNvSpPr txBox="1"/>
          <p:nvPr/>
        </p:nvSpPr>
        <p:spPr>
          <a:xfrm>
            <a:off x="609600" y="530087"/>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2544417"/>
            <a:ext cx="10813774" cy="3416320"/>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How many generations does it take to turn from faithfulness to unfaithfulness?</a:t>
            </a:r>
          </a:p>
          <a:p>
            <a:pPr marL="514350" indent="-514350">
              <a:buFont typeface="+mj-lt"/>
              <a:buAutoNum type="arabicPeriod"/>
            </a:pPr>
            <a:r>
              <a:rPr lang="en-US" sz="3600" i="1" dirty="0">
                <a:latin typeface="Book Antiqua" panose="02040602050305030304" pitchFamily="18" charset="0"/>
              </a:rPr>
              <a:t>Can the process work in reverse?</a:t>
            </a:r>
          </a:p>
          <a:p>
            <a:pPr marL="514350" indent="-514350">
              <a:buFont typeface="+mj-lt"/>
              <a:buAutoNum type="arabicPeriod"/>
            </a:pPr>
            <a:r>
              <a:rPr lang="en-US" sz="3600" i="1" dirty="0">
                <a:latin typeface="Book Antiqua" panose="02040602050305030304" pitchFamily="18" charset="0"/>
              </a:rPr>
              <a:t>What can you take away from the fact that Josiah’s spiritual turning toward God began when he was a teenager?</a:t>
            </a:r>
          </a:p>
        </p:txBody>
      </p:sp>
    </p:spTree>
    <p:extLst>
      <p:ext uri="{BB962C8B-B14F-4D97-AF65-F5344CB8AC3E}">
        <p14:creationId xmlns:p14="http://schemas.microsoft.com/office/powerpoint/2010/main" val="16283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7482" y="2673902"/>
            <a:ext cx="10255624" cy="3780686"/>
          </a:xfrm>
        </p:spPr>
        <p:txBody>
          <a:bodyPr>
            <a:normAutofit/>
          </a:bodyPr>
          <a:lstStyle/>
          <a:p>
            <a:pPr marL="0" indent="0">
              <a:buNone/>
            </a:pPr>
            <a:r>
              <a:rPr lang="en-US" sz="2800" b="1" dirty="0">
                <a:solidFill>
                  <a:srgbClr val="FFFF00"/>
                </a:solidFill>
              </a:rPr>
              <a:t>Zephaniah’s initial oracle focuses upon “the Day of Yahweh” (1:7), a designation used by other prophets as well (cf. Am. 5:18; Is. 2:12; 13:9ff.; Joel 2:1, 31).</a:t>
            </a:r>
          </a:p>
          <a:p>
            <a:r>
              <a:rPr lang="en-US" sz="2400" i="1" dirty="0"/>
              <a:t>The term “day of Yahweh” more or less approximates what we mean when we speak of doomsday.</a:t>
            </a:r>
          </a:p>
          <a:p>
            <a:r>
              <a:rPr lang="en-US" sz="2400" i="1" dirty="0"/>
              <a:t>It would be a cataclysm as devastating as Noah’s flood, wiping out the earth’s human population and destroying animal, fish and fowl.</a:t>
            </a:r>
          </a:p>
        </p:txBody>
      </p:sp>
      <p:sp>
        <p:nvSpPr>
          <p:cNvPr id="3" name="Title 2"/>
          <p:cNvSpPr>
            <a:spLocks noGrp="1"/>
          </p:cNvSpPr>
          <p:nvPr>
            <p:ph type="title"/>
          </p:nvPr>
        </p:nvSpPr>
        <p:spPr/>
        <p:txBody>
          <a:bodyPr>
            <a:noAutofit/>
          </a:bodyPr>
          <a:lstStyle/>
          <a:p>
            <a:r>
              <a:rPr lang="en-US" sz="3200" dirty="0">
                <a:solidFill>
                  <a:srgbClr val="FFC000"/>
                </a:solidFill>
              </a:rPr>
              <a:t>Vision of the day of Yahweh (1:2-3)</a:t>
            </a:r>
          </a:p>
        </p:txBody>
      </p:sp>
    </p:spTree>
    <p:extLst>
      <p:ext uri="{BB962C8B-B14F-4D97-AF65-F5344CB8AC3E}">
        <p14:creationId xmlns:p14="http://schemas.microsoft.com/office/powerpoint/2010/main" val="9988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E2CCFFFD-89A7-42BC-B39B-D7D964DF8F8B}" type="slidenum">
              <a:rPr lang="en-US" altLang="en-US"/>
              <a:pPr>
                <a:defRPr/>
              </a:pPr>
              <a:t>39</a:t>
            </a:fld>
            <a:endParaRPr lang="en-US" altLang="en-US"/>
          </a:p>
        </p:txBody>
      </p:sp>
      <p:sp>
        <p:nvSpPr>
          <p:cNvPr id="24578" name="Rectangle 2"/>
          <p:cNvSpPr>
            <a:spLocks noGrp="1" noChangeArrowheads="1"/>
          </p:cNvSpPr>
          <p:nvPr>
            <p:ph type="title"/>
          </p:nvPr>
        </p:nvSpPr>
        <p:spPr>
          <a:xfrm>
            <a:off x="915752" y="482601"/>
            <a:ext cx="10742849" cy="1116879"/>
          </a:xfrm>
        </p:spPr>
        <p:txBody>
          <a:bodyPr>
            <a:normAutofit fontScale="90000"/>
          </a:bodyPr>
          <a:lstStyle/>
          <a:p>
            <a:pPr eaLnBrk="1" hangingPunct="1">
              <a:defRPr/>
            </a:pPr>
            <a:r>
              <a:rPr lang="en-US" altLang="en-US" sz="4000" dirty="0">
                <a:solidFill>
                  <a:srgbClr val="FFFF00"/>
                </a:solidFill>
                <a:latin typeface="Narkisim" panose="020E0502050101010101" pitchFamily="34" charset="-79"/>
                <a:cs typeface="Narkisim" panose="020E0502050101010101" pitchFamily="34" charset="-79"/>
              </a:rPr>
              <a:t>The Eschatological Language</a:t>
            </a:r>
            <a:br>
              <a:rPr lang="en-US" altLang="en-US" sz="4000" dirty="0">
                <a:solidFill>
                  <a:srgbClr val="FFFF00"/>
                </a:solidFill>
                <a:latin typeface="Narkisim" panose="020E0502050101010101" pitchFamily="34" charset="-79"/>
                <a:cs typeface="Narkisim" panose="020E0502050101010101" pitchFamily="34" charset="-79"/>
              </a:rPr>
            </a:br>
            <a:r>
              <a:rPr lang="en-US" altLang="en-US" sz="4000" dirty="0">
                <a:solidFill>
                  <a:srgbClr val="FFFF00"/>
                </a:solidFill>
                <a:latin typeface="Narkisim" panose="020E0502050101010101" pitchFamily="34" charset="-79"/>
                <a:cs typeface="Narkisim" panose="020E0502050101010101" pitchFamily="34" charset="-79"/>
              </a:rPr>
              <a:t>of the Prophets</a:t>
            </a:r>
          </a:p>
        </p:txBody>
      </p:sp>
      <p:sp>
        <p:nvSpPr>
          <p:cNvPr id="24579" name="Rectangle 3"/>
          <p:cNvSpPr>
            <a:spLocks noGrp="1" noChangeArrowheads="1"/>
          </p:cNvSpPr>
          <p:nvPr>
            <p:ph type="body" idx="1"/>
          </p:nvPr>
        </p:nvSpPr>
        <p:spPr>
          <a:xfrm>
            <a:off x="1981201" y="1868462"/>
            <a:ext cx="9448799" cy="2891754"/>
          </a:xfrm>
        </p:spPr>
        <p:txBody>
          <a:bodyPr>
            <a:normAutofit/>
          </a:bodyPr>
          <a:lstStyle/>
          <a:p>
            <a:pPr eaLnBrk="1" hangingPunct="1">
              <a:buFont typeface="Wingdings" panose="05000000000000000000" pitchFamily="2" charset="2"/>
              <a:buNone/>
              <a:defRPr/>
            </a:pPr>
            <a:r>
              <a:rPr lang="en-US" altLang="en-US" sz="4000" dirty="0" err="1">
                <a:latin typeface="HebrewTh" pitchFamily="2" charset="0"/>
              </a:rPr>
              <a:t>hv!hy</a:t>
            </a:r>
            <a:r>
              <a:rPr lang="en-US" altLang="en-US" sz="4000" dirty="0">
                <a:latin typeface="HebrewTh" pitchFamily="2" charset="0"/>
              </a:rPr>
              <a:t>; </a:t>
            </a:r>
            <a:r>
              <a:rPr lang="en-US" altLang="en-US" sz="4000" dirty="0" err="1">
                <a:latin typeface="HebrewTh" pitchFamily="2" charset="0"/>
              </a:rPr>
              <a:t>MOy</a:t>
            </a:r>
            <a:r>
              <a:rPr lang="en-US" altLang="en-US" sz="4000" dirty="0">
                <a:latin typeface="Arial Rounded MT Bold" pitchFamily="34" charset="0"/>
              </a:rPr>
              <a:t> </a:t>
            </a:r>
            <a:r>
              <a:rPr lang="en-US" altLang="en-US" dirty="0">
                <a:latin typeface="Arial Rounded MT Bold" pitchFamily="34" charset="0"/>
              </a:rPr>
              <a:t>(= Day of Yahweh)</a:t>
            </a:r>
          </a:p>
          <a:p>
            <a:pPr eaLnBrk="1" hangingPunct="1">
              <a:buFont typeface="Wingdings" panose="05000000000000000000" pitchFamily="2" charset="2"/>
              <a:buNone/>
              <a:defRPr/>
            </a:pPr>
            <a:endParaRPr lang="en-US" altLang="en-US" sz="800" dirty="0">
              <a:latin typeface="Arial Rounded MT Bold" pitchFamily="34" charset="0"/>
            </a:endParaRPr>
          </a:p>
          <a:p>
            <a:pPr eaLnBrk="1" hangingPunct="1">
              <a:buFont typeface="Wingdings" panose="05000000000000000000" pitchFamily="2" charset="2"/>
              <a:buNone/>
              <a:defRPr/>
            </a:pPr>
            <a:r>
              <a:rPr lang="en-US" altLang="en-US" sz="4000" dirty="0">
                <a:latin typeface="HebrewTh" pitchFamily="2" charset="0"/>
              </a:rPr>
              <a:t>Mymiy0!ha tyr9H3xaB;</a:t>
            </a:r>
            <a:r>
              <a:rPr lang="en-US" altLang="en-US" sz="4000" dirty="0">
                <a:latin typeface="Arial Rounded MT Bold" pitchFamily="34" charset="0"/>
              </a:rPr>
              <a:t> </a:t>
            </a:r>
            <a:r>
              <a:rPr lang="en-US" altLang="en-US" dirty="0">
                <a:latin typeface="Arial Rounded MT Bold" pitchFamily="34" charset="0"/>
              </a:rPr>
              <a:t>(= in days to come, in the last days)</a:t>
            </a:r>
          </a:p>
          <a:p>
            <a:pPr eaLnBrk="1" hangingPunct="1">
              <a:buFont typeface="Wingdings" panose="05000000000000000000" pitchFamily="2" charset="2"/>
              <a:buNone/>
              <a:defRPr/>
            </a:pPr>
            <a:endParaRPr lang="en-US" altLang="en-US" sz="800" dirty="0">
              <a:latin typeface="HebrewTh" pitchFamily="2" charset="0"/>
            </a:endParaRPr>
          </a:p>
          <a:p>
            <a:pPr eaLnBrk="1" hangingPunct="1">
              <a:buFont typeface="Wingdings" panose="05000000000000000000" pitchFamily="2" charset="2"/>
              <a:buNone/>
              <a:defRPr/>
            </a:pPr>
            <a:r>
              <a:rPr lang="en-US" altLang="en-US" sz="4000" dirty="0">
                <a:latin typeface="HebrewTh" pitchFamily="2" charset="0"/>
              </a:rPr>
              <a:t>Xv0hha MOy0B;</a:t>
            </a:r>
            <a:r>
              <a:rPr lang="en-US" altLang="en-US" dirty="0">
                <a:latin typeface="Arial Rounded MT Bold" pitchFamily="34" charset="0"/>
              </a:rPr>
              <a:t>(= in that day)</a:t>
            </a:r>
            <a:endParaRPr lang="en-US" altLang="en-US" sz="4000" dirty="0">
              <a:latin typeface="HebrewTh" pitchFamily="2" charset="0"/>
            </a:endParaRPr>
          </a:p>
        </p:txBody>
      </p:sp>
      <p:sp>
        <p:nvSpPr>
          <p:cNvPr id="24580" name="Text Box 4"/>
          <p:cNvSpPr txBox="1">
            <a:spLocks noChangeArrowheads="1"/>
          </p:cNvSpPr>
          <p:nvPr/>
        </p:nvSpPr>
        <p:spPr bwMode="auto">
          <a:xfrm>
            <a:off x="457200" y="5029199"/>
            <a:ext cx="11201400" cy="1077218"/>
          </a:xfrm>
          <a:prstGeom prst="rect">
            <a:avLst/>
          </a:prstGeom>
          <a:solidFill>
            <a:srgbClr val="500000"/>
          </a:solidFill>
          <a:ln w="38100" cmpd="dbl">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i="1">
                <a:solidFill>
                  <a:srgbClr val="FFFF00"/>
                </a:solidFill>
                <a:latin typeface="Papyrus" panose="03070502060502030205" pitchFamily="66" charset="0"/>
              </a:rPr>
              <a:t>All these expressions are fluid and have a semantic range that includes the near future as well as the indeterminate future.</a:t>
            </a:r>
          </a:p>
        </p:txBody>
      </p:sp>
    </p:spTree>
    <p:extLst>
      <p:ext uri="{BB962C8B-B14F-4D97-AF65-F5344CB8AC3E}">
        <p14:creationId xmlns:p14="http://schemas.microsoft.com/office/powerpoint/2010/main" val="38360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p:cTn id="15" dur="500" fill="hold"/>
                                        <p:tgtEl>
                                          <p:spTgt spid="245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anim calcmode="lin" valueType="num">
                                      <p:cBhvr>
                                        <p:cTn id="23" dur="500" fill="hold"/>
                                        <p:tgtEl>
                                          <p:spTgt spid="245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45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45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580"/>
                                        </p:tgtEl>
                                        <p:attrNameLst>
                                          <p:attrName>style.visibility</p:attrName>
                                        </p:attrNameLst>
                                      </p:cBhvr>
                                      <p:to>
                                        <p:strVal val="visible"/>
                                      </p:to>
                                    </p:set>
                                    <p:animEffect transition="in" filter="dissolve">
                                      <p:cBhvr>
                                        <p:cTn id="31"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A0A9157-C0BB-4F90-919D-EFF08A46F6A4}" type="slidenum">
              <a:rPr lang="en-US" altLang="en-US"/>
              <a:pPr/>
              <a:t>4</a:t>
            </a:fld>
            <a:endParaRPr lang="en-US" altLang="en-US"/>
          </a:p>
        </p:txBody>
      </p:sp>
      <p:sp>
        <p:nvSpPr>
          <p:cNvPr id="26627" name="Rectangle 3"/>
          <p:cNvSpPr>
            <a:spLocks noGrp="1" noChangeArrowheads="1"/>
          </p:cNvSpPr>
          <p:nvPr>
            <p:ph type="body" idx="1"/>
          </p:nvPr>
        </p:nvSpPr>
        <p:spPr>
          <a:xfrm>
            <a:off x="968188" y="2021540"/>
            <a:ext cx="10578352" cy="4235824"/>
          </a:xfrm>
        </p:spPr>
        <p:txBody>
          <a:bodyPr>
            <a:normAutofit lnSpcReduction="10000"/>
          </a:bodyPr>
          <a:lstStyle/>
          <a:p>
            <a:pPr eaLnBrk="1" hangingPunct="1">
              <a:lnSpc>
                <a:spcPct val="80000"/>
              </a:lnSpc>
              <a:defRPr/>
            </a:pPr>
            <a:r>
              <a:rPr lang="en-US" altLang="en-US" sz="2800" dirty="0">
                <a:solidFill>
                  <a:srgbClr val="FFFF99"/>
                </a:solidFill>
                <a:latin typeface="Narkisim" panose="020E0502050101010101" pitchFamily="34" charset="-79"/>
              </a:rPr>
              <a:t>Prophetic revelations typically were given as sermons, not visionary ecstasies</a:t>
            </a:r>
          </a:p>
          <a:p>
            <a:pPr eaLnBrk="1" hangingPunct="1">
              <a:lnSpc>
                <a:spcPct val="80000"/>
              </a:lnSpc>
              <a:defRPr/>
            </a:pPr>
            <a:r>
              <a:rPr lang="en-US" altLang="en-US" sz="2800" dirty="0">
                <a:solidFill>
                  <a:srgbClr val="FFFF99"/>
                </a:solidFill>
                <a:latin typeface="Narkisim" panose="020E0502050101010101" pitchFamily="34" charset="-79"/>
              </a:rPr>
              <a:t>The </a:t>
            </a:r>
            <a:r>
              <a:rPr lang="en-US" altLang="en-US" sz="2800" u="sng" dirty="0">
                <a:solidFill>
                  <a:srgbClr val="FFFF99"/>
                </a:solidFill>
                <a:latin typeface="Narkisim" panose="020E0502050101010101" pitchFamily="34" charset="-79"/>
              </a:rPr>
              <a:t>content</a:t>
            </a:r>
            <a:r>
              <a:rPr lang="en-US" altLang="en-US" sz="2800" dirty="0">
                <a:solidFill>
                  <a:srgbClr val="FFFF99"/>
                </a:solidFill>
                <a:latin typeface="Narkisim" panose="020E0502050101010101" pitchFamily="34" charset="-79"/>
              </a:rPr>
              <a:t> was primary, not the psychic state of mind (the standard formula = “The </a:t>
            </a:r>
            <a:r>
              <a:rPr lang="en-US" altLang="en-US" sz="2800" i="1" u="sng" dirty="0">
                <a:solidFill>
                  <a:srgbClr val="FFFF99"/>
                </a:solidFill>
                <a:latin typeface="Narkisim" panose="020E0502050101010101" pitchFamily="34" charset="-79"/>
              </a:rPr>
              <a:t>word </a:t>
            </a:r>
            <a:r>
              <a:rPr lang="en-US" altLang="en-US" sz="2800" dirty="0">
                <a:solidFill>
                  <a:srgbClr val="FFFF99"/>
                </a:solidFill>
                <a:latin typeface="Narkisim" panose="020E0502050101010101" pitchFamily="34" charset="-79"/>
              </a:rPr>
              <a:t>of Yahweh came to ________”</a:t>
            </a:r>
          </a:p>
          <a:p>
            <a:pPr eaLnBrk="1" hangingPunct="1">
              <a:lnSpc>
                <a:spcPct val="80000"/>
              </a:lnSpc>
              <a:defRPr/>
            </a:pPr>
            <a:r>
              <a:rPr lang="en-US" altLang="en-US" sz="2800" dirty="0">
                <a:solidFill>
                  <a:srgbClr val="FFFF99"/>
                </a:solidFill>
                <a:latin typeface="Narkisim" panose="020E0502050101010101" pitchFamily="34" charset="-79"/>
              </a:rPr>
              <a:t>The tests of legitimate prophecy were:</a:t>
            </a:r>
          </a:p>
          <a:p>
            <a:pPr lvl="2" eaLnBrk="1" hangingPunct="1">
              <a:lnSpc>
                <a:spcPct val="80000"/>
              </a:lnSpc>
              <a:buFont typeface="Wingdings" panose="05000000000000000000" pitchFamily="2" charset="2"/>
              <a:buChar char="ü"/>
              <a:defRPr/>
            </a:pPr>
            <a:r>
              <a:rPr lang="en-US" altLang="en-US" sz="2000" i="1" dirty="0">
                <a:latin typeface="Comic Sans MS" panose="030F0702030302020204" pitchFamily="66" charset="0"/>
              </a:rPr>
              <a:t>Fidelity to the Torah, </a:t>
            </a:r>
            <a:r>
              <a:rPr lang="en-US" altLang="en-US" sz="2000" i="1" u="sng" dirty="0">
                <a:latin typeface="Comic Sans MS" panose="030F0702030302020204" pitchFamily="66" charset="0"/>
              </a:rPr>
              <a:t>not</a:t>
            </a:r>
            <a:r>
              <a:rPr lang="en-US" altLang="en-US" sz="2000" i="1" dirty="0">
                <a:latin typeface="Comic Sans MS" panose="030F0702030302020204" pitchFamily="66" charset="0"/>
              </a:rPr>
              <a:t> signs and wonders (Dt. 13:1-11)</a:t>
            </a:r>
          </a:p>
          <a:p>
            <a:pPr lvl="2" eaLnBrk="1" hangingPunct="1">
              <a:lnSpc>
                <a:spcPct val="80000"/>
              </a:lnSpc>
              <a:buFont typeface="Wingdings" panose="05000000000000000000" pitchFamily="2" charset="2"/>
              <a:buChar char="ü"/>
              <a:defRPr/>
            </a:pPr>
            <a:r>
              <a:rPr lang="en-US" altLang="en-US" sz="2000" i="1" dirty="0">
                <a:latin typeface="Comic Sans MS" panose="030F0702030302020204" pitchFamily="66" charset="0"/>
              </a:rPr>
              <a:t>Accuracy of prediction (Dt. 18:20-22; 1 Kg. 22:28)</a:t>
            </a:r>
          </a:p>
          <a:p>
            <a:pPr lvl="2" eaLnBrk="1" hangingPunct="1">
              <a:lnSpc>
                <a:spcPct val="80000"/>
              </a:lnSpc>
              <a:buFont typeface="Wingdings" panose="05000000000000000000" pitchFamily="2" charset="2"/>
              <a:buChar char="ü"/>
              <a:defRPr/>
            </a:pPr>
            <a:r>
              <a:rPr lang="en-US" altLang="en-US" sz="2000" i="1" dirty="0">
                <a:latin typeface="Comic Sans MS" panose="030F0702030302020204" pitchFamily="66" charset="0"/>
              </a:rPr>
              <a:t>Privileged inclusion in Yahweh’s heavenly council in order to speak his word (</a:t>
            </a:r>
            <a:r>
              <a:rPr lang="en-US" altLang="en-US" sz="2000" i="1" dirty="0" err="1">
                <a:latin typeface="Comic Sans MS" panose="030F0702030302020204" pitchFamily="66" charset="0"/>
              </a:rPr>
              <a:t>Je</a:t>
            </a:r>
            <a:r>
              <a:rPr lang="en-US" altLang="en-US" sz="2000" i="1" dirty="0">
                <a:latin typeface="Comic Sans MS" panose="030F0702030302020204" pitchFamily="66" charset="0"/>
              </a:rPr>
              <a:t>. 23:16-18, 21-22, 25-32; </a:t>
            </a:r>
            <a:r>
              <a:rPr lang="en-US" altLang="en-US" sz="2000" i="1" dirty="0" err="1">
                <a:latin typeface="Comic Sans MS" panose="030F0702030302020204" pitchFamily="66" charset="0"/>
              </a:rPr>
              <a:t>Eze</a:t>
            </a:r>
            <a:r>
              <a:rPr lang="en-US" altLang="en-US" sz="2000" i="1" dirty="0">
                <a:latin typeface="Comic Sans MS" panose="030F0702030302020204" pitchFamily="66" charset="0"/>
              </a:rPr>
              <a:t>. 13:2-7, 17)</a:t>
            </a:r>
          </a:p>
          <a:p>
            <a:pPr eaLnBrk="1" hangingPunct="1">
              <a:lnSpc>
                <a:spcPct val="80000"/>
              </a:lnSpc>
              <a:defRPr/>
            </a:pPr>
            <a:r>
              <a:rPr lang="en-US" altLang="en-US" sz="2800" dirty="0">
                <a:solidFill>
                  <a:srgbClr val="FFFF99"/>
                </a:solidFill>
                <a:latin typeface="Narkisim" panose="020E0502050101010101" pitchFamily="34" charset="-79"/>
              </a:rPr>
              <a:t>Israel’s prophets consciously distinguished themselves from the non-cognitive ANE style </a:t>
            </a:r>
            <a:r>
              <a:rPr lang="en-US" altLang="en-US" sz="2400" dirty="0">
                <a:solidFill>
                  <a:srgbClr val="FFFF99"/>
                </a:solidFill>
                <a:latin typeface="Arial Narrow" panose="020B0606020202030204" pitchFamily="34" charset="0"/>
              </a:rPr>
              <a:t>(Am. 7:14; Is. 28:7-10; </a:t>
            </a:r>
            <a:r>
              <a:rPr lang="en-US" altLang="en-US" sz="2400" dirty="0" err="1">
                <a:solidFill>
                  <a:srgbClr val="FFFF99"/>
                </a:solidFill>
                <a:latin typeface="Arial Narrow" panose="020B0606020202030204" pitchFamily="34" charset="0"/>
              </a:rPr>
              <a:t>Je</a:t>
            </a:r>
            <a:r>
              <a:rPr lang="en-US" altLang="en-US" sz="2400" dirty="0">
                <a:solidFill>
                  <a:srgbClr val="FFFF99"/>
                </a:solidFill>
                <a:latin typeface="Arial Narrow" panose="020B0606020202030204" pitchFamily="34" charset="0"/>
              </a:rPr>
              <a:t>. 23:9-40; </a:t>
            </a:r>
            <a:r>
              <a:rPr lang="en-US" altLang="en-US" sz="2400" dirty="0" err="1">
                <a:solidFill>
                  <a:srgbClr val="FFFF99"/>
                </a:solidFill>
                <a:latin typeface="Arial Narrow" panose="020B0606020202030204" pitchFamily="34" charset="0"/>
              </a:rPr>
              <a:t>Eze</a:t>
            </a:r>
            <a:r>
              <a:rPr lang="en-US" altLang="en-US" sz="2400" dirty="0">
                <a:solidFill>
                  <a:srgbClr val="FFFF99"/>
                </a:solidFill>
                <a:latin typeface="Arial Narrow" panose="020B0606020202030204" pitchFamily="34" charset="0"/>
              </a:rPr>
              <a:t>. 13:1-13)</a:t>
            </a:r>
          </a:p>
        </p:txBody>
      </p:sp>
      <p:sp>
        <p:nvSpPr>
          <p:cNvPr id="10245" name="WordArt 4"/>
          <p:cNvSpPr>
            <a:spLocks noChangeArrowheads="1" noChangeShapeType="1" noTextEdit="1"/>
          </p:cNvSpPr>
          <p:nvPr/>
        </p:nvSpPr>
        <p:spPr bwMode="auto">
          <a:xfrm>
            <a:off x="2286000" y="672349"/>
            <a:ext cx="76200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UNIQUENESS OF ISRAEL’S PROPHETS</a:t>
            </a:r>
          </a:p>
        </p:txBody>
      </p:sp>
    </p:spTree>
    <p:extLst>
      <p:ext uri="{BB962C8B-B14F-4D97-AF65-F5344CB8AC3E}">
        <p14:creationId xmlns:p14="http://schemas.microsoft.com/office/powerpoint/2010/main" val="167021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627">
                                            <p:txEl>
                                              <p:pRg st="3" end="3"/>
                                            </p:txEl>
                                          </p:spTgt>
                                        </p:tgtEl>
                                        <p:attrNameLst>
                                          <p:attrName>style.visibility</p:attrName>
                                        </p:attrNameLst>
                                      </p:cBhvr>
                                      <p:to>
                                        <p:strVal val="visible"/>
                                      </p:to>
                                    </p:set>
                                    <p:anim calcmode="lin" valueType="num">
                                      <p:cBhvr additive="base">
                                        <p:cTn id="23"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62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 calcmode="lin" valueType="num">
                                      <p:cBhvr additive="base">
                                        <p:cTn id="27"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62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27">
                                            <p:txEl>
                                              <p:pRg st="5" end="5"/>
                                            </p:txEl>
                                          </p:spTgt>
                                        </p:tgtEl>
                                        <p:attrNameLst>
                                          <p:attrName>style.visibility</p:attrName>
                                        </p:attrNameLst>
                                      </p:cBhvr>
                                      <p:to>
                                        <p:strVal val="visible"/>
                                      </p:to>
                                    </p:set>
                                    <p:anim calcmode="lin" valueType="num">
                                      <p:cBhvr additive="base">
                                        <p:cTn id="31"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 calcmode="lin" valueType="num">
                                      <p:cBhvr additive="base">
                                        <p:cTn id="37"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EC3245AF-4BEC-4313-A726-6FA4E7BC281C}" type="slidenum">
              <a:rPr lang="en-US" altLang="en-US"/>
              <a:pPr>
                <a:defRPr/>
              </a:pPr>
              <a:t>40</a:t>
            </a:fld>
            <a:endParaRPr lang="en-US" altLang="en-US"/>
          </a:p>
        </p:txBody>
      </p:sp>
      <p:sp>
        <p:nvSpPr>
          <p:cNvPr id="26627" name="Rectangle 3"/>
          <p:cNvSpPr>
            <a:spLocks noGrp="1" noChangeArrowheads="1"/>
          </p:cNvSpPr>
          <p:nvPr>
            <p:ph type="body" sz="half" idx="1"/>
          </p:nvPr>
        </p:nvSpPr>
        <p:spPr>
          <a:xfrm>
            <a:off x="1036419" y="1441626"/>
            <a:ext cx="4977104" cy="4470400"/>
          </a:xfrm>
        </p:spPr>
        <p:txBody>
          <a:bodyPr/>
          <a:lstStyle/>
          <a:p>
            <a:pPr eaLnBrk="1" hangingPunct="1">
              <a:lnSpc>
                <a:spcPct val="90000"/>
              </a:lnSpc>
              <a:buFont typeface="Wingdings" panose="05000000000000000000" pitchFamily="2" charset="2"/>
              <a:buNone/>
              <a:defRPr/>
            </a:pPr>
            <a:r>
              <a:rPr lang="en-US" altLang="en-US" sz="3600" dirty="0">
                <a:solidFill>
                  <a:srgbClr val="FF9900"/>
                </a:solidFill>
                <a:latin typeface="Eras Bold ITC" pitchFamily="34" charset="0"/>
              </a:rPr>
              <a:t>NEAR FUTURE</a:t>
            </a:r>
          </a:p>
          <a:p>
            <a:pPr eaLnBrk="1" hangingPunct="1">
              <a:lnSpc>
                <a:spcPct val="90000"/>
              </a:lnSpc>
              <a:defRPr/>
            </a:pPr>
            <a:r>
              <a:rPr lang="en-US" altLang="en-US" sz="2800" i="1" dirty="0">
                <a:latin typeface="Eras Demi ITC" pitchFamily="34" charset="0"/>
              </a:rPr>
              <a:t>Judgment by exile on the unfaithful nations of Israel and Judah</a:t>
            </a:r>
          </a:p>
          <a:p>
            <a:pPr eaLnBrk="1" hangingPunct="1">
              <a:lnSpc>
                <a:spcPct val="90000"/>
              </a:lnSpc>
              <a:defRPr/>
            </a:pPr>
            <a:r>
              <a:rPr lang="en-US" altLang="en-US" sz="2800" i="1" dirty="0">
                <a:latin typeface="Eras Demi ITC" pitchFamily="34" charset="0"/>
              </a:rPr>
              <a:t>Judgments in history on the nations surrounding Israel and Judah</a:t>
            </a:r>
          </a:p>
        </p:txBody>
      </p:sp>
      <p:sp>
        <p:nvSpPr>
          <p:cNvPr id="26628" name="Rectangle 4"/>
          <p:cNvSpPr>
            <a:spLocks noGrp="1" noChangeArrowheads="1"/>
          </p:cNvSpPr>
          <p:nvPr>
            <p:ph type="body" sz="half" idx="2"/>
          </p:nvPr>
        </p:nvSpPr>
        <p:spPr>
          <a:xfrm>
            <a:off x="6926574" y="1441626"/>
            <a:ext cx="4343400" cy="5105400"/>
          </a:xfrm>
        </p:spPr>
        <p:txBody>
          <a:bodyPr/>
          <a:lstStyle/>
          <a:p>
            <a:pPr eaLnBrk="1" hangingPunct="1">
              <a:lnSpc>
                <a:spcPct val="90000"/>
              </a:lnSpc>
              <a:buFont typeface="Wingdings" panose="05000000000000000000" pitchFamily="2" charset="2"/>
              <a:buNone/>
              <a:defRPr/>
            </a:pPr>
            <a:r>
              <a:rPr lang="en-US" altLang="en-US" sz="3600" dirty="0">
                <a:solidFill>
                  <a:srgbClr val="FF9900"/>
                </a:solidFill>
                <a:latin typeface="Eras Bold ITC" pitchFamily="34" charset="0"/>
              </a:rPr>
              <a:t>FAR FUTURE</a:t>
            </a:r>
          </a:p>
          <a:p>
            <a:pPr eaLnBrk="1" hangingPunct="1">
              <a:lnSpc>
                <a:spcPct val="90000"/>
              </a:lnSpc>
              <a:defRPr/>
            </a:pPr>
            <a:r>
              <a:rPr lang="en-US" altLang="en-US" sz="2800" i="1" dirty="0">
                <a:latin typeface="Eras Demi ITC" pitchFamily="34" charset="0"/>
              </a:rPr>
              <a:t>Judgment on a blasphemous world by universal cataclysm</a:t>
            </a:r>
          </a:p>
          <a:p>
            <a:pPr eaLnBrk="1" hangingPunct="1">
              <a:lnSpc>
                <a:spcPct val="90000"/>
              </a:lnSpc>
              <a:defRPr/>
            </a:pPr>
            <a:r>
              <a:rPr lang="en-US" altLang="en-US" sz="2800" i="1" dirty="0">
                <a:latin typeface="Eras Demi ITC" pitchFamily="34" charset="0"/>
              </a:rPr>
              <a:t>Disintegration of the universe</a:t>
            </a:r>
          </a:p>
          <a:p>
            <a:pPr eaLnBrk="1" hangingPunct="1">
              <a:lnSpc>
                <a:spcPct val="90000"/>
              </a:lnSpc>
              <a:defRPr/>
            </a:pPr>
            <a:r>
              <a:rPr lang="en-US" altLang="en-US" sz="2800" i="1" dirty="0">
                <a:latin typeface="Eras Demi ITC" pitchFamily="34" charset="0"/>
              </a:rPr>
              <a:t>Salvation of God’s people</a:t>
            </a:r>
          </a:p>
          <a:p>
            <a:pPr eaLnBrk="1" hangingPunct="1">
              <a:lnSpc>
                <a:spcPct val="90000"/>
              </a:lnSpc>
              <a:defRPr/>
            </a:pPr>
            <a:r>
              <a:rPr lang="en-US" altLang="en-US" sz="2800" i="1" dirty="0">
                <a:latin typeface="Eras Demi ITC" pitchFamily="34" charset="0"/>
              </a:rPr>
              <a:t>Victory of God’s armies</a:t>
            </a:r>
          </a:p>
          <a:p>
            <a:pPr eaLnBrk="1" hangingPunct="1">
              <a:lnSpc>
                <a:spcPct val="90000"/>
              </a:lnSpc>
              <a:defRPr/>
            </a:pPr>
            <a:r>
              <a:rPr lang="en-US" altLang="en-US" sz="2800" i="1" dirty="0">
                <a:latin typeface="Eras Demi ITC" pitchFamily="34" charset="0"/>
              </a:rPr>
              <a:t>Universal peace</a:t>
            </a:r>
          </a:p>
        </p:txBody>
      </p:sp>
      <p:sp>
        <p:nvSpPr>
          <p:cNvPr id="2" name="Rectangle 1"/>
          <p:cNvSpPr/>
          <p:nvPr/>
        </p:nvSpPr>
        <p:spPr>
          <a:xfrm>
            <a:off x="3423216" y="142546"/>
            <a:ext cx="5152373" cy="1107996"/>
          </a:xfrm>
          <a:prstGeom prst="rect">
            <a:avLst/>
          </a:prstGeom>
        </p:spPr>
        <p:txBody>
          <a:bodyPr wrap="none">
            <a:spAutoFit/>
          </a:bodyPr>
          <a:lstStyle/>
          <a:p>
            <a:r>
              <a:rPr lang="en-US" altLang="en-US" sz="6600" dirty="0">
                <a:solidFill>
                  <a:srgbClr val="FFFF66"/>
                </a:solidFill>
                <a:latin typeface="Narkisim" panose="020E0502050101010101" pitchFamily="34" charset="-79"/>
                <a:cs typeface="Narkisim" panose="020E0502050101010101" pitchFamily="34" charset="-79"/>
              </a:rPr>
              <a:t>Day of Yahweh</a:t>
            </a:r>
            <a:endParaRPr lang="en-US" sz="6600" dirty="0"/>
          </a:p>
        </p:txBody>
      </p:sp>
    </p:spTree>
    <p:extLst>
      <p:ext uri="{BB962C8B-B14F-4D97-AF65-F5344CB8AC3E}">
        <p14:creationId xmlns:p14="http://schemas.microsoft.com/office/powerpoint/2010/main" val="1801896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 calcmode="lin" valueType="num">
                                      <p:cBhvr additive="base">
                                        <p:cTn id="7"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anim calcmode="lin" valueType="num">
                                      <p:cBhvr additive="base">
                                        <p:cTn id="13"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8">
                                            <p:txEl>
                                              <p:pRg st="1" end="1"/>
                                            </p:txEl>
                                          </p:spTgt>
                                        </p:tgtEl>
                                        <p:attrNameLst>
                                          <p:attrName>style.visibility</p:attrName>
                                        </p:attrNameLst>
                                      </p:cBhvr>
                                      <p:to>
                                        <p:strVal val="visible"/>
                                      </p:to>
                                    </p:set>
                                    <p:anim calcmode="lin" valueType="num">
                                      <p:cBhvr additive="base">
                                        <p:cTn id="19"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628">
                                            <p:txEl>
                                              <p:pRg st="2" end="2"/>
                                            </p:txEl>
                                          </p:spTgt>
                                        </p:tgtEl>
                                        <p:attrNameLst>
                                          <p:attrName>style.visibility</p:attrName>
                                        </p:attrNameLst>
                                      </p:cBhvr>
                                      <p:to>
                                        <p:strVal val="visible"/>
                                      </p:to>
                                    </p:set>
                                    <p:anim calcmode="lin" valueType="num">
                                      <p:cBhvr additive="base">
                                        <p:cTn id="25"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628">
                                            <p:txEl>
                                              <p:pRg st="3" end="3"/>
                                            </p:txEl>
                                          </p:spTgt>
                                        </p:tgtEl>
                                        <p:attrNameLst>
                                          <p:attrName>style.visibility</p:attrName>
                                        </p:attrNameLst>
                                      </p:cBhvr>
                                      <p:to>
                                        <p:strVal val="visible"/>
                                      </p:to>
                                    </p:set>
                                    <p:anim calcmode="lin" valueType="num">
                                      <p:cBhvr additive="base">
                                        <p:cTn id="31" dur="500" fill="hold"/>
                                        <p:tgtEl>
                                          <p:spTgt spid="2662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628">
                                            <p:txEl>
                                              <p:pRg st="4" end="4"/>
                                            </p:txEl>
                                          </p:spTgt>
                                        </p:tgtEl>
                                        <p:attrNameLst>
                                          <p:attrName>style.visibility</p:attrName>
                                        </p:attrNameLst>
                                      </p:cBhvr>
                                      <p:to>
                                        <p:strVal val="visible"/>
                                      </p:to>
                                    </p:set>
                                    <p:anim calcmode="lin" valueType="num">
                                      <p:cBhvr additive="base">
                                        <p:cTn id="37" dur="500" fill="hold"/>
                                        <p:tgtEl>
                                          <p:spTgt spid="2662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6628">
                                            <p:txEl>
                                              <p:pRg st="5" end="5"/>
                                            </p:txEl>
                                          </p:spTgt>
                                        </p:tgtEl>
                                        <p:attrNameLst>
                                          <p:attrName>style.visibility</p:attrName>
                                        </p:attrNameLst>
                                      </p:cBhvr>
                                      <p:to>
                                        <p:strVal val="visible"/>
                                      </p:to>
                                    </p:set>
                                    <p:anim calcmode="lin" valueType="num">
                                      <p:cBhvr additive="base">
                                        <p:cTn id="43" dur="500" fill="hold"/>
                                        <p:tgtEl>
                                          <p:spTgt spid="2662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5812" y="2169462"/>
            <a:ext cx="11098306" cy="4016189"/>
          </a:xfrm>
        </p:spPr>
        <p:txBody>
          <a:bodyPr>
            <a:normAutofit/>
          </a:bodyPr>
          <a:lstStyle/>
          <a:p>
            <a:pPr marL="0" indent="0">
              <a:buNone/>
            </a:pPr>
            <a:r>
              <a:rPr lang="en-US" sz="2800" b="1" dirty="0">
                <a:solidFill>
                  <a:srgbClr val="FFFF00"/>
                </a:solidFill>
              </a:rPr>
              <a:t>Zephaniah’s primary concern was with the city and the nation Yahweh had chosen to bear his name.</a:t>
            </a:r>
          </a:p>
          <a:p>
            <a:r>
              <a:rPr lang="en-US" sz="2400" i="1" dirty="0"/>
              <a:t>Her citizens had turned away from the pure faith of Yahweh to follow the </a:t>
            </a:r>
            <a:r>
              <a:rPr lang="en-US" sz="2400" i="1" dirty="0" err="1"/>
              <a:t>Ba’al</a:t>
            </a:r>
            <a:r>
              <a:rPr lang="en-US" sz="2400" i="1" dirty="0"/>
              <a:t> fertility cult.</a:t>
            </a:r>
          </a:p>
          <a:p>
            <a:r>
              <a:rPr lang="en-US" sz="2400" i="1" dirty="0"/>
              <a:t>They were bowing before the astral deities of the Mesopotamians, where the heavenly bodies were believed to be gods, especially Ishtar, the Queen of heaven, who was linked to the planet Venus.</a:t>
            </a:r>
          </a:p>
          <a:p>
            <a:r>
              <a:rPr lang="en-US" sz="2400" i="1" dirty="0"/>
              <a:t>They were participating in the bloodthirsty offerings of Moloch, whose devotees offered propitiatory child sacrifices, pronouncing oaths in the name of Yahweh and in the name of Moloch as well.</a:t>
            </a:r>
          </a:p>
        </p:txBody>
      </p:sp>
      <p:sp>
        <p:nvSpPr>
          <p:cNvPr id="3" name="Title 2"/>
          <p:cNvSpPr>
            <a:spLocks noGrp="1"/>
          </p:cNvSpPr>
          <p:nvPr>
            <p:ph type="title"/>
          </p:nvPr>
        </p:nvSpPr>
        <p:spPr>
          <a:xfrm>
            <a:off x="2231136" y="552319"/>
            <a:ext cx="7729728" cy="1188720"/>
          </a:xfrm>
        </p:spPr>
        <p:txBody>
          <a:bodyPr>
            <a:normAutofit/>
          </a:bodyPr>
          <a:lstStyle/>
          <a:p>
            <a:r>
              <a:rPr lang="en-US" sz="3200" dirty="0">
                <a:solidFill>
                  <a:srgbClr val="FFC000"/>
                </a:solidFill>
              </a:rPr>
              <a:t>Jerusalem and Judah (1:4-6)</a:t>
            </a:r>
          </a:p>
        </p:txBody>
      </p:sp>
    </p:spTree>
    <p:extLst>
      <p:ext uri="{BB962C8B-B14F-4D97-AF65-F5344CB8AC3E}">
        <p14:creationId xmlns:p14="http://schemas.microsoft.com/office/powerpoint/2010/main" val="19820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934200" y="1918446"/>
            <a:ext cx="4953000" cy="4564649"/>
          </a:xfrm>
        </p:spPr>
        <p:txBody>
          <a:bodyPr>
            <a:noAutofit/>
          </a:bodyPr>
          <a:lstStyle/>
          <a:p>
            <a:r>
              <a:rPr lang="en-US" sz="2400" dirty="0"/>
              <a:t>Discovered at Ramat Ammon, dating to the 8</a:t>
            </a:r>
            <a:r>
              <a:rPr lang="en-US" sz="2400" baseline="30000" dirty="0"/>
              <a:t>th</a:t>
            </a:r>
            <a:r>
              <a:rPr lang="en-US" sz="2400" dirty="0"/>
              <a:t>-7</a:t>
            </a:r>
            <a:r>
              <a:rPr lang="en-US" sz="2400" baseline="30000" dirty="0"/>
              <a:t>th</a:t>
            </a:r>
            <a:r>
              <a:rPr lang="en-US" sz="2400" dirty="0"/>
              <a:t> centuries BC</a:t>
            </a:r>
          </a:p>
          <a:p>
            <a:r>
              <a:rPr lang="en-US" sz="2400" dirty="0"/>
              <a:t>The worship of Moloch (the name is based on the ANE word </a:t>
            </a:r>
            <a:r>
              <a:rPr lang="en-US" sz="2400" dirty="0" err="1">
                <a:latin typeface="HebrewTh" pitchFamily="2" charset="0"/>
              </a:rPr>
              <a:t>jlm</a:t>
            </a:r>
            <a:r>
              <a:rPr lang="en-US" sz="2400" dirty="0"/>
              <a:t> = “king”) is probably to be linked to the OT language about making children “pass through the fire” (Dt. 18:10; 2 Kg. 21:6; </a:t>
            </a:r>
            <a:r>
              <a:rPr lang="en-US" sz="2400" dirty="0" err="1"/>
              <a:t>Eze</a:t>
            </a:r>
            <a:r>
              <a:rPr lang="en-US" sz="2400" dirty="0"/>
              <a:t>. 20:26, 31; 23:37).</a:t>
            </a:r>
          </a:p>
          <a:p>
            <a:endParaRPr lang="de-DE" sz="2400" dirty="0"/>
          </a:p>
          <a:p>
            <a:r>
              <a:rPr lang="de-DE" sz="2400" dirty="0">
                <a:latin typeface="Arial Narrow" panose="020B0606020202030204" pitchFamily="34" charset="0"/>
              </a:rPr>
              <a:t>Israel Museum, Jerusalem</a:t>
            </a:r>
            <a:endParaRPr lang="en-US" sz="2400" dirty="0">
              <a:latin typeface="Arial Narrow" panose="020B0606020202030204" pitchFamily="34" charset="0"/>
            </a:endParaRPr>
          </a:p>
        </p:txBody>
      </p:sp>
      <p:sp>
        <p:nvSpPr>
          <p:cNvPr id="5" name="Title 4"/>
          <p:cNvSpPr>
            <a:spLocks noGrp="1"/>
          </p:cNvSpPr>
          <p:nvPr>
            <p:ph type="title"/>
          </p:nvPr>
        </p:nvSpPr>
        <p:spPr>
          <a:xfrm>
            <a:off x="7346571" y="272108"/>
            <a:ext cx="3961368" cy="1422400"/>
          </a:xfrm>
        </p:spPr>
        <p:txBody>
          <a:bodyPr/>
          <a:lstStyle/>
          <a:p>
            <a:r>
              <a:rPr lang="en-US" sz="3200" dirty="0">
                <a:solidFill>
                  <a:srgbClr val="FFC000"/>
                </a:solidFill>
              </a:rPr>
              <a:t>Ammonite deity</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9389" y="0"/>
            <a:ext cx="4511842" cy="6858000"/>
          </a:xfrm>
          <a:prstGeom prst="rect">
            <a:avLst/>
          </a:prstGeom>
        </p:spPr>
      </p:pic>
    </p:spTree>
    <p:extLst>
      <p:ext uri="{BB962C8B-B14F-4D97-AF65-F5344CB8AC3E}">
        <p14:creationId xmlns:p14="http://schemas.microsoft.com/office/powerpoint/2010/main" val="3751919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5752" y="1775013"/>
            <a:ext cx="10845942" cy="4930588"/>
          </a:xfrm>
        </p:spPr>
        <p:txBody>
          <a:bodyPr>
            <a:normAutofit/>
          </a:bodyPr>
          <a:lstStyle/>
          <a:p>
            <a:pPr marL="0" indent="0">
              <a:buNone/>
            </a:pPr>
            <a:r>
              <a:rPr lang="en-US" sz="2800" b="1" dirty="0">
                <a:solidFill>
                  <a:srgbClr val="FFFF00"/>
                </a:solidFill>
              </a:rPr>
              <a:t>In addition to the basic offense of idolatry, the citizens of Jerusalem had adopted…</a:t>
            </a:r>
          </a:p>
          <a:p>
            <a:r>
              <a:rPr lang="en-US" sz="2400" i="1" dirty="0">
                <a:solidFill>
                  <a:srgbClr val="FFFF66"/>
                </a:solidFill>
              </a:rPr>
              <a:t>…the clothing styles of the foreigners, probably neglecting the special clothing stipulated in the Torah (Nu. 15:38-42; Dt. 22:11-12).</a:t>
            </a:r>
          </a:p>
          <a:p>
            <a:pPr lvl="1"/>
            <a:r>
              <a:rPr lang="en-US" sz="2000" b="1" i="1" dirty="0"/>
              <a:t>The “</a:t>
            </a:r>
            <a:r>
              <a:rPr lang="en-US" sz="2000" b="1" i="1" dirty="0" err="1"/>
              <a:t>tallith</a:t>
            </a:r>
            <a:r>
              <a:rPr lang="en-US" sz="2000" b="1" i="1" dirty="0"/>
              <a:t>” was a garment with specially knotted fringes (“</a:t>
            </a:r>
            <a:r>
              <a:rPr lang="en-US" sz="2000" b="1" i="1" dirty="0" err="1"/>
              <a:t>tzitzits</a:t>
            </a:r>
            <a:r>
              <a:rPr lang="en-US" sz="2000" b="1" i="1" dirty="0"/>
              <a:t>”) with blue thread at the four corners, eventually evolving into the post-biblical prayer shawl of Jewish tradition.</a:t>
            </a:r>
          </a:p>
          <a:p>
            <a:pPr lvl="1"/>
            <a:r>
              <a:rPr lang="en-US" sz="2000" b="1" i="1" dirty="0"/>
              <a:t>The purpose of the fringes was a reminder to observe the commandments of Yahweh.</a:t>
            </a:r>
          </a:p>
          <a:p>
            <a:r>
              <a:rPr lang="en-US" sz="2400" i="1" dirty="0">
                <a:solidFill>
                  <a:srgbClr val="FFFF66"/>
                </a:solidFill>
              </a:rPr>
              <a:t>…pagan superstitions, such as, “stepping over the threshold”, an obscure custom associated with the Philistines (1 Sa. 5:5). Apparently, it was believed that household demons lay beneath the thresholds of doorways, and stepping on the threshold might anger them.</a:t>
            </a:r>
          </a:p>
        </p:txBody>
      </p:sp>
      <p:sp>
        <p:nvSpPr>
          <p:cNvPr id="3" name="Title 2"/>
          <p:cNvSpPr>
            <a:spLocks noGrp="1"/>
          </p:cNvSpPr>
          <p:nvPr>
            <p:ph type="title"/>
          </p:nvPr>
        </p:nvSpPr>
        <p:spPr>
          <a:xfrm>
            <a:off x="1918447" y="390950"/>
            <a:ext cx="8042419" cy="1204768"/>
          </a:xfrm>
        </p:spPr>
        <p:txBody>
          <a:bodyPr>
            <a:noAutofit/>
          </a:bodyPr>
          <a:lstStyle/>
          <a:p>
            <a:r>
              <a:rPr lang="en-US" sz="3200" dirty="0">
                <a:solidFill>
                  <a:srgbClr val="FFC000"/>
                </a:solidFill>
              </a:rPr>
              <a:t>Other paganizing trends (1:7-9)</a:t>
            </a:r>
          </a:p>
        </p:txBody>
      </p:sp>
    </p:spTree>
    <p:extLst>
      <p:ext uri="{BB962C8B-B14F-4D97-AF65-F5344CB8AC3E}">
        <p14:creationId xmlns:p14="http://schemas.microsoft.com/office/powerpoint/2010/main" val="32984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5752" y="1803401"/>
            <a:ext cx="10438049" cy="4749799"/>
          </a:xfrm>
        </p:spPr>
        <p:txBody>
          <a:bodyPr/>
          <a:lstStyle/>
          <a:p>
            <a:pPr marL="0" indent="0">
              <a:buNone/>
            </a:pPr>
            <a:r>
              <a:rPr lang="en-US" sz="2800" b="1" dirty="0">
                <a:solidFill>
                  <a:srgbClr val="FFFF00"/>
                </a:solidFill>
              </a:rPr>
              <a:t>As an act of judgment, Yahweh had determined to allow an enemy to invade from the north.</a:t>
            </a:r>
          </a:p>
          <a:p>
            <a:r>
              <a:rPr lang="en-US" sz="2400" i="1" dirty="0"/>
              <a:t>While the enemy is not named, all the districts under attack are on the northern side of Jerusalem, the “Fish Gate” (probably in the northern wall), the “Second Quarter” (</a:t>
            </a:r>
            <a:r>
              <a:rPr lang="en-US" sz="2400" i="1" dirty="0" err="1"/>
              <a:t>Mishneh</a:t>
            </a:r>
            <a:r>
              <a:rPr lang="en-US" sz="2400" i="1" dirty="0"/>
              <a:t>) and the “Mortar” (</a:t>
            </a:r>
            <a:r>
              <a:rPr lang="en-US" sz="2400" i="1" dirty="0" err="1"/>
              <a:t>Maktesh</a:t>
            </a:r>
            <a:r>
              <a:rPr lang="en-US" sz="2400" i="1" dirty="0"/>
              <a:t>). This was the area of the city most vulnerable to assault.</a:t>
            </a:r>
          </a:p>
          <a:p>
            <a:r>
              <a:rPr lang="en-US" sz="2400" i="1" dirty="0"/>
              <a:t>Whether the enemy would be Assyria or Babylon was unclear, but what was clear is that all commerce would be wiped out.</a:t>
            </a:r>
          </a:p>
          <a:p>
            <a:r>
              <a:rPr lang="en-US" sz="2400" i="1" dirty="0"/>
              <a:t>In particular, those who relegated Yahweh to being a “do-nothing” deity would be rudely awakened by his divine wrath!</a:t>
            </a:r>
          </a:p>
        </p:txBody>
      </p:sp>
      <p:sp>
        <p:nvSpPr>
          <p:cNvPr id="3" name="Title 2"/>
          <p:cNvSpPr>
            <a:spLocks noGrp="1"/>
          </p:cNvSpPr>
          <p:nvPr>
            <p:ph type="title"/>
          </p:nvPr>
        </p:nvSpPr>
        <p:spPr>
          <a:xfrm>
            <a:off x="2269912" y="373021"/>
            <a:ext cx="7729728" cy="1188720"/>
          </a:xfrm>
        </p:spPr>
        <p:txBody>
          <a:bodyPr>
            <a:normAutofit/>
          </a:bodyPr>
          <a:lstStyle/>
          <a:p>
            <a:r>
              <a:rPr lang="en-US" sz="3200" dirty="0">
                <a:solidFill>
                  <a:srgbClr val="FFC000"/>
                </a:solidFill>
              </a:rPr>
              <a:t>Coming judgment (1:10-13)</a:t>
            </a:r>
          </a:p>
        </p:txBody>
      </p:sp>
    </p:spTree>
    <p:extLst>
      <p:ext uri="{BB962C8B-B14F-4D97-AF65-F5344CB8AC3E}">
        <p14:creationId xmlns:p14="http://schemas.microsoft.com/office/powerpoint/2010/main" val="8053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6471" y="2187394"/>
            <a:ext cx="10488705" cy="4258235"/>
          </a:xfrm>
        </p:spPr>
        <p:txBody>
          <a:bodyPr>
            <a:normAutofit/>
          </a:bodyPr>
          <a:lstStyle/>
          <a:p>
            <a:pPr marL="0" indent="0">
              <a:buNone/>
            </a:pPr>
            <a:r>
              <a:rPr lang="en-US" sz="3000" b="1" dirty="0">
                <a:solidFill>
                  <a:srgbClr val="FFFF00"/>
                </a:solidFill>
              </a:rPr>
              <a:t>Doomsday was near and coming fast!</a:t>
            </a:r>
          </a:p>
          <a:p>
            <a:r>
              <a:rPr lang="en-US" sz="2400" i="1" dirty="0"/>
              <a:t>Like Amos (5:18-20), Zephaniah describes it as a day of darkness, sweeping the whole land.</a:t>
            </a:r>
          </a:p>
          <a:p>
            <a:r>
              <a:rPr lang="en-US" sz="2400" i="1" dirty="0"/>
              <a:t>Indeed, as is common among the prophets, the coming judgement of God on Judah would broaden out until it included the whole world. God’s judgment against Jerusalem was only a microcosm of his coming judgment on all nations.</a:t>
            </a:r>
          </a:p>
          <a:p>
            <a:r>
              <a:rPr lang="en-US" sz="2400" i="1" dirty="0"/>
              <a:t>This dire prediction was tempered with a call to repentance. Perhaps it was not too late, or perhaps at least those who maintained their covenant faith might seek the LORD and be hidden from this devastating stroke of judgment.</a:t>
            </a:r>
          </a:p>
        </p:txBody>
      </p:sp>
      <p:sp>
        <p:nvSpPr>
          <p:cNvPr id="3" name="Title 2"/>
          <p:cNvSpPr>
            <a:spLocks noGrp="1"/>
          </p:cNvSpPr>
          <p:nvPr>
            <p:ph type="title"/>
          </p:nvPr>
        </p:nvSpPr>
        <p:spPr>
          <a:xfrm>
            <a:off x="2231136" y="606106"/>
            <a:ext cx="7729728" cy="1188720"/>
          </a:xfrm>
        </p:spPr>
        <p:txBody>
          <a:bodyPr>
            <a:normAutofit/>
          </a:bodyPr>
          <a:lstStyle/>
          <a:p>
            <a:r>
              <a:rPr lang="en-US" sz="3200" dirty="0">
                <a:solidFill>
                  <a:srgbClr val="FFC000"/>
                </a:solidFill>
              </a:rPr>
              <a:t>The day of Yahweh (1:14—2:3)</a:t>
            </a:r>
          </a:p>
        </p:txBody>
      </p:sp>
    </p:spTree>
    <p:extLst>
      <p:ext uri="{BB962C8B-B14F-4D97-AF65-F5344CB8AC3E}">
        <p14:creationId xmlns:p14="http://schemas.microsoft.com/office/powerpoint/2010/main" val="4040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46</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554545"/>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Are there dangers of religious syncretism for modern believers, and if so, what form might such syncretism take?</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What about superstitions? What superstitions might Christians adopt that are inappropriate?</a:t>
            </a:r>
          </a:p>
        </p:txBody>
      </p:sp>
    </p:spTree>
    <p:extLst>
      <p:ext uri="{BB962C8B-B14F-4D97-AF65-F5344CB8AC3E}">
        <p14:creationId xmlns:p14="http://schemas.microsoft.com/office/powerpoint/2010/main" val="21902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803402"/>
            <a:ext cx="10209452" cy="2768599"/>
          </a:xfrm>
        </p:spPr>
        <p:txBody>
          <a:bodyPr/>
          <a:lstStyle/>
          <a:p>
            <a:pPr marL="0" indent="0">
              <a:buNone/>
            </a:pPr>
            <a:r>
              <a:rPr lang="en-US" sz="2800" b="1" dirty="0">
                <a:solidFill>
                  <a:srgbClr val="FFFF00"/>
                </a:solidFill>
              </a:rPr>
              <a:t>Like all the prophets, Zephaniah’s preaching contained oracles to other nations, too.</a:t>
            </a:r>
          </a:p>
          <a:p>
            <a:r>
              <a:rPr lang="en-US" sz="2400" i="1" dirty="0"/>
              <a:t>Neighboring nations, also, would be called to account on the Day of Yahweh.</a:t>
            </a:r>
          </a:p>
          <a:p>
            <a:r>
              <a:rPr lang="en-US" sz="2400" i="1" dirty="0"/>
              <a:t>Zephaniah spells out only the sins of the Moabites, but it can be assumed that the sins of other nations were apparent.</a:t>
            </a:r>
          </a:p>
        </p:txBody>
      </p:sp>
      <p:sp>
        <p:nvSpPr>
          <p:cNvPr id="3" name="Title 2"/>
          <p:cNvSpPr>
            <a:spLocks noGrp="1"/>
          </p:cNvSpPr>
          <p:nvPr>
            <p:ph type="title"/>
          </p:nvPr>
        </p:nvSpPr>
        <p:spPr>
          <a:xfrm>
            <a:off x="2231136" y="337162"/>
            <a:ext cx="7729728" cy="1188720"/>
          </a:xfrm>
        </p:spPr>
        <p:txBody>
          <a:bodyPr>
            <a:noAutofit/>
          </a:bodyPr>
          <a:lstStyle/>
          <a:p>
            <a:r>
              <a:rPr lang="en-US" sz="3200" dirty="0">
                <a:solidFill>
                  <a:srgbClr val="FFC000"/>
                </a:solidFill>
              </a:rPr>
              <a:t>Yahweh, The international god (2:4-15)</a:t>
            </a:r>
          </a:p>
        </p:txBody>
      </p:sp>
      <p:sp>
        <p:nvSpPr>
          <p:cNvPr id="4" name="TextBox 3"/>
          <p:cNvSpPr txBox="1"/>
          <p:nvPr/>
        </p:nvSpPr>
        <p:spPr>
          <a:xfrm>
            <a:off x="609600" y="4853970"/>
            <a:ext cx="11201400" cy="1569660"/>
          </a:xfrm>
          <a:prstGeom prst="rect">
            <a:avLst/>
          </a:prstGeom>
          <a:solidFill>
            <a:srgbClr val="FF1515"/>
          </a:solidFill>
          <a:ln>
            <a:solidFill>
              <a:schemeClr val="bg2"/>
            </a:solidFill>
          </a:ln>
        </p:spPr>
        <p:txBody>
          <a:bodyPr wrap="square" rtlCol="0" anchor="ctr" anchorCtr="1">
            <a:spAutoFit/>
          </a:bodyPr>
          <a:lstStyle/>
          <a:p>
            <a:r>
              <a:rPr lang="en-US" sz="3200" dirty="0">
                <a:solidFill>
                  <a:srgbClr val="FFFF00"/>
                </a:solidFill>
                <a:effectLst>
                  <a:outerShdw blurRad="38100" dist="38100" dir="2700000" algn="tl">
                    <a:srgbClr val="000000">
                      <a:alpha val="43137"/>
                    </a:srgbClr>
                  </a:outerShdw>
                </a:effectLst>
              </a:rPr>
              <a:t>The oracles to the nations demonstrated that Yahweh was not merely a provincial deity. He was Lord of all nations, not merely Judah.</a:t>
            </a:r>
          </a:p>
        </p:txBody>
      </p:sp>
    </p:spTree>
    <p:extLst>
      <p:ext uri="{BB962C8B-B14F-4D97-AF65-F5344CB8AC3E}">
        <p14:creationId xmlns:p14="http://schemas.microsoft.com/office/powerpoint/2010/main" val="34659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16424" y="1992586"/>
            <a:ext cx="9825317" cy="4479932"/>
          </a:xfrm>
        </p:spPr>
        <p:txBody>
          <a:bodyPr>
            <a:normAutofit/>
          </a:bodyPr>
          <a:lstStyle/>
          <a:p>
            <a:pPr marL="0" indent="0">
              <a:buNone/>
            </a:pPr>
            <a:r>
              <a:rPr lang="en-US" sz="3000" b="1" dirty="0">
                <a:solidFill>
                  <a:srgbClr val="FFFF00"/>
                </a:solidFill>
              </a:rPr>
              <a:t>The capital of Judah, a city of oppressors and rebels, was polluted just like the surrounding nations.</a:t>
            </a:r>
          </a:p>
          <a:p>
            <a:r>
              <a:rPr lang="en-US" sz="2400" i="1" dirty="0"/>
              <a:t>It’s citizens refused to trust in Yahweh, neither obeying him nor accepting his correction.</a:t>
            </a:r>
          </a:p>
          <a:p>
            <a:r>
              <a:rPr lang="en-US" sz="2400" i="1" dirty="0"/>
              <a:t>Her political leaders were predators, gnawing the bones of the people; her prophets and priests were treacherous and defiled.</a:t>
            </a:r>
          </a:p>
          <a:p>
            <a:r>
              <a:rPr lang="en-US" sz="2400" i="1" dirty="0"/>
              <a:t>Still, Yahweh was within the city, dispensing true justice daily, bringing down nations in the hopes that Jerusalem might take warning, but to no avail.</a:t>
            </a:r>
          </a:p>
          <a:p>
            <a:r>
              <a:rPr lang="en-US" sz="2400" i="1" dirty="0"/>
              <a:t>Nothing was left but to await doomsday.</a:t>
            </a:r>
          </a:p>
          <a:p>
            <a:endParaRPr lang="en-US" sz="2400" i="1" dirty="0"/>
          </a:p>
        </p:txBody>
      </p:sp>
      <p:sp>
        <p:nvSpPr>
          <p:cNvPr id="3" name="Title 2"/>
          <p:cNvSpPr>
            <a:spLocks noGrp="1"/>
          </p:cNvSpPr>
          <p:nvPr>
            <p:ph type="title"/>
          </p:nvPr>
        </p:nvSpPr>
        <p:spPr>
          <a:xfrm>
            <a:off x="2231136" y="462670"/>
            <a:ext cx="7729728" cy="1188720"/>
          </a:xfrm>
        </p:spPr>
        <p:txBody>
          <a:bodyPr>
            <a:normAutofit/>
          </a:bodyPr>
          <a:lstStyle/>
          <a:p>
            <a:r>
              <a:rPr lang="en-US" sz="3200" dirty="0">
                <a:solidFill>
                  <a:srgbClr val="FFC000"/>
                </a:solidFill>
              </a:rPr>
              <a:t>The fate of Jerusalem (3:1-8)</a:t>
            </a:r>
          </a:p>
        </p:txBody>
      </p:sp>
    </p:spTree>
    <p:extLst>
      <p:ext uri="{BB962C8B-B14F-4D97-AF65-F5344CB8AC3E}">
        <p14:creationId xmlns:p14="http://schemas.microsoft.com/office/powerpoint/2010/main" val="37096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5752" y="1810871"/>
            <a:ext cx="10899730" cy="5047129"/>
          </a:xfrm>
        </p:spPr>
        <p:txBody>
          <a:bodyPr>
            <a:normAutofit/>
          </a:bodyPr>
          <a:lstStyle/>
          <a:p>
            <a:pPr marL="0" indent="0">
              <a:buNone/>
            </a:pPr>
            <a:r>
              <a:rPr lang="en-US" sz="2800" b="1" dirty="0">
                <a:solidFill>
                  <a:srgbClr val="FFFF00"/>
                </a:solidFill>
              </a:rPr>
              <a:t>If woe was in the near future, blessing would come in the distant future. Judgment was </a:t>
            </a:r>
            <a:r>
              <a:rPr lang="en-US" sz="2800" b="1" u="sng" dirty="0">
                <a:solidFill>
                  <a:srgbClr val="FFFF00"/>
                </a:solidFill>
              </a:rPr>
              <a:t>not</a:t>
            </a:r>
            <a:r>
              <a:rPr lang="en-US" sz="2800" b="1" dirty="0">
                <a:solidFill>
                  <a:srgbClr val="FFFF00"/>
                </a:solidFill>
              </a:rPr>
              <a:t> Yahweh’s final word.</a:t>
            </a:r>
          </a:p>
          <a:p>
            <a:r>
              <a:rPr lang="en-US" sz="2400" i="1" dirty="0"/>
              <a:t>Then, Judah’s citizens would be purified, standing shoulder to shoulder to serve the L</a:t>
            </a:r>
            <a:r>
              <a:rPr lang="en-US" sz="2000" i="1" dirty="0"/>
              <a:t>ORD</a:t>
            </a:r>
            <a:r>
              <a:rPr lang="en-US" sz="2400" i="1" dirty="0"/>
              <a:t> in unity.</a:t>
            </a:r>
          </a:p>
          <a:p>
            <a:r>
              <a:rPr lang="en-US" sz="2400" i="1" dirty="0"/>
              <a:t>God’s scattered people, even those from far-off Africa, would bring offerings to Yahweh.</a:t>
            </a:r>
          </a:p>
          <a:p>
            <a:r>
              <a:rPr lang="en-US" sz="2400" i="1" dirty="0"/>
              <a:t>The meek would inherit the earth!</a:t>
            </a:r>
          </a:p>
          <a:p>
            <a:r>
              <a:rPr lang="en-US" sz="2400" i="1" dirty="0"/>
              <a:t>The people of Israel now would celebrate their gift of forgiveness and freedom, and God would live among them.</a:t>
            </a:r>
          </a:p>
          <a:p>
            <a:r>
              <a:rPr lang="en-US" sz="2400" i="1" dirty="0"/>
              <a:t>Yahweh would sing lullabies over Jerusalem, the festivals would be restored and the city’s shame would be exchanged for honor.</a:t>
            </a:r>
          </a:p>
        </p:txBody>
      </p:sp>
      <p:sp>
        <p:nvSpPr>
          <p:cNvPr id="3" name="Title 2"/>
          <p:cNvSpPr>
            <a:spLocks noGrp="1"/>
          </p:cNvSpPr>
          <p:nvPr>
            <p:ph type="title"/>
          </p:nvPr>
        </p:nvSpPr>
        <p:spPr>
          <a:xfrm>
            <a:off x="2231136" y="122009"/>
            <a:ext cx="7729728" cy="1188720"/>
          </a:xfrm>
        </p:spPr>
        <p:txBody>
          <a:bodyPr>
            <a:normAutofit/>
          </a:bodyPr>
          <a:lstStyle/>
          <a:p>
            <a:r>
              <a:rPr lang="en-US" sz="3200" dirty="0">
                <a:solidFill>
                  <a:srgbClr val="FFC000"/>
                </a:solidFill>
              </a:rPr>
              <a:t>The restoration (3:9-20)</a:t>
            </a:r>
          </a:p>
        </p:txBody>
      </p:sp>
    </p:spTree>
    <p:extLst>
      <p:ext uri="{BB962C8B-B14F-4D97-AF65-F5344CB8AC3E}">
        <p14:creationId xmlns:p14="http://schemas.microsoft.com/office/powerpoint/2010/main" val="309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additive="base">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5</a:t>
            </a:fld>
            <a:endParaRPr lang="en-US" dirty="0"/>
          </a:p>
        </p:txBody>
      </p:sp>
      <p:sp>
        <p:nvSpPr>
          <p:cNvPr id="3" name="TextBox 2"/>
          <p:cNvSpPr txBox="1"/>
          <p:nvPr/>
        </p:nvSpPr>
        <p:spPr>
          <a:xfrm>
            <a:off x="609600" y="26115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1881032"/>
            <a:ext cx="10813774" cy="4524315"/>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The ancient law of the prophets indicated that prophecy was not to be accepted uncritically precisely because false prophecy was possible. Should this still be the case for prophecy in the Christian community?</a:t>
            </a:r>
          </a:p>
          <a:p>
            <a:pPr marL="514350" indent="-514350">
              <a:buFont typeface="+mj-lt"/>
              <a:buAutoNum type="arabicPeriod"/>
            </a:pPr>
            <a:endParaRPr lang="en-US" sz="3600" i="1" dirty="0">
              <a:latin typeface="Book Antiqua" panose="02040602050305030304" pitchFamily="18" charset="0"/>
            </a:endParaRPr>
          </a:p>
          <a:p>
            <a:pPr marL="514350" indent="-514350">
              <a:buFont typeface="+mj-lt"/>
              <a:buAutoNum type="arabicPeriod"/>
            </a:pPr>
            <a:r>
              <a:rPr lang="en-US" sz="3600" i="1" dirty="0">
                <a:latin typeface="Book Antiqua" panose="02040602050305030304" pitchFamily="18" charset="0"/>
              </a:rPr>
              <a:t>Israel’s prophets were primarily preachers. While they made predictions, their predictions were in service to their basic message. Should this still be the case?</a:t>
            </a:r>
          </a:p>
        </p:txBody>
      </p:sp>
    </p:spTree>
    <p:extLst>
      <p:ext uri="{BB962C8B-B14F-4D97-AF65-F5344CB8AC3E}">
        <p14:creationId xmlns:p14="http://schemas.microsoft.com/office/powerpoint/2010/main" val="103967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50</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539430"/>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In the context of the ancient Near East, why was it important to understand that Yahweh was the God of all nations?</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Judah’s spiritual leaders were hypocrites, both prophets and priests. How might this speak to the importance of integrity among spiritual leaders today?</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405667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98" name="Rectangle 41"/>
          <p:cNvSpPr>
            <a:spLocks noGrp="1" noChangeArrowheads="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0A0959F-CAF3-4B3E-9504-7140F0C5C8ED}" type="slidenum">
              <a:rPr lang="en-US" altLang="en-US"/>
              <a:pPr/>
              <a:t>51</a:t>
            </a:fld>
            <a:endParaRPr lang="en-US" altLang="en-US"/>
          </a:p>
        </p:txBody>
      </p:sp>
      <p:sp>
        <p:nvSpPr>
          <p:cNvPr id="2051" name="Rectangle 3"/>
          <p:cNvSpPr>
            <a:spLocks noGrp="1" noChangeArrowheads="1"/>
          </p:cNvSpPr>
          <p:nvPr>
            <p:ph type="subTitle" idx="1"/>
          </p:nvPr>
        </p:nvSpPr>
        <p:spPr>
          <a:xfrm>
            <a:off x="2971800" y="4876800"/>
            <a:ext cx="6324600" cy="762000"/>
          </a:xfrm>
        </p:spPr>
        <p:txBody>
          <a:bodyPr>
            <a:normAutofit/>
          </a:bodyPr>
          <a:lstStyle/>
          <a:p>
            <a:pPr eaLnBrk="1" hangingPunct="1">
              <a:defRPr/>
            </a:pPr>
            <a:r>
              <a:rPr lang="en-US" altLang="en-US" sz="4000" i="1"/>
              <a:t>The Deuteronomic Prophet</a:t>
            </a:r>
          </a:p>
        </p:txBody>
      </p:sp>
      <p:sp>
        <p:nvSpPr>
          <p:cNvPr id="4100" name="WordArt 4"/>
          <p:cNvSpPr>
            <a:spLocks noChangeArrowheads="1" noChangeShapeType="1" noTextEdit="1"/>
          </p:cNvSpPr>
          <p:nvPr/>
        </p:nvSpPr>
        <p:spPr bwMode="auto">
          <a:xfrm>
            <a:off x="1981200" y="1295400"/>
            <a:ext cx="8229600" cy="3200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767647"/>
              </a:contourClr>
            </a:sp3d>
          </a:bodyPr>
          <a:lstStyle/>
          <a:p>
            <a:pPr algn="ctr"/>
            <a:r>
              <a:rPr lang="en-US" sz="3600" kern="10">
                <a:ln w="9525">
                  <a:round/>
                  <a:headEnd/>
                  <a:tailEnd/>
                </a:ln>
                <a:gradFill rotWithShape="1">
                  <a:gsLst>
                    <a:gs pos="0">
                      <a:srgbClr val="767647"/>
                    </a:gs>
                    <a:gs pos="100000">
                      <a:srgbClr val="FFFF99"/>
                    </a:gs>
                  </a:gsLst>
                  <a:lin ang="5400000" scaled="1"/>
                </a:gradFill>
                <a:latin typeface="Times New Roman" panose="02020603050405020304" pitchFamily="18" charset="0"/>
                <a:cs typeface="Times New Roman" panose="02020603050405020304" pitchFamily="18" charset="0"/>
              </a:rPr>
              <a:t>JEREMIAH</a:t>
            </a:r>
          </a:p>
        </p:txBody>
      </p:sp>
    </p:spTree>
    <p:extLst>
      <p:ext uri="{BB962C8B-B14F-4D97-AF65-F5344CB8AC3E}">
        <p14:creationId xmlns:p14="http://schemas.microsoft.com/office/powerpoint/2010/main" val="2926523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1179652-C3AB-4567-B47B-5F3BFE1E054D}" type="slidenum">
              <a:rPr lang="en-US" altLang="en-US"/>
              <a:pPr/>
              <a:t>52</a:t>
            </a:fld>
            <a:endParaRPr lang="en-US" altLang="en-US"/>
          </a:p>
        </p:txBody>
      </p:sp>
      <p:sp>
        <p:nvSpPr>
          <p:cNvPr id="54274" name="Rectangle 2"/>
          <p:cNvSpPr>
            <a:spLocks noGrp="1" noChangeArrowheads="1"/>
          </p:cNvSpPr>
          <p:nvPr>
            <p:ph type="title"/>
          </p:nvPr>
        </p:nvSpPr>
        <p:spPr>
          <a:xfrm>
            <a:off x="824753" y="215153"/>
            <a:ext cx="10299929" cy="1938259"/>
          </a:xfrm>
        </p:spPr>
        <p:txBody>
          <a:bodyPr>
            <a:normAutofit/>
          </a:bodyPr>
          <a:lstStyle/>
          <a:p>
            <a:pPr eaLnBrk="1" hangingPunct="1">
              <a:defRPr/>
            </a:pPr>
            <a:r>
              <a:rPr lang="en-US" altLang="en-US" sz="4000">
                <a:solidFill>
                  <a:srgbClr val="FFFF99"/>
                </a:solidFill>
                <a:latin typeface="Franklin Gothic Medium" panose="020B0603020102020204" pitchFamily="34" charset="0"/>
              </a:rPr>
              <a:t>When does the idea of exile begin?</a:t>
            </a:r>
          </a:p>
        </p:txBody>
      </p:sp>
      <p:sp>
        <p:nvSpPr>
          <p:cNvPr id="54275" name="Rectangle 3"/>
          <p:cNvSpPr>
            <a:spLocks noGrp="1" noChangeArrowheads="1"/>
          </p:cNvSpPr>
          <p:nvPr>
            <p:ph type="body" idx="1"/>
          </p:nvPr>
        </p:nvSpPr>
        <p:spPr/>
        <p:txBody>
          <a:bodyPr>
            <a:normAutofit fontScale="92500" lnSpcReduction="20000"/>
          </a:bodyPr>
          <a:lstStyle/>
          <a:p>
            <a:pPr eaLnBrk="1" hangingPunct="1">
              <a:buFont typeface="Wingdings" panose="05000000000000000000" pitchFamily="2" charset="2"/>
              <a:buNone/>
              <a:defRPr/>
            </a:pPr>
            <a:r>
              <a:rPr lang="en-US" altLang="en-US" sz="4000">
                <a:latin typeface="Arial Narrow" panose="020B0606020202030204" pitchFamily="34" charset="0"/>
              </a:rPr>
              <a:t>Exile (estrangement from one’s true home) begins east of Eden (Ge. 3:24; 4:16).</a:t>
            </a:r>
          </a:p>
          <a:p>
            <a:pPr eaLnBrk="1" hangingPunct="1">
              <a:buFont typeface="Wingdings" panose="05000000000000000000" pitchFamily="2" charset="2"/>
              <a:buNone/>
              <a:defRPr/>
            </a:pPr>
            <a:endParaRPr lang="en-US" altLang="en-US" sz="2000">
              <a:latin typeface="Arial Narrow" panose="020B0606020202030204" pitchFamily="34" charset="0"/>
            </a:endParaRPr>
          </a:p>
          <a:p>
            <a:pPr eaLnBrk="1" hangingPunct="1">
              <a:buFont typeface="Wingdings" panose="05000000000000000000" pitchFamily="2" charset="2"/>
              <a:buNone/>
              <a:defRPr/>
            </a:pPr>
            <a:r>
              <a:rPr lang="en-US" altLang="en-US" sz="4000">
                <a:latin typeface="Arial Narrow" panose="020B0606020202030204" pitchFamily="34" charset="0"/>
              </a:rPr>
              <a:t>It reaches its climax in the history of Israel with the Assyrian and Babylonian exiles of Ephraim and Judah.</a:t>
            </a:r>
          </a:p>
        </p:txBody>
      </p:sp>
    </p:spTree>
    <p:extLst>
      <p:ext uri="{BB962C8B-B14F-4D97-AF65-F5344CB8AC3E}">
        <p14:creationId xmlns:p14="http://schemas.microsoft.com/office/powerpoint/2010/main" val="142035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C3D4C74-138C-44F0-823A-E95FA4F00A9A}" type="slidenum">
              <a:rPr lang="en-US" altLang="en-US"/>
              <a:pPr/>
              <a:t>53</a:t>
            </a:fld>
            <a:endParaRPr lang="en-US" altLang="en-US"/>
          </a:p>
        </p:txBody>
      </p:sp>
      <p:sp>
        <p:nvSpPr>
          <p:cNvPr id="55299" name="Rectangle 3"/>
          <p:cNvSpPr>
            <a:spLocks noGrp="1" noChangeArrowheads="1"/>
          </p:cNvSpPr>
          <p:nvPr>
            <p:ph type="body" sz="half" idx="1"/>
          </p:nvPr>
        </p:nvSpPr>
        <p:spPr>
          <a:xfrm>
            <a:off x="1981200" y="1743632"/>
            <a:ext cx="4114800" cy="4300538"/>
          </a:xfrm>
        </p:spPr>
        <p:txBody>
          <a:bodyPr>
            <a:normAutofit fontScale="92500" lnSpcReduction="10000"/>
          </a:bodyPr>
          <a:lstStyle/>
          <a:p>
            <a:pPr eaLnBrk="1" hangingPunct="1">
              <a:lnSpc>
                <a:spcPct val="90000"/>
              </a:lnSpc>
              <a:buFont typeface="Wingdings" panose="05000000000000000000" pitchFamily="2" charset="2"/>
              <a:buNone/>
              <a:defRPr/>
            </a:pPr>
            <a:r>
              <a:rPr lang="en-US" altLang="en-US" sz="4000" dirty="0">
                <a:latin typeface="Arial Black" panose="020B0A04020102020204" pitchFamily="34" charset="0"/>
              </a:rPr>
              <a:t> </a:t>
            </a:r>
          </a:p>
          <a:p>
            <a:pPr eaLnBrk="1" hangingPunct="1">
              <a:lnSpc>
                <a:spcPct val="90000"/>
              </a:lnSpc>
              <a:buFont typeface="Wingdings" panose="05000000000000000000" pitchFamily="2" charset="2"/>
              <a:buNone/>
              <a:defRPr/>
            </a:pPr>
            <a:r>
              <a:rPr lang="en-US" altLang="en-US" sz="4000" dirty="0">
                <a:latin typeface="Arial Black" panose="020B0A04020102020204" pitchFamily="34" charset="0"/>
              </a:rPr>
              <a:t>    </a:t>
            </a:r>
            <a:r>
              <a:rPr lang="en-US" altLang="en-US" sz="3900" dirty="0">
                <a:solidFill>
                  <a:srgbClr val="FF3300"/>
                </a:solidFill>
                <a:effectLst>
                  <a:outerShdw blurRad="38100" dist="38100" dir="2700000" algn="tl">
                    <a:srgbClr val="000000">
                      <a:alpha val="43137"/>
                    </a:srgbClr>
                  </a:outerShdw>
                </a:effectLst>
                <a:latin typeface="Arial Black" panose="020B0A04020102020204" pitchFamily="34" charset="0"/>
              </a:rPr>
              <a:t>EXODUS</a:t>
            </a:r>
          </a:p>
          <a:p>
            <a:pPr eaLnBrk="1" hangingPunct="1">
              <a:lnSpc>
                <a:spcPct val="90000"/>
              </a:lnSpc>
              <a:buFont typeface="Wingdings" panose="05000000000000000000" pitchFamily="2" charset="2"/>
              <a:buNone/>
              <a:defRPr/>
            </a:pPr>
            <a:endParaRPr lang="en-US" altLang="en-US" sz="700" dirty="0">
              <a:latin typeface="Arial Black" panose="020B0A04020102020204" pitchFamily="34" charset="0"/>
            </a:endParaRPr>
          </a:p>
          <a:p>
            <a:pPr eaLnBrk="1" hangingPunct="1">
              <a:lnSpc>
                <a:spcPct val="90000"/>
              </a:lnSpc>
              <a:buFont typeface="Wingdings" panose="05000000000000000000" pitchFamily="2" charset="2"/>
              <a:buNone/>
              <a:defRPr/>
            </a:pPr>
            <a:r>
              <a:rPr lang="en-US" altLang="en-US" sz="2400" dirty="0">
                <a:latin typeface="Arial Black" panose="020B0A04020102020204" pitchFamily="34" charset="0"/>
              </a:rPr>
              <a:t>         </a:t>
            </a:r>
            <a:r>
              <a:rPr lang="en-US" altLang="en-US" sz="2600" dirty="0">
                <a:solidFill>
                  <a:srgbClr val="FFFF99"/>
                </a:solidFill>
                <a:latin typeface="Arial Black" panose="020B0A04020102020204" pitchFamily="34" charset="0"/>
              </a:rPr>
              <a:t>(gift of land)</a:t>
            </a:r>
          </a:p>
          <a:p>
            <a:pPr eaLnBrk="1" hangingPunct="1">
              <a:lnSpc>
                <a:spcPct val="90000"/>
              </a:lnSpc>
              <a:buFont typeface="Wingdings" panose="05000000000000000000" pitchFamily="2" charset="2"/>
              <a:buNone/>
              <a:defRPr/>
            </a:pPr>
            <a:r>
              <a:rPr lang="en-US" altLang="en-US" sz="2400" dirty="0">
                <a:latin typeface="Monotype Corsiva" panose="03010101010201010101" pitchFamily="66" charset="0"/>
              </a:rPr>
              <a:t>		    </a:t>
            </a:r>
            <a:r>
              <a:rPr lang="en-US" altLang="en-US" sz="2600" dirty="0">
                <a:latin typeface="Monotype Corsiva" panose="03010101010201010101" pitchFamily="66" charset="0"/>
              </a:rPr>
              <a:t>Genesis</a:t>
            </a:r>
          </a:p>
          <a:p>
            <a:pPr eaLnBrk="1" hangingPunct="1">
              <a:lnSpc>
                <a:spcPct val="90000"/>
              </a:lnSpc>
              <a:buFont typeface="Wingdings" panose="05000000000000000000" pitchFamily="2" charset="2"/>
              <a:buNone/>
              <a:defRPr/>
            </a:pPr>
            <a:r>
              <a:rPr lang="en-US" altLang="en-US" sz="2600" dirty="0">
                <a:latin typeface="Monotype Corsiva" panose="03010101010201010101" pitchFamily="66" charset="0"/>
              </a:rPr>
              <a:t>		    Exodus</a:t>
            </a:r>
          </a:p>
          <a:p>
            <a:pPr eaLnBrk="1" hangingPunct="1">
              <a:lnSpc>
                <a:spcPct val="90000"/>
              </a:lnSpc>
              <a:buFont typeface="Wingdings" panose="05000000000000000000" pitchFamily="2" charset="2"/>
              <a:buNone/>
              <a:defRPr/>
            </a:pPr>
            <a:r>
              <a:rPr lang="en-US" altLang="en-US" sz="2600" dirty="0">
                <a:latin typeface="Monotype Corsiva" panose="03010101010201010101" pitchFamily="66" charset="0"/>
              </a:rPr>
              <a:t>		    Leviticus</a:t>
            </a:r>
          </a:p>
          <a:p>
            <a:pPr eaLnBrk="1" hangingPunct="1">
              <a:lnSpc>
                <a:spcPct val="90000"/>
              </a:lnSpc>
              <a:buFont typeface="Wingdings" panose="05000000000000000000" pitchFamily="2" charset="2"/>
              <a:buNone/>
              <a:defRPr/>
            </a:pPr>
            <a:r>
              <a:rPr lang="en-US" altLang="en-US" sz="2600" dirty="0">
                <a:latin typeface="Monotype Corsiva" panose="03010101010201010101" pitchFamily="66" charset="0"/>
              </a:rPr>
              <a:t>		    Numbers</a:t>
            </a:r>
          </a:p>
          <a:p>
            <a:pPr eaLnBrk="1" hangingPunct="1">
              <a:lnSpc>
                <a:spcPct val="90000"/>
              </a:lnSpc>
              <a:buFont typeface="Wingdings" panose="05000000000000000000" pitchFamily="2" charset="2"/>
              <a:buNone/>
              <a:defRPr/>
            </a:pPr>
            <a:r>
              <a:rPr lang="en-US" altLang="en-US" sz="2600" dirty="0">
                <a:latin typeface="Monotype Corsiva" panose="03010101010201010101" pitchFamily="66" charset="0"/>
              </a:rPr>
              <a:t>		    Deuteronomy</a:t>
            </a:r>
          </a:p>
          <a:p>
            <a:pPr eaLnBrk="1" hangingPunct="1">
              <a:lnSpc>
                <a:spcPct val="90000"/>
              </a:lnSpc>
              <a:buFont typeface="Wingdings" panose="05000000000000000000" pitchFamily="2" charset="2"/>
              <a:buNone/>
              <a:defRPr/>
            </a:pPr>
            <a:r>
              <a:rPr lang="en-US" altLang="en-US" sz="2600" dirty="0">
                <a:latin typeface="Monotype Corsiva" panose="03010101010201010101" pitchFamily="66" charset="0"/>
              </a:rPr>
              <a:t>		    Joshua</a:t>
            </a:r>
          </a:p>
        </p:txBody>
      </p:sp>
      <p:sp>
        <p:nvSpPr>
          <p:cNvPr id="55300" name="Rectangle 4"/>
          <p:cNvSpPr>
            <a:spLocks noGrp="1" noChangeArrowheads="1"/>
          </p:cNvSpPr>
          <p:nvPr>
            <p:ph type="body" sz="half" idx="2"/>
          </p:nvPr>
        </p:nvSpPr>
        <p:spPr>
          <a:xfrm>
            <a:off x="6338315" y="1956728"/>
            <a:ext cx="4616556" cy="3579876"/>
          </a:xfrm>
        </p:spPr>
        <p:txBody>
          <a:bodyPr>
            <a:normAutofit fontScale="77500" lnSpcReduction="20000"/>
          </a:bodyPr>
          <a:lstStyle/>
          <a:p>
            <a:pPr eaLnBrk="1" hangingPunct="1">
              <a:lnSpc>
                <a:spcPct val="90000"/>
              </a:lnSpc>
              <a:buFont typeface="Wingdings" panose="05000000000000000000" pitchFamily="2" charset="2"/>
              <a:buNone/>
              <a:defRPr/>
            </a:pPr>
            <a:endParaRPr lang="en-US" altLang="en-US" sz="4000" dirty="0">
              <a:latin typeface="Arial Black" panose="020B0A04020102020204" pitchFamily="34" charset="0"/>
            </a:endParaRPr>
          </a:p>
          <a:p>
            <a:pPr eaLnBrk="1" hangingPunct="1">
              <a:lnSpc>
                <a:spcPct val="90000"/>
              </a:lnSpc>
              <a:buFont typeface="Wingdings" panose="05000000000000000000" pitchFamily="2" charset="2"/>
              <a:buNone/>
              <a:defRPr/>
            </a:pPr>
            <a:r>
              <a:rPr lang="en-US" altLang="en-US" sz="4200" dirty="0">
                <a:latin typeface="Arial Black" panose="020B0A04020102020204" pitchFamily="34" charset="0"/>
              </a:rPr>
              <a:t>  </a:t>
            </a:r>
            <a:r>
              <a:rPr lang="en-US" altLang="en-US" sz="4600" dirty="0">
                <a:solidFill>
                  <a:srgbClr val="FF3300"/>
                </a:solidFill>
                <a:effectLst>
                  <a:outerShdw blurRad="38100" dist="38100" dir="2700000" algn="tl">
                    <a:srgbClr val="000000">
                      <a:alpha val="43137"/>
                    </a:srgbClr>
                  </a:outerShdw>
                </a:effectLst>
                <a:latin typeface="Arial Black" panose="020B0A04020102020204" pitchFamily="34" charset="0"/>
              </a:rPr>
              <a:t>EXILE</a:t>
            </a:r>
          </a:p>
          <a:p>
            <a:pPr eaLnBrk="1" hangingPunct="1">
              <a:lnSpc>
                <a:spcPct val="90000"/>
              </a:lnSpc>
              <a:buFont typeface="Wingdings" panose="05000000000000000000" pitchFamily="2" charset="2"/>
              <a:buNone/>
              <a:defRPr/>
            </a:pPr>
            <a:endParaRPr lang="en-US" altLang="en-US" sz="700" dirty="0">
              <a:latin typeface="Arial Black" panose="020B0A04020102020204" pitchFamily="34" charset="0"/>
            </a:endParaRPr>
          </a:p>
          <a:p>
            <a:pPr eaLnBrk="1" hangingPunct="1">
              <a:lnSpc>
                <a:spcPct val="90000"/>
              </a:lnSpc>
              <a:buFont typeface="Wingdings" panose="05000000000000000000" pitchFamily="2" charset="2"/>
              <a:buNone/>
              <a:defRPr/>
            </a:pPr>
            <a:r>
              <a:rPr lang="en-US" altLang="en-US" sz="2400" dirty="0">
                <a:latin typeface="Arial Black" panose="020B0A04020102020204" pitchFamily="34" charset="0"/>
              </a:rPr>
              <a:t>   </a:t>
            </a:r>
            <a:r>
              <a:rPr lang="en-US" altLang="en-US" sz="3100" dirty="0">
                <a:solidFill>
                  <a:srgbClr val="FFFF99"/>
                </a:solidFill>
                <a:latin typeface="Arial Black" panose="020B0A04020102020204" pitchFamily="34" charset="0"/>
              </a:rPr>
              <a:t>(loss of land)</a:t>
            </a:r>
          </a:p>
          <a:p>
            <a:pPr eaLnBrk="1" hangingPunct="1">
              <a:lnSpc>
                <a:spcPct val="90000"/>
              </a:lnSpc>
              <a:buFont typeface="Wingdings" panose="05000000000000000000" pitchFamily="2" charset="2"/>
              <a:buNone/>
              <a:defRPr/>
            </a:pPr>
            <a:r>
              <a:rPr lang="en-US" altLang="en-US" sz="3100" dirty="0">
                <a:latin typeface="Monotype Corsiva" panose="03010101010201010101" pitchFamily="66" charset="0"/>
              </a:rPr>
              <a:t>	    Judges</a:t>
            </a:r>
          </a:p>
          <a:p>
            <a:pPr eaLnBrk="1" hangingPunct="1">
              <a:lnSpc>
                <a:spcPct val="90000"/>
              </a:lnSpc>
              <a:buFont typeface="Wingdings" panose="05000000000000000000" pitchFamily="2" charset="2"/>
              <a:buNone/>
              <a:defRPr/>
            </a:pPr>
            <a:r>
              <a:rPr lang="en-US" altLang="en-US" sz="3100" dirty="0">
                <a:latin typeface="Monotype Corsiva" panose="03010101010201010101" pitchFamily="66" charset="0"/>
              </a:rPr>
              <a:t>	    Samuel</a:t>
            </a:r>
          </a:p>
          <a:p>
            <a:pPr eaLnBrk="1" hangingPunct="1">
              <a:lnSpc>
                <a:spcPct val="90000"/>
              </a:lnSpc>
              <a:buFont typeface="Wingdings" panose="05000000000000000000" pitchFamily="2" charset="2"/>
              <a:buNone/>
              <a:defRPr/>
            </a:pPr>
            <a:r>
              <a:rPr lang="en-US" altLang="en-US" sz="3100" dirty="0">
                <a:latin typeface="Monotype Corsiva" panose="03010101010201010101" pitchFamily="66" charset="0"/>
              </a:rPr>
              <a:t>	    Kings</a:t>
            </a:r>
          </a:p>
          <a:p>
            <a:pPr eaLnBrk="1" hangingPunct="1">
              <a:lnSpc>
                <a:spcPct val="90000"/>
              </a:lnSpc>
              <a:buFont typeface="Wingdings" panose="05000000000000000000" pitchFamily="2" charset="2"/>
              <a:buNone/>
              <a:defRPr/>
            </a:pPr>
            <a:r>
              <a:rPr lang="en-US" altLang="en-US" sz="3100" dirty="0">
                <a:latin typeface="Monotype Corsiva" panose="03010101010201010101" pitchFamily="66" charset="0"/>
              </a:rPr>
              <a:t>	    Chronicles</a:t>
            </a:r>
          </a:p>
          <a:p>
            <a:pPr eaLnBrk="1" hangingPunct="1">
              <a:lnSpc>
                <a:spcPct val="90000"/>
              </a:lnSpc>
              <a:buFont typeface="Wingdings" panose="05000000000000000000" pitchFamily="2" charset="2"/>
              <a:buNone/>
              <a:defRPr/>
            </a:pPr>
            <a:r>
              <a:rPr lang="en-US" altLang="en-US" sz="3100" dirty="0">
                <a:latin typeface="Monotype Corsiva" panose="03010101010201010101" pitchFamily="66" charset="0"/>
              </a:rPr>
              <a:t>	    8</a:t>
            </a:r>
            <a:r>
              <a:rPr lang="en-US" altLang="en-US" sz="3100" baseline="30000" dirty="0">
                <a:latin typeface="Monotype Corsiva" panose="03010101010201010101" pitchFamily="66" charset="0"/>
              </a:rPr>
              <a:t>th</a:t>
            </a:r>
            <a:r>
              <a:rPr lang="en-US" altLang="en-US" sz="3100" dirty="0">
                <a:latin typeface="Monotype Corsiva" panose="03010101010201010101" pitchFamily="66" charset="0"/>
              </a:rPr>
              <a:t> through 6</a:t>
            </a:r>
            <a:r>
              <a:rPr lang="en-US" altLang="en-US" sz="3100" baseline="30000" dirty="0">
                <a:latin typeface="Monotype Corsiva" panose="03010101010201010101" pitchFamily="66" charset="0"/>
              </a:rPr>
              <a:t>th</a:t>
            </a:r>
            <a:r>
              <a:rPr lang="en-US" altLang="en-US" sz="3100" dirty="0">
                <a:latin typeface="Monotype Corsiva" panose="03010101010201010101" pitchFamily="66" charset="0"/>
              </a:rPr>
              <a:t> century  Prophets</a:t>
            </a:r>
          </a:p>
        </p:txBody>
      </p:sp>
      <p:sp>
        <p:nvSpPr>
          <p:cNvPr id="39942" name="WordArt 5"/>
          <p:cNvSpPr>
            <a:spLocks noChangeArrowheads="1" noChangeShapeType="1" noTextEdit="1"/>
          </p:cNvSpPr>
          <p:nvPr/>
        </p:nvSpPr>
        <p:spPr bwMode="auto">
          <a:xfrm>
            <a:off x="2133600" y="838200"/>
            <a:ext cx="7715250"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panose="020B0A04020102020204" pitchFamily="34" charset="0"/>
              </a:rPr>
              <a:t>TWO HISTORICAL POLARITIES</a:t>
            </a:r>
          </a:p>
        </p:txBody>
      </p:sp>
      <p:sp>
        <p:nvSpPr>
          <p:cNvPr id="55302" name="AutoShape 6"/>
          <p:cNvSpPr>
            <a:spLocks noChangeArrowheads="1"/>
          </p:cNvSpPr>
          <p:nvPr/>
        </p:nvSpPr>
        <p:spPr bwMode="auto">
          <a:xfrm>
            <a:off x="1981200" y="2286001"/>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a:p>
        </p:txBody>
      </p:sp>
      <p:sp>
        <p:nvSpPr>
          <p:cNvPr id="55303" name="AutoShape 7"/>
          <p:cNvSpPr>
            <a:spLocks noChangeArrowheads="1"/>
          </p:cNvSpPr>
          <p:nvPr/>
        </p:nvSpPr>
        <p:spPr bwMode="auto">
          <a:xfrm>
            <a:off x="5562600" y="2286001"/>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a:p>
        </p:txBody>
      </p:sp>
      <p:sp>
        <p:nvSpPr>
          <p:cNvPr id="55304" name="AutoShape 8"/>
          <p:cNvSpPr>
            <a:spLocks noChangeArrowheads="1"/>
          </p:cNvSpPr>
          <p:nvPr/>
        </p:nvSpPr>
        <p:spPr bwMode="auto">
          <a:xfrm>
            <a:off x="8686800" y="2286001"/>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63588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dissolve">
                                      <p:cBhvr>
                                        <p:cTn id="7" dur="500"/>
                                        <p:tgtEl>
                                          <p:spTgt spid="5529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5299">
                                            <p:txEl>
                                              <p:pRg st="3" end="3"/>
                                            </p:txEl>
                                          </p:spTgt>
                                        </p:tgtEl>
                                        <p:attrNameLst>
                                          <p:attrName>style.visibility</p:attrName>
                                        </p:attrNameLst>
                                      </p:cBhvr>
                                      <p:to>
                                        <p:strVal val="visible"/>
                                      </p:to>
                                    </p:set>
                                    <p:animEffect transition="in" filter="dissolve">
                                      <p:cBhvr>
                                        <p:cTn id="10" dur="500"/>
                                        <p:tgtEl>
                                          <p:spTgt spid="55299">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5299">
                                            <p:txEl>
                                              <p:pRg st="4" end="4"/>
                                            </p:txEl>
                                          </p:spTgt>
                                        </p:tgtEl>
                                        <p:attrNameLst>
                                          <p:attrName>style.visibility</p:attrName>
                                        </p:attrNameLst>
                                      </p:cBhvr>
                                      <p:to>
                                        <p:strVal val="visible"/>
                                      </p:to>
                                    </p:set>
                                    <p:animEffect transition="in" filter="dissolve">
                                      <p:cBhvr>
                                        <p:cTn id="13" dur="500"/>
                                        <p:tgtEl>
                                          <p:spTgt spid="55299">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5299">
                                            <p:txEl>
                                              <p:pRg st="5" end="5"/>
                                            </p:txEl>
                                          </p:spTgt>
                                        </p:tgtEl>
                                        <p:attrNameLst>
                                          <p:attrName>style.visibility</p:attrName>
                                        </p:attrNameLst>
                                      </p:cBhvr>
                                      <p:to>
                                        <p:strVal val="visible"/>
                                      </p:to>
                                    </p:set>
                                    <p:animEffect transition="in" filter="dissolve">
                                      <p:cBhvr>
                                        <p:cTn id="16" dur="500"/>
                                        <p:tgtEl>
                                          <p:spTgt spid="55299">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5299">
                                            <p:txEl>
                                              <p:pRg st="6" end="6"/>
                                            </p:txEl>
                                          </p:spTgt>
                                        </p:tgtEl>
                                        <p:attrNameLst>
                                          <p:attrName>style.visibility</p:attrName>
                                        </p:attrNameLst>
                                      </p:cBhvr>
                                      <p:to>
                                        <p:strVal val="visible"/>
                                      </p:to>
                                    </p:set>
                                    <p:animEffect transition="in" filter="dissolve">
                                      <p:cBhvr>
                                        <p:cTn id="19" dur="500"/>
                                        <p:tgtEl>
                                          <p:spTgt spid="55299">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5299">
                                            <p:txEl>
                                              <p:pRg st="7" end="7"/>
                                            </p:txEl>
                                          </p:spTgt>
                                        </p:tgtEl>
                                        <p:attrNameLst>
                                          <p:attrName>style.visibility</p:attrName>
                                        </p:attrNameLst>
                                      </p:cBhvr>
                                      <p:to>
                                        <p:strVal val="visible"/>
                                      </p:to>
                                    </p:set>
                                    <p:animEffect transition="in" filter="dissolve">
                                      <p:cBhvr>
                                        <p:cTn id="22" dur="500"/>
                                        <p:tgtEl>
                                          <p:spTgt spid="55299">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5299">
                                            <p:txEl>
                                              <p:pRg st="8" end="8"/>
                                            </p:txEl>
                                          </p:spTgt>
                                        </p:tgtEl>
                                        <p:attrNameLst>
                                          <p:attrName>style.visibility</p:attrName>
                                        </p:attrNameLst>
                                      </p:cBhvr>
                                      <p:to>
                                        <p:strVal val="visible"/>
                                      </p:to>
                                    </p:set>
                                    <p:animEffect transition="in" filter="dissolve">
                                      <p:cBhvr>
                                        <p:cTn id="25" dur="500"/>
                                        <p:tgtEl>
                                          <p:spTgt spid="55299">
                                            <p:txEl>
                                              <p:pRg st="8" end="8"/>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5299">
                                            <p:txEl>
                                              <p:pRg st="9" end="9"/>
                                            </p:txEl>
                                          </p:spTgt>
                                        </p:tgtEl>
                                        <p:attrNameLst>
                                          <p:attrName>style.visibility</p:attrName>
                                        </p:attrNameLst>
                                      </p:cBhvr>
                                      <p:to>
                                        <p:strVal val="visible"/>
                                      </p:to>
                                    </p:set>
                                    <p:animEffect transition="in" filter="dissolve">
                                      <p:cBhvr>
                                        <p:cTn id="28" dur="500"/>
                                        <p:tgtEl>
                                          <p:spTgt spid="55299">
                                            <p:txEl>
                                              <p:pRg st="9" end="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5302"/>
                                        </p:tgtEl>
                                        <p:attrNameLst>
                                          <p:attrName>style.visibility</p:attrName>
                                        </p:attrNameLst>
                                      </p:cBhvr>
                                      <p:to>
                                        <p:strVal val="visible"/>
                                      </p:to>
                                    </p:set>
                                    <p:animEffect transition="in" filter="dissolve">
                                      <p:cBhvr>
                                        <p:cTn id="31" dur="500"/>
                                        <p:tgtEl>
                                          <p:spTgt spid="553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55300">
                                            <p:txEl>
                                              <p:pRg st="1" end="1"/>
                                            </p:txEl>
                                          </p:spTgt>
                                        </p:tgtEl>
                                        <p:attrNameLst>
                                          <p:attrName>style.visibility</p:attrName>
                                        </p:attrNameLst>
                                      </p:cBhvr>
                                      <p:to>
                                        <p:strVal val="visible"/>
                                      </p:to>
                                    </p:set>
                                    <p:animEffect transition="in" filter="dissolve">
                                      <p:cBhvr>
                                        <p:cTn id="36" dur="500"/>
                                        <p:tgtEl>
                                          <p:spTgt spid="55300">
                                            <p:txEl>
                                              <p:pRg st="1" end="1"/>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5300">
                                            <p:txEl>
                                              <p:pRg st="3" end="3"/>
                                            </p:txEl>
                                          </p:spTgt>
                                        </p:tgtEl>
                                        <p:attrNameLst>
                                          <p:attrName>style.visibility</p:attrName>
                                        </p:attrNameLst>
                                      </p:cBhvr>
                                      <p:to>
                                        <p:strVal val="visible"/>
                                      </p:to>
                                    </p:set>
                                    <p:animEffect transition="in" filter="dissolve">
                                      <p:cBhvr>
                                        <p:cTn id="39" dur="500"/>
                                        <p:tgtEl>
                                          <p:spTgt spid="55300">
                                            <p:txEl>
                                              <p:pRg st="3" end="3"/>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5300">
                                            <p:txEl>
                                              <p:pRg st="4" end="4"/>
                                            </p:txEl>
                                          </p:spTgt>
                                        </p:tgtEl>
                                        <p:attrNameLst>
                                          <p:attrName>style.visibility</p:attrName>
                                        </p:attrNameLst>
                                      </p:cBhvr>
                                      <p:to>
                                        <p:strVal val="visible"/>
                                      </p:to>
                                    </p:set>
                                    <p:animEffect transition="in" filter="dissolve">
                                      <p:cBhvr>
                                        <p:cTn id="42" dur="500"/>
                                        <p:tgtEl>
                                          <p:spTgt spid="55300">
                                            <p:txEl>
                                              <p:pRg st="4" end="4"/>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5300">
                                            <p:txEl>
                                              <p:pRg st="5" end="5"/>
                                            </p:txEl>
                                          </p:spTgt>
                                        </p:tgtEl>
                                        <p:attrNameLst>
                                          <p:attrName>style.visibility</p:attrName>
                                        </p:attrNameLst>
                                      </p:cBhvr>
                                      <p:to>
                                        <p:strVal val="visible"/>
                                      </p:to>
                                    </p:set>
                                    <p:animEffect transition="in" filter="dissolve">
                                      <p:cBhvr>
                                        <p:cTn id="45" dur="500"/>
                                        <p:tgtEl>
                                          <p:spTgt spid="55300">
                                            <p:txEl>
                                              <p:pRg st="5" end="5"/>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55300">
                                            <p:txEl>
                                              <p:pRg st="6" end="6"/>
                                            </p:txEl>
                                          </p:spTgt>
                                        </p:tgtEl>
                                        <p:attrNameLst>
                                          <p:attrName>style.visibility</p:attrName>
                                        </p:attrNameLst>
                                      </p:cBhvr>
                                      <p:to>
                                        <p:strVal val="visible"/>
                                      </p:to>
                                    </p:set>
                                    <p:animEffect transition="in" filter="dissolve">
                                      <p:cBhvr>
                                        <p:cTn id="48" dur="500"/>
                                        <p:tgtEl>
                                          <p:spTgt spid="55300">
                                            <p:txEl>
                                              <p:pRg st="6" end="6"/>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55300">
                                            <p:txEl>
                                              <p:pRg st="7" end="7"/>
                                            </p:txEl>
                                          </p:spTgt>
                                        </p:tgtEl>
                                        <p:attrNameLst>
                                          <p:attrName>style.visibility</p:attrName>
                                        </p:attrNameLst>
                                      </p:cBhvr>
                                      <p:to>
                                        <p:strVal val="visible"/>
                                      </p:to>
                                    </p:set>
                                    <p:animEffect transition="in" filter="dissolve">
                                      <p:cBhvr>
                                        <p:cTn id="51" dur="500"/>
                                        <p:tgtEl>
                                          <p:spTgt spid="55300">
                                            <p:txEl>
                                              <p:pRg st="7" end="7"/>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55300">
                                            <p:txEl>
                                              <p:pRg st="8" end="8"/>
                                            </p:txEl>
                                          </p:spTgt>
                                        </p:tgtEl>
                                        <p:attrNameLst>
                                          <p:attrName>style.visibility</p:attrName>
                                        </p:attrNameLst>
                                      </p:cBhvr>
                                      <p:to>
                                        <p:strVal val="visible"/>
                                      </p:to>
                                    </p:set>
                                    <p:animEffect transition="in" filter="dissolve">
                                      <p:cBhvr>
                                        <p:cTn id="54" dur="500"/>
                                        <p:tgtEl>
                                          <p:spTgt spid="55300">
                                            <p:txEl>
                                              <p:pRg st="8" end="8"/>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55303"/>
                                        </p:tgtEl>
                                        <p:attrNameLst>
                                          <p:attrName>style.visibility</p:attrName>
                                        </p:attrNameLst>
                                      </p:cBhvr>
                                      <p:to>
                                        <p:strVal val="visible"/>
                                      </p:to>
                                    </p:set>
                                    <p:animEffect transition="in" filter="dissolve">
                                      <p:cBhvr>
                                        <p:cTn id="57" dur="500"/>
                                        <p:tgtEl>
                                          <p:spTgt spid="55303"/>
                                        </p:tgtEl>
                                      </p:cBhvr>
                                    </p:animEffect>
                                  </p:childTnLst>
                                </p:cTn>
                              </p:par>
                              <p:par>
                                <p:cTn id="58" presetID="9" presetClass="entr" presetSubtype="0" fill="hold" nodeType="withEffect">
                                  <p:stCondLst>
                                    <p:cond delay="0"/>
                                  </p:stCondLst>
                                  <p:childTnLst>
                                    <p:set>
                                      <p:cBhvr>
                                        <p:cTn id="59" dur="1" fill="hold">
                                          <p:stCondLst>
                                            <p:cond delay="0"/>
                                          </p:stCondLst>
                                        </p:cTn>
                                        <p:tgtEl>
                                          <p:spTgt spid="55304"/>
                                        </p:tgtEl>
                                        <p:attrNameLst>
                                          <p:attrName>style.visibility</p:attrName>
                                        </p:attrNameLst>
                                      </p:cBhvr>
                                      <p:to>
                                        <p:strVal val="visible"/>
                                      </p:to>
                                    </p:set>
                                    <p:animEffect transition="in" filter="dissolve">
                                      <p:cBhvr>
                                        <p:cTn id="60" dur="5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2629926-C434-4F0A-A677-71D90AB1BF06}" type="slidenum">
              <a:rPr lang="en-US" altLang="en-US"/>
              <a:pPr/>
              <a:t>54</a:t>
            </a:fld>
            <a:endParaRPr lang="en-US" altLang="en-US"/>
          </a:p>
        </p:txBody>
      </p:sp>
      <p:sp>
        <p:nvSpPr>
          <p:cNvPr id="79874" name="Rectangle 2"/>
          <p:cNvSpPr>
            <a:spLocks noGrp="1" noChangeArrowheads="1"/>
          </p:cNvSpPr>
          <p:nvPr>
            <p:ph type="title"/>
          </p:nvPr>
        </p:nvSpPr>
        <p:spPr>
          <a:xfrm>
            <a:off x="1981200" y="161375"/>
            <a:ext cx="8229600" cy="1143000"/>
          </a:xfrm>
        </p:spPr>
        <p:txBody>
          <a:bodyPr>
            <a:normAutofit fontScale="90000"/>
          </a:bodyPr>
          <a:lstStyle/>
          <a:p>
            <a:pPr eaLnBrk="1" hangingPunct="1">
              <a:defRPr/>
            </a:pPr>
            <a:r>
              <a:rPr lang="en-US" altLang="en-US" sz="6000" dirty="0">
                <a:solidFill>
                  <a:srgbClr val="FFC000"/>
                </a:solidFill>
              </a:rPr>
              <a:t>False Optimism</a:t>
            </a:r>
          </a:p>
        </p:txBody>
      </p:sp>
      <p:sp>
        <p:nvSpPr>
          <p:cNvPr id="79875" name="Rectangle 3"/>
          <p:cNvSpPr>
            <a:spLocks noGrp="1" noChangeArrowheads="1"/>
          </p:cNvSpPr>
          <p:nvPr>
            <p:ph type="body" idx="1"/>
          </p:nvPr>
        </p:nvSpPr>
        <p:spPr>
          <a:xfrm>
            <a:off x="1021976" y="1649501"/>
            <a:ext cx="10102706" cy="4485939"/>
          </a:xfrm>
        </p:spPr>
        <p:txBody>
          <a:bodyPr>
            <a:normAutofit/>
          </a:bodyPr>
          <a:lstStyle/>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“Do not prophesy,” their prophets say. “Do not prophesy about these things; disgrace will not overtake us.” Should it be said, O house of Jacob: “Is the Spirit of Yahweh angry? Does he do such things?”  </a:t>
            </a:r>
            <a:r>
              <a:rPr lang="en-US" altLang="en-US" sz="2400" dirty="0">
                <a:latin typeface="Arial Narrow" panose="020B0606020202030204" pitchFamily="34" charset="0"/>
              </a:rPr>
              <a:t>(Micah 2:6-7a)</a:t>
            </a:r>
          </a:p>
          <a:p>
            <a:pPr eaLnBrk="1" hangingPunct="1">
              <a:lnSpc>
                <a:spcPct val="90000"/>
              </a:lnSpc>
              <a:buFont typeface="Wingdings" panose="05000000000000000000" pitchFamily="2" charset="2"/>
              <a:buNone/>
              <a:defRPr/>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		</a:t>
            </a:r>
            <a:r>
              <a:rPr lang="en-US" altLang="en-US" sz="2400" i="1" dirty="0">
                <a:latin typeface="Arial Narrow" panose="020B0606020202030204" pitchFamily="34" charset="0"/>
              </a:rPr>
              <a:t>Yet they lean upon Yahweh and say, “Is not Yahweh among us? No disaster will come upon us.”  </a:t>
            </a:r>
            <a:r>
              <a:rPr lang="en-US" altLang="en-US" sz="2400" dirty="0">
                <a:latin typeface="Arial Narrow" panose="020B0606020202030204" pitchFamily="34" charset="0"/>
              </a:rPr>
              <a:t>(Micah 3:11b)</a:t>
            </a:r>
          </a:p>
          <a:p>
            <a:pPr eaLnBrk="1" hangingPunct="1">
              <a:lnSpc>
                <a:spcPct val="90000"/>
              </a:lnSpc>
              <a:buFont typeface="Wingdings" panose="05000000000000000000" pitchFamily="2" charset="2"/>
              <a:buNone/>
              <a:defRPr/>
            </a:pPr>
            <a:endParaRPr lang="en-US" altLang="en-US" sz="2400" dirty="0">
              <a:latin typeface="Arial Narrow" panose="020B0606020202030204" pitchFamily="34" charset="0"/>
            </a:endParaRPr>
          </a:p>
          <a:p>
            <a:pPr>
              <a:lnSpc>
                <a:spcPct val="80000"/>
              </a:lnSpc>
              <a:buNone/>
              <a:defRPr/>
            </a:pPr>
            <a:r>
              <a:rPr lang="en-US" altLang="en-US" sz="2800" b="1" dirty="0">
                <a:solidFill>
                  <a:srgbClr val="FFFF99"/>
                </a:solidFill>
                <a:latin typeface="Franklin Gothic Medium" panose="020B0603020102020204" pitchFamily="34" charset="0"/>
              </a:rPr>
              <a:t>The fall of the north did not shake the confidence of those in the south.</a:t>
            </a:r>
            <a:r>
              <a:rPr lang="en-US" altLang="en-US" sz="2800" b="1" dirty="0">
                <a:latin typeface="Franklin Gothic Medium" panose="020B0603020102020204" pitchFamily="34" charset="0"/>
              </a:rPr>
              <a:t> </a:t>
            </a:r>
            <a:endParaRPr lang="en-US" altLang="en-US" sz="2800" b="1" i="1" dirty="0">
              <a:latin typeface="Comic Sans MS" panose="030F0702030302020204" pitchFamily="66" charset="0"/>
            </a:endParaRPr>
          </a:p>
          <a:p>
            <a:pPr>
              <a:lnSpc>
                <a:spcPct val="80000"/>
              </a:lnSpc>
              <a:buNone/>
              <a:defRPr/>
            </a:pPr>
            <a:r>
              <a:rPr lang="en-US" altLang="en-US" sz="2400" i="1" dirty="0">
                <a:latin typeface="Comic Sans MS" panose="030F0702030302020204" pitchFamily="66" charset="0"/>
              </a:rPr>
              <a:t>		</a:t>
            </a:r>
            <a:r>
              <a:rPr lang="en-US" altLang="en-US" sz="2400" i="1" dirty="0">
                <a:latin typeface="Arial Narrow" panose="020B0606020202030204" pitchFamily="34" charset="0"/>
              </a:rPr>
              <a:t>“At that time I will search Jerusalem with lamps and punish those who are complacent, who are like wine left on its dregs, who think, ‘The L</a:t>
            </a:r>
            <a:r>
              <a:rPr lang="en-US" altLang="en-US" sz="2000" i="1" dirty="0">
                <a:latin typeface="Arial Narrow" panose="020B0606020202030204" pitchFamily="34" charset="0"/>
              </a:rPr>
              <a:t>ORD</a:t>
            </a:r>
            <a:r>
              <a:rPr lang="en-US" altLang="en-US" sz="2400" i="1" dirty="0">
                <a:latin typeface="Arial Narrow" panose="020B0606020202030204" pitchFamily="34" charset="0"/>
              </a:rPr>
              <a:t> will do nothing, either good or bad.’”  </a:t>
            </a:r>
            <a:r>
              <a:rPr lang="en-US" altLang="en-US" sz="2400" dirty="0">
                <a:latin typeface="Arial Narrow" panose="020B0606020202030204" pitchFamily="34" charset="0"/>
              </a:rPr>
              <a:t>(Zep. 1:12)</a:t>
            </a:r>
          </a:p>
          <a:p>
            <a:pPr algn="r" eaLnBrk="1" hangingPunct="1">
              <a:lnSpc>
                <a:spcPct val="90000"/>
              </a:lnSpc>
              <a:buFont typeface="Wingdings" panose="05000000000000000000" pitchFamily="2" charset="2"/>
              <a:buNone/>
              <a:defRPr/>
            </a:pPr>
            <a:endParaRPr lang="en-US" altLang="en-US" sz="2400" dirty="0">
              <a:latin typeface="Arial Narrow" panose="020B0606020202030204" pitchFamily="34" charset="0"/>
            </a:endParaRPr>
          </a:p>
        </p:txBody>
      </p:sp>
    </p:spTree>
    <p:extLst>
      <p:ext uri="{BB962C8B-B14F-4D97-AF65-F5344CB8AC3E}">
        <p14:creationId xmlns:p14="http://schemas.microsoft.com/office/powerpoint/2010/main" val="3981998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6471" y="609600"/>
            <a:ext cx="10228211" cy="5791200"/>
          </a:xfrm>
        </p:spPr>
        <p:txBody>
          <a:bodyPr/>
          <a:lstStyle/>
          <a:p>
            <a:pPr marL="0" indent="0">
              <a:buNone/>
            </a:pPr>
            <a:r>
              <a:rPr lang="en-US" altLang="en-US" sz="2400" i="1" dirty="0">
                <a:latin typeface="Arial Narrow" panose="020B0606020202030204" pitchFamily="34" charset="0"/>
              </a:rPr>
              <a:t>	“They dress the wound of my people as though it were not serious. ‘Peace, peace,’ they say, when there is no peace.”  </a:t>
            </a:r>
            <a:r>
              <a:rPr lang="en-US" altLang="en-US" sz="2400" dirty="0">
                <a:latin typeface="Arial Narrow" panose="020B0606020202030204" pitchFamily="34" charset="0"/>
              </a:rPr>
              <a:t>(</a:t>
            </a:r>
            <a:r>
              <a:rPr lang="en-US" altLang="en-US" sz="2400" dirty="0" err="1">
                <a:latin typeface="Arial Narrow" panose="020B0606020202030204" pitchFamily="34" charset="0"/>
              </a:rPr>
              <a:t>Je</a:t>
            </a:r>
            <a:r>
              <a:rPr lang="en-US" altLang="en-US" sz="2400" dirty="0">
                <a:latin typeface="Arial Narrow" panose="020B0606020202030204" pitchFamily="34" charset="0"/>
              </a:rPr>
              <a:t>. 6:14; 8:11)</a:t>
            </a:r>
          </a:p>
          <a:p>
            <a:pPr marL="0" indent="0">
              <a:buNone/>
            </a:pPr>
            <a:endParaRPr lang="en-US" altLang="en-US" sz="2400" i="1" dirty="0">
              <a:latin typeface="Arial Narrow" panose="020B0606020202030204" pitchFamily="34" charset="0"/>
            </a:endParaRPr>
          </a:p>
          <a:p>
            <a:pPr marL="0" indent="0">
              <a:buNone/>
            </a:pPr>
            <a:r>
              <a:rPr lang="en-US" altLang="en-US" sz="2400" i="1" dirty="0">
                <a:latin typeface="Arial Narrow" panose="020B0606020202030204" pitchFamily="34" charset="0"/>
              </a:rPr>
              <a:t>	“Do not trust in deceptive words and say, ‘The temple of Yahweh, the temple of Yahweh, the temple of Yahweh!’ …will you steal and murder, commit adultery and perjury, burn incense to Baal and follow other gods you have not known, and then come and stand before me in this house, which bears my Name, and say, ‘We are safe’—safe to do all these detestable things?”  </a:t>
            </a:r>
            <a:r>
              <a:rPr lang="en-US" altLang="en-US" sz="2400" dirty="0">
                <a:latin typeface="Arial Narrow" panose="020B0606020202030204" pitchFamily="34" charset="0"/>
              </a:rPr>
              <a:t>(</a:t>
            </a:r>
            <a:r>
              <a:rPr lang="en-US" altLang="en-US" sz="2400" dirty="0" err="1">
                <a:latin typeface="Arial Narrow" panose="020B0606020202030204" pitchFamily="34" charset="0"/>
              </a:rPr>
              <a:t>Je</a:t>
            </a:r>
            <a:r>
              <a:rPr lang="en-US" altLang="en-US" sz="2400" dirty="0">
                <a:latin typeface="Arial Narrow" panose="020B0606020202030204" pitchFamily="34" charset="0"/>
              </a:rPr>
              <a:t>. 7:4, 9-10)</a:t>
            </a:r>
          </a:p>
          <a:p>
            <a:pPr marL="0" indent="0">
              <a:buNone/>
            </a:pPr>
            <a:endParaRPr lang="en-US" altLang="en-US" sz="2400" i="1" dirty="0">
              <a:latin typeface="Arial Narrow" panose="020B0606020202030204" pitchFamily="34" charset="0"/>
            </a:endParaRPr>
          </a:p>
          <a:p>
            <a:pPr marL="0" indent="0">
              <a:buNone/>
            </a:pPr>
            <a:r>
              <a:rPr lang="en-US" altLang="en-US" sz="2400" i="1" dirty="0">
                <a:latin typeface="Arial Narrow" panose="020B0606020202030204" pitchFamily="34" charset="0"/>
              </a:rPr>
              <a:t>	“I warned you when you felt secure, but you said, ‘I will not listen!’ This has been your way from your youth.”  </a:t>
            </a:r>
            <a:r>
              <a:rPr lang="en-US" altLang="en-US" sz="2400" dirty="0">
                <a:latin typeface="Arial Narrow" panose="020B0606020202030204" pitchFamily="34" charset="0"/>
              </a:rPr>
              <a:t>(</a:t>
            </a:r>
            <a:r>
              <a:rPr lang="en-US" altLang="en-US" sz="2400" dirty="0" err="1">
                <a:latin typeface="Arial Narrow" panose="020B0606020202030204" pitchFamily="34" charset="0"/>
              </a:rPr>
              <a:t>Je</a:t>
            </a:r>
            <a:r>
              <a:rPr lang="en-US" altLang="en-US" sz="2400" dirty="0">
                <a:latin typeface="Arial Narrow" panose="020B0606020202030204" pitchFamily="34" charset="0"/>
              </a:rPr>
              <a:t>. 22:21)</a:t>
            </a:r>
            <a:r>
              <a:rPr lang="en-US" altLang="en-US" i="1" dirty="0">
                <a:latin typeface="Arial Narrow" panose="020B0606020202030204" pitchFamily="34" charset="0"/>
              </a:rPr>
              <a:t>		</a:t>
            </a:r>
          </a:p>
          <a:p>
            <a:pPr marL="0" indent="0">
              <a:buNone/>
            </a:pPr>
            <a:endParaRPr lang="en-US" altLang="en-US" i="1" dirty="0">
              <a:latin typeface="Arial Narrow" panose="020B0606020202030204" pitchFamily="34" charset="0"/>
            </a:endParaRPr>
          </a:p>
        </p:txBody>
      </p:sp>
      <p:sp>
        <p:nvSpPr>
          <p:cNvPr id="4" name="Slide Number Placeholder 3"/>
          <p:cNvSpPr>
            <a:spLocks noGrp="1"/>
          </p:cNvSpPr>
          <p:nvPr>
            <p:ph type="sldNum" sz="quarter" idx="12"/>
          </p:nvPr>
        </p:nvSpPr>
        <p:spPr/>
        <p:txBody>
          <a:bodyPr/>
          <a:lstStyle/>
          <a:p>
            <a:fld id="{8A7A6979-0714-4377-B894-6BE4C2D6E202}" type="slidenum">
              <a:rPr lang="en-US" smtClean="0"/>
              <a:pPr/>
              <a:t>55</a:t>
            </a:fld>
            <a:endParaRPr lang="en-US" dirty="0"/>
          </a:p>
        </p:txBody>
      </p:sp>
    </p:spTree>
    <p:extLst>
      <p:ext uri="{BB962C8B-B14F-4D97-AF65-F5344CB8AC3E}">
        <p14:creationId xmlns:p14="http://schemas.microsoft.com/office/powerpoint/2010/main" val="4184741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D1768D4-847D-4F8E-A4A5-013C956477F7}" type="slidenum">
              <a:rPr lang="en-US" altLang="en-US"/>
              <a:pPr/>
              <a:t>56</a:t>
            </a:fld>
            <a:endParaRPr lang="en-US" altLang="en-US"/>
          </a:p>
        </p:txBody>
      </p:sp>
      <p:pic>
        <p:nvPicPr>
          <p:cNvPr id="49155" name="Picture 2" descr="Image111[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092200"/>
            <a:ext cx="9144000" cy="576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Rectangle 3"/>
          <p:cNvSpPr>
            <a:spLocks noGrp="1" noChangeArrowheads="1"/>
          </p:cNvSpPr>
          <p:nvPr>
            <p:ph type="title"/>
          </p:nvPr>
        </p:nvSpPr>
        <p:spPr>
          <a:xfrm>
            <a:off x="2133600" y="277813"/>
            <a:ext cx="8077200" cy="715962"/>
          </a:xfrm>
        </p:spPr>
        <p:txBody>
          <a:bodyPr>
            <a:normAutofit fontScale="90000"/>
          </a:bodyPr>
          <a:lstStyle/>
          <a:p>
            <a:pPr eaLnBrk="1" hangingPunct="1">
              <a:defRPr/>
            </a:pPr>
            <a:r>
              <a:rPr lang="en-US" altLang="en-US" sz="4000"/>
              <a:t>The World of Jeremiah</a:t>
            </a:r>
          </a:p>
        </p:txBody>
      </p:sp>
    </p:spTree>
    <p:extLst>
      <p:ext uri="{BB962C8B-B14F-4D97-AF65-F5344CB8AC3E}">
        <p14:creationId xmlns:p14="http://schemas.microsoft.com/office/powerpoint/2010/main" val="1029291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9E8DB93A-962A-47D2-96D3-8098F564A013}" type="slidenum">
              <a:rPr lang="en-US" altLang="en-US"/>
              <a:pPr/>
              <a:t>57</a:t>
            </a:fld>
            <a:endParaRPr lang="en-US" altLang="en-US"/>
          </a:p>
        </p:txBody>
      </p:sp>
      <p:sp>
        <p:nvSpPr>
          <p:cNvPr id="82946" name="Rectangle 2"/>
          <p:cNvSpPr>
            <a:spLocks noGrp="1" noChangeArrowheads="1"/>
          </p:cNvSpPr>
          <p:nvPr>
            <p:ph type="title"/>
          </p:nvPr>
        </p:nvSpPr>
        <p:spPr>
          <a:xfrm>
            <a:off x="2187388" y="233082"/>
            <a:ext cx="7773476" cy="1920330"/>
          </a:xfrm>
        </p:spPr>
        <p:txBody>
          <a:bodyPr>
            <a:normAutofit/>
          </a:bodyPr>
          <a:lstStyle/>
          <a:p>
            <a:pPr eaLnBrk="1" hangingPunct="1">
              <a:defRPr/>
            </a:pPr>
            <a:r>
              <a:rPr lang="en-US" altLang="en-US" sz="6000" i="1" dirty="0">
                <a:solidFill>
                  <a:srgbClr val="FFFF00"/>
                </a:solidFill>
                <a:latin typeface="Franklin Gothic Medium" panose="020B0603020102020204" pitchFamily="34" charset="0"/>
              </a:rPr>
              <a:t>Jeremiah &amp; Josiah</a:t>
            </a:r>
          </a:p>
        </p:txBody>
      </p:sp>
      <p:sp>
        <p:nvSpPr>
          <p:cNvPr id="82948" name="Rectangle 4"/>
          <p:cNvSpPr>
            <a:spLocks noGrp="1" noChangeArrowheads="1"/>
          </p:cNvSpPr>
          <p:nvPr>
            <p:ph type="body" sz="half" idx="1"/>
          </p:nvPr>
        </p:nvSpPr>
        <p:spPr>
          <a:xfrm>
            <a:off x="681318" y="2586318"/>
            <a:ext cx="5338482" cy="3688976"/>
          </a:xfrm>
        </p:spPr>
        <p:txBody>
          <a:bodyPr>
            <a:normAutofit/>
          </a:bodyPr>
          <a:lstStyle/>
          <a:p>
            <a:pPr eaLnBrk="1" hangingPunct="1">
              <a:buFont typeface="Wingdings" panose="05000000000000000000" pitchFamily="2" charset="2"/>
              <a:buNone/>
              <a:defRPr/>
            </a:pPr>
            <a:r>
              <a:rPr lang="en-US" altLang="en-US" sz="2400" dirty="0">
                <a:latin typeface="Narkisim" panose="020E0502050101010101" pitchFamily="34" charset="-79"/>
              </a:rPr>
              <a:t>Jeremiah’s ministry began about five years into the </a:t>
            </a:r>
            <a:r>
              <a:rPr lang="en-US" altLang="en-US" sz="2400" dirty="0" err="1">
                <a:latin typeface="Narkisim" panose="020E0502050101010101" pitchFamily="34" charset="-79"/>
              </a:rPr>
              <a:t>Josianic</a:t>
            </a:r>
            <a:r>
              <a:rPr lang="en-US" altLang="en-US" sz="2400" dirty="0">
                <a:latin typeface="Narkisim" panose="020E0502050101010101" pitchFamily="34" charset="-79"/>
              </a:rPr>
              <a:t> reforms (</a:t>
            </a:r>
            <a:r>
              <a:rPr lang="en-US" altLang="en-US" sz="2400" dirty="0" err="1">
                <a:latin typeface="Narkisim" panose="020E0502050101010101" pitchFamily="34" charset="-79"/>
              </a:rPr>
              <a:t>Je</a:t>
            </a:r>
            <a:r>
              <a:rPr lang="en-US" altLang="en-US" sz="2400" dirty="0">
                <a:latin typeface="Narkisim" panose="020E0502050101010101" pitchFamily="34" charset="-79"/>
              </a:rPr>
              <a:t>. 1:2; 25:2-3; cf. 2 Chr. 34:8).</a:t>
            </a:r>
          </a:p>
          <a:p>
            <a:pPr eaLnBrk="1" hangingPunct="1">
              <a:buFont typeface="Wingdings" panose="05000000000000000000" pitchFamily="2" charset="2"/>
              <a:buNone/>
              <a:defRPr/>
            </a:pPr>
            <a:r>
              <a:rPr lang="en-US" altLang="en-US" sz="2400" dirty="0">
                <a:latin typeface="Narkisim" panose="020E0502050101010101" pitchFamily="34" charset="-79"/>
              </a:rPr>
              <a:t>Five years after his ministry began, a Torah scroll was discovered in the temple.</a:t>
            </a:r>
          </a:p>
          <a:p>
            <a:pPr eaLnBrk="1" hangingPunct="1">
              <a:buFont typeface="Wingdings" panose="05000000000000000000" pitchFamily="2" charset="2"/>
              <a:buNone/>
              <a:defRPr/>
            </a:pPr>
            <a:r>
              <a:rPr lang="en-US" altLang="en-US" sz="2400" dirty="0">
                <a:latin typeface="Narkisim" panose="020E0502050101010101" pitchFamily="34" charset="-79"/>
              </a:rPr>
              <a:t>Given the </a:t>
            </a:r>
            <a:r>
              <a:rPr lang="en-US" altLang="en-US" sz="2400" dirty="0" err="1">
                <a:latin typeface="Narkisim" panose="020E0502050101010101" pitchFamily="34" charset="-79"/>
              </a:rPr>
              <a:t>Deuteronomic</a:t>
            </a:r>
            <a:r>
              <a:rPr lang="en-US" altLang="en-US" sz="2400" dirty="0">
                <a:latin typeface="Narkisim" panose="020E0502050101010101" pitchFamily="34" charset="-79"/>
              </a:rPr>
              <a:t> character of Jeremiah’s ministry, the discovered Torah scroll must have made a deep impression on the young prophet (cf. </a:t>
            </a:r>
            <a:r>
              <a:rPr lang="en-US" altLang="en-US" sz="2400" dirty="0" err="1">
                <a:latin typeface="Narkisim" panose="020E0502050101010101" pitchFamily="34" charset="-79"/>
              </a:rPr>
              <a:t>Je</a:t>
            </a:r>
            <a:r>
              <a:rPr lang="en-US" altLang="en-US" sz="2400" dirty="0">
                <a:latin typeface="Narkisim" panose="020E0502050101010101" pitchFamily="34" charset="-79"/>
              </a:rPr>
              <a:t>. 11:1-8).</a:t>
            </a:r>
          </a:p>
        </p:txBody>
      </p:sp>
      <p:sp>
        <p:nvSpPr>
          <p:cNvPr id="82949" name="Rectangle 5"/>
          <p:cNvSpPr>
            <a:spLocks noGrp="1" noChangeArrowheads="1"/>
          </p:cNvSpPr>
          <p:nvPr>
            <p:ph type="body" sz="half" idx="2"/>
          </p:nvPr>
        </p:nvSpPr>
        <p:spPr>
          <a:xfrm>
            <a:off x="6167718" y="2586315"/>
            <a:ext cx="4956964" cy="3688976"/>
          </a:xfrm>
        </p:spPr>
        <p:txBody>
          <a:bodyPr/>
          <a:lstStyle/>
          <a:p>
            <a:pPr eaLnBrk="1" hangingPunct="1">
              <a:buFont typeface="Wingdings" panose="05000000000000000000" pitchFamily="2" charset="2"/>
              <a:buNone/>
              <a:defRPr/>
            </a:pPr>
            <a:r>
              <a:rPr lang="en-US" altLang="en-US" sz="2400" dirty="0">
                <a:latin typeface="Narkisim" panose="020E0502050101010101" pitchFamily="34" charset="-79"/>
              </a:rPr>
              <a:t>It is unclear how active Jeremiah was in Josiah’s reforms, but he could hardly have been anything but supportive (cf. </a:t>
            </a:r>
            <a:r>
              <a:rPr lang="en-US" altLang="en-US" sz="2400" dirty="0" err="1">
                <a:latin typeface="Narkisim" panose="020E0502050101010101" pitchFamily="34" charset="-79"/>
              </a:rPr>
              <a:t>Je</a:t>
            </a:r>
            <a:r>
              <a:rPr lang="en-US" altLang="en-US" sz="2400" dirty="0">
                <a:latin typeface="Narkisim" panose="020E0502050101010101" pitchFamily="34" charset="-79"/>
              </a:rPr>
              <a:t>. 22:11, 15-16).</a:t>
            </a:r>
          </a:p>
          <a:p>
            <a:pPr eaLnBrk="1" hangingPunct="1">
              <a:buFont typeface="Wingdings" panose="05000000000000000000" pitchFamily="2" charset="2"/>
              <a:buNone/>
              <a:defRPr/>
            </a:pPr>
            <a:r>
              <a:rPr lang="en-US" altLang="en-US" sz="2400" dirty="0">
                <a:latin typeface="Narkisim" panose="020E0502050101010101" pitchFamily="34" charset="-79"/>
              </a:rPr>
              <a:t>Josiah’s premature death brought the reforms to an end (2 Kg. 22:29-30).</a:t>
            </a:r>
          </a:p>
          <a:p>
            <a:pPr eaLnBrk="1" hangingPunct="1">
              <a:buFont typeface="Wingdings" panose="05000000000000000000" pitchFamily="2" charset="2"/>
              <a:buNone/>
              <a:defRPr/>
            </a:pPr>
            <a:r>
              <a:rPr lang="en-US" altLang="en-US" sz="2400" dirty="0">
                <a:latin typeface="Narkisim" panose="020E0502050101010101" pitchFamily="34" charset="-79"/>
              </a:rPr>
              <a:t>Jeremiah was left to compose funeral dirges for his beloved king (2 Chr. 35:25).</a:t>
            </a:r>
          </a:p>
        </p:txBody>
      </p:sp>
    </p:spTree>
    <p:extLst>
      <p:ext uri="{BB962C8B-B14F-4D97-AF65-F5344CB8AC3E}">
        <p14:creationId xmlns:p14="http://schemas.microsoft.com/office/powerpoint/2010/main" val="1215571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948">
                                            <p:txEl>
                                              <p:pRg st="1" end="1"/>
                                            </p:txEl>
                                          </p:spTgt>
                                        </p:tgtEl>
                                        <p:attrNameLst>
                                          <p:attrName>style.visibility</p:attrName>
                                        </p:attrNameLst>
                                      </p:cBhvr>
                                      <p:to>
                                        <p:strVal val="visible"/>
                                      </p:to>
                                    </p:set>
                                    <p:anim calcmode="lin" valueType="num">
                                      <p:cBhvr additive="base">
                                        <p:cTn id="7" dur="500" fill="hold"/>
                                        <p:tgtEl>
                                          <p:spTgt spid="8294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2948">
                                            <p:txEl>
                                              <p:pRg st="2" end="2"/>
                                            </p:txEl>
                                          </p:spTgt>
                                        </p:tgtEl>
                                        <p:attrNameLst>
                                          <p:attrName>style.visibility</p:attrName>
                                        </p:attrNameLst>
                                      </p:cBhvr>
                                      <p:to>
                                        <p:strVal val="visible"/>
                                      </p:to>
                                    </p:set>
                                    <p:anim calcmode="lin" valueType="num">
                                      <p:cBhvr additive="base">
                                        <p:cTn id="13" dur="500" fill="hold"/>
                                        <p:tgtEl>
                                          <p:spTgt spid="829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949">
                                            <p:txEl>
                                              <p:pRg st="0" end="0"/>
                                            </p:txEl>
                                          </p:spTgt>
                                        </p:tgtEl>
                                        <p:attrNameLst>
                                          <p:attrName>style.visibility</p:attrName>
                                        </p:attrNameLst>
                                      </p:cBhvr>
                                      <p:to>
                                        <p:strVal val="visible"/>
                                      </p:to>
                                    </p:set>
                                    <p:anim calcmode="lin" valueType="num">
                                      <p:cBhvr additive="base">
                                        <p:cTn id="19" dur="500" fill="hold"/>
                                        <p:tgtEl>
                                          <p:spTgt spid="8294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2949">
                                            <p:txEl>
                                              <p:pRg st="1" end="1"/>
                                            </p:txEl>
                                          </p:spTgt>
                                        </p:tgtEl>
                                        <p:attrNameLst>
                                          <p:attrName>style.visibility</p:attrName>
                                        </p:attrNameLst>
                                      </p:cBhvr>
                                      <p:to>
                                        <p:strVal val="visible"/>
                                      </p:to>
                                    </p:set>
                                    <p:anim calcmode="lin" valueType="num">
                                      <p:cBhvr additive="base">
                                        <p:cTn id="25" dur="500" fill="hold"/>
                                        <p:tgtEl>
                                          <p:spTgt spid="8294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9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2949">
                                            <p:txEl>
                                              <p:pRg st="2" end="2"/>
                                            </p:txEl>
                                          </p:spTgt>
                                        </p:tgtEl>
                                        <p:attrNameLst>
                                          <p:attrName>style.visibility</p:attrName>
                                        </p:attrNameLst>
                                      </p:cBhvr>
                                      <p:to>
                                        <p:strVal val="visible"/>
                                      </p:to>
                                    </p:set>
                                    <p:anim calcmode="lin" valueType="num">
                                      <p:cBhvr additive="base">
                                        <p:cTn id="31" dur="500" fill="hold"/>
                                        <p:tgtEl>
                                          <p:spTgt spid="8294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4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7EA73633-48C6-4CB6-B3EE-20EFE6F42B6F}" type="slidenum">
              <a:rPr lang="en-US" altLang="en-US"/>
              <a:pPr/>
              <a:t>58</a:t>
            </a:fld>
            <a:endParaRPr lang="en-US" altLang="en-US"/>
          </a:p>
        </p:txBody>
      </p:sp>
      <p:sp>
        <p:nvSpPr>
          <p:cNvPr id="69634" name="Rectangle 2"/>
          <p:cNvSpPr>
            <a:spLocks noGrp="1" noChangeArrowheads="1"/>
          </p:cNvSpPr>
          <p:nvPr>
            <p:ph type="title"/>
          </p:nvPr>
        </p:nvSpPr>
        <p:spPr>
          <a:xfrm>
            <a:off x="1568825" y="703725"/>
            <a:ext cx="8229600" cy="1143000"/>
          </a:xfrm>
        </p:spPr>
        <p:txBody>
          <a:bodyPr>
            <a:normAutofit fontScale="90000"/>
          </a:bodyPr>
          <a:lstStyle/>
          <a:p>
            <a:pPr eaLnBrk="1" hangingPunct="1">
              <a:defRPr/>
            </a:pPr>
            <a:r>
              <a:rPr lang="en-US" altLang="en-US" sz="6000" i="1" dirty="0">
                <a:solidFill>
                  <a:srgbClr val="FFFF00"/>
                </a:solidFill>
                <a:latin typeface="Franklin Gothic Medium" panose="020B0603020102020204" pitchFamily="34" charset="0"/>
              </a:rPr>
              <a:t>THE TASK OF JEREMIAH</a:t>
            </a:r>
          </a:p>
        </p:txBody>
      </p:sp>
      <p:sp>
        <p:nvSpPr>
          <p:cNvPr id="69635" name="Rectangle 3"/>
          <p:cNvSpPr>
            <a:spLocks noGrp="1" noChangeArrowheads="1"/>
          </p:cNvSpPr>
          <p:nvPr>
            <p:ph type="body" idx="1"/>
          </p:nvPr>
        </p:nvSpPr>
        <p:spPr>
          <a:xfrm>
            <a:off x="717175" y="2115670"/>
            <a:ext cx="10775577" cy="4285129"/>
          </a:xfrm>
        </p:spPr>
        <p:txBody>
          <a:bodyPr/>
          <a:lstStyle/>
          <a:p>
            <a:pPr eaLnBrk="1" hangingPunct="1">
              <a:lnSpc>
                <a:spcPct val="80000"/>
              </a:lnSpc>
              <a:buFont typeface="Wingdings" panose="05000000000000000000" pitchFamily="2" charset="2"/>
              <a:buNone/>
              <a:defRPr/>
            </a:pPr>
            <a:r>
              <a:rPr lang="en-US" altLang="en-US" sz="2800" dirty="0">
                <a:solidFill>
                  <a:srgbClr val="FFFF99"/>
                </a:solidFill>
                <a:latin typeface="Franklin Gothic Medium" panose="020B0603020102020204" pitchFamily="34" charset="0"/>
              </a:rPr>
              <a:t>The burden of Jeremiah was that the sentence of exile in the </a:t>
            </a:r>
            <a:r>
              <a:rPr lang="en-US" altLang="en-US" sz="2800" dirty="0" err="1">
                <a:solidFill>
                  <a:srgbClr val="FFFF99"/>
                </a:solidFill>
                <a:latin typeface="Franklin Gothic Medium" panose="020B0603020102020204" pitchFamily="34" charset="0"/>
              </a:rPr>
              <a:t>Deuteronomic</a:t>
            </a:r>
            <a:r>
              <a:rPr lang="en-US" altLang="en-US" sz="2800" dirty="0">
                <a:solidFill>
                  <a:srgbClr val="FFFF99"/>
                </a:solidFill>
                <a:latin typeface="Franklin Gothic Medium" panose="020B0603020102020204" pitchFamily="34" charset="0"/>
              </a:rPr>
              <a:t> code would certainly occur because of God’s covenant faithfulness.</a:t>
            </a:r>
          </a:p>
          <a:p>
            <a:pPr eaLnBrk="1" hangingPunct="1">
              <a:lnSpc>
                <a:spcPct val="80000"/>
              </a:lnSpc>
              <a:defRPr/>
            </a:pPr>
            <a:r>
              <a:rPr lang="en-US" altLang="en-US" sz="2400" i="1" dirty="0">
                <a:latin typeface="Comic Sans MS" panose="030F0702030302020204" pitchFamily="66" charset="0"/>
              </a:rPr>
              <a:t>He faced an entrenched mood of unmitigated optimism augmented by false prophets who predicted the safety of Jerusalem and Judah.</a:t>
            </a:r>
          </a:p>
          <a:p>
            <a:pPr eaLnBrk="1" hangingPunct="1">
              <a:lnSpc>
                <a:spcPct val="80000"/>
              </a:lnSpc>
              <a:defRPr/>
            </a:pPr>
            <a:r>
              <a:rPr lang="en-US" altLang="en-US" sz="2400" i="1" dirty="0">
                <a:latin typeface="Comic Sans MS" panose="030F0702030302020204" pitchFamily="66" charset="0"/>
              </a:rPr>
              <a:t>Even after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deportation, the citizens of Judah concluded that this disaster was only a temporary setback (</a:t>
            </a:r>
            <a:r>
              <a:rPr lang="en-US" altLang="en-US" sz="2400" i="1" dirty="0" err="1">
                <a:latin typeface="Comic Sans MS" panose="030F0702030302020204" pitchFamily="66" charset="0"/>
              </a:rPr>
              <a:t>Je</a:t>
            </a:r>
            <a:r>
              <a:rPr lang="en-US" altLang="en-US" sz="2400" i="1" dirty="0">
                <a:latin typeface="Comic Sans MS" panose="030F0702030302020204" pitchFamily="66" charset="0"/>
              </a:rPr>
              <a:t>. 28:1-4, 10-11; </a:t>
            </a:r>
            <a:r>
              <a:rPr lang="en-US" altLang="en-US" sz="2400" i="1" dirty="0" err="1">
                <a:latin typeface="Comic Sans MS" panose="030F0702030302020204" pitchFamily="66" charset="0"/>
              </a:rPr>
              <a:t>Eze</a:t>
            </a:r>
            <a:r>
              <a:rPr lang="en-US" altLang="en-US" sz="2400" i="1" dirty="0">
                <a:latin typeface="Comic Sans MS" panose="030F0702030302020204" pitchFamily="66" charset="0"/>
              </a:rPr>
              <a:t>. 1:2)</a:t>
            </a:r>
          </a:p>
          <a:p>
            <a:pPr eaLnBrk="1" hangingPunct="1">
              <a:lnSpc>
                <a:spcPct val="80000"/>
              </a:lnSpc>
              <a:buFont typeface="Wingdings" panose="05000000000000000000" pitchFamily="2" charset="2"/>
              <a:buNone/>
              <a:defRPr/>
            </a:pPr>
            <a:endParaRPr lang="en-US" altLang="en-US" sz="2400" i="1"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800" dirty="0">
                <a:solidFill>
                  <a:srgbClr val="FFFF99"/>
                </a:solidFill>
                <a:latin typeface="Franklin Gothic Medium" panose="020B0603020102020204" pitchFamily="34" charset="0"/>
              </a:rPr>
              <a:t>It was the task of Jeremiah in Jerusalem (and Ezekiel in Babylon) to confront this optimism with the Word of Yahweh—and his divine word was that worse was yet to come!</a:t>
            </a:r>
          </a:p>
        </p:txBody>
      </p:sp>
    </p:spTree>
    <p:extLst>
      <p:ext uri="{BB962C8B-B14F-4D97-AF65-F5344CB8AC3E}">
        <p14:creationId xmlns:p14="http://schemas.microsoft.com/office/powerpoint/2010/main" val="736481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anim calcmode="lin" valueType="num">
                                      <p:cBhvr additive="base">
                                        <p:cTn id="7"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anim calcmode="lin" valueType="num">
                                      <p:cBhvr additive="base">
                                        <p:cTn id="13"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animEffect transition="in" filter="dissolve">
                                      <p:cBhvr>
                                        <p:cTn id="19" dur="500"/>
                                        <p:tgtEl>
                                          <p:spTgt spid="6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59</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1569660"/>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Is false optimism still a problem within the modern Christian community, and if so, how?</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389896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D11B8B3-2462-43B2-8C06-D8B475493257}" type="slidenum">
              <a:rPr lang="en-US" altLang="en-US"/>
              <a:pPr/>
              <a:t>6</a:t>
            </a:fld>
            <a:endParaRPr lang="en-US" altLang="en-US"/>
          </a:p>
        </p:txBody>
      </p:sp>
      <p:sp>
        <p:nvSpPr>
          <p:cNvPr id="28674" name="Rectangle 2"/>
          <p:cNvSpPr>
            <a:spLocks noGrp="1" noChangeArrowheads="1"/>
          </p:cNvSpPr>
          <p:nvPr>
            <p:ph type="title"/>
          </p:nvPr>
        </p:nvSpPr>
        <p:spPr>
          <a:xfrm>
            <a:off x="2231136" y="211664"/>
            <a:ext cx="7729728" cy="1188720"/>
          </a:xfrm>
          <a:solidFill>
            <a:schemeClr val="bg1">
              <a:alpha val="15000"/>
            </a:schemeClr>
          </a:solidFill>
        </p:spPr>
        <p:txBody>
          <a:bodyPr>
            <a:normAutofit fontScale="90000"/>
          </a:bodyPr>
          <a:lstStyle/>
          <a:p>
            <a:pPr eaLnBrk="1" hangingPunct="1">
              <a:defRPr/>
            </a:pPr>
            <a:r>
              <a:rPr lang="en-US" altLang="en-US" sz="4000" dirty="0">
                <a:solidFill>
                  <a:srgbClr val="92D050"/>
                </a:solidFill>
                <a:latin typeface="Narkisim" panose="020E0502050101010101" pitchFamily="34" charset="-79"/>
              </a:rPr>
              <a:t>THE HEBREW BIBLE</a:t>
            </a:r>
            <a:br>
              <a:rPr lang="en-US" altLang="en-US" sz="4000" dirty="0">
                <a:solidFill>
                  <a:srgbClr val="92D050"/>
                </a:solidFill>
                <a:latin typeface="Narkisim" panose="020E0502050101010101" pitchFamily="34" charset="-79"/>
              </a:rPr>
            </a:br>
            <a:r>
              <a:rPr lang="en-US" altLang="en-US" sz="2400" dirty="0">
                <a:solidFill>
                  <a:srgbClr val="92D050"/>
                </a:solidFill>
                <a:latin typeface="Narkisim" panose="020E0502050101010101" pitchFamily="34" charset="-79"/>
              </a:rPr>
              <a:t>Three Collections</a:t>
            </a:r>
            <a:endParaRPr lang="en-US" altLang="en-US" sz="4000" dirty="0">
              <a:solidFill>
                <a:srgbClr val="92D050"/>
              </a:solidFill>
              <a:latin typeface="Narkisim" panose="020E0502050101010101" pitchFamily="34" charset="-79"/>
            </a:endParaRPr>
          </a:p>
        </p:txBody>
      </p:sp>
      <p:sp>
        <p:nvSpPr>
          <p:cNvPr id="28675" name="Rectangle 3"/>
          <p:cNvSpPr>
            <a:spLocks noGrp="1" noChangeArrowheads="1"/>
          </p:cNvSpPr>
          <p:nvPr>
            <p:ph type="body" idx="1"/>
          </p:nvPr>
        </p:nvSpPr>
        <p:spPr>
          <a:xfrm>
            <a:off x="2133600" y="1609161"/>
            <a:ext cx="8382000" cy="5257800"/>
          </a:xfrm>
        </p:spPr>
        <p:txBody>
          <a:bodyPr>
            <a:normAutofit lnSpcReduction="10000"/>
          </a:bodyPr>
          <a:lstStyle/>
          <a:p>
            <a:pPr eaLnBrk="1" hangingPunct="1">
              <a:lnSpc>
                <a:spcPct val="80000"/>
              </a:lnSpc>
              <a:buFont typeface="Wingdings" panose="05000000000000000000" pitchFamily="2" charset="2"/>
              <a:buNone/>
              <a:defRPr/>
            </a:pPr>
            <a:r>
              <a:rPr lang="en-US" altLang="en-US" sz="3600" dirty="0">
                <a:latin typeface="HebrewTh" pitchFamily="2" charset="0"/>
              </a:rPr>
              <a:t> </a:t>
            </a:r>
            <a:r>
              <a:rPr lang="en-US" altLang="en-US" sz="3600" dirty="0" err="1">
                <a:solidFill>
                  <a:srgbClr val="FFFF99"/>
                </a:solidFill>
                <a:latin typeface="HebrewTh" pitchFamily="2" charset="0"/>
              </a:rPr>
              <a:t>hrvt</a:t>
            </a:r>
            <a:r>
              <a:rPr lang="en-US" altLang="en-US" sz="3600" dirty="0">
                <a:solidFill>
                  <a:srgbClr val="FFFF99"/>
                </a:solidFill>
                <a:latin typeface="HebrewTh" pitchFamily="2" charset="0"/>
              </a:rPr>
              <a:t>		</a:t>
            </a:r>
            <a:r>
              <a:rPr lang="en-US" altLang="en-US" sz="3600" dirty="0" err="1">
                <a:solidFill>
                  <a:srgbClr val="FFFF99"/>
                </a:solidFill>
                <a:latin typeface="HebrewTh" pitchFamily="2" charset="0"/>
              </a:rPr>
              <a:t>Myxybn</a:t>
            </a:r>
            <a:r>
              <a:rPr lang="en-US" altLang="en-US" sz="3600" dirty="0">
                <a:solidFill>
                  <a:srgbClr val="FFFF99"/>
                </a:solidFill>
                <a:latin typeface="HebrewTh" pitchFamily="2" charset="0"/>
              </a:rPr>
              <a:t>		</a:t>
            </a:r>
            <a:r>
              <a:rPr lang="en-US" altLang="en-US" sz="3600" dirty="0" err="1">
                <a:solidFill>
                  <a:srgbClr val="FFFF99"/>
                </a:solidFill>
                <a:latin typeface="HebrewTh" pitchFamily="2" charset="0"/>
              </a:rPr>
              <a:t>Mybvtk</a:t>
            </a:r>
            <a:endParaRPr lang="en-US" altLang="en-US" sz="3600" dirty="0">
              <a:solidFill>
                <a:srgbClr val="FFFF99"/>
              </a:solidFill>
              <a:latin typeface="HebrewTh" pitchFamily="2" charset="0"/>
            </a:endParaRPr>
          </a:p>
          <a:p>
            <a:pPr eaLnBrk="1" hangingPunct="1">
              <a:lnSpc>
                <a:spcPct val="80000"/>
              </a:lnSpc>
              <a:buFont typeface="Wingdings" panose="05000000000000000000" pitchFamily="2" charset="2"/>
              <a:buNone/>
              <a:defRPr/>
            </a:pPr>
            <a:r>
              <a:rPr lang="en-US" altLang="en-US" dirty="0">
                <a:solidFill>
                  <a:srgbClr val="FFFF99"/>
                </a:solidFill>
                <a:latin typeface="Narkisim" panose="020E0502050101010101" pitchFamily="34" charset="-79"/>
              </a:rPr>
              <a:t>    </a:t>
            </a:r>
            <a:r>
              <a:rPr lang="en-US" altLang="en-US" sz="2800" dirty="0">
                <a:solidFill>
                  <a:srgbClr val="FFFF99"/>
                </a:solidFill>
                <a:latin typeface="Narkisim" panose="020E0502050101010101" pitchFamily="34" charset="-79"/>
              </a:rPr>
              <a:t>(Torah)		(</a:t>
            </a:r>
            <a:r>
              <a:rPr lang="en-US" altLang="en-US" sz="2800" dirty="0" err="1">
                <a:solidFill>
                  <a:srgbClr val="FFFF99"/>
                </a:solidFill>
                <a:latin typeface="Narkisim" panose="020E0502050101010101" pitchFamily="34" charset="-79"/>
              </a:rPr>
              <a:t>Nebiim</a:t>
            </a:r>
            <a:r>
              <a:rPr lang="en-US" altLang="en-US" sz="2800" dirty="0">
                <a:solidFill>
                  <a:srgbClr val="FFFF99"/>
                </a:solidFill>
                <a:latin typeface="Narkisim" panose="020E0502050101010101" pitchFamily="34" charset="-79"/>
              </a:rPr>
              <a:t>)		(</a:t>
            </a:r>
            <a:r>
              <a:rPr lang="en-US" altLang="en-US" sz="2800" dirty="0" err="1">
                <a:solidFill>
                  <a:srgbClr val="FFFF99"/>
                </a:solidFill>
                <a:latin typeface="Narkisim" panose="020E0502050101010101" pitchFamily="34" charset="-79"/>
              </a:rPr>
              <a:t>Kethubim</a:t>
            </a:r>
            <a:r>
              <a:rPr lang="en-US" altLang="en-US" sz="2800" dirty="0">
                <a:solidFill>
                  <a:srgbClr val="FFFF99"/>
                </a:solidFill>
                <a:latin typeface="Narkisim" panose="020E0502050101010101" pitchFamily="34" charset="-79"/>
              </a:rPr>
              <a:t>)</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Genesis		Former Prophets		Psalms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Exodus		    	    Joshua		Proverbs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Leviticus		    Judges		Job</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Numbers		    Samuel		</a:t>
            </a:r>
            <a:r>
              <a:rPr lang="en-US" altLang="en-US" sz="2000" i="1" dirty="0" err="1">
                <a:latin typeface="Narkisim" panose="020E0502050101010101" pitchFamily="34" charset="-79"/>
              </a:rPr>
              <a:t>Megilloth</a:t>
            </a:r>
            <a:r>
              <a:rPr lang="en-US" altLang="en-US" sz="2000" i="1" dirty="0">
                <a:latin typeface="Narkisim" panose="020E0502050101010101" pitchFamily="34" charset="-79"/>
              </a:rPr>
              <a:t> (five rolls)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Deuteronomy	    	    Kings			    Song of Songs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Latter Prophets	    	    Ruth</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Isaiah			</a:t>
            </a:r>
            <a:r>
              <a:rPr lang="en-US" altLang="en-US" sz="2000" i="1" dirty="0">
                <a:solidFill>
                  <a:srgbClr val="FFFF00"/>
                </a:solidFill>
                <a:latin typeface="Narkisim" panose="020E0502050101010101" pitchFamily="34" charset="-79"/>
              </a:rPr>
              <a:t>    Lamentations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a:t>
            </a:r>
            <a:r>
              <a:rPr lang="en-US" altLang="en-US" sz="2000" i="1" dirty="0">
                <a:solidFill>
                  <a:srgbClr val="FFFF00"/>
                </a:solidFill>
                <a:latin typeface="Narkisim" panose="020E0502050101010101" pitchFamily="34" charset="-79"/>
              </a:rPr>
              <a:t>Jeremiah</a:t>
            </a:r>
            <a:r>
              <a:rPr lang="en-US" altLang="en-US" sz="2000" i="1" dirty="0">
                <a:latin typeface="Narkisim" panose="020E0502050101010101" pitchFamily="34" charset="-79"/>
              </a:rPr>
              <a:t>		    Esther</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a:t>
            </a:r>
            <a:r>
              <a:rPr lang="en-US" altLang="en-US" sz="2000" i="1" dirty="0">
                <a:solidFill>
                  <a:srgbClr val="FFFF00"/>
                </a:solidFill>
                <a:latin typeface="Narkisim" panose="020E0502050101010101" pitchFamily="34" charset="-79"/>
              </a:rPr>
              <a:t> Ezekiel</a:t>
            </a:r>
            <a:r>
              <a:rPr lang="en-US" altLang="en-US" sz="2000" i="1" dirty="0">
                <a:latin typeface="Narkisim" panose="020E0502050101010101" pitchFamily="34" charset="-79"/>
              </a:rPr>
              <a:t>		    Ecclesiastes</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a:t>
            </a:r>
            <a:r>
              <a:rPr lang="en-US" altLang="en-US" sz="2000" i="1" dirty="0">
                <a:solidFill>
                  <a:srgbClr val="FFFF00"/>
                </a:solidFill>
                <a:latin typeface="Narkisim" panose="020E0502050101010101" pitchFamily="34" charset="-79"/>
              </a:rPr>
              <a:t>The Twelve</a:t>
            </a:r>
            <a:r>
              <a:rPr lang="en-US" altLang="en-US" sz="2000" i="1" dirty="0">
                <a:latin typeface="Narkisim" panose="020E0502050101010101" pitchFamily="34" charset="-79"/>
              </a:rPr>
              <a:t>		</a:t>
            </a:r>
            <a:r>
              <a:rPr lang="en-US" altLang="en-US" sz="2000" i="1" dirty="0">
                <a:solidFill>
                  <a:srgbClr val="FFFF00"/>
                </a:solidFill>
                <a:latin typeface="Narkisim" panose="020E0502050101010101" pitchFamily="34" charset="-79"/>
              </a:rPr>
              <a:t>Daniel</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Ezra-Nehemiah</a:t>
            </a:r>
          </a:p>
          <a:p>
            <a:pPr eaLnBrk="1" hangingPunct="1">
              <a:lnSpc>
                <a:spcPct val="80000"/>
              </a:lnSpc>
              <a:buFont typeface="Wingdings" panose="05000000000000000000" pitchFamily="2" charset="2"/>
              <a:buNone/>
              <a:defRPr/>
            </a:pPr>
            <a:r>
              <a:rPr lang="en-US" altLang="en-US" sz="2000" i="1" dirty="0">
                <a:latin typeface="Narkisim" panose="020E0502050101010101" pitchFamily="34" charset="-79"/>
              </a:rPr>
              <a:t>							Chronicles</a:t>
            </a:r>
          </a:p>
          <a:p>
            <a:pPr eaLnBrk="1" hangingPunct="1">
              <a:lnSpc>
                <a:spcPct val="80000"/>
              </a:lnSpc>
              <a:buFont typeface="Wingdings" panose="05000000000000000000" pitchFamily="2" charset="2"/>
              <a:buNone/>
              <a:defRPr/>
            </a:pPr>
            <a:endParaRPr lang="en-US" altLang="en-US" sz="2000" dirty="0">
              <a:latin typeface="Narkisim" panose="020E0502050101010101" pitchFamily="34" charset="-79"/>
            </a:endParaRPr>
          </a:p>
        </p:txBody>
      </p:sp>
    </p:spTree>
    <p:extLst>
      <p:ext uri="{BB962C8B-B14F-4D97-AF65-F5344CB8AC3E}">
        <p14:creationId xmlns:p14="http://schemas.microsoft.com/office/powerpoint/2010/main" val="463222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28B8F93-59E5-4471-B943-3BC40134C4E4}" type="slidenum">
              <a:rPr lang="en-US" altLang="en-US"/>
              <a:pPr/>
              <a:t>60</a:t>
            </a:fld>
            <a:endParaRPr lang="en-US" altLang="en-US"/>
          </a:p>
        </p:txBody>
      </p:sp>
      <p:sp>
        <p:nvSpPr>
          <p:cNvPr id="87042" name="Rectangle 2"/>
          <p:cNvSpPr>
            <a:spLocks noGrp="1" noChangeArrowheads="1"/>
          </p:cNvSpPr>
          <p:nvPr>
            <p:ph type="title"/>
          </p:nvPr>
        </p:nvSpPr>
        <p:spPr>
          <a:xfrm>
            <a:off x="1676400" y="76200"/>
            <a:ext cx="8839200" cy="1219200"/>
          </a:xfrm>
        </p:spPr>
        <p:txBody>
          <a:bodyPr>
            <a:normAutofit fontScale="90000"/>
          </a:bodyPr>
          <a:lstStyle/>
          <a:p>
            <a:pPr eaLnBrk="1" hangingPunct="1">
              <a:defRPr/>
            </a:pPr>
            <a:r>
              <a:rPr lang="en-US" altLang="en-US" sz="4000">
                <a:solidFill>
                  <a:srgbClr val="B7FFFF"/>
                </a:solidFill>
                <a:latin typeface="Eras Bold ITC" pitchFamily="34" charset="0"/>
              </a:rPr>
              <a:t>Jeremiah, </a:t>
            </a:r>
            <a:br>
              <a:rPr lang="en-US" altLang="en-US" sz="4000">
                <a:solidFill>
                  <a:srgbClr val="B7FFFF"/>
                </a:solidFill>
                <a:latin typeface="Eras Bold ITC" pitchFamily="34" charset="0"/>
              </a:rPr>
            </a:br>
            <a:r>
              <a:rPr lang="en-US" altLang="en-US" sz="4000">
                <a:solidFill>
                  <a:srgbClr val="B7FFFF"/>
                </a:solidFill>
                <a:latin typeface="Eras Bold ITC" pitchFamily="34" charset="0"/>
              </a:rPr>
              <a:t>the Man and his Ministry</a:t>
            </a:r>
          </a:p>
        </p:txBody>
      </p:sp>
      <p:sp>
        <p:nvSpPr>
          <p:cNvPr id="87043" name="Rectangle 3"/>
          <p:cNvSpPr>
            <a:spLocks noGrp="1" noChangeArrowheads="1"/>
          </p:cNvSpPr>
          <p:nvPr>
            <p:ph type="body" idx="1"/>
          </p:nvPr>
        </p:nvSpPr>
        <p:spPr>
          <a:xfrm>
            <a:off x="663387" y="1636057"/>
            <a:ext cx="10703859" cy="5051612"/>
          </a:xfrm>
        </p:spPr>
        <p:txBody>
          <a:bodyPr>
            <a:normAutofit/>
          </a:bodyPr>
          <a:lstStyle/>
          <a:p>
            <a:pPr eaLnBrk="1" hangingPunct="1">
              <a:buFont typeface="Wingdings" panose="05000000000000000000" pitchFamily="2" charset="2"/>
              <a:buNone/>
              <a:defRPr/>
            </a:pPr>
            <a:r>
              <a:rPr lang="en-US" altLang="en-US" sz="2800" dirty="0">
                <a:solidFill>
                  <a:srgbClr val="FF9966"/>
                </a:solidFill>
                <a:latin typeface="Lucida Bright" pitchFamily="18" charset="0"/>
              </a:rPr>
              <a:t>A Priest:</a:t>
            </a:r>
          </a:p>
          <a:p>
            <a:pPr eaLnBrk="1" hangingPunct="1">
              <a:defRPr/>
            </a:pPr>
            <a:r>
              <a:rPr lang="en-US" altLang="en-US" sz="2000" b="1" i="1" dirty="0">
                <a:latin typeface="Arial Narrow" panose="020B0606020202030204" pitchFamily="34" charset="0"/>
              </a:rPr>
              <a:t>Born into a family of banished priests in </a:t>
            </a:r>
            <a:r>
              <a:rPr lang="en-US" altLang="en-US" sz="2000" b="1" i="1" dirty="0" err="1">
                <a:latin typeface="Arial Narrow" panose="020B0606020202030204" pitchFamily="34" charset="0"/>
              </a:rPr>
              <a:t>Anathoth</a:t>
            </a:r>
            <a:r>
              <a:rPr lang="en-US" altLang="en-US" sz="2000" b="1" i="1" dirty="0">
                <a:latin typeface="Arial Narrow" panose="020B0606020202030204" pitchFamily="34" charset="0"/>
              </a:rPr>
              <a:t>, about three miles north of Jerusalem (1 Kg. 2:26-27)</a:t>
            </a:r>
          </a:p>
          <a:p>
            <a:pPr eaLnBrk="1" hangingPunct="1">
              <a:defRPr/>
            </a:pPr>
            <a:r>
              <a:rPr lang="en-US" altLang="en-US" sz="2000" b="1" i="1" dirty="0">
                <a:latin typeface="Arial Narrow" panose="020B0606020202030204" pitchFamily="34" charset="0"/>
              </a:rPr>
              <a:t>May have descended from Eli (1 Sa. 22:20; 14:3)</a:t>
            </a:r>
          </a:p>
          <a:p>
            <a:pPr eaLnBrk="1" hangingPunct="1">
              <a:buFont typeface="Wingdings" panose="05000000000000000000" pitchFamily="2" charset="2"/>
              <a:buNone/>
              <a:defRPr/>
            </a:pPr>
            <a:endParaRPr lang="en-US" altLang="en-US" sz="1000" i="1" dirty="0">
              <a:latin typeface="Arial Narrow" panose="020B0606020202030204" pitchFamily="34" charset="0"/>
            </a:endParaRPr>
          </a:p>
          <a:p>
            <a:pPr eaLnBrk="1" hangingPunct="1">
              <a:buFont typeface="Wingdings" panose="05000000000000000000" pitchFamily="2" charset="2"/>
              <a:buNone/>
              <a:defRPr/>
            </a:pPr>
            <a:r>
              <a:rPr lang="en-US" altLang="en-US" sz="2800" i="1" dirty="0">
                <a:solidFill>
                  <a:srgbClr val="FF9966"/>
                </a:solidFill>
                <a:latin typeface="Lucida Bright" pitchFamily="18" charset="0"/>
              </a:rPr>
              <a:t>Call:</a:t>
            </a:r>
            <a:endParaRPr lang="en-US" altLang="en-US" sz="2800" i="1" dirty="0">
              <a:solidFill>
                <a:srgbClr val="FF9966"/>
              </a:solidFill>
              <a:latin typeface="Arial Narrow" panose="020B0606020202030204" pitchFamily="34" charset="0"/>
            </a:endParaRPr>
          </a:p>
          <a:p>
            <a:pPr eaLnBrk="1" hangingPunct="1">
              <a:defRPr/>
            </a:pPr>
            <a:r>
              <a:rPr lang="en-US" altLang="en-US" sz="2000" b="1" i="1" dirty="0">
                <a:latin typeface="Arial Narrow" panose="020B0606020202030204" pitchFamily="34" charset="0"/>
              </a:rPr>
              <a:t>His call to ministry was in 627 BC, the 13</a:t>
            </a:r>
            <a:r>
              <a:rPr lang="en-US" altLang="en-US" sz="2000" b="1" i="1" baseline="30000" dirty="0">
                <a:latin typeface="Arial Narrow" panose="020B0606020202030204" pitchFamily="34" charset="0"/>
              </a:rPr>
              <a:t>th</a:t>
            </a:r>
            <a:r>
              <a:rPr lang="en-US" altLang="en-US" sz="2000" b="1" i="1" dirty="0">
                <a:latin typeface="Arial Narrow" panose="020B0606020202030204" pitchFamily="34" charset="0"/>
              </a:rPr>
              <a:t> regnal year of Josiah (</a:t>
            </a:r>
            <a:r>
              <a:rPr lang="en-US" altLang="en-US" sz="2000" b="1" i="1" dirty="0" err="1">
                <a:latin typeface="Arial Narrow" panose="020B0606020202030204" pitchFamily="34" charset="0"/>
              </a:rPr>
              <a:t>Je</a:t>
            </a:r>
            <a:r>
              <a:rPr lang="en-US" altLang="en-US" sz="2000" b="1" i="1" dirty="0">
                <a:latin typeface="Arial Narrow" panose="020B0606020202030204" pitchFamily="34" charset="0"/>
              </a:rPr>
              <a:t>. 1:2; 25:3), which also was the year of Ashurbanipal of Assyria’s death, which in turn heralded Assyria’s decline and Babylon’s rise.</a:t>
            </a:r>
          </a:p>
          <a:p>
            <a:pPr eaLnBrk="1" hangingPunct="1">
              <a:defRPr/>
            </a:pPr>
            <a:r>
              <a:rPr lang="en-US" altLang="en-US" sz="2000" b="1" i="1" dirty="0">
                <a:latin typeface="Arial Narrow" panose="020B0606020202030204" pitchFamily="34" charset="0"/>
              </a:rPr>
              <a:t>His first scroll was dictated in 605/4 BC, the 4</a:t>
            </a:r>
            <a:r>
              <a:rPr lang="en-US" altLang="en-US" sz="2000" b="1" i="1" baseline="30000" dirty="0">
                <a:latin typeface="Arial Narrow" panose="020B0606020202030204" pitchFamily="34" charset="0"/>
              </a:rPr>
              <a:t>th</a:t>
            </a:r>
            <a:r>
              <a:rPr lang="en-US" altLang="en-US" sz="2000" b="1" i="1" dirty="0">
                <a:latin typeface="Arial Narrow" panose="020B0606020202030204" pitchFamily="34" charset="0"/>
              </a:rPr>
              <a:t> regnal year of </a:t>
            </a:r>
            <a:r>
              <a:rPr lang="en-US" altLang="en-US" sz="2000" b="1" i="1" dirty="0" err="1">
                <a:latin typeface="Arial Narrow" panose="020B0606020202030204" pitchFamily="34" charset="0"/>
              </a:rPr>
              <a:t>Jehoiakim</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Je</a:t>
            </a:r>
            <a:r>
              <a:rPr lang="en-US" altLang="en-US" sz="2000" b="1" i="1" dirty="0">
                <a:latin typeface="Arial Narrow" panose="020B0606020202030204" pitchFamily="34" charset="0"/>
              </a:rPr>
              <a:t>. 36:1-4), also the year of the Battle of Carchemish, when Egypt, Assyria’s last ally, was defeated by Nebuchadnezzar and when </a:t>
            </a:r>
            <a:r>
              <a:rPr lang="en-US" altLang="en-US" sz="2000" b="1" i="1" dirty="0" err="1">
                <a:latin typeface="Arial Narrow" panose="020B0606020202030204" pitchFamily="34" charset="0"/>
              </a:rPr>
              <a:t>Jehoiakim</a:t>
            </a:r>
            <a:r>
              <a:rPr lang="en-US" altLang="en-US" sz="2000" b="1" i="1" dirty="0">
                <a:latin typeface="Arial Narrow" panose="020B0606020202030204" pitchFamily="34" charset="0"/>
              </a:rPr>
              <a:t> changed fealty from Egypt to Babylon.</a:t>
            </a:r>
          </a:p>
          <a:p>
            <a:pPr eaLnBrk="1" hangingPunct="1">
              <a:defRPr/>
            </a:pPr>
            <a:r>
              <a:rPr lang="en-US" altLang="en-US" sz="2000" b="1" i="1" dirty="0">
                <a:latin typeface="Arial Narrow" panose="020B0606020202030204" pitchFamily="34" charset="0"/>
              </a:rPr>
              <a:t>By his own admission, he was only a youth when he was called (</a:t>
            </a:r>
            <a:r>
              <a:rPr lang="en-US" altLang="en-US" sz="2000" b="1" i="1" dirty="0" err="1">
                <a:latin typeface="Arial Narrow" panose="020B0606020202030204" pitchFamily="34" charset="0"/>
              </a:rPr>
              <a:t>Je</a:t>
            </a:r>
            <a:r>
              <a:rPr lang="en-US" altLang="en-US" sz="2000" b="1" i="1" dirty="0">
                <a:latin typeface="Arial Narrow" panose="020B0606020202030204" pitchFamily="34" charset="0"/>
              </a:rPr>
              <a:t>. 1:6).</a:t>
            </a:r>
          </a:p>
          <a:p>
            <a:pPr eaLnBrk="1" hangingPunct="1">
              <a:defRPr/>
            </a:pPr>
            <a:r>
              <a:rPr lang="en-US" altLang="en-US" sz="2000" b="1" i="1" dirty="0">
                <a:latin typeface="Arial Narrow" panose="020B0606020202030204" pitchFamily="34" charset="0"/>
              </a:rPr>
              <a:t>His ministry extended until after the fall of Jerusalem in 587/6 BC. </a:t>
            </a:r>
          </a:p>
        </p:txBody>
      </p:sp>
    </p:spTree>
    <p:extLst>
      <p:ext uri="{BB962C8B-B14F-4D97-AF65-F5344CB8AC3E}">
        <p14:creationId xmlns:p14="http://schemas.microsoft.com/office/powerpoint/2010/main" val="2015539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anim calcmode="lin" valueType="num">
                                      <p:cBhvr additive="base">
                                        <p:cTn id="11"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704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anim calcmode="lin" valueType="num">
                                      <p:cBhvr additive="base">
                                        <p:cTn id="15"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7043">
                                            <p:txEl>
                                              <p:pRg st="4" end="4"/>
                                            </p:txEl>
                                          </p:spTgt>
                                        </p:tgtEl>
                                        <p:attrNameLst>
                                          <p:attrName>style.visibility</p:attrName>
                                        </p:attrNameLst>
                                      </p:cBhvr>
                                      <p:to>
                                        <p:strVal val="visible"/>
                                      </p:to>
                                    </p:set>
                                    <p:anim calcmode="lin" valueType="num">
                                      <p:cBhvr additive="base">
                                        <p:cTn id="2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704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7043">
                                            <p:txEl>
                                              <p:pRg st="5" end="5"/>
                                            </p:txEl>
                                          </p:spTgt>
                                        </p:tgtEl>
                                        <p:attrNameLst>
                                          <p:attrName>style.visibility</p:attrName>
                                        </p:attrNameLst>
                                      </p:cBhvr>
                                      <p:to>
                                        <p:strVal val="visible"/>
                                      </p:to>
                                    </p:set>
                                    <p:anim calcmode="lin" valueType="num">
                                      <p:cBhvr additive="base">
                                        <p:cTn id="25"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7043">
                                            <p:txEl>
                                              <p:pRg st="6" end="6"/>
                                            </p:txEl>
                                          </p:spTgt>
                                        </p:tgtEl>
                                        <p:attrNameLst>
                                          <p:attrName>style.visibility</p:attrName>
                                        </p:attrNameLst>
                                      </p:cBhvr>
                                      <p:to>
                                        <p:strVal val="visible"/>
                                      </p:to>
                                    </p:set>
                                    <p:anim calcmode="lin" valueType="num">
                                      <p:cBhvr additive="base">
                                        <p:cTn id="29"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704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7043">
                                            <p:txEl>
                                              <p:pRg st="7" end="7"/>
                                            </p:txEl>
                                          </p:spTgt>
                                        </p:tgtEl>
                                        <p:attrNameLst>
                                          <p:attrName>style.visibility</p:attrName>
                                        </p:attrNameLst>
                                      </p:cBhvr>
                                      <p:to>
                                        <p:strVal val="visible"/>
                                      </p:to>
                                    </p:set>
                                    <p:anim calcmode="lin" valueType="num">
                                      <p:cBhvr additive="base">
                                        <p:cTn id="33" dur="500" fill="hold"/>
                                        <p:tgtEl>
                                          <p:spTgt spid="8704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704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7043">
                                            <p:txEl>
                                              <p:pRg st="8" end="8"/>
                                            </p:txEl>
                                          </p:spTgt>
                                        </p:tgtEl>
                                        <p:attrNameLst>
                                          <p:attrName>style.visibility</p:attrName>
                                        </p:attrNameLst>
                                      </p:cBhvr>
                                      <p:to>
                                        <p:strVal val="visible"/>
                                      </p:to>
                                    </p:set>
                                    <p:anim calcmode="lin" valueType="num">
                                      <p:cBhvr additive="base">
                                        <p:cTn id="37" dur="500" fill="hold"/>
                                        <p:tgtEl>
                                          <p:spTgt spid="8704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70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9EC32CCA-DD06-4432-B1F0-B97E3EF6FE54}" type="slidenum">
              <a:rPr lang="en-US" altLang="en-US"/>
              <a:pPr/>
              <a:t>61</a:t>
            </a:fld>
            <a:endParaRPr lang="en-US" altLang="en-US"/>
          </a:p>
        </p:txBody>
      </p:sp>
      <p:sp>
        <p:nvSpPr>
          <p:cNvPr id="86018" name="Rectangle 2"/>
          <p:cNvSpPr>
            <a:spLocks noGrp="1" noChangeArrowheads="1"/>
          </p:cNvSpPr>
          <p:nvPr>
            <p:ph type="title"/>
          </p:nvPr>
        </p:nvSpPr>
        <p:spPr>
          <a:xfrm>
            <a:off x="1093694" y="76199"/>
            <a:ext cx="10255624" cy="1371601"/>
          </a:xfrm>
        </p:spPr>
        <p:txBody>
          <a:bodyPr>
            <a:normAutofit fontScale="90000"/>
          </a:bodyPr>
          <a:lstStyle/>
          <a:p>
            <a:pPr eaLnBrk="1" hangingPunct="1">
              <a:defRPr/>
            </a:pPr>
            <a:r>
              <a:rPr lang="en-US" altLang="en-US" sz="4000" dirty="0">
                <a:solidFill>
                  <a:srgbClr val="FFFF66"/>
                </a:solidFill>
                <a:latin typeface="Wide Latin" pitchFamily="18" charset="0"/>
              </a:rPr>
              <a:t>Structure</a:t>
            </a:r>
            <a:br>
              <a:rPr lang="en-US" altLang="en-US" sz="4000" dirty="0">
                <a:latin typeface="Wide Latin" pitchFamily="18" charset="0"/>
              </a:rPr>
            </a:br>
            <a:r>
              <a:rPr lang="en-US" altLang="en-US" sz="2000" i="1" dirty="0">
                <a:solidFill>
                  <a:srgbClr val="FFFFCC"/>
                </a:solidFill>
                <a:latin typeface="Arial Narrow" panose="020B0606020202030204" pitchFamily="34" charset="0"/>
              </a:rPr>
              <a:t>The book is not autobiographical nor chronological. Rather, it is a collection of oracles written in various literary forms.</a:t>
            </a:r>
            <a:endParaRPr lang="en-US" altLang="en-US" sz="2000" dirty="0">
              <a:solidFill>
                <a:srgbClr val="FFFFCC"/>
              </a:solidFill>
              <a:latin typeface="Wide Latin" pitchFamily="18" charset="0"/>
            </a:endParaRPr>
          </a:p>
        </p:txBody>
      </p:sp>
      <p:sp>
        <p:nvSpPr>
          <p:cNvPr id="86020" name="Rectangle 4"/>
          <p:cNvSpPr>
            <a:spLocks noGrp="1" noChangeArrowheads="1"/>
          </p:cNvSpPr>
          <p:nvPr>
            <p:ph type="body" sz="half" idx="1"/>
          </p:nvPr>
        </p:nvSpPr>
        <p:spPr>
          <a:xfrm>
            <a:off x="941294" y="1658471"/>
            <a:ext cx="4038600" cy="4970929"/>
          </a:xfrm>
          <a:solidFill>
            <a:srgbClr val="000066"/>
          </a:solidFill>
          <a:ln w="19050">
            <a:solidFill>
              <a:schemeClr val="tx1"/>
            </a:solidFill>
            <a:miter lim="800000"/>
            <a:headEnd/>
            <a:tailEnd/>
          </a:ln>
        </p:spPr>
        <p:txBody>
          <a:bodyPr>
            <a:normAutofit lnSpcReduction="10000"/>
          </a:bodyPr>
          <a:lstStyle/>
          <a:p>
            <a:pPr eaLnBrk="1" hangingPunct="1">
              <a:lnSpc>
                <a:spcPct val="80000"/>
              </a:lnSpc>
              <a:buFont typeface="Wingdings" panose="05000000000000000000" pitchFamily="2" charset="2"/>
              <a:buNone/>
              <a:defRPr/>
            </a:pPr>
            <a:r>
              <a:rPr lang="en-US" altLang="en-US" sz="2800" dirty="0">
                <a:solidFill>
                  <a:srgbClr val="FF9933"/>
                </a:solidFill>
                <a:latin typeface="Berlin Sans FB Demi" pitchFamily="34" charset="0"/>
              </a:rPr>
              <a:t>Three Types of Material:</a:t>
            </a:r>
          </a:p>
          <a:p>
            <a:pPr eaLnBrk="1" hangingPunct="1">
              <a:lnSpc>
                <a:spcPct val="80000"/>
              </a:lnSpc>
              <a:defRPr/>
            </a:pPr>
            <a:r>
              <a:rPr lang="en-US" altLang="en-US" sz="2400" i="1" dirty="0">
                <a:latin typeface="Arial Narrow" panose="020B0606020202030204" pitchFamily="34" charset="0"/>
              </a:rPr>
              <a:t>Poetic sayings &amp; oracles</a:t>
            </a:r>
          </a:p>
          <a:p>
            <a:pPr eaLnBrk="1" hangingPunct="1">
              <a:lnSpc>
                <a:spcPct val="80000"/>
              </a:lnSpc>
              <a:defRPr/>
            </a:pPr>
            <a:r>
              <a:rPr lang="en-US" altLang="en-US" sz="2400" i="1" dirty="0">
                <a:latin typeface="Arial Narrow" panose="020B0606020202030204" pitchFamily="34" charset="0"/>
              </a:rPr>
              <a:t>Biographical sections of prose</a:t>
            </a:r>
          </a:p>
          <a:p>
            <a:pPr eaLnBrk="1" hangingPunct="1">
              <a:lnSpc>
                <a:spcPct val="80000"/>
              </a:lnSpc>
              <a:defRPr/>
            </a:pPr>
            <a:r>
              <a:rPr lang="en-US" altLang="en-US" sz="2400" i="1" dirty="0">
                <a:latin typeface="Arial Narrow" panose="020B0606020202030204" pitchFamily="34" charset="0"/>
              </a:rPr>
              <a:t>Prose discourses</a:t>
            </a:r>
          </a:p>
          <a:p>
            <a:pPr eaLnBrk="1" hangingPunct="1">
              <a:lnSpc>
                <a:spcPct val="80000"/>
              </a:lnSpc>
              <a:buFont typeface="Wingdings" panose="05000000000000000000" pitchFamily="2" charset="2"/>
              <a:buNone/>
              <a:defRPr/>
            </a:pPr>
            <a:endParaRPr lang="en-US" altLang="en-US" sz="800" i="1" dirty="0">
              <a:latin typeface="Arial Narrow" panose="020B0606020202030204" pitchFamily="34" charset="0"/>
            </a:endParaRPr>
          </a:p>
          <a:p>
            <a:pPr eaLnBrk="1" hangingPunct="1">
              <a:lnSpc>
                <a:spcPct val="80000"/>
              </a:lnSpc>
              <a:buFont typeface="Wingdings" panose="05000000000000000000" pitchFamily="2" charset="2"/>
              <a:buNone/>
              <a:defRPr/>
            </a:pPr>
            <a:r>
              <a:rPr lang="en-US" altLang="en-US" sz="2800" dirty="0">
                <a:solidFill>
                  <a:srgbClr val="FF9933"/>
                </a:solidFill>
                <a:latin typeface="Berlin Sans FB Demi" pitchFamily="34" charset="0"/>
              </a:rPr>
              <a:t>Four Major Collections:</a:t>
            </a:r>
          </a:p>
          <a:p>
            <a:pPr eaLnBrk="1" hangingPunct="1">
              <a:lnSpc>
                <a:spcPct val="80000"/>
              </a:lnSpc>
              <a:defRPr/>
            </a:pPr>
            <a:r>
              <a:rPr lang="en-US" altLang="en-US" sz="2400" b="1" i="1" dirty="0">
                <a:solidFill>
                  <a:srgbClr val="FFFF66"/>
                </a:solidFill>
                <a:latin typeface="Arial Narrow" panose="020B0606020202030204" pitchFamily="34" charset="0"/>
              </a:rPr>
              <a:t>1-25</a:t>
            </a:r>
            <a:r>
              <a:rPr lang="en-US" altLang="en-US" sz="2400" i="1" dirty="0">
                <a:solidFill>
                  <a:srgbClr val="FFFF66"/>
                </a:solidFill>
                <a:latin typeface="Arial Narrow" panose="020B0606020202030204" pitchFamily="34" charset="0"/>
              </a:rPr>
              <a:t> </a:t>
            </a:r>
            <a:r>
              <a:rPr lang="en-US" altLang="en-US" sz="2400" i="1" dirty="0">
                <a:latin typeface="Arial Narrow" panose="020B0606020202030204" pitchFamily="34" charset="0"/>
              </a:rPr>
              <a:t>  Oracles against his own nation, Judah</a:t>
            </a:r>
          </a:p>
          <a:p>
            <a:pPr eaLnBrk="1" hangingPunct="1">
              <a:lnSpc>
                <a:spcPct val="80000"/>
              </a:lnSpc>
              <a:defRPr/>
            </a:pPr>
            <a:r>
              <a:rPr lang="en-US" altLang="en-US" sz="2400" b="1" i="1" dirty="0">
                <a:solidFill>
                  <a:srgbClr val="FFFF66"/>
                </a:solidFill>
                <a:latin typeface="Arial Narrow" panose="020B0606020202030204" pitchFamily="34" charset="0"/>
              </a:rPr>
              <a:t>26-45 </a:t>
            </a:r>
            <a:r>
              <a:rPr lang="en-US" altLang="en-US" sz="2400" i="1" dirty="0">
                <a:latin typeface="Arial Narrow" panose="020B0606020202030204" pitchFamily="34" charset="0"/>
              </a:rPr>
              <a:t>  Biography written in the third person</a:t>
            </a:r>
          </a:p>
          <a:p>
            <a:pPr eaLnBrk="1" hangingPunct="1">
              <a:lnSpc>
                <a:spcPct val="80000"/>
              </a:lnSpc>
              <a:defRPr/>
            </a:pPr>
            <a:r>
              <a:rPr lang="en-US" altLang="en-US" sz="2400" b="1" i="1" dirty="0">
                <a:solidFill>
                  <a:srgbClr val="FFFF66"/>
                </a:solidFill>
                <a:latin typeface="Arial Narrow" panose="020B0606020202030204" pitchFamily="34" charset="0"/>
              </a:rPr>
              <a:t>46-51</a:t>
            </a:r>
            <a:r>
              <a:rPr lang="en-US" altLang="en-US" sz="2400" i="1" dirty="0">
                <a:solidFill>
                  <a:srgbClr val="FF9966"/>
                </a:solidFill>
                <a:latin typeface="Arial Narrow" panose="020B0606020202030204" pitchFamily="34" charset="0"/>
              </a:rPr>
              <a:t> </a:t>
            </a:r>
            <a:r>
              <a:rPr lang="en-US" altLang="en-US" sz="2400" i="1" dirty="0">
                <a:latin typeface="Arial Narrow" panose="020B0606020202030204" pitchFamily="34" charset="0"/>
              </a:rPr>
              <a:t>  Oracles against foreign nations</a:t>
            </a:r>
          </a:p>
          <a:p>
            <a:pPr eaLnBrk="1" hangingPunct="1">
              <a:lnSpc>
                <a:spcPct val="80000"/>
              </a:lnSpc>
              <a:defRPr/>
            </a:pPr>
            <a:r>
              <a:rPr lang="en-US" altLang="en-US" sz="2400" b="1" i="1" dirty="0">
                <a:solidFill>
                  <a:srgbClr val="FFFF66"/>
                </a:solidFill>
                <a:latin typeface="Arial Narrow" panose="020B0606020202030204" pitchFamily="34" charset="0"/>
              </a:rPr>
              <a:t>52 </a:t>
            </a:r>
            <a:r>
              <a:rPr lang="en-US" altLang="en-US" sz="2400" i="1" dirty="0">
                <a:latin typeface="Arial Narrow" panose="020B0606020202030204" pitchFamily="34" charset="0"/>
              </a:rPr>
              <a:t>  Historical appendix paralleling 2 Kings 24:18—25:30</a:t>
            </a:r>
          </a:p>
        </p:txBody>
      </p:sp>
      <p:sp>
        <p:nvSpPr>
          <p:cNvPr id="86021" name="Rectangle 5"/>
          <p:cNvSpPr>
            <a:spLocks noGrp="1" noChangeArrowheads="1"/>
          </p:cNvSpPr>
          <p:nvPr>
            <p:ph type="body" sz="half" idx="2"/>
          </p:nvPr>
        </p:nvSpPr>
        <p:spPr>
          <a:xfrm>
            <a:off x="5414682" y="1658471"/>
            <a:ext cx="6580094" cy="4970929"/>
          </a:xfrm>
        </p:spPr>
        <p:txBody>
          <a:bodyPr/>
          <a:lstStyle/>
          <a:p>
            <a:pPr eaLnBrk="1" hangingPunct="1">
              <a:lnSpc>
                <a:spcPct val="80000"/>
              </a:lnSpc>
              <a:buFont typeface="Wingdings" panose="05000000000000000000" pitchFamily="2" charset="2"/>
              <a:buNone/>
              <a:defRPr/>
            </a:pPr>
            <a:r>
              <a:rPr lang="en-US" altLang="en-US" sz="2800" dirty="0">
                <a:solidFill>
                  <a:srgbClr val="FF9933"/>
                </a:solidFill>
                <a:latin typeface="Berlin Sans FB Demi" pitchFamily="34" charset="0"/>
              </a:rPr>
              <a:t>Reading Jeremiah Topically:</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Call and Early Ministry </a:t>
            </a:r>
            <a:r>
              <a:rPr lang="en-US" altLang="en-US" sz="2000" i="1" dirty="0">
                <a:solidFill>
                  <a:srgbClr val="FF9933"/>
                </a:solidFill>
                <a:latin typeface="Arial Narrow" panose="020B0606020202030204" pitchFamily="34" charset="0"/>
              </a:rPr>
              <a:t>(1-6)</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The Temple Sermon and its </a:t>
            </a:r>
            <a:br>
              <a:rPr lang="en-US" altLang="en-US" sz="2400" i="1" dirty="0">
                <a:solidFill>
                  <a:srgbClr val="FFFF99"/>
                </a:solidFill>
                <a:latin typeface="Arial Narrow" panose="020B0606020202030204" pitchFamily="34" charset="0"/>
              </a:rPr>
            </a:br>
            <a:r>
              <a:rPr lang="en-US" altLang="en-US" sz="2400" i="1" dirty="0">
                <a:solidFill>
                  <a:srgbClr val="FFFF99"/>
                </a:solidFill>
                <a:latin typeface="Arial Narrow" panose="020B0606020202030204" pitchFamily="34" charset="0"/>
              </a:rPr>
              <a:t>Aftermath </a:t>
            </a:r>
            <a:r>
              <a:rPr lang="en-US" altLang="en-US" sz="2000" i="1" dirty="0">
                <a:solidFill>
                  <a:srgbClr val="FF9933"/>
                </a:solidFill>
                <a:latin typeface="Arial Narrow" panose="020B0606020202030204" pitchFamily="34" charset="0"/>
              </a:rPr>
              <a:t>(7-10, 26)</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Conflicts with Kings and Prophets </a:t>
            </a:r>
            <a:r>
              <a:rPr lang="en-US" altLang="en-US" sz="2000" i="1" dirty="0">
                <a:solidFill>
                  <a:srgbClr val="FF9933"/>
                </a:solidFill>
                <a:latin typeface="Arial Narrow" panose="020B0606020202030204" pitchFamily="34" charset="0"/>
              </a:rPr>
              <a:t>(14, 21-23, 27-29, 36, 45)</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Parables </a:t>
            </a:r>
            <a:r>
              <a:rPr lang="en-US" altLang="en-US" sz="2000" i="1" dirty="0">
                <a:solidFill>
                  <a:srgbClr val="FF9933"/>
                </a:solidFill>
                <a:latin typeface="Arial Narrow" panose="020B0606020202030204" pitchFamily="34" charset="0"/>
              </a:rPr>
              <a:t>(13, 16, 18-19, 24-25, 32, 35)</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Confessions </a:t>
            </a:r>
            <a:r>
              <a:rPr lang="en-US" altLang="en-US" sz="2000" i="1" dirty="0">
                <a:solidFill>
                  <a:srgbClr val="FF9933"/>
                </a:solidFill>
                <a:latin typeface="Arial Narrow" panose="020B0606020202030204" pitchFamily="34" charset="0"/>
              </a:rPr>
              <a:t>(11-12, 15, 17-18, 20)</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Book of Consolation </a:t>
            </a:r>
            <a:r>
              <a:rPr lang="en-US" altLang="en-US" sz="2000" i="1" dirty="0">
                <a:solidFill>
                  <a:srgbClr val="FF9933"/>
                </a:solidFill>
                <a:latin typeface="Arial Narrow" panose="020B0606020202030204" pitchFamily="34" charset="0"/>
              </a:rPr>
              <a:t>(30-33)</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Last Days of Judah </a:t>
            </a:r>
            <a:r>
              <a:rPr lang="en-US" altLang="en-US" sz="2000" i="1" dirty="0">
                <a:solidFill>
                  <a:srgbClr val="FF9933"/>
                </a:solidFill>
                <a:latin typeface="Arial Narrow" panose="020B0606020202030204" pitchFamily="34" charset="0"/>
              </a:rPr>
              <a:t>(34, 37-44, 52)</a:t>
            </a:r>
          </a:p>
          <a:p>
            <a:pPr eaLnBrk="1" hangingPunct="1">
              <a:lnSpc>
                <a:spcPct val="80000"/>
              </a:lnSpc>
              <a:spcBef>
                <a:spcPct val="40000"/>
              </a:spcBef>
              <a:defRPr/>
            </a:pPr>
            <a:r>
              <a:rPr lang="en-US" altLang="en-US" sz="2400" i="1" dirty="0">
                <a:solidFill>
                  <a:srgbClr val="FFFF99"/>
                </a:solidFill>
                <a:latin typeface="Arial Narrow" panose="020B0606020202030204" pitchFamily="34" charset="0"/>
              </a:rPr>
              <a:t>Oracles About the Nations </a:t>
            </a:r>
            <a:r>
              <a:rPr lang="en-US" altLang="en-US" sz="2000" i="1" dirty="0">
                <a:solidFill>
                  <a:srgbClr val="FF9933"/>
                </a:solidFill>
                <a:latin typeface="Arial Narrow" panose="020B0606020202030204" pitchFamily="34" charset="0"/>
              </a:rPr>
              <a:t>(46-51)</a:t>
            </a:r>
          </a:p>
        </p:txBody>
      </p:sp>
    </p:spTree>
    <p:extLst>
      <p:ext uri="{BB962C8B-B14F-4D97-AF65-F5344CB8AC3E}">
        <p14:creationId xmlns:p14="http://schemas.microsoft.com/office/powerpoint/2010/main" val="1552507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anim calcmode="lin" valueType="num">
                                      <p:cBhvr additive="base">
                                        <p:cTn id="7" dur="500" fill="hold"/>
                                        <p:tgtEl>
                                          <p:spTgt spid="860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anim calcmode="lin" valueType="num">
                                      <p:cBhvr additive="base">
                                        <p:cTn id="11" dur="5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60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020">
                                            <p:txEl>
                                              <p:pRg st="2" end="2"/>
                                            </p:txEl>
                                          </p:spTgt>
                                        </p:tgtEl>
                                        <p:attrNameLst>
                                          <p:attrName>style.visibility</p:attrName>
                                        </p:attrNameLst>
                                      </p:cBhvr>
                                      <p:to>
                                        <p:strVal val="visible"/>
                                      </p:to>
                                    </p:set>
                                    <p:anim calcmode="lin" valueType="num">
                                      <p:cBhvr additive="base">
                                        <p:cTn id="15" dur="500" fill="hold"/>
                                        <p:tgtEl>
                                          <p:spTgt spid="860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60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6020">
                                            <p:txEl>
                                              <p:pRg st="3" end="3"/>
                                            </p:txEl>
                                          </p:spTgt>
                                        </p:tgtEl>
                                        <p:attrNameLst>
                                          <p:attrName>style.visibility</p:attrName>
                                        </p:attrNameLst>
                                      </p:cBhvr>
                                      <p:to>
                                        <p:strVal val="visible"/>
                                      </p:to>
                                    </p:set>
                                    <p:anim calcmode="lin" valueType="num">
                                      <p:cBhvr additive="base">
                                        <p:cTn id="19" dur="500" fill="hold"/>
                                        <p:tgtEl>
                                          <p:spTgt spid="860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6020">
                                            <p:txEl>
                                              <p:pRg st="5" end="5"/>
                                            </p:txEl>
                                          </p:spTgt>
                                        </p:tgtEl>
                                        <p:attrNameLst>
                                          <p:attrName>style.visibility</p:attrName>
                                        </p:attrNameLst>
                                      </p:cBhvr>
                                      <p:to>
                                        <p:strVal val="visible"/>
                                      </p:to>
                                    </p:set>
                                    <p:anim calcmode="lin" valueType="num">
                                      <p:cBhvr additive="base">
                                        <p:cTn id="25" dur="500" fill="hold"/>
                                        <p:tgtEl>
                                          <p:spTgt spid="8602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6020">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6020">
                                            <p:txEl>
                                              <p:pRg st="6" end="6"/>
                                            </p:txEl>
                                          </p:spTgt>
                                        </p:tgtEl>
                                        <p:attrNameLst>
                                          <p:attrName>style.visibility</p:attrName>
                                        </p:attrNameLst>
                                      </p:cBhvr>
                                      <p:to>
                                        <p:strVal val="visible"/>
                                      </p:to>
                                    </p:set>
                                    <p:anim calcmode="lin" valueType="num">
                                      <p:cBhvr additive="base">
                                        <p:cTn id="29" dur="500" fill="hold"/>
                                        <p:tgtEl>
                                          <p:spTgt spid="86020">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6020">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6020">
                                            <p:txEl>
                                              <p:pRg st="7" end="7"/>
                                            </p:txEl>
                                          </p:spTgt>
                                        </p:tgtEl>
                                        <p:attrNameLst>
                                          <p:attrName>style.visibility</p:attrName>
                                        </p:attrNameLst>
                                      </p:cBhvr>
                                      <p:to>
                                        <p:strVal val="visible"/>
                                      </p:to>
                                    </p:set>
                                    <p:anim calcmode="lin" valueType="num">
                                      <p:cBhvr additive="base">
                                        <p:cTn id="33" dur="500" fill="hold"/>
                                        <p:tgtEl>
                                          <p:spTgt spid="86020">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6020">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6020">
                                            <p:txEl>
                                              <p:pRg st="8" end="8"/>
                                            </p:txEl>
                                          </p:spTgt>
                                        </p:tgtEl>
                                        <p:attrNameLst>
                                          <p:attrName>style.visibility</p:attrName>
                                        </p:attrNameLst>
                                      </p:cBhvr>
                                      <p:to>
                                        <p:strVal val="visible"/>
                                      </p:to>
                                    </p:set>
                                    <p:anim calcmode="lin" valueType="num">
                                      <p:cBhvr additive="base">
                                        <p:cTn id="37" dur="500" fill="hold"/>
                                        <p:tgtEl>
                                          <p:spTgt spid="86020">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6020">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6020">
                                            <p:txEl>
                                              <p:pRg st="9" end="9"/>
                                            </p:txEl>
                                          </p:spTgt>
                                        </p:tgtEl>
                                        <p:attrNameLst>
                                          <p:attrName>style.visibility</p:attrName>
                                        </p:attrNameLst>
                                      </p:cBhvr>
                                      <p:to>
                                        <p:strVal val="visible"/>
                                      </p:to>
                                    </p:set>
                                    <p:anim calcmode="lin" valueType="num">
                                      <p:cBhvr additive="base">
                                        <p:cTn id="41" dur="500" fill="hold"/>
                                        <p:tgtEl>
                                          <p:spTgt spid="86020">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602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6021">
                                            <p:txEl>
                                              <p:pRg st="0" end="0"/>
                                            </p:txEl>
                                          </p:spTgt>
                                        </p:tgtEl>
                                        <p:attrNameLst>
                                          <p:attrName>style.visibility</p:attrName>
                                        </p:attrNameLst>
                                      </p:cBhvr>
                                      <p:to>
                                        <p:strVal val="visible"/>
                                      </p:to>
                                    </p:set>
                                    <p:anim calcmode="lin" valueType="num">
                                      <p:cBhvr additive="base">
                                        <p:cTn id="47" dur="500" fill="hold"/>
                                        <p:tgtEl>
                                          <p:spTgt spid="8602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60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6021">
                                            <p:txEl>
                                              <p:pRg st="1" end="1"/>
                                            </p:txEl>
                                          </p:spTgt>
                                        </p:tgtEl>
                                        <p:attrNameLst>
                                          <p:attrName>style.visibility</p:attrName>
                                        </p:attrNameLst>
                                      </p:cBhvr>
                                      <p:to>
                                        <p:strVal val="visible"/>
                                      </p:to>
                                    </p:set>
                                    <p:anim calcmode="lin" valueType="num">
                                      <p:cBhvr additive="base">
                                        <p:cTn id="53" dur="500" fill="hold"/>
                                        <p:tgtEl>
                                          <p:spTgt spid="86021">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60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86021">
                                            <p:txEl>
                                              <p:pRg st="2" end="2"/>
                                            </p:txEl>
                                          </p:spTgt>
                                        </p:tgtEl>
                                        <p:attrNameLst>
                                          <p:attrName>style.visibility</p:attrName>
                                        </p:attrNameLst>
                                      </p:cBhvr>
                                      <p:to>
                                        <p:strVal val="visible"/>
                                      </p:to>
                                    </p:set>
                                    <p:anim calcmode="lin" valueType="num">
                                      <p:cBhvr additive="base">
                                        <p:cTn id="59" dur="500" fill="hold"/>
                                        <p:tgtEl>
                                          <p:spTgt spid="86021">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60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86021">
                                            <p:txEl>
                                              <p:pRg st="3" end="3"/>
                                            </p:txEl>
                                          </p:spTgt>
                                        </p:tgtEl>
                                        <p:attrNameLst>
                                          <p:attrName>style.visibility</p:attrName>
                                        </p:attrNameLst>
                                      </p:cBhvr>
                                      <p:to>
                                        <p:strVal val="visible"/>
                                      </p:to>
                                    </p:set>
                                    <p:anim calcmode="lin" valueType="num">
                                      <p:cBhvr additive="base">
                                        <p:cTn id="65" dur="500" fill="hold"/>
                                        <p:tgtEl>
                                          <p:spTgt spid="86021">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60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86021">
                                            <p:txEl>
                                              <p:pRg st="4" end="4"/>
                                            </p:txEl>
                                          </p:spTgt>
                                        </p:tgtEl>
                                        <p:attrNameLst>
                                          <p:attrName>style.visibility</p:attrName>
                                        </p:attrNameLst>
                                      </p:cBhvr>
                                      <p:to>
                                        <p:strVal val="visible"/>
                                      </p:to>
                                    </p:set>
                                    <p:anim calcmode="lin" valueType="num">
                                      <p:cBhvr additive="base">
                                        <p:cTn id="71" dur="500" fill="hold"/>
                                        <p:tgtEl>
                                          <p:spTgt spid="86021">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60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86021">
                                            <p:txEl>
                                              <p:pRg st="5" end="5"/>
                                            </p:txEl>
                                          </p:spTgt>
                                        </p:tgtEl>
                                        <p:attrNameLst>
                                          <p:attrName>style.visibility</p:attrName>
                                        </p:attrNameLst>
                                      </p:cBhvr>
                                      <p:to>
                                        <p:strVal val="visible"/>
                                      </p:to>
                                    </p:set>
                                    <p:anim calcmode="lin" valueType="num">
                                      <p:cBhvr additive="base">
                                        <p:cTn id="77" dur="500" fill="hold"/>
                                        <p:tgtEl>
                                          <p:spTgt spid="86021">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860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86021">
                                            <p:txEl>
                                              <p:pRg st="6" end="6"/>
                                            </p:txEl>
                                          </p:spTgt>
                                        </p:tgtEl>
                                        <p:attrNameLst>
                                          <p:attrName>style.visibility</p:attrName>
                                        </p:attrNameLst>
                                      </p:cBhvr>
                                      <p:to>
                                        <p:strVal val="visible"/>
                                      </p:to>
                                    </p:set>
                                    <p:anim calcmode="lin" valueType="num">
                                      <p:cBhvr additive="base">
                                        <p:cTn id="83" dur="500" fill="hold"/>
                                        <p:tgtEl>
                                          <p:spTgt spid="86021">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860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nodeType="clickEffect">
                                  <p:stCondLst>
                                    <p:cond delay="0"/>
                                  </p:stCondLst>
                                  <p:childTnLst>
                                    <p:set>
                                      <p:cBhvr>
                                        <p:cTn id="88" dur="1" fill="hold">
                                          <p:stCondLst>
                                            <p:cond delay="0"/>
                                          </p:stCondLst>
                                        </p:cTn>
                                        <p:tgtEl>
                                          <p:spTgt spid="86021">
                                            <p:txEl>
                                              <p:pRg st="7" end="7"/>
                                            </p:txEl>
                                          </p:spTgt>
                                        </p:tgtEl>
                                        <p:attrNameLst>
                                          <p:attrName>style.visibility</p:attrName>
                                        </p:attrNameLst>
                                      </p:cBhvr>
                                      <p:to>
                                        <p:strVal val="visible"/>
                                      </p:to>
                                    </p:set>
                                    <p:anim calcmode="lin" valueType="num">
                                      <p:cBhvr additive="base">
                                        <p:cTn id="89" dur="500" fill="hold"/>
                                        <p:tgtEl>
                                          <p:spTgt spid="86021">
                                            <p:txEl>
                                              <p:pRg st="7" end="7"/>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602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p:cTn id="94" dur="1" fill="hold">
                                          <p:stCondLst>
                                            <p:cond delay="0"/>
                                          </p:stCondLst>
                                        </p:cTn>
                                        <p:tgtEl>
                                          <p:spTgt spid="86021">
                                            <p:txEl>
                                              <p:pRg st="8" end="8"/>
                                            </p:txEl>
                                          </p:spTgt>
                                        </p:tgtEl>
                                        <p:attrNameLst>
                                          <p:attrName>style.visibility</p:attrName>
                                        </p:attrNameLst>
                                      </p:cBhvr>
                                      <p:to>
                                        <p:strVal val="visible"/>
                                      </p:to>
                                    </p:set>
                                    <p:anim calcmode="lin" valueType="num">
                                      <p:cBhvr additive="base">
                                        <p:cTn id="95" dur="500" fill="hold"/>
                                        <p:tgtEl>
                                          <p:spTgt spid="86021">
                                            <p:txEl>
                                              <p:pRg st="8" end="8"/>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860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BA09DD5F-7E7D-447A-9071-19E3EE692E14}" type="slidenum">
              <a:rPr lang="en-US" altLang="en-US"/>
              <a:pPr/>
              <a:t>62</a:t>
            </a:fld>
            <a:endParaRPr lang="en-US" altLang="en-US"/>
          </a:p>
        </p:txBody>
      </p:sp>
      <p:sp>
        <p:nvSpPr>
          <p:cNvPr id="92162" name="Rectangle 2"/>
          <p:cNvSpPr>
            <a:spLocks noGrp="1" noChangeArrowheads="1"/>
          </p:cNvSpPr>
          <p:nvPr>
            <p:ph type="title"/>
          </p:nvPr>
        </p:nvSpPr>
        <p:spPr>
          <a:xfrm>
            <a:off x="1981200" y="76200"/>
            <a:ext cx="8229600" cy="1143000"/>
          </a:xfrm>
        </p:spPr>
        <p:txBody>
          <a:bodyPr>
            <a:normAutofit fontScale="90000"/>
          </a:bodyPr>
          <a:lstStyle/>
          <a:p>
            <a:pPr eaLnBrk="1" hangingPunct="1">
              <a:defRPr/>
            </a:pPr>
            <a:r>
              <a:rPr lang="en-US" altLang="en-US" sz="4000">
                <a:solidFill>
                  <a:srgbClr val="BDFFFF"/>
                </a:solidFill>
                <a:latin typeface="ReservoirGrunge" pitchFamily="2" charset="0"/>
              </a:rPr>
              <a:t>Codification</a:t>
            </a:r>
            <a:br>
              <a:rPr lang="en-US" altLang="en-US" sz="4000">
                <a:solidFill>
                  <a:srgbClr val="BDFFFF"/>
                </a:solidFill>
                <a:latin typeface="ReservoirGrunge" pitchFamily="2" charset="0"/>
              </a:rPr>
            </a:br>
            <a:r>
              <a:rPr lang="en-US" altLang="en-US" sz="2400" b="1" i="1">
                <a:solidFill>
                  <a:srgbClr val="BDFFFF"/>
                </a:solidFill>
                <a:latin typeface="Arial Narrow" panose="020B0606020202030204" pitchFamily="34" charset="0"/>
              </a:rPr>
              <a:t>Jeremiah 36</a:t>
            </a:r>
            <a:endParaRPr lang="en-US" altLang="en-US" sz="4000">
              <a:solidFill>
                <a:srgbClr val="BDFFFF"/>
              </a:solidFill>
              <a:latin typeface="ReservoirGrunge" pitchFamily="2" charset="0"/>
            </a:endParaRPr>
          </a:p>
        </p:txBody>
      </p:sp>
      <p:sp>
        <p:nvSpPr>
          <p:cNvPr id="92164" name="Rectangle 4"/>
          <p:cNvSpPr>
            <a:spLocks noGrp="1" noChangeArrowheads="1"/>
          </p:cNvSpPr>
          <p:nvPr>
            <p:ph type="body" sz="half" idx="1"/>
          </p:nvPr>
        </p:nvSpPr>
        <p:spPr>
          <a:xfrm>
            <a:off x="1905000" y="1371600"/>
            <a:ext cx="4038600" cy="5029200"/>
          </a:xfrm>
          <a:solidFill>
            <a:srgbClr val="006666"/>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a:solidFill>
                  <a:srgbClr val="FFFF00"/>
                </a:solidFill>
                <a:latin typeface="Berlin Sans FB Demi" pitchFamily="34" charset="0"/>
              </a:rPr>
              <a:t>1</a:t>
            </a:r>
            <a:r>
              <a:rPr lang="en-US" altLang="en-US" sz="3600" baseline="30000">
                <a:solidFill>
                  <a:srgbClr val="FFFF00"/>
                </a:solidFill>
                <a:latin typeface="Berlin Sans FB Demi" pitchFamily="34" charset="0"/>
              </a:rPr>
              <a:t>st</a:t>
            </a:r>
            <a:r>
              <a:rPr lang="en-US" altLang="en-US" sz="3600">
                <a:solidFill>
                  <a:srgbClr val="FFFF00"/>
                </a:solidFill>
                <a:latin typeface="Berlin Sans FB Demi" pitchFamily="34" charset="0"/>
              </a:rPr>
              <a:t> Dictation</a:t>
            </a:r>
          </a:p>
          <a:p>
            <a:pPr eaLnBrk="1" hangingPunct="1">
              <a:lnSpc>
                <a:spcPct val="90000"/>
              </a:lnSpc>
              <a:defRPr/>
            </a:pPr>
            <a:r>
              <a:rPr lang="en-US" altLang="en-US" sz="2000">
                <a:solidFill>
                  <a:srgbClr val="FFFF99"/>
                </a:solidFill>
                <a:latin typeface="Arial Rounded MT Bold" pitchFamily="34" charset="0"/>
              </a:rPr>
              <a:t>From the 13</a:t>
            </a:r>
            <a:r>
              <a:rPr lang="en-US" altLang="en-US" sz="2000" baseline="30000">
                <a:solidFill>
                  <a:srgbClr val="FFFF99"/>
                </a:solidFill>
                <a:latin typeface="Arial Rounded MT Bold" pitchFamily="34" charset="0"/>
              </a:rPr>
              <a:t>th</a:t>
            </a:r>
            <a:r>
              <a:rPr lang="en-US" altLang="en-US" sz="2000">
                <a:solidFill>
                  <a:srgbClr val="FFFF99"/>
                </a:solidFill>
                <a:latin typeface="Arial Rounded MT Bold" pitchFamily="34" charset="0"/>
              </a:rPr>
              <a:t> regnal year of Josiah (627 BC) until the 4</a:t>
            </a:r>
            <a:r>
              <a:rPr lang="en-US" altLang="en-US" sz="2000" baseline="30000">
                <a:solidFill>
                  <a:srgbClr val="FFFF99"/>
                </a:solidFill>
                <a:latin typeface="Arial Rounded MT Bold" pitchFamily="34" charset="0"/>
              </a:rPr>
              <a:t>th</a:t>
            </a:r>
            <a:r>
              <a:rPr lang="en-US" altLang="en-US" sz="2000">
                <a:solidFill>
                  <a:srgbClr val="FFFF99"/>
                </a:solidFill>
                <a:latin typeface="Arial Rounded MT Bold" pitchFamily="34" charset="0"/>
              </a:rPr>
              <a:t> regnal year of Jehoiakim (605/4 BC), Jeremiah’s oracles were memorized.</a:t>
            </a:r>
          </a:p>
          <a:p>
            <a:pPr eaLnBrk="1" hangingPunct="1">
              <a:lnSpc>
                <a:spcPct val="90000"/>
              </a:lnSpc>
              <a:defRPr/>
            </a:pPr>
            <a:r>
              <a:rPr lang="en-US" altLang="en-US" sz="2000">
                <a:solidFill>
                  <a:srgbClr val="FFFF99"/>
                </a:solidFill>
                <a:latin typeface="Arial Rounded MT Bold" pitchFamily="34" charset="0"/>
              </a:rPr>
              <a:t>Now, Yahweh commanded that they be inscribed.</a:t>
            </a:r>
          </a:p>
          <a:p>
            <a:pPr eaLnBrk="1" hangingPunct="1">
              <a:lnSpc>
                <a:spcPct val="90000"/>
              </a:lnSpc>
              <a:defRPr/>
            </a:pPr>
            <a:r>
              <a:rPr lang="en-US" altLang="en-US" sz="2000">
                <a:solidFill>
                  <a:srgbClr val="FFFF99"/>
                </a:solidFill>
                <a:latin typeface="Arial Rounded MT Bold" pitchFamily="34" charset="0"/>
              </a:rPr>
              <a:t>The oracles were dictated to Baruch, Jeremiah’s scribe.</a:t>
            </a:r>
          </a:p>
          <a:p>
            <a:pPr eaLnBrk="1" hangingPunct="1">
              <a:lnSpc>
                <a:spcPct val="90000"/>
              </a:lnSpc>
              <a:defRPr/>
            </a:pPr>
            <a:r>
              <a:rPr lang="en-US" altLang="en-US" sz="2000">
                <a:solidFill>
                  <a:srgbClr val="FFFF99"/>
                </a:solidFill>
                <a:latin typeface="Arial Rounded MT Bold" pitchFamily="34" charset="0"/>
              </a:rPr>
              <a:t>Baruch then publicly read the oracles at the temple.</a:t>
            </a:r>
          </a:p>
          <a:p>
            <a:pPr eaLnBrk="1" hangingPunct="1">
              <a:lnSpc>
                <a:spcPct val="90000"/>
              </a:lnSpc>
              <a:defRPr/>
            </a:pPr>
            <a:r>
              <a:rPr lang="en-US" altLang="en-US" sz="2000">
                <a:solidFill>
                  <a:srgbClr val="FFFF99"/>
                </a:solidFill>
                <a:latin typeface="Arial Rounded MT Bold" pitchFamily="34" charset="0"/>
              </a:rPr>
              <a:t>Later, he read them to officials in the royal court.</a:t>
            </a:r>
          </a:p>
        </p:txBody>
      </p:sp>
      <p:sp>
        <p:nvSpPr>
          <p:cNvPr id="92165" name="Rectangle 5"/>
          <p:cNvSpPr>
            <a:spLocks noGrp="1" noChangeArrowheads="1"/>
          </p:cNvSpPr>
          <p:nvPr>
            <p:ph type="body" sz="half" idx="2"/>
          </p:nvPr>
        </p:nvSpPr>
        <p:spPr>
          <a:xfrm>
            <a:off x="6172200" y="1371600"/>
            <a:ext cx="4114800" cy="5029200"/>
          </a:xfrm>
          <a:solidFill>
            <a:srgbClr val="013319"/>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a:solidFill>
                  <a:srgbClr val="FFFF00"/>
                </a:solidFill>
                <a:latin typeface="Berlin Sans FB Demi" pitchFamily="34" charset="0"/>
              </a:rPr>
              <a:t>2</a:t>
            </a:r>
            <a:r>
              <a:rPr lang="en-US" altLang="en-US" sz="3600" baseline="30000">
                <a:solidFill>
                  <a:srgbClr val="FFFF00"/>
                </a:solidFill>
                <a:latin typeface="Berlin Sans FB Demi" pitchFamily="34" charset="0"/>
              </a:rPr>
              <a:t>nd</a:t>
            </a:r>
            <a:r>
              <a:rPr lang="en-US" altLang="en-US" sz="3600">
                <a:solidFill>
                  <a:srgbClr val="FFFF00"/>
                </a:solidFill>
                <a:latin typeface="Berlin Sans FB Demi" pitchFamily="34" charset="0"/>
              </a:rPr>
              <a:t> Dictation</a:t>
            </a:r>
          </a:p>
          <a:p>
            <a:pPr eaLnBrk="1" hangingPunct="1">
              <a:lnSpc>
                <a:spcPct val="90000"/>
              </a:lnSpc>
              <a:defRPr/>
            </a:pPr>
            <a:r>
              <a:rPr lang="en-US" altLang="en-US" sz="2000">
                <a:solidFill>
                  <a:srgbClr val="FFFF99"/>
                </a:solidFill>
                <a:latin typeface="Arial Rounded MT Bold" pitchFamily="34" charset="0"/>
              </a:rPr>
              <a:t>When the oracles were read in the presence of Jehoiakim, the king destroyed the scroll.</a:t>
            </a:r>
          </a:p>
          <a:p>
            <a:pPr eaLnBrk="1" hangingPunct="1">
              <a:lnSpc>
                <a:spcPct val="90000"/>
              </a:lnSpc>
              <a:defRPr/>
            </a:pPr>
            <a:r>
              <a:rPr lang="en-US" altLang="en-US" sz="2000">
                <a:solidFill>
                  <a:srgbClr val="FFFF99"/>
                </a:solidFill>
                <a:latin typeface="Arial Rounded MT Bold" pitchFamily="34" charset="0"/>
              </a:rPr>
              <a:t>Yahweh then commanded the production of a second edition, again by dictation.</a:t>
            </a:r>
          </a:p>
          <a:p>
            <a:pPr eaLnBrk="1" hangingPunct="1">
              <a:lnSpc>
                <a:spcPct val="90000"/>
              </a:lnSpc>
              <a:defRPr/>
            </a:pPr>
            <a:r>
              <a:rPr lang="en-US" altLang="en-US" sz="2000">
                <a:solidFill>
                  <a:srgbClr val="FFFF99"/>
                </a:solidFill>
                <a:latin typeface="Arial Rounded MT Bold" pitchFamily="34" charset="0"/>
              </a:rPr>
              <a:t>In this dictation, Baruch added some expansions that were not contained in the original scroll.</a:t>
            </a:r>
          </a:p>
          <a:p>
            <a:pPr eaLnBrk="1" hangingPunct="1">
              <a:lnSpc>
                <a:spcPct val="90000"/>
              </a:lnSpc>
              <a:defRPr/>
            </a:pPr>
            <a:r>
              <a:rPr lang="en-US" altLang="en-US" sz="2000">
                <a:solidFill>
                  <a:srgbClr val="FFFF99"/>
                </a:solidFill>
                <a:latin typeface="Arial Rounded MT Bold" pitchFamily="34" charset="0"/>
              </a:rPr>
              <a:t>Presumably, Baruch was responsible for the biographical material written in the third person.</a:t>
            </a:r>
          </a:p>
        </p:txBody>
      </p:sp>
    </p:spTree>
    <p:extLst>
      <p:ext uri="{BB962C8B-B14F-4D97-AF65-F5344CB8AC3E}">
        <p14:creationId xmlns:p14="http://schemas.microsoft.com/office/powerpoint/2010/main" val="3240973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4">
                                            <p:txEl>
                                              <p:pRg st="1" end="1"/>
                                            </p:txEl>
                                          </p:spTgt>
                                        </p:tgtEl>
                                        <p:attrNameLst>
                                          <p:attrName>style.visibility</p:attrName>
                                        </p:attrNameLst>
                                      </p:cBhvr>
                                      <p:to>
                                        <p:strVal val="visible"/>
                                      </p:to>
                                    </p:set>
                                    <p:anim calcmode="lin" valueType="num">
                                      <p:cBhvr additive="base">
                                        <p:cTn id="7" dur="500" fill="hold"/>
                                        <p:tgtEl>
                                          <p:spTgt spid="9216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164">
                                            <p:txEl>
                                              <p:pRg st="2" end="2"/>
                                            </p:txEl>
                                          </p:spTgt>
                                        </p:tgtEl>
                                        <p:attrNameLst>
                                          <p:attrName>style.visibility</p:attrName>
                                        </p:attrNameLst>
                                      </p:cBhvr>
                                      <p:to>
                                        <p:strVal val="visible"/>
                                      </p:to>
                                    </p:set>
                                    <p:anim calcmode="lin" valueType="num">
                                      <p:cBhvr additive="base">
                                        <p:cTn id="13" dur="500" fill="hold"/>
                                        <p:tgtEl>
                                          <p:spTgt spid="9216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164">
                                            <p:txEl>
                                              <p:pRg st="3" end="3"/>
                                            </p:txEl>
                                          </p:spTgt>
                                        </p:tgtEl>
                                        <p:attrNameLst>
                                          <p:attrName>style.visibility</p:attrName>
                                        </p:attrNameLst>
                                      </p:cBhvr>
                                      <p:to>
                                        <p:strVal val="visible"/>
                                      </p:to>
                                    </p:set>
                                    <p:anim calcmode="lin" valueType="num">
                                      <p:cBhvr additive="base">
                                        <p:cTn id="19" dur="500" fill="hold"/>
                                        <p:tgtEl>
                                          <p:spTgt spid="9216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2164">
                                            <p:txEl>
                                              <p:pRg st="4" end="4"/>
                                            </p:txEl>
                                          </p:spTgt>
                                        </p:tgtEl>
                                        <p:attrNameLst>
                                          <p:attrName>style.visibility</p:attrName>
                                        </p:attrNameLst>
                                      </p:cBhvr>
                                      <p:to>
                                        <p:strVal val="visible"/>
                                      </p:to>
                                    </p:set>
                                    <p:anim calcmode="lin" valueType="num">
                                      <p:cBhvr additive="base">
                                        <p:cTn id="25" dur="500" fill="hold"/>
                                        <p:tgtEl>
                                          <p:spTgt spid="9216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2164">
                                            <p:txEl>
                                              <p:pRg st="5" end="5"/>
                                            </p:txEl>
                                          </p:spTgt>
                                        </p:tgtEl>
                                        <p:attrNameLst>
                                          <p:attrName>style.visibility</p:attrName>
                                        </p:attrNameLst>
                                      </p:cBhvr>
                                      <p:to>
                                        <p:strVal val="visible"/>
                                      </p:to>
                                    </p:set>
                                    <p:anim calcmode="lin" valueType="num">
                                      <p:cBhvr additive="base">
                                        <p:cTn id="31" dur="500" fill="hold"/>
                                        <p:tgtEl>
                                          <p:spTgt spid="9216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2165">
                                            <p:txEl>
                                              <p:pRg st="1" end="1"/>
                                            </p:txEl>
                                          </p:spTgt>
                                        </p:tgtEl>
                                        <p:attrNameLst>
                                          <p:attrName>style.visibility</p:attrName>
                                        </p:attrNameLst>
                                      </p:cBhvr>
                                      <p:to>
                                        <p:strVal val="visible"/>
                                      </p:to>
                                    </p:set>
                                    <p:anim calcmode="lin" valueType="num">
                                      <p:cBhvr additive="base">
                                        <p:cTn id="37" dur="500" fill="hold"/>
                                        <p:tgtEl>
                                          <p:spTgt spid="9216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2165">
                                            <p:txEl>
                                              <p:pRg st="2" end="2"/>
                                            </p:txEl>
                                          </p:spTgt>
                                        </p:tgtEl>
                                        <p:attrNameLst>
                                          <p:attrName>style.visibility</p:attrName>
                                        </p:attrNameLst>
                                      </p:cBhvr>
                                      <p:to>
                                        <p:strVal val="visible"/>
                                      </p:to>
                                    </p:set>
                                    <p:anim calcmode="lin" valueType="num">
                                      <p:cBhvr additive="base">
                                        <p:cTn id="43" dur="500" fill="hold"/>
                                        <p:tgtEl>
                                          <p:spTgt spid="9216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2165">
                                            <p:txEl>
                                              <p:pRg st="3" end="3"/>
                                            </p:txEl>
                                          </p:spTgt>
                                        </p:tgtEl>
                                        <p:attrNameLst>
                                          <p:attrName>style.visibility</p:attrName>
                                        </p:attrNameLst>
                                      </p:cBhvr>
                                      <p:to>
                                        <p:strVal val="visible"/>
                                      </p:to>
                                    </p:set>
                                    <p:anim calcmode="lin" valueType="num">
                                      <p:cBhvr additive="base">
                                        <p:cTn id="49" dur="500" fill="hold"/>
                                        <p:tgtEl>
                                          <p:spTgt spid="9216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21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2165">
                                            <p:txEl>
                                              <p:pRg st="4" end="4"/>
                                            </p:txEl>
                                          </p:spTgt>
                                        </p:tgtEl>
                                        <p:attrNameLst>
                                          <p:attrName>style.visibility</p:attrName>
                                        </p:attrNameLst>
                                      </p:cBhvr>
                                      <p:to>
                                        <p:strVal val="visible"/>
                                      </p:to>
                                    </p:set>
                                    <p:anim calcmode="lin" valueType="num">
                                      <p:cBhvr additive="base">
                                        <p:cTn id="55" dur="500" fill="hold"/>
                                        <p:tgtEl>
                                          <p:spTgt spid="9216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21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7"/>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11D74935-B52E-40ED-9DE9-F012F0CE4643}" type="slidenum">
              <a:rPr lang="en-US" altLang="en-US"/>
              <a:pPr/>
              <a:t>63</a:t>
            </a:fld>
            <a:endParaRPr lang="en-US" altLang="en-US"/>
          </a:p>
        </p:txBody>
      </p:sp>
      <p:sp>
        <p:nvSpPr>
          <p:cNvPr id="95236" name="Rectangle 4"/>
          <p:cNvSpPr>
            <a:spLocks noGrp="1" noChangeArrowheads="1"/>
          </p:cNvSpPr>
          <p:nvPr>
            <p:ph type="title"/>
          </p:nvPr>
        </p:nvSpPr>
        <p:spPr>
          <a:xfrm>
            <a:off x="376517" y="152400"/>
            <a:ext cx="11241741" cy="1219201"/>
          </a:xfrm>
        </p:spPr>
        <p:txBody>
          <a:bodyPr>
            <a:normAutofit fontScale="90000"/>
          </a:bodyPr>
          <a:lstStyle/>
          <a:p>
            <a:pPr eaLnBrk="1" hangingPunct="1">
              <a:defRPr/>
            </a:pPr>
            <a:r>
              <a:rPr lang="en-US" altLang="en-US" sz="4000">
                <a:latin typeface="Agency FB" pitchFamily="2" charset="0"/>
              </a:rPr>
              <a:t>Bulla of Jeremiah’s Scribe</a:t>
            </a:r>
            <a:br>
              <a:rPr lang="en-US" altLang="en-US" sz="4000">
                <a:latin typeface="Agency FB" pitchFamily="2" charset="0"/>
              </a:rPr>
            </a:br>
            <a:r>
              <a:rPr lang="en-US" altLang="en-US" sz="2000" i="1">
                <a:latin typeface="Arial Narrow" panose="020B0606020202030204" pitchFamily="34" charset="0"/>
              </a:rPr>
              <a:t>In 1975, a hoard of more than 250 bullae (lumps of clay impressed with a seal) were discovered, one of them containing the name of Baruch (cf. Je. 36:4).</a:t>
            </a:r>
            <a:endParaRPr lang="en-US" altLang="en-US" sz="4000">
              <a:latin typeface="Agency FB" pitchFamily="2" charset="0"/>
            </a:endParaRPr>
          </a:p>
        </p:txBody>
      </p:sp>
      <p:sp>
        <p:nvSpPr>
          <p:cNvPr id="95240" name="Rectangle 8"/>
          <p:cNvSpPr>
            <a:spLocks noGrp="1" noChangeArrowheads="1"/>
          </p:cNvSpPr>
          <p:nvPr>
            <p:ph type="body" sz="half" idx="1"/>
          </p:nvPr>
        </p:nvSpPr>
        <p:spPr>
          <a:xfrm>
            <a:off x="2286000" y="1714500"/>
            <a:ext cx="3657600" cy="2057400"/>
          </a:xfrm>
        </p:spPr>
        <p:txBody>
          <a:bodyPr/>
          <a:lstStyle/>
          <a:p>
            <a:pPr algn="r" eaLnBrk="1" hangingPunct="1">
              <a:lnSpc>
                <a:spcPct val="90000"/>
              </a:lnSpc>
              <a:buFont typeface="Wingdings" panose="05000000000000000000" pitchFamily="2" charset="2"/>
              <a:buNone/>
              <a:defRPr/>
            </a:pPr>
            <a:r>
              <a:rPr lang="en-US" altLang="en-US" sz="4000" dirty="0">
                <a:solidFill>
                  <a:srgbClr val="FFFF00"/>
                </a:solidFill>
                <a:latin typeface="Freestyle Script" panose="030804020302050B0404" pitchFamily="66" charset="0"/>
              </a:rPr>
              <a:t>“Belonging to </a:t>
            </a:r>
            <a:r>
              <a:rPr lang="en-US" altLang="en-US" sz="4000" dirty="0" err="1">
                <a:solidFill>
                  <a:srgbClr val="FFFF00"/>
                </a:solidFill>
                <a:latin typeface="Freestyle Script" panose="030804020302050B0404" pitchFamily="66" charset="0"/>
              </a:rPr>
              <a:t>Berekhyahu</a:t>
            </a:r>
            <a:endParaRPr lang="en-US" altLang="en-US" sz="4000" dirty="0">
              <a:solidFill>
                <a:srgbClr val="FFFF00"/>
              </a:solidFill>
              <a:latin typeface="Freestyle Script" panose="030804020302050B0404" pitchFamily="66" charset="0"/>
            </a:endParaRPr>
          </a:p>
          <a:p>
            <a:pPr algn="r" eaLnBrk="1" hangingPunct="1">
              <a:lnSpc>
                <a:spcPct val="90000"/>
              </a:lnSpc>
              <a:buFont typeface="Wingdings" panose="05000000000000000000" pitchFamily="2" charset="2"/>
              <a:buNone/>
              <a:defRPr/>
            </a:pPr>
            <a:r>
              <a:rPr lang="en-US" altLang="en-US" sz="4000" dirty="0">
                <a:solidFill>
                  <a:srgbClr val="FFFF00"/>
                </a:solidFill>
                <a:latin typeface="Freestyle Script" panose="030804020302050B0404" pitchFamily="66" charset="0"/>
              </a:rPr>
              <a:t>Son of </a:t>
            </a:r>
            <a:r>
              <a:rPr lang="en-US" altLang="en-US" sz="4000" dirty="0" err="1">
                <a:solidFill>
                  <a:srgbClr val="FFFF00"/>
                </a:solidFill>
                <a:latin typeface="Freestyle Script" panose="030804020302050B0404" pitchFamily="66" charset="0"/>
              </a:rPr>
              <a:t>Neriyahu</a:t>
            </a:r>
            <a:endParaRPr lang="en-US" altLang="en-US" sz="4000" dirty="0">
              <a:solidFill>
                <a:srgbClr val="FFFF00"/>
              </a:solidFill>
              <a:latin typeface="Freestyle Script" panose="030804020302050B0404" pitchFamily="66" charset="0"/>
            </a:endParaRPr>
          </a:p>
          <a:p>
            <a:pPr algn="r" eaLnBrk="1" hangingPunct="1">
              <a:lnSpc>
                <a:spcPct val="90000"/>
              </a:lnSpc>
              <a:buFont typeface="Wingdings" panose="05000000000000000000" pitchFamily="2" charset="2"/>
              <a:buNone/>
              <a:defRPr/>
            </a:pPr>
            <a:r>
              <a:rPr lang="en-US" altLang="en-US" sz="4000" dirty="0">
                <a:solidFill>
                  <a:srgbClr val="FFFF00"/>
                </a:solidFill>
                <a:latin typeface="Freestyle Script" panose="030804020302050B0404" pitchFamily="66" charset="0"/>
              </a:rPr>
              <a:t>The scribe”</a:t>
            </a:r>
          </a:p>
        </p:txBody>
      </p:sp>
      <p:pic>
        <p:nvPicPr>
          <p:cNvPr id="68613" name="Picture 7" descr="bar091d01"/>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6477000" y="1722439"/>
            <a:ext cx="4038600" cy="1944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10" descr="bar087e01"/>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477000" y="3941763"/>
            <a:ext cx="4038600" cy="270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5" name="Line 11"/>
          <p:cNvSpPr>
            <a:spLocks noChangeShapeType="1"/>
          </p:cNvSpPr>
          <p:nvPr/>
        </p:nvSpPr>
        <p:spPr bwMode="auto">
          <a:xfrm>
            <a:off x="2590800" y="2398051"/>
            <a:ext cx="33528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6" name="Line 13"/>
          <p:cNvSpPr>
            <a:spLocks noChangeShapeType="1"/>
          </p:cNvSpPr>
          <p:nvPr/>
        </p:nvSpPr>
        <p:spPr bwMode="auto">
          <a:xfrm>
            <a:off x="2590800" y="3065922"/>
            <a:ext cx="32766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7" name="Text Box 15"/>
          <p:cNvSpPr txBox="1">
            <a:spLocks noChangeArrowheads="1"/>
          </p:cNvSpPr>
          <p:nvPr/>
        </p:nvSpPr>
        <p:spPr bwMode="auto">
          <a:xfrm>
            <a:off x="532125" y="4092476"/>
            <a:ext cx="570155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spcBef>
                <a:spcPct val="50000"/>
              </a:spcBef>
            </a:pPr>
            <a:r>
              <a:rPr lang="en-US" altLang="en-US" sz="2400" i="1" dirty="0">
                <a:latin typeface="Arial Narrow" panose="020B0606020202030204" pitchFamily="34" charset="0"/>
              </a:rPr>
              <a:t>      The hoard was discovered in October 1975 in the shop of an Arab antiquities dealer in East Jerusalem. Each bulla was about 1” across.  Such seals were used to secure important documents. They were baked hard in the fire that destroyed Jerusalem, 587-6 BC.</a:t>
            </a:r>
          </a:p>
        </p:txBody>
      </p:sp>
    </p:spTree>
    <p:extLst>
      <p:ext uri="{BB962C8B-B14F-4D97-AF65-F5344CB8AC3E}">
        <p14:creationId xmlns:p14="http://schemas.microsoft.com/office/powerpoint/2010/main" val="39895614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95D6E87-C026-4EC5-95EE-4755C6D35C8A}" type="slidenum">
              <a:rPr lang="en-US" altLang="en-US"/>
              <a:pPr/>
              <a:t>64</a:t>
            </a:fld>
            <a:endParaRPr lang="en-US" altLang="en-US"/>
          </a:p>
        </p:txBody>
      </p:sp>
      <p:sp>
        <p:nvSpPr>
          <p:cNvPr id="101380" name="Rectangle 4"/>
          <p:cNvSpPr>
            <a:spLocks noGrp="1" noChangeArrowheads="1"/>
          </p:cNvSpPr>
          <p:nvPr>
            <p:ph type="title"/>
          </p:nvPr>
        </p:nvSpPr>
        <p:spPr>
          <a:xfrm>
            <a:off x="645460" y="286870"/>
            <a:ext cx="11205882" cy="1707773"/>
          </a:xfrm>
        </p:spPr>
        <p:txBody>
          <a:bodyPr>
            <a:normAutofit fontScale="90000"/>
          </a:bodyPr>
          <a:lstStyle/>
          <a:p>
            <a:pPr eaLnBrk="1" hangingPunct="1">
              <a:lnSpc>
                <a:spcPct val="80000"/>
              </a:lnSpc>
              <a:defRPr/>
            </a:pPr>
            <a:r>
              <a:rPr lang="en-US" altLang="en-US" sz="5400" dirty="0">
                <a:solidFill>
                  <a:srgbClr val="FFC000"/>
                </a:solidFill>
                <a:latin typeface="Impact" panose="020B0806030902050204" pitchFamily="34" charset="0"/>
              </a:rPr>
              <a:t>Jeremiah’s Call</a:t>
            </a:r>
            <a:br>
              <a:rPr lang="en-US" altLang="en-US" sz="5400" dirty="0">
                <a:solidFill>
                  <a:srgbClr val="FF0000"/>
                </a:solidFill>
                <a:latin typeface="Matura MT Script Capitals" pitchFamily="66" charset="0"/>
              </a:rPr>
            </a:br>
            <a:r>
              <a:rPr lang="en-US" altLang="en-US" sz="5400" dirty="0">
                <a:latin typeface="Matura MT Script Capitals" pitchFamily="66" charset="0"/>
              </a:rPr>
              <a:t> </a:t>
            </a:r>
            <a:r>
              <a:rPr lang="en-US" altLang="en-US" b="1" i="1" dirty="0">
                <a:latin typeface="Arial Narrow" panose="020B0606020202030204" pitchFamily="34" charset="0"/>
              </a:rPr>
              <a:t>Chosen and shaped for </a:t>
            </a:r>
            <a:r>
              <a:rPr lang="en-US" altLang="en-US" b="1" i="1" dirty="0" err="1">
                <a:latin typeface="Arial Narrow" panose="020B0606020202030204" pitchFamily="34" charset="0"/>
              </a:rPr>
              <a:t>prophethood</a:t>
            </a:r>
            <a:r>
              <a:rPr lang="en-US" altLang="en-US" b="1" i="1" dirty="0">
                <a:latin typeface="Arial Narrow" panose="020B0606020202030204" pitchFamily="34" charset="0"/>
              </a:rPr>
              <a:t> from birth</a:t>
            </a:r>
            <a:r>
              <a:rPr lang="en-US" altLang="en-US" dirty="0">
                <a:latin typeface="Impact" panose="020B0806030902050204" pitchFamily="34" charset="0"/>
              </a:rPr>
              <a:t> </a:t>
            </a:r>
            <a:r>
              <a:rPr lang="en-US" altLang="en-US" sz="2400" dirty="0">
                <a:latin typeface="Arial Narrow" panose="020B0606020202030204" pitchFamily="34" charset="0"/>
              </a:rPr>
              <a:t>(1:4-5)</a:t>
            </a:r>
            <a:endParaRPr lang="en-US" altLang="en-US" dirty="0">
              <a:latin typeface="Impact" panose="020B0806030902050204" pitchFamily="34" charset="0"/>
            </a:endParaRPr>
          </a:p>
        </p:txBody>
      </p:sp>
      <p:sp>
        <p:nvSpPr>
          <p:cNvPr id="101381" name="Rectangle 5"/>
          <p:cNvSpPr>
            <a:spLocks noGrp="1" noChangeArrowheads="1"/>
          </p:cNvSpPr>
          <p:nvPr>
            <p:ph type="body" sz="half" idx="1"/>
          </p:nvPr>
        </p:nvSpPr>
        <p:spPr>
          <a:xfrm>
            <a:off x="376518" y="2335297"/>
            <a:ext cx="5495363" cy="3742765"/>
          </a:xfrm>
          <a:solidFill>
            <a:srgbClr val="0033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rgbClr val="FFFF99"/>
                </a:solidFill>
                <a:latin typeface="Lucida Bright" pitchFamily="18" charset="0"/>
              </a:rPr>
              <a:t>Similar to:</a:t>
            </a:r>
          </a:p>
          <a:p>
            <a:pPr eaLnBrk="1" hangingPunct="1">
              <a:lnSpc>
                <a:spcPct val="90000"/>
              </a:lnSpc>
              <a:defRPr/>
            </a:pPr>
            <a:r>
              <a:rPr lang="en-US" altLang="en-US" sz="2400" b="1" i="1" dirty="0">
                <a:solidFill>
                  <a:srgbClr val="FFCC00"/>
                </a:solidFill>
                <a:latin typeface="Arial Narrow" panose="020B0606020202030204" pitchFamily="34" charset="0"/>
              </a:rPr>
              <a:t>Moses</a:t>
            </a:r>
            <a:r>
              <a:rPr lang="en-US" altLang="en-US" sz="2400" i="1" dirty="0">
                <a:latin typeface="Arial Narrow" panose="020B0606020202030204" pitchFamily="34" charset="0"/>
              </a:rPr>
              <a:t> …both objected to their call on the basis of personal inadequacies </a:t>
            </a:r>
            <a:r>
              <a:rPr lang="en-US" altLang="en-US" sz="2000" i="1" dirty="0">
                <a:latin typeface="Arial Narrow" panose="020B0606020202030204" pitchFamily="34" charset="0"/>
              </a:rPr>
              <a:t>(</a:t>
            </a:r>
            <a:r>
              <a:rPr lang="en-US" altLang="en-US" sz="2000" i="1" dirty="0" err="1">
                <a:latin typeface="Arial Narrow" panose="020B0606020202030204" pitchFamily="34" charset="0"/>
              </a:rPr>
              <a:t>Je</a:t>
            </a:r>
            <a:r>
              <a:rPr lang="en-US" altLang="en-US" sz="2000" i="1" dirty="0">
                <a:latin typeface="Arial Narrow" panose="020B0606020202030204" pitchFamily="34" charset="0"/>
              </a:rPr>
              <a:t>. 1:6-8; Ex. 4:12-17)</a:t>
            </a:r>
            <a:endParaRPr lang="en-US" altLang="en-US" sz="2400" i="1" dirty="0">
              <a:latin typeface="Arial Narrow" panose="020B0606020202030204" pitchFamily="34" charset="0"/>
            </a:endParaRPr>
          </a:p>
          <a:p>
            <a:pPr eaLnBrk="1" hangingPunct="1">
              <a:lnSpc>
                <a:spcPct val="90000"/>
              </a:lnSpc>
              <a:defRPr/>
            </a:pPr>
            <a:r>
              <a:rPr lang="en-US" altLang="en-US" sz="2400" b="1" i="1" dirty="0">
                <a:solidFill>
                  <a:srgbClr val="FFCC00"/>
                </a:solidFill>
                <a:latin typeface="Arial Narrow" panose="020B0606020202030204" pitchFamily="34" charset="0"/>
              </a:rPr>
              <a:t>Isaiah</a:t>
            </a:r>
            <a:r>
              <a:rPr lang="en-US" altLang="en-US" sz="2400" i="1" dirty="0">
                <a:solidFill>
                  <a:srgbClr val="FFCC00"/>
                </a:solidFill>
                <a:latin typeface="Arial Narrow" panose="020B0606020202030204" pitchFamily="34" charset="0"/>
              </a:rPr>
              <a:t> </a:t>
            </a:r>
            <a:r>
              <a:rPr lang="en-US" altLang="en-US" sz="2400" i="1" dirty="0">
                <a:latin typeface="Arial Narrow" panose="020B0606020202030204" pitchFamily="34" charset="0"/>
              </a:rPr>
              <a:t>…both their mouths were touched to empower them with the prophetic word</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Je</a:t>
            </a:r>
            <a:r>
              <a:rPr lang="en-US" altLang="en-US" sz="2000" i="1" dirty="0">
                <a:latin typeface="Arial Narrow" panose="020B0606020202030204" pitchFamily="34" charset="0"/>
              </a:rPr>
              <a:t>. 1:9; Is. 6:6-7)</a:t>
            </a:r>
          </a:p>
          <a:p>
            <a:pPr eaLnBrk="1" hangingPunct="1">
              <a:lnSpc>
                <a:spcPct val="90000"/>
              </a:lnSpc>
              <a:defRPr/>
            </a:pPr>
            <a:r>
              <a:rPr lang="en-US" altLang="en-US" sz="2400" b="1" i="1" dirty="0">
                <a:solidFill>
                  <a:srgbClr val="FFCC00"/>
                </a:solidFill>
                <a:latin typeface="Arial Narrow" panose="020B0606020202030204" pitchFamily="34" charset="0"/>
              </a:rPr>
              <a:t>Controlling principle:</a:t>
            </a:r>
            <a:r>
              <a:rPr lang="en-US" altLang="en-US" sz="2400" i="1" dirty="0">
                <a:latin typeface="Arial Narrow" panose="020B0606020202030204" pitchFamily="34" charset="0"/>
              </a:rPr>
              <a:t>  Yahweh does not merely call those who are equipped; he equips those whom he calls.</a:t>
            </a:r>
          </a:p>
        </p:txBody>
      </p:sp>
      <p:sp>
        <p:nvSpPr>
          <p:cNvPr id="101382" name="Rectangle 6"/>
          <p:cNvSpPr>
            <a:spLocks noGrp="1" noChangeArrowheads="1"/>
          </p:cNvSpPr>
          <p:nvPr>
            <p:ph type="body" sz="half" idx="2"/>
          </p:nvPr>
        </p:nvSpPr>
        <p:spPr>
          <a:xfrm>
            <a:off x="6248401" y="2356821"/>
            <a:ext cx="5369859" cy="4226859"/>
          </a:xfrm>
          <a:solidFill>
            <a:srgbClr val="006666"/>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rgbClr val="FFFF99"/>
                </a:solidFill>
                <a:latin typeface="Lucida Bright" pitchFamily="18" charset="0"/>
              </a:rPr>
              <a:t>Ministry Agenda:</a:t>
            </a:r>
          </a:p>
          <a:p>
            <a:pPr eaLnBrk="1" hangingPunct="1">
              <a:lnSpc>
                <a:spcPct val="90000"/>
              </a:lnSpc>
              <a:defRPr/>
            </a:pPr>
            <a:r>
              <a:rPr lang="en-US" altLang="en-US" sz="2400" b="1" i="1" dirty="0">
                <a:solidFill>
                  <a:srgbClr val="FFCC00"/>
                </a:solidFill>
                <a:latin typeface="Arial Narrow" panose="020B0606020202030204" pitchFamily="34" charset="0"/>
              </a:rPr>
              <a:t>Judgment</a:t>
            </a:r>
            <a:r>
              <a:rPr lang="en-US" altLang="en-US" sz="2400" b="1" i="1" dirty="0">
                <a:solidFill>
                  <a:srgbClr val="FFCC99"/>
                </a:solidFill>
                <a:latin typeface="Arial Narrow" panose="020B0606020202030204" pitchFamily="34" charset="0"/>
              </a:rPr>
              <a:t> </a:t>
            </a:r>
            <a:r>
              <a:rPr lang="en-US" altLang="en-US" sz="2400" i="1" dirty="0">
                <a:latin typeface="Arial Narrow" panose="020B0606020202030204" pitchFamily="34" charset="0"/>
              </a:rPr>
              <a:t> …to uproot, tear down, destroy and overthrow </a:t>
            </a:r>
            <a:r>
              <a:rPr lang="en-US" altLang="en-US" sz="2000" i="1" dirty="0">
                <a:latin typeface="Arial Narrow" panose="020B0606020202030204" pitchFamily="34" charset="0"/>
              </a:rPr>
              <a:t>(1:10a)</a:t>
            </a:r>
          </a:p>
          <a:p>
            <a:pPr eaLnBrk="1" hangingPunct="1">
              <a:lnSpc>
                <a:spcPct val="90000"/>
              </a:lnSpc>
              <a:defRPr/>
            </a:pPr>
            <a:r>
              <a:rPr lang="en-US" altLang="en-US" sz="2400" b="1" i="1" dirty="0">
                <a:solidFill>
                  <a:srgbClr val="FFCC00"/>
                </a:solidFill>
                <a:latin typeface="Arial Narrow" panose="020B0606020202030204" pitchFamily="34" charset="0"/>
              </a:rPr>
              <a:t>Hope</a:t>
            </a:r>
            <a:r>
              <a:rPr lang="en-US" altLang="en-US" sz="2400" b="1" i="1" dirty="0">
                <a:latin typeface="Arial Narrow" panose="020B0606020202030204" pitchFamily="34" charset="0"/>
              </a:rPr>
              <a:t> </a:t>
            </a:r>
            <a:r>
              <a:rPr lang="en-US" altLang="en-US" sz="2400" i="1" dirty="0">
                <a:latin typeface="Arial Narrow" panose="020B0606020202030204" pitchFamily="34" charset="0"/>
              </a:rPr>
              <a:t> …to build and plant </a:t>
            </a:r>
            <a:r>
              <a:rPr lang="en-US" altLang="en-US" sz="2000" i="1" dirty="0">
                <a:latin typeface="Arial Narrow" panose="020B0606020202030204" pitchFamily="34" charset="0"/>
              </a:rPr>
              <a:t>(1:10b)</a:t>
            </a:r>
          </a:p>
          <a:p>
            <a:pPr eaLnBrk="1" hangingPunct="1">
              <a:lnSpc>
                <a:spcPct val="90000"/>
              </a:lnSpc>
              <a:defRPr/>
            </a:pPr>
            <a:r>
              <a:rPr lang="en-US" altLang="en-US" sz="2400" b="1" i="1" dirty="0">
                <a:solidFill>
                  <a:srgbClr val="FFCC00"/>
                </a:solidFill>
                <a:latin typeface="Arial Narrow" panose="020B0606020202030204" pitchFamily="34" charset="0"/>
              </a:rPr>
              <a:t>Personal Requirements:</a:t>
            </a:r>
          </a:p>
          <a:p>
            <a:pPr lvl="1" eaLnBrk="1" hangingPunct="1">
              <a:lnSpc>
                <a:spcPct val="90000"/>
              </a:lnSpc>
              <a:buFont typeface="Wingdings" panose="05000000000000000000" pitchFamily="2" charset="2"/>
              <a:buChar char="Ø"/>
              <a:defRPr/>
            </a:pPr>
            <a:r>
              <a:rPr lang="en-US" altLang="en-US" sz="2400" i="1" dirty="0">
                <a:latin typeface="Arial Narrow" panose="020B0606020202030204" pitchFamily="34" charset="0"/>
              </a:rPr>
              <a:t>Celibacy (16:1-4)</a:t>
            </a:r>
          </a:p>
          <a:p>
            <a:pPr lvl="1" eaLnBrk="1" hangingPunct="1">
              <a:lnSpc>
                <a:spcPct val="90000"/>
              </a:lnSpc>
              <a:buFont typeface="Wingdings" panose="05000000000000000000" pitchFamily="2" charset="2"/>
              <a:buChar char="Ø"/>
              <a:defRPr/>
            </a:pPr>
            <a:r>
              <a:rPr lang="en-US" altLang="en-US" sz="2400" i="1" dirty="0">
                <a:latin typeface="Arial Narrow" panose="020B0606020202030204" pitchFamily="34" charset="0"/>
              </a:rPr>
              <a:t>Forbidden to attend weddings and funerals (16:5-9)</a:t>
            </a:r>
          </a:p>
          <a:p>
            <a:pPr lvl="1"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(All human emotion would be stripped away, a symbol of the shock of God’s future.)</a:t>
            </a:r>
          </a:p>
        </p:txBody>
      </p:sp>
    </p:spTree>
    <p:extLst>
      <p:ext uri="{BB962C8B-B14F-4D97-AF65-F5344CB8AC3E}">
        <p14:creationId xmlns:p14="http://schemas.microsoft.com/office/powerpoint/2010/main" val="3083490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381">
                                            <p:txEl>
                                              <p:pRg st="1" end="1"/>
                                            </p:txEl>
                                          </p:spTgt>
                                        </p:tgtEl>
                                        <p:attrNameLst>
                                          <p:attrName>style.visibility</p:attrName>
                                        </p:attrNameLst>
                                      </p:cBhvr>
                                      <p:to>
                                        <p:strVal val="visible"/>
                                      </p:to>
                                    </p:set>
                                    <p:anim calcmode="lin" valueType="num">
                                      <p:cBhvr additive="base">
                                        <p:cTn id="7" dur="500" fill="hold"/>
                                        <p:tgtEl>
                                          <p:spTgt spid="10138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1381">
                                            <p:txEl>
                                              <p:pRg st="3" end="3"/>
                                            </p:txEl>
                                          </p:spTgt>
                                        </p:tgtEl>
                                        <p:attrNameLst>
                                          <p:attrName>style.visibility</p:attrName>
                                        </p:attrNameLst>
                                      </p:cBhvr>
                                      <p:to>
                                        <p:strVal val="visible"/>
                                      </p:to>
                                    </p:set>
                                    <p:anim calcmode="lin" valueType="num">
                                      <p:cBhvr additive="base">
                                        <p:cTn id="19" dur="500" fill="hold"/>
                                        <p:tgtEl>
                                          <p:spTgt spid="10138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1382">
                                            <p:txEl>
                                              <p:pRg st="1" end="1"/>
                                            </p:txEl>
                                          </p:spTgt>
                                        </p:tgtEl>
                                        <p:attrNameLst>
                                          <p:attrName>style.visibility</p:attrName>
                                        </p:attrNameLst>
                                      </p:cBhvr>
                                      <p:to>
                                        <p:strVal val="visible"/>
                                      </p:to>
                                    </p:set>
                                    <p:anim calcmode="lin" valueType="num">
                                      <p:cBhvr additive="base">
                                        <p:cTn id="25" dur="500" fill="hold"/>
                                        <p:tgtEl>
                                          <p:spTgt spid="10138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13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1382">
                                            <p:txEl>
                                              <p:pRg st="2" end="2"/>
                                            </p:txEl>
                                          </p:spTgt>
                                        </p:tgtEl>
                                        <p:attrNameLst>
                                          <p:attrName>style.visibility</p:attrName>
                                        </p:attrNameLst>
                                      </p:cBhvr>
                                      <p:to>
                                        <p:strVal val="visible"/>
                                      </p:to>
                                    </p:set>
                                    <p:anim calcmode="lin" valueType="num">
                                      <p:cBhvr additive="base">
                                        <p:cTn id="31" dur="500" fill="hold"/>
                                        <p:tgtEl>
                                          <p:spTgt spid="10138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13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1382">
                                            <p:txEl>
                                              <p:pRg st="3" end="3"/>
                                            </p:txEl>
                                          </p:spTgt>
                                        </p:tgtEl>
                                        <p:attrNameLst>
                                          <p:attrName>style.visibility</p:attrName>
                                        </p:attrNameLst>
                                      </p:cBhvr>
                                      <p:to>
                                        <p:strVal val="visible"/>
                                      </p:to>
                                    </p:set>
                                    <p:anim calcmode="lin" valueType="num">
                                      <p:cBhvr additive="base">
                                        <p:cTn id="37" dur="500" fill="hold"/>
                                        <p:tgtEl>
                                          <p:spTgt spid="10138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1382">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1382">
                                            <p:txEl>
                                              <p:pRg st="4" end="4"/>
                                            </p:txEl>
                                          </p:spTgt>
                                        </p:tgtEl>
                                        <p:attrNameLst>
                                          <p:attrName>style.visibility</p:attrName>
                                        </p:attrNameLst>
                                      </p:cBhvr>
                                      <p:to>
                                        <p:strVal val="visible"/>
                                      </p:to>
                                    </p:set>
                                    <p:anim calcmode="lin" valueType="num">
                                      <p:cBhvr additive="base">
                                        <p:cTn id="41" dur="500" fill="hold"/>
                                        <p:tgtEl>
                                          <p:spTgt spid="10138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382">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1382">
                                            <p:txEl>
                                              <p:pRg st="5" end="5"/>
                                            </p:txEl>
                                          </p:spTgt>
                                        </p:tgtEl>
                                        <p:attrNameLst>
                                          <p:attrName>style.visibility</p:attrName>
                                        </p:attrNameLst>
                                      </p:cBhvr>
                                      <p:to>
                                        <p:strVal val="visible"/>
                                      </p:to>
                                    </p:set>
                                    <p:anim calcmode="lin" valueType="num">
                                      <p:cBhvr additive="base">
                                        <p:cTn id="45" dur="500" fill="hold"/>
                                        <p:tgtEl>
                                          <p:spTgt spid="101382">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1382">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1382">
                                            <p:txEl>
                                              <p:pRg st="6" end="6"/>
                                            </p:txEl>
                                          </p:spTgt>
                                        </p:tgtEl>
                                        <p:attrNameLst>
                                          <p:attrName>style.visibility</p:attrName>
                                        </p:attrNameLst>
                                      </p:cBhvr>
                                      <p:to>
                                        <p:strVal val="visible"/>
                                      </p:to>
                                    </p:set>
                                    <p:anim calcmode="lin" valueType="num">
                                      <p:cBhvr additive="base">
                                        <p:cTn id="49" dur="500" fill="hold"/>
                                        <p:tgtEl>
                                          <p:spTgt spid="10138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138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4C23835-16C6-4E57-A01E-67D24204C59E}" type="slidenum">
              <a:rPr lang="en-US" altLang="en-US"/>
              <a:pPr/>
              <a:t>65</a:t>
            </a:fld>
            <a:endParaRPr lang="en-US" altLang="en-US"/>
          </a:p>
        </p:txBody>
      </p:sp>
      <p:pic>
        <p:nvPicPr>
          <p:cNvPr id="73731" name="Picture 2" descr="Israelite II, Slide # II2-02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6808788" y="0"/>
            <a:ext cx="46310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302808" y="211136"/>
            <a:ext cx="621254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4400" dirty="0">
                <a:solidFill>
                  <a:schemeClr val="tx2"/>
                </a:solidFill>
                <a:effectLst>
                  <a:outerShdw blurRad="38100" dist="38100" dir="2700000" algn="tl">
                    <a:srgbClr val="000000"/>
                  </a:outerShdw>
                </a:effectLst>
                <a:latin typeface="Cooper Black" pitchFamily="18" charset="0"/>
              </a:rPr>
              <a:t>The Almond Tree Branch</a:t>
            </a:r>
          </a:p>
        </p:txBody>
      </p:sp>
      <p:sp>
        <p:nvSpPr>
          <p:cNvPr id="166916" name="Text Box 4"/>
          <p:cNvSpPr txBox="1">
            <a:spLocks noChangeArrowheads="1"/>
          </p:cNvSpPr>
          <p:nvPr/>
        </p:nvSpPr>
        <p:spPr bwMode="auto">
          <a:xfrm>
            <a:off x="1454737" y="1881695"/>
            <a:ext cx="5212976"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2800" b="1" dirty="0">
                <a:solidFill>
                  <a:srgbClr val="FFCC99"/>
                </a:solidFill>
                <a:effectLst>
                  <a:outerShdw blurRad="38100" dist="38100" dir="2700000" algn="tl">
                    <a:srgbClr val="000000"/>
                  </a:outerShdw>
                </a:effectLst>
                <a:latin typeface="Arial Narrow" panose="020B0606020202030204" pitchFamily="34" charset="0"/>
              </a:rPr>
              <a:t>Based on a pun in Hebrew</a:t>
            </a:r>
          </a:p>
          <a:p>
            <a:pPr eaLnBrk="1" hangingPunct="1">
              <a:defRPr/>
            </a:pPr>
            <a:r>
              <a:rPr lang="en-US" altLang="en-US" sz="2800" b="1" dirty="0">
                <a:solidFill>
                  <a:srgbClr val="FFCC99"/>
                </a:solidFill>
                <a:effectLst>
                  <a:outerShdw blurRad="38100" dist="38100" dir="2700000" algn="tl">
                    <a:srgbClr val="000000"/>
                  </a:outerShdw>
                </a:effectLst>
                <a:latin typeface="Arial Narrow" panose="020B0606020202030204" pitchFamily="34" charset="0"/>
              </a:rPr>
              <a:t>(1:11-12):</a:t>
            </a:r>
          </a:p>
          <a:p>
            <a:pPr eaLnBrk="1" hangingPunct="1">
              <a:defRPr/>
            </a:pPr>
            <a:endParaRPr lang="en-US" altLang="en-US" dirty="0">
              <a:solidFill>
                <a:srgbClr val="FFCC99"/>
              </a:solidFill>
              <a:effectLst>
                <a:outerShdw blurRad="38100" dist="38100" dir="2700000" algn="tl">
                  <a:srgbClr val="000000"/>
                </a:outerShdw>
              </a:effectLst>
            </a:endParaRPr>
          </a:p>
          <a:p>
            <a:pPr eaLnBrk="1" hangingPunct="1">
              <a:defRPr/>
            </a:pPr>
            <a:r>
              <a:rPr lang="en-US" altLang="en-US" sz="3600" dirty="0">
                <a:effectLst>
                  <a:outerShdw blurRad="38100" dist="38100" dir="2700000" algn="tl">
                    <a:srgbClr val="000000"/>
                  </a:outerShdw>
                </a:effectLst>
                <a:latin typeface="HebrewTh" pitchFamily="2" charset="0"/>
              </a:rPr>
              <a:t>   dq2wa </a:t>
            </a:r>
            <a:r>
              <a:rPr lang="en-US" altLang="en-US" sz="2400" dirty="0">
                <a:effectLst>
                  <a:outerShdw blurRad="38100" dist="38100" dir="2700000" algn="tl">
                    <a:srgbClr val="000000"/>
                  </a:outerShdw>
                </a:effectLst>
                <a:latin typeface="Arial Narrow" panose="020B0606020202030204" pitchFamily="34" charset="0"/>
              </a:rPr>
              <a:t>(</a:t>
            </a:r>
            <a:r>
              <a:rPr lang="en-US" altLang="en-US" sz="2400" i="1" dirty="0" err="1">
                <a:effectLst>
                  <a:outerShdw blurRad="38100" dist="38100" dir="2700000" algn="tl">
                    <a:srgbClr val="000000"/>
                  </a:outerShdw>
                </a:effectLst>
                <a:latin typeface="Arial Narrow" panose="020B0606020202030204" pitchFamily="34" charset="0"/>
              </a:rPr>
              <a:t>shaqed</a:t>
            </a:r>
            <a:r>
              <a:rPr lang="en-US" altLang="en-US" sz="2400" i="1" dirty="0">
                <a:effectLst>
                  <a:outerShdw blurRad="38100" dist="38100" dir="2700000" algn="tl">
                    <a:srgbClr val="000000"/>
                  </a:outerShdw>
                </a:effectLst>
                <a:latin typeface="Arial Narrow" panose="020B0606020202030204" pitchFamily="34" charset="0"/>
              </a:rPr>
              <a:t> </a:t>
            </a:r>
            <a:r>
              <a:rPr lang="en-US" altLang="en-US" sz="2400" dirty="0">
                <a:effectLst>
                  <a:outerShdw blurRad="38100" dist="38100" dir="2700000" algn="tl">
                    <a:srgbClr val="000000"/>
                  </a:outerShdw>
                </a:effectLst>
                <a:latin typeface="Arial Narrow" panose="020B0606020202030204" pitchFamily="34" charset="0"/>
              </a:rPr>
              <a:t>= almond tree)</a:t>
            </a:r>
          </a:p>
          <a:p>
            <a:pPr eaLnBrk="1" hangingPunct="1">
              <a:defRPr/>
            </a:pPr>
            <a:r>
              <a:rPr lang="en-US" altLang="en-US" sz="3600" dirty="0">
                <a:effectLst>
                  <a:outerShdw blurRad="38100" dist="38100" dir="2700000" algn="tl">
                    <a:srgbClr val="000000"/>
                  </a:outerShdw>
                </a:effectLst>
                <a:latin typeface="HebrewTh" pitchFamily="2" charset="0"/>
              </a:rPr>
              <a:t>   dq2wo </a:t>
            </a:r>
            <a:r>
              <a:rPr lang="en-US" altLang="en-US" sz="2400" dirty="0">
                <a:effectLst>
                  <a:outerShdw blurRad="38100" dist="38100" dir="2700000" algn="tl">
                    <a:srgbClr val="000000"/>
                  </a:outerShdw>
                </a:effectLst>
                <a:latin typeface="Arial Narrow" panose="020B0606020202030204" pitchFamily="34" charset="0"/>
              </a:rPr>
              <a:t>(</a:t>
            </a:r>
            <a:r>
              <a:rPr lang="en-US" altLang="en-US" sz="2400" i="1" dirty="0" err="1">
                <a:effectLst>
                  <a:outerShdw blurRad="38100" dist="38100" dir="2700000" algn="tl">
                    <a:srgbClr val="000000"/>
                  </a:outerShdw>
                </a:effectLst>
                <a:latin typeface="Arial Narrow" panose="020B0606020202030204" pitchFamily="34" charset="0"/>
              </a:rPr>
              <a:t>shoqed</a:t>
            </a:r>
            <a:r>
              <a:rPr lang="en-US" altLang="en-US" sz="2400" dirty="0">
                <a:effectLst>
                  <a:outerShdw blurRad="38100" dist="38100" dir="2700000" algn="tl">
                    <a:srgbClr val="000000"/>
                  </a:outerShdw>
                </a:effectLst>
                <a:latin typeface="Arial Narrow" panose="020B0606020202030204" pitchFamily="34" charset="0"/>
              </a:rPr>
              <a:t> = watching)</a:t>
            </a:r>
          </a:p>
          <a:p>
            <a:pPr eaLnBrk="1" hangingPunct="1">
              <a:defRPr/>
            </a:pPr>
            <a:endParaRPr lang="en-US" altLang="en-US" sz="2400" dirty="0">
              <a:effectLst>
                <a:outerShdw blurRad="38100" dist="38100" dir="2700000" algn="tl">
                  <a:srgbClr val="000000"/>
                </a:outerShdw>
              </a:effectLst>
              <a:latin typeface="Arial Narrow" panose="020B0606020202030204" pitchFamily="34" charset="0"/>
            </a:endParaRPr>
          </a:p>
          <a:p>
            <a:pPr eaLnBrk="1" hangingPunct="1">
              <a:defRPr/>
            </a:pPr>
            <a:r>
              <a:rPr lang="en-US" altLang="en-US" sz="2800" dirty="0">
                <a:effectLst>
                  <a:outerShdw blurRad="38100" dist="38100" dir="2700000" algn="tl">
                    <a:srgbClr val="000000"/>
                  </a:outerShdw>
                </a:effectLst>
                <a:latin typeface="Arial Narrow" panose="020B0606020202030204" pitchFamily="34" charset="0"/>
              </a:rPr>
              <a:t>Yahweh was “watching” to see that his </a:t>
            </a:r>
            <a:r>
              <a:rPr lang="en-US" altLang="en-US" sz="2800" dirty="0" err="1">
                <a:effectLst>
                  <a:outerShdw blurRad="38100" dist="38100" dir="2700000" algn="tl">
                    <a:srgbClr val="000000"/>
                  </a:outerShdw>
                </a:effectLst>
                <a:latin typeface="Arial Narrow" panose="020B0606020202030204" pitchFamily="34" charset="0"/>
              </a:rPr>
              <a:t>Deuteronomic</a:t>
            </a:r>
            <a:r>
              <a:rPr lang="en-US" altLang="en-US" sz="2800" dirty="0">
                <a:effectLst>
                  <a:outerShdw blurRad="38100" dist="38100" dir="2700000" algn="tl">
                    <a:srgbClr val="000000"/>
                  </a:outerShdw>
                </a:effectLst>
                <a:latin typeface="Arial Narrow" panose="020B0606020202030204" pitchFamily="34" charset="0"/>
              </a:rPr>
              <a:t> word was carried out.</a:t>
            </a:r>
          </a:p>
          <a:p>
            <a:pPr eaLnBrk="1" hangingPunct="1">
              <a:spcBef>
                <a:spcPct val="50000"/>
              </a:spcBef>
              <a:defRPr/>
            </a:pPr>
            <a:endParaRPr lang="en-US" altLang="en-US" dirty="0"/>
          </a:p>
        </p:txBody>
      </p:sp>
      <p:sp>
        <p:nvSpPr>
          <p:cNvPr id="73734" name="Text Box 5"/>
          <p:cNvSpPr txBox="1">
            <a:spLocks noChangeArrowheads="1"/>
          </p:cNvSpPr>
          <p:nvPr/>
        </p:nvSpPr>
        <p:spPr bwMode="auto">
          <a:xfrm>
            <a:off x="3505200" y="5867401"/>
            <a:ext cx="3276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spcBef>
                <a:spcPct val="50000"/>
              </a:spcBef>
            </a:pPr>
            <a:r>
              <a:rPr lang="en-US" altLang="en-US">
                <a:latin typeface="Arial Narrow" panose="020B0606020202030204" pitchFamily="34" charset="0"/>
              </a:rPr>
              <a:t>Almond blossoms in Jerusalem</a:t>
            </a:r>
          </a:p>
          <a:p>
            <a:pPr algn="r" eaLnBrk="1" hangingPunct="1">
              <a:spcBef>
                <a:spcPct val="50000"/>
              </a:spcBef>
            </a:pPr>
            <a:r>
              <a:rPr lang="en-US" altLang="en-US">
                <a:latin typeface="Arial Narrow" panose="020B0606020202030204" pitchFamily="34" charset="0"/>
              </a:rPr>
              <a:t>Dan Lewis Photo</a:t>
            </a:r>
          </a:p>
        </p:txBody>
      </p:sp>
    </p:spTree>
    <p:extLst>
      <p:ext uri="{BB962C8B-B14F-4D97-AF65-F5344CB8AC3E}">
        <p14:creationId xmlns:p14="http://schemas.microsoft.com/office/powerpoint/2010/main" val="1618469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D4F8762-AD1B-401C-841B-B206EBDA304E}" type="slidenum">
              <a:rPr lang="en-US" altLang="en-US"/>
              <a:pPr/>
              <a:t>66</a:t>
            </a:fld>
            <a:endParaRPr lang="en-US" altLang="en-US"/>
          </a:p>
        </p:txBody>
      </p:sp>
      <p:sp>
        <p:nvSpPr>
          <p:cNvPr id="105474" name="Rectangle 2"/>
          <p:cNvSpPr>
            <a:spLocks noGrp="1" noChangeArrowheads="1"/>
          </p:cNvSpPr>
          <p:nvPr>
            <p:ph type="title"/>
          </p:nvPr>
        </p:nvSpPr>
        <p:spPr/>
        <p:txBody>
          <a:bodyPr>
            <a:normAutofit/>
          </a:bodyPr>
          <a:lstStyle/>
          <a:p>
            <a:pPr eaLnBrk="1" hangingPunct="1">
              <a:defRPr/>
            </a:pPr>
            <a:r>
              <a:rPr lang="en-US" altLang="en-US" sz="3200" dirty="0">
                <a:solidFill>
                  <a:srgbClr val="FFFF00"/>
                </a:solidFill>
                <a:latin typeface="Eras Bold ITC" pitchFamily="34" charset="0"/>
              </a:rPr>
              <a:t>The Boiling Krater</a:t>
            </a:r>
          </a:p>
        </p:txBody>
      </p:sp>
      <p:sp>
        <p:nvSpPr>
          <p:cNvPr id="105477" name="Rectangle 5"/>
          <p:cNvSpPr>
            <a:spLocks noGrp="1" noChangeArrowheads="1"/>
          </p:cNvSpPr>
          <p:nvPr>
            <p:ph type="body" sz="half" idx="2"/>
          </p:nvPr>
        </p:nvSpPr>
        <p:spPr>
          <a:xfrm>
            <a:off x="6705599" y="1600200"/>
            <a:ext cx="4876801" cy="4836459"/>
          </a:xfrm>
        </p:spPr>
        <p:txBody>
          <a:bodyPr/>
          <a:lstStyle/>
          <a:p>
            <a:pPr eaLnBrk="1" hangingPunct="1">
              <a:buFont typeface="Wingdings" panose="05000000000000000000" pitchFamily="2" charset="2"/>
              <a:buNone/>
              <a:defRPr/>
            </a:pPr>
            <a:r>
              <a:rPr lang="en-US" altLang="en-US" sz="2800" b="1" dirty="0">
                <a:solidFill>
                  <a:srgbClr val="FFFF99"/>
                </a:solidFill>
                <a:latin typeface="Arial Narrow" panose="020B0606020202030204" pitchFamily="34" charset="0"/>
              </a:rPr>
              <a:t>The southward tilt </a:t>
            </a:r>
            <a:r>
              <a:rPr lang="en-US" altLang="en-US" sz="2400" dirty="0">
                <a:solidFill>
                  <a:srgbClr val="FFFF99"/>
                </a:solidFill>
                <a:latin typeface="Arial Narrow" panose="020B0606020202030204" pitchFamily="34" charset="0"/>
              </a:rPr>
              <a:t>(1:13-14)</a:t>
            </a:r>
            <a:r>
              <a:rPr lang="en-US" altLang="en-US" sz="2800" b="1" dirty="0">
                <a:solidFill>
                  <a:srgbClr val="FFFF99"/>
                </a:solidFill>
                <a:latin typeface="Arial Narrow" panose="020B0606020202030204" pitchFamily="34" charset="0"/>
              </a:rPr>
              <a:t> implies the enemy is from the north </a:t>
            </a:r>
            <a:r>
              <a:rPr lang="en-US" altLang="en-US" sz="2400" dirty="0">
                <a:solidFill>
                  <a:srgbClr val="FFFF99"/>
                </a:solidFill>
                <a:latin typeface="Arial Narrow" panose="020B0606020202030204" pitchFamily="34" charset="0"/>
              </a:rPr>
              <a:t>(cf. 4:6; 6:1, 2; 10:22; 13:20; 25:9, etc.).</a:t>
            </a:r>
          </a:p>
          <a:p>
            <a:pPr eaLnBrk="1" hangingPunct="1">
              <a:defRPr/>
            </a:pPr>
            <a:r>
              <a:rPr lang="en-US" altLang="en-US" sz="2400" i="1" dirty="0">
                <a:latin typeface="Arial Narrow" panose="020B0606020202030204" pitchFamily="34" charset="0"/>
              </a:rPr>
              <a:t>An enemy speaking a foreign tongue (5:15; cf. Dt. 28:49)</a:t>
            </a:r>
          </a:p>
          <a:p>
            <a:pPr eaLnBrk="1" hangingPunct="1">
              <a:defRPr/>
            </a:pPr>
            <a:r>
              <a:rPr lang="en-US" altLang="en-US" sz="2400" i="1" dirty="0">
                <a:latin typeface="Arial Narrow" panose="020B0606020202030204" pitchFamily="34" charset="0"/>
              </a:rPr>
              <a:t>Mighty soldiers (5:16)</a:t>
            </a:r>
          </a:p>
          <a:p>
            <a:pPr eaLnBrk="1" hangingPunct="1">
              <a:defRPr/>
            </a:pPr>
            <a:r>
              <a:rPr lang="en-US" altLang="en-US" sz="2400" i="1" dirty="0">
                <a:latin typeface="Arial Narrow" panose="020B0606020202030204" pitchFamily="34" charset="0"/>
              </a:rPr>
              <a:t>War chariots, bows and spears (4:13, 29; 6:23)</a:t>
            </a:r>
          </a:p>
        </p:txBody>
      </p:sp>
      <p:pic>
        <p:nvPicPr>
          <p:cNvPr id="75781" name="Picture 6" descr="bar085c05"/>
          <p:cNvPicPr>
            <a:picLocks noGrp="1" noChangeAspect="1" noChangeArrowheads="1"/>
          </p:cNvPicPr>
          <p:nvPr>
            <p:ph sz="half" idx="1"/>
          </p:nvPr>
        </p:nvPicPr>
        <p:blipFill>
          <a:blip r:embed="rId2">
            <a:lum bright="6000" contrast="18000"/>
            <a:extLst>
              <a:ext uri="{28A0092B-C50C-407E-A947-70E740481C1C}">
                <a14:useLocalDpi xmlns:a14="http://schemas.microsoft.com/office/drawing/2010/main"/>
              </a:ext>
            </a:extLst>
          </a:blip>
          <a:srcRect/>
          <a:stretch>
            <a:fillRect/>
          </a:stretch>
        </p:blipFill>
        <p:spPr>
          <a:xfrm>
            <a:off x="1752600" y="1752601"/>
            <a:ext cx="4648200"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2" name="Text Box 7"/>
          <p:cNvSpPr txBox="1">
            <a:spLocks noChangeArrowheads="1"/>
          </p:cNvSpPr>
          <p:nvPr/>
        </p:nvSpPr>
        <p:spPr bwMode="auto">
          <a:xfrm>
            <a:off x="1828800" y="5334001"/>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pPr>
            <a:r>
              <a:rPr lang="en-US" altLang="en-US" sz="2000" i="1" dirty="0">
                <a:latin typeface="Arial Narrow" panose="020B0606020202030204" pitchFamily="34" charset="0"/>
              </a:rPr>
              <a:t>Cooking krater, </a:t>
            </a:r>
            <a:r>
              <a:rPr lang="en-US" altLang="en-US" sz="2000" i="1" dirty="0" err="1">
                <a:latin typeface="Arial Narrow" panose="020B0606020202030204" pitchFamily="34" charset="0"/>
              </a:rPr>
              <a:t>Negbite</a:t>
            </a:r>
            <a:r>
              <a:rPr lang="en-US" altLang="en-US" sz="2000" i="1" dirty="0">
                <a:latin typeface="Arial Narrow" panose="020B0606020202030204" pitchFamily="34" charset="0"/>
              </a:rPr>
              <a:t> pottery (handmade without a potter’s wheel)</a:t>
            </a:r>
          </a:p>
        </p:txBody>
      </p:sp>
    </p:spTree>
    <p:extLst>
      <p:ext uri="{BB962C8B-B14F-4D97-AF65-F5344CB8AC3E}">
        <p14:creationId xmlns:p14="http://schemas.microsoft.com/office/powerpoint/2010/main" val="2969767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477">
                                            <p:txEl>
                                              <p:pRg st="1" end="1"/>
                                            </p:txEl>
                                          </p:spTgt>
                                        </p:tgtEl>
                                        <p:attrNameLst>
                                          <p:attrName>style.visibility</p:attrName>
                                        </p:attrNameLst>
                                      </p:cBhvr>
                                      <p:to>
                                        <p:strVal val="visible"/>
                                      </p:to>
                                    </p:set>
                                    <p:anim calcmode="lin" valueType="num">
                                      <p:cBhvr additive="base">
                                        <p:cTn id="7" dur="500" fill="hold"/>
                                        <p:tgtEl>
                                          <p:spTgt spid="10547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7">
                                            <p:txEl>
                                              <p:pRg st="2" end="2"/>
                                            </p:txEl>
                                          </p:spTgt>
                                        </p:tgtEl>
                                        <p:attrNameLst>
                                          <p:attrName>style.visibility</p:attrName>
                                        </p:attrNameLst>
                                      </p:cBhvr>
                                      <p:to>
                                        <p:strVal val="visible"/>
                                      </p:to>
                                    </p:set>
                                    <p:anim calcmode="lin" valueType="num">
                                      <p:cBhvr additive="base">
                                        <p:cTn id="13" dur="500" fill="hold"/>
                                        <p:tgtEl>
                                          <p:spTgt spid="10547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7">
                                            <p:txEl>
                                              <p:pRg st="3" end="3"/>
                                            </p:txEl>
                                          </p:spTgt>
                                        </p:tgtEl>
                                        <p:attrNameLst>
                                          <p:attrName>style.visibility</p:attrName>
                                        </p:attrNameLst>
                                      </p:cBhvr>
                                      <p:to>
                                        <p:strVal val="visible"/>
                                      </p:to>
                                    </p:set>
                                    <p:anim calcmode="lin" valueType="num">
                                      <p:cBhvr additive="base">
                                        <p:cTn id="19" dur="500" fill="hold"/>
                                        <p:tgtEl>
                                          <p:spTgt spid="10547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C601ACE3-8A00-415A-8E8B-4B42377FA00D}" type="slidenum">
              <a:rPr lang="en-US" altLang="en-US"/>
              <a:pPr/>
              <a:t>67</a:t>
            </a:fld>
            <a:endParaRPr lang="en-US" altLang="en-US"/>
          </a:p>
        </p:txBody>
      </p:sp>
      <p:sp>
        <p:nvSpPr>
          <p:cNvPr id="107522" name="Rectangle 2"/>
          <p:cNvSpPr>
            <a:spLocks noGrp="1" noChangeArrowheads="1"/>
          </p:cNvSpPr>
          <p:nvPr>
            <p:ph type="title"/>
          </p:nvPr>
        </p:nvSpPr>
        <p:spPr>
          <a:xfrm>
            <a:off x="1828800" y="76200"/>
            <a:ext cx="8382000" cy="1524000"/>
          </a:xfrm>
        </p:spPr>
        <p:txBody>
          <a:bodyPr>
            <a:normAutofit fontScale="90000"/>
          </a:bodyPr>
          <a:lstStyle/>
          <a:p>
            <a:pPr eaLnBrk="1" hangingPunct="1">
              <a:defRPr/>
            </a:pPr>
            <a:r>
              <a:rPr lang="en-US" altLang="en-US">
                <a:latin typeface="Jenkins v2.0" pitchFamily="2" charset="0"/>
              </a:rPr>
              <a:t>Horror of Ancient Near Eastern Warfare</a:t>
            </a:r>
            <a:br>
              <a:rPr lang="en-US" altLang="en-US">
                <a:latin typeface="Jenkins v2.0" pitchFamily="2" charset="0"/>
              </a:rPr>
            </a:br>
            <a:r>
              <a:rPr lang="en-US" altLang="en-US" sz="2400" i="1">
                <a:latin typeface="Arial Narrow" panose="020B0606020202030204" pitchFamily="34" charset="0"/>
              </a:rPr>
              <a:t>flaying prisoners of war</a:t>
            </a:r>
            <a:br>
              <a:rPr lang="en-US" altLang="en-US" sz="2400" i="1">
                <a:latin typeface="Arial Narrow" panose="020B0606020202030204" pitchFamily="34" charset="0"/>
              </a:rPr>
            </a:br>
            <a:r>
              <a:rPr lang="en-US" altLang="en-US" sz="1800">
                <a:latin typeface="Arial Narrow" panose="020B0606020202030204" pitchFamily="34" charset="0"/>
              </a:rPr>
              <a:t>(British Museum, London)</a:t>
            </a:r>
            <a:endParaRPr lang="en-US" altLang="en-US" sz="1800">
              <a:latin typeface="Jenkins v2.0" pitchFamily="2" charset="0"/>
            </a:endParaRPr>
          </a:p>
        </p:txBody>
      </p:sp>
      <p:pic>
        <p:nvPicPr>
          <p:cNvPr id="76804" name="Picture 8" descr="Assyrian Slide # AI-23a"/>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057400" y="1724026"/>
            <a:ext cx="7848600" cy="5133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7333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6ABD149-8A29-4559-BC12-FAE5C59CDEC3}" type="slidenum">
              <a:rPr lang="en-US" altLang="en-US"/>
              <a:pPr/>
              <a:t>68</a:t>
            </a:fld>
            <a:endParaRPr lang="en-US" altLang="en-US"/>
          </a:p>
        </p:txBody>
      </p:sp>
      <p:sp>
        <p:nvSpPr>
          <p:cNvPr id="110596" name="Rectangle 4"/>
          <p:cNvSpPr>
            <a:spLocks noGrp="1" noChangeArrowheads="1"/>
          </p:cNvSpPr>
          <p:nvPr>
            <p:ph type="title"/>
          </p:nvPr>
        </p:nvSpPr>
        <p:spPr>
          <a:xfrm>
            <a:off x="1864658" y="923364"/>
            <a:ext cx="3733800" cy="5105400"/>
          </a:xfrm>
        </p:spPr>
        <p:txBody>
          <a:bodyPr/>
          <a:lstStyle/>
          <a:p>
            <a:pPr eaLnBrk="1" hangingPunct="1">
              <a:defRPr/>
            </a:pPr>
            <a:r>
              <a:rPr lang="en-US" altLang="en-US" sz="3200"/>
              <a:t>Impaling Victims</a:t>
            </a:r>
            <a:br>
              <a:rPr lang="en-US" altLang="en-US" sz="3200"/>
            </a:br>
            <a:br>
              <a:rPr lang="en-US" altLang="en-US" sz="3200"/>
            </a:br>
            <a:r>
              <a:rPr lang="en-US" altLang="en-US" sz="1800"/>
              <a:t>(British Museum, London)</a:t>
            </a:r>
            <a:endParaRPr lang="en-US" altLang="en-US" sz="3200"/>
          </a:p>
        </p:txBody>
      </p:sp>
      <p:pic>
        <p:nvPicPr>
          <p:cNvPr id="77828" name="Picture 10" descr="Assyrian Slide # AI-20b"/>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161088" y="0"/>
            <a:ext cx="45069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0273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7"/>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FBC451E-490A-497E-8639-6444275477E3}" type="slidenum">
              <a:rPr lang="en-US" altLang="en-US"/>
              <a:pPr/>
              <a:t>69</a:t>
            </a:fld>
            <a:endParaRPr lang="en-US" altLang="en-US"/>
          </a:p>
        </p:txBody>
      </p:sp>
      <p:sp>
        <p:nvSpPr>
          <p:cNvPr id="117778" name="Rectangle 18"/>
          <p:cNvSpPr>
            <a:spLocks noGrp="1" noChangeArrowheads="1"/>
          </p:cNvSpPr>
          <p:nvPr>
            <p:ph type="title"/>
          </p:nvPr>
        </p:nvSpPr>
        <p:spPr>
          <a:xfrm>
            <a:off x="6934200" y="152400"/>
            <a:ext cx="5060576" cy="906464"/>
          </a:xfrm>
        </p:spPr>
        <p:txBody>
          <a:bodyPr>
            <a:normAutofit fontScale="90000"/>
          </a:bodyPr>
          <a:lstStyle/>
          <a:p>
            <a:pPr eaLnBrk="1" hangingPunct="1">
              <a:defRPr/>
            </a:pPr>
            <a:r>
              <a:rPr lang="en-US" altLang="en-US" sz="3600"/>
              <a:t>Decapitations</a:t>
            </a:r>
            <a:br>
              <a:rPr lang="en-US" altLang="en-US" sz="3600"/>
            </a:br>
            <a:r>
              <a:rPr lang="en-US" altLang="en-US" sz="1800" i="1">
                <a:latin typeface="Arial Narrow" panose="020B0606020202030204" pitchFamily="34" charset="0"/>
              </a:rPr>
              <a:t>(British Museum, London)</a:t>
            </a:r>
            <a:endParaRPr lang="en-US" altLang="en-US" sz="4000"/>
          </a:p>
        </p:txBody>
      </p:sp>
      <p:pic>
        <p:nvPicPr>
          <p:cNvPr id="81925" name="Picture 17" descr="Assyrian Slide # AI-25i"/>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t="-745"/>
          <a:stretch>
            <a:fillRect/>
          </a:stretch>
        </p:blipFill>
        <p:spPr>
          <a:xfrm>
            <a:off x="6934200" y="1453635"/>
            <a:ext cx="4792071" cy="43695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6" name="Picture 20" descr="Assyrian Slide # AI-25g"/>
          <p:cNvPicPr>
            <a:picLocks noGrp="1" noChangeAspect="1" noChangeArrowheads="1"/>
          </p:cNvPicPr>
          <p:nvPr>
            <p:ph sz="half" idx="3"/>
          </p:nvPr>
        </p:nvPicPr>
        <p:blipFill>
          <a:blip r:embed="rId3">
            <a:lum bright="12000" contrast="18000"/>
            <a:extLst>
              <a:ext uri="{28A0092B-C50C-407E-A947-70E740481C1C}">
                <a14:useLocalDpi xmlns:a14="http://schemas.microsoft.com/office/drawing/2010/main"/>
              </a:ext>
            </a:extLst>
          </a:blip>
          <a:srcRect/>
          <a:stretch>
            <a:fillRect/>
          </a:stretch>
        </p:blipFill>
        <p:spPr>
          <a:xfrm>
            <a:off x="1149538" y="0"/>
            <a:ext cx="54149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412855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335183A-BDAD-472D-8A18-7CD6516B02E3}" type="slidenum">
              <a:rPr lang="en-US" altLang="en-US"/>
              <a:pPr/>
              <a:t>7</a:t>
            </a:fld>
            <a:endParaRPr lang="en-US" altLang="en-US"/>
          </a:p>
        </p:txBody>
      </p:sp>
      <p:sp>
        <p:nvSpPr>
          <p:cNvPr id="31746" name="Rectangle 2"/>
          <p:cNvSpPr>
            <a:spLocks noGrp="1" noChangeArrowheads="1"/>
          </p:cNvSpPr>
          <p:nvPr>
            <p:ph type="title"/>
          </p:nvPr>
        </p:nvSpPr>
        <p:spPr>
          <a:xfrm>
            <a:off x="1981200" y="198438"/>
            <a:ext cx="8229600" cy="792162"/>
          </a:xfrm>
        </p:spPr>
        <p:txBody>
          <a:bodyPr>
            <a:normAutofit fontScale="90000"/>
          </a:bodyPr>
          <a:lstStyle/>
          <a:p>
            <a:pPr eaLnBrk="1" hangingPunct="1">
              <a:defRPr/>
            </a:pPr>
            <a:r>
              <a:rPr lang="en-US" altLang="en-US" sz="4000">
                <a:solidFill>
                  <a:srgbClr val="FFFF99"/>
                </a:solidFill>
                <a:latin typeface="Narkisim" panose="020E0502050101010101" pitchFamily="34" charset="-79"/>
              </a:rPr>
              <a:t>DATING THE WRITTEN ORACLES</a:t>
            </a:r>
          </a:p>
        </p:txBody>
      </p:sp>
      <p:sp>
        <p:nvSpPr>
          <p:cNvPr id="31747" name="Rectangle 3"/>
          <p:cNvSpPr>
            <a:spLocks noGrp="1" noChangeArrowheads="1"/>
          </p:cNvSpPr>
          <p:nvPr>
            <p:ph type="body" idx="1"/>
          </p:nvPr>
        </p:nvSpPr>
        <p:spPr>
          <a:xfrm>
            <a:off x="1021976" y="1143001"/>
            <a:ext cx="9897036" cy="5526741"/>
          </a:xfrm>
        </p:spPr>
        <p:txBody>
          <a:bodyPr>
            <a:normAutofit lnSpcReduction="10000"/>
          </a:bodyPr>
          <a:lstStyle/>
          <a:p>
            <a:pPr eaLnBrk="1" hangingPunct="1">
              <a:lnSpc>
                <a:spcPct val="90000"/>
              </a:lnSpc>
              <a:buFont typeface="Wingdings" panose="05000000000000000000" pitchFamily="2" charset="2"/>
              <a:buNone/>
              <a:defRPr/>
            </a:pPr>
            <a:r>
              <a:rPr lang="en-US" altLang="en-US" sz="2800" i="1" dirty="0">
                <a:solidFill>
                  <a:srgbClr val="00FFCC"/>
                </a:solidFill>
                <a:latin typeface="Narkisim" panose="020E0502050101010101" pitchFamily="34" charset="-79"/>
              </a:rPr>
              <a:t>Oracles with internal historical markers based on regnal years of current kings:</a:t>
            </a:r>
          </a:p>
          <a:p>
            <a:pPr eaLnBrk="1" hangingPunct="1">
              <a:lnSpc>
                <a:spcPct val="90000"/>
              </a:lnSpc>
              <a:buFont typeface="Wingdings" panose="05000000000000000000" pitchFamily="2" charset="2"/>
              <a:buNone/>
              <a:defRPr/>
            </a:pPr>
            <a:r>
              <a:rPr lang="en-US" altLang="en-US" sz="2800" dirty="0">
                <a:latin typeface="Monotype Corsiva" panose="03010101010201010101" pitchFamily="66" charset="0"/>
              </a:rPr>
              <a:t>	</a:t>
            </a:r>
            <a:r>
              <a:rPr lang="en-US" altLang="en-US" sz="2800" dirty="0">
                <a:solidFill>
                  <a:srgbClr val="FF9900"/>
                </a:solidFill>
                <a:latin typeface="Monotype Corsiva" panose="03010101010201010101" pitchFamily="66" charset="0"/>
              </a:rPr>
              <a:t>8</a:t>
            </a:r>
            <a:r>
              <a:rPr lang="en-US" altLang="en-US" sz="2800" baseline="30000" dirty="0">
                <a:solidFill>
                  <a:srgbClr val="FF9900"/>
                </a:solidFill>
                <a:latin typeface="Monotype Corsiva" panose="03010101010201010101" pitchFamily="66" charset="0"/>
              </a:rPr>
              <a:t>th</a:t>
            </a:r>
            <a:r>
              <a:rPr lang="en-US" altLang="en-US" sz="2800" dirty="0">
                <a:solidFill>
                  <a:srgbClr val="FF9900"/>
                </a:solidFill>
                <a:latin typeface="Monotype Corsiva" panose="03010101010201010101" pitchFamily="66" charset="0"/>
              </a:rPr>
              <a:t> Century</a:t>
            </a:r>
          </a:p>
          <a:p>
            <a:pPr eaLnBrk="1" hangingPunct="1">
              <a:lnSpc>
                <a:spcPct val="90000"/>
              </a:lnSpc>
              <a:buFont typeface="Wingdings" panose="05000000000000000000" pitchFamily="2" charset="2"/>
              <a:buNone/>
              <a:defRPr/>
            </a:pPr>
            <a:r>
              <a:rPr lang="en-US" altLang="en-US" sz="2000" dirty="0">
                <a:latin typeface="Narkisim" panose="020E0502050101010101" pitchFamily="34" charset="-79"/>
              </a:rPr>
              <a:t>		</a:t>
            </a:r>
            <a:r>
              <a:rPr lang="en-US" altLang="en-US" sz="2000" dirty="0">
                <a:latin typeface="Wingdings 2" panose="05020102010507070707" pitchFamily="18" charset="2"/>
              </a:rPr>
              <a:t>*</a:t>
            </a:r>
            <a:r>
              <a:rPr lang="en-US" altLang="en-US" sz="2000" dirty="0">
                <a:latin typeface="Narkisim" panose="020E0502050101010101" pitchFamily="34" charset="-79"/>
              </a:rPr>
              <a:t>  Amos  </a:t>
            </a:r>
            <a:r>
              <a:rPr lang="en-US" altLang="en-US" sz="2000" dirty="0">
                <a:latin typeface="Wingdings 2" panose="05020102010507070707" pitchFamily="18" charset="2"/>
              </a:rPr>
              <a:t>*</a:t>
            </a:r>
            <a:r>
              <a:rPr lang="en-US" altLang="en-US" sz="2000" dirty="0">
                <a:latin typeface="Narkisim" panose="020E0502050101010101" pitchFamily="34" charset="-79"/>
              </a:rPr>
              <a:t>  Hosea  </a:t>
            </a:r>
            <a:r>
              <a:rPr lang="en-US" altLang="en-US" sz="2000" dirty="0">
                <a:latin typeface="Wingdings 2" panose="05020102010507070707" pitchFamily="18" charset="2"/>
              </a:rPr>
              <a:t>*</a:t>
            </a:r>
            <a:r>
              <a:rPr lang="en-US" altLang="en-US" sz="2000" dirty="0">
                <a:latin typeface="Narkisim" panose="020E0502050101010101" pitchFamily="34" charset="-79"/>
              </a:rPr>
              <a:t>  Isaiah  </a:t>
            </a:r>
            <a:r>
              <a:rPr lang="en-US" altLang="en-US" sz="2000" dirty="0">
                <a:latin typeface="Wingdings 2" panose="05020102010507070707" pitchFamily="18" charset="2"/>
              </a:rPr>
              <a:t>*</a:t>
            </a:r>
            <a:r>
              <a:rPr lang="en-US" altLang="en-US" sz="2000" dirty="0">
                <a:latin typeface="Narkisim" panose="020E0502050101010101" pitchFamily="34" charset="-79"/>
              </a:rPr>
              <a:t>  Micah</a:t>
            </a:r>
          </a:p>
          <a:p>
            <a:pPr eaLnBrk="1" hangingPunct="1">
              <a:lnSpc>
                <a:spcPct val="90000"/>
              </a:lnSpc>
              <a:buFont typeface="Wingdings" panose="05000000000000000000" pitchFamily="2" charset="2"/>
              <a:buNone/>
              <a:defRPr/>
            </a:pPr>
            <a:r>
              <a:rPr lang="en-US" altLang="en-US" sz="2800" dirty="0">
                <a:latin typeface="Monotype Corsiva" panose="03010101010201010101" pitchFamily="66" charset="0"/>
              </a:rPr>
              <a:t>	</a:t>
            </a:r>
            <a:r>
              <a:rPr lang="en-US" altLang="en-US" sz="2800" dirty="0">
                <a:solidFill>
                  <a:srgbClr val="FF9900"/>
                </a:solidFill>
                <a:latin typeface="Monotype Corsiva" panose="03010101010201010101" pitchFamily="66" charset="0"/>
              </a:rPr>
              <a:t>7</a:t>
            </a:r>
            <a:r>
              <a:rPr lang="en-US" altLang="en-US" sz="2800" baseline="30000" dirty="0">
                <a:solidFill>
                  <a:srgbClr val="FF9900"/>
                </a:solidFill>
                <a:latin typeface="Monotype Corsiva" panose="03010101010201010101" pitchFamily="66" charset="0"/>
              </a:rPr>
              <a:t>th</a:t>
            </a:r>
            <a:r>
              <a:rPr lang="en-US" altLang="en-US" sz="2800" dirty="0">
                <a:solidFill>
                  <a:srgbClr val="FF9900"/>
                </a:solidFill>
                <a:latin typeface="Monotype Corsiva" panose="03010101010201010101" pitchFamily="66" charset="0"/>
              </a:rPr>
              <a:t> Century</a:t>
            </a:r>
          </a:p>
          <a:p>
            <a:pPr eaLnBrk="1" hangingPunct="1">
              <a:lnSpc>
                <a:spcPct val="90000"/>
              </a:lnSpc>
              <a:buFont typeface="Wingdings" panose="05000000000000000000" pitchFamily="2" charset="2"/>
              <a:buNone/>
              <a:defRPr/>
            </a:pPr>
            <a:r>
              <a:rPr lang="en-US" altLang="en-US" sz="2000" dirty="0">
                <a:latin typeface="Wingdings 2" panose="05020102010507070707" pitchFamily="18" charset="2"/>
              </a:rPr>
              <a:t>		</a:t>
            </a:r>
            <a:r>
              <a:rPr lang="en-US" altLang="en-US" sz="2000" dirty="0">
                <a:solidFill>
                  <a:srgbClr val="FFFF00"/>
                </a:solidFill>
                <a:latin typeface="Wingdings 2" panose="05020102010507070707" pitchFamily="18" charset="2"/>
              </a:rPr>
              <a:t>*</a:t>
            </a:r>
            <a:r>
              <a:rPr lang="en-US" altLang="en-US" sz="2000" dirty="0">
                <a:solidFill>
                  <a:srgbClr val="FFFF00"/>
                </a:solidFill>
                <a:latin typeface="Narkisim" panose="020E0502050101010101" pitchFamily="34" charset="-79"/>
              </a:rPr>
              <a:t> Zephaniah  </a:t>
            </a:r>
            <a:r>
              <a:rPr lang="en-US" altLang="en-US" sz="2000" dirty="0">
                <a:solidFill>
                  <a:srgbClr val="FFFF00"/>
                </a:solidFill>
                <a:latin typeface="Wingdings 2" panose="05020102010507070707" pitchFamily="18" charset="2"/>
              </a:rPr>
              <a:t>*</a:t>
            </a:r>
            <a:r>
              <a:rPr lang="en-US" altLang="en-US" sz="2000" dirty="0">
                <a:solidFill>
                  <a:srgbClr val="FFFF00"/>
                </a:solidFill>
                <a:latin typeface="Narkisim" panose="020E0502050101010101" pitchFamily="34" charset="-79"/>
              </a:rPr>
              <a:t>  Jeremiah</a:t>
            </a:r>
            <a:endParaRPr lang="en-US" altLang="en-US" sz="2000" dirty="0">
              <a:solidFill>
                <a:srgbClr val="FFFF00"/>
              </a:solidFill>
              <a:latin typeface="Wingdings 2" panose="05020102010507070707" pitchFamily="18" charset="2"/>
            </a:endParaRPr>
          </a:p>
          <a:p>
            <a:pPr eaLnBrk="1" hangingPunct="1">
              <a:lnSpc>
                <a:spcPct val="90000"/>
              </a:lnSpc>
              <a:buFont typeface="Wingdings" panose="05000000000000000000" pitchFamily="2" charset="2"/>
              <a:buNone/>
              <a:defRPr/>
            </a:pPr>
            <a:r>
              <a:rPr lang="en-US" altLang="en-US" sz="2800" dirty="0">
                <a:latin typeface="Monotype Corsiva" panose="03010101010201010101" pitchFamily="66" charset="0"/>
              </a:rPr>
              <a:t>	</a:t>
            </a:r>
            <a:r>
              <a:rPr lang="en-US" altLang="en-US" sz="2800" dirty="0">
                <a:solidFill>
                  <a:srgbClr val="FF9900"/>
                </a:solidFill>
                <a:latin typeface="Monotype Corsiva" panose="03010101010201010101" pitchFamily="66" charset="0"/>
              </a:rPr>
              <a:t>6</a:t>
            </a:r>
            <a:r>
              <a:rPr lang="en-US" altLang="en-US" sz="2800" baseline="30000" dirty="0">
                <a:solidFill>
                  <a:srgbClr val="FF9900"/>
                </a:solidFill>
                <a:latin typeface="Monotype Corsiva" panose="03010101010201010101" pitchFamily="66" charset="0"/>
              </a:rPr>
              <a:t>th</a:t>
            </a:r>
            <a:r>
              <a:rPr lang="en-US" altLang="en-US" sz="2800" dirty="0">
                <a:solidFill>
                  <a:srgbClr val="FF9900"/>
                </a:solidFill>
                <a:latin typeface="Monotype Corsiva" panose="03010101010201010101" pitchFamily="66" charset="0"/>
              </a:rPr>
              <a:t> Century</a:t>
            </a:r>
          </a:p>
          <a:p>
            <a:pPr eaLnBrk="1" hangingPunct="1">
              <a:lnSpc>
                <a:spcPct val="90000"/>
              </a:lnSpc>
              <a:buFont typeface="Wingdings" panose="05000000000000000000" pitchFamily="2" charset="2"/>
              <a:buNone/>
              <a:defRPr/>
            </a:pPr>
            <a:r>
              <a:rPr lang="en-US" altLang="en-US" sz="2000" dirty="0">
                <a:latin typeface="Monotype Corsiva" panose="03010101010201010101" pitchFamily="66" charset="0"/>
              </a:rPr>
              <a:t>		</a:t>
            </a:r>
            <a:r>
              <a:rPr lang="en-US" altLang="en-US" sz="2000" dirty="0">
                <a:solidFill>
                  <a:srgbClr val="FFFF00"/>
                </a:solidFill>
                <a:latin typeface="Wingdings 2" panose="05020102010507070707" pitchFamily="18" charset="2"/>
              </a:rPr>
              <a:t>*</a:t>
            </a:r>
            <a:r>
              <a:rPr lang="en-US" altLang="en-US" sz="2000" dirty="0">
                <a:solidFill>
                  <a:srgbClr val="FFFF00"/>
                </a:solidFill>
                <a:latin typeface="Narkisim" panose="020E0502050101010101" pitchFamily="34" charset="-79"/>
              </a:rPr>
              <a:t>  Ezekiel</a:t>
            </a:r>
            <a:endParaRPr lang="en-US" altLang="en-US" sz="2000" dirty="0">
              <a:solidFill>
                <a:srgbClr val="FFFF00"/>
              </a:solidFill>
              <a:latin typeface="Monotype Corsiva" panose="03010101010201010101" pitchFamily="66" charset="0"/>
            </a:endParaRPr>
          </a:p>
          <a:p>
            <a:pPr eaLnBrk="1" hangingPunct="1">
              <a:lnSpc>
                <a:spcPct val="90000"/>
              </a:lnSpc>
              <a:buFont typeface="Wingdings" panose="05000000000000000000" pitchFamily="2" charset="2"/>
              <a:buNone/>
              <a:defRPr/>
            </a:pPr>
            <a:r>
              <a:rPr lang="en-US" altLang="en-US" sz="2800" dirty="0">
                <a:latin typeface="Monotype Corsiva" panose="03010101010201010101" pitchFamily="66" charset="0"/>
              </a:rPr>
              <a:t>	</a:t>
            </a:r>
            <a:r>
              <a:rPr lang="en-US" altLang="en-US" sz="2800" dirty="0">
                <a:solidFill>
                  <a:srgbClr val="FF9900"/>
                </a:solidFill>
                <a:latin typeface="Monotype Corsiva" panose="03010101010201010101" pitchFamily="66" charset="0"/>
              </a:rPr>
              <a:t>Post-Exile</a:t>
            </a:r>
          </a:p>
          <a:p>
            <a:pPr eaLnBrk="1" hangingPunct="1">
              <a:lnSpc>
                <a:spcPct val="90000"/>
              </a:lnSpc>
              <a:buFont typeface="Wingdings" panose="05000000000000000000" pitchFamily="2" charset="2"/>
              <a:buNone/>
              <a:defRPr/>
            </a:pPr>
            <a:r>
              <a:rPr lang="en-US" altLang="en-US" sz="2000" dirty="0">
                <a:latin typeface="Monotype Corsiva" panose="03010101010201010101" pitchFamily="66" charset="0"/>
              </a:rPr>
              <a:t>		</a:t>
            </a:r>
            <a:r>
              <a:rPr lang="en-US" altLang="en-US" sz="2000" dirty="0">
                <a:latin typeface="Wingdings 2" panose="05020102010507070707" pitchFamily="18" charset="2"/>
              </a:rPr>
              <a:t>*</a:t>
            </a:r>
            <a:r>
              <a:rPr lang="en-US" altLang="en-US" sz="2000" dirty="0">
                <a:latin typeface="Narkisim" panose="020E0502050101010101" pitchFamily="34" charset="-79"/>
              </a:rPr>
              <a:t>  Haggai  </a:t>
            </a:r>
            <a:r>
              <a:rPr lang="en-US" altLang="en-US" sz="2000" dirty="0">
                <a:latin typeface="Wingdings 2" panose="05020102010507070707" pitchFamily="18" charset="2"/>
              </a:rPr>
              <a:t>*</a:t>
            </a:r>
            <a:r>
              <a:rPr lang="en-US" altLang="en-US" sz="2000" dirty="0">
                <a:latin typeface="Narkisim" panose="020E0502050101010101" pitchFamily="34" charset="-79"/>
              </a:rPr>
              <a:t> Zechariah</a:t>
            </a:r>
          </a:p>
          <a:p>
            <a:pPr eaLnBrk="1" hangingPunct="1">
              <a:lnSpc>
                <a:spcPct val="90000"/>
              </a:lnSpc>
              <a:buFont typeface="Wingdings" panose="05000000000000000000" pitchFamily="2" charset="2"/>
              <a:buNone/>
              <a:defRPr/>
            </a:pPr>
            <a:endParaRPr lang="en-US" altLang="en-US" sz="2000" dirty="0">
              <a:latin typeface="Narkisim" panose="020E0502050101010101" pitchFamily="34" charset="-79"/>
            </a:endParaRPr>
          </a:p>
          <a:p>
            <a:pPr eaLnBrk="1" hangingPunct="1">
              <a:lnSpc>
                <a:spcPct val="90000"/>
              </a:lnSpc>
              <a:buFont typeface="Wingdings" panose="05000000000000000000" pitchFamily="2" charset="2"/>
              <a:buNone/>
              <a:defRPr/>
            </a:pPr>
            <a:r>
              <a:rPr lang="en-US" altLang="en-US" sz="2400" dirty="0">
                <a:solidFill>
                  <a:srgbClr val="FFFF99"/>
                </a:solidFill>
                <a:latin typeface="Monotype Corsiva" panose="03010101010201010101" pitchFamily="66" charset="0"/>
              </a:rPr>
              <a:t>Correlations between ancient and modern calendars can be fixed due to the careful recording of solar and lunar eclipses by the Assyrians as well as their specific records of Israelite kings whose regnal years are coordinated with those of Assyrian rulers.</a:t>
            </a:r>
          </a:p>
        </p:txBody>
      </p:sp>
      <p:sp>
        <p:nvSpPr>
          <p:cNvPr id="2" name="TextBox 1"/>
          <p:cNvSpPr txBox="1"/>
          <p:nvPr/>
        </p:nvSpPr>
        <p:spPr>
          <a:xfrm>
            <a:off x="6651812" y="2294965"/>
            <a:ext cx="5002306" cy="2246769"/>
          </a:xfrm>
          <a:prstGeom prst="rect">
            <a:avLst/>
          </a:prstGeom>
          <a:noFill/>
          <a:ln>
            <a:solidFill>
              <a:schemeClr val="tx1"/>
            </a:solidFill>
          </a:ln>
        </p:spPr>
        <p:txBody>
          <a:bodyPr wrap="square" rtlCol="0">
            <a:spAutoFit/>
          </a:bodyPr>
          <a:lstStyle/>
          <a:p>
            <a:r>
              <a:rPr lang="en-US" sz="2800" dirty="0"/>
              <a:t>Prophetic oracles without internal references to specific historical figures or events are more difficult to date.</a:t>
            </a:r>
          </a:p>
        </p:txBody>
      </p:sp>
    </p:spTree>
    <p:extLst>
      <p:ext uri="{BB962C8B-B14F-4D97-AF65-F5344CB8AC3E}">
        <p14:creationId xmlns:p14="http://schemas.microsoft.com/office/powerpoint/2010/main" val="1844652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p:cTn id="7" dur="500" fill="hold"/>
                                        <p:tgtEl>
                                          <p:spTgt spid="317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17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17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39" presetClass="entr" presetSubtype="0" accel="100000" fill="hold" nodeType="afterEffect">
                                  <p:stCondLst>
                                    <p:cond delay="0"/>
                                  </p:stCondLst>
                                  <p:childTnLst>
                                    <p:set>
                                      <p:cBhvr>
                                        <p:cTn id="13" dur="1" fill="hold">
                                          <p:stCondLst>
                                            <p:cond delay="0"/>
                                          </p:stCondLst>
                                        </p:cTn>
                                        <p:tgtEl>
                                          <p:spTgt spid="31747">
                                            <p:txEl>
                                              <p:pRg st="2" end="2"/>
                                            </p:txEl>
                                          </p:spTgt>
                                        </p:tgtEl>
                                        <p:attrNameLst>
                                          <p:attrName>style.visibility</p:attrName>
                                        </p:attrNameLst>
                                      </p:cBhvr>
                                      <p:to>
                                        <p:strVal val="visible"/>
                                      </p:to>
                                    </p:set>
                                    <p:anim calcmode="lin" valueType="num">
                                      <p:cBhvr>
                                        <p:cTn id="14" dur="500" fill="hold"/>
                                        <p:tgtEl>
                                          <p:spTgt spid="317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317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317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39" presetClass="entr" presetSubtype="0" accel="100000" fill="hold" nodeType="afterEffect">
                                  <p:stCondLst>
                                    <p:cond delay="0"/>
                                  </p:stCondLst>
                                  <p:childTnLst>
                                    <p:set>
                                      <p:cBhvr>
                                        <p:cTn id="20" dur="1" fill="hold">
                                          <p:stCondLst>
                                            <p:cond delay="0"/>
                                          </p:stCondLst>
                                        </p:cTn>
                                        <p:tgtEl>
                                          <p:spTgt spid="31747">
                                            <p:txEl>
                                              <p:pRg st="3" end="3"/>
                                            </p:txEl>
                                          </p:spTgt>
                                        </p:tgtEl>
                                        <p:attrNameLst>
                                          <p:attrName>style.visibility</p:attrName>
                                        </p:attrNameLst>
                                      </p:cBhvr>
                                      <p:to>
                                        <p:strVal val="visible"/>
                                      </p:to>
                                    </p:set>
                                    <p:anim calcmode="lin" valueType="num">
                                      <p:cBhvr>
                                        <p:cTn id="21" dur="500" fill="hold"/>
                                        <p:tgtEl>
                                          <p:spTgt spid="3174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74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74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39" presetClass="entr" presetSubtype="0" accel="100000" fill="hold" nodeType="afterEffect">
                                  <p:stCondLst>
                                    <p:cond delay="0"/>
                                  </p:stCondLst>
                                  <p:childTnLst>
                                    <p:set>
                                      <p:cBhvr>
                                        <p:cTn id="27" dur="1" fill="hold">
                                          <p:stCondLst>
                                            <p:cond delay="0"/>
                                          </p:stCondLst>
                                        </p:cTn>
                                        <p:tgtEl>
                                          <p:spTgt spid="31747">
                                            <p:txEl>
                                              <p:pRg st="4" end="4"/>
                                            </p:txEl>
                                          </p:spTgt>
                                        </p:tgtEl>
                                        <p:attrNameLst>
                                          <p:attrName>style.visibility</p:attrName>
                                        </p:attrNameLst>
                                      </p:cBhvr>
                                      <p:to>
                                        <p:strVal val="visible"/>
                                      </p:to>
                                    </p:set>
                                    <p:anim calcmode="lin" valueType="num">
                                      <p:cBhvr>
                                        <p:cTn id="28" dur="500" fill="hold"/>
                                        <p:tgtEl>
                                          <p:spTgt spid="3174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3174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3174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000"/>
                            </p:stCondLst>
                            <p:childTnLst>
                              <p:par>
                                <p:cTn id="33" presetID="39" presetClass="entr" presetSubtype="0" accel="100000" fill="hold" nodeType="afterEffect">
                                  <p:stCondLst>
                                    <p:cond delay="0"/>
                                  </p:stCondLst>
                                  <p:childTnLst>
                                    <p:set>
                                      <p:cBhvr>
                                        <p:cTn id="34" dur="1" fill="hold">
                                          <p:stCondLst>
                                            <p:cond delay="0"/>
                                          </p:stCondLst>
                                        </p:cTn>
                                        <p:tgtEl>
                                          <p:spTgt spid="31747">
                                            <p:txEl>
                                              <p:pRg st="5" end="5"/>
                                            </p:txEl>
                                          </p:spTgt>
                                        </p:tgtEl>
                                        <p:attrNameLst>
                                          <p:attrName>style.visibility</p:attrName>
                                        </p:attrNameLst>
                                      </p:cBhvr>
                                      <p:to>
                                        <p:strVal val="visible"/>
                                      </p:to>
                                    </p:set>
                                    <p:anim calcmode="lin" valueType="num">
                                      <p:cBhvr>
                                        <p:cTn id="35" dur="500" fill="hold"/>
                                        <p:tgtEl>
                                          <p:spTgt spid="3174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3174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3174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39" presetClass="entr" presetSubtype="0" accel="100000" fill="hold" nodeType="afterEffect">
                                  <p:stCondLst>
                                    <p:cond delay="0"/>
                                  </p:stCondLst>
                                  <p:childTnLst>
                                    <p:set>
                                      <p:cBhvr>
                                        <p:cTn id="41" dur="1" fill="hold">
                                          <p:stCondLst>
                                            <p:cond delay="0"/>
                                          </p:stCondLst>
                                        </p:cTn>
                                        <p:tgtEl>
                                          <p:spTgt spid="31747">
                                            <p:txEl>
                                              <p:pRg st="6" end="6"/>
                                            </p:txEl>
                                          </p:spTgt>
                                        </p:tgtEl>
                                        <p:attrNameLst>
                                          <p:attrName>style.visibility</p:attrName>
                                        </p:attrNameLst>
                                      </p:cBhvr>
                                      <p:to>
                                        <p:strVal val="visible"/>
                                      </p:to>
                                    </p:set>
                                    <p:anim calcmode="lin" valueType="num">
                                      <p:cBhvr>
                                        <p:cTn id="42" dur="500" fill="hold"/>
                                        <p:tgtEl>
                                          <p:spTgt spid="3174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3174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3174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31747">
                                            <p:txEl>
                                              <p:pRg st="6" end="6"/>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000"/>
                            </p:stCondLst>
                            <p:childTnLst>
                              <p:par>
                                <p:cTn id="47" presetID="39" presetClass="entr" presetSubtype="0" accel="100000" fill="hold" nodeType="afterEffect">
                                  <p:stCondLst>
                                    <p:cond delay="0"/>
                                  </p:stCondLst>
                                  <p:childTnLst>
                                    <p:set>
                                      <p:cBhvr>
                                        <p:cTn id="48" dur="1" fill="hold">
                                          <p:stCondLst>
                                            <p:cond delay="0"/>
                                          </p:stCondLst>
                                        </p:cTn>
                                        <p:tgtEl>
                                          <p:spTgt spid="31747">
                                            <p:txEl>
                                              <p:pRg st="7" end="7"/>
                                            </p:txEl>
                                          </p:spTgt>
                                        </p:tgtEl>
                                        <p:attrNameLst>
                                          <p:attrName>style.visibility</p:attrName>
                                        </p:attrNameLst>
                                      </p:cBhvr>
                                      <p:to>
                                        <p:strVal val="visible"/>
                                      </p:to>
                                    </p:set>
                                    <p:anim calcmode="lin" valueType="num">
                                      <p:cBhvr>
                                        <p:cTn id="49" dur="500" fill="hold"/>
                                        <p:tgtEl>
                                          <p:spTgt spid="3174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3174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3174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31747">
                                            <p:txEl>
                                              <p:pRg st="7" end="7"/>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3500"/>
                            </p:stCondLst>
                            <p:childTnLst>
                              <p:par>
                                <p:cTn id="54" presetID="39" presetClass="entr" presetSubtype="0" accel="100000" fill="hold" nodeType="afterEffect">
                                  <p:stCondLst>
                                    <p:cond delay="0"/>
                                  </p:stCondLst>
                                  <p:childTnLst>
                                    <p:set>
                                      <p:cBhvr>
                                        <p:cTn id="55" dur="1" fill="hold">
                                          <p:stCondLst>
                                            <p:cond delay="0"/>
                                          </p:stCondLst>
                                        </p:cTn>
                                        <p:tgtEl>
                                          <p:spTgt spid="31747">
                                            <p:txEl>
                                              <p:pRg st="8" end="8"/>
                                            </p:txEl>
                                          </p:spTgt>
                                        </p:tgtEl>
                                        <p:attrNameLst>
                                          <p:attrName>style.visibility</p:attrName>
                                        </p:attrNameLst>
                                      </p:cBhvr>
                                      <p:to>
                                        <p:strVal val="visible"/>
                                      </p:to>
                                    </p:set>
                                    <p:anim calcmode="lin" valueType="num">
                                      <p:cBhvr>
                                        <p:cTn id="56" dur="500" fill="hold"/>
                                        <p:tgtEl>
                                          <p:spTgt spid="31747">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31747">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31747">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3174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98E6E811-1E0A-492B-82AC-73DF2D54C2BF}" type="slidenum">
              <a:rPr lang="en-US" altLang="en-US"/>
              <a:pPr/>
              <a:t>70</a:t>
            </a:fld>
            <a:endParaRPr lang="en-US" altLang="en-US"/>
          </a:p>
        </p:txBody>
      </p:sp>
      <p:sp>
        <p:nvSpPr>
          <p:cNvPr id="121858" name="Rectangle 2"/>
          <p:cNvSpPr>
            <a:spLocks noGrp="1" noChangeArrowheads="1"/>
          </p:cNvSpPr>
          <p:nvPr>
            <p:ph type="title"/>
          </p:nvPr>
        </p:nvSpPr>
        <p:spPr>
          <a:xfrm>
            <a:off x="573741" y="161365"/>
            <a:ext cx="11062447" cy="1488141"/>
          </a:xfrm>
        </p:spPr>
        <p:txBody>
          <a:bodyPr>
            <a:normAutofit fontScale="90000"/>
          </a:bodyPr>
          <a:lstStyle/>
          <a:p>
            <a:pPr eaLnBrk="1" hangingPunct="1">
              <a:defRPr/>
            </a:pPr>
            <a:r>
              <a:rPr lang="en-US" altLang="en-US" sz="3600">
                <a:latin typeface="Lucida Bright" pitchFamily="18" charset="0"/>
              </a:rPr>
              <a:t>USE OF COURTROOM LANGUAGE IN THE PROPHETS (2)</a:t>
            </a:r>
            <a:br>
              <a:rPr lang="en-US" altLang="en-US" sz="4000">
                <a:latin typeface="Lucida Bright" pitchFamily="18" charset="0"/>
              </a:rPr>
            </a:br>
            <a:r>
              <a:rPr lang="en-US" altLang="en-US" sz="4000">
                <a:latin typeface="Lucida Bright" pitchFamily="18" charset="0"/>
              </a:rPr>
              <a:t> </a:t>
            </a:r>
            <a:r>
              <a:rPr lang="en-US" altLang="en-US" i="1"/>
              <a:t>“</a:t>
            </a:r>
            <a:r>
              <a:rPr lang="en-US" altLang="en-US" sz="2400" i="1"/>
              <a:t>Therefore, I bring charges against you…” (2:9)</a:t>
            </a:r>
          </a:p>
        </p:txBody>
      </p:sp>
      <p:sp>
        <p:nvSpPr>
          <p:cNvPr id="121859" name="Rectangle 3"/>
          <p:cNvSpPr>
            <a:spLocks noGrp="1" noChangeArrowheads="1"/>
          </p:cNvSpPr>
          <p:nvPr>
            <p:ph type="body" sz="half" idx="2"/>
          </p:nvPr>
        </p:nvSpPr>
        <p:spPr>
          <a:xfrm>
            <a:off x="6172200" y="1828800"/>
            <a:ext cx="5463988" cy="4754880"/>
          </a:xfrm>
        </p:spPr>
        <p:txBody>
          <a:bodyPr>
            <a:normAutofit lnSpcReduction="10000"/>
          </a:bodyPr>
          <a:lstStyle/>
          <a:p>
            <a:pPr eaLnBrk="1" hangingPunct="1">
              <a:lnSpc>
                <a:spcPct val="90000"/>
              </a:lnSpc>
              <a:buFont typeface="Wingdings" panose="05000000000000000000" pitchFamily="2" charset="2"/>
              <a:buNone/>
              <a:defRPr/>
            </a:pPr>
            <a:r>
              <a:rPr lang="en-US" altLang="en-US" sz="3600" dirty="0">
                <a:solidFill>
                  <a:srgbClr val="FFFF99"/>
                </a:solidFill>
                <a:latin typeface="HebrewTh" pitchFamily="2" charset="0"/>
              </a:rPr>
              <a:t>bYR9</a:t>
            </a:r>
            <a:r>
              <a:rPr lang="en-US" altLang="en-US" sz="3600" dirty="0">
                <a:solidFill>
                  <a:srgbClr val="FFFF99"/>
                </a:solidFill>
                <a:latin typeface="Eras Demi ITC" pitchFamily="34" charset="0"/>
              </a:rPr>
              <a:t> </a:t>
            </a:r>
            <a:r>
              <a:rPr lang="en-US" altLang="en-US" sz="3600" dirty="0">
                <a:solidFill>
                  <a:srgbClr val="FFFF99"/>
                </a:solidFill>
                <a:latin typeface="Arial Rounded MT Bold" pitchFamily="34" charset="0"/>
              </a:rPr>
              <a:t>(</a:t>
            </a:r>
            <a:r>
              <a:rPr lang="en-US" altLang="en-US" sz="3600" i="1" dirty="0" err="1">
                <a:solidFill>
                  <a:srgbClr val="FFFF99"/>
                </a:solidFill>
                <a:latin typeface="Arial Rounded MT Bold" pitchFamily="34" charset="0"/>
              </a:rPr>
              <a:t>R’iv</a:t>
            </a:r>
            <a:r>
              <a:rPr lang="en-US" altLang="en-US" sz="3600" dirty="0">
                <a:solidFill>
                  <a:srgbClr val="FFFF99"/>
                </a:solidFill>
                <a:latin typeface="Arial Rounded MT Bold" pitchFamily="34" charset="0"/>
              </a:rPr>
              <a:t> = lawsuit)</a:t>
            </a:r>
          </a:p>
          <a:p>
            <a:pPr eaLnBrk="1" hangingPunct="1">
              <a:lnSpc>
                <a:spcPct val="90000"/>
              </a:lnSpc>
              <a:defRPr/>
            </a:pPr>
            <a:r>
              <a:rPr lang="en-US" altLang="en-US" sz="2400" dirty="0">
                <a:latin typeface="Arial Narrow" panose="020B0606020202030204" pitchFamily="34" charset="0"/>
              </a:rPr>
              <a:t>Domestic (civil case)</a:t>
            </a:r>
          </a:p>
          <a:p>
            <a:pPr eaLnBrk="1" hangingPunct="1">
              <a:lnSpc>
                <a:spcPct val="90000"/>
              </a:lnSpc>
              <a:defRPr/>
            </a:pPr>
            <a:r>
              <a:rPr lang="en-US" altLang="en-US" sz="2400" dirty="0">
                <a:latin typeface="Arial Narrow" panose="020B0606020202030204" pitchFamily="34" charset="0"/>
              </a:rPr>
              <a:t>Suzerainty-Vassal (international)</a:t>
            </a:r>
          </a:p>
          <a:p>
            <a:pPr eaLnBrk="1" hangingPunct="1">
              <a:lnSpc>
                <a:spcPct val="90000"/>
              </a:lnSpc>
              <a:defRPr/>
            </a:pPr>
            <a:r>
              <a:rPr lang="en-US" altLang="en-US" sz="2400" dirty="0">
                <a:latin typeface="Arial Narrow" panose="020B0606020202030204" pitchFamily="34" charset="0"/>
              </a:rPr>
              <a:t>Covenant (human-divine)</a:t>
            </a:r>
          </a:p>
          <a:p>
            <a:pPr eaLnBrk="1" hangingPunct="1">
              <a:lnSpc>
                <a:spcPct val="90000"/>
              </a:lnSpc>
              <a:buFont typeface="Wingdings" panose="05000000000000000000" pitchFamily="2" charset="2"/>
              <a:buNone/>
              <a:defRPr/>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3600" dirty="0">
                <a:solidFill>
                  <a:srgbClr val="FFFF99"/>
                </a:solidFill>
                <a:latin typeface="Arial Rounded MT Bold" pitchFamily="34" charset="0"/>
              </a:rPr>
              <a:t>FORM:</a:t>
            </a:r>
            <a:endParaRPr lang="en-US" altLang="en-US" sz="2800" dirty="0">
              <a:solidFill>
                <a:srgbClr val="FFFF99"/>
              </a:solidFill>
              <a:latin typeface="Arial Narrow" panose="020B0606020202030204" pitchFamily="34" charset="0"/>
            </a:endParaRPr>
          </a:p>
          <a:p>
            <a:pPr eaLnBrk="1" hangingPunct="1">
              <a:lnSpc>
                <a:spcPct val="90000"/>
              </a:lnSpc>
              <a:defRPr/>
            </a:pPr>
            <a:r>
              <a:rPr lang="en-US" altLang="en-US" sz="2400" dirty="0">
                <a:latin typeface="Arial Narrow" panose="020B0606020202030204" pitchFamily="34" charset="0"/>
              </a:rPr>
              <a:t>Appeal to witnesses (2:12)</a:t>
            </a:r>
          </a:p>
          <a:p>
            <a:pPr eaLnBrk="1" hangingPunct="1">
              <a:lnSpc>
                <a:spcPct val="90000"/>
              </a:lnSpc>
              <a:defRPr/>
            </a:pPr>
            <a:r>
              <a:rPr lang="en-US" altLang="en-US" sz="2400" dirty="0">
                <a:latin typeface="Arial Narrow" panose="020B0606020202030204" pitchFamily="34" charset="0"/>
              </a:rPr>
              <a:t>Interrogation &amp; accusation (2:5-6)</a:t>
            </a:r>
          </a:p>
          <a:p>
            <a:pPr eaLnBrk="1" hangingPunct="1">
              <a:lnSpc>
                <a:spcPct val="90000"/>
              </a:lnSpc>
              <a:defRPr/>
            </a:pPr>
            <a:r>
              <a:rPr lang="en-US" altLang="en-US" sz="2400" dirty="0">
                <a:latin typeface="Arial Narrow" panose="020B0606020202030204" pitchFamily="34" charset="0"/>
              </a:rPr>
              <a:t>Review of past benefits (2:7)</a:t>
            </a:r>
          </a:p>
          <a:p>
            <a:pPr eaLnBrk="1" hangingPunct="1">
              <a:lnSpc>
                <a:spcPct val="90000"/>
              </a:lnSpc>
              <a:defRPr/>
            </a:pPr>
            <a:r>
              <a:rPr lang="en-US" altLang="en-US" sz="2400" dirty="0">
                <a:latin typeface="Arial Narrow" panose="020B0606020202030204" pitchFamily="34" charset="0"/>
              </a:rPr>
              <a:t>Warning about disloyalty (2:8-11)</a:t>
            </a:r>
          </a:p>
          <a:p>
            <a:pPr eaLnBrk="1" hangingPunct="1">
              <a:lnSpc>
                <a:spcPct val="90000"/>
              </a:lnSpc>
              <a:defRPr/>
            </a:pPr>
            <a:r>
              <a:rPr lang="en-US" altLang="en-US" sz="2400" dirty="0">
                <a:latin typeface="Arial Narrow" panose="020B0606020202030204" pitchFamily="34" charset="0"/>
              </a:rPr>
              <a:t>Declaration of guilt &amp; punishment (2:31-37)</a:t>
            </a:r>
          </a:p>
        </p:txBody>
      </p:sp>
      <p:sp>
        <p:nvSpPr>
          <p:cNvPr id="121860" name="Text Box 4"/>
          <p:cNvSpPr txBox="1">
            <a:spLocks noChangeArrowheads="1"/>
          </p:cNvSpPr>
          <p:nvPr/>
        </p:nvSpPr>
        <p:spPr bwMode="auto">
          <a:xfrm>
            <a:off x="412376" y="2178425"/>
            <a:ext cx="5204012" cy="4236719"/>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3200">
                <a:solidFill>
                  <a:srgbClr val="FF3300"/>
                </a:solidFill>
                <a:latin typeface="HebrewTh" pitchFamily="2" charset="0"/>
              </a:rPr>
              <a:t>Byr9</a:t>
            </a:r>
            <a:r>
              <a:rPr lang="en-US" altLang="en-US" sz="3200">
                <a:solidFill>
                  <a:srgbClr val="663300"/>
                </a:solidFill>
                <a:latin typeface="Wide Latin" panose="02020603050405020304" pitchFamily="18" charset="0"/>
              </a:rPr>
              <a:t> </a:t>
            </a:r>
            <a:r>
              <a:rPr lang="en-US" altLang="en-US" sz="2800">
                <a:solidFill>
                  <a:srgbClr val="663300"/>
                </a:solidFill>
                <a:latin typeface="Lucida Sans Unicode" panose="020B0602030504020204" pitchFamily="34" charset="0"/>
              </a:rPr>
              <a:t>(</a:t>
            </a:r>
            <a:r>
              <a:rPr lang="en-US" altLang="en-US" sz="2800" i="1">
                <a:solidFill>
                  <a:srgbClr val="663300"/>
                </a:solidFill>
                <a:latin typeface="Lucida Sans Unicode" panose="020B0602030504020204" pitchFamily="34" charset="0"/>
              </a:rPr>
              <a:t>r’iv</a:t>
            </a:r>
            <a:r>
              <a:rPr lang="en-US" altLang="en-US" sz="2800">
                <a:solidFill>
                  <a:srgbClr val="663300"/>
                </a:solidFill>
                <a:latin typeface="Lucida Sans Unicode" panose="020B0602030504020204" pitchFamily="34" charset="0"/>
              </a:rPr>
              <a:t> = lawsuit)</a:t>
            </a:r>
          </a:p>
          <a:p>
            <a:pPr eaLnBrk="1" hangingPunct="1">
              <a:spcBef>
                <a:spcPct val="50000"/>
              </a:spcBef>
            </a:pPr>
            <a:r>
              <a:rPr lang="en-US" altLang="en-US" sz="3200">
                <a:solidFill>
                  <a:srgbClr val="FF3300"/>
                </a:solidFill>
                <a:latin typeface="HebrewTh" pitchFamily="2" charset="0"/>
              </a:rPr>
              <a:t>FpawA</a:t>
            </a:r>
            <a:r>
              <a:rPr lang="en-US" altLang="en-US" sz="3200">
                <a:solidFill>
                  <a:srgbClr val="663300"/>
                </a:solidFill>
                <a:latin typeface="Wide Latin" panose="02020603050405020304" pitchFamily="18" charset="0"/>
              </a:rPr>
              <a:t> </a:t>
            </a:r>
            <a:r>
              <a:rPr lang="en-US" altLang="en-US" sz="2800">
                <a:solidFill>
                  <a:srgbClr val="663300"/>
                </a:solidFill>
                <a:latin typeface="Lucida Sans Unicode" panose="020B0602030504020204" pitchFamily="34" charset="0"/>
              </a:rPr>
              <a:t>(</a:t>
            </a:r>
            <a:r>
              <a:rPr lang="en-US" altLang="en-US" sz="2800" i="1">
                <a:solidFill>
                  <a:srgbClr val="663300"/>
                </a:solidFill>
                <a:latin typeface="Lucida Sans Unicode" panose="020B0602030504020204" pitchFamily="34" charset="0"/>
              </a:rPr>
              <a:t>shaphat = </a:t>
            </a:r>
            <a:r>
              <a:rPr lang="en-US" altLang="en-US" sz="2800">
                <a:solidFill>
                  <a:srgbClr val="663300"/>
                </a:solidFill>
                <a:latin typeface="Lucida Sans Unicode" panose="020B0602030504020204" pitchFamily="34" charset="0"/>
              </a:rPr>
              <a:t>to settle a case)</a:t>
            </a:r>
          </a:p>
          <a:p>
            <a:pPr eaLnBrk="1" hangingPunct="1">
              <a:spcBef>
                <a:spcPct val="50000"/>
              </a:spcBef>
            </a:pPr>
            <a:r>
              <a:rPr lang="en-US" altLang="en-US" sz="3200">
                <a:solidFill>
                  <a:srgbClr val="FF3300"/>
                </a:solidFill>
                <a:latin typeface="HebrewTh" pitchFamily="2" charset="0"/>
              </a:rPr>
              <a:t>tOmcuf3</a:t>
            </a:r>
            <a:r>
              <a:rPr lang="en-US" altLang="en-US" sz="3200">
                <a:solidFill>
                  <a:srgbClr val="663300"/>
                </a:solidFill>
                <a:latin typeface="Wide Latin" panose="02020603050405020304" pitchFamily="18" charset="0"/>
              </a:rPr>
              <a:t> </a:t>
            </a:r>
            <a:r>
              <a:rPr lang="en-US" altLang="en-US" sz="2800">
                <a:solidFill>
                  <a:srgbClr val="663300"/>
                </a:solidFill>
                <a:latin typeface="Lucida Sans Unicode" panose="020B0602030504020204" pitchFamily="34" charset="0"/>
              </a:rPr>
              <a:t>(</a:t>
            </a:r>
            <a:r>
              <a:rPr lang="en-US" altLang="en-US" sz="2800" i="1">
                <a:solidFill>
                  <a:srgbClr val="663300"/>
                </a:solidFill>
                <a:latin typeface="Lucida Sans Unicode" panose="020B0602030504020204" pitchFamily="34" charset="0"/>
              </a:rPr>
              <a:t>‘etsumoth </a:t>
            </a:r>
            <a:r>
              <a:rPr lang="en-US" altLang="en-US" sz="2800">
                <a:solidFill>
                  <a:srgbClr val="663300"/>
                </a:solidFill>
                <a:latin typeface="Lucida Sans Unicode" panose="020B0602030504020204" pitchFamily="34" charset="0"/>
              </a:rPr>
              <a:t>= arguments)</a:t>
            </a:r>
          </a:p>
          <a:p>
            <a:pPr eaLnBrk="1" hangingPunct="1">
              <a:spcBef>
                <a:spcPct val="50000"/>
              </a:spcBef>
            </a:pPr>
            <a:r>
              <a:rPr lang="en-US" altLang="en-US" sz="3200">
                <a:solidFill>
                  <a:srgbClr val="FF3300"/>
                </a:solidFill>
                <a:latin typeface="HebrewTh" pitchFamily="2" charset="0"/>
              </a:rPr>
              <a:t>hHAk;v0An9</a:t>
            </a:r>
            <a:r>
              <a:rPr lang="en-US" altLang="en-US" sz="3200">
                <a:solidFill>
                  <a:srgbClr val="663300"/>
                </a:solidFill>
                <a:latin typeface="Wide Latin" panose="02020603050405020304" pitchFamily="18" charset="0"/>
              </a:rPr>
              <a:t> </a:t>
            </a:r>
            <a:r>
              <a:rPr lang="en-US" altLang="en-US" sz="2800">
                <a:solidFill>
                  <a:srgbClr val="663300"/>
                </a:solidFill>
                <a:latin typeface="Lucida Sans Unicode" panose="020B0602030504020204" pitchFamily="34" charset="0"/>
              </a:rPr>
              <a:t>(</a:t>
            </a:r>
            <a:r>
              <a:rPr lang="en-US" altLang="en-US" sz="2800" i="1">
                <a:solidFill>
                  <a:srgbClr val="663300"/>
                </a:solidFill>
                <a:latin typeface="Lucida Sans Unicode" panose="020B0602030504020204" pitchFamily="34" charset="0"/>
              </a:rPr>
              <a:t>niwwakehah</a:t>
            </a:r>
            <a:r>
              <a:rPr lang="en-US" altLang="en-US" sz="2800">
                <a:solidFill>
                  <a:srgbClr val="663300"/>
                </a:solidFill>
                <a:latin typeface="Lucida Sans Unicode" panose="020B0602030504020204" pitchFamily="34" charset="0"/>
              </a:rPr>
              <a:t> = summons)</a:t>
            </a:r>
          </a:p>
        </p:txBody>
      </p:sp>
    </p:spTree>
    <p:extLst>
      <p:ext uri="{BB962C8B-B14F-4D97-AF65-F5344CB8AC3E}">
        <p14:creationId xmlns:p14="http://schemas.microsoft.com/office/powerpoint/2010/main" val="335124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dissolve">
                                      <p:cBhvr>
                                        <p:cTn id="7" dur="500"/>
                                        <p:tgtEl>
                                          <p:spTgt spid="1218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calcmode="lin" valueType="num">
                                      <p:cBhvr additive="base">
                                        <p:cTn id="12"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185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1859">
                                            <p:txEl>
                                              <p:pRg st="1" end="1"/>
                                            </p:txEl>
                                          </p:spTgt>
                                        </p:tgtEl>
                                        <p:attrNameLst>
                                          <p:attrName>style.visibility</p:attrName>
                                        </p:attrNameLst>
                                      </p:cBhvr>
                                      <p:to>
                                        <p:strVal val="visible"/>
                                      </p:to>
                                    </p:set>
                                    <p:anim calcmode="lin" valueType="num">
                                      <p:cBhvr additive="base">
                                        <p:cTn id="16"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21859">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1859">
                                            <p:txEl>
                                              <p:pRg st="2" end="2"/>
                                            </p:txEl>
                                          </p:spTgt>
                                        </p:tgtEl>
                                        <p:attrNameLst>
                                          <p:attrName>style.visibility</p:attrName>
                                        </p:attrNameLst>
                                      </p:cBhvr>
                                      <p:to>
                                        <p:strVal val="visible"/>
                                      </p:to>
                                    </p:set>
                                    <p:anim calcmode="lin" valueType="num">
                                      <p:cBhvr additive="base">
                                        <p:cTn id="20"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1859">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1859">
                                            <p:txEl>
                                              <p:pRg st="3" end="3"/>
                                            </p:txEl>
                                          </p:spTgt>
                                        </p:tgtEl>
                                        <p:attrNameLst>
                                          <p:attrName>style.visibility</p:attrName>
                                        </p:attrNameLst>
                                      </p:cBhvr>
                                      <p:to>
                                        <p:strVal val="visible"/>
                                      </p:to>
                                    </p:set>
                                    <p:anim calcmode="lin" valueType="num">
                                      <p:cBhvr additive="base">
                                        <p:cTn id="24"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21859">
                                            <p:txEl>
                                              <p:pRg st="5" end="5"/>
                                            </p:txEl>
                                          </p:spTgt>
                                        </p:tgtEl>
                                        <p:attrNameLst>
                                          <p:attrName>style.visibility</p:attrName>
                                        </p:attrNameLst>
                                      </p:cBhvr>
                                      <p:to>
                                        <p:strVal val="visible"/>
                                      </p:to>
                                    </p:set>
                                    <p:anim calcmode="lin" valueType="num">
                                      <p:cBhvr additive="base">
                                        <p:cTn id="30" dur="500" fill="hold"/>
                                        <p:tgtEl>
                                          <p:spTgt spid="121859">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1859">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1859">
                                            <p:txEl>
                                              <p:pRg st="6" end="6"/>
                                            </p:txEl>
                                          </p:spTgt>
                                        </p:tgtEl>
                                        <p:attrNameLst>
                                          <p:attrName>style.visibility</p:attrName>
                                        </p:attrNameLst>
                                      </p:cBhvr>
                                      <p:to>
                                        <p:strVal val="visible"/>
                                      </p:to>
                                    </p:set>
                                    <p:anim calcmode="lin" valueType="num">
                                      <p:cBhvr additive="base">
                                        <p:cTn id="34" dur="500" fill="hold"/>
                                        <p:tgtEl>
                                          <p:spTgt spid="121859">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1859">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1859">
                                            <p:txEl>
                                              <p:pRg st="7" end="7"/>
                                            </p:txEl>
                                          </p:spTgt>
                                        </p:tgtEl>
                                        <p:attrNameLst>
                                          <p:attrName>style.visibility</p:attrName>
                                        </p:attrNameLst>
                                      </p:cBhvr>
                                      <p:to>
                                        <p:strVal val="visible"/>
                                      </p:to>
                                    </p:set>
                                    <p:anim calcmode="lin" valueType="num">
                                      <p:cBhvr additive="base">
                                        <p:cTn id="38" dur="500" fill="hold"/>
                                        <p:tgtEl>
                                          <p:spTgt spid="121859">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1859">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1859">
                                            <p:txEl>
                                              <p:pRg st="8" end="8"/>
                                            </p:txEl>
                                          </p:spTgt>
                                        </p:tgtEl>
                                        <p:attrNameLst>
                                          <p:attrName>style.visibility</p:attrName>
                                        </p:attrNameLst>
                                      </p:cBhvr>
                                      <p:to>
                                        <p:strVal val="visible"/>
                                      </p:to>
                                    </p:set>
                                    <p:anim calcmode="lin" valueType="num">
                                      <p:cBhvr additive="base">
                                        <p:cTn id="42" dur="500" fill="hold"/>
                                        <p:tgtEl>
                                          <p:spTgt spid="121859">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1859">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21859">
                                            <p:txEl>
                                              <p:pRg st="9" end="9"/>
                                            </p:txEl>
                                          </p:spTgt>
                                        </p:tgtEl>
                                        <p:attrNameLst>
                                          <p:attrName>style.visibility</p:attrName>
                                        </p:attrNameLst>
                                      </p:cBhvr>
                                      <p:to>
                                        <p:strVal val="visible"/>
                                      </p:to>
                                    </p:set>
                                    <p:anim calcmode="lin" valueType="num">
                                      <p:cBhvr additive="base">
                                        <p:cTn id="46" dur="500" fill="hold"/>
                                        <p:tgtEl>
                                          <p:spTgt spid="121859">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1859">
                                            <p:txEl>
                                              <p:pRg st="9" end="9"/>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1859">
                                            <p:txEl>
                                              <p:pRg st="10" end="10"/>
                                            </p:txEl>
                                          </p:spTgt>
                                        </p:tgtEl>
                                        <p:attrNameLst>
                                          <p:attrName>style.visibility</p:attrName>
                                        </p:attrNameLst>
                                      </p:cBhvr>
                                      <p:to>
                                        <p:strVal val="visible"/>
                                      </p:to>
                                    </p:set>
                                    <p:anim calcmode="lin" valueType="num">
                                      <p:cBhvr additive="base">
                                        <p:cTn id="50" dur="500" fill="hold"/>
                                        <p:tgtEl>
                                          <p:spTgt spid="121859">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18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532CFA5-D878-43EC-A721-AE0DC42EB129}" type="slidenum">
              <a:rPr lang="en-US" altLang="en-US"/>
              <a:pPr/>
              <a:t>71</a:t>
            </a:fld>
            <a:endParaRPr lang="en-US" altLang="en-US"/>
          </a:p>
        </p:txBody>
      </p:sp>
      <p:sp>
        <p:nvSpPr>
          <p:cNvPr id="131074" name="Rectangle 2"/>
          <p:cNvSpPr>
            <a:spLocks noGrp="1" noChangeArrowheads="1"/>
          </p:cNvSpPr>
          <p:nvPr>
            <p:ph type="title"/>
          </p:nvPr>
        </p:nvSpPr>
        <p:spPr>
          <a:xfrm>
            <a:off x="0" y="358589"/>
            <a:ext cx="12192000" cy="1794824"/>
          </a:xfrm>
        </p:spPr>
        <p:txBody>
          <a:bodyPr>
            <a:normAutofit/>
          </a:bodyPr>
          <a:lstStyle/>
          <a:p>
            <a:pPr eaLnBrk="1" hangingPunct="1">
              <a:defRPr/>
            </a:pPr>
            <a:r>
              <a:rPr lang="en-US" altLang="en-US" sz="4000" dirty="0">
                <a:solidFill>
                  <a:srgbClr val="FFFF00"/>
                </a:solidFill>
                <a:latin typeface="Agency FB" pitchFamily="2" charset="0"/>
              </a:rPr>
              <a:t>Vivid metaphors of adultery are given against the background of the Canaanite fertility cult</a:t>
            </a:r>
          </a:p>
        </p:txBody>
      </p:sp>
      <p:sp>
        <p:nvSpPr>
          <p:cNvPr id="131076" name="Rectangle 4"/>
          <p:cNvSpPr>
            <a:spLocks noGrp="1" noChangeArrowheads="1"/>
          </p:cNvSpPr>
          <p:nvPr>
            <p:ph type="body" sz="half" idx="1"/>
          </p:nvPr>
        </p:nvSpPr>
        <p:spPr>
          <a:xfrm>
            <a:off x="609600" y="2511052"/>
            <a:ext cx="5486400" cy="3889748"/>
          </a:xfrm>
        </p:spPr>
        <p:txBody>
          <a:bodyPr>
            <a:normAutofit lnSpcReduction="10000"/>
          </a:bodyPr>
          <a:lstStyle/>
          <a:p>
            <a:pPr eaLnBrk="1" hangingPunct="1">
              <a:buFont typeface="Wingdings" panose="05000000000000000000" pitchFamily="2" charset="2"/>
              <a:buNone/>
              <a:defRPr/>
            </a:pPr>
            <a:r>
              <a:rPr lang="en-US" altLang="en-US" sz="2800" dirty="0">
                <a:solidFill>
                  <a:srgbClr val="FFFFCC"/>
                </a:solidFill>
                <a:latin typeface="Pristina" panose="03060402040406080204" pitchFamily="66" charset="0"/>
              </a:rPr>
              <a:t>Judah was like a faithless wife, brazen and unashamed </a:t>
            </a:r>
            <a:r>
              <a:rPr lang="en-US" altLang="en-US" sz="2000" dirty="0">
                <a:solidFill>
                  <a:srgbClr val="FFFFCC"/>
                </a:solidFill>
                <a:latin typeface="Arial Narrow" panose="020B0606020202030204" pitchFamily="34" charset="0"/>
              </a:rPr>
              <a:t>(3:2-5, 20).</a:t>
            </a:r>
          </a:p>
          <a:p>
            <a:pPr eaLnBrk="1" hangingPunct="1">
              <a:buFont typeface="Wingdings" panose="05000000000000000000" pitchFamily="2" charset="2"/>
              <a:buNone/>
              <a:defRPr/>
            </a:pPr>
            <a:r>
              <a:rPr lang="en-US" altLang="en-US" sz="2800" dirty="0">
                <a:solidFill>
                  <a:srgbClr val="FFFFCC"/>
                </a:solidFill>
                <a:latin typeface="Pristina" panose="03060402040406080204" pitchFamily="66" charset="0"/>
              </a:rPr>
              <a:t>Israel and Judah were like two adulterous sisters </a:t>
            </a:r>
            <a:r>
              <a:rPr lang="en-US" altLang="en-US" sz="2000" dirty="0">
                <a:solidFill>
                  <a:srgbClr val="FFFFCC"/>
                </a:solidFill>
                <a:latin typeface="Arial Narrow" panose="020B0606020202030204" pitchFamily="34" charset="0"/>
              </a:rPr>
              <a:t>(3:6-10).</a:t>
            </a:r>
          </a:p>
          <a:p>
            <a:pPr eaLnBrk="1" hangingPunct="1">
              <a:buFont typeface="Wingdings" panose="05000000000000000000" pitchFamily="2" charset="2"/>
              <a:buNone/>
              <a:defRPr/>
            </a:pPr>
            <a:r>
              <a:rPr lang="en-US" altLang="en-US" sz="2800" dirty="0">
                <a:solidFill>
                  <a:srgbClr val="FFFFCC"/>
                </a:solidFill>
                <a:latin typeface="Pristina" panose="03060402040406080204" pitchFamily="66" charset="0"/>
              </a:rPr>
              <a:t>Yahweh divorced Israel, sending her into exile </a:t>
            </a:r>
            <a:r>
              <a:rPr lang="en-US" altLang="en-US" sz="2000" dirty="0">
                <a:solidFill>
                  <a:srgbClr val="FFFFCC"/>
                </a:solidFill>
                <a:latin typeface="Arial Narrow" panose="020B0606020202030204" pitchFamily="34" charset="0"/>
              </a:rPr>
              <a:t>(3:8).</a:t>
            </a:r>
          </a:p>
          <a:p>
            <a:pPr eaLnBrk="1" hangingPunct="1">
              <a:buFont typeface="Wingdings" panose="05000000000000000000" pitchFamily="2" charset="2"/>
              <a:buNone/>
              <a:defRPr/>
            </a:pPr>
            <a:r>
              <a:rPr lang="en-US" altLang="en-US" sz="2800" dirty="0">
                <a:solidFill>
                  <a:srgbClr val="FFFFCC"/>
                </a:solidFill>
                <a:latin typeface="Pristina" panose="03060402040406080204" pitchFamily="66" charset="0"/>
              </a:rPr>
              <a:t>Judah, because of her adultery, had no right to expect Yahweh to take her back </a:t>
            </a:r>
            <a:r>
              <a:rPr lang="en-US" altLang="en-US" sz="2000" dirty="0">
                <a:solidFill>
                  <a:srgbClr val="FFFFCC"/>
                </a:solidFill>
                <a:latin typeface="Arial Narrow" panose="020B0606020202030204" pitchFamily="34" charset="0"/>
              </a:rPr>
              <a:t>(3:1; cf. Dt. 24:1-4).</a:t>
            </a:r>
            <a:endParaRPr lang="en-US" altLang="en-US" sz="2800" dirty="0">
              <a:solidFill>
                <a:srgbClr val="FFFFCC"/>
              </a:solidFill>
              <a:latin typeface="Pristina" panose="03060402040406080204" pitchFamily="66" charset="0"/>
            </a:endParaRPr>
          </a:p>
        </p:txBody>
      </p:sp>
      <p:sp>
        <p:nvSpPr>
          <p:cNvPr id="131077" name="Rectangle 5"/>
          <p:cNvSpPr>
            <a:spLocks noGrp="1" noChangeArrowheads="1"/>
          </p:cNvSpPr>
          <p:nvPr>
            <p:ph type="body" sz="half" idx="2"/>
          </p:nvPr>
        </p:nvSpPr>
        <p:spPr>
          <a:xfrm>
            <a:off x="6275295" y="2839187"/>
            <a:ext cx="5629834" cy="2692959"/>
          </a:xfrm>
          <a:solidFill>
            <a:srgbClr val="003736"/>
          </a:solidFill>
          <a:ln w="38100">
            <a:solidFill>
              <a:srgbClr val="001414"/>
            </a:solidFill>
            <a:miter lim="800000"/>
            <a:headEnd/>
            <a:tailEnd/>
          </a:ln>
        </p:spPr>
        <p:txBody>
          <a:bodyPr>
            <a:normAutofit lnSpcReduction="10000"/>
          </a:bodyPr>
          <a:lstStyle/>
          <a:p>
            <a:pPr eaLnBrk="1" hangingPunct="1">
              <a:buFont typeface="Wingdings" panose="05000000000000000000" pitchFamily="2" charset="2"/>
              <a:buNone/>
              <a:defRPr/>
            </a:pPr>
            <a:r>
              <a:rPr lang="en-US" altLang="en-US" sz="2800" i="1">
                <a:solidFill>
                  <a:srgbClr val="FFFF66"/>
                </a:solidFill>
                <a:latin typeface="Eras Demi ITC" pitchFamily="34" charset="0"/>
              </a:rPr>
              <a:t>In spite of the Deuteronomic code, Yahweh invited his unfaithful wife to return to him </a:t>
            </a:r>
            <a:r>
              <a:rPr lang="en-US" altLang="en-US" sz="2400" i="1">
                <a:solidFill>
                  <a:srgbClr val="FFFF66"/>
                </a:solidFill>
                <a:latin typeface="Arial Narrow" panose="020B0606020202030204" pitchFamily="34" charset="0"/>
              </a:rPr>
              <a:t>(3:12, 14, 22).</a:t>
            </a:r>
          </a:p>
          <a:p>
            <a:pPr eaLnBrk="1" hangingPunct="1">
              <a:buFont typeface="Wingdings" panose="05000000000000000000" pitchFamily="2" charset="2"/>
              <a:buNone/>
              <a:defRPr/>
            </a:pPr>
            <a:r>
              <a:rPr lang="en-US" altLang="en-US" sz="2800" i="1">
                <a:solidFill>
                  <a:srgbClr val="FFFF66"/>
                </a:solidFill>
                <a:latin typeface="Eras Demi ITC" pitchFamily="34" charset="0"/>
              </a:rPr>
              <a:t>However, this return was to be only on </a:t>
            </a:r>
            <a:r>
              <a:rPr lang="en-US" altLang="en-US" sz="2800" i="1" u="sng">
                <a:solidFill>
                  <a:srgbClr val="FFFF66"/>
                </a:solidFill>
                <a:latin typeface="Eras Demi ITC" pitchFamily="34" charset="0"/>
              </a:rPr>
              <a:t>his </a:t>
            </a:r>
            <a:r>
              <a:rPr lang="en-US" altLang="en-US" sz="2800" i="1">
                <a:solidFill>
                  <a:srgbClr val="FFFF66"/>
                </a:solidFill>
                <a:latin typeface="Eras Demi ITC" pitchFamily="34" charset="0"/>
              </a:rPr>
              <a:t>terms </a:t>
            </a:r>
            <a:r>
              <a:rPr lang="en-US" altLang="en-US" sz="2400" i="1">
                <a:solidFill>
                  <a:srgbClr val="FFFF66"/>
                </a:solidFill>
                <a:latin typeface="Arial Narrow" panose="020B0606020202030204" pitchFamily="34" charset="0"/>
              </a:rPr>
              <a:t>(3:13; 4:1-4).</a:t>
            </a:r>
            <a:endParaRPr lang="en-US" altLang="en-US" sz="2800" i="1">
              <a:solidFill>
                <a:srgbClr val="FFFF66"/>
              </a:solidFill>
              <a:latin typeface="Eras Demi ITC" pitchFamily="34" charset="0"/>
            </a:endParaRPr>
          </a:p>
        </p:txBody>
      </p:sp>
    </p:spTree>
    <p:extLst>
      <p:ext uri="{BB962C8B-B14F-4D97-AF65-F5344CB8AC3E}">
        <p14:creationId xmlns:p14="http://schemas.microsoft.com/office/powerpoint/2010/main" val="494693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 calcmode="lin" valueType="num">
                                      <p:cBhvr>
                                        <p:cTn id="7" dur="500" fill="hold"/>
                                        <p:tgtEl>
                                          <p:spTgt spid="13107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107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107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10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31076">
                                            <p:txEl>
                                              <p:pRg st="1" end="1"/>
                                            </p:txEl>
                                          </p:spTgt>
                                        </p:tgtEl>
                                        <p:attrNameLst>
                                          <p:attrName>style.visibility</p:attrName>
                                        </p:attrNameLst>
                                      </p:cBhvr>
                                      <p:to>
                                        <p:strVal val="visible"/>
                                      </p:to>
                                    </p:set>
                                    <p:anim calcmode="lin" valueType="num">
                                      <p:cBhvr>
                                        <p:cTn id="15" dur="500" fill="hold"/>
                                        <p:tgtEl>
                                          <p:spTgt spid="13107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107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107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10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31076">
                                            <p:txEl>
                                              <p:pRg st="2" end="2"/>
                                            </p:txEl>
                                          </p:spTgt>
                                        </p:tgtEl>
                                        <p:attrNameLst>
                                          <p:attrName>style.visibility</p:attrName>
                                        </p:attrNameLst>
                                      </p:cBhvr>
                                      <p:to>
                                        <p:strVal val="visible"/>
                                      </p:to>
                                    </p:set>
                                    <p:anim calcmode="lin" valueType="num">
                                      <p:cBhvr>
                                        <p:cTn id="23" dur="500" fill="hold"/>
                                        <p:tgtEl>
                                          <p:spTgt spid="13107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3107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3107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310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31076">
                                            <p:txEl>
                                              <p:pRg st="3" end="3"/>
                                            </p:txEl>
                                          </p:spTgt>
                                        </p:tgtEl>
                                        <p:attrNameLst>
                                          <p:attrName>style.visibility</p:attrName>
                                        </p:attrNameLst>
                                      </p:cBhvr>
                                      <p:to>
                                        <p:strVal val="visible"/>
                                      </p:to>
                                    </p:set>
                                    <p:anim calcmode="lin" valueType="num">
                                      <p:cBhvr>
                                        <p:cTn id="31" dur="500" fill="hold"/>
                                        <p:tgtEl>
                                          <p:spTgt spid="13107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107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107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10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grpId="0" nodeType="clickEffect">
                                  <p:stCondLst>
                                    <p:cond delay="0"/>
                                  </p:stCondLst>
                                  <p:childTnLst>
                                    <p:set>
                                      <p:cBhvr>
                                        <p:cTn id="38" dur="1" fill="hold">
                                          <p:stCondLst>
                                            <p:cond delay="0"/>
                                          </p:stCondLst>
                                        </p:cTn>
                                        <p:tgtEl>
                                          <p:spTgt spid="131077">
                                            <p:bg/>
                                          </p:spTgt>
                                        </p:tgtEl>
                                        <p:attrNameLst>
                                          <p:attrName>style.visibility</p:attrName>
                                        </p:attrNameLst>
                                      </p:cBhvr>
                                      <p:to>
                                        <p:strVal val="visible"/>
                                      </p:to>
                                    </p:set>
                                    <p:animEffect transition="in" filter="randombar(vertical)">
                                      <p:cBhvr>
                                        <p:cTn id="39" dur="500"/>
                                        <p:tgtEl>
                                          <p:spTgt spid="131077">
                                            <p:bg/>
                                          </p:spTgt>
                                        </p:tgtEl>
                                      </p:cBhvr>
                                    </p:animEffect>
                                  </p:childTnLst>
                                </p:cTn>
                              </p:par>
                              <p:par>
                                <p:cTn id="40" presetID="14" presetClass="entr" presetSubtype="5" fill="hold" grpId="0" nodeType="withEffect">
                                  <p:stCondLst>
                                    <p:cond delay="0"/>
                                  </p:stCondLst>
                                  <p:childTnLst>
                                    <p:set>
                                      <p:cBhvr>
                                        <p:cTn id="41" dur="1" fill="hold">
                                          <p:stCondLst>
                                            <p:cond delay="0"/>
                                          </p:stCondLst>
                                        </p:cTn>
                                        <p:tgtEl>
                                          <p:spTgt spid="131077">
                                            <p:txEl>
                                              <p:pRg st="0" end="0"/>
                                            </p:txEl>
                                          </p:spTgt>
                                        </p:tgtEl>
                                        <p:attrNameLst>
                                          <p:attrName>style.visibility</p:attrName>
                                        </p:attrNameLst>
                                      </p:cBhvr>
                                      <p:to>
                                        <p:strVal val="visible"/>
                                      </p:to>
                                    </p:set>
                                    <p:animEffect transition="in" filter="randombar(vertical)">
                                      <p:cBhvr>
                                        <p:cTn id="42" dur="500"/>
                                        <p:tgtEl>
                                          <p:spTgt spid="13107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131077">
                                            <p:txEl>
                                              <p:pRg st="1" end="1"/>
                                            </p:txEl>
                                          </p:spTgt>
                                        </p:tgtEl>
                                        <p:attrNameLst>
                                          <p:attrName>style.visibility</p:attrName>
                                        </p:attrNameLst>
                                      </p:cBhvr>
                                      <p:to>
                                        <p:strVal val="visible"/>
                                      </p:to>
                                    </p:set>
                                    <p:animEffect transition="in" filter="randombar(vertical)">
                                      <p:cBhvr>
                                        <p:cTn id="47" dur="500"/>
                                        <p:tgtEl>
                                          <p:spTgt spid="1310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661EF60-5BCB-46E9-8360-61DC9B4805E7}" type="slidenum">
              <a:rPr lang="en-US" altLang="en-US"/>
              <a:pPr/>
              <a:t>72</a:t>
            </a:fld>
            <a:endParaRPr lang="en-US" altLang="en-US"/>
          </a:p>
        </p:txBody>
      </p:sp>
      <p:sp>
        <p:nvSpPr>
          <p:cNvPr id="151554" name="Rectangle 2"/>
          <p:cNvSpPr>
            <a:spLocks noGrp="1" noChangeArrowheads="1"/>
          </p:cNvSpPr>
          <p:nvPr>
            <p:ph type="title"/>
          </p:nvPr>
        </p:nvSpPr>
        <p:spPr>
          <a:xfrm>
            <a:off x="1039906" y="161365"/>
            <a:ext cx="10084776" cy="1992047"/>
          </a:xfrm>
        </p:spPr>
        <p:txBody>
          <a:bodyPr>
            <a:normAutofit/>
          </a:bodyPr>
          <a:lstStyle/>
          <a:p>
            <a:pPr eaLnBrk="1" hangingPunct="1">
              <a:defRPr/>
            </a:pPr>
            <a:r>
              <a:rPr lang="en-US" altLang="en-US" sz="4000" dirty="0">
                <a:solidFill>
                  <a:srgbClr val="FF6600"/>
                </a:solidFill>
                <a:latin typeface="ReservoirGrunge" pitchFamily="2" charset="0"/>
              </a:rPr>
              <a:t>The Temple Sermon </a:t>
            </a:r>
            <a:r>
              <a:rPr lang="en-US" altLang="en-US" sz="3200" dirty="0">
                <a:solidFill>
                  <a:srgbClr val="FF6600"/>
                </a:solidFill>
              </a:rPr>
              <a:t>(7, 26)</a:t>
            </a:r>
            <a:br>
              <a:rPr lang="en-US" altLang="en-US" sz="4000" dirty="0">
                <a:latin typeface="ReservoirGrunge" pitchFamily="2" charset="0"/>
              </a:rPr>
            </a:br>
            <a:r>
              <a:rPr lang="en-US" altLang="en-US" sz="2400" dirty="0">
                <a:solidFill>
                  <a:srgbClr val="FFFF00"/>
                </a:solidFill>
                <a:latin typeface="Eras Demi ITC" pitchFamily="34" charset="0"/>
              </a:rPr>
              <a:t>a scathing denunciation of religious superficiality</a:t>
            </a:r>
            <a:endParaRPr lang="en-US" altLang="en-US" sz="4000" dirty="0">
              <a:solidFill>
                <a:srgbClr val="FFFF00"/>
              </a:solidFill>
              <a:latin typeface="ReservoirGrunge" pitchFamily="2" charset="0"/>
            </a:endParaRPr>
          </a:p>
        </p:txBody>
      </p:sp>
      <p:sp>
        <p:nvSpPr>
          <p:cNvPr id="151556" name="Rectangle 4"/>
          <p:cNvSpPr>
            <a:spLocks noGrp="1" noChangeArrowheads="1"/>
          </p:cNvSpPr>
          <p:nvPr>
            <p:ph type="body" sz="half" idx="1"/>
          </p:nvPr>
        </p:nvSpPr>
        <p:spPr>
          <a:xfrm>
            <a:off x="555553" y="2649072"/>
            <a:ext cx="5526741" cy="3523129"/>
          </a:xfrm>
        </p:spPr>
        <p:txBody>
          <a:bodyPr/>
          <a:lstStyle/>
          <a:p>
            <a:pPr eaLnBrk="1" hangingPunct="1">
              <a:lnSpc>
                <a:spcPct val="80000"/>
              </a:lnSpc>
              <a:buFont typeface="Wingdings" panose="05000000000000000000" pitchFamily="2" charset="2"/>
              <a:buNone/>
              <a:defRPr/>
            </a:pPr>
            <a:r>
              <a:rPr lang="en-US" altLang="en-US" sz="2400" i="1" dirty="0">
                <a:latin typeface="Arial Narrow" panose="020B0606020202030204" pitchFamily="34" charset="0"/>
              </a:rPr>
              <a:t>Loyalty to the temple was no guarantee of security (7:4, 8).</a:t>
            </a:r>
          </a:p>
          <a:p>
            <a:pPr eaLnBrk="1" hangingPunct="1">
              <a:lnSpc>
                <a:spcPct val="80000"/>
              </a:lnSpc>
              <a:buFont typeface="Wingdings" panose="05000000000000000000" pitchFamily="2" charset="2"/>
              <a:buNone/>
              <a:defRPr/>
            </a:pPr>
            <a:r>
              <a:rPr lang="en-US" altLang="en-US" sz="2400" i="1" dirty="0">
                <a:latin typeface="Arial Narrow" panose="020B0606020202030204" pitchFamily="34" charset="0"/>
              </a:rPr>
              <a:t>True religion must be more than lip service: it must issue in social justice and faithfulness to Yahweh (7:5-6).</a:t>
            </a:r>
          </a:p>
          <a:p>
            <a:pPr eaLnBrk="1" hangingPunct="1">
              <a:lnSpc>
                <a:spcPct val="80000"/>
              </a:lnSpc>
              <a:buFont typeface="Wingdings" panose="05000000000000000000" pitchFamily="2" charset="2"/>
              <a:buNone/>
              <a:defRPr/>
            </a:pPr>
            <a:r>
              <a:rPr lang="en-US" altLang="en-US" sz="2400" i="1" dirty="0">
                <a:latin typeface="Arial Narrow" panose="020B0606020202030204" pitchFamily="34" charset="0"/>
              </a:rPr>
              <a:t>The promise of the land “forever” was conditioned on covenant faithfulness (7:7).</a:t>
            </a:r>
          </a:p>
          <a:p>
            <a:pPr eaLnBrk="1" hangingPunct="1">
              <a:lnSpc>
                <a:spcPct val="80000"/>
              </a:lnSpc>
              <a:buFont typeface="Wingdings" panose="05000000000000000000" pitchFamily="2" charset="2"/>
              <a:buNone/>
              <a:defRPr/>
            </a:pPr>
            <a:r>
              <a:rPr lang="en-US" altLang="en-US" sz="2400" i="1" dirty="0">
                <a:latin typeface="Arial Narrow" panose="020B0606020202030204" pitchFamily="34" charset="0"/>
              </a:rPr>
              <a:t>If the liturgy in the temple was not matched by covenant faithfulness in life, then the religion was bankrupt (7:9-11a, 21-26).</a:t>
            </a:r>
          </a:p>
        </p:txBody>
      </p:sp>
      <p:sp>
        <p:nvSpPr>
          <p:cNvPr id="151557" name="Rectangle 5"/>
          <p:cNvSpPr>
            <a:spLocks noGrp="1" noChangeArrowheads="1"/>
          </p:cNvSpPr>
          <p:nvPr>
            <p:ph type="body" sz="half" idx="2"/>
          </p:nvPr>
        </p:nvSpPr>
        <p:spPr>
          <a:xfrm>
            <a:off x="6261847" y="2649072"/>
            <a:ext cx="5230906" cy="3374277"/>
          </a:xfrm>
          <a:solidFill>
            <a:srgbClr val="003F3E"/>
          </a:solidFill>
          <a:ln w="28575">
            <a:solidFill>
              <a:schemeClr val="folHlink"/>
            </a:solidFill>
            <a:miter lim="800000"/>
            <a:headEnd/>
            <a:tailEnd/>
          </a:ln>
        </p:spPr>
        <p:txBody>
          <a:bodyPr/>
          <a:lstStyle/>
          <a:p>
            <a:pPr eaLnBrk="1" hangingPunct="1">
              <a:lnSpc>
                <a:spcPct val="80000"/>
              </a:lnSpc>
              <a:buFont typeface="Wingdings" panose="05000000000000000000" pitchFamily="2" charset="2"/>
              <a:buNone/>
              <a:defRPr/>
            </a:pPr>
            <a:r>
              <a:rPr lang="en-US" altLang="en-US" sz="2400" b="1" i="1">
                <a:solidFill>
                  <a:srgbClr val="FFFF99"/>
                </a:solidFill>
                <a:latin typeface="Arial Narrow" panose="020B0606020202030204" pitchFamily="34" charset="0"/>
              </a:rPr>
              <a:t>As Yahweh promised earlier (cf. 1:12), he was “watching” (7:11b).</a:t>
            </a:r>
          </a:p>
          <a:p>
            <a:pPr eaLnBrk="1" hangingPunct="1">
              <a:lnSpc>
                <a:spcPct val="80000"/>
              </a:lnSpc>
              <a:buFont typeface="Wingdings" panose="05000000000000000000" pitchFamily="2" charset="2"/>
              <a:buNone/>
              <a:defRPr/>
            </a:pPr>
            <a:r>
              <a:rPr lang="en-US" altLang="en-US" sz="2400" b="1" i="1">
                <a:solidFill>
                  <a:srgbClr val="FFFF99"/>
                </a:solidFill>
                <a:latin typeface="Arial Narrow" panose="020B0606020202030204" pitchFamily="34" charset="0"/>
              </a:rPr>
              <a:t>What once happened at Shiloh (cf. 1 Sa. 2:12-17, 22-36; 4:1-22) would now happen to Jerusalem (7:12-15, 20; 26:4-7).</a:t>
            </a:r>
          </a:p>
          <a:p>
            <a:pPr eaLnBrk="1" hangingPunct="1">
              <a:lnSpc>
                <a:spcPct val="80000"/>
              </a:lnSpc>
              <a:buFont typeface="Wingdings" panose="05000000000000000000" pitchFamily="2" charset="2"/>
              <a:buNone/>
              <a:defRPr/>
            </a:pPr>
            <a:r>
              <a:rPr lang="en-US" altLang="en-US" sz="2400" b="1" i="1">
                <a:solidFill>
                  <a:srgbClr val="FFFF99"/>
                </a:solidFill>
                <a:latin typeface="Arial Narrow" panose="020B0606020202030204" pitchFamily="34" charset="0"/>
              </a:rPr>
              <a:t>It was too late; the citizens of Jerusalem were implacable, and it was no use praying for them. They were doomed (7:16, 27—8:3).</a:t>
            </a:r>
          </a:p>
        </p:txBody>
      </p:sp>
    </p:spTree>
    <p:extLst>
      <p:ext uri="{BB962C8B-B14F-4D97-AF65-F5344CB8AC3E}">
        <p14:creationId xmlns:p14="http://schemas.microsoft.com/office/powerpoint/2010/main" val="174619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51556">
                                            <p:txEl>
                                              <p:pRg st="0" end="0"/>
                                            </p:txEl>
                                          </p:spTgt>
                                        </p:tgtEl>
                                        <p:attrNameLst>
                                          <p:attrName>style.visibility</p:attrName>
                                        </p:attrNameLst>
                                      </p:cBhvr>
                                      <p:to>
                                        <p:strVal val="visible"/>
                                      </p:to>
                                    </p:set>
                                    <p:anim calcmode="lin" valueType="num">
                                      <p:cBhvr>
                                        <p:cTn id="7" dur="500" fill="hold"/>
                                        <p:tgtEl>
                                          <p:spTgt spid="15155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5155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5155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51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51556">
                                            <p:txEl>
                                              <p:pRg st="1" end="1"/>
                                            </p:txEl>
                                          </p:spTgt>
                                        </p:tgtEl>
                                        <p:attrNameLst>
                                          <p:attrName>style.visibility</p:attrName>
                                        </p:attrNameLst>
                                      </p:cBhvr>
                                      <p:to>
                                        <p:strVal val="visible"/>
                                      </p:to>
                                    </p:set>
                                    <p:anim calcmode="lin" valueType="num">
                                      <p:cBhvr>
                                        <p:cTn id="15" dur="500" fill="hold"/>
                                        <p:tgtEl>
                                          <p:spTgt spid="15155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5155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5155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51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51556">
                                            <p:txEl>
                                              <p:pRg st="2" end="2"/>
                                            </p:txEl>
                                          </p:spTgt>
                                        </p:tgtEl>
                                        <p:attrNameLst>
                                          <p:attrName>style.visibility</p:attrName>
                                        </p:attrNameLst>
                                      </p:cBhvr>
                                      <p:to>
                                        <p:strVal val="visible"/>
                                      </p:to>
                                    </p:set>
                                    <p:anim calcmode="lin" valueType="num">
                                      <p:cBhvr>
                                        <p:cTn id="23" dur="500" fill="hold"/>
                                        <p:tgtEl>
                                          <p:spTgt spid="15155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5155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5155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51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51556">
                                            <p:txEl>
                                              <p:pRg st="3" end="3"/>
                                            </p:txEl>
                                          </p:spTgt>
                                        </p:tgtEl>
                                        <p:attrNameLst>
                                          <p:attrName>style.visibility</p:attrName>
                                        </p:attrNameLst>
                                      </p:cBhvr>
                                      <p:to>
                                        <p:strVal val="visible"/>
                                      </p:to>
                                    </p:set>
                                    <p:anim calcmode="lin" valueType="num">
                                      <p:cBhvr>
                                        <p:cTn id="31" dur="500" fill="hold"/>
                                        <p:tgtEl>
                                          <p:spTgt spid="15155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5155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5155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51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grpId="0" nodeType="clickEffect">
                                  <p:stCondLst>
                                    <p:cond delay="0"/>
                                  </p:stCondLst>
                                  <p:childTnLst>
                                    <p:set>
                                      <p:cBhvr>
                                        <p:cTn id="38" dur="1" fill="hold">
                                          <p:stCondLst>
                                            <p:cond delay="0"/>
                                          </p:stCondLst>
                                        </p:cTn>
                                        <p:tgtEl>
                                          <p:spTgt spid="151557">
                                            <p:bg/>
                                          </p:spTgt>
                                        </p:tgtEl>
                                        <p:attrNameLst>
                                          <p:attrName>style.visibility</p:attrName>
                                        </p:attrNameLst>
                                      </p:cBhvr>
                                      <p:to>
                                        <p:strVal val="visible"/>
                                      </p:to>
                                    </p:set>
                                    <p:animEffect transition="in" filter="randombar(vertical)">
                                      <p:cBhvr>
                                        <p:cTn id="39" dur="500"/>
                                        <p:tgtEl>
                                          <p:spTgt spid="151557">
                                            <p:bg/>
                                          </p:spTgt>
                                        </p:tgtEl>
                                      </p:cBhvr>
                                    </p:animEffect>
                                  </p:childTnLst>
                                </p:cTn>
                              </p:par>
                              <p:par>
                                <p:cTn id="40" presetID="14" presetClass="entr" presetSubtype="5" fill="hold" grpId="0" nodeType="withEffect">
                                  <p:stCondLst>
                                    <p:cond delay="0"/>
                                  </p:stCondLst>
                                  <p:childTnLst>
                                    <p:set>
                                      <p:cBhvr>
                                        <p:cTn id="41" dur="1" fill="hold">
                                          <p:stCondLst>
                                            <p:cond delay="0"/>
                                          </p:stCondLst>
                                        </p:cTn>
                                        <p:tgtEl>
                                          <p:spTgt spid="151557">
                                            <p:txEl>
                                              <p:pRg st="0" end="0"/>
                                            </p:txEl>
                                          </p:spTgt>
                                        </p:tgtEl>
                                        <p:attrNameLst>
                                          <p:attrName>style.visibility</p:attrName>
                                        </p:attrNameLst>
                                      </p:cBhvr>
                                      <p:to>
                                        <p:strVal val="visible"/>
                                      </p:to>
                                    </p:set>
                                    <p:animEffect transition="in" filter="randombar(vertical)">
                                      <p:cBhvr>
                                        <p:cTn id="42" dur="500"/>
                                        <p:tgtEl>
                                          <p:spTgt spid="1515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151557">
                                            <p:txEl>
                                              <p:pRg st="1" end="1"/>
                                            </p:txEl>
                                          </p:spTgt>
                                        </p:tgtEl>
                                        <p:attrNameLst>
                                          <p:attrName>style.visibility</p:attrName>
                                        </p:attrNameLst>
                                      </p:cBhvr>
                                      <p:to>
                                        <p:strVal val="visible"/>
                                      </p:to>
                                    </p:set>
                                    <p:animEffect transition="in" filter="randombar(vertical)">
                                      <p:cBhvr>
                                        <p:cTn id="47" dur="500"/>
                                        <p:tgtEl>
                                          <p:spTgt spid="15155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grpId="0" nodeType="clickEffect">
                                  <p:stCondLst>
                                    <p:cond delay="0"/>
                                  </p:stCondLst>
                                  <p:childTnLst>
                                    <p:set>
                                      <p:cBhvr>
                                        <p:cTn id="51" dur="1" fill="hold">
                                          <p:stCondLst>
                                            <p:cond delay="0"/>
                                          </p:stCondLst>
                                        </p:cTn>
                                        <p:tgtEl>
                                          <p:spTgt spid="151557">
                                            <p:txEl>
                                              <p:pRg st="2" end="2"/>
                                            </p:txEl>
                                          </p:spTgt>
                                        </p:tgtEl>
                                        <p:attrNameLst>
                                          <p:attrName>style.visibility</p:attrName>
                                        </p:attrNameLst>
                                      </p:cBhvr>
                                      <p:to>
                                        <p:strVal val="visible"/>
                                      </p:to>
                                    </p:set>
                                    <p:animEffect transition="in" filter="randombar(vertical)">
                                      <p:cBhvr>
                                        <p:cTn id="52" dur="500"/>
                                        <p:tgtEl>
                                          <p:spTgt spid="1515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7"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73</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3539430"/>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How important is covenant faithfulness for modern believers?</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If Jeremiah repeatedly used metaphors of marital unfaithfulness as a sign of Judah’s waywardness from Yahweh, how important is marital faithfulness today as a basic expression of fidelity to the marriage covenant?</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24796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BD8E0C1-0592-47CC-86B0-2F141ADD1D4A}" type="slidenum">
              <a:rPr lang="en-US" altLang="en-US"/>
              <a:pPr/>
              <a:t>74</a:t>
            </a:fld>
            <a:endParaRPr lang="en-US" altLang="en-US"/>
          </a:p>
        </p:txBody>
      </p:sp>
      <p:sp>
        <p:nvSpPr>
          <p:cNvPr id="404482" name="Rectangle 2"/>
          <p:cNvSpPr>
            <a:spLocks noGrp="1" noChangeArrowheads="1"/>
          </p:cNvSpPr>
          <p:nvPr>
            <p:ph type="body" sz="half" idx="2"/>
          </p:nvPr>
        </p:nvSpPr>
        <p:spPr>
          <a:xfrm>
            <a:off x="5638800" y="770964"/>
            <a:ext cx="6122894" cy="5553635"/>
          </a:xfrm>
        </p:spPr>
        <p:txBody>
          <a:bodyPr>
            <a:normAutofit/>
          </a:bodyPr>
          <a:lstStyle/>
          <a:p>
            <a:pPr algn="ctr" eaLnBrk="1" hangingPunct="1">
              <a:buFont typeface="Wingdings" panose="05000000000000000000" pitchFamily="2" charset="2"/>
              <a:buNone/>
              <a:defRPr/>
            </a:pPr>
            <a:r>
              <a:rPr lang="en-US" altLang="en-US" sz="2400" b="1" dirty="0">
                <a:solidFill>
                  <a:srgbClr val="FFFF00"/>
                </a:solidFill>
              </a:rPr>
              <a:t>7:18</a:t>
            </a:r>
          </a:p>
          <a:p>
            <a:pPr eaLnBrk="1" hangingPunct="1">
              <a:buFont typeface="Wingdings" panose="05000000000000000000" pitchFamily="2" charset="2"/>
              <a:buNone/>
              <a:defRPr/>
            </a:pPr>
            <a:r>
              <a:rPr lang="en-US" altLang="en-US" sz="2400" dirty="0">
                <a:solidFill>
                  <a:srgbClr val="FFFF00"/>
                </a:solidFill>
              </a:rPr>
              <a:t>Cake mold from the palace kitchen of Mari, Mesopotamia.</a:t>
            </a:r>
          </a:p>
          <a:p>
            <a:pPr eaLnBrk="1" hangingPunct="1">
              <a:buFont typeface="Wingdings" panose="05000000000000000000" pitchFamily="2" charset="2"/>
              <a:buNone/>
              <a:defRPr/>
            </a:pPr>
            <a:r>
              <a:rPr lang="en-US" altLang="en-US" sz="2400" dirty="0">
                <a:solidFill>
                  <a:srgbClr val="FFFF00"/>
                </a:solidFill>
              </a:rPr>
              <a:t>Used for making cakes in the form of the love-goddess, Ishtar, the Queen of Heaven.</a:t>
            </a:r>
          </a:p>
          <a:p>
            <a:pPr eaLnBrk="1" hangingPunct="1">
              <a:buFont typeface="Wingdings" panose="05000000000000000000" pitchFamily="2" charset="2"/>
              <a:buNone/>
              <a:defRPr/>
            </a:pPr>
            <a:r>
              <a:rPr lang="en-US" altLang="en-US" sz="2400" i="1" dirty="0">
                <a:latin typeface="Arial Narrow" panose="020B0606020202030204" pitchFamily="34" charset="0"/>
              </a:rPr>
              <a:t>Ishtar, the “Queen of Heaven”, was the Babylonian fertility goddess as well as the goddess of war. She was believed to contain the inseparable powers of life and death.</a:t>
            </a:r>
          </a:p>
        </p:txBody>
      </p:sp>
      <p:pic>
        <p:nvPicPr>
          <p:cNvPr id="101380" name="Picture 3" descr="Ishta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3705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010601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F07CDA5-81E1-47C7-B14A-ECB4FA64BE55}" type="slidenum">
              <a:rPr lang="en-US" altLang="en-US"/>
              <a:pPr/>
              <a:t>75</a:t>
            </a:fld>
            <a:endParaRPr lang="en-US" altLang="en-US"/>
          </a:p>
        </p:txBody>
      </p:sp>
      <p:sp>
        <p:nvSpPr>
          <p:cNvPr id="154626" name="Rectangle 2"/>
          <p:cNvSpPr>
            <a:spLocks noGrp="1" noChangeArrowheads="1"/>
          </p:cNvSpPr>
          <p:nvPr>
            <p:ph type="title"/>
          </p:nvPr>
        </p:nvSpPr>
        <p:spPr>
          <a:xfrm>
            <a:off x="394447" y="685800"/>
            <a:ext cx="5625353" cy="2022476"/>
          </a:xfrm>
        </p:spPr>
        <p:txBody>
          <a:bodyPr>
            <a:normAutofit/>
          </a:bodyPr>
          <a:lstStyle/>
          <a:p>
            <a:pPr algn="r" eaLnBrk="1" hangingPunct="1">
              <a:defRPr/>
            </a:pPr>
            <a:r>
              <a:rPr lang="en-US" altLang="en-US" sz="4800" dirty="0">
                <a:solidFill>
                  <a:srgbClr val="FF6600"/>
                </a:solidFill>
                <a:latin typeface="Impact" panose="020B0806030902050204" pitchFamily="34" charset="0"/>
              </a:rPr>
              <a:t>The Aftermath</a:t>
            </a:r>
          </a:p>
        </p:txBody>
      </p:sp>
      <p:sp>
        <p:nvSpPr>
          <p:cNvPr id="154628" name="Rectangle 4"/>
          <p:cNvSpPr>
            <a:spLocks noGrp="1" noChangeArrowheads="1"/>
          </p:cNvSpPr>
          <p:nvPr>
            <p:ph type="body" sz="half" idx="1"/>
          </p:nvPr>
        </p:nvSpPr>
        <p:spPr>
          <a:xfrm>
            <a:off x="1047135" y="2949677"/>
            <a:ext cx="4757512" cy="3451123"/>
          </a:xfrm>
        </p:spPr>
        <p:txBody>
          <a:bodyPr/>
          <a:lstStyle/>
          <a:p>
            <a:pPr eaLnBrk="1" hangingPunct="1">
              <a:lnSpc>
                <a:spcPct val="90000"/>
              </a:lnSpc>
              <a:buFont typeface="Wingdings" panose="05000000000000000000" pitchFamily="2" charset="2"/>
              <a:buNone/>
              <a:defRPr/>
            </a:pPr>
            <a:r>
              <a:rPr lang="en-US" altLang="en-US" sz="3600" dirty="0">
                <a:latin typeface="Pristina" panose="03060402040406080204" pitchFamily="66" charset="0"/>
              </a:rPr>
              <a:t>Jeremiah’s sermon attacked the popular version of the Davidic covenant.</a:t>
            </a:r>
          </a:p>
          <a:p>
            <a:pPr eaLnBrk="1" hangingPunct="1">
              <a:lnSpc>
                <a:spcPct val="90000"/>
              </a:lnSpc>
              <a:buFont typeface="Wingdings" panose="05000000000000000000" pitchFamily="2" charset="2"/>
              <a:buNone/>
              <a:defRPr/>
            </a:pPr>
            <a:r>
              <a:rPr lang="en-US" altLang="en-US" sz="3600" dirty="0">
                <a:latin typeface="Pristina" panose="03060402040406080204" pitchFamily="66" charset="0"/>
              </a:rPr>
              <a:t>His sermon was considered heretical.</a:t>
            </a:r>
          </a:p>
        </p:txBody>
      </p:sp>
      <p:sp>
        <p:nvSpPr>
          <p:cNvPr id="154629" name="Rectangle 5"/>
          <p:cNvSpPr>
            <a:spLocks noGrp="1" noChangeArrowheads="1"/>
          </p:cNvSpPr>
          <p:nvPr>
            <p:ph type="body" sz="half" idx="2"/>
          </p:nvPr>
        </p:nvSpPr>
        <p:spPr>
          <a:xfrm>
            <a:off x="6445045" y="685800"/>
            <a:ext cx="4151234" cy="5184058"/>
          </a:xfrm>
          <a:solidFill>
            <a:srgbClr val="001414"/>
          </a:solidFill>
          <a:ln w="38100">
            <a:solidFill>
              <a:schemeClr val="tx1"/>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2400" b="1" dirty="0">
                <a:solidFill>
                  <a:srgbClr val="FFFF66"/>
                </a:solidFill>
              </a:rPr>
              <a:t>Initial response of the priests and court prophets: </a:t>
            </a:r>
            <a:r>
              <a:rPr lang="en-US" altLang="en-US" sz="2400" i="1" dirty="0">
                <a:solidFill>
                  <a:srgbClr val="FFFF66"/>
                </a:solidFill>
              </a:rPr>
              <a:t>Jeremiah should be executed (26:10-11).</a:t>
            </a:r>
          </a:p>
          <a:p>
            <a:pPr eaLnBrk="1" hangingPunct="1">
              <a:lnSpc>
                <a:spcPct val="90000"/>
              </a:lnSpc>
              <a:buFont typeface="Wingdings" panose="05000000000000000000" pitchFamily="2" charset="2"/>
              <a:buNone/>
              <a:defRPr/>
            </a:pPr>
            <a:r>
              <a:rPr lang="en-US" altLang="en-US" sz="2400" b="1" dirty="0">
                <a:solidFill>
                  <a:srgbClr val="FFFF66"/>
                </a:solidFill>
              </a:rPr>
              <a:t>Jeremiah remained adamant</a:t>
            </a:r>
            <a:r>
              <a:rPr lang="en-US" altLang="en-US" sz="2400" dirty="0">
                <a:solidFill>
                  <a:srgbClr val="FFFF66"/>
                </a:solidFill>
              </a:rPr>
              <a:t> </a:t>
            </a:r>
            <a:r>
              <a:rPr lang="en-US" altLang="en-US" sz="2400" i="1" dirty="0">
                <a:solidFill>
                  <a:srgbClr val="FFFF66"/>
                </a:solidFill>
              </a:rPr>
              <a:t>(26:12-16).</a:t>
            </a:r>
          </a:p>
          <a:p>
            <a:pPr eaLnBrk="1" hangingPunct="1">
              <a:lnSpc>
                <a:spcPct val="90000"/>
              </a:lnSpc>
              <a:buFont typeface="Wingdings" panose="05000000000000000000" pitchFamily="2" charset="2"/>
              <a:buNone/>
              <a:defRPr/>
            </a:pPr>
            <a:r>
              <a:rPr lang="en-US" altLang="en-US" sz="2400" b="1" dirty="0">
                <a:solidFill>
                  <a:srgbClr val="FFFF66"/>
                </a:solidFill>
              </a:rPr>
              <a:t>The officials and elders argued to spare Jeremiah, since Micah, a century earlier, had been spared </a:t>
            </a:r>
            <a:r>
              <a:rPr lang="en-US" altLang="en-US" sz="2400" i="1" dirty="0">
                <a:solidFill>
                  <a:srgbClr val="FFFF66"/>
                </a:solidFill>
              </a:rPr>
              <a:t>(26:17-19, 24; cf. Mic. 3:11-12).</a:t>
            </a:r>
          </a:p>
          <a:p>
            <a:pPr eaLnBrk="1" hangingPunct="1">
              <a:lnSpc>
                <a:spcPct val="90000"/>
              </a:lnSpc>
              <a:buFont typeface="Wingdings" panose="05000000000000000000" pitchFamily="2" charset="2"/>
              <a:buNone/>
              <a:defRPr/>
            </a:pPr>
            <a:r>
              <a:rPr lang="en-US" altLang="en-US" sz="2400" b="1" dirty="0">
                <a:solidFill>
                  <a:srgbClr val="FFFF66"/>
                </a:solidFill>
              </a:rPr>
              <a:t>The prophet Uriah ben Shemaiah was not so fortunate </a:t>
            </a:r>
            <a:r>
              <a:rPr lang="en-US" altLang="en-US" sz="2400" i="1" dirty="0">
                <a:solidFill>
                  <a:srgbClr val="FFFF66"/>
                </a:solidFill>
              </a:rPr>
              <a:t>(26:20-23).</a:t>
            </a:r>
            <a:endParaRPr lang="en-US" altLang="en-US" sz="2400" b="1" dirty="0">
              <a:solidFill>
                <a:srgbClr val="FFFF66"/>
              </a:solidFill>
            </a:endParaRPr>
          </a:p>
        </p:txBody>
      </p:sp>
    </p:spTree>
    <p:extLst>
      <p:ext uri="{BB962C8B-B14F-4D97-AF65-F5344CB8AC3E}">
        <p14:creationId xmlns:p14="http://schemas.microsoft.com/office/powerpoint/2010/main" val="19811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4629">
                                            <p:bg/>
                                          </p:spTgt>
                                        </p:tgtEl>
                                        <p:attrNameLst>
                                          <p:attrName>style.visibility</p:attrName>
                                        </p:attrNameLst>
                                      </p:cBhvr>
                                      <p:to>
                                        <p:strVal val="visible"/>
                                      </p:to>
                                    </p:set>
                                    <p:animEffect transition="in" filter="randombar(horizontal)">
                                      <p:cBhvr>
                                        <p:cTn id="7" dur="500"/>
                                        <p:tgtEl>
                                          <p:spTgt spid="15462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4629">
                                            <p:txEl>
                                              <p:pRg st="0" end="0"/>
                                            </p:txEl>
                                          </p:spTgt>
                                        </p:tgtEl>
                                        <p:attrNameLst>
                                          <p:attrName>style.visibility</p:attrName>
                                        </p:attrNameLst>
                                      </p:cBhvr>
                                      <p:to>
                                        <p:strVal val="visible"/>
                                      </p:to>
                                    </p:set>
                                    <p:animEffect transition="in" filter="randombar(horizontal)">
                                      <p:cBhvr>
                                        <p:cTn id="10" dur="500"/>
                                        <p:tgtEl>
                                          <p:spTgt spid="1546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4629">
                                            <p:txEl>
                                              <p:pRg st="1" end="1"/>
                                            </p:txEl>
                                          </p:spTgt>
                                        </p:tgtEl>
                                        <p:attrNameLst>
                                          <p:attrName>style.visibility</p:attrName>
                                        </p:attrNameLst>
                                      </p:cBhvr>
                                      <p:to>
                                        <p:strVal val="visible"/>
                                      </p:to>
                                    </p:set>
                                    <p:animEffect transition="in" filter="randombar(horizontal)">
                                      <p:cBhvr>
                                        <p:cTn id="15" dur="500"/>
                                        <p:tgtEl>
                                          <p:spTgt spid="1546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4629">
                                            <p:txEl>
                                              <p:pRg st="2" end="2"/>
                                            </p:txEl>
                                          </p:spTgt>
                                        </p:tgtEl>
                                        <p:attrNameLst>
                                          <p:attrName>style.visibility</p:attrName>
                                        </p:attrNameLst>
                                      </p:cBhvr>
                                      <p:to>
                                        <p:strVal val="visible"/>
                                      </p:to>
                                    </p:set>
                                    <p:animEffect transition="in" filter="randombar(horizontal)">
                                      <p:cBhvr>
                                        <p:cTn id="20" dur="500"/>
                                        <p:tgtEl>
                                          <p:spTgt spid="1546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4629">
                                            <p:txEl>
                                              <p:pRg st="3" end="3"/>
                                            </p:txEl>
                                          </p:spTgt>
                                        </p:tgtEl>
                                        <p:attrNameLst>
                                          <p:attrName>style.visibility</p:attrName>
                                        </p:attrNameLst>
                                      </p:cBhvr>
                                      <p:to>
                                        <p:strVal val="visible"/>
                                      </p:to>
                                    </p:set>
                                    <p:animEffect transition="in" filter="randombar(horizontal)">
                                      <p:cBhvr>
                                        <p:cTn id="25" dur="500"/>
                                        <p:tgtEl>
                                          <p:spTgt spid="1546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5554FF0-8A28-4B8A-8B9E-BEF0EE902563}" type="slidenum">
              <a:rPr lang="en-US" altLang="en-US"/>
              <a:pPr/>
              <a:t>76</a:t>
            </a:fld>
            <a:endParaRPr lang="en-US" altLang="en-US"/>
          </a:p>
        </p:txBody>
      </p:sp>
      <p:sp>
        <p:nvSpPr>
          <p:cNvPr id="159749" name="Rectangle 5"/>
          <p:cNvSpPr>
            <a:spLocks noGrp="1" noChangeArrowheads="1"/>
          </p:cNvSpPr>
          <p:nvPr>
            <p:ph type="body" sz="half" idx="1"/>
          </p:nvPr>
        </p:nvSpPr>
        <p:spPr>
          <a:xfrm>
            <a:off x="1752600" y="152400"/>
            <a:ext cx="4191000" cy="6324600"/>
          </a:xfrm>
          <a:solidFill>
            <a:srgbClr val="FFFFCC"/>
          </a:solidFill>
          <a:ln w="28575">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chemeClr val="bg2"/>
                </a:solidFill>
                <a:latin typeface="Impact" panose="020B0806030902050204" pitchFamily="34" charset="0"/>
              </a:rPr>
              <a:t>KINGS IN THE A.N.E.</a:t>
            </a:r>
          </a:p>
          <a:p>
            <a:pPr eaLnBrk="1" hangingPunct="1">
              <a:lnSpc>
                <a:spcPct val="90000"/>
              </a:lnSpc>
              <a:defRPr/>
            </a:pPr>
            <a:r>
              <a:rPr lang="en-US" altLang="en-US" sz="2800" i="1" dirty="0">
                <a:solidFill>
                  <a:srgbClr val="009999"/>
                </a:solidFill>
                <a:latin typeface="Eras Demi ITC" pitchFamily="34" charset="0"/>
              </a:rPr>
              <a:t>In most nations, the king was considered divine, a son of the gods.</a:t>
            </a:r>
          </a:p>
          <a:p>
            <a:pPr eaLnBrk="1" hangingPunct="1">
              <a:lnSpc>
                <a:spcPct val="90000"/>
              </a:lnSpc>
              <a:defRPr/>
            </a:pPr>
            <a:r>
              <a:rPr lang="en-US" altLang="en-US" sz="2800" i="1" dirty="0">
                <a:solidFill>
                  <a:srgbClr val="009999"/>
                </a:solidFill>
                <a:latin typeface="Eras Demi ITC" pitchFamily="34" charset="0"/>
              </a:rPr>
              <a:t>In Judah, Yahweh was the true king, and the earthly king was merely his vice-regent.</a:t>
            </a:r>
          </a:p>
          <a:p>
            <a:pPr eaLnBrk="1" hangingPunct="1">
              <a:lnSpc>
                <a:spcPct val="90000"/>
              </a:lnSpc>
              <a:defRPr/>
            </a:pPr>
            <a:r>
              <a:rPr lang="en-US" altLang="en-US" sz="2800" i="1" dirty="0">
                <a:solidFill>
                  <a:srgbClr val="009999"/>
                </a:solidFill>
                <a:latin typeface="Eras Demi ITC" pitchFamily="34" charset="0"/>
              </a:rPr>
              <a:t>Hence, Jeremiah confronted his king with the Word of Yahweh.</a:t>
            </a:r>
          </a:p>
        </p:txBody>
      </p:sp>
      <p:sp>
        <p:nvSpPr>
          <p:cNvPr id="159750" name="Rectangle 6"/>
          <p:cNvSpPr>
            <a:spLocks noGrp="1" noChangeArrowheads="1"/>
          </p:cNvSpPr>
          <p:nvPr>
            <p:ph type="body" sz="half" idx="2"/>
          </p:nvPr>
        </p:nvSpPr>
        <p:spPr>
          <a:xfrm>
            <a:off x="6172200" y="152400"/>
            <a:ext cx="4343400" cy="6324600"/>
          </a:xfrm>
          <a:solidFill>
            <a:srgbClr val="001414"/>
          </a:solidFill>
          <a:ln w="28575">
            <a:solidFill>
              <a:srgbClr val="001414"/>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FF6600"/>
                </a:solidFill>
                <a:latin typeface="Impact" panose="020B0806030902050204" pitchFamily="34" charset="0"/>
              </a:rPr>
              <a:t>COURT PROPHETS IN THE A.N.E.</a:t>
            </a:r>
          </a:p>
          <a:p>
            <a:pPr eaLnBrk="1" hangingPunct="1">
              <a:lnSpc>
                <a:spcPct val="90000"/>
              </a:lnSpc>
              <a:defRPr/>
            </a:pPr>
            <a:r>
              <a:rPr lang="en-US" altLang="en-US" sz="2800" i="1" dirty="0">
                <a:solidFill>
                  <a:srgbClr val="FF9933"/>
                </a:solidFill>
                <a:latin typeface="Eras Demi ITC" pitchFamily="34" charset="0"/>
              </a:rPr>
              <a:t>In most nations, court prophets operated under the wing of the monarchy.</a:t>
            </a:r>
          </a:p>
          <a:p>
            <a:pPr eaLnBrk="1" hangingPunct="1">
              <a:lnSpc>
                <a:spcPct val="90000"/>
              </a:lnSpc>
              <a:defRPr/>
            </a:pPr>
            <a:r>
              <a:rPr lang="en-US" altLang="en-US" sz="2800" i="1" dirty="0">
                <a:solidFill>
                  <a:srgbClr val="FF9933"/>
                </a:solidFill>
                <a:latin typeface="Eras Demi ITC" pitchFamily="34" charset="0"/>
              </a:rPr>
              <a:t>In Judah, court prophets supported the royal status quo, leading Judah toward apostasy.</a:t>
            </a:r>
          </a:p>
          <a:p>
            <a:pPr eaLnBrk="1" hangingPunct="1">
              <a:lnSpc>
                <a:spcPct val="90000"/>
              </a:lnSpc>
              <a:defRPr/>
            </a:pPr>
            <a:r>
              <a:rPr lang="en-US" altLang="en-US" sz="2800" i="1" dirty="0">
                <a:solidFill>
                  <a:srgbClr val="FF9933"/>
                </a:solidFill>
                <a:latin typeface="Eras Demi ITC" pitchFamily="34" charset="0"/>
              </a:rPr>
              <a:t>Hence, Jeremiah confronted the court prophets with the Word of Yahweh.</a:t>
            </a:r>
          </a:p>
        </p:txBody>
      </p:sp>
    </p:spTree>
    <p:extLst>
      <p:ext uri="{BB962C8B-B14F-4D97-AF65-F5344CB8AC3E}">
        <p14:creationId xmlns:p14="http://schemas.microsoft.com/office/powerpoint/2010/main" val="2888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9749">
                                            <p:txEl>
                                              <p:pRg st="1" end="1"/>
                                            </p:txEl>
                                          </p:spTgt>
                                        </p:tgtEl>
                                        <p:attrNameLst>
                                          <p:attrName>style.visibility</p:attrName>
                                        </p:attrNameLst>
                                      </p:cBhvr>
                                      <p:to>
                                        <p:strVal val="visible"/>
                                      </p:to>
                                    </p:set>
                                    <p:anim calcmode="lin" valueType="num">
                                      <p:cBhvr additive="base">
                                        <p:cTn id="7" dur="500" fill="hold"/>
                                        <p:tgtEl>
                                          <p:spTgt spid="15974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97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9749">
                                            <p:txEl>
                                              <p:pRg st="2" end="2"/>
                                            </p:txEl>
                                          </p:spTgt>
                                        </p:tgtEl>
                                        <p:attrNameLst>
                                          <p:attrName>style.visibility</p:attrName>
                                        </p:attrNameLst>
                                      </p:cBhvr>
                                      <p:to>
                                        <p:strVal val="visible"/>
                                      </p:to>
                                    </p:set>
                                    <p:anim calcmode="lin" valueType="num">
                                      <p:cBhvr additive="base">
                                        <p:cTn id="13" dur="500" fill="hold"/>
                                        <p:tgtEl>
                                          <p:spTgt spid="15974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9">
                                            <p:txEl>
                                              <p:pRg st="3" end="3"/>
                                            </p:txEl>
                                          </p:spTgt>
                                        </p:tgtEl>
                                        <p:attrNameLst>
                                          <p:attrName>style.visibility</p:attrName>
                                        </p:attrNameLst>
                                      </p:cBhvr>
                                      <p:to>
                                        <p:strVal val="visible"/>
                                      </p:to>
                                    </p:set>
                                    <p:anim calcmode="lin" valueType="num">
                                      <p:cBhvr additive="base">
                                        <p:cTn id="19" dur="500" fill="hold"/>
                                        <p:tgtEl>
                                          <p:spTgt spid="15974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9750">
                                            <p:txEl>
                                              <p:pRg st="1" end="1"/>
                                            </p:txEl>
                                          </p:spTgt>
                                        </p:tgtEl>
                                        <p:attrNameLst>
                                          <p:attrName>style.visibility</p:attrName>
                                        </p:attrNameLst>
                                      </p:cBhvr>
                                      <p:to>
                                        <p:strVal val="visible"/>
                                      </p:to>
                                    </p:set>
                                    <p:anim calcmode="lin" valueType="num">
                                      <p:cBhvr additive="base">
                                        <p:cTn id="25" dur="500" fill="hold"/>
                                        <p:tgtEl>
                                          <p:spTgt spid="15975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9750">
                                            <p:txEl>
                                              <p:pRg st="2" end="2"/>
                                            </p:txEl>
                                          </p:spTgt>
                                        </p:tgtEl>
                                        <p:attrNameLst>
                                          <p:attrName>style.visibility</p:attrName>
                                        </p:attrNameLst>
                                      </p:cBhvr>
                                      <p:to>
                                        <p:strVal val="visible"/>
                                      </p:to>
                                    </p:set>
                                    <p:anim calcmode="lin" valueType="num">
                                      <p:cBhvr additive="base">
                                        <p:cTn id="31" dur="500" fill="hold"/>
                                        <p:tgtEl>
                                          <p:spTgt spid="15975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9750">
                                            <p:txEl>
                                              <p:pRg st="3" end="3"/>
                                            </p:txEl>
                                          </p:spTgt>
                                        </p:tgtEl>
                                        <p:attrNameLst>
                                          <p:attrName>style.visibility</p:attrName>
                                        </p:attrNameLst>
                                      </p:cBhvr>
                                      <p:to>
                                        <p:strVal val="visible"/>
                                      </p:to>
                                    </p:set>
                                    <p:anim calcmode="lin" valueType="num">
                                      <p:cBhvr additive="base">
                                        <p:cTn id="37" dur="500" fill="hold"/>
                                        <p:tgtEl>
                                          <p:spTgt spid="15975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75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79AE3CD-A707-4B83-BBC1-9EB66676029E}" type="slidenum">
              <a:rPr lang="en-US" altLang="en-US"/>
              <a:pPr/>
              <a:t>77</a:t>
            </a:fld>
            <a:endParaRPr lang="en-US" altLang="en-US"/>
          </a:p>
        </p:txBody>
      </p:sp>
      <p:sp>
        <p:nvSpPr>
          <p:cNvPr id="176130" name="Rectangle 2"/>
          <p:cNvSpPr>
            <a:spLocks noGrp="1" noChangeArrowheads="1"/>
          </p:cNvSpPr>
          <p:nvPr>
            <p:ph type="title"/>
          </p:nvPr>
        </p:nvSpPr>
        <p:spPr>
          <a:xfrm>
            <a:off x="681317" y="233082"/>
            <a:ext cx="10919011" cy="1954306"/>
          </a:xfrm>
        </p:spPr>
        <p:txBody>
          <a:bodyPr>
            <a:normAutofit/>
          </a:bodyPr>
          <a:lstStyle/>
          <a:p>
            <a:pPr algn="l" eaLnBrk="1" hangingPunct="1">
              <a:defRPr/>
            </a:pPr>
            <a:r>
              <a:rPr lang="en-US" altLang="en-US" i="1">
                <a:solidFill>
                  <a:srgbClr val="FFFF00"/>
                </a:solidFill>
                <a:latin typeface="Agency FB" pitchFamily="2" charset="0"/>
              </a:rPr>
              <a:t>Since the court prophets were supporters of the royal theology, Jeremiah’s assault upon the Davidic kings brought him into conflict with the prophetic guild as well.</a:t>
            </a:r>
          </a:p>
        </p:txBody>
      </p:sp>
      <p:sp>
        <p:nvSpPr>
          <p:cNvPr id="176132" name="Rectangle 4"/>
          <p:cNvSpPr>
            <a:spLocks noGrp="1" noChangeArrowheads="1"/>
          </p:cNvSpPr>
          <p:nvPr>
            <p:ph type="body" sz="half" idx="1"/>
          </p:nvPr>
        </p:nvSpPr>
        <p:spPr>
          <a:xfrm>
            <a:off x="649939" y="2653553"/>
            <a:ext cx="6978509" cy="3747247"/>
          </a:xfrm>
        </p:spPr>
        <p:txBody>
          <a:bodyPr>
            <a:normAutofit/>
          </a:bodyPr>
          <a:lstStyle/>
          <a:p>
            <a:pPr eaLnBrk="1" hangingPunct="1">
              <a:lnSpc>
                <a:spcPct val="90000"/>
              </a:lnSpc>
              <a:buFont typeface="Wingdings" panose="05000000000000000000" pitchFamily="2" charset="2"/>
              <a:buNone/>
              <a:defRPr/>
            </a:pPr>
            <a:r>
              <a:rPr lang="en-US" altLang="en-US" sz="2000" b="1" dirty="0">
                <a:latin typeface="Arial Narrow" panose="020B0606020202030204" pitchFamily="34" charset="0"/>
              </a:rPr>
              <a:t>The Canaanite fertility cults were followed to ensure good weather and abundant harvests.</a:t>
            </a:r>
          </a:p>
          <a:p>
            <a:pPr eaLnBrk="1" hangingPunct="1">
              <a:lnSpc>
                <a:spcPct val="90000"/>
              </a:lnSpc>
              <a:buFont typeface="Wingdings" panose="05000000000000000000" pitchFamily="2" charset="2"/>
              <a:buNone/>
              <a:defRPr/>
            </a:pPr>
            <a:r>
              <a:rPr lang="en-US" altLang="en-US" sz="2000" b="1" dirty="0">
                <a:latin typeface="Arial Narrow" panose="020B0606020202030204" pitchFamily="34" charset="0"/>
              </a:rPr>
              <a:t>The </a:t>
            </a:r>
            <a:r>
              <a:rPr lang="en-US" altLang="en-US" sz="2000" b="1" dirty="0" err="1">
                <a:latin typeface="Arial Narrow" panose="020B0606020202030204" pitchFamily="34" charset="0"/>
              </a:rPr>
              <a:t>Deuteronomic</a:t>
            </a:r>
            <a:r>
              <a:rPr lang="en-US" altLang="en-US" sz="2000" b="1" dirty="0">
                <a:latin typeface="Arial Narrow" panose="020B0606020202030204" pitchFamily="34" charset="0"/>
              </a:rPr>
              <a:t> code specified drought and crop failure as one of the curses for covenant violation (Dt. 28:18, 22-24, 38-42; 29:19, 22-24).</a:t>
            </a:r>
          </a:p>
          <a:p>
            <a:pPr eaLnBrk="1" hangingPunct="1">
              <a:lnSpc>
                <a:spcPct val="90000"/>
              </a:lnSpc>
              <a:buFont typeface="Wingdings" panose="05000000000000000000" pitchFamily="2" charset="2"/>
              <a:buNone/>
              <a:defRPr/>
            </a:pPr>
            <a:r>
              <a:rPr lang="en-US" altLang="en-US" sz="2000" b="1" dirty="0">
                <a:latin typeface="Arial Narrow" panose="020B0606020202030204" pitchFamily="34" charset="0"/>
              </a:rPr>
              <a:t>A severe drought in Judah pointed both toward the ineffectiveness of the </a:t>
            </a:r>
            <a:r>
              <a:rPr lang="en-US" altLang="en-US" sz="2000" b="1" dirty="0" err="1">
                <a:latin typeface="Arial Narrow" panose="020B0606020202030204" pitchFamily="34" charset="0"/>
              </a:rPr>
              <a:t>Ba’al</a:t>
            </a:r>
            <a:r>
              <a:rPr lang="en-US" altLang="en-US" sz="2000" b="1" dirty="0">
                <a:latin typeface="Arial Narrow" panose="020B0606020202030204" pitchFamily="34" charset="0"/>
              </a:rPr>
              <a:t> cult as well as Yahweh’s faithfulness to his covenant stipulations (</a:t>
            </a:r>
            <a:r>
              <a:rPr lang="en-US" altLang="en-US" sz="2000" b="1" dirty="0" err="1">
                <a:latin typeface="Arial Narrow" panose="020B0606020202030204" pitchFamily="34" charset="0"/>
              </a:rPr>
              <a:t>Je</a:t>
            </a:r>
            <a:r>
              <a:rPr lang="en-US" altLang="en-US" sz="2000" b="1" dirty="0">
                <a:latin typeface="Arial Narrow" panose="020B0606020202030204" pitchFamily="34" charset="0"/>
              </a:rPr>
              <a:t>. 14:1-6).</a:t>
            </a:r>
          </a:p>
          <a:p>
            <a:pPr eaLnBrk="1" hangingPunct="1">
              <a:lnSpc>
                <a:spcPct val="90000"/>
              </a:lnSpc>
              <a:buFont typeface="Wingdings" panose="05000000000000000000" pitchFamily="2" charset="2"/>
              <a:buNone/>
              <a:defRPr/>
            </a:pPr>
            <a:r>
              <a:rPr lang="en-US" altLang="en-US" sz="2000" b="1" dirty="0">
                <a:latin typeface="Arial Narrow" panose="020B0606020202030204" pitchFamily="34" charset="0"/>
              </a:rPr>
              <a:t>Though the people of Judah acknowledged their sins, they also blamed Yahweh as either unwilling or unable to help them (</a:t>
            </a:r>
            <a:r>
              <a:rPr lang="en-US" altLang="en-US" sz="2000" b="1" dirty="0" err="1">
                <a:latin typeface="Arial Narrow" panose="020B0606020202030204" pitchFamily="34" charset="0"/>
              </a:rPr>
              <a:t>Je</a:t>
            </a:r>
            <a:r>
              <a:rPr lang="en-US" altLang="en-US" sz="2000" b="1" dirty="0">
                <a:latin typeface="Arial Narrow" panose="020B0606020202030204" pitchFamily="34" charset="0"/>
              </a:rPr>
              <a:t>. 14:7-9).</a:t>
            </a:r>
          </a:p>
        </p:txBody>
      </p:sp>
      <p:sp>
        <p:nvSpPr>
          <p:cNvPr id="176133" name="Rectangle 5"/>
          <p:cNvSpPr>
            <a:spLocks noGrp="1" noChangeArrowheads="1"/>
          </p:cNvSpPr>
          <p:nvPr>
            <p:ph type="body" sz="half" idx="2"/>
          </p:nvPr>
        </p:nvSpPr>
        <p:spPr>
          <a:xfrm>
            <a:off x="7853082" y="2649967"/>
            <a:ext cx="3496234" cy="3567953"/>
          </a:xfrm>
          <a:solidFill>
            <a:srgbClr val="DED900"/>
          </a:solidFill>
          <a:ln w="38100">
            <a:solidFill>
              <a:schemeClr val="tx1"/>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600" dirty="0"/>
              <a:t>	</a:t>
            </a:r>
            <a:r>
              <a:rPr lang="en-US" altLang="en-US" sz="2800" dirty="0">
                <a:solidFill>
                  <a:srgbClr val="333300"/>
                </a:solidFill>
              </a:rPr>
              <a:t>For Jeremiah, this defiance was augmented by the prophetic guild that preached a doctrine of prosperity (14:13-16).</a:t>
            </a:r>
          </a:p>
        </p:txBody>
      </p:sp>
    </p:spTree>
    <p:extLst>
      <p:ext uri="{BB962C8B-B14F-4D97-AF65-F5344CB8AC3E}">
        <p14:creationId xmlns:p14="http://schemas.microsoft.com/office/powerpoint/2010/main" val="2433274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 calcmode="lin" valueType="num">
                                      <p:cBhvr additive="base">
                                        <p:cTn id="7" dur="500" fill="hold"/>
                                        <p:tgtEl>
                                          <p:spTgt spid="176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6132">
                                            <p:txEl>
                                              <p:pRg st="1" end="1"/>
                                            </p:txEl>
                                          </p:spTgt>
                                        </p:tgtEl>
                                        <p:attrNameLst>
                                          <p:attrName>style.visibility</p:attrName>
                                        </p:attrNameLst>
                                      </p:cBhvr>
                                      <p:to>
                                        <p:strVal val="visible"/>
                                      </p:to>
                                    </p:set>
                                    <p:anim calcmode="lin" valueType="num">
                                      <p:cBhvr additive="base">
                                        <p:cTn id="13" dur="500" fill="hold"/>
                                        <p:tgtEl>
                                          <p:spTgt spid="1761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6132">
                                            <p:txEl>
                                              <p:pRg st="2" end="2"/>
                                            </p:txEl>
                                          </p:spTgt>
                                        </p:tgtEl>
                                        <p:attrNameLst>
                                          <p:attrName>style.visibility</p:attrName>
                                        </p:attrNameLst>
                                      </p:cBhvr>
                                      <p:to>
                                        <p:strVal val="visible"/>
                                      </p:to>
                                    </p:set>
                                    <p:anim calcmode="lin" valueType="num">
                                      <p:cBhvr additive="base">
                                        <p:cTn id="19" dur="500" fill="hold"/>
                                        <p:tgtEl>
                                          <p:spTgt spid="1761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6132">
                                            <p:txEl>
                                              <p:pRg st="3" end="3"/>
                                            </p:txEl>
                                          </p:spTgt>
                                        </p:tgtEl>
                                        <p:attrNameLst>
                                          <p:attrName>style.visibility</p:attrName>
                                        </p:attrNameLst>
                                      </p:cBhvr>
                                      <p:to>
                                        <p:strVal val="visible"/>
                                      </p:to>
                                    </p:set>
                                    <p:anim calcmode="lin" valueType="num">
                                      <p:cBhvr additive="base">
                                        <p:cTn id="25" dur="500" fill="hold"/>
                                        <p:tgtEl>
                                          <p:spTgt spid="17613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6133">
                                            <p:bg/>
                                          </p:spTgt>
                                        </p:tgtEl>
                                        <p:attrNameLst>
                                          <p:attrName>style.visibility</p:attrName>
                                        </p:attrNameLst>
                                      </p:cBhvr>
                                      <p:to>
                                        <p:strVal val="visible"/>
                                      </p:to>
                                    </p:set>
                                    <p:animEffect transition="in" filter="dissolve">
                                      <p:cBhvr>
                                        <p:cTn id="31" dur="500"/>
                                        <p:tgtEl>
                                          <p:spTgt spid="176133">
                                            <p:bg/>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176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9C79B90E-8346-4101-AA9F-0D3E196CB450}" type="slidenum">
              <a:rPr lang="en-US" altLang="en-US"/>
              <a:pPr/>
              <a:t>78</a:t>
            </a:fld>
            <a:endParaRPr lang="en-US" altLang="en-US"/>
          </a:p>
        </p:txBody>
      </p:sp>
      <p:sp>
        <p:nvSpPr>
          <p:cNvPr id="180226" name="Rectangle 2"/>
          <p:cNvSpPr>
            <a:spLocks noGrp="1" noChangeArrowheads="1"/>
          </p:cNvSpPr>
          <p:nvPr>
            <p:ph type="title"/>
          </p:nvPr>
        </p:nvSpPr>
        <p:spPr>
          <a:xfrm>
            <a:off x="340659" y="76201"/>
            <a:ext cx="11492753" cy="1066799"/>
          </a:xfrm>
        </p:spPr>
        <p:txBody>
          <a:bodyPr>
            <a:normAutofit fontScale="90000"/>
          </a:bodyPr>
          <a:lstStyle/>
          <a:p>
            <a:pPr eaLnBrk="1" hangingPunct="1">
              <a:defRPr/>
            </a:pPr>
            <a:r>
              <a:rPr lang="en-US" altLang="en-US" sz="5400" dirty="0">
                <a:latin typeface="Impact" panose="020B0806030902050204" pitchFamily="34" charset="0"/>
              </a:rPr>
              <a:t>The Third Commandment</a:t>
            </a:r>
          </a:p>
        </p:txBody>
      </p:sp>
      <p:sp>
        <p:nvSpPr>
          <p:cNvPr id="180227" name="Rectangle 3"/>
          <p:cNvSpPr>
            <a:spLocks noGrp="1" noChangeArrowheads="1"/>
          </p:cNvSpPr>
          <p:nvPr>
            <p:ph type="body" idx="1"/>
          </p:nvPr>
        </p:nvSpPr>
        <p:spPr>
          <a:xfrm>
            <a:off x="1093693" y="3599253"/>
            <a:ext cx="10273554" cy="2801546"/>
          </a:xfrm>
        </p:spPr>
        <p:txBody>
          <a:bodyPr>
            <a:normAutofit/>
          </a:bodyPr>
          <a:lstStyle/>
          <a:p>
            <a:pPr eaLnBrk="1" hangingPunct="1">
              <a:buFont typeface="Wingdings" panose="05000000000000000000" pitchFamily="2" charset="2"/>
              <a:buNone/>
              <a:defRPr/>
            </a:pPr>
            <a:r>
              <a:rPr lang="en-US" altLang="en-US" sz="2800" dirty="0">
                <a:solidFill>
                  <a:srgbClr val="FFFF99"/>
                </a:solidFill>
                <a:latin typeface="Eras Demi ITC" pitchFamily="34" charset="0"/>
              </a:rPr>
              <a:t>Two primary ways of breaking the third commandment:</a:t>
            </a:r>
          </a:p>
          <a:p>
            <a:pPr eaLnBrk="1" hangingPunct="1">
              <a:defRPr/>
            </a:pPr>
            <a:r>
              <a:rPr lang="en-US" altLang="en-US" sz="2000" b="1" i="1" dirty="0">
                <a:latin typeface="Eras Demi ITC" pitchFamily="34" charset="0"/>
              </a:rPr>
              <a:t>Oath-taking (“As Yahweh lives…”)</a:t>
            </a:r>
          </a:p>
          <a:p>
            <a:pPr eaLnBrk="1" hangingPunct="1">
              <a:defRPr/>
            </a:pPr>
            <a:r>
              <a:rPr lang="en-US" altLang="en-US" sz="2000" b="1" i="1" dirty="0">
                <a:latin typeface="Eras Demi ITC" pitchFamily="34" charset="0"/>
              </a:rPr>
              <a:t>Prophecy (“Thus says Yahweh…”)</a:t>
            </a:r>
          </a:p>
          <a:p>
            <a:pPr eaLnBrk="1" hangingPunct="1">
              <a:buFont typeface="Wingdings" panose="05000000000000000000" pitchFamily="2" charset="2"/>
              <a:buNone/>
              <a:defRPr/>
            </a:pPr>
            <a:endParaRPr lang="en-US" altLang="en-US" sz="1000" i="1" dirty="0">
              <a:latin typeface="Eras Demi ITC" pitchFamily="34" charset="0"/>
            </a:endParaRPr>
          </a:p>
          <a:p>
            <a:pPr eaLnBrk="1" hangingPunct="1">
              <a:buFont typeface="Wingdings" panose="05000000000000000000" pitchFamily="2" charset="2"/>
              <a:buNone/>
              <a:defRPr/>
            </a:pPr>
            <a:r>
              <a:rPr lang="en-US" altLang="en-US" sz="2800" dirty="0">
                <a:solidFill>
                  <a:srgbClr val="FFFF99"/>
                </a:solidFill>
                <a:latin typeface="Eras Demi ITC" pitchFamily="34" charset="0"/>
              </a:rPr>
              <a:t>The third commandment prohibits the use of God’s name in an attempt to harness God’s power for personal ends.</a:t>
            </a:r>
          </a:p>
        </p:txBody>
      </p:sp>
      <p:sp>
        <p:nvSpPr>
          <p:cNvPr id="114693" name="Text Box 4"/>
          <p:cNvSpPr txBox="1">
            <a:spLocks noChangeArrowheads="1"/>
          </p:cNvSpPr>
          <p:nvPr/>
        </p:nvSpPr>
        <p:spPr bwMode="auto">
          <a:xfrm>
            <a:off x="2133600" y="2209801"/>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endParaRPr lang="en-US" altLang="en-US">
              <a:latin typeface="MARKETPRO" pitchFamily="2" charset="2"/>
            </a:endParaRPr>
          </a:p>
        </p:txBody>
      </p:sp>
      <p:sp>
        <p:nvSpPr>
          <p:cNvPr id="114694" name="Text Box 5"/>
          <p:cNvSpPr txBox="1">
            <a:spLocks noChangeArrowheads="1"/>
          </p:cNvSpPr>
          <p:nvPr/>
        </p:nvSpPr>
        <p:spPr bwMode="auto">
          <a:xfrm>
            <a:off x="2057400" y="1519509"/>
            <a:ext cx="8077200" cy="1846659"/>
          </a:xfrm>
          <a:prstGeom prst="rect">
            <a:avLst/>
          </a:prstGeom>
          <a:solidFill>
            <a:srgbClr val="EEE800"/>
          </a:solidFill>
          <a:ln w="57150" cmpd="thinThick">
            <a:solidFill>
              <a:srgbClr val="B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2800" b="1" i="1" dirty="0">
                <a:solidFill>
                  <a:srgbClr val="BC0000"/>
                </a:solidFill>
                <a:latin typeface="Eras Bold ITC" panose="020B0604020202020204" charset="0"/>
                <a:cs typeface="Eras Bold ITC" panose="020B0604020202020204" charset="0"/>
              </a:rPr>
              <a:t>	You shall not misuse the name of the L</a:t>
            </a:r>
            <a:r>
              <a:rPr lang="en-US" altLang="en-US" sz="2400" b="1" i="1" dirty="0">
                <a:solidFill>
                  <a:srgbClr val="BC0000"/>
                </a:solidFill>
                <a:latin typeface="Eras Bold ITC" panose="020B0604020202020204" charset="0"/>
                <a:cs typeface="Eras Bold ITC" panose="020B0604020202020204" charset="0"/>
              </a:rPr>
              <a:t>ORD</a:t>
            </a:r>
            <a:r>
              <a:rPr lang="en-US" altLang="en-US" sz="2800" b="1" i="1" dirty="0">
                <a:solidFill>
                  <a:srgbClr val="BC0000"/>
                </a:solidFill>
                <a:latin typeface="Eras Bold ITC" panose="020B0604020202020204" charset="0"/>
                <a:cs typeface="Eras Bold ITC" panose="020B0604020202020204" charset="0"/>
              </a:rPr>
              <a:t> your God, for the L</a:t>
            </a:r>
            <a:r>
              <a:rPr lang="en-US" altLang="en-US" sz="2400" b="1" i="1" dirty="0">
                <a:solidFill>
                  <a:srgbClr val="BC0000"/>
                </a:solidFill>
                <a:latin typeface="Eras Bold ITC" panose="020B0604020202020204" charset="0"/>
                <a:cs typeface="Eras Bold ITC" panose="020B0604020202020204" charset="0"/>
              </a:rPr>
              <a:t>ORD</a:t>
            </a:r>
            <a:r>
              <a:rPr lang="en-US" altLang="en-US" sz="2800" b="1" i="1" dirty="0">
                <a:solidFill>
                  <a:srgbClr val="BC0000"/>
                </a:solidFill>
                <a:latin typeface="Eras Bold ITC" panose="020B0604020202020204" charset="0"/>
                <a:cs typeface="Eras Bold ITC" panose="020B0604020202020204" charset="0"/>
              </a:rPr>
              <a:t> will not hold anyone guiltless who misuses his name.</a:t>
            </a:r>
          </a:p>
          <a:p>
            <a:pPr algn="r" eaLnBrk="1" hangingPunct="1">
              <a:spcBef>
                <a:spcPct val="50000"/>
              </a:spcBef>
            </a:pPr>
            <a:r>
              <a:rPr lang="en-US" altLang="en-US" sz="2000" dirty="0">
                <a:solidFill>
                  <a:srgbClr val="BC0000"/>
                </a:solidFill>
                <a:latin typeface="Arial Narrow" panose="020B0606020202030204" pitchFamily="34" charset="0"/>
              </a:rPr>
              <a:t>Exodus 20:7; Deuteronomy 5:11</a:t>
            </a:r>
          </a:p>
        </p:txBody>
      </p:sp>
    </p:spTree>
    <p:extLst>
      <p:ext uri="{BB962C8B-B14F-4D97-AF65-F5344CB8AC3E}">
        <p14:creationId xmlns:p14="http://schemas.microsoft.com/office/powerpoint/2010/main" val="347504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additive="base">
                                        <p:cTn id="7" dur="500" fill="hold"/>
                                        <p:tgtEl>
                                          <p:spTgt spid="180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02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anim calcmode="lin" valueType="num">
                                      <p:cBhvr additive="base">
                                        <p:cTn id="11" dur="500" fill="hold"/>
                                        <p:tgtEl>
                                          <p:spTgt spid="1802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02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anim calcmode="lin" valueType="num">
                                      <p:cBhvr additive="base">
                                        <p:cTn id="15" dur="500" fill="hold"/>
                                        <p:tgtEl>
                                          <p:spTgt spid="1802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0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0227">
                                            <p:txEl>
                                              <p:pRg st="4" end="4"/>
                                            </p:txEl>
                                          </p:spTgt>
                                        </p:tgtEl>
                                        <p:attrNameLst>
                                          <p:attrName>style.visibility</p:attrName>
                                        </p:attrNameLst>
                                      </p:cBhvr>
                                      <p:to>
                                        <p:strVal val="visible"/>
                                      </p:to>
                                    </p:set>
                                    <p:anim calcmode="lin" valueType="num">
                                      <p:cBhvr additive="base">
                                        <p:cTn id="21" dur="500" fill="hold"/>
                                        <p:tgtEl>
                                          <p:spTgt spid="18022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02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5D51D44-947A-4C9F-9D13-C22A79913D1C}" type="slidenum">
              <a:rPr lang="en-US" altLang="en-US"/>
              <a:pPr/>
              <a:t>79</a:t>
            </a:fld>
            <a:endParaRPr lang="en-US" altLang="en-US"/>
          </a:p>
        </p:txBody>
      </p:sp>
      <p:sp>
        <p:nvSpPr>
          <p:cNvPr id="181250" name="Rectangle 2"/>
          <p:cNvSpPr>
            <a:spLocks noGrp="1" noChangeArrowheads="1"/>
          </p:cNvSpPr>
          <p:nvPr>
            <p:ph type="title"/>
          </p:nvPr>
        </p:nvSpPr>
        <p:spPr>
          <a:xfrm>
            <a:off x="627529" y="0"/>
            <a:ext cx="10919012" cy="2151529"/>
          </a:xfrm>
        </p:spPr>
        <p:txBody>
          <a:bodyPr>
            <a:normAutofit/>
          </a:bodyPr>
          <a:lstStyle/>
          <a:p>
            <a:pPr eaLnBrk="1" hangingPunct="1">
              <a:defRPr/>
            </a:pPr>
            <a:r>
              <a:rPr lang="en-US" altLang="en-US" sz="4800" dirty="0">
                <a:solidFill>
                  <a:srgbClr val="FFFF00"/>
                </a:solidFill>
                <a:latin typeface="Harlow Solid Italic" pitchFamily="82" charset="0"/>
              </a:rPr>
              <a:t>Jeremiah’s Diatribe </a:t>
            </a:r>
            <a:br>
              <a:rPr lang="en-US" altLang="en-US" sz="4800" dirty="0">
                <a:solidFill>
                  <a:srgbClr val="FFFF00"/>
                </a:solidFill>
                <a:latin typeface="Harlow Solid Italic" pitchFamily="82" charset="0"/>
              </a:rPr>
            </a:br>
            <a:r>
              <a:rPr lang="en-US" altLang="en-US" sz="4800" dirty="0">
                <a:solidFill>
                  <a:srgbClr val="FFFF00"/>
                </a:solidFill>
                <a:latin typeface="Harlow Solid Italic" pitchFamily="82" charset="0"/>
              </a:rPr>
              <a:t>Against the False Prophets</a:t>
            </a:r>
          </a:p>
        </p:txBody>
      </p:sp>
      <p:sp>
        <p:nvSpPr>
          <p:cNvPr id="181252" name="Rectangle 4"/>
          <p:cNvSpPr>
            <a:spLocks noGrp="1" noChangeArrowheads="1"/>
          </p:cNvSpPr>
          <p:nvPr>
            <p:ph type="body" sz="half" idx="1"/>
          </p:nvPr>
        </p:nvSpPr>
        <p:spPr>
          <a:xfrm>
            <a:off x="447598" y="2464398"/>
            <a:ext cx="5450541" cy="4061908"/>
          </a:xfrm>
        </p:spPr>
        <p:txBody>
          <a:bodyPr>
            <a:normAutofit/>
          </a:bodyPr>
          <a:lstStyle/>
          <a:p>
            <a:pPr eaLnBrk="1" hangingPunct="1">
              <a:buFont typeface="Wingdings" panose="05000000000000000000" pitchFamily="2" charset="2"/>
              <a:buNone/>
              <a:defRPr/>
            </a:pPr>
            <a:r>
              <a:rPr lang="en-US" altLang="en-US" sz="2800" b="1" dirty="0">
                <a:solidFill>
                  <a:srgbClr val="FF9900"/>
                </a:solidFill>
              </a:rPr>
              <a:t>The False Prophets:</a:t>
            </a:r>
          </a:p>
          <a:p>
            <a:pPr eaLnBrk="1" hangingPunct="1">
              <a:defRPr/>
            </a:pPr>
            <a:r>
              <a:rPr lang="en-US" altLang="en-US" sz="2400" i="1" dirty="0"/>
              <a:t>Abused their positions of influence </a:t>
            </a:r>
            <a:r>
              <a:rPr lang="en-US" altLang="en-US" sz="2000" dirty="0"/>
              <a:t>(23:10b).</a:t>
            </a:r>
          </a:p>
          <a:p>
            <a:pPr eaLnBrk="1" hangingPunct="1">
              <a:defRPr/>
            </a:pPr>
            <a:r>
              <a:rPr lang="en-US" altLang="en-US" sz="2400" i="1" dirty="0"/>
              <a:t>Were morally godless </a:t>
            </a:r>
            <a:r>
              <a:rPr lang="en-US" altLang="en-US" sz="2000" dirty="0"/>
              <a:t>(23:11, 14-15).</a:t>
            </a:r>
          </a:p>
          <a:p>
            <a:pPr eaLnBrk="1" hangingPunct="1">
              <a:defRPr/>
            </a:pPr>
            <a:r>
              <a:rPr lang="en-US" altLang="en-US" sz="2400" i="1" dirty="0"/>
              <a:t>Mixed the religion of Yahweh with </a:t>
            </a:r>
            <a:r>
              <a:rPr lang="en-US" altLang="en-US" sz="2400" i="1" dirty="0" err="1"/>
              <a:t>Ba’al</a:t>
            </a:r>
            <a:r>
              <a:rPr lang="en-US" altLang="en-US" sz="2400" i="1" dirty="0"/>
              <a:t> worship </a:t>
            </a:r>
            <a:r>
              <a:rPr lang="en-US" altLang="en-US" sz="2000" dirty="0"/>
              <a:t>(23:13).</a:t>
            </a:r>
          </a:p>
          <a:p>
            <a:pPr eaLnBrk="1" hangingPunct="1">
              <a:defRPr/>
            </a:pPr>
            <a:r>
              <a:rPr lang="en-US" altLang="en-US" sz="2400" i="1" dirty="0"/>
              <a:t>Spoke false messages in the name of Yahweh </a:t>
            </a:r>
            <a:r>
              <a:rPr lang="en-US" altLang="en-US" sz="2000" dirty="0"/>
              <a:t>(23:16-18, 21-22, 25-29).</a:t>
            </a:r>
          </a:p>
        </p:txBody>
      </p:sp>
      <p:sp>
        <p:nvSpPr>
          <p:cNvPr id="181253" name="Rectangle 5"/>
          <p:cNvSpPr>
            <a:spLocks noGrp="1" noChangeArrowheads="1"/>
          </p:cNvSpPr>
          <p:nvPr>
            <p:ph type="body" sz="half" idx="2"/>
          </p:nvPr>
        </p:nvSpPr>
        <p:spPr>
          <a:xfrm>
            <a:off x="6087035" y="2937735"/>
            <a:ext cx="5791199" cy="3115234"/>
          </a:xfrm>
          <a:solidFill>
            <a:srgbClr val="FF3300"/>
          </a:solidFill>
          <a:ln w="57150">
            <a:solidFill>
              <a:srgbClr val="001414"/>
            </a:solidFill>
            <a:miter lim="800000"/>
            <a:headEnd/>
            <a:tailEnd/>
          </a:ln>
        </p:spPr>
        <p:txBody>
          <a:bodyPr/>
          <a:lstStyle/>
          <a:p>
            <a:pPr eaLnBrk="1" hangingPunct="1">
              <a:buFont typeface="Wingdings" panose="05000000000000000000" pitchFamily="2" charset="2"/>
              <a:buNone/>
              <a:defRPr/>
            </a:pPr>
            <a:r>
              <a:rPr lang="en-US" altLang="en-US" sz="2800" b="1">
                <a:solidFill>
                  <a:srgbClr val="001414"/>
                </a:solidFill>
              </a:rPr>
              <a:t>JEREMIAH’S MORATORIUM:</a:t>
            </a:r>
          </a:p>
          <a:p>
            <a:pPr eaLnBrk="1" hangingPunct="1">
              <a:buFont typeface="Wingdings" panose="05000000000000000000" pitchFamily="2" charset="2"/>
              <a:buNone/>
              <a:defRPr/>
            </a:pPr>
            <a:r>
              <a:rPr lang="en-US" altLang="en-US" sz="2400"/>
              <a:t>To preface an oracle with “thus says Yahweh” proves nothing about authenticity </a:t>
            </a:r>
            <a:r>
              <a:rPr lang="en-US" altLang="en-US" sz="2000"/>
              <a:t>(23:30-32).</a:t>
            </a:r>
          </a:p>
          <a:p>
            <a:pPr eaLnBrk="1" hangingPunct="1">
              <a:buFont typeface="Wingdings" panose="05000000000000000000" pitchFamily="2" charset="2"/>
              <a:buNone/>
              <a:defRPr/>
            </a:pPr>
            <a:r>
              <a:rPr lang="en-US" altLang="en-US" sz="2400"/>
              <a:t>Therefore, the expression “thus says Yahweh” should be eliminated altogether </a:t>
            </a:r>
            <a:r>
              <a:rPr lang="en-US" altLang="en-US" sz="2000"/>
              <a:t>(23:33-40).</a:t>
            </a:r>
          </a:p>
        </p:txBody>
      </p:sp>
    </p:spTree>
    <p:extLst>
      <p:ext uri="{BB962C8B-B14F-4D97-AF65-F5344CB8AC3E}">
        <p14:creationId xmlns:p14="http://schemas.microsoft.com/office/powerpoint/2010/main" val="310353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81252">
                                            <p:txEl>
                                              <p:pRg st="1" end="1"/>
                                            </p:txEl>
                                          </p:spTgt>
                                        </p:tgtEl>
                                        <p:attrNameLst>
                                          <p:attrName>style.visibility</p:attrName>
                                        </p:attrNameLst>
                                      </p:cBhvr>
                                      <p:to>
                                        <p:strVal val="visible"/>
                                      </p:to>
                                    </p:set>
                                    <p:anim calcmode="lin" valueType="num">
                                      <p:cBhvr>
                                        <p:cTn id="7" dur="500" fill="hold"/>
                                        <p:tgtEl>
                                          <p:spTgt spid="18125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125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125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12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81252">
                                            <p:txEl>
                                              <p:pRg st="2" end="2"/>
                                            </p:txEl>
                                          </p:spTgt>
                                        </p:tgtEl>
                                        <p:attrNameLst>
                                          <p:attrName>style.visibility</p:attrName>
                                        </p:attrNameLst>
                                      </p:cBhvr>
                                      <p:to>
                                        <p:strVal val="visible"/>
                                      </p:to>
                                    </p:set>
                                    <p:anim calcmode="lin" valueType="num">
                                      <p:cBhvr>
                                        <p:cTn id="15" dur="500" fill="hold"/>
                                        <p:tgtEl>
                                          <p:spTgt spid="18125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8125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8125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812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81252">
                                            <p:txEl>
                                              <p:pRg st="3" end="3"/>
                                            </p:txEl>
                                          </p:spTgt>
                                        </p:tgtEl>
                                        <p:attrNameLst>
                                          <p:attrName>style.visibility</p:attrName>
                                        </p:attrNameLst>
                                      </p:cBhvr>
                                      <p:to>
                                        <p:strVal val="visible"/>
                                      </p:to>
                                    </p:set>
                                    <p:anim calcmode="lin" valueType="num">
                                      <p:cBhvr>
                                        <p:cTn id="23" dur="500" fill="hold"/>
                                        <p:tgtEl>
                                          <p:spTgt spid="18125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8125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8125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812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81252">
                                            <p:txEl>
                                              <p:pRg st="4" end="4"/>
                                            </p:txEl>
                                          </p:spTgt>
                                        </p:tgtEl>
                                        <p:attrNameLst>
                                          <p:attrName>style.visibility</p:attrName>
                                        </p:attrNameLst>
                                      </p:cBhvr>
                                      <p:to>
                                        <p:strVal val="visible"/>
                                      </p:to>
                                    </p:set>
                                    <p:anim calcmode="lin" valueType="num">
                                      <p:cBhvr>
                                        <p:cTn id="31" dur="500" fill="hold"/>
                                        <p:tgtEl>
                                          <p:spTgt spid="18125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8125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8125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812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81253">
                                            <p:txEl>
                                              <p:pRg st="1" end="1"/>
                                            </p:txEl>
                                          </p:spTgt>
                                        </p:tgtEl>
                                        <p:attrNameLst>
                                          <p:attrName>style.visibility</p:attrName>
                                        </p:attrNameLst>
                                      </p:cBhvr>
                                      <p:to>
                                        <p:strVal val="visible"/>
                                      </p:to>
                                    </p:set>
                                    <p:anim calcmode="lin" valueType="num">
                                      <p:cBhvr additive="base">
                                        <p:cTn id="39" dur="500" fill="hold"/>
                                        <p:tgtEl>
                                          <p:spTgt spid="18125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1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81253">
                                            <p:txEl>
                                              <p:pRg st="2" end="2"/>
                                            </p:txEl>
                                          </p:spTgt>
                                        </p:tgtEl>
                                        <p:attrNameLst>
                                          <p:attrName>style.visibility</p:attrName>
                                        </p:attrNameLst>
                                      </p:cBhvr>
                                      <p:to>
                                        <p:strVal val="visible"/>
                                      </p:to>
                                    </p:set>
                                    <p:anim calcmode="lin" valueType="num">
                                      <p:cBhvr additive="base">
                                        <p:cTn id="45" dur="500" fill="hold"/>
                                        <p:tgtEl>
                                          <p:spTgt spid="181253">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1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70D3560-C3FC-4AC8-9014-CE22082AE9DC}" type="slidenum">
              <a:rPr lang="en-US" altLang="en-US"/>
              <a:pPr/>
              <a:t>8</a:t>
            </a:fld>
            <a:endParaRPr lang="en-US" altLang="en-US"/>
          </a:p>
        </p:txBody>
      </p:sp>
      <p:sp>
        <p:nvSpPr>
          <p:cNvPr id="399362" name="Rectangle 2"/>
          <p:cNvSpPr>
            <a:spLocks noGrp="1" noChangeArrowheads="1"/>
          </p:cNvSpPr>
          <p:nvPr>
            <p:ph type="title"/>
          </p:nvPr>
        </p:nvSpPr>
        <p:spPr>
          <a:xfrm>
            <a:off x="0" y="31376"/>
            <a:ext cx="6019800" cy="1035424"/>
          </a:xfrm>
        </p:spPr>
        <p:txBody>
          <a:bodyPr/>
          <a:lstStyle/>
          <a:p>
            <a:pPr eaLnBrk="1" hangingPunct="1">
              <a:defRPr/>
            </a:pPr>
            <a:r>
              <a:rPr lang="en-US" altLang="en-US">
                <a:solidFill>
                  <a:srgbClr val="00EBE6"/>
                </a:solidFill>
              </a:rPr>
              <a:t>Pathos of the Prophets</a:t>
            </a:r>
          </a:p>
        </p:txBody>
      </p:sp>
      <p:sp>
        <p:nvSpPr>
          <p:cNvPr id="399363" name="Rectangle 3"/>
          <p:cNvSpPr>
            <a:spLocks noGrp="1" noChangeArrowheads="1"/>
          </p:cNvSpPr>
          <p:nvPr>
            <p:ph type="body" sz="half" idx="1"/>
          </p:nvPr>
        </p:nvSpPr>
        <p:spPr>
          <a:xfrm>
            <a:off x="477370" y="1066800"/>
            <a:ext cx="5542429" cy="5723961"/>
          </a:xfrm>
        </p:spPr>
        <p:txBody>
          <a:bodyPr>
            <a:normAutofit/>
          </a:bodyPr>
          <a:lstStyle/>
          <a:p>
            <a:pPr eaLnBrk="1" hangingPunct="1">
              <a:buFont typeface="Wingdings" panose="05000000000000000000" pitchFamily="2" charset="2"/>
              <a:buNone/>
              <a:defRPr/>
            </a:pPr>
            <a:r>
              <a:rPr lang="en-US" altLang="en-US" sz="2800" dirty="0">
                <a:solidFill>
                  <a:srgbClr val="FFFF99"/>
                </a:solidFill>
                <a:latin typeface="Franklin Gothic Medium" panose="020B0603020102020204" pitchFamily="34" charset="0"/>
              </a:rPr>
              <a:t>The trials and trauma of the prophets reflected the pathos of God. They experienced:</a:t>
            </a:r>
          </a:p>
          <a:p>
            <a:pPr lvl="2" eaLnBrk="1" hangingPunct="1">
              <a:defRPr/>
            </a:pPr>
            <a:r>
              <a:rPr lang="en-US" altLang="en-US" sz="2000" i="1" dirty="0">
                <a:latin typeface="Arial Narrow" panose="020B0606020202030204" pitchFamily="34" charset="0"/>
              </a:rPr>
              <a:t>Abandonment</a:t>
            </a:r>
          </a:p>
          <a:p>
            <a:pPr lvl="2" eaLnBrk="1" hangingPunct="1">
              <a:defRPr/>
            </a:pPr>
            <a:r>
              <a:rPr lang="en-US" altLang="en-US" sz="2000" i="1" dirty="0">
                <a:latin typeface="Arial Narrow" panose="020B0606020202030204" pitchFamily="34" charset="0"/>
              </a:rPr>
              <a:t>Ostracism</a:t>
            </a:r>
          </a:p>
          <a:p>
            <a:pPr lvl="2" eaLnBrk="1" hangingPunct="1">
              <a:defRPr/>
            </a:pPr>
            <a:r>
              <a:rPr lang="en-US" altLang="en-US" sz="2000" i="1" dirty="0">
                <a:latin typeface="Arial Narrow" panose="020B0606020202030204" pitchFamily="34" charset="0"/>
              </a:rPr>
              <a:t>Ridicule</a:t>
            </a:r>
          </a:p>
          <a:p>
            <a:pPr lvl="2" eaLnBrk="1" hangingPunct="1">
              <a:defRPr/>
            </a:pPr>
            <a:r>
              <a:rPr lang="en-US" altLang="en-US" sz="2000" i="1" dirty="0">
                <a:latin typeface="Arial Narrow" panose="020B0606020202030204" pitchFamily="34" charset="0"/>
              </a:rPr>
              <a:t>Loss of love ones</a:t>
            </a:r>
          </a:p>
          <a:p>
            <a:pPr lvl="2" eaLnBrk="1" hangingPunct="1">
              <a:defRPr/>
            </a:pPr>
            <a:r>
              <a:rPr lang="en-US" altLang="en-US" sz="2000" i="1" dirty="0">
                <a:latin typeface="Arial Narrow" panose="020B0606020202030204" pitchFamily="34" charset="0"/>
              </a:rPr>
              <a:t>Depression</a:t>
            </a:r>
          </a:p>
          <a:p>
            <a:pPr lvl="2" eaLnBrk="1" hangingPunct="1">
              <a:defRPr/>
            </a:pPr>
            <a:r>
              <a:rPr lang="en-US" altLang="en-US" sz="2000" i="1" dirty="0">
                <a:latin typeface="Arial Narrow" panose="020B0606020202030204" pitchFamily="34" charset="0"/>
              </a:rPr>
              <a:t>Divorce</a:t>
            </a:r>
          </a:p>
          <a:p>
            <a:pPr lvl="2" eaLnBrk="1" hangingPunct="1">
              <a:defRPr/>
            </a:pPr>
            <a:r>
              <a:rPr lang="en-US" altLang="en-US" sz="2000" i="1" dirty="0">
                <a:latin typeface="Arial Narrow" panose="020B0606020202030204" pitchFamily="34" charset="0"/>
              </a:rPr>
              <a:t>Threats</a:t>
            </a:r>
          </a:p>
          <a:p>
            <a:pPr lvl="2" eaLnBrk="1" hangingPunct="1">
              <a:defRPr/>
            </a:pPr>
            <a:r>
              <a:rPr lang="en-US" altLang="en-US" sz="2000" i="1" dirty="0">
                <a:latin typeface="Arial Narrow" panose="020B0606020202030204" pitchFamily="34" charset="0"/>
              </a:rPr>
              <a:t>Persecution</a:t>
            </a:r>
          </a:p>
          <a:p>
            <a:pPr lvl="2" eaLnBrk="1" hangingPunct="1">
              <a:defRPr/>
            </a:pPr>
            <a:r>
              <a:rPr lang="en-US" altLang="en-US" sz="2000" i="1" dirty="0">
                <a:latin typeface="Arial Narrow" panose="020B0606020202030204" pitchFamily="34" charset="0"/>
              </a:rPr>
              <a:t>Torture</a:t>
            </a:r>
          </a:p>
          <a:p>
            <a:pPr lvl="2" eaLnBrk="1" hangingPunct="1">
              <a:defRPr/>
            </a:pPr>
            <a:r>
              <a:rPr lang="en-US" altLang="en-US" sz="2000" i="1" dirty="0">
                <a:latin typeface="Arial Narrow" panose="020B0606020202030204" pitchFamily="34" charset="0"/>
              </a:rPr>
              <a:t>Death</a:t>
            </a:r>
          </a:p>
        </p:txBody>
      </p:sp>
      <p:pic>
        <p:nvPicPr>
          <p:cNvPr id="28677" name="Picture 4" descr="br02"/>
          <p:cNvPicPr>
            <a:picLocks noGrp="1" noChangeAspect="1" noChangeArrowheads="1"/>
          </p:cNvPicPr>
          <p:nvPr>
            <p:ph sz="half" idx="2"/>
          </p:nvPr>
        </p:nvPicPr>
        <p:blipFill>
          <a:blip r:embed="rId2">
            <a:lum bright="24000" contrast="30000"/>
            <a:extLst>
              <a:ext uri="{28A0092B-C50C-407E-A947-70E740481C1C}">
                <a14:useLocalDpi xmlns:a14="http://schemas.microsoft.com/office/drawing/2010/main"/>
              </a:ext>
            </a:extLst>
          </a:blip>
          <a:srcRect/>
          <a:stretch>
            <a:fillRect/>
          </a:stretch>
        </p:blipFill>
        <p:spPr>
          <a:xfrm>
            <a:off x="6615953" y="-12288"/>
            <a:ext cx="5051332" cy="687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8479007"/>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16EC24D-2527-4FEF-885E-0DB5F50C41AE}" type="slidenum">
              <a:rPr lang="en-US" altLang="en-US"/>
              <a:pPr/>
              <a:t>80</a:t>
            </a:fld>
            <a:endParaRPr lang="en-US" altLang="en-US"/>
          </a:p>
        </p:txBody>
      </p:sp>
      <p:sp>
        <p:nvSpPr>
          <p:cNvPr id="183298" name="Rectangle 2"/>
          <p:cNvSpPr>
            <a:spLocks noGrp="1" noChangeArrowheads="1"/>
          </p:cNvSpPr>
          <p:nvPr>
            <p:ph type="title"/>
          </p:nvPr>
        </p:nvSpPr>
        <p:spPr>
          <a:xfrm>
            <a:off x="2224278" y="344241"/>
            <a:ext cx="7729728" cy="1188720"/>
          </a:xfrm>
        </p:spPr>
        <p:txBody>
          <a:bodyPr/>
          <a:lstStyle/>
          <a:p>
            <a:pPr eaLnBrk="1" hangingPunct="1">
              <a:defRPr/>
            </a:pPr>
            <a:r>
              <a:rPr lang="en-US" altLang="en-US">
                <a:latin typeface="Berlin Sans FB" pitchFamily="34" charset="0"/>
              </a:rPr>
              <a:t>Jeremiah and Hananiah</a:t>
            </a:r>
          </a:p>
        </p:txBody>
      </p:sp>
      <p:sp>
        <p:nvSpPr>
          <p:cNvPr id="183299" name="Rectangle 3"/>
          <p:cNvSpPr>
            <a:spLocks noGrp="1" noChangeArrowheads="1"/>
          </p:cNvSpPr>
          <p:nvPr>
            <p:ph type="body" sz="half" idx="1"/>
          </p:nvPr>
        </p:nvSpPr>
        <p:spPr>
          <a:xfrm>
            <a:off x="914400" y="2133599"/>
            <a:ext cx="5056094" cy="3926541"/>
          </a:xfrm>
          <a:solidFill>
            <a:srgbClr val="003B3A"/>
          </a:solidFill>
          <a:ln w="28575">
            <a:solidFill>
              <a:schemeClr val="tx1"/>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2800" i="1">
                <a:solidFill>
                  <a:srgbClr val="FFFF99"/>
                </a:solidFill>
              </a:rPr>
              <a:t>Jeremiah acted out a “parable” by wearing an ox-yoke to symbolize the coming servitude to Babylon (27:1-15).</a:t>
            </a:r>
          </a:p>
          <a:p>
            <a:pPr eaLnBrk="1" hangingPunct="1">
              <a:lnSpc>
                <a:spcPct val="90000"/>
              </a:lnSpc>
              <a:buFont typeface="Wingdings" panose="05000000000000000000" pitchFamily="2" charset="2"/>
              <a:buNone/>
              <a:defRPr/>
            </a:pPr>
            <a:r>
              <a:rPr lang="en-US" altLang="en-US" sz="2800" i="1">
                <a:solidFill>
                  <a:srgbClr val="FFFF99"/>
                </a:solidFill>
              </a:rPr>
              <a:t>He declared that any prophets who said otherwise were liars and charlatans (27:9-10, 14-22).</a:t>
            </a:r>
          </a:p>
        </p:txBody>
      </p:sp>
      <p:sp>
        <p:nvSpPr>
          <p:cNvPr id="183300" name="Rectangle 4"/>
          <p:cNvSpPr>
            <a:spLocks noGrp="1" noChangeArrowheads="1"/>
          </p:cNvSpPr>
          <p:nvPr>
            <p:ph type="body" sz="half" idx="2"/>
          </p:nvPr>
        </p:nvSpPr>
        <p:spPr>
          <a:xfrm>
            <a:off x="6252882" y="1977614"/>
            <a:ext cx="5616388" cy="4240306"/>
          </a:xfrm>
        </p:spPr>
        <p:txBody>
          <a:bodyPr>
            <a:normAutofit/>
          </a:bodyPr>
          <a:lstStyle/>
          <a:p>
            <a:pPr eaLnBrk="1" hangingPunct="1">
              <a:lnSpc>
                <a:spcPct val="90000"/>
              </a:lnSpc>
              <a:buFont typeface="Wingdings" panose="05000000000000000000" pitchFamily="2" charset="2"/>
              <a:buNone/>
              <a:defRPr/>
            </a:pPr>
            <a:r>
              <a:rPr lang="en-US" altLang="en-US" sz="3600" dirty="0">
                <a:latin typeface="Gloucester MT Extra Condensed" pitchFamily="18" charset="0"/>
              </a:rPr>
              <a:t>The court prophet </a:t>
            </a:r>
            <a:r>
              <a:rPr lang="en-US" altLang="en-US" sz="3600" dirty="0" err="1">
                <a:latin typeface="Gloucester MT Extra Condensed" pitchFamily="18" charset="0"/>
              </a:rPr>
              <a:t>Hananiah</a:t>
            </a:r>
            <a:r>
              <a:rPr lang="en-US" altLang="en-US" sz="3600" dirty="0">
                <a:latin typeface="Gloucester MT Extra Condensed" pitchFamily="18" charset="0"/>
              </a:rPr>
              <a:t> countermanded Jeremiah’s prediction, asserting that within two years the 1</a:t>
            </a:r>
            <a:r>
              <a:rPr lang="en-US" altLang="en-US" sz="3600" baseline="30000" dirty="0">
                <a:latin typeface="Gloucester MT Extra Condensed" pitchFamily="18" charset="0"/>
              </a:rPr>
              <a:t>st</a:t>
            </a:r>
            <a:r>
              <a:rPr lang="en-US" altLang="en-US" sz="3600" dirty="0">
                <a:latin typeface="Gloucester MT Extra Condensed" pitchFamily="18" charset="0"/>
              </a:rPr>
              <a:t> deportation would be reversed </a:t>
            </a:r>
            <a:r>
              <a:rPr lang="en-US" altLang="en-US" sz="2400" dirty="0">
                <a:latin typeface="Arial Narrow" panose="020B0606020202030204" pitchFamily="34" charset="0"/>
              </a:rPr>
              <a:t>(28:1-4, 10-11).</a:t>
            </a:r>
          </a:p>
          <a:p>
            <a:pPr eaLnBrk="1" hangingPunct="1">
              <a:lnSpc>
                <a:spcPct val="90000"/>
              </a:lnSpc>
              <a:buFont typeface="Wingdings" panose="05000000000000000000" pitchFamily="2" charset="2"/>
              <a:buNone/>
              <a:defRPr/>
            </a:pPr>
            <a:r>
              <a:rPr lang="en-US" altLang="en-US" sz="3600" dirty="0">
                <a:latin typeface="Gloucester MT Extra Condensed" pitchFamily="18" charset="0"/>
              </a:rPr>
              <a:t>Jeremiah consequently pronounced a death sentence on </a:t>
            </a:r>
            <a:r>
              <a:rPr lang="en-US" altLang="en-US" sz="3600" dirty="0" err="1">
                <a:latin typeface="Gloucester MT Extra Condensed" pitchFamily="18" charset="0"/>
              </a:rPr>
              <a:t>Hananiah</a:t>
            </a:r>
            <a:r>
              <a:rPr lang="en-US" altLang="en-US" sz="3600" dirty="0">
                <a:latin typeface="Gloucester MT Extra Condensed" pitchFamily="18" charset="0"/>
              </a:rPr>
              <a:t> </a:t>
            </a:r>
            <a:r>
              <a:rPr lang="en-US" altLang="en-US" sz="2400" dirty="0">
                <a:latin typeface="Arial Narrow" panose="020B0606020202030204" pitchFamily="34" charset="0"/>
              </a:rPr>
              <a:t>(28:12-14, 17; cf. Dt. 18:29).</a:t>
            </a:r>
          </a:p>
        </p:txBody>
      </p:sp>
    </p:spTree>
    <p:extLst>
      <p:ext uri="{BB962C8B-B14F-4D97-AF65-F5344CB8AC3E}">
        <p14:creationId xmlns:p14="http://schemas.microsoft.com/office/powerpoint/2010/main" val="27984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3299">
                                            <p:bg/>
                                          </p:spTgt>
                                        </p:tgtEl>
                                        <p:attrNameLst>
                                          <p:attrName>style.visibility</p:attrName>
                                        </p:attrNameLst>
                                      </p:cBhvr>
                                      <p:to>
                                        <p:strVal val="visible"/>
                                      </p:to>
                                    </p:set>
                                    <p:animEffect transition="in" filter="dissolve">
                                      <p:cBhvr>
                                        <p:cTn id="7" dur="500"/>
                                        <p:tgtEl>
                                          <p:spTgt spid="18329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3299">
                                            <p:txEl>
                                              <p:pRg st="0" end="0"/>
                                            </p:txEl>
                                          </p:spTgt>
                                        </p:tgtEl>
                                        <p:attrNameLst>
                                          <p:attrName>style.visibility</p:attrName>
                                        </p:attrNameLst>
                                      </p:cBhvr>
                                      <p:to>
                                        <p:strVal val="visible"/>
                                      </p:to>
                                    </p:set>
                                    <p:animEffect transition="in" filter="dissolve">
                                      <p:cBhvr>
                                        <p:cTn id="10" dur="500"/>
                                        <p:tgtEl>
                                          <p:spTgt spid="18329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3299">
                                            <p:txEl>
                                              <p:pRg st="1" end="1"/>
                                            </p:txEl>
                                          </p:spTgt>
                                        </p:tgtEl>
                                        <p:attrNameLst>
                                          <p:attrName>style.visibility</p:attrName>
                                        </p:attrNameLst>
                                      </p:cBhvr>
                                      <p:to>
                                        <p:strVal val="visible"/>
                                      </p:to>
                                    </p:set>
                                    <p:animEffect transition="in" filter="dissolve">
                                      <p:cBhvr>
                                        <p:cTn id="15" dur="500"/>
                                        <p:tgtEl>
                                          <p:spTgt spid="18329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83300">
                                            <p:txEl>
                                              <p:pRg st="0" end="0"/>
                                            </p:txEl>
                                          </p:spTgt>
                                        </p:tgtEl>
                                        <p:attrNameLst>
                                          <p:attrName>style.visibility</p:attrName>
                                        </p:attrNameLst>
                                      </p:cBhvr>
                                      <p:to>
                                        <p:strVal val="visible"/>
                                      </p:to>
                                    </p:set>
                                    <p:anim calcmode="lin" valueType="num">
                                      <p:cBhvr additive="base">
                                        <p:cTn id="20" dur="500" fill="hold"/>
                                        <p:tgtEl>
                                          <p:spTgt spid="18330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83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83300">
                                            <p:txEl>
                                              <p:pRg st="1" end="1"/>
                                            </p:txEl>
                                          </p:spTgt>
                                        </p:tgtEl>
                                        <p:attrNameLst>
                                          <p:attrName>style.visibility</p:attrName>
                                        </p:attrNameLst>
                                      </p:cBhvr>
                                      <p:to>
                                        <p:strVal val="visible"/>
                                      </p:to>
                                    </p:set>
                                    <p:anim calcmode="lin" valueType="num">
                                      <p:cBhvr additive="base">
                                        <p:cTn id="26" dur="500" fill="hold"/>
                                        <p:tgtEl>
                                          <p:spTgt spid="18330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330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uiExpand="1"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81</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4524315"/>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Do you think Jeremiah’s confrontation with false prophets has anything to say to modern Christians with respect to prophecy?</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Should Christians be cautious about “misusing” the name of God in prophecy?</a:t>
            </a:r>
          </a:p>
          <a:p>
            <a:pPr marL="514350" indent="-514350">
              <a:buFont typeface="+mj-lt"/>
              <a:buAutoNum type="arabicPeriod"/>
            </a:pPr>
            <a:endParaRPr lang="en-US" sz="3200" i="1" dirty="0">
              <a:latin typeface="Book Antiqua" panose="02040602050305030304" pitchFamily="18" charset="0"/>
            </a:endParaRPr>
          </a:p>
          <a:p>
            <a:pPr marL="514350" indent="-514350">
              <a:buFont typeface="+mj-lt"/>
              <a:buAutoNum type="arabicPeriod"/>
            </a:pPr>
            <a:r>
              <a:rPr lang="en-US" sz="3200" i="1" dirty="0">
                <a:latin typeface="Book Antiqua" panose="02040602050305030304" pitchFamily="18" charset="0"/>
              </a:rPr>
              <a:t>What do you think Jeremiah might have said, had he lived in our own time, concerning the so-called “prosperity gospel”?</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190385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23EF91C-2CDE-4FE6-9A75-47DFDDB00327}" type="slidenum">
              <a:rPr lang="en-US" altLang="en-US"/>
              <a:pPr/>
              <a:t>82</a:t>
            </a:fld>
            <a:endParaRPr lang="en-US" altLang="en-US"/>
          </a:p>
        </p:txBody>
      </p:sp>
      <p:sp>
        <p:nvSpPr>
          <p:cNvPr id="198658" name="Rectangle 2"/>
          <p:cNvSpPr>
            <a:spLocks noGrp="1" noChangeArrowheads="1"/>
          </p:cNvSpPr>
          <p:nvPr>
            <p:ph type="title"/>
          </p:nvPr>
        </p:nvSpPr>
        <p:spPr>
          <a:xfrm>
            <a:off x="2154936" y="247516"/>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Linen Loincloth</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13:1-11</a:t>
            </a:r>
            <a:endParaRPr lang="en-US" altLang="en-US" sz="4000" b="1" i="1" dirty="0">
              <a:solidFill>
                <a:srgbClr val="FFFF00"/>
              </a:solidFill>
              <a:latin typeface="Lucida Bright" pitchFamily="18" charset="0"/>
            </a:endParaRPr>
          </a:p>
        </p:txBody>
      </p:sp>
      <p:sp>
        <p:nvSpPr>
          <p:cNvPr id="198704" name="Rectangle 48"/>
          <p:cNvSpPr>
            <a:spLocks noGrp="1" noChangeArrowheads="1"/>
          </p:cNvSpPr>
          <p:nvPr>
            <p:ph type="body" sz="half" idx="1"/>
          </p:nvPr>
        </p:nvSpPr>
        <p:spPr>
          <a:xfrm>
            <a:off x="932329" y="1882588"/>
            <a:ext cx="5087471" cy="4518213"/>
          </a:xfrm>
          <a:solidFill>
            <a:schemeClr val="accent2">
              <a:lumMod val="50000"/>
            </a:schemeClr>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E2EEB4"/>
                </a:solidFill>
                <a:latin typeface="Eras Bold ITC" pitchFamily="34" charset="0"/>
              </a:rPr>
              <a:t>Prophetic Action</a:t>
            </a:r>
          </a:p>
          <a:p>
            <a:pPr eaLnBrk="1" hangingPunct="1">
              <a:defRPr/>
            </a:pPr>
            <a:r>
              <a:rPr lang="en-US" altLang="en-US" sz="2400" i="1">
                <a:latin typeface="Arial Narrow" panose="020B0606020202030204" pitchFamily="34" charset="0"/>
              </a:rPr>
              <a:t>Jeremiah bought and wore a linen loincloth, the innermost piece of clothing</a:t>
            </a:r>
          </a:p>
          <a:p>
            <a:pPr eaLnBrk="1" hangingPunct="1">
              <a:defRPr/>
            </a:pPr>
            <a:r>
              <a:rPr lang="en-US" altLang="en-US" sz="2400" i="1">
                <a:latin typeface="Arial Narrow" panose="020B0606020202030204" pitchFamily="34" charset="0"/>
              </a:rPr>
              <a:t>He was forbidden to launder it.</a:t>
            </a:r>
          </a:p>
          <a:p>
            <a:pPr eaLnBrk="1" hangingPunct="1">
              <a:defRPr/>
            </a:pPr>
            <a:r>
              <a:rPr lang="en-US" altLang="en-US" sz="2400" i="1">
                <a:latin typeface="Arial Narrow" panose="020B0606020202030204" pitchFamily="34" charset="0"/>
              </a:rPr>
              <a:t>He hid the loincloth in a cleft of rock near the Euphrates River.</a:t>
            </a:r>
          </a:p>
          <a:p>
            <a:pPr eaLnBrk="1" hangingPunct="1">
              <a:defRPr/>
            </a:pPr>
            <a:r>
              <a:rPr lang="en-US" altLang="en-US" sz="2400" i="1">
                <a:latin typeface="Arial Narrow" panose="020B0606020202030204" pitchFamily="34" charset="0"/>
              </a:rPr>
              <a:t>After a long time, he retrieved the loincloth, only to find that it was now rotted beyond usage.</a:t>
            </a:r>
          </a:p>
        </p:txBody>
      </p:sp>
      <p:sp>
        <p:nvSpPr>
          <p:cNvPr id="198705" name="Rectangle 49"/>
          <p:cNvSpPr>
            <a:spLocks noGrp="1" noChangeArrowheads="1"/>
          </p:cNvSpPr>
          <p:nvPr>
            <p:ph type="body" sz="half" idx="2"/>
          </p:nvPr>
        </p:nvSpPr>
        <p:spPr>
          <a:xfrm>
            <a:off x="6329082" y="2420471"/>
            <a:ext cx="5486401" cy="3083859"/>
          </a:xfrm>
        </p:spPr>
        <p:txBody>
          <a:bodyPr/>
          <a:lstStyle/>
          <a:p>
            <a:pPr eaLnBrk="1" hangingPunct="1">
              <a:buFont typeface="Wingdings" panose="05000000000000000000" pitchFamily="2" charset="2"/>
              <a:buNone/>
              <a:defRPr/>
            </a:pPr>
            <a:r>
              <a:rPr lang="en-US" altLang="en-US" sz="2800" dirty="0">
                <a:solidFill>
                  <a:srgbClr val="FF9966"/>
                </a:solidFill>
                <a:latin typeface="Eras Bold ITC" pitchFamily="34" charset="0"/>
              </a:rPr>
              <a:t>Prophetic Meaning</a:t>
            </a:r>
          </a:p>
          <a:p>
            <a:pPr eaLnBrk="1" hangingPunct="1">
              <a:defRPr/>
            </a:pPr>
            <a:r>
              <a:rPr lang="en-US" altLang="en-US" sz="2400" b="1" i="1" dirty="0">
                <a:solidFill>
                  <a:srgbClr val="FFFF99"/>
                </a:solidFill>
                <a:latin typeface="Arial Narrow" panose="020B0606020202030204" pitchFamily="34" charset="0"/>
              </a:rPr>
              <a:t>The loincloth symbolized the intimacy of God’s relationship with his people.</a:t>
            </a:r>
          </a:p>
          <a:p>
            <a:pPr eaLnBrk="1" hangingPunct="1">
              <a:defRPr/>
            </a:pPr>
            <a:r>
              <a:rPr lang="en-US" altLang="en-US" sz="2400" b="1" i="1" dirty="0">
                <a:solidFill>
                  <a:srgbClr val="FFFF99"/>
                </a:solidFill>
                <a:latin typeface="Arial Narrow" panose="020B0606020202030204" pitchFamily="34" charset="0"/>
              </a:rPr>
              <a:t>Hiding the loincloth near the Euphrates River symbolized the coming exile to Mesopotamia, where the nation would become spoiled and useless.</a:t>
            </a:r>
          </a:p>
        </p:txBody>
      </p:sp>
    </p:spTree>
    <p:extLst>
      <p:ext uri="{BB962C8B-B14F-4D97-AF65-F5344CB8AC3E}">
        <p14:creationId xmlns:p14="http://schemas.microsoft.com/office/powerpoint/2010/main" val="597118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8704">
                                            <p:txEl>
                                              <p:pRg st="1" end="1"/>
                                            </p:txEl>
                                          </p:spTgt>
                                        </p:tgtEl>
                                        <p:attrNameLst>
                                          <p:attrName>style.visibility</p:attrName>
                                        </p:attrNameLst>
                                      </p:cBhvr>
                                      <p:to>
                                        <p:strVal val="visible"/>
                                      </p:to>
                                    </p:set>
                                    <p:anim calcmode="lin" valueType="num">
                                      <p:cBhvr>
                                        <p:cTn id="7" dur="500" fill="hold"/>
                                        <p:tgtEl>
                                          <p:spTgt spid="19870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870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870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87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8704">
                                            <p:txEl>
                                              <p:pRg st="2" end="2"/>
                                            </p:txEl>
                                          </p:spTgt>
                                        </p:tgtEl>
                                        <p:attrNameLst>
                                          <p:attrName>style.visibility</p:attrName>
                                        </p:attrNameLst>
                                      </p:cBhvr>
                                      <p:to>
                                        <p:strVal val="visible"/>
                                      </p:to>
                                    </p:set>
                                    <p:anim calcmode="lin" valueType="num">
                                      <p:cBhvr>
                                        <p:cTn id="15" dur="500" fill="hold"/>
                                        <p:tgtEl>
                                          <p:spTgt spid="19870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870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870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87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8704">
                                            <p:txEl>
                                              <p:pRg st="3" end="3"/>
                                            </p:txEl>
                                          </p:spTgt>
                                        </p:tgtEl>
                                        <p:attrNameLst>
                                          <p:attrName>style.visibility</p:attrName>
                                        </p:attrNameLst>
                                      </p:cBhvr>
                                      <p:to>
                                        <p:strVal val="visible"/>
                                      </p:to>
                                    </p:set>
                                    <p:anim calcmode="lin" valueType="num">
                                      <p:cBhvr>
                                        <p:cTn id="23" dur="500" fill="hold"/>
                                        <p:tgtEl>
                                          <p:spTgt spid="19870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870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870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87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8704">
                                            <p:txEl>
                                              <p:pRg st="4" end="4"/>
                                            </p:txEl>
                                          </p:spTgt>
                                        </p:tgtEl>
                                        <p:attrNameLst>
                                          <p:attrName>style.visibility</p:attrName>
                                        </p:attrNameLst>
                                      </p:cBhvr>
                                      <p:to>
                                        <p:strVal val="visible"/>
                                      </p:to>
                                    </p:set>
                                    <p:anim calcmode="lin" valueType="num">
                                      <p:cBhvr>
                                        <p:cTn id="31" dur="500" fill="hold"/>
                                        <p:tgtEl>
                                          <p:spTgt spid="19870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870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870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87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8705">
                                            <p:txEl>
                                              <p:pRg st="1" end="1"/>
                                            </p:txEl>
                                          </p:spTgt>
                                        </p:tgtEl>
                                        <p:attrNameLst>
                                          <p:attrName>style.visibility</p:attrName>
                                        </p:attrNameLst>
                                      </p:cBhvr>
                                      <p:to>
                                        <p:strVal val="visible"/>
                                      </p:to>
                                    </p:set>
                                    <p:anim calcmode="lin" valueType="num">
                                      <p:cBhvr additive="base">
                                        <p:cTn id="39" dur="500" fill="hold"/>
                                        <p:tgtEl>
                                          <p:spTgt spid="19870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87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8705">
                                            <p:txEl>
                                              <p:pRg st="2" end="2"/>
                                            </p:txEl>
                                          </p:spTgt>
                                        </p:tgtEl>
                                        <p:attrNameLst>
                                          <p:attrName>style.visibility</p:attrName>
                                        </p:attrNameLst>
                                      </p:cBhvr>
                                      <p:to>
                                        <p:strVal val="visible"/>
                                      </p:to>
                                    </p:set>
                                    <p:anim calcmode="lin" valueType="num">
                                      <p:cBhvr additive="base">
                                        <p:cTn id="45" dur="500" fill="hold"/>
                                        <p:tgtEl>
                                          <p:spTgt spid="19870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87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750649E3-11AF-40F2-8A67-8A21E02CC2E7}" type="slidenum">
              <a:rPr lang="en-US" altLang="en-US"/>
              <a:pPr/>
              <a:t>83</a:t>
            </a:fld>
            <a:endParaRPr lang="en-US" altLang="en-US"/>
          </a:p>
        </p:txBody>
      </p:sp>
      <p:sp>
        <p:nvSpPr>
          <p:cNvPr id="202754" name="Rectangle 2"/>
          <p:cNvSpPr>
            <a:spLocks noGrp="1" noChangeArrowheads="1"/>
          </p:cNvSpPr>
          <p:nvPr>
            <p:ph type="title"/>
          </p:nvPr>
        </p:nvSpPr>
        <p:spPr>
          <a:xfrm>
            <a:off x="2216414" y="259080"/>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Smashed Wine Jars</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13:12-27</a:t>
            </a:r>
            <a:endParaRPr lang="en-US" altLang="en-US" sz="4000" b="1" i="1" dirty="0">
              <a:solidFill>
                <a:srgbClr val="FFFF00"/>
              </a:solidFill>
              <a:latin typeface="Lucida Bright" pitchFamily="18" charset="0"/>
            </a:endParaRPr>
          </a:p>
        </p:txBody>
      </p:sp>
      <p:sp>
        <p:nvSpPr>
          <p:cNvPr id="202755" name="Rectangle 3"/>
          <p:cNvSpPr>
            <a:spLocks noGrp="1" noChangeArrowheads="1"/>
          </p:cNvSpPr>
          <p:nvPr>
            <p:ph type="body" sz="half" idx="1"/>
          </p:nvPr>
        </p:nvSpPr>
        <p:spPr>
          <a:xfrm>
            <a:off x="681318" y="2317378"/>
            <a:ext cx="5399960" cy="2164975"/>
          </a:xfrm>
          <a:solidFill>
            <a:srgbClr val="0066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E2EEB4"/>
                </a:solidFill>
                <a:latin typeface="Eras Bold ITC" pitchFamily="34" charset="0"/>
              </a:rPr>
              <a:t>Prophetic Action</a:t>
            </a:r>
          </a:p>
          <a:p>
            <a:pPr eaLnBrk="1" hangingPunct="1">
              <a:lnSpc>
                <a:spcPct val="90000"/>
              </a:lnSpc>
              <a:defRPr/>
            </a:pPr>
            <a:r>
              <a:rPr lang="en-US" altLang="en-US" sz="2400" i="1" dirty="0">
                <a:latin typeface="Arial Narrow" panose="020B0606020202030204" pitchFamily="34" charset="0"/>
              </a:rPr>
              <a:t>Jeremiah collected every available wine jar, filling them with wine.</a:t>
            </a:r>
          </a:p>
          <a:p>
            <a:pPr eaLnBrk="1" hangingPunct="1">
              <a:lnSpc>
                <a:spcPct val="90000"/>
              </a:lnSpc>
              <a:defRPr/>
            </a:pPr>
            <a:r>
              <a:rPr lang="en-US" altLang="en-US" sz="2400" i="1" dirty="0">
                <a:latin typeface="Arial Narrow" panose="020B0606020202030204" pitchFamily="34" charset="0"/>
              </a:rPr>
              <a:t>He then smashed the wine jars, spilling all the wine.</a:t>
            </a:r>
          </a:p>
        </p:txBody>
      </p:sp>
      <p:sp>
        <p:nvSpPr>
          <p:cNvPr id="202756" name="Rectangle 4"/>
          <p:cNvSpPr>
            <a:spLocks noGrp="1" noChangeArrowheads="1"/>
          </p:cNvSpPr>
          <p:nvPr>
            <p:ph type="body" sz="half" idx="2"/>
          </p:nvPr>
        </p:nvSpPr>
        <p:spPr>
          <a:xfrm>
            <a:off x="6436658" y="1892449"/>
            <a:ext cx="5199529" cy="4325471"/>
          </a:xfrm>
        </p:spPr>
        <p:txBody>
          <a:bodyPr/>
          <a:lstStyle/>
          <a:p>
            <a:pPr eaLnBrk="1" hangingPunct="1">
              <a:lnSpc>
                <a:spcPct val="90000"/>
              </a:lnSpc>
              <a:buFont typeface="Wingdings" panose="05000000000000000000" pitchFamily="2" charset="2"/>
              <a:buNone/>
              <a:defRPr/>
            </a:pPr>
            <a:r>
              <a:rPr lang="en-US" altLang="en-US" sz="2800" dirty="0">
                <a:solidFill>
                  <a:srgbClr val="FF9966"/>
                </a:solidFill>
                <a:latin typeface="Eras Bold ITC" pitchFamily="34" charset="0"/>
              </a:rPr>
              <a:t>Prophetic Meaning</a:t>
            </a:r>
          </a:p>
          <a:p>
            <a:pPr eaLnBrk="1" hangingPunct="1">
              <a:lnSpc>
                <a:spcPct val="90000"/>
              </a:lnSpc>
              <a:defRPr/>
            </a:pPr>
            <a:r>
              <a:rPr lang="en-US" altLang="en-US" sz="2400" b="1" i="1" dirty="0">
                <a:solidFill>
                  <a:srgbClr val="FFFF99"/>
                </a:solidFill>
                <a:latin typeface="Arial Narrow" panose="020B0606020202030204" pitchFamily="34" charset="0"/>
              </a:rPr>
              <a:t>The smashing of the wine jars symbolized the downfall of the dynasty of David and the city of Jerusalem.</a:t>
            </a:r>
          </a:p>
          <a:p>
            <a:pPr eaLnBrk="1" hangingPunct="1">
              <a:lnSpc>
                <a:spcPct val="90000"/>
              </a:lnSpc>
              <a:defRPr/>
            </a:pPr>
            <a:r>
              <a:rPr lang="en-US" altLang="en-US" sz="2400" b="1" i="1" dirty="0">
                <a:solidFill>
                  <a:srgbClr val="FFFF99"/>
                </a:solidFill>
                <a:latin typeface="Arial Narrow" panose="020B0606020202030204" pitchFamily="34" charset="0"/>
              </a:rPr>
              <a:t>Both were under the sentence of death, not merely from Babylon, but from Yahweh.</a:t>
            </a:r>
          </a:p>
          <a:p>
            <a:pPr eaLnBrk="1" hangingPunct="1">
              <a:lnSpc>
                <a:spcPct val="90000"/>
              </a:lnSpc>
              <a:defRPr/>
            </a:pPr>
            <a:r>
              <a:rPr lang="en-US" altLang="en-US" sz="2400" b="1" i="1" dirty="0">
                <a:solidFill>
                  <a:srgbClr val="FFFF99"/>
                </a:solidFill>
                <a:latin typeface="Arial Narrow" panose="020B0606020202030204" pitchFamily="34" charset="0"/>
              </a:rPr>
              <a:t>Both king and queen mother were doomed.</a:t>
            </a:r>
          </a:p>
          <a:p>
            <a:pPr eaLnBrk="1" hangingPunct="1">
              <a:lnSpc>
                <a:spcPct val="90000"/>
              </a:lnSpc>
              <a:defRPr/>
            </a:pPr>
            <a:r>
              <a:rPr lang="en-US" altLang="en-US" sz="2400" b="1" i="1" dirty="0">
                <a:solidFill>
                  <a:srgbClr val="FFFF99"/>
                </a:solidFill>
                <a:latin typeface="Arial Narrow" panose="020B0606020202030204" pitchFamily="34" charset="0"/>
              </a:rPr>
              <a:t>Judah would be like a prostitute, publicly exposed for shame.</a:t>
            </a:r>
          </a:p>
        </p:txBody>
      </p:sp>
    </p:spTree>
    <p:extLst>
      <p:ext uri="{BB962C8B-B14F-4D97-AF65-F5344CB8AC3E}">
        <p14:creationId xmlns:p14="http://schemas.microsoft.com/office/powerpoint/2010/main" val="2545371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2755">
                                            <p:txEl>
                                              <p:pRg st="1" end="1"/>
                                            </p:txEl>
                                          </p:spTgt>
                                        </p:tgtEl>
                                        <p:attrNameLst>
                                          <p:attrName>style.visibility</p:attrName>
                                        </p:attrNameLst>
                                      </p:cBhvr>
                                      <p:to>
                                        <p:strVal val="visible"/>
                                      </p:to>
                                    </p:set>
                                    <p:anim calcmode="lin" valueType="num">
                                      <p:cBhvr>
                                        <p:cTn id="7" dur="500" fill="hold"/>
                                        <p:tgtEl>
                                          <p:spTgt spid="2027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27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27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2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anim calcmode="lin" valueType="num">
                                      <p:cBhvr>
                                        <p:cTn id="15" dur="500" fill="hold"/>
                                        <p:tgtEl>
                                          <p:spTgt spid="2027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27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27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2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02756">
                                            <p:txEl>
                                              <p:pRg st="1" end="1"/>
                                            </p:txEl>
                                          </p:spTgt>
                                        </p:tgtEl>
                                        <p:attrNameLst>
                                          <p:attrName>style.visibility</p:attrName>
                                        </p:attrNameLst>
                                      </p:cBhvr>
                                      <p:to>
                                        <p:strVal val="visible"/>
                                      </p:to>
                                    </p:set>
                                    <p:anim calcmode="lin" valueType="num">
                                      <p:cBhvr additive="base">
                                        <p:cTn id="23" dur="500" fill="hold"/>
                                        <p:tgtEl>
                                          <p:spTgt spid="20275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27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02756">
                                            <p:txEl>
                                              <p:pRg st="2" end="2"/>
                                            </p:txEl>
                                          </p:spTgt>
                                        </p:tgtEl>
                                        <p:attrNameLst>
                                          <p:attrName>style.visibility</p:attrName>
                                        </p:attrNameLst>
                                      </p:cBhvr>
                                      <p:to>
                                        <p:strVal val="visible"/>
                                      </p:to>
                                    </p:set>
                                    <p:anim calcmode="lin" valueType="num">
                                      <p:cBhvr additive="base">
                                        <p:cTn id="29" dur="500" fill="hold"/>
                                        <p:tgtEl>
                                          <p:spTgt spid="20275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27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02756">
                                            <p:txEl>
                                              <p:pRg st="3" end="3"/>
                                            </p:txEl>
                                          </p:spTgt>
                                        </p:tgtEl>
                                        <p:attrNameLst>
                                          <p:attrName>style.visibility</p:attrName>
                                        </p:attrNameLst>
                                      </p:cBhvr>
                                      <p:to>
                                        <p:strVal val="visible"/>
                                      </p:to>
                                    </p:set>
                                    <p:anim calcmode="lin" valueType="num">
                                      <p:cBhvr additive="base">
                                        <p:cTn id="35" dur="500" fill="hold"/>
                                        <p:tgtEl>
                                          <p:spTgt spid="20275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27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02756">
                                            <p:txEl>
                                              <p:pRg st="4" end="4"/>
                                            </p:txEl>
                                          </p:spTgt>
                                        </p:tgtEl>
                                        <p:attrNameLst>
                                          <p:attrName>style.visibility</p:attrName>
                                        </p:attrNameLst>
                                      </p:cBhvr>
                                      <p:to>
                                        <p:strVal val="visible"/>
                                      </p:to>
                                    </p:set>
                                    <p:anim calcmode="lin" valueType="num">
                                      <p:cBhvr additive="base">
                                        <p:cTn id="41" dur="500" fill="hold"/>
                                        <p:tgtEl>
                                          <p:spTgt spid="20275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275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DA16CBD-822E-4E73-B29B-E63FA26E7B19}" type="slidenum">
              <a:rPr lang="en-US" altLang="en-US"/>
              <a:pPr/>
              <a:t>84</a:t>
            </a:fld>
            <a:endParaRPr lang="en-US" altLang="en-US"/>
          </a:p>
        </p:txBody>
      </p:sp>
      <p:sp>
        <p:nvSpPr>
          <p:cNvPr id="203778" name="Rectangle 2"/>
          <p:cNvSpPr>
            <a:spLocks noGrp="1" noChangeArrowheads="1"/>
          </p:cNvSpPr>
          <p:nvPr>
            <p:ph type="title"/>
          </p:nvPr>
        </p:nvSpPr>
        <p:spPr/>
        <p:txBody>
          <a:bodyPr>
            <a:normAutofit fontScale="90000"/>
          </a:bodyPr>
          <a:lstStyle/>
          <a:p>
            <a:pPr eaLnBrk="1" hangingPunct="1">
              <a:defRPr/>
            </a:pPr>
            <a:r>
              <a:rPr lang="en-US" altLang="en-US" sz="4000" dirty="0">
                <a:solidFill>
                  <a:srgbClr val="FFFF00"/>
                </a:solidFill>
                <a:latin typeface="Lucida Bright" pitchFamily="18" charset="0"/>
              </a:rPr>
              <a:t>Emotionless Stoicism</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16</a:t>
            </a:r>
            <a:endParaRPr lang="en-US" altLang="en-US" sz="4000" b="1" i="1" dirty="0">
              <a:solidFill>
                <a:srgbClr val="FFFF00"/>
              </a:solidFill>
              <a:latin typeface="Lucida Bright" pitchFamily="18" charset="0"/>
            </a:endParaRPr>
          </a:p>
        </p:txBody>
      </p:sp>
      <p:sp>
        <p:nvSpPr>
          <p:cNvPr id="203779" name="Rectangle 3"/>
          <p:cNvSpPr>
            <a:spLocks noGrp="1" noChangeArrowheads="1"/>
          </p:cNvSpPr>
          <p:nvPr>
            <p:ph type="body" sz="half" idx="1"/>
          </p:nvPr>
        </p:nvSpPr>
        <p:spPr>
          <a:xfrm>
            <a:off x="609600" y="1523999"/>
            <a:ext cx="5410200" cy="2420471"/>
          </a:xfrm>
          <a:solidFill>
            <a:srgbClr val="004846"/>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itchFamily="34" charset="0"/>
              </a:rPr>
              <a:t>Prophetic Action</a:t>
            </a:r>
          </a:p>
          <a:p>
            <a:pPr eaLnBrk="1" hangingPunct="1">
              <a:defRPr/>
            </a:pPr>
            <a:r>
              <a:rPr lang="en-US" altLang="en-US" sz="2400" i="1" dirty="0">
                <a:latin typeface="Arial Narrow" panose="020B0606020202030204" pitchFamily="34" charset="0"/>
              </a:rPr>
              <a:t>Yahweh forbade Jeremiah to marry or have children.</a:t>
            </a:r>
          </a:p>
          <a:p>
            <a:pPr eaLnBrk="1" hangingPunct="1">
              <a:defRPr/>
            </a:pPr>
            <a:r>
              <a:rPr lang="en-US" altLang="en-US" sz="2400" i="1" dirty="0">
                <a:latin typeface="Arial Narrow" panose="020B0606020202030204" pitchFamily="34" charset="0"/>
              </a:rPr>
              <a:t>He forbade him to attend funerals, feasts or weddings.</a:t>
            </a:r>
          </a:p>
        </p:txBody>
      </p:sp>
      <p:sp>
        <p:nvSpPr>
          <p:cNvPr id="203780" name="Rectangle 4"/>
          <p:cNvSpPr>
            <a:spLocks noGrp="1" noChangeArrowheads="1"/>
          </p:cNvSpPr>
          <p:nvPr>
            <p:ph type="body" sz="half" idx="4294967295"/>
          </p:nvPr>
        </p:nvSpPr>
        <p:spPr>
          <a:xfrm>
            <a:off x="1438836" y="4114891"/>
            <a:ext cx="4114800" cy="2286000"/>
          </a:xfrm>
        </p:spPr>
        <p:txBody>
          <a:bodyPr/>
          <a:lstStyle/>
          <a:p>
            <a:pPr eaLnBrk="1" hangingPunct="1">
              <a:buFont typeface="Wingdings" panose="05000000000000000000" pitchFamily="2" charset="2"/>
              <a:buNone/>
              <a:defRPr/>
            </a:pPr>
            <a:r>
              <a:rPr lang="en-US" altLang="en-US" sz="2800" dirty="0">
                <a:solidFill>
                  <a:srgbClr val="FF9966"/>
                </a:solidFill>
                <a:latin typeface="Arial Rounded MT Bold" pitchFamily="34" charset="0"/>
              </a:rPr>
              <a:t>Prophetic Meaning</a:t>
            </a:r>
          </a:p>
          <a:p>
            <a:pPr eaLnBrk="1" hangingPunct="1">
              <a:defRPr/>
            </a:pPr>
            <a:r>
              <a:rPr lang="en-US" altLang="en-US" sz="2400" b="1" i="1" dirty="0">
                <a:solidFill>
                  <a:srgbClr val="FFFF99"/>
                </a:solidFill>
                <a:latin typeface="Arial Narrow" panose="020B0606020202030204" pitchFamily="34" charset="0"/>
              </a:rPr>
              <a:t>By showing neither pity, sympathy nor joy, Jeremiah’s life was a sign pointing to the coming disaster.</a:t>
            </a:r>
          </a:p>
        </p:txBody>
      </p:sp>
      <p:pic>
        <p:nvPicPr>
          <p:cNvPr id="128006" name="Picture 6" descr="bar079c03"/>
          <p:cNvPicPr>
            <a:picLocks noGrp="1" noChangeAspect="1" noChangeArrowheads="1"/>
          </p:cNvPicPr>
          <p:nvPr>
            <p:ph sz="half" idx="2"/>
          </p:nvPr>
        </p:nvPicPr>
        <p:blipFill>
          <a:blip r:embed="rId2">
            <a:lum bright="24000" contrast="12000"/>
            <a:extLst>
              <a:ext uri="{28A0092B-C50C-407E-A947-70E740481C1C}">
                <a14:useLocalDpi xmlns:a14="http://schemas.microsoft.com/office/drawing/2010/main"/>
              </a:ext>
            </a:extLst>
          </a:blip>
          <a:srcRect/>
          <a:stretch>
            <a:fillRect/>
          </a:stretch>
        </p:blipFill>
        <p:spPr>
          <a:xfrm>
            <a:off x="6530976" y="1524000"/>
            <a:ext cx="38322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30782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3779">
                                            <p:txEl>
                                              <p:pRg st="1" end="1"/>
                                            </p:txEl>
                                          </p:spTgt>
                                        </p:tgtEl>
                                        <p:attrNameLst>
                                          <p:attrName>style.visibility</p:attrName>
                                        </p:attrNameLst>
                                      </p:cBhvr>
                                      <p:to>
                                        <p:strVal val="visible"/>
                                      </p:to>
                                    </p:set>
                                    <p:anim calcmode="lin" valueType="num">
                                      <p:cBhvr>
                                        <p:cTn id="7" dur="500" fill="hold"/>
                                        <p:tgtEl>
                                          <p:spTgt spid="2037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37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37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3779">
                                            <p:txEl>
                                              <p:pRg st="2" end="2"/>
                                            </p:txEl>
                                          </p:spTgt>
                                        </p:tgtEl>
                                        <p:attrNameLst>
                                          <p:attrName>style.visibility</p:attrName>
                                        </p:attrNameLst>
                                      </p:cBhvr>
                                      <p:to>
                                        <p:strVal val="visible"/>
                                      </p:to>
                                    </p:set>
                                    <p:anim calcmode="lin" valueType="num">
                                      <p:cBhvr>
                                        <p:cTn id="15" dur="500" fill="hold"/>
                                        <p:tgtEl>
                                          <p:spTgt spid="2037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37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37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3780">
                                            <p:txEl>
                                              <p:pRg st="1" end="1"/>
                                            </p:txEl>
                                          </p:spTgt>
                                        </p:tgtEl>
                                        <p:attrNameLst>
                                          <p:attrName>style.visibility</p:attrName>
                                        </p:attrNameLst>
                                      </p:cBhvr>
                                      <p:to>
                                        <p:strVal val="visible"/>
                                      </p:to>
                                    </p:set>
                                    <p:anim calcmode="lin" valueType="num">
                                      <p:cBhvr additive="base">
                                        <p:cTn id="23" dur="500" fill="hold"/>
                                        <p:tgtEl>
                                          <p:spTgt spid="20378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3780">
                                            <p:txEl>
                                              <p:pRg st="1" end="1"/>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037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9EF8017-4352-4AC5-B9B4-E505AA90A207}" type="slidenum">
              <a:rPr lang="en-US" altLang="en-US"/>
              <a:pPr/>
              <a:t>85</a:t>
            </a:fld>
            <a:endParaRPr lang="en-US" altLang="en-US"/>
          </a:p>
        </p:txBody>
      </p:sp>
      <p:sp>
        <p:nvSpPr>
          <p:cNvPr id="204802" name="Rectangle 2"/>
          <p:cNvSpPr>
            <a:spLocks noGrp="1" noChangeArrowheads="1"/>
          </p:cNvSpPr>
          <p:nvPr>
            <p:ph type="title"/>
          </p:nvPr>
        </p:nvSpPr>
        <p:spPr>
          <a:xfrm>
            <a:off x="1981200" y="273419"/>
            <a:ext cx="8229600" cy="1143000"/>
          </a:xfrm>
        </p:spPr>
        <p:txBody>
          <a:bodyPr>
            <a:normAutofit fontScale="90000"/>
          </a:bodyPr>
          <a:lstStyle/>
          <a:p>
            <a:pPr eaLnBrk="1" hangingPunct="1">
              <a:defRPr/>
            </a:pPr>
            <a:r>
              <a:rPr lang="en-US" altLang="en-US" sz="4000" dirty="0">
                <a:solidFill>
                  <a:srgbClr val="FFFF00"/>
                </a:solidFill>
                <a:latin typeface="Lucida Bright" pitchFamily="18" charset="0"/>
              </a:rPr>
              <a:t>The Potter’s House</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18</a:t>
            </a:r>
            <a:endParaRPr lang="en-US" altLang="en-US" sz="4000" b="1" i="1" dirty="0">
              <a:solidFill>
                <a:srgbClr val="FFFF00"/>
              </a:solidFill>
              <a:latin typeface="Lucida Bright" pitchFamily="18" charset="0"/>
            </a:endParaRPr>
          </a:p>
        </p:txBody>
      </p:sp>
      <p:sp>
        <p:nvSpPr>
          <p:cNvPr id="204803" name="Rectangle 3"/>
          <p:cNvSpPr>
            <a:spLocks noGrp="1" noChangeArrowheads="1"/>
          </p:cNvSpPr>
          <p:nvPr>
            <p:ph type="body" sz="half" idx="1"/>
          </p:nvPr>
        </p:nvSpPr>
        <p:spPr>
          <a:xfrm>
            <a:off x="322729" y="1999131"/>
            <a:ext cx="5755341" cy="3074893"/>
          </a:xfrm>
          <a:solidFill>
            <a:srgbClr val="002142"/>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a:solidFill>
                  <a:srgbClr val="E2EEB4"/>
                </a:solidFill>
                <a:latin typeface="Eras Bold ITC" pitchFamily="34" charset="0"/>
              </a:rPr>
              <a:t>Prophetic Action</a:t>
            </a:r>
          </a:p>
          <a:p>
            <a:pPr eaLnBrk="1" hangingPunct="1">
              <a:lnSpc>
                <a:spcPct val="90000"/>
              </a:lnSpc>
              <a:defRPr/>
            </a:pPr>
            <a:r>
              <a:rPr lang="en-US" altLang="en-US" sz="2400" i="1">
                <a:latin typeface="Arial Narrow" panose="020B0606020202030204" pitchFamily="34" charset="0"/>
              </a:rPr>
              <a:t>Yahweh instructed Jeremiah to visit a local potter.</a:t>
            </a:r>
          </a:p>
          <a:p>
            <a:pPr eaLnBrk="1" hangingPunct="1">
              <a:lnSpc>
                <a:spcPct val="90000"/>
              </a:lnSpc>
              <a:defRPr/>
            </a:pPr>
            <a:r>
              <a:rPr lang="en-US" altLang="en-US" sz="2400" i="1">
                <a:latin typeface="Arial Narrow" panose="020B0606020202030204" pitchFamily="34" charset="0"/>
              </a:rPr>
              <a:t>He watched the potter make a vessel that was marred.</a:t>
            </a:r>
          </a:p>
          <a:p>
            <a:pPr eaLnBrk="1" hangingPunct="1">
              <a:lnSpc>
                <a:spcPct val="90000"/>
              </a:lnSpc>
              <a:defRPr/>
            </a:pPr>
            <a:r>
              <a:rPr lang="en-US" altLang="en-US" sz="2400" i="1">
                <a:latin typeface="Arial Narrow" panose="020B0606020202030204" pitchFamily="34" charset="0"/>
              </a:rPr>
              <a:t>Then the potter made another vessel, this time an acceptable one, from the same clay.</a:t>
            </a:r>
          </a:p>
        </p:txBody>
      </p:sp>
      <p:sp>
        <p:nvSpPr>
          <p:cNvPr id="204804" name="Rectangle 4"/>
          <p:cNvSpPr>
            <a:spLocks noGrp="1" noChangeArrowheads="1"/>
          </p:cNvSpPr>
          <p:nvPr>
            <p:ph type="body" sz="half" idx="2"/>
          </p:nvPr>
        </p:nvSpPr>
        <p:spPr>
          <a:xfrm>
            <a:off x="6288740" y="1524000"/>
            <a:ext cx="5526742" cy="4374776"/>
          </a:xfrm>
        </p:spPr>
        <p:txBody>
          <a:bodyPr/>
          <a:lstStyle/>
          <a:p>
            <a:pPr eaLnBrk="1" hangingPunct="1">
              <a:lnSpc>
                <a:spcPct val="90000"/>
              </a:lnSpc>
              <a:buFont typeface="Wingdings" panose="05000000000000000000" pitchFamily="2" charset="2"/>
              <a:buNone/>
              <a:defRPr/>
            </a:pPr>
            <a:r>
              <a:rPr lang="en-US" altLang="en-US" sz="2800" dirty="0">
                <a:solidFill>
                  <a:srgbClr val="FF9966"/>
                </a:solidFill>
                <a:latin typeface="Eras Bold ITC" pitchFamily="34" charset="0"/>
              </a:rPr>
              <a:t>Prophetic Meaning</a:t>
            </a:r>
          </a:p>
          <a:p>
            <a:pPr eaLnBrk="1" hangingPunct="1">
              <a:lnSpc>
                <a:spcPct val="90000"/>
              </a:lnSpc>
              <a:defRPr/>
            </a:pPr>
            <a:r>
              <a:rPr lang="en-US" altLang="en-US" sz="2400" b="1" i="1" dirty="0">
                <a:solidFill>
                  <a:srgbClr val="FFFF99"/>
                </a:solidFill>
                <a:latin typeface="Arial Narrow" panose="020B0606020202030204" pitchFamily="34" charset="0"/>
              </a:rPr>
              <a:t>Though the potter is in control, the condition of the clay is also critical.</a:t>
            </a:r>
          </a:p>
          <a:p>
            <a:pPr eaLnBrk="1" hangingPunct="1">
              <a:lnSpc>
                <a:spcPct val="90000"/>
              </a:lnSpc>
              <a:defRPr/>
            </a:pPr>
            <a:r>
              <a:rPr lang="en-US" altLang="en-US" sz="2400" b="1" i="1" dirty="0">
                <a:solidFill>
                  <a:srgbClr val="FFFF99"/>
                </a:solidFill>
                <a:latin typeface="Arial Narrow" panose="020B0606020202030204" pitchFamily="34" charset="0"/>
              </a:rPr>
              <a:t>Israel is like clay in the potter’s hand.</a:t>
            </a:r>
          </a:p>
          <a:p>
            <a:pPr eaLnBrk="1" hangingPunct="1">
              <a:lnSpc>
                <a:spcPct val="90000"/>
              </a:lnSpc>
              <a:defRPr/>
            </a:pPr>
            <a:r>
              <a:rPr lang="en-US" altLang="en-US" sz="2400" b="1" i="1" dirty="0">
                <a:solidFill>
                  <a:srgbClr val="FFFF99"/>
                </a:solidFill>
                <a:latin typeface="Arial Narrow" panose="020B0606020202030204" pitchFamily="34" charset="0"/>
              </a:rPr>
              <a:t>Because of covenant violation, Yahweh intended to destroy Judah.</a:t>
            </a:r>
          </a:p>
          <a:p>
            <a:pPr eaLnBrk="1" hangingPunct="1">
              <a:lnSpc>
                <a:spcPct val="90000"/>
              </a:lnSpc>
              <a:defRPr/>
            </a:pPr>
            <a:r>
              <a:rPr lang="en-US" altLang="en-US" sz="2400" b="1" i="1" dirty="0">
                <a:solidFill>
                  <a:srgbClr val="FFFF99"/>
                </a:solidFill>
                <a:latin typeface="Arial Narrow" panose="020B0606020202030204" pitchFamily="34" charset="0"/>
              </a:rPr>
              <a:t>Yet, he also stood ready to act in new ways if Judah would respond with new behavior.</a:t>
            </a:r>
          </a:p>
          <a:p>
            <a:pPr eaLnBrk="1" hangingPunct="1">
              <a:lnSpc>
                <a:spcPct val="90000"/>
              </a:lnSpc>
              <a:defRPr/>
            </a:pPr>
            <a:r>
              <a:rPr lang="en-US" altLang="en-US" sz="2400" b="1" i="1" dirty="0">
                <a:solidFill>
                  <a:srgbClr val="FFFF99"/>
                </a:solidFill>
                <a:latin typeface="Arial Narrow" panose="020B0606020202030204" pitchFamily="34" charset="0"/>
              </a:rPr>
              <a:t>Yet, Judah was hardened beyond recovery.</a:t>
            </a:r>
          </a:p>
        </p:txBody>
      </p:sp>
    </p:spTree>
    <p:extLst>
      <p:ext uri="{BB962C8B-B14F-4D97-AF65-F5344CB8AC3E}">
        <p14:creationId xmlns:p14="http://schemas.microsoft.com/office/powerpoint/2010/main" val="97263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4803">
                                            <p:txEl>
                                              <p:pRg st="1" end="1"/>
                                            </p:txEl>
                                          </p:spTgt>
                                        </p:tgtEl>
                                        <p:attrNameLst>
                                          <p:attrName>style.visibility</p:attrName>
                                        </p:attrNameLst>
                                      </p:cBhvr>
                                      <p:to>
                                        <p:strVal val="visible"/>
                                      </p:to>
                                    </p:set>
                                    <p:anim calcmode="lin" valueType="num">
                                      <p:cBhvr>
                                        <p:cTn id="7" dur="500" fill="hold"/>
                                        <p:tgtEl>
                                          <p:spTgt spid="2048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48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48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4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anim calcmode="lin" valueType="num">
                                      <p:cBhvr>
                                        <p:cTn id="15" dur="500" fill="hold"/>
                                        <p:tgtEl>
                                          <p:spTgt spid="2048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48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48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4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4803">
                                            <p:txEl>
                                              <p:pRg st="3" end="3"/>
                                            </p:txEl>
                                          </p:spTgt>
                                        </p:tgtEl>
                                        <p:attrNameLst>
                                          <p:attrName>style.visibility</p:attrName>
                                        </p:attrNameLst>
                                      </p:cBhvr>
                                      <p:to>
                                        <p:strVal val="visible"/>
                                      </p:to>
                                    </p:set>
                                    <p:anim calcmode="lin" valueType="num">
                                      <p:cBhvr>
                                        <p:cTn id="23" dur="500" fill="hold"/>
                                        <p:tgtEl>
                                          <p:spTgt spid="2048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48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48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4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4804">
                                            <p:txEl>
                                              <p:pRg st="1" end="1"/>
                                            </p:txEl>
                                          </p:spTgt>
                                        </p:tgtEl>
                                        <p:attrNameLst>
                                          <p:attrName>style.visibility</p:attrName>
                                        </p:attrNameLst>
                                      </p:cBhvr>
                                      <p:to>
                                        <p:strVal val="visible"/>
                                      </p:to>
                                    </p:set>
                                    <p:anim calcmode="lin" valueType="num">
                                      <p:cBhvr additive="base">
                                        <p:cTn id="31" dur="500" fill="hold"/>
                                        <p:tgtEl>
                                          <p:spTgt spid="20480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4804">
                                            <p:txEl>
                                              <p:pRg st="2" end="2"/>
                                            </p:txEl>
                                          </p:spTgt>
                                        </p:tgtEl>
                                        <p:attrNameLst>
                                          <p:attrName>style.visibility</p:attrName>
                                        </p:attrNameLst>
                                      </p:cBhvr>
                                      <p:to>
                                        <p:strVal val="visible"/>
                                      </p:to>
                                    </p:set>
                                    <p:anim calcmode="lin" valueType="num">
                                      <p:cBhvr additive="base">
                                        <p:cTn id="37" dur="500" fill="hold"/>
                                        <p:tgtEl>
                                          <p:spTgt spid="20480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4804">
                                            <p:txEl>
                                              <p:pRg st="3" end="3"/>
                                            </p:txEl>
                                          </p:spTgt>
                                        </p:tgtEl>
                                        <p:attrNameLst>
                                          <p:attrName>style.visibility</p:attrName>
                                        </p:attrNameLst>
                                      </p:cBhvr>
                                      <p:to>
                                        <p:strVal val="visible"/>
                                      </p:to>
                                    </p:set>
                                    <p:anim calcmode="lin" valueType="num">
                                      <p:cBhvr additive="base">
                                        <p:cTn id="43" dur="500" fill="hold"/>
                                        <p:tgtEl>
                                          <p:spTgt spid="20480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48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4804">
                                            <p:txEl>
                                              <p:pRg st="4" end="4"/>
                                            </p:txEl>
                                          </p:spTgt>
                                        </p:tgtEl>
                                        <p:attrNameLst>
                                          <p:attrName>style.visibility</p:attrName>
                                        </p:attrNameLst>
                                      </p:cBhvr>
                                      <p:to>
                                        <p:strVal val="visible"/>
                                      </p:to>
                                    </p:set>
                                    <p:anim calcmode="lin" valueType="num">
                                      <p:cBhvr additive="base">
                                        <p:cTn id="49" dur="500" fill="hold"/>
                                        <p:tgtEl>
                                          <p:spTgt spid="20480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04804">
                                            <p:txEl>
                                              <p:pRg st="5" end="5"/>
                                            </p:txEl>
                                          </p:spTgt>
                                        </p:tgtEl>
                                        <p:attrNameLst>
                                          <p:attrName>style.visibility</p:attrName>
                                        </p:attrNameLst>
                                      </p:cBhvr>
                                      <p:to>
                                        <p:strVal val="visible"/>
                                      </p:to>
                                    </p:set>
                                    <p:anim calcmode="lin" valueType="num">
                                      <p:cBhvr additive="base">
                                        <p:cTn id="55" dur="500" fill="hold"/>
                                        <p:tgtEl>
                                          <p:spTgt spid="20480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480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DA979AE-C357-429D-A5DF-DC2D02EBCE6A}" type="slidenum">
              <a:rPr lang="en-US" altLang="en-US"/>
              <a:pPr/>
              <a:t>86</a:t>
            </a:fld>
            <a:endParaRPr lang="en-US" altLang="en-US"/>
          </a:p>
        </p:txBody>
      </p:sp>
      <p:sp>
        <p:nvSpPr>
          <p:cNvPr id="205826" name="Rectangle 2"/>
          <p:cNvSpPr>
            <a:spLocks noGrp="1" noChangeArrowheads="1"/>
          </p:cNvSpPr>
          <p:nvPr>
            <p:ph type="title"/>
          </p:nvPr>
        </p:nvSpPr>
        <p:spPr>
          <a:xfrm>
            <a:off x="2154936" y="261001"/>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Smashed Clay Jar</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19</a:t>
            </a:r>
            <a:endParaRPr lang="en-US" altLang="en-US" sz="4000" b="1" i="1" dirty="0">
              <a:solidFill>
                <a:srgbClr val="FFFF00"/>
              </a:solidFill>
              <a:latin typeface="Lucida Bright" pitchFamily="18" charset="0"/>
            </a:endParaRPr>
          </a:p>
        </p:txBody>
      </p:sp>
      <p:sp>
        <p:nvSpPr>
          <p:cNvPr id="205827" name="Rectangle 3"/>
          <p:cNvSpPr>
            <a:spLocks noGrp="1" noChangeArrowheads="1"/>
          </p:cNvSpPr>
          <p:nvPr>
            <p:ph type="body" sz="half" idx="1"/>
          </p:nvPr>
        </p:nvSpPr>
        <p:spPr>
          <a:xfrm>
            <a:off x="412376" y="2044888"/>
            <a:ext cx="5592702" cy="3710453"/>
          </a:xfrm>
          <a:solidFill>
            <a:srgbClr val="6C00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a:solidFill>
                  <a:srgbClr val="E2EEB4"/>
                </a:solidFill>
                <a:latin typeface="Eras Bold ITC" pitchFamily="34" charset="0"/>
              </a:rPr>
              <a:t>Prophetic Action</a:t>
            </a:r>
          </a:p>
          <a:p>
            <a:pPr eaLnBrk="1" hangingPunct="1">
              <a:lnSpc>
                <a:spcPct val="90000"/>
              </a:lnSpc>
              <a:defRPr/>
            </a:pPr>
            <a:r>
              <a:rPr lang="en-US" altLang="en-US" sz="2400" i="1">
                <a:latin typeface="Arial Narrow" panose="020B0606020202030204" pitchFamily="34" charset="0"/>
              </a:rPr>
              <a:t>Jeremiah bought a clay jar from a potter.</a:t>
            </a:r>
          </a:p>
          <a:p>
            <a:pPr eaLnBrk="1" hangingPunct="1">
              <a:lnSpc>
                <a:spcPct val="90000"/>
              </a:lnSpc>
              <a:defRPr/>
            </a:pPr>
            <a:r>
              <a:rPr lang="en-US" altLang="en-US" sz="2400" i="1">
                <a:latin typeface="Arial Narrow" panose="020B0606020202030204" pitchFamily="34" charset="0"/>
              </a:rPr>
              <a:t>He took some elders and priests to the Valley of Ben Hinnom (where ritual child sacrifice was conducted).</a:t>
            </a:r>
          </a:p>
          <a:p>
            <a:pPr eaLnBrk="1" hangingPunct="1">
              <a:lnSpc>
                <a:spcPct val="90000"/>
              </a:lnSpc>
              <a:defRPr/>
            </a:pPr>
            <a:r>
              <a:rPr lang="en-US" altLang="en-US" sz="2400" i="1">
                <a:latin typeface="Arial Narrow" panose="020B0606020202030204" pitchFamily="34" charset="0"/>
              </a:rPr>
              <a:t>They exited the city through the potsherd gate, where potters dumped their wasted vessels.</a:t>
            </a:r>
          </a:p>
          <a:p>
            <a:pPr eaLnBrk="1" hangingPunct="1">
              <a:lnSpc>
                <a:spcPct val="90000"/>
              </a:lnSpc>
              <a:defRPr/>
            </a:pPr>
            <a:r>
              <a:rPr lang="en-US" altLang="en-US" sz="2400" i="1">
                <a:latin typeface="Arial Narrow" panose="020B0606020202030204" pitchFamily="34" charset="0"/>
              </a:rPr>
              <a:t>While they watched, Jeremiah smashed the jar.</a:t>
            </a:r>
          </a:p>
        </p:txBody>
      </p:sp>
      <p:sp>
        <p:nvSpPr>
          <p:cNvPr id="205828" name="Rectangle 4"/>
          <p:cNvSpPr>
            <a:spLocks noGrp="1" noChangeArrowheads="1"/>
          </p:cNvSpPr>
          <p:nvPr>
            <p:ph type="body" sz="half" idx="2"/>
          </p:nvPr>
        </p:nvSpPr>
        <p:spPr>
          <a:xfrm>
            <a:off x="6342528" y="1986579"/>
            <a:ext cx="5347448" cy="4231341"/>
          </a:xfrm>
        </p:spPr>
        <p:txBody>
          <a:bodyPr>
            <a:normAutofit lnSpcReduction="10000"/>
          </a:bodyPr>
          <a:lstStyle/>
          <a:p>
            <a:pPr eaLnBrk="1" hangingPunct="1">
              <a:lnSpc>
                <a:spcPct val="90000"/>
              </a:lnSpc>
              <a:buFont typeface="Wingdings" panose="05000000000000000000" pitchFamily="2" charset="2"/>
              <a:buNone/>
              <a:defRPr/>
            </a:pPr>
            <a:r>
              <a:rPr lang="en-US" altLang="en-US" sz="2800" dirty="0">
                <a:solidFill>
                  <a:srgbClr val="FF9933"/>
                </a:solidFill>
                <a:latin typeface="Eras Bold ITC" pitchFamily="34" charset="0"/>
              </a:rPr>
              <a:t>Prophetic Meaning</a:t>
            </a:r>
          </a:p>
          <a:p>
            <a:pPr eaLnBrk="1" hangingPunct="1">
              <a:lnSpc>
                <a:spcPct val="90000"/>
              </a:lnSpc>
              <a:defRPr/>
            </a:pPr>
            <a:r>
              <a:rPr lang="en-US" altLang="en-US" sz="2400" b="1" i="1" dirty="0">
                <a:solidFill>
                  <a:srgbClr val="FFFF99"/>
                </a:solidFill>
                <a:latin typeface="Arial Narrow" panose="020B0606020202030204" pitchFamily="34" charset="0"/>
              </a:rPr>
              <a:t>While clay is soft, it is suitable for reshaping.</a:t>
            </a:r>
          </a:p>
          <a:p>
            <a:pPr eaLnBrk="1" hangingPunct="1">
              <a:lnSpc>
                <a:spcPct val="90000"/>
              </a:lnSpc>
              <a:defRPr/>
            </a:pPr>
            <a:r>
              <a:rPr lang="en-US" altLang="en-US" sz="2400" b="1" i="1" dirty="0">
                <a:solidFill>
                  <a:srgbClr val="FFFF99"/>
                </a:solidFill>
                <a:latin typeface="Arial Narrow" panose="020B0606020202030204" pitchFamily="34" charset="0"/>
              </a:rPr>
              <a:t>When it becomes hardened, it is fit only for smashing.</a:t>
            </a:r>
          </a:p>
          <a:p>
            <a:pPr eaLnBrk="1" hangingPunct="1">
              <a:lnSpc>
                <a:spcPct val="90000"/>
              </a:lnSpc>
              <a:defRPr/>
            </a:pPr>
            <a:r>
              <a:rPr lang="en-US" altLang="en-US" sz="2400" b="1" i="1" dirty="0">
                <a:solidFill>
                  <a:srgbClr val="FFFF99"/>
                </a:solidFill>
                <a:latin typeface="Arial Narrow" panose="020B0606020202030204" pitchFamily="34" charset="0"/>
              </a:rPr>
              <a:t>Judah was now hardened in its sin.</a:t>
            </a:r>
          </a:p>
          <a:p>
            <a:pPr eaLnBrk="1" hangingPunct="1">
              <a:lnSpc>
                <a:spcPct val="90000"/>
              </a:lnSpc>
              <a:defRPr/>
            </a:pPr>
            <a:r>
              <a:rPr lang="en-US" altLang="en-US" sz="2400" b="1" i="1" dirty="0">
                <a:solidFill>
                  <a:srgbClr val="FFFF99"/>
                </a:solidFill>
                <a:latin typeface="Arial Narrow" panose="020B0606020202030204" pitchFamily="34" charset="0"/>
              </a:rPr>
              <a:t>The Valley of Ben </a:t>
            </a:r>
            <a:r>
              <a:rPr lang="en-US" altLang="en-US" sz="2400" b="1" i="1" dirty="0" err="1">
                <a:solidFill>
                  <a:srgbClr val="FFFF99"/>
                </a:solidFill>
                <a:latin typeface="Arial Narrow" panose="020B0606020202030204" pitchFamily="34" charset="0"/>
              </a:rPr>
              <a:t>Hinnom</a:t>
            </a:r>
            <a:r>
              <a:rPr lang="en-US" altLang="en-US" sz="2400" b="1" i="1" dirty="0">
                <a:solidFill>
                  <a:srgbClr val="FFFF99"/>
                </a:solidFill>
                <a:latin typeface="Arial Narrow" panose="020B0606020202030204" pitchFamily="34" charset="0"/>
              </a:rPr>
              <a:t> (</a:t>
            </a:r>
            <a:r>
              <a:rPr lang="en-US" altLang="en-US" sz="2400" b="1" i="1" dirty="0" err="1">
                <a:solidFill>
                  <a:srgbClr val="FFFF99"/>
                </a:solidFill>
                <a:latin typeface="Arial Narrow" panose="020B0606020202030204" pitchFamily="34" charset="0"/>
              </a:rPr>
              <a:t>Topheth</a:t>
            </a:r>
            <a:r>
              <a:rPr lang="en-US" altLang="en-US" sz="2400" b="1" i="1" dirty="0">
                <a:solidFill>
                  <a:srgbClr val="FFFF99"/>
                </a:solidFill>
                <a:latin typeface="Arial Narrow" panose="020B0606020202030204" pitchFamily="34" charset="0"/>
              </a:rPr>
              <a:t>) would become the scene of slaughter—not child sacrifice, but the slaughter of the citizens of Judah during the Babylonian siege.</a:t>
            </a:r>
            <a:r>
              <a:rPr lang="en-US" altLang="en-US" sz="2400" b="1" i="1" dirty="0">
                <a:latin typeface="Arial Narrow" panose="020B0606020202030204" pitchFamily="34" charset="0"/>
              </a:rPr>
              <a:t> </a:t>
            </a:r>
          </a:p>
        </p:txBody>
      </p:sp>
    </p:spTree>
    <p:extLst>
      <p:ext uri="{BB962C8B-B14F-4D97-AF65-F5344CB8AC3E}">
        <p14:creationId xmlns:p14="http://schemas.microsoft.com/office/powerpoint/2010/main" val="842736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5827">
                                            <p:txEl>
                                              <p:pRg st="1" end="1"/>
                                            </p:txEl>
                                          </p:spTgt>
                                        </p:tgtEl>
                                        <p:attrNameLst>
                                          <p:attrName>style.visibility</p:attrName>
                                        </p:attrNameLst>
                                      </p:cBhvr>
                                      <p:to>
                                        <p:strVal val="visible"/>
                                      </p:to>
                                    </p:set>
                                    <p:anim calcmode="lin" valueType="num">
                                      <p:cBhvr>
                                        <p:cTn id="7" dur="500" fill="hold"/>
                                        <p:tgtEl>
                                          <p:spTgt spid="2058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58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58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5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5827">
                                            <p:txEl>
                                              <p:pRg st="2" end="2"/>
                                            </p:txEl>
                                          </p:spTgt>
                                        </p:tgtEl>
                                        <p:attrNameLst>
                                          <p:attrName>style.visibility</p:attrName>
                                        </p:attrNameLst>
                                      </p:cBhvr>
                                      <p:to>
                                        <p:strVal val="visible"/>
                                      </p:to>
                                    </p:set>
                                    <p:anim calcmode="lin" valueType="num">
                                      <p:cBhvr>
                                        <p:cTn id="15" dur="500" fill="hold"/>
                                        <p:tgtEl>
                                          <p:spTgt spid="2058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58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58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5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5827">
                                            <p:txEl>
                                              <p:pRg st="3" end="3"/>
                                            </p:txEl>
                                          </p:spTgt>
                                        </p:tgtEl>
                                        <p:attrNameLst>
                                          <p:attrName>style.visibility</p:attrName>
                                        </p:attrNameLst>
                                      </p:cBhvr>
                                      <p:to>
                                        <p:strVal val="visible"/>
                                      </p:to>
                                    </p:set>
                                    <p:anim calcmode="lin" valueType="num">
                                      <p:cBhvr>
                                        <p:cTn id="23" dur="500" fill="hold"/>
                                        <p:tgtEl>
                                          <p:spTgt spid="2058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58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58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5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05827">
                                            <p:txEl>
                                              <p:pRg st="4" end="4"/>
                                            </p:txEl>
                                          </p:spTgt>
                                        </p:tgtEl>
                                        <p:attrNameLst>
                                          <p:attrName>style.visibility</p:attrName>
                                        </p:attrNameLst>
                                      </p:cBhvr>
                                      <p:to>
                                        <p:strVal val="visible"/>
                                      </p:to>
                                    </p:set>
                                    <p:anim calcmode="lin" valueType="num">
                                      <p:cBhvr>
                                        <p:cTn id="31" dur="500" fill="hold"/>
                                        <p:tgtEl>
                                          <p:spTgt spid="2058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58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58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5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5828">
                                            <p:txEl>
                                              <p:pRg st="1" end="1"/>
                                            </p:txEl>
                                          </p:spTgt>
                                        </p:tgtEl>
                                        <p:attrNameLst>
                                          <p:attrName>style.visibility</p:attrName>
                                        </p:attrNameLst>
                                      </p:cBhvr>
                                      <p:to>
                                        <p:strVal val="visible"/>
                                      </p:to>
                                    </p:set>
                                    <p:anim calcmode="lin" valueType="num">
                                      <p:cBhvr additive="base">
                                        <p:cTn id="39" dur="500" fill="hold"/>
                                        <p:tgtEl>
                                          <p:spTgt spid="205828">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58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05828">
                                            <p:txEl>
                                              <p:pRg st="2" end="2"/>
                                            </p:txEl>
                                          </p:spTgt>
                                        </p:tgtEl>
                                        <p:attrNameLst>
                                          <p:attrName>style.visibility</p:attrName>
                                        </p:attrNameLst>
                                      </p:cBhvr>
                                      <p:to>
                                        <p:strVal val="visible"/>
                                      </p:to>
                                    </p:set>
                                    <p:anim calcmode="lin" valueType="num">
                                      <p:cBhvr additive="base">
                                        <p:cTn id="45" dur="500" fill="hold"/>
                                        <p:tgtEl>
                                          <p:spTgt spid="20582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58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05828">
                                            <p:txEl>
                                              <p:pRg st="3" end="3"/>
                                            </p:txEl>
                                          </p:spTgt>
                                        </p:tgtEl>
                                        <p:attrNameLst>
                                          <p:attrName>style.visibility</p:attrName>
                                        </p:attrNameLst>
                                      </p:cBhvr>
                                      <p:to>
                                        <p:strVal val="visible"/>
                                      </p:to>
                                    </p:set>
                                    <p:anim calcmode="lin" valueType="num">
                                      <p:cBhvr additive="base">
                                        <p:cTn id="51" dur="500" fill="hold"/>
                                        <p:tgtEl>
                                          <p:spTgt spid="205828">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58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05828">
                                            <p:txEl>
                                              <p:pRg st="4" end="4"/>
                                            </p:txEl>
                                          </p:spTgt>
                                        </p:tgtEl>
                                        <p:attrNameLst>
                                          <p:attrName>style.visibility</p:attrName>
                                        </p:attrNameLst>
                                      </p:cBhvr>
                                      <p:to>
                                        <p:strVal val="visible"/>
                                      </p:to>
                                    </p:set>
                                    <p:anim calcmode="lin" valueType="num">
                                      <p:cBhvr additive="base">
                                        <p:cTn id="57" dur="500" fill="hold"/>
                                        <p:tgtEl>
                                          <p:spTgt spid="205828">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58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3CCF76B-E636-40E4-ACC5-9E347681560F}" type="slidenum">
              <a:rPr lang="en-US" altLang="en-US"/>
              <a:pPr/>
              <a:t>87</a:t>
            </a:fld>
            <a:endParaRPr lang="en-US" altLang="en-US"/>
          </a:p>
        </p:txBody>
      </p:sp>
      <p:sp>
        <p:nvSpPr>
          <p:cNvPr id="206850" name="Rectangle 2"/>
          <p:cNvSpPr>
            <a:spLocks noGrp="1" noChangeArrowheads="1"/>
          </p:cNvSpPr>
          <p:nvPr>
            <p:ph type="title"/>
          </p:nvPr>
        </p:nvSpPr>
        <p:spPr>
          <a:xfrm>
            <a:off x="2154936" y="211657"/>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Cup of Wine</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25</a:t>
            </a:r>
            <a:endParaRPr lang="en-US" altLang="en-US" sz="4000" b="1" i="1" dirty="0">
              <a:solidFill>
                <a:srgbClr val="FFFF00"/>
              </a:solidFill>
              <a:latin typeface="Lucida Bright" pitchFamily="18" charset="0"/>
            </a:endParaRPr>
          </a:p>
        </p:txBody>
      </p:sp>
      <p:sp>
        <p:nvSpPr>
          <p:cNvPr id="206851" name="Rectangle 3"/>
          <p:cNvSpPr>
            <a:spLocks noGrp="1" noChangeArrowheads="1"/>
          </p:cNvSpPr>
          <p:nvPr>
            <p:ph type="body" sz="half" idx="1"/>
          </p:nvPr>
        </p:nvSpPr>
        <p:spPr>
          <a:xfrm>
            <a:off x="573741" y="2173942"/>
            <a:ext cx="5507537" cy="3635187"/>
          </a:xfrm>
          <a:solidFill>
            <a:srgbClr val="9A0000"/>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E2EEB4"/>
                </a:solidFill>
                <a:latin typeface="Eras Bold ITC" pitchFamily="34" charset="0"/>
              </a:rPr>
              <a:t>Prophetic Action</a:t>
            </a:r>
          </a:p>
          <a:p>
            <a:pPr eaLnBrk="1" hangingPunct="1">
              <a:defRPr/>
            </a:pPr>
            <a:r>
              <a:rPr lang="en-US" altLang="en-US" sz="2400" i="1">
                <a:latin typeface="Arial Narrow" panose="020B0606020202030204" pitchFamily="34" charset="0"/>
              </a:rPr>
              <a:t>In a vision, Yahweh handed Jeremiah a cup of wine.</a:t>
            </a:r>
          </a:p>
          <a:p>
            <a:pPr eaLnBrk="1" hangingPunct="1">
              <a:defRPr/>
            </a:pPr>
            <a:r>
              <a:rPr lang="en-US" altLang="en-US" sz="2400" i="1">
                <a:latin typeface="Arial Narrow" panose="020B0606020202030204" pitchFamily="34" charset="0"/>
              </a:rPr>
              <a:t>He was commanded to make the nations drink from the cup, including the citizens of Jerusalem and Judah.</a:t>
            </a:r>
          </a:p>
          <a:p>
            <a:pPr eaLnBrk="1" hangingPunct="1">
              <a:defRPr/>
            </a:pPr>
            <a:r>
              <a:rPr lang="en-US" altLang="en-US" sz="2400" i="1">
                <a:latin typeface="Arial Narrow" panose="020B0606020202030204" pitchFamily="34" charset="0"/>
              </a:rPr>
              <a:t>Yahweh’s word to the nations was to drink until they vomited.</a:t>
            </a:r>
          </a:p>
        </p:txBody>
      </p:sp>
      <p:sp>
        <p:nvSpPr>
          <p:cNvPr id="206852" name="Rectangle 4"/>
          <p:cNvSpPr>
            <a:spLocks noGrp="1" noChangeArrowheads="1"/>
          </p:cNvSpPr>
          <p:nvPr>
            <p:ph type="body" sz="half" idx="2"/>
          </p:nvPr>
        </p:nvSpPr>
        <p:spPr>
          <a:xfrm>
            <a:off x="6329082" y="1775908"/>
            <a:ext cx="5307106" cy="4442012"/>
          </a:xfrm>
        </p:spPr>
        <p:txBody>
          <a:bodyPr>
            <a:normAutofit/>
          </a:bodyPr>
          <a:lstStyle/>
          <a:p>
            <a:pPr eaLnBrk="1" hangingPunct="1">
              <a:buFont typeface="Wingdings" panose="05000000000000000000" pitchFamily="2" charset="2"/>
              <a:buNone/>
              <a:defRPr/>
            </a:pPr>
            <a:r>
              <a:rPr lang="en-US" altLang="en-US" sz="2800" dirty="0">
                <a:solidFill>
                  <a:srgbClr val="FF9933"/>
                </a:solidFill>
                <a:latin typeface="Eras Bold ITC" pitchFamily="34" charset="0"/>
              </a:rPr>
              <a:t>Prophetic Meaning</a:t>
            </a:r>
          </a:p>
          <a:p>
            <a:pPr eaLnBrk="1" hangingPunct="1">
              <a:defRPr/>
            </a:pPr>
            <a:r>
              <a:rPr lang="en-US" altLang="en-US" sz="2400" b="1" i="1" dirty="0">
                <a:solidFill>
                  <a:srgbClr val="FFFF99"/>
                </a:solidFill>
                <a:latin typeface="Arial Narrow" panose="020B0606020202030204" pitchFamily="34" charset="0"/>
              </a:rPr>
              <a:t>The cup of wine symbolized the wrath of Yahweh.</a:t>
            </a:r>
          </a:p>
          <a:p>
            <a:pPr eaLnBrk="1" hangingPunct="1">
              <a:defRPr/>
            </a:pPr>
            <a:r>
              <a:rPr lang="en-US" altLang="en-US" sz="2400" b="1" i="1" dirty="0">
                <a:solidFill>
                  <a:srgbClr val="FFFF99"/>
                </a:solidFill>
                <a:latin typeface="Arial Narrow" panose="020B0606020202030204" pitchFamily="34" charset="0"/>
              </a:rPr>
              <a:t>Judah and the other nations of the Levant would be devastated by the Babylonian war machine.</a:t>
            </a:r>
          </a:p>
          <a:p>
            <a:pPr eaLnBrk="1" hangingPunct="1">
              <a:defRPr/>
            </a:pPr>
            <a:r>
              <a:rPr lang="en-US" altLang="en-US" sz="2400" b="1" i="1" dirty="0">
                <a:solidFill>
                  <a:srgbClr val="FFFF99"/>
                </a:solidFill>
                <a:latin typeface="Arial Narrow" panose="020B0606020202030204" pitchFamily="34" charset="0"/>
              </a:rPr>
              <a:t>Yahweh would shout like those treading grapes in a winepress.</a:t>
            </a:r>
          </a:p>
          <a:p>
            <a:pPr eaLnBrk="1" hangingPunct="1">
              <a:defRPr/>
            </a:pPr>
            <a:r>
              <a:rPr lang="en-US" altLang="en-US" sz="2400" b="1" i="1" dirty="0">
                <a:solidFill>
                  <a:srgbClr val="FFFF99"/>
                </a:solidFill>
                <a:latin typeface="Arial Narrow" panose="020B0606020202030204" pitchFamily="34" charset="0"/>
              </a:rPr>
              <a:t>He would attack like a lion leaving its lair.</a:t>
            </a:r>
          </a:p>
        </p:txBody>
      </p:sp>
    </p:spTree>
    <p:extLst>
      <p:ext uri="{BB962C8B-B14F-4D97-AF65-F5344CB8AC3E}">
        <p14:creationId xmlns:p14="http://schemas.microsoft.com/office/powerpoint/2010/main" val="3485989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6851">
                                            <p:txEl>
                                              <p:pRg st="1" end="1"/>
                                            </p:txEl>
                                          </p:spTgt>
                                        </p:tgtEl>
                                        <p:attrNameLst>
                                          <p:attrName>style.visibility</p:attrName>
                                        </p:attrNameLst>
                                      </p:cBhvr>
                                      <p:to>
                                        <p:strVal val="visible"/>
                                      </p:to>
                                    </p:set>
                                    <p:anim calcmode="lin" valueType="num">
                                      <p:cBhvr>
                                        <p:cTn id="7" dur="500" fill="hold"/>
                                        <p:tgtEl>
                                          <p:spTgt spid="206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6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6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6851">
                                            <p:txEl>
                                              <p:pRg st="2" end="2"/>
                                            </p:txEl>
                                          </p:spTgt>
                                        </p:tgtEl>
                                        <p:attrNameLst>
                                          <p:attrName>style.visibility</p:attrName>
                                        </p:attrNameLst>
                                      </p:cBhvr>
                                      <p:to>
                                        <p:strVal val="visible"/>
                                      </p:to>
                                    </p:set>
                                    <p:anim calcmode="lin" valueType="num">
                                      <p:cBhvr>
                                        <p:cTn id="15" dur="500" fill="hold"/>
                                        <p:tgtEl>
                                          <p:spTgt spid="206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6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6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6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6851">
                                            <p:txEl>
                                              <p:pRg st="3" end="3"/>
                                            </p:txEl>
                                          </p:spTgt>
                                        </p:tgtEl>
                                        <p:attrNameLst>
                                          <p:attrName>style.visibility</p:attrName>
                                        </p:attrNameLst>
                                      </p:cBhvr>
                                      <p:to>
                                        <p:strVal val="visible"/>
                                      </p:to>
                                    </p:set>
                                    <p:anim calcmode="lin" valueType="num">
                                      <p:cBhvr>
                                        <p:cTn id="23" dur="500" fill="hold"/>
                                        <p:tgtEl>
                                          <p:spTgt spid="206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6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6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6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6852">
                                            <p:txEl>
                                              <p:pRg st="1" end="1"/>
                                            </p:txEl>
                                          </p:spTgt>
                                        </p:tgtEl>
                                        <p:attrNameLst>
                                          <p:attrName>style.visibility</p:attrName>
                                        </p:attrNameLst>
                                      </p:cBhvr>
                                      <p:to>
                                        <p:strVal val="visible"/>
                                      </p:to>
                                    </p:set>
                                    <p:anim calcmode="lin" valueType="num">
                                      <p:cBhvr additive="base">
                                        <p:cTn id="31" dur="500" fill="hold"/>
                                        <p:tgtEl>
                                          <p:spTgt spid="20685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68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6852">
                                            <p:txEl>
                                              <p:pRg st="2" end="2"/>
                                            </p:txEl>
                                          </p:spTgt>
                                        </p:tgtEl>
                                        <p:attrNameLst>
                                          <p:attrName>style.visibility</p:attrName>
                                        </p:attrNameLst>
                                      </p:cBhvr>
                                      <p:to>
                                        <p:strVal val="visible"/>
                                      </p:to>
                                    </p:set>
                                    <p:anim calcmode="lin" valueType="num">
                                      <p:cBhvr additive="base">
                                        <p:cTn id="37" dur="500" fill="hold"/>
                                        <p:tgtEl>
                                          <p:spTgt spid="20685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68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6852">
                                            <p:txEl>
                                              <p:pRg st="3" end="3"/>
                                            </p:txEl>
                                          </p:spTgt>
                                        </p:tgtEl>
                                        <p:attrNameLst>
                                          <p:attrName>style.visibility</p:attrName>
                                        </p:attrNameLst>
                                      </p:cBhvr>
                                      <p:to>
                                        <p:strVal val="visible"/>
                                      </p:to>
                                    </p:set>
                                    <p:anim calcmode="lin" valueType="num">
                                      <p:cBhvr additive="base">
                                        <p:cTn id="43" dur="500" fill="hold"/>
                                        <p:tgtEl>
                                          <p:spTgt spid="20685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68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6852">
                                            <p:txEl>
                                              <p:pRg st="4" end="4"/>
                                            </p:txEl>
                                          </p:spTgt>
                                        </p:tgtEl>
                                        <p:attrNameLst>
                                          <p:attrName>style.visibility</p:attrName>
                                        </p:attrNameLst>
                                      </p:cBhvr>
                                      <p:to>
                                        <p:strVal val="visible"/>
                                      </p:to>
                                    </p:set>
                                    <p:anim calcmode="lin" valueType="num">
                                      <p:cBhvr additive="base">
                                        <p:cTn id="49" dur="500" fill="hold"/>
                                        <p:tgtEl>
                                          <p:spTgt spid="206852">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685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DC9FE78-7101-4E72-A275-AC56CECA25ED}" type="slidenum">
              <a:rPr lang="en-US" altLang="en-US"/>
              <a:pPr/>
              <a:t>88</a:t>
            </a:fld>
            <a:endParaRPr lang="en-US" altLang="en-US"/>
          </a:p>
        </p:txBody>
      </p:sp>
      <p:sp>
        <p:nvSpPr>
          <p:cNvPr id="207874" name="Rectangle 2"/>
          <p:cNvSpPr>
            <a:spLocks noGrp="1" noChangeArrowheads="1"/>
          </p:cNvSpPr>
          <p:nvPr>
            <p:ph type="title"/>
          </p:nvPr>
        </p:nvSpPr>
        <p:spPr>
          <a:xfrm>
            <a:off x="1981200" y="327210"/>
            <a:ext cx="8229600" cy="1143000"/>
          </a:xfrm>
        </p:spPr>
        <p:txBody>
          <a:bodyPr>
            <a:normAutofit fontScale="90000"/>
          </a:bodyPr>
          <a:lstStyle/>
          <a:p>
            <a:pPr eaLnBrk="1" hangingPunct="1">
              <a:defRPr/>
            </a:pPr>
            <a:r>
              <a:rPr lang="en-US" altLang="en-US" sz="4000" dirty="0">
                <a:solidFill>
                  <a:srgbClr val="FFFF00"/>
                </a:solidFill>
                <a:latin typeface="Lucida Bright" pitchFamily="18" charset="0"/>
              </a:rPr>
              <a:t>The </a:t>
            </a:r>
            <a:r>
              <a:rPr lang="en-US" altLang="en-US" sz="4000" dirty="0" err="1">
                <a:solidFill>
                  <a:srgbClr val="FFFF00"/>
                </a:solidFill>
                <a:latin typeface="Lucida Bright" pitchFamily="18" charset="0"/>
              </a:rPr>
              <a:t>Recabites</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35</a:t>
            </a:r>
            <a:endParaRPr lang="en-US" altLang="en-US" sz="4000" b="1" i="1" dirty="0">
              <a:solidFill>
                <a:srgbClr val="FFFF00"/>
              </a:solidFill>
              <a:latin typeface="Lucida Bright" pitchFamily="18" charset="0"/>
            </a:endParaRPr>
          </a:p>
        </p:txBody>
      </p:sp>
      <p:sp>
        <p:nvSpPr>
          <p:cNvPr id="207875" name="Rectangle 3"/>
          <p:cNvSpPr>
            <a:spLocks noGrp="1" noChangeArrowheads="1"/>
          </p:cNvSpPr>
          <p:nvPr>
            <p:ph type="body" sz="half" idx="1"/>
          </p:nvPr>
        </p:nvSpPr>
        <p:spPr>
          <a:xfrm>
            <a:off x="143435" y="1743635"/>
            <a:ext cx="6257365" cy="4208929"/>
          </a:xfrm>
          <a:solidFill>
            <a:srgbClr val="C00000"/>
          </a:solidFill>
          <a:ln w="28575">
            <a:solidFill>
              <a:schemeClr val="tx1"/>
            </a:solidFill>
            <a:miter lim="800000"/>
            <a:headEnd/>
            <a:tailEnd/>
          </a:ln>
        </p:spPr>
        <p:txBody>
          <a:bodyPr>
            <a:normAutofit/>
          </a:bodyPr>
          <a:lstStyle/>
          <a:p>
            <a:pPr eaLnBrk="1" hangingPunct="1">
              <a:buFont typeface="Wingdings" panose="05000000000000000000" pitchFamily="2" charset="2"/>
              <a:buNone/>
              <a:defRPr/>
            </a:pPr>
            <a:r>
              <a:rPr lang="en-US" altLang="en-US" sz="2800">
                <a:solidFill>
                  <a:srgbClr val="E2EEB4"/>
                </a:solidFill>
                <a:latin typeface="Eras Bold ITC" pitchFamily="34" charset="0"/>
              </a:rPr>
              <a:t>Prophetic Action</a:t>
            </a:r>
          </a:p>
          <a:p>
            <a:pPr eaLnBrk="1" hangingPunct="1">
              <a:defRPr/>
            </a:pPr>
            <a:r>
              <a:rPr lang="en-US" altLang="en-US" sz="2400" i="1">
                <a:latin typeface="Arial Narrow" panose="020B0606020202030204" pitchFamily="34" charset="0"/>
              </a:rPr>
              <a:t>The Recabites were a semi-nomadic Kenite clan that refused to participate in the sedentary life of the city.</a:t>
            </a:r>
          </a:p>
          <a:p>
            <a:pPr eaLnBrk="1" hangingPunct="1">
              <a:defRPr/>
            </a:pPr>
            <a:r>
              <a:rPr lang="en-US" altLang="en-US" sz="2400" i="1">
                <a:latin typeface="Arial Narrow" panose="020B0606020202030204" pitchFamily="34" charset="0"/>
              </a:rPr>
              <a:t>Viticulture was unknown to them.</a:t>
            </a:r>
          </a:p>
          <a:p>
            <a:pPr eaLnBrk="1" hangingPunct="1">
              <a:defRPr/>
            </a:pPr>
            <a:r>
              <a:rPr lang="en-US" altLang="en-US" sz="2400" i="1">
                <a:latin typeface="Arial Narrow" panose="020B0606020202030204" pitchFamily="34" charset="0"/>
              </a:rPr>
              <a:t>They only had come within the protection of Jerusalem after the land had been invaded.</a:t>
            </a:r>
          </a:p>
          <a:p>
            <a:pPr eaLnBrk="1" hangingPunct="1">
              <a:defRPr/>
            </a:pPr>
            <a:r>
              <a:rPr lang="en-US" altLang="en-US" sz="2400" i="1">
                <a:latin typeface="Arial Narrow" panose="020B0606020202030204" pitchFamily="34" charset="0"/>
              </a:rPr>
              <a:t>Jeremiah offered them wine in the temple, knowing they would refuse.</a:t>
            </a:r>
          </a:p>
        </p:txBody>
      </p:sp>
      <p:sp>
        <p:nvSpPr>
          <p:cNvPr id="207876" name="Rectangle 4"/>
          <p:cNvSpPr>
            <a:spLocks noGrp="1" noChangeArrowheads="1"/>
          </p:cNvSpPr>
          <p:nvPr>
            <p:ph type="body" sz="half" idx="2"/>
          </p:nvPr>
        </p:nvSpPr>
        <p:spPr>
          <a:xfrm>
            <a:off x="6720321" y="2390029"/>
            <a:ext cx="4987585" cy="2970865"/>
          </a:xfrm>
        </p:spPr>
        <p:txBody>
          <a:bodyPr/>
          <a:lstStyle/>
          <a:p>
            <a:pPr eaLnBrk="1" hangingPunct="1">
              <a:buFont typeface="Wingdings" panose="05000000000000000000" pitchFamily="2" charset="2"/>
              <a:buNone/>
              <a:defRPr/>
            </a:pPr>
            <a:r>
              <a:rPr lang="en-US" altLang="en-US" sz="2800" dirty="0">
                <a:solidFill>
                  <a:srgbClr val="FF9933"/>
                </a:solidFill>
                <a:latin typeface="Eras Bold ITC" pitchFamily="34" charset="0"/>
              </a:rPr>
              <a:t>Prophetic Meaning</a:t>
            </a:r>
          </a:p>
          <a:p>
            <a:pPr eaLnBrk="1" hangingPunct="1">
              <a:defRPr/>
            </a:pPr>
            <a:r>
              <a:rPr lang="en-US" altLang="en-US" sz="2400" b="1" i="1" dirty="0">
                <a:solidFill>
                  <a:srgbClr val="FFFF99"/>
                </a:solidFill>
                <a:latin typeface="Arial Narrow" panose="020B0606020202030204" pitchFamily="34" charset="0"/>
              </a:rPr>
              <a:t>Their refusal to drink wine, following a tradition of two centuries of loyalty to their ancestor, </a:t>
            </a:r>
            <a:r>
              <a:rPr lang="en-US" altLang="en-US" sz="2400" b="1" i="1" dirty="0" err="1">
                <a:solidFill>
                  <a:srgbClr val="FFFF99"/>
                </a:solidFill>
                <a:latin typeface="Arial Narrow" panose="020B0606020202030204" pitchFamily="34" charset="0"/>
              </a:rPr>
              <a:t>Jonadab</a:t>
            </a:r>
            <a:r>
              <a:rPr lang="en-US" altLang="en-US" sz="2400" b="1" i="1" dirty="0">
                <a:solidFill>
                  <a:srgbClr val="FFFF99"/>
                </a:solidFill>
                <a:latin typeface="Arial Narrow" panose="020B0606020202030204" pitchFamily="34" charset="0"/>
              </a:rPr>
              <a:t> ben </a:t>
            </a:r>
            <a:r>
              <a:rPr lang="en-US" altLang="en-US" sz="2400" b="1" i="1" dirty="0" err="1">
                <a:solidFill>
                  <a:srgbClr val="FFFF99"/>
                </a:solidFill>
                <a:latin typeface="Arial Narrow" panose="020B0606020202030204" pitchFamily="34" charset="0"/>
              </a:rPr>
              <a:t>Recab</a:t>
            </a:r>
            <a:r>
              <a:rPr lang="en-US" altLang="en-US" sz="2400" b="1" i="1" dirty="0">
                <a:solidFill>
                  <a:srgbClr val="FFFF99"/>
                </a:solidFill>
                <a:latin typeface="Arial Narrow" panose="020B0606020202030204" pitchFamily="34" charset="0"/>
              </a:rPr>
              <a:t>, contrasted sharply with Judah’s wanton disloyalty to Yahweh. </a:t>
            </a:r>
          </a:p>
        </p:txBody>
      </p:sp>
    </p:spTree>
    <p:extLst>
      <p:ext uri="{BB962C8B-B14F-4D97-AF65-F5344CB8AC3E}">
        <p14:creationId xmlns:p14="http://schemas.microsoft.com/office/powerpoint/2010/main" val="1283250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7875">
                                            <p:txEl>
                                              <p:pRg st="1" end="1"/>
                                            </p:txEl>
                                          </p:spTgt>
                                        </p:tgtEl>
                                        <p:attrNameLst>
                                          <p:attrName>style.visibility</p:attrName>
                                        </p:attrNameLst>
                                      </p:cBhvr>
                                      <p:to>
                                        <p:strVal val="visible"/>
                                      </p:to>
                                    </p:set>
                                    <p:anim calcmode="lin" valueType="num">
                                      <p:cBhvr>
                                        <p:cTn id="7" dur="500" fill="hold"/>
                                        <p:tgtEl>
                                          <p:spTgt spid="207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7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7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7875">
                                            <p:txEl>
                                              <p:pRg st="2" end="2"/>
                                            </p:txEl>
                                          </p:spTgt>
                                        </p:tgtEl>
                                        <p:attrNameLst>
                                          <p:attrName>style.visibility</p:attrName>
                                        </p:attrNameLst>
                                      </p:cBhvr>
                                      <p:to>
                                        <p:strVal val="visible"/>
                                      </p:to>
                                    </p:set>
                                    <p:anim calcmode="lin" valueType="num">
                                      <p:cBhvr>
                                        <p:cTn id="15" dur="500" fill="hold"/>
                                        <p:tgtEl>
                                          <p:spTgt spid="207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7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7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7875">
                                            <p:txEl>
                                              <p:pRg st="3" end="3"/>
                                            </p:txEl>
                                          </p:spTgt>
                                        </p:tgtEl>
                                        <p:attrNameLst>
                                          <p:attrName>style.visibility</p:attrName>
                                        </p:attrNameLst>
                                      </p:cBhvr>
                                      <p:to>
                                        <p:strVal val="visible"/>
                                      </p:to>
                                    </p:set>
                                    <p:anim calcmode="lin" valueType="num">
                                      <p:cBhvr>
                                        <p:cTn id="23" dur="500" fill="hold"/>
                                        <p:tgtEl>
                                          <p:spTgt spid="207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7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7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7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07875">
                                            <p:txEl>
                                              <p:pRg st="4" end="4"/>
                                            </p:txEl>
                                          </p:spTgt>
                                        </p:tgtEl>
                                        <p:attrNameLst>
                                          <p:attrName>style.visibility</p:attrName>
                                        </p:attrNameLst>
                                      </p:cBhvr>
                                      <p:to>
                                        <p:strVal val="visible"/>
                                      </p:to>
                                    </p:set>
                                    <p:anim calcmode="lin" valueType="num">
                                      <p:cBhvr>
                                        <p:cTn id="31" dur="500" fill="hold"/>
                                        <p:tgtEl>
                                          <p:spTgt spid="2078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78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78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7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7876">
                                            <p:txEl>
                                              <p:pRg st="1" end="1"/>
                                            </p:txEl>
                                          </p:spTgt>
                                        </p:tgtEl>
                                        <p:attrNameLst>
                                          <p:attrName>style.visibility</p:attrName>
                                        </p:attrNameLst>
                                      </p:cBhvr>
                                      <p:to>
                                        <p:strVal val="visible"/>
                                      </p:to>
                                    </p:set>
                                    <p:anim calcmode="lin" valueType="num">
                                      <p:cBhvr additive="base">
                                        <p:cTn id="39" dur="500" fill="hold"/>
                                        <p:tgtEl>
                                          <p:spTgt spid="207876">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787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5290DD4-7A5B-4595-9246-3AF4D918A6A7}" type="slidenum">
              <a:rPr lang="en-US" altLang="en-US"/>
              <a:pPr/>
              <a:t>89</a:t>
            </a:fld>
            <a:endParaRPr lang="en-US" altLang="en-US"/>
          </a:p>
        </p:txBody>
      </p:sp>
      <p:sp>
        <p:nvSpPr>
          <p:cNvPr id="208898" name="Rectangle 2"/>
          <p:cNvSpPr>
            <a:spLocks noGrp="1" noChangeArrowheads="1"/>
          </p:cNvSpPr>
          <p:nvPr>
            <p:ph type="title"/>
          </p:nvPr>
        </p:nvSpPr>
        <p:spPr>
          <a:xfrm>
            <a:off x="2154936" y="373022"/>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Two Baskets of Figs</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24</a:t>
            </a:r>
            <a:endParaRPr lang="en-US" altLang="en-US" sz="4000" b="1" i="1" dirty="0">
              <a:solidFill>
                <a:srgbClr val="FFFF00"/>
              </a:solidFill>
              <a:latin typeface="Lucida Bright" pitchFamily="18" charset="0"/>
            </a:endParaRPr>
          </a:p>
        </p:txBody>
      </p:sp>
      <p:sp>
        <p:nvSpPr>
          <p:cNvPr id="208899" name="Rectangle 3"/>
          <p:cNvSpPr>
            <a:spLocks noGrp="1" noChangeArrowheads="1"/>
          </p:cNvSpPr>
          <p:nvPr>
            <p:ph type="body" sz="half" idx="1"/>
          </p:nvPr>
        </p:nvSpPr>
        <p:spPr>
          <a:xfrm>
            <a:off x="573740" y="2425888"/>
            <a:ext cx="5364102" cy="2935006"/>
          </a:xfrm>
          <a:solidFill>
            <a:srgbClr val="FF1515"/>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itchFamily="34" charset="0"/>
              </a:rPr>
              <a:t>Prophetic Action</a:t>
            </a:r>
          </a:p>
          <a:p>
            <a:pPr eaLnBrk="1" hangingPunct="1">
              <a:defRPr/>
            </a:pPr>
            <a:r>
              <a:rPr lang="en-US" altLang="en-US" sz="2400" i="1" dirty="0">
                <a:latin typeface="Arial Narrow" panose="020B0606020202030204" pitchFamily="34" charset="0"/>
              </a:rPr>
              <a:t>Yahweh called Jeremiah’s attention to two baskets of figs in front of the temple.</a:t>
            </a:r>
          </a:p>
          <a:p>
            <a:pPr eaLnBrk="1" hangingPunct="1">
              <a:defRPr/>
            </a:pPr>
            <a:r>
              <a:rPr lang="en-US" altLang="en-US" sz="2400" i="1" dirty="0">
                <a:latin typeface="Arial Narrow" panose="020B0606020202030204" pitchFamily="34" charset="0"/>
              </a:rPr>
              <a:t>One basket had very good figs.</a:t>
            </a:r>
          </a:p>
          <a:p>
            <a:pPr eaLnBrk="1" hangingPunct="1">
              <a:defRPr/>
            </a:pPr>
            <a:r>
              <a:rPr lang="en-US" altLang="en-US" sz="2400" i="1" dirty="0">
                <a:latin typeface="Arial Narrow" panose="020B0606020202030204" pitchFamily="34" charset="0"/>
              </a:rPr>
              <a:t>The other had poor figs, so poor they could not be eaten.</a:t>
            </a:r>
          </a:p>
        </p:txBody>
      </p:sp>
      <p:sp>
        <p:nvSpPr>
          <p:cNvPr id="208900" name="Rectangle 4"/>
          <p:cNvSpPr>
            <a:spLocks noGrp="1" noChangeArrowheads="1"/>
          </p:cNvSpPr>
          <p:nvPr>
            <p:ph type="body" sz="half" idx="2"/>
          </p:nvPr>
        </p:nvSpPr>
        <p:spPr>
          <a:xfrm>
            <a:off x="6382870" y="2174876"/>
            <a:ext cx="5020235" cy="3634253"/>
          </a:xfrm>
        </p:spPr>
        <p:txBody>
          <a:bodyPr/>
          <a:lstStyle/>
          <a:p>
            <a:pPr eaLnBrk="1" hangingPunct="1">
              <a:buFont typeface="Wingdings" panose="05000000000000000000" pitchFamily="2" charset="2"/>
              <a:buNone/>
              <a:defRPr/>
            </a:pPr>
            <a:r>
              <a:rPr lang="en-US" altLang="en-US" sz="2800" dirty="0">
                <a:solidFill>
                  <a:srgbClr val="FF9933"/>
                </a:solidFill>
                <a:latin typeface="Eras Bold ITC" pitchFamily="34" charset="0"/>
              </a:rPr>
              <a:t>Prophetic Meaning</a:t>
            </a:r>
          </a:p>
          <a:p>
            <a:pPr eaLnBrk="1" hangingPunct="1">
              <a:defRPr/>
            </a:pPr>
            <a:r>
              <a:rPr lang="en-US" altLang="en-US" sz="2400" b="1" i="1" dirty="0">
                <a:solidFill>
                  <a:srgbClr val="FFFF99"/>
                </a:solidFill>
                <a:latin typeface="Arial Narrow" panose="020B0606020202030204" pitchFamily="34" charset="0"/>
              </a:rPr>
              <a:t>The good figs represented those already exiled to Babylon with </a:t>
            </a:r>
            <a:r>
              <a:rPr lang="en-US" altLang="en-US" sz="2400" b="1" i="1" dirty="0" err="1">
                <a:solidFill>
                  <a:srgbClr val="FFFF99"/>
                </a:solidFill>
                <a:latin typeface="Arial Narrow" panose="020B0606020202030204" pitchFamily="34" charset="0"/>
              </a:rPr>
              <a:t>Jehoiachin</a:t>
            </a:r>
            <a:r>
              <a:rPr lang="en-US" altLang="en-US" sz="2400" b="1" i="1" dirty="0">
                <a:solidFill>
                  <a:srgbClr val="FFFF99"/>
                </a:solidFill>
                <a:latin typeface="Arial Narrow" panose="020B0606020202030204" pitchFamily="34" charset="0"/>
              </a:rPr>
              <a:t>; these figs Yahweh would save as a remnant.</a:t>
            </a:r>
          </a:p>
          <a:p>
            <a:pPr eaLnBrk="1" hangingPunct="1">
              <a:defRPr/>
            </a:pPr>
            <a:r>
              <a:rPr lang="en-US" altLang="en-US" sz="2400" b="1" i="1" dirty="0">
                <a:solidFill>
                  <a:srgbClr val="FFFF99"/>
                </a:solidFill>
                <a:latin typeface="Arial Narrow" panose="020B0606020202030204" pitchFamily="34" charset="0"/>
              </a:rPr>
              <a:t>The bad figs represented Zedekiah and the citizens of Jerusalem—figs fit only for destruction.</a:t>
            </a:r>
          </a:p>
        </p:txBody>
      </p:sp>
    </p:spTree>
    <p:extLst>
      <p:ext uri="{BB962C8B-B14F-4D97-AF65-F5344CB8AC3E}">
        <p14:creationId xmlns:p14="http://schemas.microsoft.com/office/powerpoint/2010/main" val="1795919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8899">
                                            <p:txEl>
                                              <p:pRg st="1" end="1"/>
                                            </p:txEl>
                                          </p:spTgt>
                                        </p:tgtEl>
                                        <p:attrNameLst>
                                          <p:attrName>style.visibility</p:attrName>
                                        </p:attrNameLst>
                                      </p:cBhvr>
                                      <p:to>
                                        <p:strVal val="visible"/>
                                      </p:to>
                                    </p:set>
                                    <p:anim calcmode="lin" valueType="num">
                                      <p:cBhvr>
                                        <p:cTn id="7" dur="500" fill="hold"/>
                                        <p:tgtEl>
                                          <p:spTgt spid="2088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88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88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8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8899">
                                            <p:txEl>
                                              <p:pRg st="2" end="2"/>
                                            </p:txEl>
                                          </p:spTgt>
                                        </p:tgtEl>
                                        <p:attrNameLst>
                                          <p:attrName>style.visibility</p:attrName>
                                        </p:attrNameLst>
                                      </p:cBhvr>
                                      <p:to>
                                        <p:strVal val="visible"/>
                                      </p:to>
                                    </p:set>
                                    <p:anim calcmode="lin" valueType="num">
                                      <p:cBhvr>
                                        <p:cTn id="15" dur="500" fill="hold"/>
                                        <p:tgtEl>
                                          <p:spTgt spid="2088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88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88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8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8899">
                                            <p:txEl>
                                              <p:pRg st="3" end="3"/>
                                            </p:txEl>
                                          </p:spTgt>
                                        </p:tgtEl>
                                        <p:attrNameLst>
                                          <p:attrName>style.visibility</p:attrName>
                                        </p:attrNameLst>
                                      </p:cBhvr>
                                      <p:to>
                                        <p:strVal val="visible"/>
                                      </p:to>
                                    </p:set>
                                    <p:anim calcmode="lin" valueType="num">
                                      <p:cBhvr>
                                        <p:cTn id="23" dur="500" fill="hold"/>
                                        <p:tgtEl>
                                          <p:spTgt spid="2088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88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88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8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8900">
                                            <p:txEl>
                                              <p:pRg st="1" end="1"/>
                                            </p:txEl>
                                          </p:spTgt>
                                        </p:tgtEl>
                                        <p:attrNameLst>
                                          <p:attrName>style.visibility</p:attrName>
                                        </p:attrNameLst>
                                      </p:cBhvr>
                                      <p:to>
                                        <p:strVal val="visible"/>
                                      </p:to>
                                    </p:set>
                                    <p:anim calcmode="lin" valueType="num">
                                      <p:cBhvr additive="base">
                                        <p:cTn id="31" dur="500" fill="hold"/>
                                        <p:tgtEl>
                                          <p:spTgt spid="20890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8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8900">
                                            <p:txEl>
                                              <p:pRg st="2" end="2"/>
                                            </p:txEl>
                                          </p:spTgt>
                                        </p:tgtEl>
                                        <p:attrNameLst>
                                          <p:attrName>style.visibility</p:attrName>
                                        </p:attrNameLst>
                                      </p:cBhvr>
                                      <p:to>
                                        <p:strVal val="visible"/>
                                      </p:to>
                                    </p:set>
                                    <p:anim calcmode="lin" valueType="num">
                                      <p:cBhvr additive="base">
                                        <p:cTn id="37" dur="500" fill="hold"/>
                                        <p:tgtEl>
                                          <p:spTgt spid="20890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89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9</a:t>
            </a:fld>
            <a:endParaRPr lang="en-US" dirty="0"/>
          </a:p>
        </p:txBody>
      </p:sp>
      <p:sp>
        <p:nvSpPr>
          <p:cNvPr id="3" name="TextBox 2"/>
          <p:cNvSpPr txBox="1"/>
          <p:nvPr/>
        </p:nvSpPr>
        <p:spPr>
          <a:xfrm>
            <a:off x="609600" y="26115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795130" y="1881032"/>
            <a:ext cx="10813774" cy="1200329"/>
          </a:xfrm>
          <a:prstGeom prst="rect">
            <a:avLst/>
          </a:prstGeom>
          <a:noFill/>
        </p:spPr>
        <p:txBody>
          <a:bodyPr wrap="square" rtlCol="0">
            <a:spAutoFit/>
          </a:bodyPr>
          <a:lstStyle/>
          <a:p>
            <a:pPr marL="514350" indent="-514350">
              <a:buFont typeface="+mj-lt"/>
              <a:buAutoNum type="arabicPeriod"/>
            </a:pPr>
            <a:r>
              <a:rPr lang="en-US" sz="3600" i="1" dirty="0">
                <a:latin typeface="Book Antiqua" panose="02040602050305030304" pitchFamily="18" charset="0"/>
              </a:rPr>
              <a:t>Does trauma and pathos still play a role in the ministry of Christians who prophesy?</a:t>
            </a:r>
          </a:p>
        </p:txBody>
      </p:sp>
    </p:spTree>
    <p:extLst>
      <p:ext uri="{BB962C8B-B14F-4D97-AF65-F5344CB8AC3E}">
        <p14:creationId xmlns:p14="http://schemas.microsoft.com/office/powerpoint/2010/main" val="18768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C1178CF-C03C-4B46-82CF-F53F551C097F}" type="slidenum">
              <a:rPr lang="en-US" altLang="en-US"/>
              <a:pPr/>
              <a:t>90</a:t>
            </a:fld>
            <a:endParaRPr lang="en-US" altLang="en-US"/>
          </a:p>
        </p:txBody>
      </p:sp>
      <p:sp>
        <p:nvSpPr>
          <p:cNvPr id="221186" name="Rectangle 2"/>
          <p:cNvSpPr>
            <a:spLocks noGrp="1" noChangeArrowheads="1"/>
          </p:cNvSpPr>
          <p:nvPr>
            <p:ph type="title"/>
          </p:nvPr>
        </p:nvSpPr>
        <p:spPr>
          <a:xfrm>
            <a:off x="2266995" y="462668"/>
            <a:ext cx="7729728" cy="1188720"/>
          </a:xfrm>
        </p:spPr>
        <p:txBody>
          <a:bodyPr>
            <a:normAutofit fontScale="90000"/>
          </a:bodyPr>
          <a:lstStyle/>
          <a:p>
            <a:pPr eaLnBrk="1" hangingPunct="1">
              <a:defRPr/>
            </a:pPr>
            <a:r>
              <a:rPr lang="en-US" altLang="en-US" sz="4000" dirty="0">
                <a:solidFill>
                  <a:srgbClr val="FFFF00"/>
                </a:solidFill>
                <a:latin typeface="Lucida Bright" pitchFamily="18" charset="0"/>
              </a:rPr>
              <a:t>The Field in </a:t>
            </a:r>
            <a:r>
              <a:rPr lang="en-US" altLang="en-US" sz="4000" dirty="0" err="1">
                <a:solidFill>
                  <a:srgbClr val="FFFF00"/>
                </a:solidFill>
                <a:latin typeface="Lucida Bright" pitchFamily="18" charset="0"/>
              </a:rPr>
              <a:t>Anathoth</a:t>
            </a:r>
            <a:br>
              <a:rPr lang="en-US" altLang="en-US" sz="4000" dirty="0">
                <a:solidFill>
                  <a:srgbClr val="FFFF00"/>
                </a:solidFill>
                <a:latin typeface="Lucida Bright" pitchFamily="18" charset="0"/>
              </a:rPr>
            </a:br>
            <a:r>
              <a:rPr lang="en-US" altLang="en-US" sz="2400" b="1" i="1" dirty="0">
                <a:solidFill>
                  <a:srgbClr val="FFFF00"/>
                </a:solidFill>
                <a:latin typeface="Arial Narrow" panose="020B0606020202030204" pitchFamily="34" charset="0"/>
              </a:rPr>
              <a:t>32</a:t>
            </a:r>
            <a:endParaRPr lang="en-US" altLang="en-US" sz="4000" b="1" i="1" dirty="0">
              <a:solidFill>
                <a:srgbClr val="FFFF00"/>
              </a:solidFill>
              <a:latin typeface="Lucida Bright" pitchFamily="18" charset="0"/>
            </a:endParaRPr>
          </a:p>
        </p:txBody>
      </p:sp>
      <p:sp>
        <p:nvSpPr>
          <p:cNvPr id="221187" name="Rectangle 3"/>
          <p:cNvSpPr>
            <a:spLocks noGrp="1" noChangeArrowheads="1"/>
          </p:cNvSpPr>
          <p:nvPr>
            <p:ph type="body" sz="half" idx="1"/>
          </p:nvPr>
        </p:nvSpPr>
        <p:spPr>
          <a:xfrm>
            <a:off x="788894" y="2294965"/>
            <a:ext cx="5292384" cy="2779059"/>
          </a:xfrm>
          <a:solidFill>
            <a:srgbClr val="EB6B0B"/>
          </a:solidFill>
          <a:ln w="28575">
            <a:solidFill>
              <a:schemeClr val="tx1"/>
            </a:solidFill>
            <a:miter lim="800000"/>
            <a:headEnd/>
            <a:tailEnd/>
          </a:ln>
        </p:spPr>
        <p:txBody>
          <a:bodyPr>
            <a:normAutofit/>
          </a:bodyPr>
          <a:lstStyle/>
          <a:p>
            <a:pPr eaLnBrk="1" hangingPunct="1">
              <a:buFont typeface="Wingdings" panose="05000000000000000000" pitchFamily="2" charset="2"/>
              <a:buNone/>
              <a:defRPr/>
            </a:pPr>
            <a:r>
              <a:rPr lang="en-US" altLang="en-US" sz="2800">
                <a:solidFill>
                  <a:srgbClr val="D5E795"/>
                </a:solidFill>
                <a:latin typeface="Eras Bold ITC" pitchFamily="34" charset="0"/>
              </a:rPr>
              <a:t>Prophetic Action</a:t>
            </a:r>
          </a:p>
          <a:p>
            <a:pPr eaLnBrk="1" hangingPunct="1">
              <a:defRPr/>
            </a:pPr>
            <a:r>
              <a:rPr lang="en-US" altLang="en-US" sz="2400" i="1">
                <a:latin typeface="Arial Narrow" panose="020B0606020202030204" pitchFamily="34" charset="0"/>
              </a:rPr>
              <a:t>During the final siege of Jerusalem, Yahweh instructed Jeremiah to redeem a field in Anathoth from his cousin.</a:t>
            </a:r>
          </a:p>
          <a:p>
            <a:pPr eaLnBrk="1" hangingPunct="1">
              <a:defRPr/>
            </a:pPr>
            <a:r>
              <a:rPr lang="en-US" altLang="en-US" sz="2400" i="1">
                <a:latin typeface="Arial Narrow" panose="020B0606020202030204" pitchFamily="34" charset="0"/>
              </a:rPr>
              <a:t>Jeremiah purchased the land, arranging for deeds to be drawn up.</a:t>
            </a:r>
          </a:p>
        </p:txBody>
      </p:sp>
      <p:sp>
        <p:nvSpPr>
          <p:cNvPr id="221188" name="Rectangle 4"/>
          <p:cNvSpPr>
            <a:spLocks noGrp="1" noChangeArrowheads="1"/>
          </p:cNvSpPr>
          <p:nvPr>
            <p:ph type="body" sz="half" idx="2"/>
          </p:nvPr>
        </p:nvSpPr>
        <p:spPr>
          <a:xfrm>
            <a:off x="6400800" y="2294965"/>
            <a:ext cx="5307106" cy="3203948"/>
          </a:xfrm>
        </p:spPr>
        <p:txBody>
          <a:bodyPr/>
          <a:lstStyle/>
          <a:p>
            <a:pPr eaLnBrk="1" hangingPunct="1">
              <a:buFont typeface="Wingdings" panose="05000000000000000000" pitchFamily="2" charset="2"/>
              <a:buNone/>
              <a:defRPr/>
            </a:pPr>
            <a:r>
              <a:rPr lang="en-US" altLang="en-US" sz="2800" dirty="0">
                <a:solidFill>
                  <a:srgbClr val="FF9933"/>
                </a:solidFill>
                <a:latin typeface="Eras Bold ITC" pitchFamily="34" charset="0"/>
              </a:rPr>
              <a:t>Prophetic Meaning</a:t>
            </a:r>
          </a:p>
          <a:p>
            <a:pPr eaLnBrk="1" hangingPunct="1">
              <a:defRPr/>
            </a:pPr>
            <a:r>
              <a:rPr lang="en-US" altLang="en-US" sz="2400" b="1" i="1" dirty="0">
                <a:solidFill>
                  <a:srgbClr val="FFFF99"/>
                </a:solidFill>
                <a:latin typeface="Arial Narrow" panose="020B0606020202030204" pitchFamily="34" charset="0"/>
              </a:rPr>
              <a:t>Jeremiah’s purchase was a sign pointing toward the restoration of Jerusalem.</a:t>
            </a:r>
          </a:p>
          <a:p>
            <a:pPr eaLnBrk="1" hangingPunct="1">
              <a:defRPr/>
            </a:pPr>
            <a:r>
              <a:rPr lang="en-US" altLang="en-US" sz="2400" b="1" i="1" dirty="0">
                <a:solidFill>
                  <a:srgbClr val="FFFF99"/>
                </a:solidFill>
                <a:latin typeface="Arial Narrow" panose="020B0606020202030204" pitchFamily="34" charset="0"/>
              </a:rPr>
              <a:t>In the future, fields, houses and vineyards once again would be occupied in the land.</a:t>
            </a:r>
          </a:p>
        </p:txBody>
      </p:sp>
    </p:spTree>
    <p:extLst>
      <p:ext uri="{BB962C8B-B14F-4D97-AF65-F5344CB8AC3E}">
        <p14:creationId xmlns:p14="http://schemas.microsoft.com/office/powerpoint/2010/main" val="37442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anim calcmode="lin" valueType="num">
                                      <p:cBhvr>
                                        <p:cTn id="7" dur="500" fill="hold"/>
                                        <p:tgtEl>
                                          <p:spTgt spid="2211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11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11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1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21187">
                                            <p:txEl>
                                              <p:pRg st="2" end="2"/>
                                            </p:txEl>
                                          </p:spTgt>
                                        </p:tgtEl>
                                        <p:attrNameLst>
                                          <p:attrName>style.visibility</p:attrName>
                                        </p:attrNameLst>
                                      </p:cBhvr>
                                      <p:to>
                                        <p:strVal val="visible"/>
                                      </p:to>
                                    </p:set>
                                    <p:anim calcmode="lin" valueType="num">
                                      <p:cBhvr>
                                        <p:cTn id="15" dur="500" fill="hold"/>
                                        <p:tgtEl>
                                          <p:spTgt spid="2211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211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211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21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21188">
                                            <p:txEl>
                                              <p:pRg st="1" end="1"/>
                                            </p:txEl>
                                          </p:spTgt>
                                        </p:tgtEl>
                                        <p:attrNameLst>
                                          <p:attrName>style.visibility</p:attrName>
                                        </p:attrNameLst>
                                      </p:cBhvr>
                                      <p:to>
                                        <p:strVal val="visible"/>
                                      </p:to>
                                    </p:set>
                                    <p:anim calcmode="lin" valueType="num">
                                      <p:cBhvr additive="base">
                                        <p:cTn id="23" dur="500" fill="hold"/>
                                        <p:tgtEl>
                                          <p:spTgt spid="22118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11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21188">
                                            <p:txEl>
                                              <p:pRg st="2" end="2"/>
                                            </p:txEl>
                                          </p:spTgt>
                                        </p:tgtEl>
                                        <p:attrNameLst>
                                          <p:attrName>style.visibility</p:attrName>
                                        </p:attrNameLst>
                                      </p:cBhvr>
                                      <p:to>
                                        <p:strVal val="visible"/>
                                      </p:to>
                                    </p:set>
                                    <p:anim calcmode="lin" valueType="num">
                                      <p:cBhvr additive="base">
                                        <p:cTn id="29" dur="500" fill="hold"/>
                                        <p:tgtEl>
                                          <p:spTgt spid="22118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118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30306" y="3532094"/>
            <a:ext cx="6351494" cy="2868706"/>
          </a:xfrm>
        </p:spPr>
        <p:txBody>
          <a:bodyPr>
            <a:normAutofit fontScale="90000"/>
          </a:bodyPr>
          <a:lstStyle/>
          <a:p>
            <a:pPr algn="r" eaLnBrk="1" hangingPunct="1">
              <a:defRPr/>
            </a:pPr>
            <a:r>
              <a:rPr lang="en-US" altLang="en-US" sz="2400">
                <a:latin typeface="Arial Narrow" panose="020B0606020202030204" pitchFamily="34" charset="0"/>
              </a:rPr>
              <a:t>Scrolls normally have writing only on a single side. So-called “Double Deeds” had both a sealed text (permanent legal description) and an open text (abstract available for inspection).</a:t>
            </a:r>
            <a:br>
              <a:rPr lang="en-US" altLang="en-US" sz="2400">
                <a:latin typeface="Arial Narrow" panose="020B0606020202030204" pitchFamily="34" charset="0"/>
              </a:rPr>
            </a:br>
            <a:br>
              <a:rPr lang="en-US" altLang="en-US" sz="2400">
                <a:latin typeface="Arial Narrow" panose="020B0606020202030204" pitchFamily="34" charset="0"/>
              </a:rPr>
            </a:br>
            <a:r>
              <a:rPr lang="en-US" altLang="en-US" sz="1800" i="1">
                <a:latin typeface="Arial Narrow" panose="020B0606020202030204" pitchFamily="34" charset="0"/>
              </a:rPr>
              <a:t>Brooklyn Museum, Brooklyn, New York</a:t>
            </a:r>
            <a:br>
              <a:rPr lang="en-US" altLang="en-US" sz="2400">
                <a:latin typeface="Arial Narrow" panose="020B0606020202030204" pitchFamily="34" charset="0"/>
              </a:rPr>
            </a:br>
            <a:endParaRPr lang="en-US" altLang="en-US" sz="2400">
              <a:latin typeface="Arial Narrow" panose="020B0606020202030204" pitchFamily="34" charset="0"/>
            </a:endParaRPr>
          </a:p>
        </p:txBody>
      </p:sp>
      <p:pic>
        <p:nvPicPr>
          <p:cNvPr id="141316" name="Picture 6" descr="bar087e03"/>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800600" y="228601"/>
            <a:ext cx="2084388" cy="299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1317" name="Picture 7" descr="DoubleDeed (Changed)"/>
          <p:cNvPicPr>
            <a:picLocks noGrp="1" noChangeAspect="1" noChangeArrowheads="1"/>
          </p:cNvPicPr>
          <p:nvPr>
            <p:ph sz="half" idx="2"/>
          </p:nvPr>
        </p:nvPicPr>
        <p:blipFill>
          <a:blip r:embed="rId3">
            <a:lum contrast="12000"/>
            <a:extLst>
              <a:ext uri="{28A0092B-C50C-407E-A947-70E740481C1C}">
                <a14:useLocalDpi xmlns:a14="http://schemas.microsoft.com/office/drawing/2010/main"/>
              </a:ext>
            </a:extLst>
          </a:blip>
          <a:srcRect/>
          <a:stretch>
            <a:fillRect/>
          </a:stretch>
        </p:blipFill>
        <p:spPr>
          <a:xfrm>
            <a:off x="7086601" y="-6453"/>
            <a:ext cx="3545540" cy="6886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18" name="Text Box 8"/>
          <p:cNvSpPr txBox="1">
            <a:spLocks noChangeArrowheads="1"/>
          </p:cNvSpPr>
          <p:nvPr/>
        </p:nvSpPr>
        <p:spPr bwMode="auto">
          <a:xfrm>
            <a:off x="1981200" y="609600"/>
            <a:ext cx="2514600"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spcBef>
                <a:spcPct val="50000"/>
              </a:spcBef>
            </a:pPr>
            <a:r>
              <a:rPr lang="en-US" altLang="en-US" sz="4800" dirty="0">
                <a:solidFill>
                  <a:srgbClr val="FFFF00"/>
                </a:solidFill>
                <a:latin typeface="Lucida Bright" panose="02020603050405020304" pitchFamily="18" charset="0"/>
              </a:rPr>
              <a:t>Double Deeds</a:t>
            </a:r>
          </a:p>
          <a:p>
            <a:pPr algn="r" eaLnBrk="1" hangingPunct="1">
              <a:spcBef>
                <a:spcPct val="50000"/>
              </a:spcBef>
            </a:pPr>
            <a:r>
              <a:rPr lang="en-US" altLang="en-US" sz="2400" dirty="0" err="1">
                <a:solidFill>
                  <a:srgbClr val="FFFF00"/>
                </a:solidFill>
                <a:latin typeface="Arial Narrow" panose="020B0606020202030204" pitchFamily="34" charset="0"/>
              </a:rPr>
              <a:t>Je</a:t>
            </a:r>
            <a:r>
              <a:rPr lang="en-US" altLang="en-US" sz="2400" dirty="0">
                <a:solidFill>
                  <a:srgbClr val="FFFF00"/>
                </a:solidFill>
                <a:latin typeface="Arial Narrow" panose="020B0606020202030204" pitchFamily="34" charset="0"/>
              </a:rPr>
              <a:t>. 32:10-15</a:t>
            </a:r>
          </a:p>
        </p:txBody>
      </p:sp>
    </p:spTree>
    <p:extLst>
      <p:ext uri="{BB962C8B-B14F-4D97-AF65-F5344CB8AC3E}">
        <p14:creationId xmlns:p14="http://schemas.microsoft.com/office/powerpoint/2010/main" val="17421370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D25D9AC-763E-42FA-BFF0-706A397CD0A1}" type="slidenum">
              <a:rPr lang="en-US" altLang="en-US"/>
              <a:pPr/>
              <a:t>92</a:t>
            </a:fld>
            <a:endParaRPr lang="en-US" altLang="en-US"/>
          </a:p>
        </p:txBody>
      </p:sp>
      <p:sp>
        <p:nvSpPr>
          <p:cNvPr id="227332" name="Rectangle 4"/>
          <p:cNvSpPr>
            <a:spLocks noGrp="1" noChangeArrowheads="1"/>
          </p:cNvSpPr>
          <p:nvPr>
            <p:ph type="title"/>
          </p:nvPr>
        </p:nvSpPr>
        <p:spPr>
          <a:xfrm>
            <a:off x="376512" y="277812"/>
            <a:ext cx="11456894" cy="2035081"/>
          </a:xfrm>
        </p:spPr>
        <p:txBody>
          <a:bodyPr>
            <a:normAutofit/>
          </a:bodyPr>
          <a:lstStyle/>
          <a:p>
            <a:pPr algn="l" eaLnBrk="1" hangingPunct="1">
              <a:defRPr/>
            </a:pPr>
            <a:r>
              <a:rPr lang="en-US" altLang="en-US" sz="2400" i="1" dirty="0">
                <a:latin typeface="Arial Narrow" panose="020B0606020202030204" pitchFamily="34" charset="0"/>
              </a:rPr>
              <a:t>     </a:t>
            </a:r>
            <a:r>
              <a:rPr lang="en-US" altLang="en-US" sz="2400" i="1" dirty="0">
                <a:solidFill>
                  <a:srgbClr val="FFFF00"/>
                </a:solidFill>
                <a:latin typeface="Arial Narrow" panose="020B0606020202030204" pitchFamily="34" charset="0"/>
              </a:rPr>
              <a:t>The “confessions” or “complaints” of Jeremiah are a series of candid, direct and intimate prayers composed after the pattern of laments in the Psalms. Jeremiah gives full vent to his anguish, questioning God and cursing his enemies.</a:t>
            </a:r>
          </a:p>
        </p:txBody>
      </p:sp>
      <p:sp>
        <p:nvSpPr>
          <p:cNvPr id="227333" name="Rectangle 5"/>
          <p:cNvSpPr>
            <a:spLocks noGrp="1" noChangeArrowheads="1"/>
          </p:cNvSpPr>
          <p:nvPr>
            <p:ph type="body" sz="half" idx="1"/>
          </p:nvPr>
        </p:nvSpPr>
        <p:spPr>
          <a:xfrm>
            <a:off x="376512" y="2704196"/>
            <a:ext cx="7645106" cy="3653132"/>
          </a:xfrm>
        </p:spPr>
        <p:txBody>
          <a:bodyPr>
            <a:noAutofit/>
          </a:bodyPr>
          <a:lstStyle/>
          <a:p>
            <a:pPr algn="r" eaLnBrk="1" hangingPunct="1">
              <a:buFont typeface="Wingdings" panose="05000000000000000000" pitchFamily="2" charset="2"/>
              <a:buNone/>
              <a:defRPr/>
            </a:pPr>
            <a:r>
              <a:rPr lang="en-US" altLang="en-US" sz="2400" b="1" dirty="0">
                <a:latin typeface="Arial Rounded MT Bold" pitchFamily="34" charset="0"/>
              </a:rPr>
              <a:t>11:18-23 – Like a lamb to slaughter</a:t>
            </a:r>
          </a:p>
          <a:p>
            <a:pPr algn="r" eaLnBrk="1" hangingPunct="1">
              <a:buFont typeface="Wingdings" panose="05000000000000000000" pitchFamily="2" charset="2"/>
              <a:buNone/>
              <a:defRPr/>
            </a:pPr>
            <a:r>
              <a:rPr lang="en-US" altLang="en-US" sz="2400" b="1" dirty="0">
                <a:latin typeface="Arial Rounded MT Bold" pitchFamily="34" charset="0"/>
              </a:rPr>
              <a:t>12:1-6 – The prosperity of the wicked</a:t>
            </a:r>
          </a:p>
          <a:p>
            <a:pPr algn="r" eaLnBrk="1" hangingPunct="1">
              <a:buFont typeface="Wingdings" panose="05000000000000000000" pitchFamily="2" charset="2"/>
              <a:buNone/>
              <a:defRPr/>
            </a:pPr>
            <a:r>
              <a:rPr lang="en-US" altLang="en-US" sz="2400" b="1" dirty="0">
                <a:latin typeface="Arial Rounded MT Bold" pitchFamily="34" charset="0"/>
              </a:rPr>
              <a:t>15:10-21 – The suffering prophet</a:t>
            </a:r>
          </a:p>
          <a:p>
            <a:pPr algn="r" eaLnBrk="1" hangingPunct="1">
              <a:buFont typeface="Wingdings" panose="05000000000000000000" pitchFamily="2" charset="2"/>
              <a:buNone/>
              <a:defRPr/>
            </a:pPr>
            <a:r>
              <a:rPr lang="en-US" altLang="en-US" sz="2400" b="1" dirty="0">
                <a:latin typeface="Arial Rounded MT Bold" pitchFamily="34" charset="0"/>
              </a:rPr>
              <a:t>17:14-18  - Taunted as a false prophet</a:t>
            </a:r>
          </a:p>
          <a:p>
            <a:pPr algn="r" eaLnBrk="1" hangingPunct="1">
              <a:buFont typeface="Wingdings" panose="05000000000000000000" pitchFamily="2" charset="2"/>
              <a:buNone/>
              <a:defRPr/>
            </a:pPr>
            <a:r>
              <a:rPr lang="en-US" altLang="en-US" sz="2400" b="1" dirty="0">
                <a:latin typeface="Arial Rounded MT Bold" pitchFamily="34" charset="0"/>
              </a:rPr>
              <a:t>18:18-23 – Imprecatory prayers for divine vengeance</a:t>
            </a:r>
          </a:p>
          <a:p>
            <a:pPr algn="r" eaLnBrk="1" hangingPunct="1">
              <a:buFont typeface="Wingdings" panose="05000000000000000000" pitchFamily="2" charset="2"/>
              <a:buNone/>
              <a:defRPr/>
            </a:pPr>
            <a:r>
              <a:rPr lang="en-US" altLang="en-US" sz="2400" b="1" dirty="0">
                <a:latin typeface="Arial Rounded MT Bold" pitchFamily="34" charset="0"/>
              </a:rPr>
              <a:t>20:7-13 – Ridiculed with words from his own sermons</a:t>
            </a:r>
          </a:p>
          <a:p>
            <a:pPr algn="r" eaLnBrk="1" hangingPunct="1">
              <a:buFont typeface="Wingdings" panose="05000000000000000000" pitchFamily="2" charset="2"/>
              <a:buNone/>
              <a:defRPr/>
            </a:pPr>
            <a:r>
              <a:rPr lang="en-US" altLang="en-US" sz="2400" b="1" dirty="0">
                <a:latin typeface="Arial Rounded MT Bold" pitchFamily="34" charset="0"/>
              </a:rPr>
              <a:t>20:14-18 – A curse upon the day of his birth</a:t>
            </a:r>
          </a:p>
        </p:txBody>
      </p:sp>
      <p:pic>
        <p:nvPicPr>
          <p:cNvPr id="143365" name="Picture 7" descr="bar079c01"/>
          <p:cNvPicPr>
            <a:picLocks noGrp="1" noChangeAspect="1" noChangeArrowheads="1"/>
          </p:cNvPicPr>
          <p:nvPr>
            <p:ph sz="half" idx="2"/>
          </p:nvPr>
        </p:nvPicPr>
        <p:blipFill>
          <a:blip r:embed="rId2">
            <a:lum bright="30000" contrast="36000"/>
            <a:extLst>
              <a:ext uri="{28A0092B-C50C-407E-A947-70E740481C1C}">
                <a14:useLocalDpi xmlns:a14="http://schemas.microsoft.com/office/drawing/2010/main"/>
              </a:ext>
            </a:extLst>
          </a:blip>
          <a:srcRect/>
          <a:stretch>
            <a:fillRect/>
          </a:stretch>
        </p:blipFill>
        <p:spPr>
          <a:xfrm>
            <a:off x="8171156" y="2477845"/>
            <a:ext cx="3103064" cy="41058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4166040"/>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A6979-0714-4377-B894-6BE4C2D6E202}" type="slidenum">
              <a:rPr lang="en-US" smtClean="0"/>
              <a:t>93</a:t>
            </a:fld>
            <a:endParaRPr lang="en-US" dirty="0"/>
          </a:p>
        </p:txBody>
      </p:sp>
      <p:sp>
        <p:nvSpPr>
          <p:cNvPr id="3" name="TextBox 2"/>
          <p:cNvSpPr txBox="1"/>
          <p:nvPr/>
        </p:nvSpPr>
        <p:spPr>
          <a:xfrm>
            <a:off x="609600" y="28071"/>
            <a:ext cx="3220278" cy="1569660"/>
          </a:xfrm>
          <a:prstGeom prst="rect">
            <a:avLst/>
          </a:prstGeom>
          <a:noFill/>
        </p:spPr>
        <p:txBody>
          <a:bodyPr wrap="square" rtlCol="0">
            <a:spAutoFit/>
          </a:bodyPr>
          <a:lstStyle/>
          <a:p>
            <a:r>
              <a:rPr lang="en-US" sz="9600" dirty="0">
                <a:latin typeface="Freestyle Script" panose="030804020302050B0404" pitchFamily="66" charset="0"/>
              </a:rPr>
              <a:t>Questions</a:t>
            </a:r>
          </a:p>
        </p:txBody>
      </p:sp>
      <p:sp>
        <p:nvSpPr>
          <p:cNvPr id="4" name="TextBox 3"/>
          <p:cNvSpPr txBox="1"/>
          <p:nvPr/>
        </p:nvSpPr>
        <p:spPr>
          <a:xfrm>
            <a:off x="340659" y="1615654"/>
            <a:ext cx="11268245" cy="2554545"/>
          </a:xfrm>
          <a:prstGeom prst="rect">
            <a:avLst/>
          </a:prstGeom>
          <a:noFill/>
        </p:spPr>
        <p:txBody>
          <a:bodyPr wrap="square" rtlCol="0">
            <a:spAutoFit/>
          </a:bodyPr>
          <a:lstStyle/>
          <a:p>
            <a:pPr marL="514350" indent="-514350">
              <a:buFont typeface="+mj-lt"/>
              <a:buAutoNum type="arabicPeriod"/>
            </a:pPr>
            <a:r>
              <a:rPr lang="en-US" sz="3200" i="1" dirty="0">
                <a:latin typeface="Book Antiqua" panose="02040602050305030304" pitchFamily="18" charset="0"/>
              </a:rPr>
              <a:t>Jeremiah’s parables were acted out; Jesus’ parables were stories. Is there a place for either of these kinds of parables in modern preaching, and if so, are there controls for how they should be used?</a:t>
            </a:r>
          </a:p>
          <a:p>
            <a:pPr marL="514350" indent="-514350">
              <a:buFont typeface="+mj-lt"/>
              <a:buAutoNum type="arabicPeriod"/>
            </a:pPr>
            <a:endParaRPr lang="en-US" sz="3200" i="1" dirty="0">
              <a:latin typeface="Book Antiqua" panose="02040602050305030304" pitchFamily="18" charset="0"/>
            </a:endParaRPr>
          </a:p>
        </p:txBody>
      </p:sp>
    </p:spTree>
    <p:extLst>
      <p:ext uri="{BB962C8B-B14F-4D97-AF65-F5344CB8AC3E}">
        <p14:creationId xmlns:p14="http://schemas.microsoft.com/office/powerpoint/2010/main" val="12405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0B6CCDAF-6C6B-4F19-B51C-14A0FDC4495A}" type="slidenum">
              <a:rPr lang="en-US" altLang="en-US" sz="1200"/>
              <a:pPr>
                <a:spcBef>
                  <a:spcPct val="0"/>
                </a:spcBef>
                <a:buClrTx/>
                <a:buSzTx/>
                <a:buFontTx/>
                <a:buNone/>
              </a:pPr>
              <a:t>94</a:t>
            </a:fld>
            <a:endParaRPr lang="en-US" altLang="en-US" sz="1200"/>
          </a:p>
        </p:txBody>
      </p:sp>
      <p:sp>
        <p:nvSpPr>
          <p:cNvPr id="247810" name="Rectangle 2"/>
          <p:cNvSpPr>
            <a:spLocks noGrp="1" noChangeArrowheads="1"/>
          </p:cNvSpPr>
          <p:nvPr>
            <p:ph type="title"/>
          </p:nvPr>
        </p:nvSpPr>
        <p:spPr>
          <a:xfrm>
            <a:off x="215153" y="358588"/>
            <a:ext cx="7351059" cy="1165413"/>
          </a:xfrm>
        </p:spPr>
        <p:txBody>
          <a:bodyPr>
            <a:normAutofit fontScale="90000"/>
          </a:bodyPr>
          <a:lstStyle/>
          <a:p>
            <a:pPr eaLnBrk="1" hangingPunct="1">
              <a:defRPr/>
            </a:pPr>
            <a:r>
              <a:rPr lang="en-US" altLang="en-US" sz="6000" i="1" dirty="0">
                <a:latin typeface="Papyrus" panose="03070502060502030205" pitchFamily="66" charset="0"/>
              </a:rPr>
              <a:t>The Scroll</a:t>
            </a:r>
          </a:p>
        </p:txBody>
      </p:sp>
      <p:sp>
        <p:nvSpPr>
          <p:cNvPr id="247812" name="Rectangle 4"/>
          <p:cNvSpPr>
            <a:spLocks noGrp="1" noChangeArrowheads="1"/>
          </p:cNvSpPr>
          <p:nvPr>
            <p:ph type="body" sz="half" idx="1"/>
          </p:nvPr>
        </p:nvSpPr>
        <p:spPr>
          <a:xfrm>
            <a:off x="842682" y="2133601"/>
            <a:ext cx="6723530" cy="3550023"/>
          </a:xfrm>
        </p:spPr>
        <p:txBody>
          <a:bodyPr/>
          <a:lstStyle/>
          <a:p>
            <a:pPr eaLnBrk="1" hangingPunct="1">
              <a:buFont typeface="Wingdings" panose="05000000000000000000" pitchFamily="2" charset="2"/>
              <a:buNone/>
              <a:defRPr/>
            </a:pPr>
            <a:r>
              <a:rPr lang="en-US" altLang="en-US" sz="2800" b="1" dirty="0">
                <a:solidFill>
                  <a:srgbClr val="FFFF00"/>
                </a:solidFill>
              </a:rPr>
              <a:t>The “book” (30:2) refers to a scroll.</a:t>
            </a:r>
          </a:p>
          <a:p>
            <a:pPr eaLnBrk="1" hangingPunct="1">
              <a:defRPr/>
            </a:pPr>
            <a:r>
              <a:rPr lang="en-US" altLang="en-US" sz="2400" i="1" dirty="0">
                <a:latin typeface="Comic Sans MS" panose="030F0702030302020204" pitchFamily="66" charset="0"/>
              </a:rPr>
              <a:t>The “book” of consolation collects Jeremiah’s oracles of restoration.</a:t>
            </a:r>
          </a:p>
          <a:p>
            <a:pPr eaLnBrk="1" hangingPunct="1">
              <a:defRPr/>
            </a:pPr>
            <a:r>
              <a:rPr lang="en-US" altLang="en-US" sz="2400" i="1" dirty="0">
                <a:latin typeface="Comic Sans MS" panose="030F0702030302020204" pitchFamily="66" charset="0"/>
              </a:rPr>
              <a:t>In particular, he anticipated a future on the far side of exile with respect to </a:t>
            </a:r>
            <a:r>
              <a:rPr lang="en-US" altLang="en-US" sz="2400" i="1" u="sng" dirty="0">
                <a:latin typeface="Comic Sans MS" panose="030F0702030302020204" pitchFamily="66" charset="0"/>
              </a:rPr>
              <a:t>land</a:t>
            </a:r>
            <a:r>
              <a:rPr lang="en-US" altLang="en-US" sz="2400" i="1" dirty="0">
                <a:latin typeface="Comic Sans MS" panose="030F0702030302020204" pitchFamily="66" charset="0"/>
              </a:rPr>
              <a:t>, </a:t>
            </a:r>
            <a:r>
              <a:rPr lang="en-US" altLang="en-US" sz="2400" i="1" u="sng" dirty="0">
                <a:latin typeface="Comic Sans MS" panose="030F0702030302020204" pitchFamily="66" charset="0"/>
              </a:rPr>
              <a:t>covenant</a:t>
            </a:r>
            <a:r>
              <a:rPr lang="en-US" altLang="en-US" sz="2400" i="1" dirty="0">
                <a:latin typeface="Comic Sans MS" panose="030F0702030302020204" pitchFamily="66" charset="0"/>
              </a:rPr>
              <a:t> and </a:t>
            </a:r>
            <a:r>
              <a:rPr lang="en-US" altLang="en-US" sz="2400" i="1" u="sng" dirty="0">
                <a:latin typeface="Comic Sans MS" panose="030F0702030302020204" pitchFamily="66" charset="0"/>
              </a:rPr>
              <a:t>king</a:t>
            </a:r>
            <a:r>
              <a:rPr lang="en-US" altLang="en-US" sz="2400" i="1" dirty="0">
                <a:latin typeface="Comic Sans MS" panose="030F0702030302020204" pitchFamily="66" charset="0"/>
              </a:rPr>
              <a:t>.</a:t>
            </a:r>
          </a:p>
          <a:p>
            <a:pPr eaLnBrk="1" hangingPunct="1">
              <a:defRPr/>
            </a:pPr>
            <a:r>
              <a:rPr lang="en-US" altLang="en-US" sz="2400" i="1" dirty="0">
                <a:latin typeface="Comic Sans MS" panose="030F0702030302020204" pitchFamily="66" charset="0"/>
              </a:rPr>
              <a:t>It is likely that these oracles were interspersed throughout his ministry.</a:t>
            </a:r>
          </a:p>
        </p:txBody>
      </p:sp>
      <p:pic>
        <p:nvPicPr>
          <p:cNvPr id="23557" name="Picture 6" descr="bar084e0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924801" y="0"/>
            <a:ext cx="2251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057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7812">
                                            <p:txEl>
                                              <p:pRg st="1" end="1"/>
                                            </p:txEl>
                                          </p:spTgt>
                                        </p:tgtEl>
                                        <p:attrNameLst>
                                          <p:attrName>style.visibility</p:attrName>
                                        </p:attrNameLst>
                                      </p:cBhvr>
                                      <p:to>
                                        <p:strVal val="visible"/>
                                      </p:to>
                                    </p:set>
                                    <p:anim calcmode="lin" valueType="num">
                                      <p:cBhvr additive="base">
                                        <p:cTn id="7" dur="500" fill="hold"/>
                                        <p:tgtEl>
                                          <p:spTgt spid="2478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78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7812">
                                            <p:txEl>
                                              <p:pRg st="2" end="2"/>
                                            </p:txEl>
                                          </p:spTgt>
                                        </p:tgtEl>
                                        <p:attrNameLst>
                                          <p:attrName>style.visibility</p:attrName>
                                        </p:attrNameLst>
                                      </p:cBhvr>
                                      <p:to>
                                        <p:strVal val="visible"/>
                                      </p:to>
                                    </p:set>
                                    <p:anim calcmode="lin" valueType="num">
                                      <p:cBhvr additive="base">
                                        <p:cTn id="13" dur="500" fill="hold"/>
                                        <p:tgtEl>
                                          <p:spTgt spid="2478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78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7812">
                                            <p:txEl>
                                              <p:pRg st="3" end="3"/>
                                            </p:txEl>
                                          </p:spTgt>
                                        </p:tgtEl>
                                        <p:attrNameLst>
                                          <p:attrName>style.visibility</p:attrName>
                                        </p:attrNameLst>
                                      </p:cBhvr>
                                      <p:to>
                                        <p:strVal val="visible"/>
                                      </p:to>
                                    </p:set>
                                    <p:anim calcmode="lin" valueType="num">
                                      <p:cBhvr additive="base">
                                        <p:cTn id="19" dur="500" fill="hold"/>
                                        <p:tgtEl>
                                          <p:spTgt spid="2478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78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1239838" y="152400"/>
            <a:ext cx="6003644" cy="1066800"/>
          </a:xfrm>
        </p:spPr>
        <p:txBody>
          <a:bodyPr>
            <a:normAutofit fontScale="90000"/>
          </a:bodyPr>
          <a:lstStyle/>
          <a:p>
            <a:pPr eaLnBrk="1" hangingPunct="1">
              <a:defRPr/>
            </a:pPr>
            <a:r>
              <a:rPr lang="en-US" altLang="en-US" sz="6000" dirty="0">
                <a:solidFill>
                  <a:srgbClr val="FFFF99"/>
                </a:solidFill>
                <a:latin typeface="Impact" panose="020B0806030902050204" pitchFamily="34" charset="0"/>
              </a:rPr>
              <a:t>The Land</a:t>
            </a:r>
          </a:p>
        </p:txBody>
      </p:sp>
      <p:sp>
        <p:nvSpPr>
          <p:cNvPr id="253955" name="Rectangle 3"/>
          <p:cNvSpPr>
            <a:spLocks noGrp="1" noChangeArrowheads="1"/>
          </p:cNvSpPr>
          <p:nvPr>
            <p:ph type="body" idx="1"/>
          </p:nvPr>
        </p:nvSpPr>
        <p:spPr>
          <a:xfrm>
            <a:off x="1239838" y="1848787"/>
            <a:ext cx="9343218" cy="3982387"/>
          </a:xfrm>
        </p:spPr>
        <p:txBody>
          <a:bodyPr/>
          <a:lstStyle/>
          <a:p>
            <a:pPr eaLnBrk="1" hangingPunct="1">
              <a:buFont typeface="Wingdings" panose="05000000000000000000" pitchFamily="2" charset="2"/>
              <a:buNone/>
              <a:defRPr/>
            </a:pPr>
            <a:r>
              <a:rPr lang="en-US" altLang="en-US" sz="2800" b="1" dirty="0">
                <a:solidFill>
                  <a:srgbClr val="FF9933"/>
                </a:solidFill>
                <a:latin typeface="Calibri" panose="020F0502020204030204" pitchFamily="34" charset="0"/>
              </a:rPr>
              <a:t>The central message:  Yahweh intends to bring Israel back to the land (30:3; 31:17; 33:7).</a:t>
            </a:r>
          </a:p>
          <a:p>
            <a:pPr eaLnBrk="1" hangingPunct="1">
              <a:defRPr/>
            </a:pPr>
            <a:r>
              <a:rPr lang="en-US" altLang="en-US" sz="2400" i="1" dirty="0">
                <a:latin typeface="Arial Narrow" panose="020B0606020202030204" pitchFamily="34" charset="0"/>
              </a:rPr>
              <a:t>The exile is the “time of Jacob’s trouble” </a:t>
            </a:r>
            <a:r>
              <a:rPr lang="en-US" altLang="en-US" sz="2400" dirty="0">
                <a:latin typeface="Arial Narrow" panose="020B0606020202030204" pitchFamily="34" charset="0"/>
              </a:rPr>
              <a:t>(30:7).</a:t>
            </a:r>
          </a:p>
          <a:p>
            <a:pPr eaLnBrk="1" hangingPunct="1">
              <a:buFont typeface="Wingdings" panose="05000000000000000000" pitchFamily="2" charset="2"/>
              <a:buNone/>
              <a:defRPr/>
            </a:pPr>
            <a:r>
              <a:rPr lang="en-US" altLang="en-US" sz="2800" b="1" dirty="0">
                <a:solidFill>
                  <a:srgbClr val="FF9933"/>
                </a:solidFill>
                <a:latin typeface="Calibri" panose="020F0502020204030204" pitchFamily="34" charset="0"/>
              </a:rPr>
              <a:t>Hope remained on the far side of exile, a hope expressed in vivid metaphors</a:t>
            </a:r>
            <a:r>
              <a:rPr lang="en-US" altLang="en-US" sz="2800" b="1" i="1" dirty="0">
                <a:solidFill>
                  <a:srgbClr val="FF9933"/>
                </a:solidFill>
                <a:latin typeface="Calibri" panose="020F0502020204030204" pitchFamily="34" charset="0"/>
              </a:rPr>
              <a:t> </a:t>
            </a:r>
            <a:r>
              <a:rPr lang="en-US" altLang="en-US" sz="2800" b="1" dirty="0">
                <a:solidFill>
                  <a:srgbClr val="FF9933"/>
                </a:solidFill>
                <a:latin typeface="Calibri" panose="020F0502020204030204" pitchFamily="34" charset="0"/>
              </a:rPr>
              <a:t>(30:10-11):</a:t>
            </a:r>
          </a:p>
          <a:p>
            <a:pPr eaLnBrk="1" hangingPunct="1">
              <a:defRPr/>
            </a:pPr>
            <a:r>
              <a:rPr lang="en-US" altLang="en-US" sz="2400" i="1" dirty="0">
                <a:latin typeface="Arial Narrow" panose="020B0606020202030204" pitchFamily="34" charset="0"/>
              </a:rPr>
              <a:t>The incurable wound would be healed </a:t>
            </a:r>
            <a:r>
              <a:rPr lang="en-US" altLang="en-US" sz="2400" dirty="0">
                <a:latin typeface="Arial Narrow" panose="020B0606020202030204" pitchFamily="34" charset="0"/>
              </a:rPr>
              <a:t>(30:12-15, 17; 33:6; cf. 8:22; 10:19).</a:t>
            </a:r>
          </a:p>
          <a:p>
            <a:pPr eaLnBrk="1" hangingPunct="1">
              <a:defRPr/>
            </a:pPr>
            <a:r>
              <a:rPr lang="en-US" altLang="en-US" sz="2400" i="1" dirty="0">
                <a:latin typeface="Arial Narrow" panose="020B0606020202030204" pitchFamily="34" charset="0"/>
              </a:rPr>
              <a:t>The purchase of the field in </a:t>
            </a:r>
            <a:r>
              <a:rPr lang="en-US" altLang="en-US" sz="2400" i="1" dirty="0" err="1">
                <a:latin typeface="Arial Narrow" panose="020B0606020202030204" pitchFamily="34" charset="0"/>
              </a:rPr>
              <a:t>Anathoth</a:t>
            </a:r>
            <a:r>
              <a:rPr lang="en-US" altLang="en-US" sz="2400" i="1" dirty="0">
                <a:latin typeface="Arial Narrow" panose="020B0606020202030204" pitchFamily="34" charset="0"/>
              </a:rPr>
              <a:t> was a sign for the future </a:t>
            </a:r>
            <a:r>
              <a:rPr lang="en-US" altLang="en-US" sz="2400" dirty="0">
                <a:latin typeface="Arial Narrow" panose="020B0606020202030204" pitchFamily="34" charset="0"/>
              </a:rPr>
              <a:t>(32:1-15).</a:t>
            </a:r>
            <a:endParaRPr lang="en-US" altLang="en-US" sz="2400" i="1" dirty="0">
              <a:latin typeface="Arial Narrow" panose="020B0606020202030204" pitchFamily="34" charset="0"/>
            </a:endParaRPr>
          </a:p>
        </p:txBody>
      </p:sp>
    </p:spTree>
    <p:extLst>
      <p:ext uri="{BB962C8B-B14F-4D97-AF65-F5344CB8AC3E}">
        <p14:creationId xmlns:p14="http://schemas.microsoft.com/office/powerpoint/2010/main" val="3605357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3955">
                                            <p:txEl>
                                              <p:pRg st="1" end="1"/>
                                            </p:txEl>
                                          </p:spTgt>
                                        </p:tgtEl>
                                        <p:attrNameLst>
                                          <p:attrName>style.visibility</p:attrName>
                                        </p:attrNameLst>
                                      </p:cBhvr>
                                      <p:to>
                                        <p:strVal val="visible"/>
                                      </p:to>
                                    </p:set>
                                    <p:anim calcmode="lin" valueType="num">
                                      <p:cBhvr additive="base">
                                        <p:cTn id="7" dur="500" fill="hold"/>
                                        <p:tgtEl>
                                          <p:spTgt spid="25395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3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3955">
                                            <p:txEl>
                                              <p:pRg st="2" end="2"/>
                                            </p:txEl>
                                          </p:spTgt>
                                        </p:tgtEl>
                                        <p:attrNameLst>
                                          <p:attrName>style.visibility</p:attrName>
                                        </p:attrNameLst>
                                      </p:cBhvr>
                                      <p:to>
                                        <p:strVal val="visible"/>
                                      </p:to>
                                    </p:set>
                                    <p:anim calcmode="lin" valueType="num">
                                      <p:cBhvr additive="base">
                                        <p:cTn id="13" dur="500" fill="hold"/>
                                        <p:tgtEl>
                                          <p:spTgt spid="2539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3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3955">
                                            <p:txEl>
                                              <p:pRg st="3" end="3"/>
                                            </p:txEl>
                                          </p:spTgt>
                                        </p:tgtEl>
                                        <p:attrNameLst>
                                          <p:attrName>style.visibility</p:attrName>
                                        </p:attrNameLst>
                                      </p:cBhvr>
                                      <p:to>
                                        <p:strVal val="visible"/>
                                      </p:to>
                                    </p:set>
                                    <p:anim calcmode="lin" valueType="num">
                                      <p:cBhvr additive="base">
                                        <p:cTn id="19" dur="500" fill="hold"/>
                                        <p:tgtEl>
                                          <p:spTgt spid="25395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3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3955">
                                            <p:txEl>
                                              <p:pRg st="4" end="4"/>
                                            </p:txEl>
                                          </p:spTgt>
                                        </p:tgtEl>
                                        <p:attrNameLst>
                                          <p:attrName>style.visibility</p:attrName>
                                        </p:attrNameLst>
                                      </p:cBhvr>
                                      <p:to>
                                        <p:strVal val="visible"/>
                                      </p:to>
                                    </p:set>
                                    <p:anim calcmode="lin" valueType="num">
                                      <p:cBhvr additive="base">
                                        <p:cTn id="25" dur="500" fill="hold"/>
                                        <p:tgtEl>
                                          <p:spTgt spid="25395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39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717176" y="600635"/>
            <a:ext cx="7817224" cy="1084729"/>
          </a:xfrm>
        </p:spPr>
        <p:txBody>
          <a:bodyPr>
            <a:normAutofit fontScale="90000"/>
          </a:bodyPr>
          <a:lstStyle/>
          <a:p>
            <a:pPr eaLnBrk="1" hangingPunct="1">
              <a:defRPr/>
            </a:pPr>
            <a:r>
              <a:rPr lang="en-US" altLang="en-US" sz="6000" dirty="0">
                <a:solidFill>
                  <a:srgbClr val="FFFF00"/>
                </a:solidFill>
                <a:latin typeface="Impact" panose="020B0806030902050204" pitchFamily="34" charset="0"/>
              </a:rPr>
              <a:t>The Covenant</a:t>
            </a:r>
          </a:p>
        </p:txBody>
      </p:sp>
      <p:sp>
        <p:nvSpPr>
          <p:cNvPr id="251907" name="Rectangle 3"/>
          <p:cNvSpPr>
            <a:spLocks noGrp="1" noChangeArrowheads="1"/>
          </p:cNvSpPr>
          <p:nvPr>
            <p:ph type="body" idx="1"/>
          </p:nvPr>
        </p:nvSpPr>
        <p:spPr>
          <a:xfrm>
            <a:off x="1981200" y="2022476"/>
            <a:ext cx="8229600" cy="4530725"/>
          </a:xfrm>
        </p:spPr>
        <p:txBody>
          <a:bodyPr/>
          <a:lstStyle/>
          <a:p>
            <a:pPr marL="609600" indent="-609600">
              <a:buNone/>
              <a:defRPr/>
            </a:pPr>
            <a:r>
              <a:rPr lang="en-US" altLang="en-US" sz="2800" b="1" dirty="0">
                <a:solidFill>
                  <a:srgbClr val="FFFF99"/>
                </a:solidFill>
                <a:latin typeface="Calibri" panose="020F0502020204030204" pitchFamily="34" charset="0"/>
              </a:rPr>
              <a:t>Jeremiah’s original commission had a dual orientation: Yahweh was “watching” to…</a:t>
            </a:r>
            <a:r>
              <a:rPr lang="en-US" altLang="en-US" sz="2800" b="1" dirty="0">
                <a:latin typeface="Calibri" panose="020F0502020204030204" pitchFamily="34" charset="0"/>
              </a:rPr>
              <a:t>  </a:t>
            </a:r>
          </a:p>
          <a:p>
            <a:pPr marL="609600" indent="-609600">
              <a:defRPr/>
            </a:pPr>
            <a:r>
              <a:rPr lang="en-US" altLang="en-US" sz="2400" i="1" dirty="0">
                <a:latin typeface="Arial Narrow" panose="020B0606020202030204" pitchFamily="34" charset="0"/>
              </a:rPr>
              <a:t>…uproot, tear down, destroy and overthrow (1:10a)</a:t>
            </a:r>
          </a:p>
          <a:p>
            <a:pPr marL="609600" indent="-609600">
              <a:defRPr/>
            </a:pPr>
            <a:r>
              <a:rPr lang="en-US" altLang="en-US" sz="2400" i="1" dirty="0">
                <a:latin typeface="Arial Narrow" panose="020B0606020202030204" pitchFamily="34" charset="0"/>
              </a:rPr>
              <a:t>…but also to build and to plant (1:10b)</a:t>
            </a:r>
          </a:p>
          <a:p>
            <a:pPr marL="609600" indent="-609600">
              <a:buNone/>
              <a:defRPr/>
            </a:pPr>
            <a:endParaRPr lang="en-US" altLang="en-US" sz="1000" dirty="0">
              <a:latin typeface="Lucida Sans Unicode" panose="020B0602030504020204" pitchFamily="34" charset="0"/>
            </a:endParaRPr>
          </a:p>
          <a:p>
            <a:pPr marL="609600" indent="-609600">
              <a:buNone/>
              <a:defRPr/>
            </a:pPr>
            <a:r>
              <a:rPr lang="en-US" altLang="en-US" sz="2800" b="1" dirty="0">
                <a:solidFill>
                  <a:srgbClr val="FFFF99"/>
                </a:solidFill>
                <a:latin typeface="Calibri" panose="020F0502020204030204" pitchFamily="34" charset="0"/>
              </a:rPr>
              <a:t>In the Book of Consolation, the positive side of this polarity comes to the forefront: Yahweh </a:t>
            </a:r>
            <a:r>
              <a:rPr lang="en-US" altLang="en-US" sz="2800" b="1" u="sng" dirty="0">
                <a:solidFill>
                  <a:srgbClr val="FFFF99"/>
                </a:solidFill>
                <a:latin typeface="Calibri" panose="020F0502020204030204" pitchFamily="34" charset="0"/>
              </a:rPr>
              <a:t>still</a:t>
            </a:r>
            <a:r>
              <a:rPr lang="en-US" altLang="en-US" sz="2800" b="1" dirty="0">
                <a:solidFill>
                  <a:srgbClr val="FFFF99"/>
                </a:solidFill>
                <a:latin typeface="Calibri" panose="020F0502020204030204" pitchFamily="34" charset="0"/>
              </a:rPr>
              <a:t> is watching…</a:t>
            </a:r>
            <a:r>
              <a:rPr lang="en-US" altLang="en-US" sz="2800" b="1" dirty="0">
                <a:latin typeface="Calibri" panose="020F0502020204030204" pitchFamily="34" charset="0"/>
              </a:rPr>
              <a:t> </a:t>
            </a:r>
          </a:p>
          <a:p>
            <a:pPr marL="609600" indent="-609600">
              <a:defRPr/>
            </a:pPr>
            <a:r>
              <a:rPr lang="en-US" altLang="en-US" sz="2400" i="1" dirty="0">
                <a:latin typeface="Arial Narrow" panose="020B0606020202030204" pitchFamily="34" charset="0"/>
              </a:rPr>
              <a:t>…but this time, to build and to plant (31:27-28)</a:t>
            </a:r>
          </a:p>
        </p:txBody>
      </p:sp>
    </p:spTree>
    <p:extLst>
      <p:ext uri="{BB962C8B-B14F-4D97-AF65-F5344CB8AC3E}">
        <p14:creationId xmlns:p14="http://schemas.microsoft.com/office/powerpoint/2010/main" val="2040314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1907">
                                            <p:txEl>
                                              <p:pRg st="4" end="4"/>
                                            </p:txEl>
                                          </p:spTgt>
                                        </p:tgtEl>
                                        <p:attrNameLst>
                                          <p:attrName>style.visibility</p:attrName>
                                        </p:attrNameLst>
                                      </p:cBhvr>
                                      <p:to>
                                        <p:strVal val="visible"/>
                                      </p:to>
                                    </p:set>
                                    <p:anim calcmode="lin" valueType="num">
                                      <p:cBhvr>
                                        <p:cTn id="7" dur="500" fill="hold"/>
                                        <p:tgtEl>
                                          <p:spTgt spid="25190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51907">
                                            <p:txEl>
                                              <p:pRg st="4" end="4"/>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1907">
                                            <p:txEl>
                                              <p:pRg st="5" end="5"/>
                                            </p:txEl>
                                          </p:spTgt>
                                        </p:tgtEl>
                                        <p:attrNameLst>
                                          <p:attrName>style.visibility</p:attrName>
                                        </p:attrNameLst>
                                      </p:cBhvr>
                                      <p:to>
                                        <p:strVal val="visible"/>
                                      </p:to>
                                    </p:set>
                                    <p:anim calcmode="lin" valueType="num">
                                      <p:cBhvr>
                                        <p:cTn id="11" dur="500" fill="hold"/>
                                        <p:tgtEl>
                                          <p:spTgt spid="251907">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25190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xfrm>
            <a:off x="10506635" y="6149788"/>
            <a:ext cx="618047" cy="433892"/>
          </a:xfr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8178D795-D867-4701-97C8-C2B56DB8D78B}" type="slidenum">
              <a:rPr lang="en-US" altLang="en-US" sz="1200"/>
              <a:pPr>
                <a:spcBef>
                  <a:spcPct val="0"/>
                </a:spcBef>
                <a:buClrTx/>
                <a:buSzTx/>
                <a:buFontTx/>
                <a:buNone/>
              </a:pPr>
              <a:t>97</a:t>
            </a:fld>
            <a:endParaRPr lang="en-US" altLang="en-US" sz="1200" dirty="0"/>
          </a:p>
        </p:txBody>
      </p:sp>
      <p:sp>
        <p:nvSpPr>
          <p:cNvPr id="261123" name="Rectangle 3"/>
          <p:cNvSpPr>
            <a:spLocks noGrp="1" noChangeArrowheads="1"/>
          </p:cNvSpPr>
          <p:nvPr>
            <p:ph type="body" idx="1"/>
          </p:nvPr>
        </p:nvSpPr>
        <p:spPr>
          <a:xfrm>
            <a:off x="627529" y="647702"/>
            <a:ext cx="10497153" cy="4874558"/>
          </a:xfrm>
          <a:solidFill>
            <a:srgbClr val="800000"/>
          </a:solidFill>
          <a:ln w="38100">
            <a:solidFill>
              <a:srgbClr val="FF0000"/>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4000" b="1" dirty="0">
                <a:solidFill>
                  <a:srgbClr val="FFFF00"/>
                </a:solidFill>
                <a:latin typeface="Calibri" panose="020F0502020204030204" pitchFamily="34" charset="0"/>
              </a:rPr>
              <a:t>A New Covenant was coming!</a:t>
            </a:r>
          </a:p>
          <a:p>
            <a:pPr eaLnBrk="1" hangingPunct="1">
              <a:lnSpc>
                <a:spcPct val="90000"/>
              </a:lnSpc>
              <a:defRPr/>
            </a:pPr>
            <a:r>
              <a:rPr lang="en-US" altLang="en-US" sz="2800" i="1" dirty="0">
                <a:latin typeface="Arial Narrow" panose="020B0606020202030204" pitchFamily="34" charset="0"/>
              </a:rPr>
              <a:t>It was to be established with the remnant from both the northern and southern nations (31:31).</a:t>
            </a:r>
          </a:p>
          <a:p>
            <a:pPr eaLnBrk="1" hangingPunct="1">
              <a:lnSpc>
                <a:spcPct val="90000"/>
              </a:lnSpc>
              <a:defRPr/>
            </a:pPr>
            <a:r>
              <a:rPr lang="en-US" altLang="en-US" sz="2800" i="1" dirty="0">
                <a:latin typeface="Arial Narrow" panose="020B0606020202030204" pitchFamily="34" charset="0"/>
              </a:rPr>
              <a:t>Whereas the Mosaic covenant was contained in external codes, the New Covenant would be deeply internalized (31:33-34a).</a:t>
            </a:r>
          </a:p>
          <a:p>
            <a:pPr eaLnBrk="1" hangingPunct="1">
              <a:lnSpc>
                <a:spcPct val="90000"/>
              </a:lnSpc>
              <a:defRPr/>
            </a:pPr>
            <a:r>
              <a:rPr lang="en-US" altLang="en-US" sz="2800" i="1" dirty="0">
                <a:latin typeface="Arial Narrow" panose="020B0606020202030204" pitchFamily="34" charset="0"/>
              </a:rPr>
              <a:t>Whereas the Mosaic covenant was based on obedience-reward and disobedience-punishment—retributive justice—the New Covenant would be grounded in forgiveness (31:34b).</a:t>
            </a:r>
          </a:p>
          <a:p>
            <a:pPr eaLnBrk="1" hangingPunct="1">
              <a:lnSpc>
                <a:spcPct val="90000"/>
              </a:lnSpc>
              <a:defRPr/>
            </a:pPr>
            <a:r>
              <a:rPr lang="en-US" altLang="en-US" sz="2800" i="1" dirty="0">
                <a:latin typeface="Arial Narrow" panose="020B0606020202030204" pitchFamily="34" charset="0"/>
              </a:rPr>
              <a:t>Whereas the Mosaic covenant could end in a divine rejection of Israel for disobedience, the New Covenant was guaranteed forever (31:35-37; 32:40).</a:t>
            </a:r>
          </a:p>
        </p:txBody>
      </p:sp>
    </p:spTree>
    <p:extLst>
      <p:ext uri="{BB962C8B-B14F-4D97-AF65-F5344CB8AC3E}">
        <p14:creationId xmlns:p14="http://schemas.microsoft.com/office/powerpoint/2010/main" val="398077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1123">
                                            <p:txEl>
                                              <p:pRg st="1" end="1"/>
                                            </p:txEl>
                                          </p:spTgt>
                                        </p:tgtEl>
                                        <p:attrNameLst>
                                          <p:attrName>style.visibility</p:attrName>
                                        </p:attrNameLst>
                                      </p:cBhvr>
                                      <p:to>
                                        <p:strVal val="visible"/>
                                      </p:to>
                                    </p:set>
                                    <p:anim calcmode="lin" valueType="num">
                                      <p:cBhvr additive="base">
                                        <p:cTn id="7" dur="500" fill="hold"/>
                                        <p:tgtEl>
                                          <p:spTgt spid="2611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1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1123">
                                            <p:txEl>
                                              <p:pRg st="2" end="2"/>
                                            </p:txEl>
                                          </p:spTgt>
                                        </p:tgtEl>
                                        <p:attrNameLst>
                                          <p:attrName>style.visibility</p:attrName>
                                        </p:attrNameLst>
                                      </p:cBhvr>
                                      <p:to>
                                        <p:strVal val="visible"/>
                                      </p:to>
                                    </p:set>
                                    <p:anim calcmode="lin" valueType="num">
                                      <p:cBhvr additive="base">
                                        <p:cTn id="13" dur="500" fill="hold"/>
                                        <p:tgtEl>
                                          <p:spTgt spid="2611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1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1123">
                                            <p:txEl>
                                              <p:pRg st="3" end="3"/>
                                            </p:txEl>
                                          </p:spTgt>
                                        </p:tgtEl>
                                        <p:attrNameLst>
                                          <p:attrName>style.visibility</p:attrName>
                                        </p:attrNameLst>
                                      </p:cBhvr>
                                      <p:to>
                                        <p:strVal val="visible"/>
                                      </p:to>
                                    </p:set>
                                    <p:anim calcmode="lin" valueType="num">
                                      <p:cBhvr additive="base">
                                        <p:cTn id="19" dur="500" fill="hold"/>
                                        <p:tgtEl>
                                          <p:spTgt spid="2611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1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1123">
                                            <p:txEl>
                                              <p:pRg st="4" end="4"/>
                                            </p:txEl>
                                          </p:spTgt>
                                        </p:tgtEl>
                                        <p:attrNameLst>
                                          <p:attrName>style.visibility</p:attrName>
                                        </p:attrNameLst>
                                      </p:cBhvr>
                                      <p:to>
                                        <p:strVal val="visible"/>
                                      </p:to>
                                    </p:set>
                                    <p:anim calcmode="lin" valueType="num">
                                      <p:cBhvr additive="base">
                                        <p:cTn id="25" dur="500" fill="hold"/>
                                        <p:tgtEl>
                                          <p:spTgt spid="2611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1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type="body" sz="half" idx="1"/>
          </p:nvPr>
        </p:nvSpPr>
        <p:spPr>
          <a:xfrm>
            <a:off x="1905000" y="609600"/>
            <a:ext cx="4114800" cy="5257800"/>
          </a:xfrm>
          <a:solidFill>
            <a:srgbClr val="640000"/>
          </a:solidFill>
          <a:ln w="38100">
            <a:solidFill>
              <a:srgbClr val="FF3300"/>
            </a:solidFill>
            <a:miter lim="800000"/>
            <a:headEnd/>
            <a:tailEnd/>
          </a:ln>
        </p:spPr>
        <p:txBody>
          <a:bodyPr/>
          <a:lstStyle/>
          <a:p>
            <a:pPr eaLnBrk="1" hangingPunct="1">
              <a:lnSpc>
                <a:spcPct val="90000"/>
              </a:lnSpc>
              <a:buFont typeface="Wingdings" panose="05000000000000000000" pitchFamily="2" charset="2"/>
              <a:buNone/>
              <a:defRPr/>
            </a:pPr>
            <a:r>
              <a:rPr lang="en-US" altLang="en-US" sz="6000" dirty="0">
                <a:solidFill>
                  <a:srgbClr val="FFFF00"/>
                </a:solidFill>
                <a:latin typeface="Brush Script MT" pitchFamily="66" charset="0"/>
              </a:rPr>
              <a:t>Jeremiah</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“The time is coming,” declares Yahweh, “when I will make a new covenant… </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“It will </a:t>
            </a:r>
            <a:r>
              <a:rPr lang="en-US" altLang="en-US" sz="2400" b="1" i="1" u="sng" dirty="0">
                <a:latin typeface="Arial Narrow" panose="020B0606020202030204" pitchFamily="34" charset="0"/>
              </a:rPr>
              <a:t>not be</a:t>
            </a:r>
            <a:r>
              <a:rPr lang="en-US" altLang="en-US" sz="2400" i="1" dirty="0">
                <a:latin typeface="Arial Narrow" panose="020B0606020202030204" pitchFamily="34" charset="0"/>
              </a:rPr>
              <a:t> like the covenant I made with their forefathers…</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“I will put my law in their minds and write it on their hearts…  </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“I will forgive their wickedness and will remember their sins no more…</a:t>
            </a:r>
          </a:p>
          <a:p>
            <a:pPr algn="r" eaLnBrk="1" hangingPunct="1">
              <a:lnSpc>
                <a:spcPct val="90000"/>
              </a:lnSpc>
              <a:buFont typeface="Wingdings" panose="05000000000000000000" pitchFamily="2" charset="2"/>
              <a:buNone/>
              <a:defRPr/>
            </a:pPr>
            <a:r>
              <a:rPr lang="en-US" altLang="en-US" sz="2000" dirty="0">
                <a:latin typeface="Arial Narrow" panose="020B0606020202030204" pitchFamily="34" charset="0"/>
              </a:rPr>
              <a:t>Jeremiah 31:31-34</a:t>
            </a:r>
          </a:p>
        </p:txBody>
      </p:sp>
      <p:sp>
        <p:nvSpPr>
          <p:cNvPr id="258052" name="Rectangle 4"/>
          <p:cNvSpPr>
            <a:spLocks noGrp="1" noChangeArrowheads="1"/>
          </p:cNvSpPr>
          <p:nvPr>
            <p:ph type="body" sz="half" idx="2"/>
          </p:nvPr>
        </p:nvSpPr>
        <p:spPr>
          <a:xfrm>
            <a:off x="6324600" y="609600"/>
            <a:ext cx="4038600" cy="5257800"/>
          </a:xfrm>
          <a:solidFill>
            <a:srgbClr val="002F2E"/>
          </a:solidFill>
          <a:ln w="38100">
            <a:solidFill>
              <a:srgbClr val="FF3300"/>
            </a:solidFill>
            <a:miter lim="800000"/>
            <a:headEnd/>
            <a:tailEnd/>
          </a:ln>
        </p:spPr>
        <p:txBody>
          <a:bodyPr>
            <a:normAutofit lnSpcReduction="10000"/>
          </a:bodyPr>
          <a:lstStyle/>
          <a:p>
            <a:pPr eaLnBrk="1" hangingPunct="1">
              <a:lnSpc>
                <a:spcPct val="90000"/>
              </a:lnSpc>
              <a:buFont typeface="Wingdings" panose="05000000000000000000" pitchFamily="2" charset="2"/>
              <a:buNone/>
              <a:defRPr/>
            </a:pPr>
            <a:r>
              <a:rPr lang="en-US" altLang="en-US" sz="6000">
                <a:solidFill>
                  <a:srgbClr val="FFFF00"/>
                </a:solidFill>
                <a:latin typeface="Brush Script MT" pitchFamily="66" charset="0"/>
              </a:rPr>
              <a:t>Ezekiel</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make a covenant of peace with them…</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“There will be showers of blessing…</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establish an everlasting covenant with you. Then…I will make atonement for you for all you have done…</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give them an undivided heart and put a new Spirit in them…</a:t>
            </a:r>
          </a:p>
          <a:p>
            <a:pPr algn="r" eaLnBrk="1" hangingPunct="1">
              <a:lnSpc>
                <a:spcPct val="90000"/>
              </a:lnSpc>
              <a:buFont typeface="Wingdings" panose="05000000000000000000" pitchFamily="2" charset="2"/>
              <a:buNone/>
              <a:defRPr/>
            </a:pPr>
            <a:r>
              <a:rPr lang="en-US" altLang="en-US" sz="2000">
                <a:latin typeface="Arial Narrow" panose="020B0606020202030204" pitchFamily="34" charset="0"/>
              </a:rPr>
              <a:t>Ezekiel 34:25-31; 16:60-63; 11:1-20</a:t>
            </a:r>
          </a:p>
        </p:txBody>
      </p:sp>
    </p:spTree>
    <p:extLst>
      <p:ext uri="{BB962C8B-B14F-4D97-AF65-F5344CB8AC3E}">
        <p14:creationId xmlns:p14="http://schemas.microsoft.com/office/powerpoint/2010/main" val="4196868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8051">
                                            <p:bg/>
                                          </p:spTgt>
                                        </p:tgtEl>
                                        <p:attrNameLst>
                                          <p:attrName>style.visibility</p:attrName>
                                        </p:attrNameLst>
                                      </p:cBhvr>
                                      <p:to>
                                        <p:strVal val="visible"/>
                                      </p:to>
                                    </p:set>
                                    <p:animEffect transition="in" filter="dissolve">
                                      <p:cBhvr>
                                        <p:cTn id="7" dur="500"/>
                                        <p:tgtEl>
                                          <p:spTgt spid="25805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8051">
                                            <p:txEl>
                                              <p:pRg st="0" end="0"/>
                                            </p:txEl>
                                          </p:spTgt>
                                        </p:tgtEl>
                                        <p:attrNameLst>
                                          <p:attrName>style.visibility</p:attrName>
                                        </p:attrNameLst>
                                      </p:cBhvr>
                                      <p:to>
                                        <p:strVal val="visible"/>
                                      </p:to>
                                    </p:set>
                                    <p:animEffect transition="in" filter="dissolve">
                                      <p:cBhvr>
                                        <p:cTn id="10" dur="500"/>
                                        <p:tgtEl>
                                          <p:spTgt spid="258051">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8051">
                                            <p:txEl>
                                              <p:pRg st="1" end="1"/>
                                            </p:txEl>
                                          </p:spTgt>
                                        </p:tgtEl>
                                        <p:attrNameLst>
                                          <p:attrName>style.visibility</p:attrName>
                                        </p:attrNameLst>
                                      </p:cBhvr>
                                      <p:to>
                                        <p:strVal val="visible"/>
                                      </p:to>
                                    </p:set>
                                    <p:animEffect transition="in" filter="dissolve">
                                      <p:cBhvr>
                                        <p:cTn id="13" dur="500"/>
                                        <p:tgtEl>
                                          <p:spTgt spid="258051">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8051">
                                            <p:txEl>
                                              <p:pRg st="2" end="2"/>
                                            </p:txEl>
                                          </p:spTgt>
                                        </p:tgtEl>
                                        <p:attrNameLst>
                                          <p:attrName>style.visibility</p:attrName>
                                        </p:attrNameLst>
                                      </p:cBhvr>
                                      <p:to>
                                        <p:strVal val="visible"/>
                                      </p:to>
                                    </p:set>
                                    <p:animEffect transition="in" filter="dissolve">
                                      <p:cBhvr>
                                        <p:cTn id="16" dur="500"/>
                                        <p:tgtEl>
                                          <p:spTgt spid="258051">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8051">
                                            <p:txEl>
                                              <p:pRg st="3" end="3"/>
                                            </p:txEl>
                                          </p:spTgt>
                                        </p:tgtEl>
                                        <p:attrNameLst>
                                          <p:attrName>style.visibility</p:attrName>
                                        </p:attrNameLst>
                                      </p:cBhvr>
                                      <p:to>
                                        <p:strVal val="visible"/>
                                      </p:to>
                                    </p:set>
                                    <p:animEffect transition="in" filter="dissolve">
                                      <p:cBhvr>
                                        <p:cTn id="19" dur="500"/>
                                        <p:tgtEl>
                                          <p:spTgt spid="258051">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8051">
                                            <p:txEl>
                                              <p:pRg st="4" end="4"/>
                                            </p:txEl>
                                          </p:spTgt>
                                        </p:tgtEl>
                                        <p:attrNameLst>
                                          <p:attrName>style.visibility</p:attrName>
                                        </p:attrNameLst>
                                      </p:cBhvr>
                                      <p:to>
                                        <p:strVal val="visible"/>
                                      </p:to>
                                    </p:set>
                                    <p:animEffect transition="in" filter="dissolve">
                                      <p:cBhvr>
                                        <p:cTn id="22" dur="500"/>
                                        <p:tgtEl>
                                          <p:spTgt spid="258051">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58051">
                                            <p:txEl>
                                              <p:pRg st="5" end="5"/>
                                            </p:txEl>
                                          </p:spTgt>
                                        </p:tgtEl>
                                        <p:attrNameLst>
                                          <p:attrName>style.visibility</p:attrName>
                                        </p:attrNameLst>
                                      </p:cBhvr>
                                      <p:to>
                                        <p:strVal val="visible"/>
                                      </p:to>
                                    </p:set>
                                    <p:animEffect transition="in" filter="dissolve">
                                      <p:cBhvr>
                                        <p:cTn id="25" dur="500"/>
                                        <p:tgtEl>
                                          <p:spTgt spid="258051">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8052">
                                            <p:bg/>
                                          </p:spTgt>
                                        </p:tgtEl>
                                        <p:attrNameLst>
                                          <p:attrName>style.visibility</p:attrName>
                                        </p:attrNameLst>
                                      </p:cBhvr>
                                      <p:to>
                                        <p:strVal val="visible"/>
                                      </p:to>
                                    </p:set>
                                    <p:animEffect transition="in" filter="dissolve">
                                      <p:cBhvr>
                                        <p:cTn id="30" dur="500"/>
                                        <p:tgtEl>
                                          <p:spTgt spid="258052">
                                            <p:bg/>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58052">
                                            <p:txEl>
                                              <p:pRg st="0" end="0"/>
                                            </p:txEl>
                                          </p:spTgt>
                                        </p:tgtEl>
                                        <p:attrNameLst>
                                          <p:attrName>style.visibility</p:attrName>
                                        </p:attrNameLst>
                                      </p:cBhvr>
                                      <p:to>
                                        <p:strVal val="visible"/>
                                      </p:to>
                                    </p:set>
                                    <p:animEffect transition="in" filter="dissolve">
                                      <p:cBhvr>
                                        <p:cTn id="33" dur="500"/>
                                        <p:tgtEl>
                                          <p:spTgt spid="258052">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8052">
                                            <p:txEl>
                                              <p:pRg st="1" end="1"/>
                                            </p:txEl>
                                          </p:spTgt>
                                        </p:tgtEl>
                                        <p:attrNameLst>
                                          <p:attrName>style.visibility</p:attrName>
                                        </p:attrNameLst>
                                      </p:cBhvr>
                                      <p:to>
                                        <p:strVal val="visible"/>
                                      </p:to>
                                    </p:set>
                                    <p:animEffect transition="in" filter="dissolve">
                                      <p:cBhvr>
                                        <p:cTn id="36" dur="500"/>
                                        <p:tgtEl>
                                          <p:spTgt spid="258052">
                                            <p:txEl>
                                              <p:pRg st="1" end="1"/>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8052">
                                            <p:txEl>
                                              <p:pRg st="2" end="2"/>
                                            </p:txEl>
                                          </p:spTgt>
                                        </p:tgtEl>
                                        <p:attrNameLst>
                                          <p:attrName>style.visibility</p:attrName>
                                        </p:attrNameLst>
                                      </p:cBhvr>
                                      <p:to>
                                        <p:strVal val="visible"/>
                                      </p:to>
                                    </p:set>
                                    <p:animEffect transition="in" filter="dissolve">
                                      <p:cBhvr>
                                        <p:cTn id="39" dur="500"/>
                                        <p:tgtEl>
                                          <p:spTgt spid="258052">
                                            <p:txEl>
                                              <p:pRg st="2" end="2"/>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58052">
                                            <p:txEl>
                                              <p:pRg st="3" end="3"/>
                                            </p:txEl>
                                          </p:spTgt>
                                        </p:tgtEl>
                                        <p:attrNameLst>
                                          <p:attrName>style.visibility</p:attrName>
                                        </p:attrNameLst>
                                      </p:cBhvr>
                                      <p:to>
                                        <p:strVal val="visible"/>
                                      </p:to>
                                    </p:set>
                                    <p:animEffect transition="in" filter="dissolve">
                                      <p:cBhvr>
                                        <p:cTn id="42" dur="500"/>
                                        <p:tgtEl>
                                          <p:spTgt spid="258052">
                                            <p:txEl>
                                              <p:pRg st="3" end="3"/>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58052">
                                            <p:txEl>
                                              <p:pRg st="4" end="4"/>
                                            </p:txEl>
                                          </p:spTgt>
                                        </p:tgtEl>
                                        <p:attrNameLst>
                                          <p:attrName>style.visibility</p:attrName>
                                        </p:attrNameLst>
                                      </p:cBhvr>
                                      <p:to>
                                        <p:strVal val="visible"/>
                                      </p:to>
                                    </p:set>
                                    <p:animEffect transition="in" filter="dissolve">
                                      <p:cBhvr>
                                        <p:cTn id="45" dur="500"/>
                                        <p:tgtEl>
                                          <p:spTgt spid="258052">
                                            <p:txEl>
                                              <p:pRg st="4" end="4"/>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58052">
                                            <p:txEl>
                                              <p:pRg st="5" end="5"/>
                                            </p:txEl>
                                          </p:spTgt>
                                        </p:tgtEl>
                                        <p:attrNameLst>
                                          <p:attrName>style.visibility</p:attrName>
                                        </p:attrNameLst>
                                      </p:cBhvr>
                                      <p:to>
                                        <p:strVal val="visible"/>
                                      </p:to>
                                    </p:set>
                                    <p:animEffect transition="in" filter="dissolve">
                                      <p:cBhvr>
                                        <p:cTn id="48" dur="500"/>
                                        <p:tgtEl>
                                          <p:spTgt spid="2580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nimBg="1"/>
      <p:bldP spid="258052" grpId="0" uiExpand="1"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981200" y="314325"/>
            <a:ext cx="6096000" cy="1169988"/>
          </a:xfrm>
          <a:noFill/>
          <a:ln>
            <a:noFill/>
          </a:ln>
        </p:spPr>
        <p:txBody>
          <a:bodyPr>
            <a:normAutofit fontScale="90000"/>
          </a:bodyPr>
          <a:lstStyle/>
          <a:p>
            <a:pPr eaLnBrk="1" hangingPunct="1">
              <a:defRPr/>
            </a:pPr>
            <a:r>
              <a:rPr lang="en-US" altLang="en-US" sz="6000" dirty="0">
                <a:latin typeface="Impact" panose="020B0806030902050204" pitchFamily="34" charset="0"/>
              </a:rPr>
              <a:t>The King</a:t>
            </a:r>
          </a:p>
        </p:txBody>
      </p:sp>
      <p:sp>
        <p:nvSpPr>
          <p:cNvPr id="252931" name="Rectangle 3"/>
          <p:cNvSpPr>
            <a:spLocks noGrp="1" noChangeArrowheads="1"/>
          </p:cNvSpPr>
          <p:nvPr>
            <p:ph type="body" idx="1"/>
          </p:nvPr>
        </p:nvSpPr>
        <p:spPr>
          <a:xfrm>
            <a:off x="1981200" y="1717676"/>
            <a:ext cx="9547412" cy="3679077"/>
          </a:xfrm>
          <a:solidFill>
            <a:srgbClr val="000066"/>
          </a:solidFill>
          <a:ln w="38100">
            <a:solidFill>
              <a:srgbClr val="FFFF99"/>
            </a:solidFill>
            <a:miter lim="800000"/>
            <a:headEnd/>
            <a:tailEnd/>
          </a:ln>
        </p:spPr>
        <p:txBody>
          <a:bodyPr>
            <a:normAutofit/>
          </a:bodyPr>
          <a:lstStyle/>
          <a:p>
            <a:pPr eaLnBrk="1" hangingPunct="1">
              <a:buFont typeface="Wingdings" panose="05000000000000000000" pitchFamily="2" charset="2"/>
              <a:buNone/>
              <a:defRPr/>
            </a:pPr>
            <a:r>
              <a:rPr lang="en-US" altLang="en-US" sz="3600" b="1" dirty="0">
                <a:solidFill>
                  <a:srgbClr val="FFFF99"/>
                </a:solidFill>
                <a:latin typeface="Calibri" panose="020F0502020204030204" pitchFamily="34" charset="0"/>
              </a:rPr>
              <a:t>Central to this new covenant was a revival of the Dynasty of David!</a:t>
            </a:r>
          </a:p>
          <a:p>
            <a:pPr eaLnBrk="1" hangingPunct="1">
              <a:buFont typeface="Wingdings" panose="05000000000000000000" pitchFamily="2" charset="2"/>
              <a:buNone/>
              <a:defRPr/>
            </a:pPr>
            <a:endParaRPr lang="en-US" altLang="en-US" sz="800" dirty="0">
              <a:latin typeface="MARKETPRO" pitchFamily="2" charset="2"/>
            </a:endParaRPr>
          </a:p>
          <a:p>
            <a:pPr eaLnBrk="1" hangingPunct="1">
              <a:defRPr/>
            </a:pPr>
            <a:r>
              <a:rPr lang="en-US" altLang="en-US" sz="2800" i="1" dirty="0">
                <a:latin typeface="Arial Narrow" panose="020B0606020202030204" pitchFamily="34" charset="0"/>
              </a:rPr>
              <a:t>Earlier, Jeremiah had used Isaiah’s “Branch” metaphor to describe the restoration of David’s family </a:t>
            </a:r>
            <a:r>
              <a:rPr lang="en-US" altLang="en-US" sz="2800" dirty="0">
                <a:latin typeface="Arial Narrow" panose="020B0606020202030204" pitchFamily="34" charset="0"/>
              </a:rPr>
              <a:t>(Je. 23:5-6; cf. Is. 11:1).</a:t>
            </a:r>
            <a:endParaRPr lang="en-US" altLang="en-US" sz="2800" i="1" dirty="0">
              <a:latin typeface="Arial Narrow" panose="020B0606020202030204" pitchFamily="34" charset="0"/>
            </a:endParaRPr>
          </a:p>
          <a:p>
            <a:pPr eaLnBrk="1" hangingPunct="1">
              <a:defRPr/>
            </a:pPr>
            <a:r>
              <a:rPr lang="en-US" altLang="en-US" sz="2800" i="1" dirty="0">
                <a:latin typeface="Arial Narrow" panose="020B0606020202030204" pitchFamily="34" charset="0"/>
              </a:rPr>
              <a:t>In the time of restoration, the ancient promise to David’s family would be fulfilled </a:t>
            </a:r>
            <a:r>
              <a:rPr lang="en-US" altLang="en-US" sz="2800" dirty="0">
                <a:latin typeface="Arial Narrow" panose="020B0606020202030204" pitchFamily="34" charset="0"/>
              </a:rPr>
              <a:t>(Je. 33:14-26; cf. 2 Sa. 7:16; 23:5; Ps. 89:35-37).</a:t>
            </a:r>
          </a:p>
        </p:txBody>
      </p:sp>
    </p:spTree>
    <p:extLst>
      <p:ext uri="{BB962C8B-B14F-4D97-AF65-F5344CB8AC3E}">
        <p14:creationId xmlns:p14="http://schemas.microsoft.com/office/powerpoint/2010/main" val="146708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2931">
                                            <p:txEl>
                                              <p:pRg st="2" end="2"/>
                                            </p:txEl>
                                          </p:spTgt>
                                        </p:tgtEl>
                                        <p:attrNameLst>
                                          <p:attrName>style.visibility</p:attrName>
                                        </p:attrNameLst>
                                      </p:cBhvr>
                                      <p:to>
                                        <p:strVal val="visible"/>
                                      </p:to>
                                    </p:set>
                                    <p:anim calcmode="lin" valueType="num">
                                      <p:cBhvr additive="base">
                                        <p:cTn id="7" dur="500" fill="hold"/>
                                        <p:tgtEl>
                                          <p:spTgt spid="25293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2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2931">
                                            <p:txEl>
                                              <p:pRg st="3" end="3"/>
                                            </p:txEl>
                                          </p:spTgt>
                                        </p:tgtEl>
                                        <p:attrNameLst>
                                          <p:attrName>style.visibility</p:attrName>
                                        </p:attrNameLst>
                                      </p:cBhvr>
                                      <p:to>
                                        <p:strVal val="visible"/>
                                      </p:to>
                                    </p:set>
                                    <p:anim calcmode="lin" valueType="num">
                                      <p:cBhvr additive="base">
                                        <p:cTn id="13" dur="500" fill="hold"/>
                                        <p:tgtEl>
                                          <p:spTgt spid="25293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29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1143</TotalTime>
  <Words>19388</Words>
  <Application>Microsoft Office PowerPoint</Application>
  <PresentationFormat>Widescreen</PresentationFormat>
  <Paragraphs>1725</Paragraphs>
  <Slides>226</Slides>
  <Notes>3</Notes>
  <HiddenSlides>0</HiddenSlides>
  <MMClips>0</MMClips>
  <ScaleCrop>false</ScaleCrop>
  <HeadingPairs>
    <vt:vector size="6" baseType="variant">
      <vt:variant>
        <vt:lpstr>Fonts Used</vt:lpstr>
      </vt:variant>
      <vt:variant>
        <vt:i4>43</vt:i4>
      </vt:variant>
      <vt:variant>
        <vt:lpstr>Theme</vt:lpstr>
      </vt:variant>
      <vt:variant>
        <vt:i4>1</vt:i4>
      </vt:variant>
      <vt:variant>
        <vt:lpstr>Slide Titles</vt:lpstr>
      </vt:variant>
      <vt:variant>
        <vt:i4>226</vt:i4>
      </vt:variant>
    </vt:vector>
  </HeadingPairs>
  <TitlesOfParts>
    <vt:vector size="270" baseType="lpstr">
      <vt:lpstr>Comic Sans MS</vt:lpstr>
      <vt:lpstr>Berlin Sans FB</vt:lpstr>
      <vt:lpstr>Arial Black</vt:lpstr>
      <vt:lpstr>Brush Script MT</vt:lpstr>
      <vt:lpstr>Georgia</vt:lpstr>
      <vt:lpstr>Times New Roman</vt:lpstr>
      <vt:lpstr>Agency FB</vt:lpstr>
      <vt:lpstr>Showcard Gothic</vt:lpstr>
      <vt:lpstr>Franklin Gothic Medium</vt:lpstr>
      <vt:lpstr>Eras Bold ITC</vt:lpstr>
      <vt:lpstr>Papyrus</vt:lpstr>
      <vt:lpstr>Lucida Sans Unicode</vt:lpstr>
      <vt:lpstr>Arial Narrow</vt:lpstr>
      <vt:lpstr>Lucida Fax</vt:lpstr>
      <vt:lpstr>Book Antiqua</vt:lpstr>
      <vt:lpstr>ReservoirGrunge</vt:lpstr>
      <vt:lpstr>Wide Latin</vt:lpstr>
      <vt:lpstr>Arial</vt:lpstr>
      <vt:lpstr>Narkisim</vt:lpstr>
      <vt:lpstr>Calibri</vt:lpstr>
      <vt:lpstr>Monotype Corsiva</vt:lpstr>
      <vt:lpstr>HebrewTh</vt:lpstr>
      <vt:lpstr>Harlow Solid Italic</vt:lpstr>
      <vt:lpstr>Lucida Bright</vt:lpstr>
      <vt:lpstr>Wingdings 2</vt:lpstr>
      <vt:lpstr>Matura MT Script Capitals</vt:lpstr>
      <vt:lpstr>Freestyle Script</vt:lpstr>
      <vt:lpstr>Impact</vt:lpstr>
      <vt:lpstr>Script MT Bold</vt:lpstr>
      <vt:lpstr>MARKETPRO</vt:lpstr>
      <vt:lpstr>Pristina</vt:lpstr>
      <vt:lpstr>Perpetua Titling MT</vt:lpstr>
      <vt:lpstr>Wingdings</vt:lpstr>
      <vt:lpstr>Eras Demi ITC</vt:lpstr>
      <vt:lpstr>Arial Unicode MS</vt:lpstr>
      <vt:lpstr>Arial Rounded MT Bold</vt:lpstr>
      <vt:lpstr>Cooper Black</vt:lpstr>
      <vt:lpstr>Tahoma</vt:lpstr>
      <vt:lpstr>Berlin Sans FB Demi</vt:lpstr>
      <vt:lpstr>Gloucester MT Extra Condensed</vt:lpstr>
      <vt:lpstr>Gill Sans MT</vt:lpstr>
      <vt:lpstr>Jenkins v2.0</vt:lpstr>
      <vt:lpstr>Gill Sans MT Ext Condensed Bold</vt:lpstr>
      <vt:lpstr>Parcel</vt:lpstr>
      <vt:lpstr>THE LATE PROPHETS WEEK</vt:lpstr>
      <vt:lpstr>PROPHETS IN THE ANCIENT NEAR EAST</vt:lpstr>
      <vt:lpstr>Balaam Inscription</vt:lpstr>
      <vt:lpstr>PowerPoint Presentation</vt:lpstr>
      <vt:lpstr>PowerPoint Presentation</vt:lpstr>
      <vt:lpstr>THE HEBREW BIBLE Three Collections</vt:lpstr>
      <vt:lpstr>DATING THE WRITTEN ORACLES</vt:lpstr>
      <vt:lpstr>Pathos of the Prophets</vt:lpstr>
      <vt:lpstr>PowerPoint Presentation</vt:lpstr>
      <vt:lpstr>PowerPoint Presentation</vt:lpstr>
      <vt:lpstr>THE ORACLES OF HABAKKUK ARE UNIQUE AMONG THE PROPHETS</vt:lpstr>
      <vt:lpstr>The basic questions</vt:lpstr>
      <vt:lpstr>PowerPoint Presentation</vt:lpstr>
      <vt:lpstr>structure</vt:lpstr>
      <vt:lpstr>The first complaint (1:2-4)</vt:lpstr>
      <vt:lpstr>The first answer (1:5-11)</vt:lpstr>
      <vt:lpstr>The second complaint (1:12-13)</vt:lpstr>
      <vt:lpstr>The Babylonian conquests (1:14-17)</vt:lpstr>
      <vt:lpstr>PowerPoint Presentation</vt:lpstr>
      <vt:lpstr>Waiting on Yahweh (2:1)</vt:lpstr>
      <vt:lpstr>PowerPoint Presentation</vt:lpstr>
      <vt:lpstr>The second answer (2:2)</vt:lpstr>
      <vt:lpstr>An answer postponed (2:3-4a, 5)</vt:lpstr>
      <vt:lpstr>the righteous will live by his faith (2:4b)</vt:lpstr>
      <vt:lpstr>PowerPoint Presentation</vt:lpstr>
      <vt:lpstr>Intercession (3:2)</vt:lpstr>
      <vt:lpstr>Theophany (3:3-7)</vt:lpstr>
      <vt:lpstr>But why did god come in this way (3:8-15)?</vt:lpstr>
      <vt:lpstr>The final answer</vt:lpstr>
      <vt:lpstr>PowerPoint Presentation</vt:lpstr>
      <vt:lpstr>PowerPoint Presentation</vt:lpstr>
      <vt:lpstr>ZEPHANIAH</vt:lpstr>
      <vt:lpstr>Manasseh (2 Kg. 21:1-18)</vt:lpstr>
      <vt:lpstr>The josianic reform</vt:lpstr>
      <vt:lpstr>Zephaniah, the man</vt:lpstr>
      <vt:lpstr>Syncretism in Judah</vt:lpstr>
      <vt:lpstr>PowerPoint Presentation</vt:lpstr>
      <vt:lpstr>Vision of the day of Yahweh (1:2-3)</vt:lpstr>
      <vt:lpstr>The Eschatological Language of the Prophets</vt:lpstr>
      <vt:lpstr>PowerPoint Presentation</vt:lpstr>
      <vt:lpstr>Jerusalem and Judah (1:4-6)</vt:lpstr>
      <vt:lpstr>Ammonite deity</vt:lpstr>
      <vt:lpstr>Other paganizing trends (1:7-9)</vt:lpstr>
      <vt:lpstr>Coming judgment (1:10-13)</vt:lpstr>
      <vt:lpstr>The day of Yahweh (1:14—2:3)</vt:lpstr>
      <vt:lpstr>PowerPoint Presentation</vt:lpstr>
      <vt:lpstr>Yahweh, The international god (2:4-15)</vt:lpstr>
      <vt:lpstr>The fate of Jerusalem (3:1-8)</vt:lpstr>
      <vt:lpstr>The restoration (3:9-20)</vt:lpstr>
      <vt:lpstr>PowerPoint Presentation</vt:lpstr>
      <vt:lpstr>PowerPoint Presentation</vt:lpstr>
      <vt:lpstr>When does the idea of exile begin?</vt:lpstr>
      <vt:lpstr>PowerPoint Presentation</vt:lpstr>
      <vt:lpstr>False Optimism</vt:lpstr>
      <vt:lpstr>PowerPoint Presentation</vt:lpstr>
      <vt:lpstr>The World of Jeremiah</vt:lpstr>
      <vt:lpstr>Jeremiah &amp; Josiah</vt:lpstr>
      <vt:lpstr>THE TASK OF JEREMIAH</vt:lpstr>
      <vt:lpstr>PowerPoint Presentation</vt:lpstr>
      <vt:lpstr>Jeremiah,  the Man and his Ministry</vt:lpstr>
      <vt:lpstr>Structure The book is not autobiographical nor chronological. Rather, it is a collection of oracles written in various literary forms.</vt:lpstr>
      <vt:lpstr>Codification Jeremiah 36</vt:lpstr>
      <vt:lpstr>Bulla of Jeremiah’s Scribe In 1975, a hoard of more than 250 bullae (lumps of clay impressed with a seal) were discovered, one of them containing the name of Baruch (cf. Je. 36:4).</vt:lpstr>
      <vt:lpstr>Jeremiah’s Call  Chosen and shaped for prophethood from birth (1:4-5)</vt:lpstr>
      <vt:lpstr>PowerPoint Presentation</vt:lpstr>
      <vt:lpstr>The Boiling Krater</vt:lpstr>
      <vt:lpstr>Horror of Ancient Near Eastern Warfare flaying prisoners of war (British Museum, London)</vt:lpstr>
      <vt:lpstr>Impaling Victims  (British Museum, London)</vt:lpstr>
      <vt:lpstr>Decapitations (British Museum, London)</vt:lpstr>
      <vt:lpstr>USE OF COURTROOM LANGUAGE IN THE PROPHETS (2)  “Therefore, I bring charges against you…” (2:9)</vt:lpstr>
      <vt:lpstr>Vivid metaphors of adultery are given against the background of the Canaanite fertility cult</vt:lpstr>
      <vt:lpstr>The Temple Sermon (7, 26) a scathing denunciation of religious superficiality</vt:lpstr>
      <vt:lpstr>PowerPoint Presentation</vt:lpstr>
      <vt:lpstr>PowerPoint Presentation</vt:lpstr>
      <vt:lpstr>The Aftermath</vt:lpstr>
      <vt:lpstr>PowerPoint Presentation</vt:lpstr>
      <vt:lpstr>Since the court prophets were supporters of the royal theology, Jeremiah’s assault upon the Davidic kings brought him into conflict with the prophetic guild as well.</vt:lpstr>
      <vt:lpstr>The Third Commandment</vt:lpstr>
      <vt:lpstr>Jeremiah’s Diatribe  Against the False Prophets</vt:lpstr>
      <vt:lpstr>Jeremiah and Hananiah</vt:lpstr>
      <vt:lpstr>PowerPoint Presentation</vt:lpstr>
      <vt:lpstr>The Linen Loincloth 13:1-11</vt:lpstr>
      <vt:lpstr>The Smashed Wine Jars 13:12-27</vt:lpstr>
      <vt:lpstr>Emotionless Stoicism 16</vt:lpstr>
      <vt:lpstr>The Potter’s House 18</vt:lpstr>
      <vt:lpstr>The Smashed Clay Jar 19</vt:lpstr>
      <vt:lpstr>The Cup of Wine 25</vt:lpstr>
      <vt:lpstr>The Recabites 35</vt:lpstr>
      <vt:lpstr>The Two Baskets of Figs 24</vt:lpstr>
      <vt:lpstr>The Field in Anathoth 32</vt:lpstr>
      <vt:lpstr>Scrolls normally have writing only on a single side. So-called “Double Deeds” had both a sealed text (permanent legal description) and an open text (abstract available for inspection).  Brooklyn Museum, Brooklyn, New York </vt:lpstr>
      <vt:lpstr>     The “confessions” or “complaints” of Jeremiah are a series of candid, direct and intimate prayers composed after the pattern of laments in the Psalms. Jeremiah gives full vent to his anguish, questioning God and cursing his enemies.</vt:lpstr>
      <vt:lpstr>PowerPoint Presentation</vt:lpstr>
      <vt:lpstr>The Scroll</vt:lpstr>
      <vt:lpstr>The Land</vt:lpstr>
      <vt:lpstr>The Covenant</vt:lpstr>
      <vt:lpstr>PowerPoint Presentation</vt:lpstr>
      <vt:lpstr>PowerPoint Presentation</vt:lpstr>
      <vt:lpstr>The King</vt:lpstr>
      <vt:lpstr>PowerPoint Presentation</vt:lpstr>
      <vt:lpstr>PowerPoint Presentation</vt:lpstr>
      <vt:lpstr>Nebuchadnezzar’s strategy was first to strip Jerusalem of its defense cities</vt:lpstr>
      <vt:lpstr>Lachish Letter III</vt:lpstr>
      <vt:lpstr>Lachish Letter IV</vt:lpstr>
      <vt:lpstr>Lachish Letter VI</vt:lpstr>
      <vt:lpstr>PowerPoint Presentation</vt:lpstr>
      <vt:lpstr>The Fall of Jerusalem, 587-6 BC Jeremiah 39, 52</vt:lpstr>
      <vt:lpstr>Near Escape</vt:lpstr>
      <vt:lpstr>Flight to Egypt 41:16—43:13</vt:lpstr>
      <vt:lpstr>Oracles about the Nations</vt:lpstr>
      <vt:lpstr>A Sign for the Future 51:59-64</vt:lpstr>
      <vt:lpstr>PowerPoint Presentation</vt:lpstr>
      <vt:lpstr>Hamesh megillot (the Five Rolls)</vt:lpstr>
      <vt:lpstr>PowerPoint Presentation</vt:lpstr>
      <vt:lpstr>Title and Author</vt:lpstr>
      <vt:lpstr>Literary Style</vt:lpstr>
      <vt:lpstr>Acrostic Style  x b g d h V z H F y k l m n s f p c q r w t</vt:lpstr>
      <vt:lpstr>Notations on the First Lament</vt:lpstr>
      <vt:lpstr>PowerPoint Presentation</vt:lpstr>
      <vt:lpstr>Notations on the Second Lament</vt:lpstr>
      <vt:lpstr>PowerPoint Presentation</vt:lpstr>
      <vt:lpstr>Notations on the Third Lament</vt:lpstr>
      <vt:lpstr>PowerPoint Presentation</vt:lpstr>
      <vt:lpstr>PowerPoint Presentation</vt:lpstr>
      <vt:lpstr>PowerPoint Presentation</vt:lpstr>
      <vt:lpstr>Notations on the Fourth Lament</vt:lpstr>
      <vt:lpstr>Notations on the Fifth Lament</vt:lpstr>
      <vt:lpstr>PowerPoint Presentation</vt:lpstr>
      <vt:lpstr>PowerPoint Presentation</vt:lpstr>
      <vt:lpstr>PowerPoint Presentation</vt:lpstr>
      <vt:lpstr>Kings During the Last Years of Judah</vt:lpstr>
      <vt:lpstr>Babylonian Chronicle 5</vt:lpstr>
      <vt:lpstr>Jehoiachin’s Reign (2 Kg. 24:8-17)</vt:lpstr>
      <vt:lpstr>Zedekiah’s Reign (2 Kg. 24:18—25:7)</vt:lpstr>
      <vt:lpstr>PowerPoint Presentation</vt:lpstr>
      <vt:lpstr>PowerPoint Presentation</vt:lpstr>
      <vt:lpstr>PowerPoint Presentation</vt:lpstr>
      <vt:lpstr>EZEKIEL BEN BUZI</vt:lpstr>
      <vt:lpstr>STRUCTURE OF EZEKIEL</vt:lpstr>
      <vt:lpstr>PowerPoint Presentation</vt:lpstr>
      <vt:lpstr>The Idea of a Chariot Throne</vt:lpstr>
      <vt:lpstr>Cherubim  Guardian sphinxes also known as griffins (British Museum, London)</vt:lpstr>
      <vt:lpstr>PowerPoint Presentation</vt:lpstr>
      <vt:lpstr>TITLE  Son of Man</vt:lpstr>
      <vt:lpstr>Ezekiel’s Task</vt:lpstr>
      <vt:lpstr>The Model Siege (4:1—5:17)</vt:lpstr>
      <vt:lpstr>Babylonian Map of the World</vt:lpstr>
      <vt:lpstr>PowerPoint Presentation</vt:lpstr>
      <vt:lpstr>PowerPoint Presentation</vt:lpstr>
      <vt:lpstr>EZEKIEL’S ORDEAL (4:4-9) Ezekiel’s oracle is dated in the 5th regnal year of Jehoiachin (593-2 BC)</vt:lpstr>
      <vt:lpstr>Jerusalem’s Day of Reckoning</vt:lpstr>
      <vt:lpstr>The Idolatrous Mountains (6:1-3)</vt:lpstr>
      <vt:lpstr>The Bamah (High Place)</vt:lpstr>
      <vt:lpstr>The End Cq2  (7:1-3, 6)</vt:lpstr>
      <vt:lpstr>FOUR EXRESSIONS OF PAGANISM IN THE TEMPLE PRECINCTS</vt:lpstr>
      <vt:lpstr>PowerPoint Presentation</vt:lpstr>
      <vt:lpstr>Image of Astarte gold pendant excavated in Ugarit</vt:lpstr>
      <vt:lpstr>PowerPoint Presentation</vt:lpstr>
      <vt:lpstr>The Glory Abandons the Temple (10-11)</vt:lpstr>
      <vt:lpstr>Miming a Refugee (12:1-20)</vt:lpstr>
      <vt:lpstr>PowerPoint Presentation</vt:lpstr>
      <vt:lpstr>TWO POPULAR CLICHES both betraying false optimism (12:21-22, 26-27)</vt:lpstr>
      <vt:lpstr>False Preachers (13:1-23)</vt:lpstr>
      <vt:lpstr>Deuteronomic Judgment (14:12-20)</vt:lpstr>
      <vt:lpstr>The Worthless Vine (15:1-8)</vt:lpstr>
      <vt:lpstr>PowerPoint Presentation</vt:lpstr>
      <vt:lpstr>Allegory of the Foundling the moral collapse of Jerusalem, personified as a foundling (16)</vt:lpstr>
      <vt:lpstr>Fable of the Eagles, Cedars and Vine vacillating policies of Zedekiah (17; cf. 2 Kg. 24-25; 2 Chr. 36)</vt:lpstr>
      <vt:lpstr>Proverb of Sour Grapes (18) ”The fathers eat sour grapes, and the children’s teeth are set on edge.”</vt:lpstr>
      <vt:lpstr>Every Person will be Judged Individually</vt:lpstr>
      <vt:lpstr>Lamentation in Two Metaphors (19)</vt:lpstr>
      <vt:lpstr>Metaphor of the Lion Cubs</vt:lpstr>
      <vt:lpstr>METAPHOR OF THE VINE (19:10ff.) Precedents: Isaiah’s Song of the Vineyard (Is. 5:1-7) Ezekiel’s Analogy of the Charred Vine (Eze. 15:1-5)</vt:lpstr>
      <vt:lpstr>PowerPoint Presentation</vt:lpstr>
      <vt:lpstr>The Indictment</vt:lpstr>
      <vt:lpstr>“So He Gave Them Over” (20:25-26)</vt:lpstr>
      <vt:lpstr>PowerPoint Presentation</vt:lpstr>
      <vt:lpstr>Babylonian Liver Divination</vt:lpstr>
      <vt:lpstr>THE PROSTITUTE SISTERS fertility cult promiscuity becomes a metaphor for disloyalty to God  lH,)x (‘ohel = tent), a word-play on the tents of pagan prostitution at the high places</vt:lpstr>
      <vt:lpstr>The Song of the Cauldron  January 15, 588 BC the day the siege of Jerusalem began (Eze. 24:1-2; 2 Kg. 25:1; Je. 52:4)</vt:lpstr>
      <vt:lpstr>The Desecration of the Sanctuary</vt:lpstr>
      <vt:lpstr>PROPHETIC ORACLES TO THE NATIONS</vt:lpstr>
      <vt:lpstr>EZEKIEL’S ESCHATOLOGY</vt:lpstr>
      <vt:lpstr>Five Interpretive Approaches to Ezekiel’s Eschatology</vt:lpstr>
      <vt:lpstr>PowerPoint Presentation</vt:lpstr>
      <vt:lpstr>PowerPoint Presentation</vt:lpstr>
      <vt:lpstr>PowerPoint Presentation</vt:lpstr>
      <vt:lpstr>PowerPoint Presentation</vt:lpstr>
      <vt:lpstr>My Approach (not the hill I would die on)  Many OT prophecies are double entendres, that is, double references within the scope of a single oracle:</vt:lpstr>
      <vt:lpstr>PowerPoint Presentation</vt:lpstr>
      <vt:lpstr>PowerPoint Presentation</vt:lpstr>
      <vt:lpstr>PowerPoint Presentation</vt:lpstr>
      <vt:lpstr>OBADIAH</vt:lpstr>
      <vt:lpstr>BACKGROUND</vt:lpstr>
      <vt:lpstr>Ancient Edom</vt:lpstr>
      <vt:lpstr>PowerPoint Presentation</vt:lpstr>
      <vt:lpstr>Literary Parallels</vt:lpstr>
      <vt:lpstr>PowerPoint Presentation</vt:lpstr>
      <vt:lpstr>VISION OF EDOM’S JUDGMENT (1-14)</vt:lpstr>
      <vt:lpstr>PowerPoint Presentation</vt:lpstr>
      <vt:lpstr>Cause of Edom’s Judgment</vt:lpstr>
      <vt:lpstr>VISION OF THE DAY OF YAHWEH (15-21)</vt:lpstr>
      <vt:lpstr>The Redemption of Zion</vt:lpstr>
      <vt:lpstr>PowerPoint Presentation</vt:lpstr>
      <vt:lpstr>PowerPoint Presentation</vt:lpstr>
      <vt:lpstr>The Historical Periods for the Jews</vt:lpstr>
      <vt:lpstr>PowerPoint Presentation</vt:lpstr>
      <vt:lpstr>Interpreting the Book how one answers the question about authorship and date becomes a primary determinate for understanding the book</vt:lpstr>
      <vt:lpstr>The Four Young Men their Hebrew and Babylonian names</vt:lpstr>
      <vt:lpstr>PowerPoint Presentation</vt:lpstr>
      <vt:lpstr>PowerPoint Presentation</vt:lpstr>
      <vt:lpstr>Chapters 3-4</vt:lpstr>
      <vt:lpstr>The Fourth Man in the Fire</vt:lpstr>
      <vt:lpstr>Clay Cylinder Naming Nabonidus and Belshazzar This 4” cylinder describes Cyrus’ defeat of Nabonidus and his capture of Babylon. (British Museum, London)</vt:lpstr>
      <vt:lpstr> Belshazzar’s wise men could neither “read” nor “interpret” the handwriting (Da. 5:7-8). Daniel could both “read” and “interpret” it (Da. 5:17).   Since the writing was in standard alphabetic letters, the question remains as to why it was difficult to read.</vt:lpstr>
      <vt:lpstr>Rembrandt’s Painting of Belshazzar’s Feast (1634) (National Gallery, London)</vt:lpstr>
      <vt:lpstr>PowerPoint Presentation</vt:lpstr>
      <vt:lpstr>DREAM OF WORLD EMPIREs    Daniel 2   Daniel 7</vt:lpstr>
      <vt:lpstr>THE WAR WITH THE SAINTS</vt:lpstr>
      <vt:lpstr>VISION OF THE RAM &amp; GOAT</vt:lpstr>
      <vt:lpstr>MACCABEAN VIEW OF THE 70 WEEKS</vt:lpstr>
      <vt:lpstr>MESSIANIC VIEW OF THE 70 WEEKS</vt:lpstr>
      <vt:lpstr>DISPENSATIONAL VIEW OF THE 70 WEEKS</vt:lpstr>
      <vt:lpstr>VISION OF THE KINGS OF THE NORTH AND SOUTH</vt:lpstr>
      <vt:lpstr>PowerPoint Presentation</vt:lpstr>
      <vt:lpstr>“…at that time…”  Daniel 12:1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HABAKKUK</dc:title>
  <dc:creator>Daniel Lewis</dc:creator>
  <cp:lastModifiedBy>DLewis</cp:lastModifiedBy>
  <cp:revision>128</cp:revision>
  <dcterms:created xsi:type="dcterms:W3CDTF">2016-06-02T07:12:29Z</dcterms:created>
  <dcterms:modified xsi:type="dcterms:W3CDTF">2021-03-01T16:29:18Z</dcterms:modified>
</cp:coreProperties>
</file>