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60" r:id="rId2"/>
    <p:sldMasterId id="2147483678" r:id="rId3"/>
  </p:sldMasterIdLst>
  <p:sldIdLst>
    <p:sldId id="256" r:id="rId4"/>
    <p:sldId id="482" r:id="rId5"/>
    <p:sldId id="257" r:id="rId6"/>
    <p:sldId id="258" r:id="rId7"/>
    <p:sldId id="320" r:id="rId8"/>
    <p:sldId id="478" r:id="rId9"/>
    <p:sldId id="479" r:id="rId10"/>
    <p:sldId id="480" r:id="rId11"/>
    <p:sldId id="340" r:id="rId12"/>
    <p:sldId id="341" r:id="rId13"/>
    <p:sldId id="477" r:id="rId14"/>
    <p:sldId id="259" r:id="rId15"/>
    <p:sldId id="260" r:id="rId16"/>
    <p:sldId id="261" r:id="rId17"/>
    <p:sldId id="262" r:id="rId18"/>
    <p:sldId id="263" r:id="rId19"/>
    <p:sldId id="481" r:id="rId20"/>
    <p:sldId id="484" r:id="rId21"/>
    <p:sldId id="485" r:id="rId22"/>
    <p:sldId id="483" r:id="rId23"/>
    <p:sldId id="486" r:id="rId24"/>
    <p:sldId id="489" r:id="rId25"/>
    <p:sldId id="487" r:id="rId26"/>
    <p:sldId id="488" r:id="rId27"/>
    <p:sldId id="490" r:id="rId28"/>
    <p:sldId id="491" r:id="rId29"/>
    <p:sldId id="492" r:id="rId30"/>
    <p:sldId id="493" r:id="rId31"/>
    <p:sldId id="498" r:id="rId32"/>
    <p:sldId id="495" r:id="rId33"/>
    <p:sldId id="496" r:id="rId34"/>
    <p:sldId id="497" r:id="rId35"/>
    <p:sldId id="499" r:id="rId36"/>
    <p:sldId id="500" r:id="rId37"/>
    <p:sldId id="501" r:id="rId38"/>
    <p:sldId id="886" r:id="rId39"/>
    <p:sldId id="502" r:id="rId40"/>
    <p:sldId id="503" r:id="rId41"/>
    <p:sldId id="887" r:id="rId42"/>
    <p:sldId id="888" r:id="rId43"/>
    <p:sldId id="889" r:id="rId44"/>
    <p:sldId id="890" r:id="rId45"/>
    <p:sldId id="891" r:id="rId46"/>
    <p:sldId id="494" r:id="rId47"/>
    <p:sldId id="892" r:id="rId48"/>
    <p:sldId id="893" r:id="rId49"/>
    <p:sldId id="894" r:id="rId50"/>
    <p:sldId id="895" r:id="rId51"/>
    <p:sldId id="896" r:id="rId52"/>
    <p:sldId id="897" r:id="rId53"/>
    <p:sldId id="899" r:id="rId54"/>
    <p:sldId id="898" r:id="rId55"/>
    <p:sldId id="900" r:id="rId56"/>
    <p:sldId id="901" r:id="rId57"/>
    <p:sldId id="902" r:id="rId58"/>
    <p:sldId id="903" r:id="rId59"/>
    <p:sldId id="904" r:id="rId60"/>
    <p:sldId id="905" r:id="rId61"/>
    <p:sldId id="906" r:id="rId62"/>
    <p:sldId id="907" r:id="rId63"/>
    <p:sldId id="908" r:id="rId64"/>
    <p:sldId id="909" r:id="rId65"/>
    <p:sldId id="913" r:id="rId66"/>
    <p:sldId id="914" r:id="rId67"/>
    <p:sldId id="915" r:id="rId68"/>
    <p:sldId id="910" r:id="rId69"/>
    <p:sldId id="911" r:id="rId70"/>
    <p:sldId id="912" r:id="rId71"/>
    <p:sldId id="916" r:id="rId72"/>
    <p:sldId id="917" r:id="rId73"/>
    <p:sldId id="923" r:id="rId74"/>
    <p:sldId id="920" r:id="rId75"/>
    <p:sldId id="921" r:id="rId76"/>
    <p:sldId id="922" r:id="rId77"/>
    <p:sldId id="924" r:id="rId78"/>
    <p:sldId id="925" r:id="rId79"/>
    <p:sldId id="926" r:id="rId80"/>
    <p:sldId id="927" r:id="rId81"/>
    <p:sldId id="928" r:id="rId82"/>
    <p:sldId id="929" r:id="rId83"/>
  </p:sldIdLst>
  <p:sldSz cx="12192000" cy="6858000"/>
  <p:notesSz cx="6858000" cy="9144000"/>
  <p:embeddedFontLst>
    <p:embeddedFont>
      <p:font typeface="Arial Black" panose="020B0A04020102020204" pitchFamily="34" charset="0"/>
      <p:bold r:id="rId84"/>
    </p:embeddedFont>
    <p:embeddedFont>
      <p:font typeface="Arial Narrow" panose="020B0606020202030204" pitchFamily="34" charset="0"/>
      <p:regular r:id="rId85"/>
      <p:bold r:id="rId86"/>
      <p:italic r:id="rId87"/>
      <p:boldItalic r:id="rId88"/>
    </p:embeddedFont>
    <p:embeddedFont>
      <p:font typeface="Bernard MT Condensed" panose="02050806060905020404" pitchFamily="18" charset="0"/>
      <p:regular r:id="rId89"/>
    </p:embeddedFont>
    <p:embeddedFont>
      <p:font typeface="Brush Script MT" panose="03060802040406070304" pitchFamily="66" charset="0"/>
      <p:italic r:id="rId90"/>
    </p:embeddedFont>
    <p:embeddedFont>
      <p:font typeface="Century Gothic" panose="020B0502020202020204" pitchFamily="34" charset="0"/>
      <p:regular r:id="rId91"/>
      <p:bold r:id="rId92"/>
      <p:italic r:id="rId93"/>
      <p:boldItalic r:id="rId94"/>
    </p:embeddedFont>
    <p:embeddedFont>
      <p:font typeface="Cooper Black" panose="0208090404030B020404" pitchFamily="18" charset="0"/>
      <p:regular r:id="rId95"/>
    </p:embeddedFont>
    <p:embeddedFont>
      <p:font typeface="Eras Demi ITC" panose="020B0805030504020804" pitchFamily="34" charset="0"/>
      <p:regular r:id="rId96"/>
    </p:embeddedFont>
    <p:embeddedFont>
      <p:font typeface="Freestyle Script" panose="030804020302050B0404" pitchFamily="66" charset="0"/>
      <p:regular r:id="rId97"/>
    </p:embeddedFont>
    <p:embeddedFont>
      <p:font typeface="Greekth" panose="020B0604020202020204"/>
      <p:bold r:id="rId98"/>
    </p:embeddedFont>
    <p:embeddedFont>
      <p:font typeface="Impact" panose="020B0806030902050204" pitchFamily="34" charset="0"/>
      <p:regular r:id="rId99"/>
    </p:embeddedFont>
    <p:embeddedFont>
      <p:font typeface="MS Shell Dlg 2" panose="020B0604030504040204" pitchFamily="34" charset="0"/>
      <p:regular r:id="rId100"/>
      <p:bold r:id="rId101"/>
    </p:embeddedFont>
    <p:embeddedFont>
      <p:font typeface="Wingdings 3" panose="05040102010807070707" pitchFamily="18" charset="2"/>
      <p:regular r:id="rId10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FFFF66"/>
    <a:srgbClr val="680808"/>
    <a:srgbClr val="410505"/>
    <a:srgbClr val="2A2A2A"/>
    <a:srgbClr val="414141"/>
    <a:srgbClr val="460000"/>
    <a:srgbClr val="3AA4CA"/>
    <a:srgbClr val="3E3712"/>
    <a:srgbClr val="1515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7"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font" Target="fonts/font1.fntdata"/><Relationship Id="rId89" Type="http://schemas.openxmlformats.org/officeDocument/2006/relationships/font" Target="fonts/font6.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font" Target="fonts/font4.fntdata"/><Relationship Id="rId102" Type="http://schemas.openxmlformats.org/officeDocument/2006/relationships/font" Target="fonts/font19.fntdata"/><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font" Target="fonts/font7.fntdata"/><Relationship Id="rId95" Type="http://schemas.openxmlformats.org/officeDocument/2006/relationships/font" Target="fonts/font12.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font" Target="fonts/font17.fntdata"/><Relationship Id="rId105"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font" Target="fonts/font2.fntdata"/><Relationship Id="rId93" Type="http://schemas.openxmlformats.org/officeDocument/2006/relationships/font" Target="fonts/font10.fntdata"/><Relationship Id="rId98" Type="http://schemas.openxmlformats.org/officeDocument/2006/relationships/font" Target="fonts/font15.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font" Target="fonts/font5.fntdata"/><Relationship Id="rId91" Type="http://schemas.openxmlformats.org/officeDocument/2006/relationships/font" Target="fonts/font8.fntdata"/><Relationship Id="rId96"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font" Target="fonts/font3.fntdata"/><Relationship Id="rId94" Type="http://schemas.openxmlformats.org/officeDocument/2006/relationships/font" Target="fonts/font11.fntdata"/><Relationship Id="rId99" Type="http://schemas.openxmlformats.org/officeDocument/2006/relationships/font" Target="fonts/font16.fntdata"/><Relationship Id="rId101" Type="http://schemas.openxmlformats.org/officeDocument/2006/relationships/font" Target="fonts/font18.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14.fntdata"/><Relationship Id="rId10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2/4/2023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2/4/2023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2/4/2023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45BDFB0-DDDC-4180-B2D0-34885C10569B}"/>
              </a:ext>
            </a:extLst>
          </p:cNvPr>
          <p:cNvGrpSpPr>
            <a:grpSpLocks/>
          </p:cNvGrpSpPr>
          <p:nvPr/>
        </p:nvGrpSpPr>
        <p:grpSpPr bwMode="auto">
          <a:xfrm>
            <a:off x="0" y="1"/>
            <a:ext cx="12192000" cy="6856413"/>
            <a:chOff x="0" y="0"/>
            <a:chExt cx="5760" cy="4319"/>
          </a:xfrm>
        </p:grpSpPr>
        <p:sp>
          <p:nvSpPr>
            <p:cNvPr id="5" name="Freeform 3">
              <a:extLst>
                <a:ext uri="{FF2B5EF4-FFF2-40B4-BE49-F238E27FC236}">
                  <a16:creationId xmlns:a16="http://schemas.microsoft.com/office/drawing/2014/main" id="{8FDEDA62-3F2E-4457-8982-EBE4ADCC087B}"/>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6" name="Freeform 4">
              <a:extLst>
                <a:ext uri="{FF2B5EF4-FFF2-40B4-BE49-F238E27FC236}">
                  <a16:creationId xmlns:a16="http://schemas.microsoft.com/office/drawing/2014/main" id="{31ABBDE4-B401-46DA-AC72-F8B2542CF2DD}"/>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 name="Freeform 5">
              <a:extLst>
                <a:ext uri="{FF2B5EF4-FFF2-40B4-BE49-F238E27FC236}">
                  <a16:creationId xmlns:a16="http://schemas.microsoft.com/office/drawing/2014/main" id="{C701F6AA-73A9-4333-8089-92DB77D2B45E}"/>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8" name="Freeform 6">
              <a:extLst>
                <a:ext uri="{FF2B5EF4-FFF2-40B4-BE49-F238E27FC236}">
                  <a16:creationId xmlns:a16="http://schemas.microsoft.com/office/drawing/2014/main" id="{6A3E1510-BB92-4ED5-86EA-599F48188194}"/>
                </a:ext>
              </a:extLst>
            </p:cNvPr>
            <p:cNvSpPr>
              <a:spLocks/>
            </p:cNvSpPr>
            <p:nvPr/>
          </p:nvSpPr>
          <p:spPr bwMode="hidden">
            <a:xfrm>
              <a:off x="4038" y="3577"/>
              <a:ext cx="1720" cy="65"/>
            </a:xfrm>
            <a:custGeom>
              <a:avLst/>
              <a:gdLst>
                <a:gd name="T0" fmla="*/ 1696 w 1722"/>
                <a:gd name="T1" fmla="*/ 53 h 66"/>
                <a:gd name="T2" fmla="*/ 1696 w 1722"/>
                <a:gd name="T3" fmla="*/ 47 h 66"/>
                <a:gd name="T4" fmla="*/ 0 w 1722"/>
                <a:gd name="T5" fmla="*/ 0 h 66"/>
                <a:gd name="T6" fmla="*/ 0 w 1722"/>
                <a:gd name="T7" fmla="*/ 35 h 66"/>
                <a:gd name="T8" fmla="*/ 1696 w 1722"/>
                <a:gd name="T9" fmla="*/ 53 h 66"/>
                <a:gd name="T10" fmla="*/ 1696 w 1722"/>
                <a:gd name="T11" fmla="*/ 5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 name="Freeform 7">
              <a:extLst>
                <a:ext uri="{FF2B5EF4-FFF2-40B4-BE49-F238E27FC236}">
                  <a16:creationId xmlns:a16="http://schemas.microsoft.com/office/drawing/2014/main" id="{BF45A0DB-D828-4809-BDE7-38A4BC5041ED}"/>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 name="Freeform 8">
              <a:extLst>
                <a:ext uri="{FF2B5EF4-FFF2-40B4-BE49-F238E27FC236}">
                  <a16:creationId xmlns:a16="http://schemas.microsoft.com/office/drawing/2014/main" id="{49239761-039B-4D18-8870-F615BCB6DB2B}"/>
                </a:ext>
              </a:extLst>
            </p:cNvPr>
            <p:cNvSpPr>
              <a:spLocks/>
            </p:cNvSpPr>
            <p:nvPr/>
          </p:nvSpPr>
          <p:spPr bwMode="hidden">
            <a:xfrm>
              <a:off x="4784" y="3702"/>
              <a:ext cx="974" cy="101"/>
            </a:xfrm>
            <a:custGeom>
              <a:avLst/>
              <a:gdLst>
                <a:gd name="T0" fmla="*/ 962 w 975"/>
                <a:gd name="T1" fmla="*/ 48 h 101"/>
                <a:gd name="T2" fmla="*/ 962 w 975"/>
                <a:gd name="T3" fmla="*/ 0 h 101"/>
                <a:gd name="T4" fmla="*/ 0 w 975"/>
                <a:gd name="T5" fmla="*/ 24 h 101"/>
                <a:gd name="T6" fmla="*/ 0 w 975"/>
                <a:gd name="T7" fmla="*/ 101 h 101"/>
                <a:gd name="T8" fmla="*/ 962 w 975"/>
                <a:gd name="T9" fmla="*/ 48 h 101"/>
                <a:gd name="T10" fmla="*/ 962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9">
              <a:extLst>
                <a:ext uri="{FF2B5EF4-FFF2-40B4-BE49-F238E27FC236}">
                  <a16:creationId xmlns:a16="http://schemas.microsoft.com/office/drawing/2014/main" id="{4E28DD13-EB55-4375-9D1E-6A7D8E96E647}"/>
                </a:ext>
              </a:extLst>
            </p:cNvPr>
            <p:cNvSpPr>
              <a:spLocks/>
            </p:cNvSpPr>
            <p:nvPr/>
          </p:nvSpPr>
          <p:spPr bwMode="hidden">
            <a:xfrm>
              <a:off x="3619" y="3815"/>
              <a:ext cx="2139" cy="198"/>
            </a:xfrm>
            <a:custGeom>
              <a:avLst/>
              <a:gdLst>
                <a:gd name="T0" fmla="*/ 2115 w 2141"/>
                <a:gd name="T1" fmla="*/ 0 h 198"/>
                <a:gd name="T2" fmla="*/ 0 w 2141"/>
                <a:gd name="T3" fmla="*/ 156 h 198"/>
                <a:gd name="T4" fmla="*/ 0 w 2141"/>
                <a:gd name="T5" fmla="*/ 198 h 198"/>
                <a:gd name="T6" fmla="*/ 2115 w 2141"/>
                <a:gd name="T7" fmla="*/ 0 h 198"/>
                <a:gd name="T8" fmla="*/ 211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0">
              <a:extLst>
                <a:ext uri="{FF2B5EF4-FFF2-40B4-BE49-F238E27FC236}">
                  <a16:creationId xmlns:a16="http://schemas.microsoft.com/office/drawing/2014/main" id="{2C7C6DA7-3BCE-4F75-8875-68655A673CFB}"/>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3" name="Freeform 11">
              <a:extLst>
                <a:ext uri="{FF2B5EF4-FFF2-40B4-BE49-F238E27FC236}">
                  <a16:creationId xmlns:a16="http://schemas.microsoft.com/office/drawing/2014/main" id="{F7292CBA-2DEC-4AB6-BFD2-7FDBD058E268}"/>
                </a:ext>
              </a:extLst>
            </p:cNvPr>
            <p:cNvSpPr>
              <a:spLocks/>
            </p:cNvSpPr>
            <p:nvPr/>
          </p:nvSpPr>
          <p:spPr bwMode="hidden">
            <a:xfrm>
              <a:off x="2097" y="4043"/>
              <a:ext cx="2514" cy="276"/>
            </a:xfrm>
            <a:custGeom>
              <a:avLst/>
              <a:gdLst>
                <a:gd name="T0" fmla="*/ 2143 w 2517"/>
                <a:gd name="T1" fmla="*/ 276 h 276"/>
                <a:gd name="T2" fmla="*/ 2478 w 2517"/>
                <a:gd name="T3" fmla="*/ 204 h 276"/>
                <a:gd name="T4" fmla="*/ 2221 w 2517"/>
                <a:gd name="T5" fmla="*/ 0 h 276"/>
                <a:gd name="T6" fmla="*/ 0 w 2517"/>
                <a:gd name="T7" fmla="*/ 276 h 276"/>
                <a:gd name="T8" fmla="*/ 2143 w 2517"/>
                <a:gd name="T9" fmla="*/ 276 h 276"/>
                <a:gd name="T10" fmla="*/ 2143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12">
              <a:extLst>
                <a:ext uri="{FF2B5EF4-FFF2-40B4-BE49-F238E27FC236}">
                  <a16:creationId xmlns:a16="http://schemas.microsoft.com/office/drawing/2014/main" id="{8364FDF2-2ED8-43E0-A707-D56AB76EE4DF}"/>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5" name="Freeform 13">
              <a:extLst>
                <a:ext uri="{FF2B5EF4-FFF2-40B4-BE49-F238E27FC236}">
                  <a16:creationId xmlns:a16="http://schemas.microsoft.com/office/drawing/2014/main" id="{A536C6CA-C9BD-46FD-9F7E-4DC936A350D4}"/>
                </a:ext>
              </a:extLst>
            </p:cNvPr>
            <p:cNvSpPr>
              <a:spLocks/>
            </p:cNvSpPr>
            <p:nvPr/>
          </p:nvSpPr>
          <p:spPr bwMode="hidden">
            <a:xfrm>
              <a:off x="5030" y="3151"/>
              <a:ext cx="728" cy="240"/>
            </a:xfrm>
            <a:custGeom>
              <a:avLst/>
              <a:gdLst>
                <a:gd name="T0" fmla="*/ 716 w 729"/>
                <a:gd name="T1" fmla="*/ 240 h 240"/>
                <a:gd name="T2" fmla="*/ 0 w 729"/>
                <a:gd name="T3" fmla="*/ 0 h 240"/>
                <a:gd name="T4" fmla="*/ 0 w 729"/>
                <a:gd name="T5" fmla="*/ 6 h 240"/>
                <a:gd name="T6" fmla="*/ 716 w 729"/>
                <a:gd name="T7" fmla="*/ 240 h 240"/>
                <a:gd name="T8" fmla="*/ 716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14">
              <a:extLst>
                <a:ext uri="{FF2B5EF4-FFF2-40B4-BE49-F238E27FC236}">
                  <a16:creationId xmlns:a16="http://schemas.microsoft.com/office/drawing/2014/main" id="{A667962F-10DD-4427-AF8F-72B7D3A61683}"/>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7" name="Freeform 15">
              <a:extLst>
                <a:ext uri="{FF2B5EF4-FFF2-40B4-BE49-F238E27FC236}">
                  <a16:creationId xmlns:a16="http://schemas.microsoft.com/office/drawing/2014/main" id="{381EAFA1-500D-4219-B39F-ACF9B75BB133}"/>
                </a:ext>
              </a:extLst>
            </p:cNvPr>
            <p:cNvSpPr>
              <a:spLocks/>
            </p:cNvSpPr>
            <p:nvPr/>
          </p:nvSpPr>
          <p:spPr bwMode="hidden">
            <a:xfrm>
              <a:off x="5030" y="3049"/>
              <a:ext cx="728" cy="318"/>
            </a:xfrm>
            <a:custGeom>
              <a:avLst/>
              <a:gdLst>
                <a:gd name="T0" fmla="*/ 716 w 729"/>
                <a:gd name="T1" fmla="*/ 318 h 318"/>
                <a:gd name="T2" fmla="*/ 716 w 729"/>
                <a:gd name="T3" fmla="*/ 312 h 318"/>
                <a:gd name="T4" fmla="*/ 0 w 729"/>
                <a:gd name="T5" fmla="*/ 0 h 318"/>
                <a:gd name="T6" fmla="*/ 0 w 729"/>
                <a:gd name="T7" fmla="*/ 54 h 318"/>
                <a:gd name="T8" fmla="*/ 716 w 729"/>
                <a:gd name="T9" fmla="*/ 318 h 318"/>
                <a:gd name="T10" fmla="*/ 716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8" name="Freeform 16">
              <a:extLst>
                <a:ext uri="{FF2B5EF4-FFF2-40B4-BE49-F238E27FC236}">
                  <a16:creationId xmlns:a16="http://schemas.microsoft.com/office/drawing/2014/main" id="{A6327879-E0E2-42A2-AF64-E015977DBEA6}"/>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9" name="Freeform 17">
              <a:extLst>
                <a:ext uri="{FF2B5EF4-FFF2-40B4-BE49-F238E27FC236}">
                  <a16:creationId xmlns:a16="http://schemas.microsoft.com/office/drawing/2014/main" id="{3543D144-F1AC-4DD3-840F-6EC9B8B8F035}"/>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0" name="Freeform 18">
              <a:extLst>
                <a:ext uri="{FF2B5EF4-FFF2-40B4-BE49-F238E27FC236}">
                  <a16:creationId xmlns:a16="http://schemas.microsoft.com/office/drawing/2014/main" id="{F0D1B43E-E416-4A35-B5BC-36D92A8EE63D}"/>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1" name="Freeform 19">
              <a:extLst>
                <a:ext uri="{FF2B5EF4-FFF2-40B4-BE49-F238E27FC236}">
                  <a16:creationId xmlns:a16="http://schemas.microsoft.com/office/drawing/2014/main" id="{7E3B8D44-3F70-4473-8985-FA827162A6DE}"/>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2" name="Freeform 20">
              <a:extLst>
                <a:ext uri="{FF2B5EF4-FFF2-40B4-BE49-F238E27FC236}">
                  <a16:creationId xmlns:a16="http://schemas.microsoft.com/office/drawing/2014/main" id="{A19AD4C6-4337-4B9C-96F3-1C9B68DB0A70}"/>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3" name="Freeform 21">
              <a:extLst>
                <a:ext uri="{FF2B5EF4-FFF2-40B4-BE49-F238E27FC236}">
                  <a16:creationId xmlns:a16="http://schemas.microsoft.com/office/drawing/2014/main" id="{B8CAB9D1-006A-44B9-B0BC-068B850DBD8C}"/>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4" name="Freeform 22">
              <a:extLst>
                <a:ext uri="{FF2B5EF4-FFF2-40B4-BE49-F238E27FC236}">
                  <a16:creationId xmlns:a16="http://schemas.microsoft.com/office/drawing/2014/main" id="{1E57D5D0-47DF-469B-9356-AD73D13DCDFE}"/>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5" name="Freeform 23">
              <a:extLst>
                <a:ext uri="{FF2B5EF4-FFF2-40B4-BE49-F238E27FC236}">
                  <a16:creationId xmlns:a16="http://schemas.microsoft.com/office/drawing/2014/main" id="{376CF4F4-1D46-4E47-B540-34CD1B39C5E2}"/>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26" name="Freeform 24">
              <a:extLst>
                <a:ext uri="{FF2B5EF4-FFF2-40B4-BE49-F238E27FC236}">
                  <a16:creationId xmlns:a16="http://schemas.microsoft.com/office/drawing/2014/main" id="{F876ABAD-7D7C-4852-A49F-4E167A18FE44}"/>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7" name="Freeform 25">
              <a:extLst>
                <a:ext uri="{FF2B5EF4-FFF2-40B4-BE49-F238E27FC236}">
                  <a16:creationId xmlns:a16="http://schemas.microsoft.com/office/drawing/2014/main" id="{06BAF821-BD77-4410-B4DF-DA618451DC1D}"/>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8" name="Freeform 26">
              <a:extLst>
                <a:ext uri="{FF2B5EF4-FFF2-40B4-BE49-F238E27FC236}">
                  <a16:creationId xmlns:a16="http://schemas.microsoft.com/office/drawing/2014/main" id="{F333B42E-6182-4DAA-BCCA-A82179ABD42A}"/>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9" name="Freeform 27">
              <a:extLst>
                <a:ext uri="{FF2B5EF4-FFF2-40B4-BE49-F238E27FC236}">
                  <a16:creationId xmlns:a16="http://schemas.microsoft.com/office/drawing/2014/main" id="{DA66135C-B83E-4714-ABC0-F1E213A33661}"/>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0" name="Freeform 28">
              <a:extLst>
                <a:ext uri="{FF2B5EF4-FFF2-40B4-BE49-F238E27FC236}">
                  <a16:creationId xmlns:a16="http://schemas.microsoft.com/office/drawing/2014/main" id="{028A5C1E-A4F5-4E90-B2C8-A88225C63AB4}"/>
                </a:ext>
              </a:extLst>
            </p:cNvPr>
            <p:cNvSpPr>
              <a:spLocks/>
            </p:cNvSpPr>
            <p:nvPr/>
          </p:nvSpPr>
          <p:spPr bwMode="hidden">
            <a:xfrm>
              <a:off x="5698" y="653"/>
              <a:ext cx="60" cy="311"/>
            </a:xfrm>
            <a:custGeom>
              <a:avLst/>
              <a:gdLst>
                <a:gd name="T0" fmla="*/ 0 w 60"/>
                <a:gd name="T1" fmla="*/ 144 h 312"/>
                <a:gd name="T2" fmla="*/ 60 w 60"/>
                <a:gd name="T3" fmla="*/ 299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 name="Freeform 29">
              <a:extLst>
                <a:ext uri="{FF2B5EF4-FFF2-40B4-BE49-F238E27FC236}">
                  <a16:creationId xmlns:a16="http://schemas.microsoft.com/office/drawing/2014/main" id="{7CE4A695-93B2-4AED-8278-60B826AB1B24}"/>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2" name="Freeform 30">
              <a:extLst>
                <a:ext uri="{FF2B5EF4-FFF2-40B4-BE49-F238E27FC236}">
                  <a16:creationId xmlns:a16="http://schemas.microsoft.com/office/drawing/2014/main" id="{F3F40435-86C0-4BCB-B9E5-EBA344AFB924}"/>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3" name="Freeform 31">
              <a:extLst>
                <a:ext uri="{FF2B5EF4-FFF2-40B4-BE49-F238E27FC236}">
                  <a16:creationId xmlns:a16="http://schemas.microsoft.com/office/drawing/2014/main" id="{4971FE62-0408-4C09-B567-3F116C13283F}"/>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4" name="Freeform 32">
              <a:extLst>
                <a:ext uri="{FF2B5EF4-FFF2-40B4-BE49-F238E27FC236}">
                  <a16:creationId xmlns:a16="http://schemas.microsoft.com/office/drawing/2014/main" id="{DF59D6BF-36AD-43A7-9834-8337364CA6B1}"/>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5" name="Freeform 33">
              <a:extLst>
                <a:ext uri="{FF2B5EF4-FFF2-40B4-BE49-F238E27FC236}">
                  <a16:creationId xmlns:a16="http://schemas.microsoft.com/office/drawing/2014/main" id="{9930ACA5-06E9-4F90-9B4C-4786A51FDAA5}"/>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6" name="Freeform 34">
              <a:extLst>
                <a:ext uri="{FF2B5EF4-FFF2-40B4-BE49-F238E27FC236}">
                  <a16:creationId xmlns:a16="http://schemas.microsoft.com/office/drawing/2014/main" id="{92D1FC3D-A47C-42B0-8AB7-3B45F6435F3E}"/>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7" name="Freeform 35">
              <a:extLst>
                <a:ext uri="{FF2B5EF4-FFF2-40B4-BE49-F238E27FC236}">
                  <a16:creationId xmlns:a16="http://schemas.microsoft.com/office/drawing/2014/main" id="{4744C259-E48F-45C4-91EE-40E0EFE1D3AB}"/>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8" name="Freeform 36">
              <a:extLst>
                <a:ext uri="{FF2B5EF4-FFF2-40B4-BE49-F238E27FC236}">
                  <a16:creationId xmlns:a16="http://schemas.microsoft.com/office/drawing/2014/main" id="{26B5F2CF-8198-4CAE-B3BE-CE59A3C8B9DF}"/>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9" name="Freeform 37">
              <a:extLst>
                <a:ext uri="{FF2B5EF4-FFF2-40B4-BE49-F238E27FC236}">
                  <a16:creationId xmlns:a16="http://schemas.microsoft.com/office/drawing/2014/main" id="{FBE66B1F-B8B8-4AB7-BC65-20B03D6985D6}"/>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40" name="Freeform 38">
              <a:extLst>
                <a:ext uri="{FF2B5EF4-FFF2-40B4-BE49-F238E27FC236}">
                  <a16:creationId xmlns:a16="http://schemas.microsoft.com/office/drawing/2014/main" id="{4ABDD671-0B17-43B5-B42D-D76163CCE282}"/>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grpSp>
          <p:nvGrpSpPr>
            <p:cNvPr id="41" name="Group 39">
              <a:extLst>
                <a:ext uri="{FF2B5EF4-FFF2-40B4-BE49-F238E27FC236}">
                  <a16:creationId xmlns:a16="http://schemas.microsoft.com/office/drawing/2014/main" id="{DA4A0115-33D8-4F8D-BBBD-EEB8AEA5079E}"/>
                </a:ext>
              </a:extLst>
            </p:cNvPr>
            <p:cNvGrpSpPr>
              <a:grpSpLocks/>
            </p:cNvGrpSpPr>
            <p:nvPr userDrawn="1"/>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6997C22D-8615-44C7-900C-10FA5AB81BFC}"/>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43" name="Freeform 41">
                <a:extLst>
                  <a:ext uri="{FF2B5EF4-FFF2-40B4-BE49-F238E27FC236}">
                    <a16:creationId xmlns:a16="http://schemas.microsoft.com/office/drawing/2014/main" id="{9F54B4B6-F94C-4DDA-838A-C6E8A4A6DCCF}"/>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grpSp>
      </p:grpSp>
      <p:sp>
        <p:nvSpPr>
          <p:cNvPr id="55338" name="Rectangle 42"/>
          <p:cNvSpPr>
            <a:spLocks noGrp="1" noChangeArrowheads="1"/>
          </p:cNvSpPr>
          <p:nvPr>
            <p:ph type="ctrTitle" sz="quarter"/>
          </p:nvPr>
        </p:nvSpPr>
        <p:spPr>
          <a:xfrm>
            <a:off x="609600" y="1600200"/>
            <a:ext cx="10972800" cy="1828800"/>
          </a:xfrm>
        </p:spPr>
        <p:txBody>
          <a:bodyPr/>
          <a:lstStyle>
            <a:lvl1pPr>
              <a:defRPr sz="4800"/>
            </a:lvl1pPr>
          </a:lstStyle>
          <a:p>
            <a:pPr lvl="0"/>
            <a:r>
              <a:rPr lang="en-US" altLang="en-US" noProof="0"/>
              <a:t>Click to edit Master title style</a:t>
            </a:r>
          </a:p>
        </p:txBody>
      </p:sp>
      <p:sp>
        <p:nvSpPr>
          <p:cNvPr id="55339" name="Rectangle 43"/>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sz="3600"/>
            </a:lvl1pPr>
          </a:lstStyle>
          <a:p>
            <a:pPr lvl="0"/>
            <a:r>
              <a:rPr lang="en-US" altLang="en-US" noProof="0"/>
              <a:t>Click to edit Master subtitle style</a:t>
            </a:r>
          </a:p>
        </p:txBody>
      </p:sp>
      <p:sp>
        <p:nvSpPr>
          <p:cNvPr id="44" name="Rectangle 44">
            <a:extLst>
              <a:ext uri="{FF2B5EF4-FFF2-40B4-BE49-F238E27FC236}">
                <a16:creationId xmlns:a16="http://schemas.microsoft.com/office/drawing/2014/main" id="{F65B9356-173D-46C0-86D4-C5B43B6332D5}"/>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45" name="Rectangle 45">
            <a:extLst>
              <a:ext uri="{FF2B5EF4-FFF2-40B4-BE49-F238E27FC236}">
                <a16:creationId xmlns:a16="http://schemas.microsoft.com/office/drawing/2014/main" id="{17B3E352-9205-4B5E-BDA6-A7B54D0A1D2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6" name="Rectangle 46">
            <a:extLst>
              <a:ext uri="{FF2B5EF4-FFF2-40B4-BE49-F238E27FC236}">
                <a16:creationId xmlns:a16="http://schemas.microsoft.com/office/drawing/2014/main" id="{2F8149BC-D991-4E67-9116-BD68E2019C5C}"/>
              </a:ext>
            </a:extLst>
          </p:cNvPr>
          <p:cNvSpPr>
            <a:spLocks noGrp="1" noChangeArrowheads="1"/>
          </p:cNvSpPr>
          <p:nvPr>
            <p:ph type="sldNum" sz="quarter" idx="12"/>
          </p:nvPr>
        </p:nvSpPr>
        <p:spPr/>
        <p:txBody>
          <a:bodyPr/>
          <a:lstStyle>
            <a:lvl1pPr>
              <a:defRPr/>
            </a:lvl1pPr>
          </a:lstStyle>
          <a:p>
            <a:fld id="{9B18814E-A4D2-4F86-A6C8-6863340E3A1C}" type="slidenum">
              <a:rPr lang="en-US" altLang="en-US"/>
              <a:pPr/>
              <a:t>‹#›</a:t>
            </a:fld>
            <a:endParaRPr lang="en-US" altLang="en-US"/>
          </a:p>
        </p:txBody>
      </p:sp>
    </p:spTree>
    <p:extLst>
      <p:ext uri="{BB962C8B-B14F-4D97-AF65-F5344CB8AC3E}">
        <p14:creationId xmlns:p14="http://schemas.microsoft.com/office/powerpoint/2010/main" val="3852366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D59DF325-8A4D-4BF4-8E96-3E866584A69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396238A1-B968-4708-B527-3C6FFD1E4A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6">
            <a:extLst>
              <a:ext uri="{FF2B5EF4-FFF2-40B4-BE49-F238E27FC236}">
                <a16:creationId xmlns:a16="http://schemas.microsoft.com/office/drawing/2014/main" id="{AA0B7B0D-0DDB-4234-8BA4-13E5179A55B8}"/>
              </a:ext>
            </a:extLst>
          </p:cNvPr>
          <p:cNvSpPr>
            <a:spLocks noGrp="1" noChangeArrowheads="1"/>
          </p:cNvSpPr>
          <p:nvPr>
            <p:ph type="sldNum" sz="quarter" idx="12"/>
          </p:nvPr>
        </p:nvSpPr>
        <p:spPr>
          <a:ln/>
        </p:spPr>
        <p:txBody>
          <a:bodyPr/>
          <a:lstStyle>
            <a:lvl1pPr>
              <a:defRPr/>
            </a:lvl1pPr>
          </a:lstStyle>
          <a:p>
            <a:fld id="{9E729A5C-32A4-4A22-A6CD-47FDF666D86F}" type="slidenum">
              <a:rPr lang="en-US" altLang="en-US"/>
              <a:pPr/>
              <a:t>‹#›</a:t>
            </a:fld>
            <a:endParaRPr lang="en-US" altLang="en-US"/>
          </a:p>
        </p:txBody>
      </p:sp>
    </p:spTree>
    <p:extLst>
      <p:ext uri="{BB962C8B-B14F-4D97-AF65-F5344CB8AC3E}">
        <p14:creationId xmlns:p14="http://schemas.microsoft.com/office/powerpoint/2010/main" val="653112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4">
            <a:extLst>
              <a:ext uri="{FF2B5EF4-FFF2-40B4-BE49-F238E27FC236}">
                <a16:creationId xmlns:a16="http://schemas.microsoft.com/office/drawing/2014/main" id="{9993EF5B-E550-4EA5-9565-03A303C700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93E06AC1-35EB-400D-9E30-0EBBC922A9D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6">
            <a:extLst>
              <a:ext uri="{FF2B5EF4-FFF2-40B4-BE49-F238E27FC236}">
                <a16:creationId xmlns:a16="http://schemas.microsoft.com/office/drawing/2014/main" id="{D5D29F6D-858D-48AA-8FBE-5EF2D900C2CA}"/>
              </a:ext>
            </a:extLst>
          </p:cNvPr>
          <p:cNvSpPr>
            <a:spLocks noGrp="1" noChangeArrowheads="1"/>
          </p:cNvSpPr>
          <p:nvPr>
            <p:ph type="sldNum" sz="quarter" idx="12"/>
          </p:nvPr>
        </p:nvSpPr>
        <p:spPr>
          <a:ln/>
        </p:spPr>
        <p:txBody>
          <a:bodyPr/>
          <a:lstStyle>
            <a:lvl1pPr>
              <a:defRPr/>
            </a:lvl1pPr>
          </a:lstStyle>
          <a:p>
            <a:fld id="{D08A4605-31A9-4F1A-A7F0-489FF2CB3798}" type="slidenum">
              <a:rPr lang="en-US" altLang="en-US"/>
              <a:pPr/>
              <a:t>‹#›</a:t>
            </a:fld>
            <a:endParaRPr lang="en-US" altLang="en-US"/>
          </a:p>
        </p:txBody>
      </p:sp>
    </p:spTree>
    <p:extLst>
      <p:ext uri="{BB962C8B-B14F-4D97-AF65-F5344CB8AC3E}">
        <p14:creationId xmlns:p14="http://schemas.microsoft.com/office/powerpoint/2010/main" val="622561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5A925067-8897-42A7-A78E-EE36D404493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C071C7D2-E365-4130-9D76-917ECB67369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6">
            <a:extLst>
              <a:ext uri="{FF2B5EF4-FFF2-40B4-BE49-F238E27FC236}">
                <a16:creationId xmlns:a16="http://schemas.microsoft.com/office/drawing/2014/main" id="{509B72FB-48CC-480E-BE9D-B4E5DF8B090E}"/>
              </a:ext>
            </a:extLst>
          </p:cNvPr>
          <p:cNvSpPr>
            <a:spLocks noGrp="1" noChangeArrowheads="1"/>
          </p:cNvSpPr>
          <p:nvPr>
            <p:ph type="sldNum" sz="quarter" idx="12"/>
          </p:nvPr>
        </p:nvSpPr>
        <p:spPr>
          <a:ln/>
        </p:spPr>
        <p:txBody>
          <a:bodyPr/>
          <a:lstStyle>
            <a:lvl1pPr>
              <a:defRPr/>
            </a:lvl1pPr>
          </a:lstStyle>
          <a:p>
            <a:fld id="{BB2DF3B7-1122-45E4-B16A-437A1826000F}" type="slidenum">
              <a:rPr lang="en-US" altLang="en-US"/>
              <a:pPr/>
              <a:t>‹#›</a:t>
            </a:fld>
            <a:endParaRPr lang="en-US" altLang="en-US"/>
          </a:p>
        </p:txBody>
      </p:sp>
    </p:spTree>
    <p:extLst>
      <p:ext uri="{BB962C8B-B14F-4D97-AF65-F5344CB8AC3E}">
        <p14:creationId xmlns:p14="http://schemas.microsoft.com/office/powerpoint/2010/main" val="1943879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a:extLst>
              <a:ext uri="{FF2B5EF4-FFF2-40B4-BE49-F238E27FC236}">
                <a16:creationId xmlns:a16="http://schemas.microsoft.com/office/drawing/2014/main" id="{A6B8AD0B-7AED-4BE9-BE71-6474E943F46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5">
            <a:extLst>
              <a:ext uri="{FF2B5EF4-FFF2-40B4-BE49-F238E27FC236}">
                <a16:creationId xmlns:a16="http://schemas.microsoft.com/office/drawing/2014/main" id="{8E65D3EB-72F4-4DB7-889D-75A95A5F92B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6">
            <a:extLst>
              <a:ext uri="{FF2B5EF4-FFF2-40B4-BE49-F238E27FC236}">
                <a16:creationId xmlns:a16="http://schemas.microsoft.com/office/drawing/2014/main" id="{5C7556F3-6656-484B-9F74-50FADC7EBB5C}"/>
              </a:ext>
            </a:extLst>
          </p:cNvPr>
          <p:cNvSpPr>
            <a:spLocks noGrp="1" noChangeArrowheads="1"/>
          </p:cNvSpPr>
          <p:nvPr>
            <p:ph type="sldNum" sz="quarter" idx="12"/>
          </p:nvPr>
        </p:nvSpPr>
        <p:spPr>
          <a:ln/>
        </p:spPr>
        <p:txBody>
          <a:bodyPr/>
          <a:lstStyle>
            <a:lvl1pPr>
              <a:defRPr/>
            </a:lvl1pPr>
          </a:lstStyle>
          <a:p>
            <a:fld id="{7FB92EF5-A2F1-451C-A643-FF790E7D7023}" type="slidenum">
              <a:rPr lang="en-US" altLang="en-US"/>
              <a:pPr/>
              <a:t>‹#›</a:t>
            </a:fld>
            <a:endParaRPr lang="en-US" altLang="en-US"/>
          </a:p>
        </p:txBody>
      </p:sp>
    </p:spTree>
    <p:extLst>
      <p:ext uri="{BB962C8B-B14F-4D97-AF65-F5344CB8AC3E}">
        <p14:creationId xmlns:p14="http://schemas.microsoft.com/office/powerpoint/2010/main" val="8105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a:extLst>
              <a:ext uri="{FF2B5EF4-FFF2-40B4-BE49-F238E27FC236}">
                <a16:creationId xmlns:a16="http://schemas.microsoft.com/office/drawing/2014/main" id="{4F19DB26-DAFA-44BF-8BBD-8B44E7F7C7B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5">
            <a:extLst>
              <a:ext uri="{FF2B5EF4-FFF2-40B4-BE49-F238E27FC236}">
                <a16:creationId xmlns:a16="http://schemas.microsoft.com/office/drawing/2014/main" id="{6D7BC559-5039-4C95-B317-5B75BBCFA45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6">
            <a:extLst>
              <a:ext uri="{FF2B5EF4-FFF2-40B4-BE49-F238E27FC236}">
                <a16:creationId xmlns:a16="http://schemas.microsoft.com/office/drawing/2014/main" id="{CA4D7F78-268E-4148-90C3-697AE8E5D303}"/>
              </a:ext>
            </a:extLst>
          </p:cNvPr>
          <p:cNvSpPr>
            <a:spLocks noGrp="1" noChangeArrowheads="1"/>
          </p:cNvSpPr>
          <p:nvPr>
            <p:ph type="sldNum" sz="quarter" idx="12"/>
          </p:nvPr>
        </p:nvSpPr>
        <p:spPr>
          <a:ln/>
        </p:spPr>
        <p:txBody>
          <a:bodyPr/>
          <a:lstStyle>
            <a:lvl1pPr>
              <a:defRPr/>
            </a:lvl1pPr>
          </a:lstStyle>
          <a:p>
            <a:fld id="{9A9B812A-B996-4204-B338-6D35E8E2784E}" type="slidenum">
              <a:rPr lang="en-US" altLang="en-US"/>
              <a:pPr/>
              <a:t>‹#›</a:t>
            </a:fld>
            <a:endParaRPr lang="en-US" altLang="en-US"/>
          </a:p>
        </p:txBody>
      </p:sp>
    </p:spTree>
    <p:extLst>
      <p:ext uri="{BB962C8B-B14F-4D97-AF65-F5344CB8AC3E}">
        <p14:creationId xmlns:p14="http://schemas.microsoft.com/office/powerpoint/2010/main" val="3093241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EF9CC109-E84D-4FB8-A2F0-E6089B42CA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5">
            <a:extLst>
              <a:ext uri="{FF2B5EF4-FFF2-40B4-BE49-F238E27FC236}">
                <a16:creationId xmlns:a16="http://schemas.microsoft.com/office/drawing/2014/main" id="{BC49AAF9-7099-41E1-BC49-5C602A68FC9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6">
            <a:extLst>
              <a:ext uri="{FF2B5EF4-FFF2-40B4-BE49-F238E27FC236}">
                <a16:creationId xmlns:a16="http://schemas.microsoft.com/office/drawing/2014/main" id="{029CAC85-6CED-490B-A7A8-279392DD5B0A}"/>
              </a:ext>
            </a:extLst>
          </p:cNvPr>
          <p:cNvSpPr>
            <a:spLocks noGrp="1" noChangeArrowheads="1"/>
          </p:cNvSpPr>
          <p:nvPr>
            <p:ph type="sldNum" sz="quarter" idx="12"/>
          </p:nvPr>
        </p:nvSpPr>
        <p:spPr>
          <a:ln/>
        </p:spPr>
        <p:txBody>
          <a:bodyPr/>
          <a:lstStyle>
            <a:lvl1pPr>
              <a:defRPr/>
            </a:lvl1pPr>
          </a:lstStyle>
          <a:p>
            <a:fld id="{C7EEC642-DDD8-4011-972A-8D37292C259C}" type="slidenum">
              <a:rPr lang="en-US" altLang="en-US"/>
              <a:pPr/>
              <a:t>‹#›</a:t>
            </a:fld>
            <a:endParaRPr lang="en-US" altLang="en-US"/>
          </a:p>
        </p:txBody>
      </p:sp>
    </p:spTree>
    <p:extLst>
      <p:ext uri="{BB962C8B-B14F-4D97-AF65-F5344CB8AC3E}">
        <p14:creationId xmlns:p14="http://schemas.microsoft.com/office/powerpoint/2010/main" val="1055944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4">
            <a:extLst>
              <a:ext uri="{FF2B5EF4-FFF2-40B4-BE49-F238E27FC236}">
                <a16:creationId xmlns:a16="http://schemas.microsoft.com/office/drawing/2014/main" id="{3938A55C-21D1-4CDA-BEBD-0934B83FB22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0385C65A-8B7D-42C2-9455-7F66609C5FA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6">
            <a:extLst>
              <a:ext uri="{FF2B5EF4-FFF2-40B4-BE49-F238E27FC236}">
                <a16:creationId xmlns:a16="http://schemas.microsoft.com/office/drawing/2014/main" id="{3ABD69A8-0F96-4BA4-AF78-774E41B13480}"/>
              </a:ext>
            </a:extLst>
          </p:cNvPr>
          <p:cNvSpPr>
            <a:spLocks noGrp="1" noChangeArrowheads="1"/>
          </p:cNvSpPr>
          <p:nvPr>
            <p:ph type="sldNum" sz="quarter" idx="12"/>
          </p:nvPr>
        </p:nvSpPr>
        <p:spPr>
          <a:ln/>
        </p:spPr>
        <p:txBody>
          <a:bodyPr/>
          <a:lstStyle>
            <a:lvl1pPr>
              <a:defRPr/>
            </a:lvl1pPr>
          </a:lstStyle>
          <a:p>
            <a:fld id="{7CDE7271-AA95-4450-8523-B73829B3F46D}" type="slidenum">
              <a:rPr lang="en-US" altLang="en-US"/>
              <a:pPr/>
              <a:t>‹#›</a:t>
            </a:fld>
            <a:endParaRPr lang="en-US" altLang="en-US"/>
          </a:p>
        </p:txBody>
      </p:sp>
    </p:spTree>
    <p:extLst>
      <p:ext uri="{BB962C8B-B14F-4D97-AF65-F5344CB8AC3E}">
        <p14:creationId xmlns:p14="http://schemas.microsoft.com/office/powerpoint/2010/main" val="154911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2/4/2023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4">
            <a:extLst>
              <a:ext uri="{FF2B5EF4-FFF2-40B4-BE49-F238E27FC236}">
                <a16:creationId xmlns:a16="http://schemas.microsoft.com/office/drawing/2014/main" id="{83139DE6-0152-46CD-ABD6-B4E2D2211D0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353A65D6-004B-4F53-BA04-5BE400E88C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6">
            <a:extLst>
              <a:ext uri="{FF2B5EF4-FFF2-40B4-BE49-F238E27FC236}">
                <a16:creationId xmlns:a16="http://schemas.microsoft.com/office/drawing/2014/main" id="{5BA6841F-23B1-473D-A359-07E4BDD51542}"/>
              </a:ext>
            </a:extLst>
          </p:cNvPr>
          <p:cNvSpPr>
            <a:spLocks noGrp="1" noChangeArrowheads="1"/>
          </p:cNvSpPr>
          <p:nvPr>
            <p:ph type="sldNum" sz="quarter" idx="12"/>
          </p:nvPr>
        </p:nvSpPr>
        <p:spPr>
          <a:ln/>
        </p:spPr>
        <p:txBody>
          <a:bodyPr/>
          <a:lstStyle>
            <a:lvl1pPr>
              <a:defRPr/>
            </a:lvl1pPr>
          </a:lstStyle>
          <a:p>
            <a:fld id="{FA758511-766E-420C-9478-3C5887ACC0A4}" type="slidenum">
              <a:rPr lang="en-US" altLang="en-US"/>
              <a:pPr/>
              <a:t>‹#›</a:t>
            </a:fld>
            <a:endParaRPr lang="en-US" altLang="en-US"/>
          </a:p>
        </p:txBody>
      </p:sp>
    </p:spTree>
    <p:extLst>
      <p:ext uri="{BB962C8B-B14F-4D97-AF65-F5344CB8AC3E}">
        <p14:creationId xmlns:p14="http://schemas.microsoft.com/office/powerpoint/2010/main" val="4137645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CB5BBCE8-D18A-4EDF-913D-1D2C4219F09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89CB3F96-379C-4809-9A89-B093151616E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6">
            <a:extLst>
              <a:ext uri="{FF2B5EF4-FFF2-40B4-BE49-F238E27FC236}">
                <a16:creationId xmlns:a16="http://schemas.microsoft.com/office/drawing/2014/main" id="{C83EA136-DE26-47A8-8752-26EDB2FB2B0C}"/>
              </a:ext>
            </a:extLst>
          </p:cNvPr>
          <p:cNvSpPr>
            <a:spLocks noGrp="1" noChangeArrowheads="1"/>
          </p:cNvSpPr>
          <p:nvPr>
            <p:ph type="sldNum" sz="quarter" idx="12"/>
          </p:nvPr>
        </p:nvSpPr>
        <p:spPr>
          <a:ln/>
        </p:spPr>
        <p:txBody>
          <a:bodyPr/>
          <a:lstStyle>
            <a:lvl1pPr>
              <a:defRPr/>
            </a:lvl1pPr>
          </a:lstStyle>
          <a:p>
            <a:fld id="{A1EF7412-7110-4CDE-8B1C-0ECF25BFCE4A}" type="slidenum">
              <a:rPr lang="en-US" altLang="en-US"/>
              <a:pPr/>
              <a:t>‹#›</a:t>
            </a:fld>
            <a:endParaRPr lang="en-US" altLang="en-US"/>
          </a:p>
        </p:txBody>
      </p:sp>
    </p:spTree>
    <p:extLst>
      <p:ext uri="{BB962C8B-B14F-4D97-AF65-F5344CB8AC3E}">
        <p14:creationId xmlns:p14="http://schemas.microsoft.com/office/powerpoint/2010/main" val="2833299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4279CC6C-D4B7-49CC-8773-BDE7A641559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922DA432-5365-4F40-9729-29C09B41823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6">
            <a:extLst>
              <a:ext uri="{FF2B5EF4-FFF2-40B4-BE49-F238E27FC236}">
                <a16:creationId xmlns:a16="http://schemas.microsoft.com/office/drawing/2014/main" id="{C51678FA-A579-47DF-ADEF-85EAF3371342}"/>
              </a:ext>
            </a:extLst>
          </p:cNvPr>
          <p:cNvSpPr>
            <a:spLocks noGrp="1" noChangeArrowheads="1"/>
          </p:cNvSpPr>
          <p:nvPr>
            <p:ph type="sldNum" sz="quarter" idx="12"/>
          </p:nvPr>
        </p:nvSpPr>
        <p:spPr>
          <a:ln/>
        </p:spPr>
        <p:txBody>
          <a:bodyPr/>
          <a:lstStyle>
            <a:lvl1pPr>
              <a:defRPr/>
            </a:lvl1pPr>
          </a:lstStyle>
          <a:p>
            <a:fld id="{8E0C7FFD-D0AC-48B6-840E-5B0ECF2DD01B}" type="slidenum">
              <a:rPr lang="en-US" altLang="en-US"/>
              <a:pPr/>
              <a:t>‹#›</a:t>
            </a:fld>
            <a:endParaRPr lang="en-US" altLang="en-US"/>
          </a:p>
        </p:txBody>
      </p:sp>
    </p:spTree>
    <p:extLst>
      <p:ext uri="{BB962C8B-B14F-4D97-AF65-F5344CB8AC3E}">
        <p14:creationId xmlns:p14="http://schemas.microsoft.com/office/powerpoint/2010/main" val="3988117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90DB24E4-9F13-4147-95AF-305980488F1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F348C772-4EAC-4147-AEA6-532A345AFB5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6">
            <a:extLst>
              <a:ext uri="{FF2B5EF4-FFF2-40B4-BE49-F238E27FC236}">
                <a16:creationId xmlns:a16="http://schemas.microsoft.com/office/drawing/2014/main" id="{509CCD25-638C-4769-8A9D-A6DB28CB8E85}"/>
              </a:ext>
            </a:extLst>
          </p:cNvPr>
          <p:cNvSpPr>
            <a:spLocks noGrp="1" noChangeArrowheads="1"/>
          </p:cNvSpPr>
          <p:nvPr>
            <p:ph type="sldNum" sz="quarter" idx="12"/>
          </p:nvPr>
        </p:nvSpPr>
        <p:spPr>
          <a:ln/>
        </p:spPr>
        <p:txBody>
          <a:bodyPr/>
          <a:lstStyle>
            <a:lvl1pPr>
              <a:defRPr/>
            </a:lvl1pPr>
          </a:lstStyle>
          <a:p>
            <a:fld id="{72ABFC24-C9DE-4FDA-8A31-887EE55ACB2D}" type="slidenum">
              <a:rPr lang="en-US" altLang="en-US"/>
              <a:pPr/>
              <a:t>‹#›</a:t>
            </a:fld>
            <a:endParaRPr lang="en-US" altLang="en-US"/>
          </a:p>
        </p:txBody>
      </p:sp>
    </p:spTree>
    <p:extLst>
      <p:ext uri="{BB962C8B-B14F-4D97-AF65-F5344CB8AC3E}">
        <p14:creationId xmlns:p14="http://schemas.microsoft.com/office/powerpoint/2010/main" val="3084024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AA524B07-8387-4956-BA98-B24C812F0AB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6D64EF92-519A-42DF-8CE9-343C65298FF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6">
            <a:extLst>
              <a:ext uri="{FF2B5EF4-FFF2-40B4-BE49-F238E27FC236}">
                <a16:creationId xmlns:a16="http://schemas.microsoft.com/office/drawing/2014/main" id="{365E1B8F-E2F4-4B6F-8F91-3B3BB0C79564}"/>
              </a:ext>
            </a:extLst>
          </p:cNvPr>
          <p:cNvSpPr>
            <a:spLocks noGrp="1" noChangeArrowheads="1"/>
          </p:cNvSpPr>
          <p:nvPr>
            <p:ph type="sldNum" sz="quarter" idx="12"/>
          </p:nvPr>
        </p:nvSpPr>
        <p:spPr>
          <a:ln/>
        </p:spPr>
        <p:txBody>
          <a:bodyPr/>
          <a:lstStyle>
            <a:lvl1pPr>
              <a:defRPr/>
            </a:lvl1pPr>
          </a:lstStyle>
          <a:p>
            <a:fld id="{5E7F071B-B362-4FE9-B1E3-174C26EEB838}" type="slidenum">
              <a:rPr lang="en-US" altLang="en-US"/>
              <a:pPr/>
              <a:t>‹#›</a:t>
            </a:fld>
            <a:endParaRPr lang="en-US" altLang="en-US"/>
          </a:p>
        </p:txBody>
      </p:sp>
    </p:spTree>
    <p:extLst>
      <p:ext uri="{BB962C8B-B14F-4D97-AF65-F5344CB8AC3E}">
        <p14:creationId xmlns:p14="http://schemas.microsoft.com/office/powerpoint/2010/main" val="590887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4">
            <a:extLst>
              <a:ext uri="{FF2B5EF4-FFF2-40B4-BE49-F238E27FC236}">
                <a16:creationId xmlns:a16="http://schemas.microsoft.com/office/drawing/2014/main" id="{3BE0BE87-BBF3-49E0-97A5-D26A68AA30E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5">
            <a:extLst>
              <a:ext uri="{FF2B5EF4-FFF2-40B4-BE49-F238E27FC236}">
                <a16:creationId xmlns:a16="http://schemas.microsoft.com/office/drawing/2014/main" id="{2FB6D033-8F0B-4250-8614-EB539170A29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6">
            <a:extLst>
              <a:ext uri="{FF2B5EF4-FFF2-40B4-BE49-F238E27FC236}">
                <a16:creationId xmlns:a16="http://schemas.microsoft.com/office/drawing/2014/main" id="{A422E240-15B6-474B-9834-360CE27BF7EF}"/>
              </a:ext>
            </a:extLst>
          </p:cNvPr>
          <p:cNvSpPr>
            <a:spLocks noGrp="1" noChangeArrowheads="1"/>
          </p:cNvSpPr>
          <p:nvPr>
            <p:ph type="sldNum" sz="quarter" idx="12"/>
          </p:nvPr>
        </p:nvSpPr>
        <p:spPr>
          <a:ln/>
        </p:spPr>
        <p:txBody>
          <a:bodyPr/>
          <a:lstStyle>
            <a:lvl1pPr>
              <a:defRPr/>
            </a:lvl1pPr>
          </a:lstStyle>
          <a:p>
            <a:fld id="{7BEBC342-9899-4422-B3D7-07ACBCC9BB00}" type="slidenum">
              <a:rPr lang="en-US" altLang="en-US"/>
              <a:pPr/>
              <a:t>‹#›</a:t>
            </a:fld>
            <a:endParaRPr lang="en-US" altLang="en-US"/>
          </a:p>
        </p:txBody>
      </p:sp>
    </p:spTree>
    <p:extLst>
      <p:ext uri="{BB962C8B-B14F-4D97-AF65-F5344CB8AC3E}">
        <p14:creationId xmlns:p14="http://schemas.microsoft.com/office/powerpoint/2010/main" val="34439377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30725"/>
          </a:xfrm>
        </p:spPr>
        <p:txBody>
          <a:bodyPr/>
          <a:lstStyle/>
          <a:p>
            <a:pPr lvl="0"/>
            <a:endParaRPr lang="en-US" noProof="0"/>
          </a:p>
        </p:txBody>
      </p:sp>
      <p:sp>
        <p:nvSpPr>
          <p:cNvPr id="4" name="Rectangle 44">
            <a:extLst>
              <a:ext uri="{FF2B5EF4-FFF2-40B4-BE49-F238E27FC236}">
                <a16:creationId xmlns:a16="http://schemas.microsoft.com/office/drawing/2014/main" id="{F6E323EB-3C1F-488D-8B22-F45FF7BE299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A67D2E0D-B263-4C43-A2C6-DF6AC14D99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6">
            <a:extLst>
              <a:ext uri="{FF2B5EF4-FFF2-40B4-BE49-F238E27FC236}">
                <a16:creationId xmlns:a16="http://schemas.microsoft.com/office/drawing/2014/main" id="{3A30F2B5-590E-4664-B516-79F8B6DF33F6}"/>
              </a:ext>
            </a:extLst>
          </p:cNvPr>
          <p:cNvSpPr>
            <a:spLocks noGrp="1" noChangeArrowheads="1"/>
          </p:cNvSpPr>
          <p:nvPr>
            <p:ph type="sldNum" sz="quarter" idx="12"/>
          </p:nvPr>
        </p:nvSpPr>
        <p:spPr>
          <a:ln/>
        </p:spPr>
        <p:txBody>
          <a:bodyPr/>
          <a:lstStyle>
            <a:lvl1pPr>
              <a:defRPr/>
            </a:lvl1pPr>
          </a:lstStyle>
          <a:p>
            <a:fld id="{1E5F0943-3283-42F0-8474-80552EA4F321}" type="slidenum">
              <a:rPr lang="en-US" altLang="en-US"/>
              <a:pPr/>
              <a:t>‹#›</a:t>
            </a:fld>
            <a:endParaRPr lang="en-US" altLang="en-US"/>
          </a:p>
        </p:txBody>
      </p:sp>
    </p:spTree>
    <p:extLst>
      <p:ext uri="{BB962C8B-B14F-4D97-AF65-F5344CB8AC3E}">
        <p14:creationId xmlns:p14="http://schemas.microsoft.com/office/powerpoint/2010/main" val="2919728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4">
            <a:extLst>
              <a:ext uri="{FF2B5EF4-FFF2-40B4-BE49-F238E27FC236}">
                <a16:creationId xmlns:a16="http://schemas.microsoft.com/office/drawing/2014/main" id="{A56A1797-82B1-406A-BE7E-7C787E7BF6B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45">
            <a:extLst>
              <a:ext uri="{FF2B5EF4-FFF2-40B4-BE49-F238E27FC236}">
                <a16:creationId xmlns:a16="http://schemas.microsoft.com/office/drawing/2014/main" id="{888ABA30-B9FC-4675-8AE3-366F6778F1F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46">
            <a:extLst>
              <a:ext uri="{FF2B5EF4-FFF2-40B4-BE49-F238E27FC236}">
                <a16:creationId xmlns:a16="http://schemas.microsoft.com/office/drawing/2014/main" id="{CABC7441-B04A-4FE3-8D28-6A14D2E00A54}"/>
              </a:ext>
            </a:extLst>
          </p:cNvPr>
          <p:cNvSpPr>
            <a:spLocks noGrp="1" noChangeArrowheads="1"/>
          </p:cNvSpPr>
          <p:nvPr>
            <p:ph type="sldNum" sz="quarter" idx="12"/>
          </p:nvPr>
        </p:nvSpPr>
        <p:spPr>
          <a:ln/>
        </p:spPr>
        <p:txBody>
          <a:bodyPr/>
          <a:lstStyle>
            <a:lvl1pPr>
              <a:defRPr/>
            </a:lvl1pPr>
          </a:lstStyle>
          <a:p>
            <a:fld id="{96812D25-333C-4540-A264-D4FA02B6AB1D}" type="slidenum">
              <a:rPr lang="en-US" altLang="en-US"/>
              <a:pPr/>
              <a:t>‹#›</a:t>
            </a:fld>
            <a:endParaRPr lang="en-US" altLang="en-US"/>
          </a:p>
        </p:txBody>
      </p:sp>
    </p:spTree>
    <p:extLst>
      <p:ext uri="{BB962C8B-B14F-4D97-AF65-F5344CB8AC3E}">
        <p14:creationId xmlns:p14="http://schemas.microsoft.com/office/powerpoint/2010/main" val="441405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1"/>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41763"/>
            <a:ext cx="5384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4">
            <a:extLst>
              <a:ext uri="{FF2B5EF4-FFF2-40B4-BE49-F238E27FC236}">
                <a16:creationId xmlns:a16="http://schemas.microsoft.com/office/drawing/2014/main" id="{47F87F89-E0C9-4BF3-95F2-F0833B6B62D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45">
            <a:extLst>
              <a:ext uri="{FF2B5EF4-FFF2-40B4-BE49-F238E27FC236}">
                <a16:creationId xmlns:a16="http://schemas.microsoft.com/office/drawing/2014/main" id="{B1AFA68B-8125-4443-8AA0-05AF4790DB8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46">
            <a:extLst>
              <a:ext uri="{FF2B5EF4-FFF2-40B4-BE49-F238E27FC236}">
                <a16:creationId xmlns:a16="http://schemas.microsoft.com/office/drawing/2014/main" id="{7FF8D0C8-9753-42B8-9CED-9889D9453DB9}"/>
              </a:ext>
            </a:extLst>
          </p:cNvPr>
          <p:cNvSpPr>
            <a:spLocks noGrp="1" noChangeArrowheads="1"/>
          </p:cNvSpPr>
          <p:nvPr>
            <p:ph type="sldNum" sz="quarter" idx="12"/>
          </p:nvPr>
        </p:nvSpPr>
        <p:spPr>
          <a:ln/>
        </p:spPr>
        <p:txBody>
          <a:bodyPr/>
          <a:lstStyle>
            <a:lvl1pPr>
              <a:defRPr/>
            </a:lvl1pPr>
          </a:lstStyle>
          <a:p>
            <a:fld id="{E02F9B4D-643D-4AC4-BA89-348EC2A23B50}" type="slidenum">
              <a:rPr lang="en-US" altLang="en-US"/>
              <a:pPr/>
              <a:t>‹#›</a:t>
            </a:fld>
            <a:endParaRPr lang="en-US" altLang="en-US"/>
          </a:p>
        </p:txBody>
      </p:sp>
    </p:spTree>
    <p:extLst>
      <p:ext uri="{BB962C8B-B14F-4D97-AF65-F5344CB8AC3E}">
        <p14:creationId xmlns:p14="http://schemas.microsoft.com/office/powerpoint/2010/main" val="3977339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2/4/2023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0173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2/4/2023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2/4/2023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63113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2/4/2023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385561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2/4/2023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16664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2/4/2023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193974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2/4/2023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477634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2/4/2023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867725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2/4/2023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69647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2/4/2023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113017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2/4/2023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833124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2/4/2023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87066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2/4/2023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2/4/2023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356131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2/4/2023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661316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2/4/2023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347627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2/4/2023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961993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2/4/2023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069055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2/4/2023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19043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2/4/2023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2/4/2023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2/4/2023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2/4/2023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2/4/2023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6.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7.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2/4/2023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D4500"/>
            </a:gs>
            <a:gs pos="100000">
              <a:schemeClr val="bg1"/>
            </a:gs>
          </a:gsLst>
          <a:lin ang="27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4C8C9631-ECD2-4F3B-9501-8F742E2271B3}"/>
              </a:ext>
            </a:extLst>
          </p:cNvPr>
          <p:cNvGrpSpPr>
            <a:grpSpLocks/>
          </p:cNvGrpSpPr>
          <p:nvPr/>
        </p:nvGrpSpPr>
        <p:grpSpPr bwMode="auto">
          <a:xfrm>
            <a:off x="0" y="1"/>
            <a:ext cx="12192000" cy="6856413"/>
            <a:chOff x="0" y="0"/>
            <a:chExt cx="5760" cy="4319"/>
          </a:xfrm>
        </p:grpSpPr>
        <p:sp>
          <p:nvSpPr>
            <p:cNvPr id="54275" name="Freeform 3">
              <a:extLst>
                <a:ext uri="{FF2B5EF4-FFF2-40B4-BE49-F238E27FC236}">
                  <a16:creationId xmlns:a16="http://schemas.microsoft.com/office/drawing/2014/main" id="{DF19589F-F60B-40B9-97AB-C3EE45185C8C}"/>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54276" name="Freeform 4">
              <a:extLst>
                <a:ext uri="{FF2B5EF4-FFF2-40B4-BE49-F238E27FC236}">
                  <a16:creationId xmlns:a16="http://schemas.microsoft.com/office/drawing/2014/main" id="{C13D8D25-D164-4849-9F4A-0A5CED9F0BF0}"/>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54277" name="Freeform 5">
              <a:extLst>
                <a:ext uri="{FF2B5EF4-FFF2-40B4-BE49-F238E27FC236}">
                  <a16:creationId xmlns:a16="http://schemas.microsoft.com/office/drawing/2014/main" id="{B30B568C-C970-4AB1-B211-970258437145}"/>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059" name="Freeform 6">
              <a:extLst>
                <a:ext uri="{FF2B5EF4-FFF2-40B4-BE49-F238E27FC236}">
                  <a16:creationId xmlns:a16="http://schemas.microsoft.com/office/drawing/2014/main" id="{786E7A33-A582-4A15-8F54-0B57C2BE2245}"/>
                </a:ext>
              </a:extLst>
            </p:cNvPr>
            <p:cNvSpPr>
              <a:spLocks/>
            </p:cNvSpPr>
            <p:nvPr/>
          </p:nvSpPr>
          <p:spPr bwMode="hidden">
            <a:xfrm>
              <a:off x="4038" y="3577"/>
              <a:ext cx="1720" cy="65"/>
            </a:xfrm>
            <a:custGeom>
              <a:avLst/>
              <a:gdLst>
                <a:gd name="T0" fmla="*/ 1696 w 1722"/>
                <a:gd name="T1" fmla="*/ 53 h 66"/>
                <a:gd name="T2" fmla="*/ 1696 w 1722"/>
                <a:gd name="T3" fmla="*/ 47 h 66"/>
                <a:gd name="T4" fmla="*/ 0 w 1722"/>
                <a:gd name="T5" fmla="*/ 0 h 66"/>
                <a:gd name="T6" fmla="*/ 0 w 1722"/>
                <a:gd name="T7" fmla="*/ 35 h 66"/>
                <a:gd name="T8" fmla="*/ 1696 w 1722"/>
                <a:gd name="T9" fmla="*/ 53 h 66"/>
                <a:gd name="T10" fmla="*/ 1696 w 1722"/>
                <a:gd name="T11" fmla="*/ 5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4279" name="Freeform 7">
              <a:extLst>
                <a:ext uri="{FF2B5EF4-FFF2-40B4-BE49-F238E27FC236}">
                  <a16:creationId xmlns:a16="http://schemas.microsoft.com/office/drawing/2014/main" id="{68F64523-9125-434D-A270-2EF8E159332B}"/>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2061" name="Freeform 8">
              <a:extLst>
                <a:ext uri="{FF2B5EF4-FFF2-40B4-BE49-F238E27FC236}">
                  <a16:creationId xmlns:a16="http://schemas.microsoft.com/office/drawing/2014/main" id="{FFF1DA9C-65EF-4488-9C7C-D2D711CB0029}"/>
                </a:ext>
              </a:extLst>
            </p:cNvPr>
            <p:cNvSpPr>
              <a:spLocks/>
            </p:cNvSpPr>
            <p:nvPr/>
          </p:nvSpPr>
          <p:spPr bwMode="hidden">
            <a:xfrm>
              <a:off x="4784" y="3702"/>
              <a:ext cx="974" cy="101"/>
            </a:xfrm>
            <a:custGeom>
              <a:avLst/>
              <a:gdLst>
                <a:gd name="T0" fmla="*/ 962 w 975"/>
                <a:gd name="T1" fmla="*/ 48 h 101"/>
                <a:gd name="T2" fmla="*/ 962 w 975"/>
                <a:gd name="T3" fmla="*/ 0 h 101"/>
                <a:gd name="T4" fmla="*/ 0 w 975"/>
                <a:gd name="T5" fmla="*/ 24 h 101"/>
                <a:gd name="T6" fmla="*/ 0 w 975"/>
                <a:gd name="T7" fmla="*/ 101 h 101"/>
                <a:gd name="T8" fmla="*/ 962 w 975"/>
                <a:gd name="T9" fmla="*/ 48 h 101"/>
                <a:gd name="T10" fmla="*/ 962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062" name="Freeform 9">
              <a:extLst>
                <a:ext uri="{FF2B5EF4-FFF2-40B4-BE49-F238E27FC236}">
                  <a16:creationId xmlns:a16="http://schemas.microsoft.com/office/drawing/2014/main" id="{72EE8FD7-9591-434D-9FC7-6F79063D4332}"/>
                </a:ext>
              </a:extLst>
            </p:cNvPr>
            <p:cNvSpPr>
              <a:spLocks/>
            </p:cNvSpPr>
            <p:nvPr/>
          </p:nvSpPr>
          <p:spPr bwMode="hidden">
            <a:xfrm>
              <a:off x="3619" y="3815"/>
              <a:ext cx="2139" cy="198"/>
            </a:xfrm>
            <a:custGeom>
              <a:avLst/>
              <a:gdLst>
                <a:gd name="T0" fmla="*/ 2115 w 2141"/>
                <a:gd name="T1" fmla="*/ 0 h 198"/>
                <a:gd name="T2" fmla="*/ 0 w 2141"/>
                <a:gd name="T3" fmla="*/ 156 h 198"/>
                <a:gd name="T4" fmla="*/ 0 w 2141"/>
                <a:gd name="T5" fmla="*/ 198 h 198"/>
                <a:gd name="T6" fmla="*/ 2115 w 2141"/>
                <a:gd name="T7" fmla="*/ 0 h 198"/>
                <a:gd name="T8" fmla="*/ 211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4282" name="Freeform 10">
              <a:extLst>
                <a:ext uri="{FF2B5EF4-FFF2-40B4-BE49-F238E27FC236}">
                  <a16:creationId xmlns:a16="http://schemas.microsoft.com/office/drawing/2014/main" id="{25040526-2C88-42F3-B581-426D2ECCBE27}"/>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064" name="Freeform 11">
              <a:extLst>
                <a:ext uri="{FF2B5EF4-FFF2-40B4-BE49-F238E27FC236}">
                  <a16:creationId xmlns:a16="http://schemas.microsoft.com/office/drawing/2014/main" id="{279FA33B-AF4F-457C-9379-BF244EBE1CF0}"/>
                </a:ext>
              </a:extLst>
            </p:cNvPr>
            <p:cNvSpPr>
              <a:spLocks/>
            </p:cNvSpPr>
            <p:nvPr/>
          </p:nvSpPr>
          <p:spPr bwMode="hidden">
            <a:xfrm>
              <a:off x="2097" y="4043"/>
              <a:ext cx="2514" cy="276"/>
            </a:xfrm>
            <a:custGeom>
              <a:avLst/>
              <a:gdLst>
                <a:gd name="T0" fmla="*/ 2143 w 2517"/>
                <a:gd name="T1" fmla="*/ 276 h 276"/>
                <a:gd name="T2" fmla="*/ 2478 w 2517"/>
                <a:gd name="T3" fmla="*/ 204 h 276"/>
                <a:gd name="T4" fmla="*/ 2221 w 2517"/>
                <a:gd name="T5" fmla="*/ 0 h 276"/>
                <a:gd name="T6" fmla="*/ 0 w 2517"/>
                <a:gd name="T7" fmla="*/ 276 h 276"/>
                <a:gd name="T8" fmla="*/ 2143 w 2517"/>
                <a:gd name="T9" fmla="*/ 276 h 276"/>
                <a:gd name="T10" fmla="*/ 2143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4284" name="Freeform 12">
              <a:extLst>
                <a:ext uri="{FF2B5EF4-FFF2-40B4-BE49-F238E27FC236}">
                  <a16:creationId xmlns:a16="http://schemas.microsoft.com/office/drawing/2014/main" id="{BE39787C-A859-4DFC-BB49-4E8A4612F5F4}"/>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066" name="Freeform 13">
              <a:extLst>
                <a:ext uri="{FF2B5EF4-FFF2-40B4-BE49-F238E27FC236}">
                  <a16:creationId xmlns:a16="http://schemas.microsoft.com/office/drawing/2014/main" id="{7F5FCF82-B0B7-4B07-9F3E-A0EE9F731631}"/>
                </a:ext>
              </a:extLst>
            </p:cNvPr>
            <p:cNvSpPr>
              <a:spLocks/>
            </p:cNvSpPr>
            <p:nvPr/>
          </p:nvSpPr>
          <p:spPr bwMode="hidden">
            <a:xfrm>
              <a:off x="5030" y="3151"/>
              <a:ext cx="728" cy="240"/>
            </a:xfrm>
            <a:custGeom>
              <a:avLst/>
              <a:gdLst>
                <a:gd name="T0" fmla="*/ 716 w 729"/>
                <a:gd name="T1" fmla="*/ 240 h 240"/>
                <a:gd name="T2" fmla="*/ 0 w 729"/>
                <a:gd name="T3" fmla="*/ 0 h 240"/>
                <a:gd name="T4" fmla="*/ 0 w 729"/>
                <a:gd name="T5" fmla="*/ 6 h 240"/>
                <a:gd name="T6" fmla="*/ 716 w 729"/>
                <a:gd name="T7" fmla="*/ 240 h 240"/>
                <a:gd name="T8" fmla="*/ 716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4286" name="Freeform 14">
              <a:extLst>
                <a:ext uri="{FF2B5EF4-FFF2-40B4-BE49-F238E27FC236}">
                  <a16:creationId xmlns:a16="http://schemas.microsoft.com/office/drawing/2014/main" id="{CDC228D0-0B6E-419F-9000-5411D903410D}"/>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068" name="Freeform 15">
              <a:extLst>
                <a:ext uri="{FF2B5EF4-FFF2-40B4-BE49-F238E27FC236}">
                  <a16:creationId xmlns:a16="http://schemas.microsoft.com/office/drawing/2014/main" id="{EB000B49-C9C0-4CB8-AEA0-4A22FBC1D1A5}"/>
                </a:ext>
              </a:extLst>
            </p:cNvPr>
            <p:cNvSpPr>
              <a:spLocks/>
            </p:cNvSpPr>
            <p:nvPr/>
          </p:nvSpPr>
          <p:spPr bwMode="hidden">
            <a:xfrm>
              <a:off x="5030" y="3049"/>
              <a:ext cx="728" cy="318"/>
            </a:xfrm>
            <a:custGeom>
              <a:avLst/>
              <a:gdLst>
                <a:gd name="T0" fmla="*/ 716 w 729"/>
                <a:gd name="T1" fmla="*/ 318 h 318"/>
                <a:gd name="T2" fmla="*/ 716 w 729"/>
                <a:gd name="T3" fmla="*/ 312 h 318"/>
                <a:gd name="T4" fmla="*/ 0 w 729"/>
                <a:gd name="T5" fmla="*/ 0 h 318"/>
                <a:gd name="T6" fmla="*/ 0 w 729"/>
                <a:gd name="T7" fmla="*/ 54 h 318"/>
                <a:gd name="T8" fmla="*/ 716 w 729"/>
                <a:gd name="T9" fmla="*/ 318 h 318"/>
                <a:gd name="T10" fmla="*/ 716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4288" name="Freeform 16">
              <a:extLst>
                <a:ext uri="{FF2B5EF4-FFF2-40B4-BE49-F238E27FC236}">
                  <a16:creationId xmlns:a16="http://schemas.microsoft.com/office/drawing/2014/main" id="{5ED4141D-87A8-4667-B518-B4A9F9A7E2CC}"/>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54289" name="Freeform 17">
              <a:extLst>
                <a:ext uri="{FF2B5EF4-FFF2-40B4-BE49-F238E27FC236}">
                  <a16:creationId xmlns:a16="http://schemas.microsoft.com/office/drawing/2014/main" id="{A1CE2E6A-7A7A-472F-B7AF-BD60E5F733B3}"/>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54290" name="Freeform 18">
              <a:extLst>
                <a:ext uri="{FF2B5EF4-FFF2-40B4-BE49-F238E27FC236}">
                  <a16:creationId xmlns:a16="http://schemas.microsoft.com/office/drawing/2014/main" id="{864429AE-03F2-4AA7-BC3A-7416667B0CA0}"/>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072" name="Freeform 19">
              <a:extLst>
                <a:ext uri="{FF2B5EF4-FFF2-40B4-BE49-F238E27FC236}">
                  <a16:creationId xmlns:a16="http://schemas.microsoft.com/office/drawing/2014/main" id="{6FFF26BB-BED6-428E-BDB2-88AFD3ABA049}"/>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4292" name="Freeform 20">
              <a:extLst>
                <a:ext uri="{FF2B5EF4-FFF2-40B4-BE49-F238E27FC236}">
                  <a16:creationId xmlns:a16="http://schemas.microsoft.com/office/drawing/2014/main" id="{C7CC17BF-96A7-4F0E-8970-FACFC128E421}"/>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074" name="Freeform 21">
              <a:extLst>
                <a:ext uri="{FF2B5EF4-FFF2-40B4-BE49-F238E27FC236}">
                  <a16:creationId xmlns:a16="http://schemas.microsoft.com/office/drawing/2014/main" id="{AC5D2F21-8530-4362-BF85-E34F6159015E}"/>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4294" name="Freeform 22">
              <a:extLst>
                <a:ext uri="{FF2B5EF4-FFF2-40B4-BE49-F238E27FC236}">
                  <a16:creationId xmlns:a16="http://schemas.microsoft.com/office/drawing/2014/main" id="{BB18F46C-4AFB-4E26-A0D7-37B0D83CB2E2}"/>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54295" name="Freeform 23">
              <a:extLst>
                <a:ext uri="{FF2B5EF4-FFF2-40B4-BE49-F238E27FC236}">
                  <a16:creationId xmlns:a16="http://schemas.microsoft.com/office/drawing/2014/main" id="{F7FE1C8F-719F-4E2C-8657-88F5B04BE914}"/>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54296" name="Freeform 24">
              <a:extLst>
                <a:ext uri="{FF2B5EF4-FFF2-40B4-BE49-F238E27FC236}">
                  <a16:creationId xmlns:a16="http://schemas.microsoft.com/office/drawing/2014/main" id="{1054DA0E-B0A8-4D7B-A703-453AB2F03879}"/>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078" name="Freeform 25">
              <a:extLst>
                <a:ext uri="{FF2B5EF4-FFF2-40B4-BE49-F238E27FC236}">
                  <a16:creationId xmlns:a16="http://schemas.microsoft.com/office/drawing/2014/main" id="{7AF103A8-CF21-409F-BB2A-8B3FB80D1A21}"/>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4298" name="Freeform 26">
              <a:extLst>
                <a:ext uri="{FF2B5EF4-FFF2-40B4-BE49-F238E27FC236}">
                  <a16:creationId xmlns:a16="http://schemas.microsoft.com/office/drawing/2014/main" id="{126158B5-9E94-4AC4-A0BD-9A118D71EAD9}"/>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54299" name="Freeform 27">
              <a:extLst>
                <a:ext uri="{FF2B5EF4-FFF2-40B4-BE49-F238E27FC236}">
                  <a16:creationId xmlns:a16="http://schemas.microsoft.com/office/drawing/2014/main" id="{06D87684-AFDA-4C0C-88D2-243DB4D4D997}"/>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081" name="Freeform 28">
              <a:extLst>
                <a:ext uri="{FF2B5EF4-FFF2-40B4-BE49-F238E27FC236}">
                  <a16:creationId xmlns:a16="http://schemas.microsoft.com/office/drawing/2014/main" id="{16104216-DA4B-48ED-B2E2-2C7D871966DB}"/>
                </a:ext>
              </a:extLst>
            </p:cNvPr>
            <p:cNvSpPr>
              <a:spLocks/>
            </p:cNvSpPr>
            <p:nvPr/>
          </p:nvSpPr>
          <p:spPr bwMode="hidden">
            <a:xfrm>
              <a:off x="5698" y="653"/>
              <a:ext cx="60" cy="311"/>
            </a:xfrm>
            <a:custGeom>
              <a:avLst/>
              <a:gdLst>
                <a:gd name="T0" fmla="*/ 0 w 60"/>
                <a:gd name="T1" fmla="*/ 144 h 312"/>
                <a:gd name="T2" fmla="*/ 60 w 60"/>
                <a:gd name="T3" fmla="*/ 299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4301" name="Freeform 29">
              <a:extLst>
                <a:ext uri="{FF2B5EF4-FFF2-40B4-BE49-F238E27FC236}">
                  <a16:creationId xmlns:a16="http://schemas.microsoft.com/office/drawing/2014/main" id="{21C3C73B-6956-4FA2-84FC-93582EE41895}"/>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083" name="Freeform 30">
              <a:extLst>
                <a:ext uri="{FF2B5EF4-FFF2-40B4-BE49-F238E27FC236}">
                  <a16:creationId xmlns:a16="http://schemas.microsoft.com/office/drawing/2014/main" id="{89095C99-EDC4-4BEE-84B7-EE677372D146}"/>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4303" name="Freeform 31">
              <a:extLst>
                <a:ext uri="{FF2B5EF4-FFF2-40B4-BE49-F238E27FC236}">
                  <a16:creationId xmlns:a16="http://schemas.microsoft.com/office/drawing/2014/main" id="{77679CF1-556F-4A9C-AB46-193CCFDF4BE3}"/>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54304" name="Freeform 32">
              <a:extLst>
                <a:ext uri="{FF2B5EF4-FFF2-40B4-BE49-F238E27FC236}">
                  <a16:creationId xmlns:a16="http://schemas.microsoft.com/office/drawing/2014/main" id="{7FA2D307-BB8D-47E5-A055-0DF88C003DD2}"/>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54305" name="Freeform 33">
              <a:extLst>
                <a:ext uri="{FF2B5EF4-FFF2-40B4-BE49-F238E27FC236}">
                  <a16:creationId xmlns:a16="http://schemas.microsoft.com/office/drawing/2014/main" id="{D3AF507B-54F4-47F1-991D-BBF92D287D99}"/>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54306" name="Freeform 34">
              <a:extLst>
                <a:ext uri="{FF2B5EF4-FFF2-40B4-BE49-F238E27FC236}">
                  <a16:creationId xmlns:a16="http://schemas.microsoft.com/office/drawing/2014/main" id="{ED690399-36BC-40D5-B988-B6F2CF2BE0F8}"/>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54307" name="Freeform 35">
              <a:extLst>
                <a:ext uri="{FF2B5EF4-FFF2-40B4-BE49-F238E27FC236}">
                  <a16:creationId xmlns:a16="http://schemas.microsoft.com/office/drawing/2014/main" id="{1E03B46C-D09B-4091-AF15-A6BF14F380CE}"/>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54308" name="Freeform 36">
              <a:extLst>
                <a:ext uri="{FF2B5EF4-FFF2-40B4-BE49-F238E27FC236}">
                  <a16:creationId xmlns:a16="http://schemas.microsoft.com/office/drawing/2014/main" id="{9F22A270-19EA-4FB2-9758-1C9DCC6EE752}"/>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54309" name="Freeform 37">
              <a:extLst>
                <a:ext uri="{FF2B5EF4-FFF2-40B4-BE49-F238E27FC236}">
                  <a16:creationId xmlns:a16="http://schemas.microsoft.com/office/drawing/2014/main" id="{69FD5E17-B12B-4188-9C38-BB2F8D349750}"/>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54310" name="Freeform 38">
              <a:extLst>
                <a:ext uri="{FF2B5EF4-FFF2-40B4-BE49-F238E27FC236}">
                  <a16:creationId xmlns:a16="http://schemas.microsoft.com/office/drawing/2014/main" id="{8EDD99AC-DF81-498F-8AF1-E45A43D1E4A4}"/>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grpSp>
          <p:nvGrpSpPr>
            <p:cNvPr id="2092" name="Group 39">
              <a:extLst>
                <a:ext uri="{FF2B5EF4-FFF2-40B4-BE49-F238E27FC236}">
                  <a16:creationId xmlns:a16="http://schemas.microsoft.com/office/drawing/2014/main" id="{4563C26E-6B11-416E-B172-00BEA6092F4C}"/>
                </a:ext>
              </a:extLst>
            </p:cNvPr>
            <p:cNvGrpSpPr>
              <a:grpSpLocks/>
            </p:cNvGrpSpPr>
            <p:nvPr userDrawn="1"/>
          </p:nvGrpSpPr>
          <p:grpSpPr bwMode="auto">
            <a:xfrm>
              <a:off x="0" y="1632"/>
              <a:ext cx="5758" cy="1858"/>
              <a:chOff x="0" y="1632"/>
              <a:chExt cx="5758" cy="1858"/>
            </a:xfrm>
          </p:grpSpPr>
          <p:sp>
            <p:nvSpPr>
              <p:cNvPr id="54312" name="Freeform 40">
                <a:extLst>
                  <a:ext uri="{FF2B5EF4-FFF2-40B4-BE49-F238E27FC236}">
                    <a16:creationId xmlns:a16="http://schemas.microsoft.com/office/drawing/2014/main" id="{F7081A2D-5109-4CBC-9E07-8B26DB6AAAD7}"/>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54313" name="Freeform 41">
                <a:extLst>
                  <a:ext uri="{FF2B5EF4-FFF2-40B4-BE49-F238E27FC236}">
                    <a16:creationId xmlns:a16="http://schemas.microsoft.com/office/drawing/2014/main" id="{0E334C4A-C7C3-4FAB-BDE1-97AC3473CCA0}"/>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grpSp>
      </p:grpSp>
      <p:sp>
        <p:nvSpPr>
          <p:cNvPr id="54314" name="Rectangle 42">
            <a:extLst>
              <a:ext uri="{FF2B5EF4-FFF2-40B4-BE49-F238E27FC236}">
                <a16:creationId xmlns:a16="http://schemas.microsoft.com/office/drawing/2014/main" id="{D57036BA-F608-466A-B05F-CA26EE7A42F8}"/>
              </a:ext>
            </a:extLst>
          </p:cNvPr>
          <p:cNvSpPr>
            <a:spLocks noGrp="1" noChangeArrowheads="1"/>
          </p:cNvSpPr>
          <p:nvPr>
            <p:ph type="title"/>
          </p:nvPr>
        </p:nvSpPr>
        <p:spPr bwMode="auto">
          <a:xfrm>
            <a:off x="609600" y="277813"/>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4315" name="Rectangle 43">
            <a:extLst>
              <a:ext uri="{FF2B5EF4-FFF2-40B4-BE49-F238E27FC236}">
                <a16:creationId xmlns:a16="http://schemas.microsoft.com/office/drawing/2014/main" id="{2F97529B-53DD-468C-882A-7E190BA181A2}"/>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316" name="Rectangle 44">
            <a:extLst>
              <a:ext uri="{FF2B5EF4-FFF2-40B4-BE49-F238E27FC236}">
                <a16:creationId xmlns:a16="http://schemas.microsoft.com/office/drawing/2014/main" id="{7201A362-C25A-4323-ADCE-8F54D9613156}"/>
              </a:ext>
            </a:extLst>
          </p:cNvPr>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ltLang="en-US"/>
          </a:p>
        </p:txBody>
      </p:sp>
      <p:sp>
        <p:nvSpPr>
          <p:cNvPr id="54317" name="Rectangle 45">
            <a:extLst>
              <a:ext uri="{FF2B5EF4-FFF2-40B4-BE49-F238E27FC236}">
                <a16:creationId xmlns:a16="http://schemas.microsoft.com/office/drawing/2014/main" id="{22151EF8-C28E-45FD-89BF-241115FD4F07}"/>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ltLang="en-US"/>
          </a:p>
        </p:txBody>
      </p:sp>
      <p:sp>
        <p:nvSpPr>
          <p:cNvPr id="54318" name="Rectangle 46">
            <a:extLst>
              <a:ext uri="{FF2B5EF4-FFF2-40B4-BE49-F238E27FC236}">
                <a16:creationId xmlns:a16="http://schemas.microsoft.com/office/drawing/2014/main" id="{780CDBFC-662B-4A8E-80A6-46DFF10074D3}"/>
              </a:ext>
            </a:extLst>
          </p:cNvPr>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6F45196F-E9C1-47A1-8D5C-DF006AC98F01}" type="slidenum">
              <a:rPr lang="en-US" altLang="en-US"/>
              <a:pPr/>
              <a:t>‹#›</a:t>
            </a:fld>
            <a:endParaRPr lang="en-US" altLang="en-US"/>
          </a:p>
        </p:txBody>
      </p:sp>
    </p:spTree>
    <p:extLst>
      <p:ext uri="{BB962C8B-B14F-4D97-AF65-F5344CB8AC3E}">
        <p14:creationId xmlns:p14="http://schemas.microsoft.com/office/powerpoint/2010/main" val="107269892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9"/>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20"/>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21"/>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2/4/2023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78605208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15.xml"/><Relationship Id="rId6" Type="http://schemas.openxmlformats.org/officeDocument/2006/relationships/image" Target="../media/image16.jpe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3516C-6761-4EA0-927A-907C3C65CC48}"/>
              </a:ext>
            </a:extLst>
          </p:cNvPr>
          <p:cNvSpPr>
            <a:spLocks noGrp="1"/>
          </p:cNvSpPr>
          <p:nvPr>
            <p:ph type="ctrTitle"/>
          </p:nvPr>
        </p:nvSpPr>
        <p:spPr>
          <a:xfrm>
            <a:off x="5159254" y="3641269"/>
            <a:ext cx="5518066" cy="2268559"/>
          </a:xfrm>
        </p:spPr>
        <p:txBody>
          <a:bodyPr>
            <a:normAutofit/>
          </a:bodyPr>
          <a:lstStyle/>
          <a:p>
            <a:r>
              <a:rPr lang="en-US" sz="9600" dirty="0"/>
              <a:t>I PET</a:t>
            </a:r>
            <a:r>
              <a:rPr lang="en-US" sz="9600" dirty="0">
                <a:solidFill>
                  <a:schemeClr val="bg2">
                    <a:lumMod val="90000"/>
                    <a:lumOff val="10000"/>
                  </a:schemeClr>
                </a:solidFill>
                <a:effectLst>
                  <a:outerShdw blurRad="38100" dist="38100" dir="2700000" algn="tl">
                    <a:srgbClr val="000000">
                      <a:alpha val="43137"/>
                    </a:srgbClr>
                  </a:outerShdw>
                </a:effectLst>
              </a:rPr>
              <a:t>ER</a:t>
            </a:r>
          </a:p>
        </p:txBody>
      </p:sp>
      <p:sp>
        <p:nvSpPr>
          <p:cNvPr id="3" name="Subtitle 2">
            <a:extLst>
              <a:ext uri="{FF2B5EF4-FFF2-40B4-BE49-F238E27FC236}">
                <a16:creationId xmlns:a16="http://schemas.microsoft.com/office/drawing/2014/main" id="{BD51AB61-9C48-4641-B4D2-B0251976F956}"/>
              </a:ext>
            </a:extLst>
          </p:cNvPr>
          <p:cNvSpPr>
            <a:spLocks noGrp="1"/>
          </p:cNvSpPr>
          <p:nvPr>
            <p:ph type="subTitle" idx="1"/>
          </p:nvPr>
        </p:nvSpPr>
        <p:spPr>
          <a:xfrm>
            <a:off x="5128612" y="2268787"/>
            <a:ext cx="5357600" cy="1160213"/>
          </a:xfrm>
        </p:spPr>
        <p:txBody>
          <a:bodyPr>
            <a:normAutofit/>
          </a:bodyPr>
          <a:lstStyle/>
          <a:p>
            <a:r>
              <a:rPr lang="en-US" sz="2400" dirty="0"/>
              <a:t>Letter from the Big </a:t>
            </a:r>
            <a:r>
              <a:rPr lang="en-US" sz="2400" dirty="0">
                <a:solidFill>
                  <a:schemeClr val="bg2">
                    <a:lumMod val="90000"/>
                    <a:lumOff val="10000"/>
                  </a:schemeClr>
                </a:solidFill>
                <a:effectLst>
                  <a:outerShdw blurRad="38100" dist="38100" dir="2700000" algn="tl">
                    <a:srgbClr val="000000">
                      <a:alpha val="43137"/>
                    </a:srgbClr>
                  </a:outerShdw>
                </a:effectLst>
              </a:rPr>
              <a:t>Fisherman</a:t>
            </a:r>
          </a:p>
        </p:txBody>
      </p:sp>
      <p:pic>
        <p:nvPicPr>
          <p:cNvPr id="4" name="Picture 6" descr="front-view-c-hlp[1]">
            <a:extLst>
              <a:ext uri="{FF2B5EF4-FFF2-40B4-BE49-F238E27FC236}">
                <a16:creationId xmlns:a16="http://schemas.microsoft.com/office/drawing/2014/main" id="{0F75A890-0665-413E-B8C0-6E782C3250A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661931" y="1313891"/>
            <a:ext cx="3396343" cy="346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584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404000"/>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E488128-1842-4CFE-A17A-1C09B5BA1FB1}"/>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fld id="{16E4007E-F152-4504-BF89-100CE8B28EB5}" type="slidenum">
              <a:rPr lang="en-US" altLang="en-US">
                <a:solidFill>
                  <a:srgbClr val="FFFFFF"/>
                </a:solidFill>
              </a:rPr>
              <a:pPr defTabSz="914400" fontAlgn="base">
                <a:spcBef>
                  <a:spcPct val="0"/>
                </a:spcBef>
                <a:spcAft>
                  <a:spcPct val="0"/>
                </a:spcAft>
              </a:pPr>
              <a:t>10</a:t>
            </a:fld>
            <a:endParaRPr lang="en-US" altLang="en-US">
              <a:solidFill>
                <a:srgbClr val="FFFFFF"/>
              </a:solidFill>
            </a:endParaRPr>
          </a:p>
        </p:txBody>
      </p:sp>
      <p:pic>
        <p:nvPicPr>
          <p:cNvPr id="99331" name="Picture 2" descr="NTA200">
            <a:extLst>
              <a:ext uri="{FF2B5EF4-FFF2-40B4-BE49-F238E27FC236}">
                <a16:creationId xmlns:a16="http://schemas.microsoft.com/office/drawing/2014/main" id="{2A10F847-E33B-4C47-BC5D-1A6476B6492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38800" y="1"/>
            <a:ext cx="5029200" cy="3368675"/>
          </a:xfrm>
          <a:prstGeom prst="rect">
            <a:avLst/>
          </a:prstGeom>
          <a:noFill/>
          <a:ln w="9525">
            <a:solidFill>
              <a:srgbClr val="FFFF99"/>
            </a:solidFill>
            <a:miter lim="800000"/>
            <a:headEnd/>
            <a:tailEnd/>
          </a:ln>
          <a:extLst>
            <a:ext uri="{909E8E84-426E-40DD-AFC4-6F175D3DCCD1}">
              <a14:hiddenFill xmlns:a14="http://schemas.microsoft.com/office/drawing/2010/main">
                <a:solidFill>
                  <a:srgbClr val="FFFFFF"/>
                </a:solidFill>
              </a14:hiddenFill>
            </a:ext>
          </a:extLst>
        </p:spPr>
      </p:pic>
      <p:sp>
        <p:nvSpPr>
          <p:cNvPr id="99332" name="Text Box 4">
            <a:extLst>
              <a:ext uri="{FF2B5EF4-FFF2-40B4-BE49-F238E27FC236}">
                <a16:creationId xmlns:a16="http://schemas.microsoft.com/office/drawing/2014/main" id="{9E93663D-00E6-4C37-B622-783ADE180C11}"/>
              </a:ext>
            </a:extLst>
          </p:cNvPr>
          <p:cNvSpPr txBox="1">
            <a:spLocks noChangeArrowheads="1"/>
          </p:cNvSpPr>
          <p:nvPr/>
        </p:nvSpPr>
        <p:spPr bwMode="auto">
          <a:xfrm>
            <a:off x="1828800" y="304800"/>
            <a:ext cx="3733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9pPr>
          </a:lstStyle>
          <a:p>
            <a:pPr algn="r" defTabSz="914400" fontAlgn="base">
              <a:spcBef>
                <a:spcPct val="50000"/>
              </a:spcBef>
              <a:spcAft>
                <a:spcPct val="0"/>
              </a:spcAft>
              <a:buClrTx/>
              <a:buSzTx/>
              <a:buNone/>
            </a:pPr>
            <a:r>
              <a:rPr lang="en-US" altLang="en-US" sz="2400">
                <a:solidFill>
                  <a:srgbClr val="FFFF66"/>
                </a:solidFill>
                <a:latin typeface="Arial Narrow" panose="020B0606020202030204" pitchFamily="34" charset="0"/>
              </a:rPr>
              <a:t>After its excavation, the ancient boat was swathed in polyurethane to preserve it and floated across part of the Sea of Galilee to a site where it could be safely housed and treated for preservation.</a:t>
            </a:r>
          </a:p>
        </p:txBody>
      </p:sp>
      <p:sp>
        <p:nvSpPr>
          <p:cNvPr id="99333" name="Text Box 5">
            <a:extLst>
              <a:ext uri="{FF2B5EF4-FFF2-40B4-BE49-F238E27FC236}">
                <a16:creationId xmlns:a16="http://schemas.microsoft.com/office/drawing/2014/main" id="{07FD02FD-BF4C-46A1-88EB-6880653C8986}"/>
              </a:ext>
            </a:extLst>
          </p:cNvPr>
          <p:cNvSpPr txBox="1">
            <a:spLocks noChangeArrowheads="1"/>
          </p:cNvSpPr>
          <p:nvPr/>
        </p:nvSpPr>
        <p:spPr bwMode="auto">
          <a:xfrm>
            <a:off x="1981200" y="3540125"/>
            <a:ext cx="35052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9pPr>
          </a:lstStyle>
          <a:p>
            <a:pPr algn="r" defTabSz="914400" fontAlgn="base">
              <a:spcBef>
                <a:spcPct val="50000"/>
              </a:spcBef>
              <a:spcAft>
                <a:spcPct val="0"/>
              </a:spcAft>
              <a:buClrTx/>
              <a:buSzTx/>
              <a:buNone/>
            </a:pPr>
            <a:r>
              <a:rPr lang="en-US" altLang="en-US" sz="2400">
                <a:solidFill>
                  <a:srgbClr val="FFFF66"/>
                </a:solidFill>
                <a:latin typeface="Arial Narrow" panose="020B0606020202030204" pitchFamily="34" charset="0"/>
              </a:rPr>
              <a:t>The boat was submerged in a chemical bath for several years to fill all the wooden cellular structures with wax (polyethylene glycol) in order to continue its preservation. Now it is on display at a special center at Ginosaur.</a:t>
            </a:r>
          </a:p>
        </p:txBody>
      </p:sp>
      <p:pic>
        <p:nvPicPr>
          <p:cNvPr id="99334" name="Picture 6" descr="front-view-c-hlp[1]">
            <a:extLst>
              <a:ext uri="{FF2B5EF4-FFF2-40B4-BE49-F238E27FC236}">
                <a16:creationId xmlns:a16="http://schemas.microsoft.com/office/drawing/2014/main" id="{B48C307E-2CF7-47E8-A427-70198F1143F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638800" y="3352800"/>
            <a:ext cx="5029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404000"/>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2A642D8-B98B-4F24-B15D-1C3CDAF63379}"/>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fld id="{27FAF87D-8B1C-41CB-AB76-BA5B5C1BE791}" type="slidenum">
              <a:rPr lang="en-US" altLang="en-US">
                <a:solidFill>
                  <a:srgbClr val="FFFFFF"/>
                </a:solidFill>
              </a:rPr>
              <a:pPr defTabSz="914400" fontAlgn="base">
                <a:spcBef>
                  <a:spcPct val="0"/>
                </a:spcBef>
                <a:spcAft>
                  <a:spcPct val="0"/>
                </a:spcAft>
              </a:pPr>
              <a:t>11</a:t>
            </a:fld>
            <a:endParaRPr lang="en-US" altLang="en-US">
              <a:solidFill>
                <a:srgbClr val="FFFFFF"/>
              </a:solidFill>
            </a:endParaRPr>
          </a:p>
        </p:txBody>
      </p:sp>
      <p:sp>
        <p:nvSpPr>
          <p:cNvPr id="342020" name="Rectangle 4">
            <a:extLst>
              <a:ext uri="{FF2B5EF4-FFF2-40B4-BE49-F238E27FC236}">
                <a16:creationId xmlns:a16="http://schemas.microsoft.com/office/drawing/2014/main" id="{A9668BD9-8B8A-4E44-AFEB-3BF6ECFADEC3}"/>
              </a:ext>
            </a:extLst>
          </p:cNvPr>
          <p:cNvSpPr>
            <a:spLocks noGrp="1" noChangeArrowheads="1"/>
          </p:cNvSpPr>
          <p:nvPr>
            <p:ph type="title"/>
          </p:nvPr>
        </p:nvSpPr>
        <p:spPr>
          <a:xfrm>
            <a:off x="1981200" y="152400"/>
            <a:ext cx="8229600" cy="533400"/>
          </a:xfrm>
        </p:spPr>
        <p:txBody>
          <a:bodyPr/>
          <a:lstStyle/>
          <a:p>
            <a:pPr eaLnBrk="1" hangingPunct="1">
              <a:defRPr/>
            </a:pPr>
            <a:r>
              <a:rPr lang="en-US" altLang="en-US" sz="3200"/>
              <a:t>Full-size model of the so-called “Jesus Boat”</a:t>
            </a:r>
          </a:p>
        </p:txBody>
      </p:sp>
      <p:pic>
        <p:nvPicPr>
          <p:cNvPr id="100356" name="Picture 6" descr="full-scale-model-c-hlp[1]">
            <a:extLst>
              <a:ext uri="{FF2B5EF4-FFF2-40B4-BE49-F238E27FC236}">
                <a16:creationId xmlns:a16="http://schemas.microsoft.com/office/drawing/2014/main" id="{4E02A988-1BCC-480C-89E5-BD28B79D5AAB}"/>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524000" y="825501"/>
            <a:ext cx="9144000" cy="608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8D53D-16EC-4802-AFF7-46D6C0599C73}"/>
              </a:ext>
            </a:extLst>
          </p:cNvPr>
          <p:cNvSpPr>
            <a:spLocks noGrp="1"/>
          </p:cNvSpPr>
          <p:nvPr>
            <p:ph type="title"/>
          </p:nvPr>
        </p:nvSpPr>
        <p:spPr/>
        <p:txBody>
          <a:bodyPr/>
          <a:lstStyle/>
          <a:p>
            <a:r>
              <a:rPr lang="en-US" dirty="0">
                <a:solidFill>
                  <a:schemeClr val="accent5">
                    <a:lumMod val="60000"/>
                    <a:lumOff val="40000"/>
                  </a:schemeClr>
                </a:solidFill>
                <a:latin typeface="Cooper Black" panose="0208090404030B020404" pitchFamily="18" charset="0"/>
              </a:rPr>
              <a:t>DISCIPLE OF JOHN; DISCIPLE OF JESUS</a:t>
            </a:r>
          </a:p>
        </p:txBody>
      </p:sp>
      <p:sp>
        <p:nvSpPr>
          <p:cNvPr id="3" name="Content Placeholder 2">
            <a:extLst>
              <a:ext uri="{FF2B5EF4-FFF2-40B4-BE49-F238E27FC236}">
                <a16:creationId xmlns:a16="http://schemas.microsoft.com/office/drawing/2014/main" id="{999C5EE9-6F87-4044-BAEB-5AB046D4A19F}"/>
              </a:ext>
            </a:extLst>
          </p:cNvPr>
          <p:cNvSpPr>
            <a:spLocks noGrp="1"/>
          </p:cNvSpPr>
          <p:nvPr>
            <p:ph idx="1"/>
          </p:nvPr>
        </p:nvSpPr>
        <p:spPr/>
        <p:txBody>
          <a:bodyPr>
            <a:normAutofit/>
          </a:bodyPr>
          <a:lstStyle/>
          <a:p>
            <a:pPr marL="0" indent="0">
              <a:buNone/>
            </a:pPr>
            <a:r>
              <a:rPr lang="en-US" sz="2800" b="1" dirty="0">
                <a:solidFill>
                  <a:srgbClr val="FFC000"/>
                </a:solidFill>
              </a:rPr>
              <a:t>Both Peter and Andrew were initially followers of John the Baptist (Jn. 1:40-42).</a:t>
            </a:r>
          </a:p>
          <a:p>
            <a:r>
              <a:rPr lang="en-US" sz="2400" i="1" dirty="0"/>
              <a:t>Jesus gave Peter his nickname </a:t>
            </a:r>
            <a:r>
              <a:rPr lang="en-US" sz="2400" i="1" dirty="0" err="1"/>
              <a:t>Kephas</a:t>
            </a:r>
            <a:r>
              <a:rPr lang="en-US" sz="2400" i="1" dirty="0"/>
              <a:t>.</a:t>
            </a:r>
          </a:p>
          <a:p>
            <a:r>
              <a:rPr lang="en-US" sz="2400" i="1" dirty="0"/>
              <a:t>In Galilee, Jesus called Peter to be his disciple, and from that time on, he followed Jesus (Mk. 10:38).</a:t>
            </a:r>
          </a:p>
          <a:p>
            <a:r>
              <a:rPr lang="en-US" sz="2400" i="1" dirty="0"/>
              <a:t>He is always named first among the Twelve Apostles.</a:t>
            </a:r>
          </a:p>
        </p:txBody>
      </p:sp>
    </p:spTree>
    <p:extLst>
      <p:ext uri="{BB962C8B-B14F-4D97-AF65-F5344CB8AC3E}">
        <p14:creationId xmlns:p14="http://schemas.microsoft.com/office/powerpoint/2010/main" val="393745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87FC0-54D3-407D-A468-D087DF0C6E92}"/>
              </a:ext>
            </a:extLst>
          </p:cNvPr>
          <p:cNvSpPr>
            <a:spLocks noGrp="1"/>
          </p:cNvSpPr>
          <p:nvPr>
            <p:ph type="title"/>
          </p:nvPr>
        </p:nvSpPr>
        <p:spPr/>
        <p:txBody>
          <a:bodyPr/>
          <a:lstStyle/>
          <a:p>
            <a:r>
              <a:rPr lang="en-US" dirty="0">
                <a:solidFill>
                  <a:schemeClr val="accent5">
                    <a:lumMod val="60000"/>
                    <a:lumOff val="40000"/>
                  </a:schemeClr>
                </a:solidFill>
                <a:latin typeface="Cooper Black" panose="0208090404030B020404" pitchFamily="18" charset="0"/>
              </a:rPr>
              <a:t>PETER’S INITIATIVE AND COURAGE</a:t>
            </a:r>
          </a:p>
        </p:txBody>
      </p:sp>
      <p:sp>
        <p:nvSpPr>
          <p:cNvPr id="3" name="Content Placeholder 2">
            <a:extLst>
              <a:ext uri="{FF2B5EF4-FFF2-40B4-BE49-F238E27FC236}">
                <a16:creationId xmlns:a16="http://schemas.microsoft.com/office/drawing/2014/main" id="{4A172C7C-3EE1-405F-96CD-287D3A022F45}"/>
              </a:ext>
            </a:extLst>
          </p:cNvPr>
          <p:cNvSpPr>
            <a:spLocks noGrp="1"/>
          </p:cNvSpPr>
          <p:nvPr>
            <p:ph idx="1"/>
          </p:nvPr>
        </p:nvSpPr>
        <p:spPr>
          <a:xfrm>
            <a:off x="2227385" y="1885285"/>
            <a:ext cx="8342754" cy="4164659"/>
          </a:xfrm>
        </p:spPr>
        <p:txBody>
          <a:bodyPr>
            <a:normAutofit lnSpcReduction="10000"/>
          </a:bodyPr>
          <a:lstStyle/>
          <a:p>
            <a:pPr marL="0" indent="0">
              <a:buNone/>
            </a:pPr>
            <a:r>
              <a:rPr lang="en-US" sz="2800" b="1" dirty="0">
                <a:solidFill>
                  <a:srgbClr val="FFC000"/>
                </a:solidFill>
              </a:rPr>
              <a:t>At critical moments, Peter demonstrated his brash courage and deep loyalty to Jesus:</a:t>
            </a:r>
          </a:p>
          <a:p>
            <a:r>
              <a:rPr lang="en-US" sz="2400" i="1" dirty="0"/>
              <a:t>He volunteered to walk on water to Jesus (Mt. 14:28).</a:t>
            </a:r>
          </a:p>
          <a:p>
            <a:r>
              <a:rPr lang="en-US" sz="2400" i="1" dirty="0"/>
              <a:t>He made the great confession that Jesus was the Messiah, to which Jesus responded that Peter was a rock.</a:t>
            </a:r>
          </a:p>
          <a:p>
            <a:r>
              <a:rPr lang="en-US" sz="2400" i="1" dirty="0"/>
              <a:t>When other disciples were deserting Jesus, Peter stood his ground (Jn 6:66-69).</a:t>
            </a:r>
          </a:p>
        </p:txBody>
      </p:sp>
    </p:spTree>
    <p:extLst>
      <p:ext uri="{BB962C8B-B14F-4D97-AF65-F5344CB8AC3E}">
        <p14:creationId xmlns:p14="http://schemas.microsoft.com/office/powerpoint/2010/main" val="252127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0B10-D28E-46C7-AFB3-D05FDECBB4D8}"/>
              </a:ext>
            </a:extLst>
          </p:cNvPr>
          <p:cNvSpPr>
            <a:spLocks noGrp="1"/>
          </p:cNvSpPr>
          <p:nvPr>
            <p:ph type="title"/>
          </p:nvPr>
        </p:nvSpPr>
        <p:spPr>
          <a:xfrm>
            <a:off x="2016370" y="586154"/>
            <a:ext cx="8553770" cy="1299131"/>
          </a:xfrm>
        </p:spPr>
        <p:txBody>
          <a:bodyPr>
            <a:normAutofit fontScale="90000"/>
          </a:bodyPr>
          <a:lstStyle/>
          <a:p>
            <a:r>
              <a:rPr lang="en-US" dirty="0">
                <a:solidFill>
                  <a:schemeClr val="accent5">
                    <a:lumMod val="60000"/>
                    <a:lumOff val="40000"/>
                  </a:schemeClr>
                </a:solidFill>
                <a:latin typeface="Cooper Black" panose="0208090404030B020404" pitchFamily="18" charset="0"/>
              </a:rPr>
              <a:t>HIS CAPACITY FOR MISUNDERSTANDING AND BLUNDER</a:t>
            </a:r>
          </a:p>
        </p:txBody>
      </p:sp>
      <p:sp>
        <p:nvSpPr>
          <p:cNvPr id="3" name="Content Placeholder 2">
            <a:extLst>
              <a:ext uri="{FF2B5EF4-FFF2-40B4-BE49-F238E27FC236}">
                <a16:creationId xmlns:a16="http://schemas.microsoft.com/office/drawing/2014/main" id="{1E60903A-2470-4535-AD32-32B9AF03B810}"/>
              </a:ext>
            </a:extLst>
          </p:cNvPr>
          <p:cNvSpPr>
            <a:spLocks noGrp="1"/>
          </p:cNvSpPr>
          <p:nvPr>
            <p:ph idx="1"/>
          </p:nvPr>
        </p:nvSpPr>
        <p:spPr>
          <a:xfrm>
            <a:off x="2773599" y="1885285"/>
            <a:ext cx="7796541" cy="4583146"/>
          </a:xfrm>
        </p:spPr>
        <p:txBody>
          <a:bodyPr>
            <a:normAutofit/>
          </a:bodyPr>
          <a:lstStyle/>
          <a:p>
            <a:pPr marL="0" indent="0">
              <a:buNone/>
            </a:pPr>
            <a:r>
              <a:rPr lang="en-US" sz="2800" b="1" dirty="0">
                <a:solidFill>
                  <a:srgbClr val="FFC000"/>
                </a:solidFill>
              </a:rPr>
              <a:t>Despite his courage, Peter often spoke out of turn (Mk. 9:5-6):</a:t>
            </a:r>
          </a:p>
          <a:p>
            <a:r>
              <a:rPr lang="en-US" sz="2400" i="1" dirty="0"/>
              <a:t>Jesus severely rebuked him when he objected to the prediction of the cross (Mk. 8:31-33).</a:t>
            </a:r>
          </a:p>
          <a:p>
            <a:r>
              <a:rPr lang="en-US" sz="2400" i="1" dirty="0"/>
              <a:t>He attempted to defend Jesus with violence (Jn. 18:10-11).</a:t>
            </a:r>
          </a:p>
          <a:p>
            <a:r>
              <a:rPr lang="en-US" sz="2400" i="1" dirty="0"/>
              <a:t>On the night of Jesus’ arrest, he denied his Lord, a narrative that appears in all four gospels.</a:t>
            </a:r>
          </a:p>
        </p:txBody>
      </p:sp>
    </p:spTree>
    <p:extLst>
      <p:ext uri="{BB962C8B-B14F-4D97-AF65-F5344CB8AC3E}">
        <p14:creationId xmlns:p14="http://schemas.microsoft.com/office/powerpoint/2010/main" val="59978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28ABE-818B-4BAE-A358-A31623CB44B8}"/>
              </a:ext>
            </a:extLst>
          </p:cNvPr>
          <p:cNvSpPr>
            <a:spLocks noGrp="1"/>
          </p:cNvSpPr>
          <p:nvPr>
            <p:ph type="title"/>
          </p:nvPr>
        </p:nvSpPr>
        <p:spPr>
          <a:xfrm>
            <a:off x="2611808" y="620487"/>
            <a:ext cx="7958331" cy="1077229"/>
          </a:xfrm>
        </p:spPr>
        <p:txBody>
          <a:bodyPr/>
          <a:lstStyle/>
          <a:p>
            <a:r>
              <a:rPr lang="en-US" dirty="0">
                <a:solidFill>
                  <a:schemeClr val="accent5">
                    <a:lumMod val="60000"/>
                    <a:lumOff val="40000"/>
                  </a:schemeClr>
                </a:solidFill>
                <a:latin typeface="Cooper Black" panose="0208090404030B020404" pitchFamily="18" charset="0"/>
              </a:rPr>
              <a:t>HIS LEADERSHIP ROLE</a:t>
            </a:r>
          </a:p>
        </p:txBody>
      </p:sp>
      <p:sp>
        <p:nvSpPr>
          <p:cNvPr id="3" name="Content Placeholder 2">
            <a:extLst>
              <a:ext uri="{FF2B5EF4-FFF2-40B4-BE49-F238E27FC236}">
                <a16:creationId xmlns:a16="http://schemas.microsoft.com/office/drawing/2014/main" id="{F23F5179-C543-4D24-809C-183F2FA66749}"/>
              </a:ext>
            </a:extLst>
          </p:cNvPr>
          <p:cNvSpPr>
            <a:spLocks noGrp="1"/>
          </p:cNvSpPr>
          <p:nvPr>
            <p:ph idx="1"/>
          </p:nvPr>
        </p:nvSpPr>
        <p:spPr>
          <a:xfrm>
            <a:off x="2414954" y="1289539"/>
            <a:ext cx="8534399" cy="5275384"/>
          </a:xfrm>
        </p:spPr>
        <p:txBody>
          <a:bodyPr>
            <a:normAutofit lnSpcReduction="10000"/>
          </a:bodyPr>
          <a:lstStyle/>
          <a:p>
            <a:pPr marL="0" indent="0">
              <a:buNone/>
            </a:pPr>
            <a:r>
              <a:rPr lang="en-US" sz="2800" b="1" dirty="0">
                <a:solidFill>
                  <a:srgbClr val="FFC000"/>
                </a:solidFill>
              </a:rPr>
              <a:t>Peter’s leadership among the apostles is evident in several ways:</a:t>
            </a:r>
          </a:p>
          <a:p>
            <a:r>
              <a:rPr lang="en-US" sz="2400" i="1" dirty="0"/>
              <a:t>Jesus singled him out to be told of the resurrection (Mk. 16:7).</a:t>
            </a:r>
          </a:p>
          <a:p>
            <a:r>
              <a:rPr lang="en-US" sz="2400" i="1" dirty="0"/>
              <a:t>Jesus made a special appearance to Peter on Easter morning (1 Co. 15:5).</a:t>
            </a:r>
          </a:p>
          <a:p>
            <a:r>
              <a:rPr lang="en-US" sz="2400" i="1" dirty="0"/>
              <a:t>Peter served as spokesman for the body of the apostles at Pentecost and afterwards (Ac. 2:14; 3:12).</a:t>
            </a:r>
          </a:p>
          <a:p>
            <a:r>
              <a:rPr lang="en-US" sz="2400" i="1" dirty="0"/>
              <a:t>He was the instrument by which God opened the opportunity for Gentiles to belong to God’s people (Ac. 10).</a:t>
            </a:r>
          </a:p>
        </p:txBody>
      </p:sp>
    </p:spTree>
    <p:extLst>
      <p:ext uri="{BB962C8B-B14F-4D97-AF65-F5344CB8AC3E}">
        <p14:creationId xmlns:p14="http://schemas.microsoft.com/office/powerpoint/2010/main" val="410442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77A0-D657-46B4-9E62-C8929DDEDC6E}"/>
              </a:ext>
            </a:extLst>
          </p:cNvPr>
          <p:cNvSpPr>
            <a:spLocks noGrp="1"/>
          </p:cNvSpPr>
          <p:nvPr>
            <p:ph type="title"/>
          </p:nvPr>
        </p:nvSpPr>
        <p:spPr>
          <a:xfrm>
            <a:off x="2527141" y="259202"/>
            <a:ext cx="7958331" cy="1077229"/>
          </a:xfrm>
        </p:spPr>
        <p:txBody>
          <a:bodyPr/>
          <a:lstStyle/>
          <a:p>
            <a:r>
              <a:rPr lang="en-US" dirty="0">
                <a:solidFill>
                  <a:schemeClr val="accent5">
                    <a:lumMod val="60000"/>
                    <a:lumOff val="40000"/>
                  </a:schemeClr>
                </a:solidFill>
                <a:latin typeface="Cooper Black" panose="0208090404030B020404" pitchFamily="18" charset="0"/>
              </a:rPr>
              <a:t>PETER’S LATER MINISTRY</a:t>
            </a:r>
          </a:p>
        </p:txBody>
      </p:sp>
      <p:sp>
        <p:nvSpPr>
          <p:cNvPr id="3" name="Content Placeholder 2">
            <a:extLst>
              <a:ext uri="{FF2B5EF4-FFF2-40B4-BE49-F238E27FC236}">
                <a16:creationId xmlns:a16="http://schemas.microsoft.com/office/drawing/2014/main" id="{CD9FE7DD-43E7-4733-BDC9-218F41FFEE05}"/>
              </a:ext>
            </a:extLst>
          </p:cNvPr>
          <p:cNvSpPr>
            <a:spLocks noGrp="1"/>
          </p:cNvSpPr>
          <p:nvPr>
            <p:ph idx="1"/>
          </p:nvPr>
        </p:nvSpPr>
        <p:spPr>
          <a:xfrm>
            <a:off x="1946031" y="1008185"/>
            <a:ext cx="9143999" cy="5509846"/>
          </a:xfrm>
        </p:spPr>
        <p:txBody>
          <a:bodyPr>
            <a:normAutofit lnSpcReduction="10000"/>
          </a:bodyPr>
          <a:lstStyle/>
          <a:p>
            <a:pPr marL="0" indent="0">
              <a:buNone/>
            </a:pPr>
            <a:r>
              <a:rPr lang="en-US" sz="2800" b="1" dirty="0">
                <a:solidFill>
                  <a:srgbClr val="FFC000"/>
                </a:solidFill>
              </a:rPr>
              <a:t>Before his ascension, Jesus indicated that Peter would die as a martyr (Jn. 21:15-22).</a:t>
            </a:r>
          </a:p>
          <a:p>
            <a:r>
              <a:rPr lang="en-US" sz="2400" i="1" dirty="0"/>
              <a:t>After the council in Jerusalem regarding circumcision (Ac. 15), the later ministry of Peter is not well-attested.</a:t>
            </a:r>
          </a:p>
          <a:p>
            <a:r>
              <a:rPr lang="en-US" sz="2400" i="1" dirty="0"/>
              <a:t>That he went “to another place” (Ac. 12:17) indicates that he left Jerusalem:</a:t>
            </a:r>
          </a:p>
          <a:p>
            <a:pPr lvl="1"/>
            <a:r>
              <a:rPr lang="en-US" sz="2200" b="1" dirty="0">
                <a:solidFill>
                  <a:schemeClr val="accent5">
                    <a:lumMod val="60000"/>
                    <a:lumOff val="40000"/>
                  </a:schemeClr>
                </a:solidFill>
              </a:rPr>
              <a:t>He went to Antioch Syria (Ga. 2:11).</a:t>
            </a:r>
          </a:p>
          <a:p>
            <a:pPr lvl="1"/>
            <a:r>
              <a:rPr lang="en-US" sz="2200" b="1" dirty="0">
                <a:solidFill>
                  <a:schemeClr val="accent5">
                    <a:lumMod val="60000"/>
                    <a:lumOff val="40000"/>
                  </a:schemeClr>
                </a:solidFill>
              </a:rPr>
              <a:t>He traveled throughout the early Christian churches with his wife (1 Co. 9:5).</a:t>
            </a:r>
          </a:p>
          <a:p>
            <a:pPr lvl="1"/>
            <a:r>
              <a:rPr lang="en-US" sz="2200" b="1" dirty="0">
                <a:solidFill>
                  <a:schemeClr val="accent5">
                    <a:lumMod val="60000"/>
                    <a:lumOff val="40000"/>
                  </a:schemeClr>
                </a:solidFill>
              </a:rPr>
              <a:t>Ancient Christian tradition says he was martyred in Rome by crucifixion, probably in AD 64 under Caesar Nero.</a:t>
            </a:r>
          </a:p>
        </p:txBody>
      </p:sp>
    </p:spTree>
    <p:extLst>
      <p:ext uri="{BB962C8B-B14F-4D97-AF65-F5344CB8AC3E}">
        <p14:creationId xmlns:p14="http://schemas.microsoft.com/office/powerpoint/2010/main" val="341219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77D3D4-047C-496D-BEF6-58DA88E7CC20}"/>
              </a:ext>
            </a:extLst>
          </p:cNvPr>
          <p:cNvSpPr>
            <a:spLocks noGrp="1"/>
          </p:cNvSpPr>
          <p:nvPr>
            <p:ph type="ctrTitle"/>
          </p:nvPr>
        </p:nvSpPr>
        <p:spPr>
          <a:xfrm>
            <a:off x="4557839" y="3429000"/>
            <a:ext cx="6297730" cy="2268558"/>
          </a:xfrm>
        </p:spPr>
        <p:txBody>
          <a:bodyPr/>
          <a:lstStyle/>
          <a:p>
            <a:r>
              <a:rPr lang="en-US" dirty="0"/>
              <a:t>INTRODUC</a:t>
            </a:r>
            <a:r>
              <a:rPr lang="en-US" dirty="0">
                <a:solidFill>
                  <a:schemeClr val="bg2">
                    <a:lumMod val="90000"/>
                    <a:lumOff val="10000"/>
                  </a:schemeClr>
                </a:solidFill>
                <a:effectLst>
                  <a:outerShdw blurRad="38100" dist="38100" dir="2700000" algn="tl">
                    <a:srgbClr val="000000">
                      <a:alpha val="43137"/>
                    </a:srgbClr>
                  </a:outerShdw>
                </a:effectLst>
              </a:rPr>
              <a:t>TION</a:t>
            </a:r>
          </a:p>
        </p:txBody>
      </p:sp>
    </p:spTree>
    <p:extLst>
      <p:ext uri="{BB962C8B-B14F-4D97-AF65-F5344CB8AC3E}">
        <p14:creationId xmlns:p14="http://schemas.microsoft.com/office/powerpoint/2010/main" val="410825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08C9D-B89D-474B-8ECA-DFD325D39D0E}"/>
              </a:ext>
            </a:extLst>
          </p:cNvPr>
          <p:cNvSpPr>
            <a:spLocks noGrp="1"/>
          </p:cNvSpPr>
          <p:nvPr>
            <p:ph type="title"/>
          </p:nvPr>
        </p:nvSpPr>
        <p:spPr>
          <a:xfrm>
            <a:off x="2611808" y="375786"/>
            <a:ext cx="7958331" cy="1077229"/>
          </a:xfrm>
        </p:spPr>
        <p:txBody>
          <a:bodyPr>
            <a:normAutofit/>
          </a:bodyPr>
          <a:lstStyle/>
          <a:p>
            <a:r>
              <a:rPr lang="en-US" sz="3600" dirty="0">
                <a:solidFill>
                  <a:schemeClr val="tx2">
                    <a:lumMod val="75000"/>
                  </a:schemeClr>
                </a:solidFill>
                <a:latin typeface="Cooper Black" panose="0208090404030B020404" pitchFamily="18" charset="0"/>
              </a:rPr>
              <a:t>THE FIRST READERS</a:t>
            </a:r>
          </a:p>
        </p:txBody>
      </p:sp>
      <p:sp>
        <p:nvSpPr>
          <p:cNvPr id="3" name="Content Placeholder 2">
            <a:extLst>
              <a:ext uri="{FF2B5EF4-FFF2-40B4-BE49-F238E27FC236}">
                <a16:creationId xmlns:a16="http://schemas.microsoft.com/office/drawing/2014/main" id="{FA891B80-0692-4597-B9A3-6D47F16C6779}"/>
              </a:ext>
            </a:extLst>
          </p:cNvPr>
          <p:cNvSpPr>
            <a:spLocks noGrp="1"/>
          </p:cNvSpPr>
          <p:nvPr>
            <p:ph idx="1"/>
          </p:nvPr>
        </p:nvSpPr>
        <p:spPr>
          <a:xfrm>
            <a:off x="1621861" y="914401"/>
            <a:ext cx="9421277" cy="5943600"/>
          </a:xfrm>
        </p:spPr>
        <p:txBody>
          <a:bodyPr>
            <a:normAutofit/>
          </a:bodyPr>
          <a:lstStyle/>
          <a:p>
            <a:pPr marL="0" indent="0">
              <a:buNone/>
            </a:pPr>
            <a:r>
              <a:rPr lang="en-US" sz="2800" b="1" dirty="0">
                <a:solidFill>
                  <a:srgbClr val="FFFF99"/>
                </a:solidFill>
              </a:rPr>
              <a:t>The letter is addressed to Roman provinces on or near the coast of the Pontus </a:t>
            </a:r>
            <a:r>
              <a:rPr lang="en-US" sz="2800" b="1" dirty="0" err="1">
                <a:solidFill>
                  <a:srgbClr val="FFFF99"/>
                </a:solidFill>
              </a:rPr>
              <a:t>Euxinas</a:t>
            </a:r>
            <a:r>
              <a:rPr lang="en-US" sz="2800" b="1" dirty="0">
                <a:solidFill>
                  <a:srgbClr val="FFFF99"/>
                </a:solidFill>
              </a:rPr>
              <a:t> (Black Sea).</a:t>
            </a:r>
          </a:p>
          <a:p>
            <a:r>
              <a:rPr lang="en-US" sz="2400" i="1" dirty="0"/>
              <a:t>The order of the provinces listed (1:1) likely follows the route of the courier who carried the letter.</a:t>
            </a:r>
          </a:p>
          <a:p>
            <a:r>
              <a:rPr lang="en-US" sz="2400" i="1" dirty="0"/>
              <a:t>The term used for these Christians is the </a:t>
            </a:r>
            <a:r>
              <a:rPr lang="en-US" sz="2400" i="1" u="sng" dirty="0"/>
              <a:t>diaspora</a:t>
            </a:r>
            <a:r>
              <a:rPr lang="en-US" sz="2400" i="1" dirty="0"/>
              <a:t> (= dispersion), a term usually used to refer to the scattered Jews living outside Palestine.</a:t>
            </a:r>
          </a:p>
          <a:p>
            <a:r>
              <a:rPr lang="en-US" sz="2400" i="1" dirty="0"/>
              <a:t>However, the description of their former life (1:8, 14; 2:10; 4:3, 15) has convinced most scholars that the term is probably used metaphorically to refer to predominantly Gentiles (though likely there were some Jewish Christians among them).</a:t>
            </a:r>
          </a:p>
        </p:txBody>
      </p:sp>
    </p:spTree>
    <p:extLst>
      <p:ext uri="{BB962C8B-B14F-4D97-AF65-F5344CB8AC3E}">
        <p14:creationId xmlns:p14="http://schemas.microsoft.com/office/powerpoint/2010/main" val="344798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2EFDAD-0A93-47CA-9BE3-F61596219185}"/>
              </a:ext>
            </a:extLst>
          </p:cNvPr>
          <p:cNvSpPr>
            <a:spLocks noGrp="1"/>
          </p:cNvSpPr>
          <p:nvPr>
            <p:ph type="title"/>
          </p:nvPr>
        </p:nvSpPr>
        <p:spPr>
          <a:xfrm rot="16200000">
            <a:off x="-1521627" y="2897797"/>
            <a:ext cx="4663414" cy="1062405"/>
          </a:xfrm>
        </p:spPr>
        <p:txBody>
          <a:bodyPr/>
          <a:lstStyle/>
          <a:p>
            <a:r>
              <a:rPr lang="en-US" dirty="0"/>
              <a:t>The Roman Provinces</a:t>
            </a:r>
          </a:p>
        </p:txBody>
      </p:sp>
      <p:pic>
        <p:nvPicPr>
          <p:cNvPr id="1030" name="Picture 6" descr="Roman Empire in Early First Century A.D. | Jesus Reigns">
            <a:extLst>
              <a:ext uri="{FF2B5EF4-FFF2-40B4-BE49-F238E27FC236}">
                <a16:creationId xmlns:a16="http://schemas.microsoft.com/office/drawing/2014/main" id="{628BAEC1-B6DF-47EE-A93A-E785C485F80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4000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1200150" y="0"/>
            <a:ext cx="10991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391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77D3D4-047C-496D-BEF6-58DA88E7CC20}"/>
              </a:ext>
            </a:extLst>
          </p:cNvPr>
          <p:cNvSpPr>
            <a:spLocks noGrp="1"/>
          </p:cNvSpPr>
          <p:nvPr>
            <p:ph type="ctrTitle"/>
          </p:nvPr>
        </p:nvSpPr>
        <p:spPr>
          <a:xfrm>
            <a:off x="3657598" y="3428999"/>
            <a:ext cx="7760677" cy="1049215"/>
          </a:xfrm>
        </p:spPr>
        <p:txBody>
          <a:bodyPr>
            <a:normAutofit/>
          </a:bodyPr>
          <a:lstStyle/>
          <a:p>
            <a:r>
              <a:rPr lang="en-US" dirty="0">
                <a:effectLst>
                  <a:outerShdw blurRad="38100" dist="38100" dir="2700000" algn="tl">
                    <a:srgbClr val="000000">
                      <a:alpha val="43137"/>
                    </a:srgbClr>
                  </a:outerShdw>
                </a:effectLst>
              </a:rPr>
              <a:t>PETER, DIS</a:t>
            </a:r>
            <a:r>
              <a:rPr lang="en-US" dirty="0">
                <a:solidFill>
                  <a:schemeClr val="bg2">
                    <a:lumMod val="90000"/>
                    <a:lumOff val="10000"/>
                  </a:schemeClr>
                </a:solidFill>
                <a:effectLst>
                  <a:outerShdw blurRad="38100" dist="38100" dir="2700000" algn="tl">
                    <a:srgbClr val="000000">
                      <a:alpha val="43137"/>
                    </a:srgbClr>
                  </a:outerShdw>
                </a:effectLst>
              </a:rPr>
              <a:t>CIPLE,</a:t>
            </a:r>
          </a:p>
        </p:txBody>
      </p:sp>
      <p:sp>
        <p:nvSpPr>
          <p:cNvPr id="2" name="TextBox 1">
            <a:extLst>
              <a:ext uri="{FF2B5EF4-FFF2-40B4-BE49-F238E27FC236}">
                <a16:creationId xmlns:a16="http://schemas.microsoft.com/office/drawing/2014/main" id="{1EFF0D90-2B33-4DA4-964E-5AE2B2B2881B}"/>
              </a:ext>
            </a:extLst>
          </p:cNvPr>
          <p:cNvSpPr txBox="1"/>
          <p:nvPr/>
        </p:nvSpPr>
        <p:spPr>
          <a:xfrm>
            <a:off x="4759569" y="4314096"/>
            <a:ext cx="6658706" cy="923330"/>
          </a:xfrm>
          <a:prstGeom prst="rect">
            <a:avLst/>
          </a:prstGeom>
          <a:noFill/>
        </p:spPr>
        <p:txBody>
          <a:bodyPr wrap="square" rtlCol="0">
            <a:spAutoFit/>
          </a:bodyPr>
          <a:lstStyle/>
          <a:p>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j-ea"/>
                <a:cs typeface="+mj-cs"/>
              </a:rPr>
              <a:t>APOSTLE, </a:t>
            </a:r>
            <a:r>
              <a:rPr kumimoji="0" lang="en-US" sz="5400" b="0" i="0"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a:ea typeface="+mj-ea"/>
                <a:cs typeface="+mj-cs"/>
              </a:rPr>
              <a:t>M</a:t>
            </a:r>
            <a:r>
              <a:rPr kumimoji="0" lang="en-US" sz="5400" b="0" i="0" u="none" strike="noStrike" kern="1200" cap="none" spc="0" normalizeH="0" baseline="0" noProof="0" dirty="0">
                <a:ln>
                  <a:noFill/>
                </a:ln>
                <a:solidFill>
                  <a:srgbClr val="1F2D29">
                    <a:lumMod val="90000"/>
                    <a:lumOff val="10000"/>
                  </a:srgbClr>
                </a:solidFill>
                <a:effectLst>
                  <a:outerShdw blurRad="38100" dist="38100" dir="2700000" algn="tl">
                    <a:srgbClr val="000000">
                      <a:alpha val="43137"/>
                    </a:srgbClr>
                  </a:outerShdw>
                </a:effectLst>
                <a:uLnTx/>
                <a:uFillTx/>
                <a:latin typeface="Arial" panose="020B0604020202020204"/>
                <a:ea typeface="+mj-ea"/>
                <a:cs typeface="+mj-cs"/>
              </a:rPr>
              <a:t>ARTYR</a:t>
            </a:r>
            <a:endParaRPr lang="en-US" dirty="0"/>
          </a:p>
        </p:txBody>
      </p:sp>
    </p:spTree>
    <p:extLst>
      <p:ext uri="{BB962C8B-B14F-4D97-AF65-F5344CB8AC3E}">
        <p14:creationId xmlns:p14="http://schemas.microsoft.com/office/powerpoint/2010/main" val="3708086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5E4C0-3DD9-4832-B7AD-42DE3FBB4D92}"/>
              </a:ext>
            </a:extLst>
          </p:cNvPr>
          <p:cNvSpPr>
            <a:spLocks noGrp="1"/>
          </p:cNvSpPr>
          <p:nvPr>
            <p:ph type="title"/>
          </p:nvPr>
        </p:nvSpPr>
        <p:spPr>
          <a:xfrm>
            <a:off x="2773598" y="246186"/>
            <a:ext cx="7958331" cy="1077229"/>
          </a:xfrm>
        </p:spPr>
        <p:txBody>
          <a:bodyPr>
            <a:normAutofit fontScale="90000"/>
          </a:bodyPr>
          <a:lstStyle/>
          <a:p>
            <a:r>
              <a:rPr lang="en-US" sz="4000" dirty="0">
                <a:solidFill>
                  <a:schemeClr val="tx2">
                    <a:lumMod val="75000"/>
                  </a:schemeClr>
                </a:solidFill>
                <a:latin typeface="Cooper Black" panose="0208090404030B020404" pitchFamily="18" charset="0"/>
              </a:rPr>
              <a:t>1 PETER IN THE EARLY CHURCH</a:t>
            </a:r>
          </a:p>
        </p:txBody>
      </p:sp>
      <p:sp>
        <p:nvSpPr>
          <p:cNvPr id="3" name="Content Placeholder 2">
            <a:extLst>
              <a:ext uri="{FF2B5EF4-FFF2-40B4-BE49-F238E27FC236}">
                <a16:creationId xmlns:a16="http://schemas.microsoft.com/office/drawing/2014/main" id="{DCB1BA0C-8566-4C25-A4A7-37FC8A2FA6E8}"/>
              </a:ext>
            </a:extLst>
          </p:cNvPr>
          <p:cNvSpPr>
            <a:spLocks noGrp="1"/>
          </p:cNvSpPr>
          <p:nvPr>
            <p:ph idx="1"/>
          </p:nvPr>
        </p:nvSpPr>
        <p:spPr>
          <a:xfrm>
            <a:off x="2357438" y="1323415"/>
            <a:ext cx="8591916" cy="5288399"/>
          </a:xfrm>
        </p:spPr>
        <p:txBody>
          <a:bodyPr>
            <a:normAutofit/>
          </a:bodyPr>
          <a:lstStyle/>
          <a:p>
            <a:pPr marL="0" indent="0">
              <a:buNone/>
            </a:pPr>
            <a:r>
              <a:rPr lang="en-US" sz="2800" b="1" dirty="0">
                <a:solidFill>
                  <a:srgbClr val="FFFF99"/>
                </a:solidFill>
              </a:rPr>
              <a:t>1 Peter seems to have been highly valued in the post-apostolic church:</a:t>
            </a:r>
          </a:p>
          <a:p>
            <a:r>
              <a:rPr lang="en-US" sz="2400" i="1" dirty="0"/>
              <a:t>The earliest allusions are in 1 Clement in c. AD 96 (1 Clement 2 and 30//1 Pe. 5:5 and 49//1 Pe. 4:8).</a:t>
            </a:r>
          </a:p>
          <a:p>
            <a:r>
              <a:rPr lang="en-US" sz="2400" i="1" dirty="0"/>
              <a:t>Ignatius of Antioch (d. AD 110), also, alludes to the letter (To the Ephesians 5:1//1 Pe. 5:5 and 9//1 Pe. 2:9 and 10//1 Pe. 2:17; 5:5). </a:t>
            </a:r>
          </a:p>
          <a:p>
            <a:r>
              <a:rPr lang="en-US" sz="2400" i="1" dirty="0"/>
              <a:t>Polycarp quotes from it  in c. AD 117 (Polycarp 1:1//1 Pe. 1:8 and 2//1 Pe. 1:1, 21; 3:9 and 5//1 Pe. 2:11 and 7//1 Pe. 4:17; 8//1 Pe. 2:24, 22, 21; 4:16 and 10//1 Pe. 2:17; 5:5).</a:t>
            </a:r>
          </a:p>
        </p:txBody>
      </p:sp>
    </p:spTree>
    <p:extLst>
      <p:ext uri="{BB962C8B-B14F-4D97-AF65-F5344CB8AC3E}">
        <p14:creationId xmlns:p14="http://schemas.microsoft.com/office/powerpoint/2010/main" val="259649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CDE9-AE4A-4208-8B67-B3D8DF253E70}"/>
              </a:ext>
            </a:extLst>
          </p:cNvPr>
          <p:cNvSpPr>
            <a:spLocks noGrp="1"/>
          </p:cNvSpPr>
          <p:nvPr>
            <p:ph type="title"/>
          </p:nvPr>
        </p:nvSpPr>
        <p:spPr>
          <a:xfrm>
            <a:off x="2611808" y="478599"/>
            <a:ext cx="7958331" cy="1077229"/>
          </a:xfrm>
        </p:spPr>
        <p:txBody>
          <a:bodyPr>
            <a:normAutofit/>
          </a:bodyPr>
          <a:lstStyle/>
          <a:p>
            <a:r>
              <a:rPr lang="en-US" sz="3600" dirty="0">
                <a:solidFill>
                  <a:schemeClr val="tx2">
                    <a:lumMod val="75000"/>
                  </a:schemeClr>
                </a:solidFill>
                <a:latin typeface="Cooper Black" panose="0208090404030B020404" pitchFamily="18" charset="0"/>
              </a:rPr>
              <a:t>LITERARY CHARACTER</a:t>
            </a:r>
          </a:p>
        </p:txBody>
      </p:sp>
      <p:sp>
        <p:nvSpPr>
          <p:cNvPr id="3" name="Content Placeholder 2">
            <a:extLst>
              <a:ext uri="{FF2B5EF4-FFF2-40B4-BE49-F238E27FC236}">
                <a16:creationId xmlns:a16="http://schemas.microsoft.com/office/drawing/2014/main" id="{38D48CA9-C7C5-4B5F-88B7-BF549DE13FF0}"/>
              </a:ext>
            </a:extLst>
          </p:cNvPr>
          <p:cNvSpPr>
            <a:spLocks noGrp="1"/>
          </p:cNvSpPr>
          <p:nvPr>
            <p:ph idx="1"/>
          </p:nvPr>
        </p:nvSpPr>
        <p:spPr>
          <a:xfrm>
            <a:off x="2611808" y="1031631"/>
            <a:ext cx="8407884" cy="5556738"/>
          </a:xfrm>
        </p:spPr>
        <p:txBody>
          <a:bodyPr>
            <a:normAutofit lnSpcReduction="10000"/>
          </a:bodyPr>
          <a:lstStyle/>
          <a:p>
            <a:pPr marL="0" indent="0">
              <a:buNone/>
            </a:pPr>
            <a:r>
              <a:rPr lang="en-US" sz="2800" b="1" dirty="0">
                <a:solidFill>
                  <a:srgbClr val="FFFF99"/>
                </a:solidFill>
              </a:rPr>
              <a:t>Scholars agree that 1 Peter is written in very polished Greek.</a:t>
            </a:r>
          </a:p>
          <a:p>
            <a:r>
              <a:rPr lang="en-US" sz="2400" i="1" dirty="0"/>
              <a:t>The letter is difficult to translate because of its complicated syntax and extensive vocabulary.</a:t>
            </a:r>
          </a:p>
          <a:p>
            <a:r>
              <a:rPr lang="en-US" sz="2400" i="1" dirty="0"/>
              <a:t>This elevated style may be attributed to Silvanus, the amanuensis who served as the scribe for the letter (5:12).</a:t>
            </a:r>
          </a:p>
          <a:p>
            <a:r>
              <a:rPr lang="en-US" sz="2400" i="1" dirty="0"/>
              <a:t>Because it has a doxology and an “Amen” at 4:11, some scholars suggest that two preexisting shorter pieces may have been brought together, the first a baptismal treatise and the second a message of comfort to Christians in the midst of persecution.</a:t>
            </a:r>
          </a:p>
        </p:txBody>
      </p:sp>
    </p:spTree>
    <p:extLst>
      <p:ext uri="{BB962C8B-B14F-4D97-AF65-F5344CB8AC3E}">
        <p14:creationId xmlns:p14="http://schemas.microsoft.com/office/powerpoint/2010/main" val="198042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06733-5955-48C6-9CB8-FCA2148FAD77}"/>
              </a:ext>
            </a:extLst>
          </p:cNvPr>
          <p:cNvSpPr>
            <a:spLocks noGrp="1"/>
          </p:cNvSpPr>
          <p:nvPr>
            <p:ph type="title"/>
          </p:nvPr>
        </p:nvSpPr>
        <p:spPr>
          <a:xfrm>
            <a:off x="2595481" y="269442"/>
            <a:ext cx="7838058" cy="785636"/>
          </a:xfrm>
        </p:spPr>
        <p:txBody>
          <a:bodyPr>
            <a:normAutofit/>
          </a:bodyPr>
          <a:lstStyle/>
          <a:p>
            <a:pPr algn="ctr"/>
            <a:r>
              <a:rPr lang="en-US" sz="2400" dirty="0"/>
              <a:t>End of 1 Peter and the beginning of 2 Peter</a:t>
            </a:r>
            <a:br>
              <a:rPr lang="en-US" sz="2400" dirty="0"/>
            </a:br>
            <a:r>
              <a:rPr lang="en-US" sz="2400" dirty="0"/>
              <a:t>p72 (3</a:t>
            </a:r>
            <a:r>
              <a:rPr lang="en-US" sz="2400" baseline="30000" dirty="0"/>
              <a:t>rd</a:t>
            </a:r>
            <a:r>
              <a:rPr lang="en-US" sz="2400" dirty="0"/>
              <a:t>/4</a:t>
            </a:r>
            <a:r>
              <a:rPr lang="en-US" sz="2400" baseline="30000" dirty="0"/>
              <a:t>th</a:t>
            </a:r>
            <a:r>
              <a:rPr lang="en-US" sz="2400" dirty="0"/>
              <a:t> century); earliest known copy of 1 Peter</a:t>
            </a:r>
          </a:p>
        </p:txBody>
      </p:sp>
      <p:pic>
        <p:nvPicPr>
          <p:cNvPr id="1026" name="Picture 2">
            <a:extLst>
              <a:ext uri="{FF2B5EF4-FFF2-40B4-BE49-F238E27FC236}">
                <a16:creationId xmlns:a16="http://schemas.microsoft.com/office/drawing/2014/main" id="{B618D558-89FB-4162-8143-B4EF6926C33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617785" y="1266095"/>
            <a:ext cx="9073662" cy="5146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104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E62E-5E4A-4A0C-BFEB-75801A4D264F}"/>
              </a:ext>
            </a:extLst>
          </p:cNvPr>
          <p:cNvSpPr>
            <a:spLocks noGrp="1"/>
          </p:cNvSpPr>
          <p:nvPr>
            <p:ph type="title"/>
          </p:nvPr>
        </p:nvSpPr>
        <p:spPr>
          <a:xfrm>
            <a:off x="2672862" y="376434"/>
            <a:ext cx="7958331" cy="1077229"/>
          </a:xfrm>
        </p:spPr>
        <p:txBody>
          <a:bodyPr>
            <a:normAutofit/>
          </a:bodyPr>
          <a:lstStyle/>
          <a:p>
            <a:r>
              <a:rPr lang="en-US" sz="3600" dirty="0">
                <a:solidFill>
                  <a:schemeClr val="tx2">
                    <a:lumMod val="75000"/>
                  </a:schemeClr>
                </a:solidFill>
                <a:latin typeface="Cooper Black" panose="0208090404030B020404" pitchFamily="18" charset="0"/>
              </a:rPr>
              <a:t>AUTHORSHIP</a:t>
            </a:r>
          </a:p>
        </p:txBody>
      </p:sp>
      <p:sp>
        <p:nvSpPr>
          <p:cNvPr id="3" name="Content Placeholder 2">
            <a:extLst>
              <a:ext uri="{FF2B5EF4-FFF2-40B4-BE49-F238E27FC236}">
                <a16:creationId xmlns:a16="http://schemas.microsoft.com/office/drawing/2014/main" id="{EB9586C3-5258-4D3D-A6C5-1845DABA2C2E}"/>
              </a:ext>
            </a:extLst>
          </p:cNvPr>
          <p:cNvSpPr>
            <a:spLocks noGrp="1"/>
          </p:cNvSpPr>
          <p:nvPr>
            <p:ph idx="1"/>
          </p:nvPr>
        </p:nvSpPr>
        <p:spPr>
          <a:xfrm>
            <a:off x="2773598" y="937848"/>
            <a:ext cx="8199202" cy="5709138"/>
          </a:xfrm>
        </p:spPr>
        <p:txBody>
          <a:bodyPr>
            <a:normAutofit lnSpcReduction="10000"/>
          </a:bodyPr>
          <a:lstStyle/>
          <a:p>
            <a:pPr marL="0" indent="0">
              <a:buNone/>
            </a:pPr>
            <a:r>
              <a:rPr lang="en-US" sz="2800" b="1" dirty="0">
                <a:solidFill>
                  <a:srgbClr val="FFFF99"/>
                </a:solidFill>
              </a:rPr>
              <a:t>Though Simon Peter as the author was never questioned in the early church, historical-critical scholars have suggested alternatives.</a:t>
            </a:r>
          </a:p>
          <a:p>
            <a:r>
              <a:rPr lang="en-US" sz="2400" i="1" dirty="0"/>
              <a:t>The elevated Greek seemed unlikely for a Galilean fisherman, and the context of persecution, if it would have been in the time of Domitian, would be too late.</a:t>
            </a:r>
          </a:p>
          <a:p>
            <a:r>
              <a:rPr lang="en-US" sz="2400" i="1" dirty="0"/>
              <a:t>Against these objections, the elevated style may be attributed to Silas, and there is no necessary reason to suppose that the suffering described in the letter was a state persecution.</a:t>
            </a:r>
          </a:p>
          <a:p>
            <a:r>
              <a:rPr lang="en-US" sz="2400" i="1" dirty="0"/>
              <a:t>Hence, Peter, the apostle, should be regarded as the true author.</a:t>
            </a:r>
          </a:p>
        </p:txBody>
      </p:sp>
    </p:spTree>
    <p:extLst>
      <p:ext uri="{BB962C8B-B14F-4D97-AF65-F5344CB8AC3E}">
        <p14:creationId xmlns:p14="http://schemas.microsoft.com/office/powerpoint/2010/main" val="276327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7D294-A642-4430-A09C-CF4966037570}"/>
              </a:ext>
            </a:extLst>
          </p:cNvPr>
          <p:cNvSpPr>
            <a:spLocks noGrp="1"/>
          </p:cNvSpPr>
          <p:nvPr>
            <p:ph type="title"/>
          </p:nvPr>
        </p:nvSpPr>
        <p:spPr>
          <a:xfrm>
            <a:off x="2773599" y="241160"/>
            <a:ext cx="7796540" cy="1362771"/>
          </a:xfrm>
        </p:spPr>
        <p:txBody>
          <a:bodyPr>
            <a:normAutofit/>
          </a:bodyPr>
          <a:lstStyle/>
          <a:p>
            <a:r>
              <a:rPr lang="en-US" sz="3600" dirty="0">
                <a:solidFill>
                  <a:schemeClr val="tx2">
                    <a:lumMod val="75000"/>
                  </a:schemeClr>
                </a:solidFill>
                <a:latin typeface="Cooper Black" panose="0208090404030B020404" pitchFamily="18" charset="0"/>
              </a:rPr>
              <a:t>PLACE AND DATE OF COMPOSITION</a:t>
            </a:r>
          </a:p>
        </p:txBody>
      </p:sp>
      <p:sp>
        <p:nvSpPr>
          <p:cNvPr id="3" name="Content Placeholder 2">
            <a:extLst>
              <a:ext uri="{FF2B5EF4-FFF2-40B4-BE49-F238E27FC236}">
                <a16:creationId xmlns:a16="http://schemas.microsoft.com/office/drawing/2014/main" id="{343F644D-B4CC-4636-94CF-329252F3DB90}"/>
              </a:ext>
            </a:extLst>
          </p:cNvPr>
          <p:cNvSpPr>
            <a:spLocks noGrp="1"/>
          </p:cNvSpPr>
          <p:nvPr>
            <p:ph idx="1"/>
          </p:nvPr>
        </p:nvSpPr>
        <p:spPr>
          <a:xfrm>
            <a:off x="2773599" y="1603930"/>
            <a:ext cx="8269539" cy="5012909"/>
          </a:xfrm>
        </p:spPr>
        <p:txBody>
          <a:bodyPr>
            <a:normAutofit lnSpcReduction="10000"/>
          </a:bodyPr>
          <a:lstStyle/>
          <a:p>
            <a:pPr marL="0" indent="0">
              <a:buNone/>
            </a:pPr>
            <a:r>
              <a:rPr lang="en-US" sz="2800" b="1" dirty="0">
                <a:solidFill>
                  <a:srgbClr val="FFFF99"/>
                </a:solidFill>
              </a:rPr>
              <a:t>The letter is specifically said to be sent from Babylon (5:13).</a:t>
            </a:r>
          </a:p>
          <a:p>
            <a:r>
              <a:rPr lang="en-US" sz="2400" i="1" dirty="0"/>
              <a:t>Because “Babylon” was a code name for Rome in  various 1</a:t>
            </a:r>
            <a:r>
              <a:rPr lang="en-US" sz="2400" i="1" baseline="30000" dirty="0"/>
              <a:t>st</a:t>
            </a:r>
            <a:r>
              <a:rPr lang="en-US" sz="2400" i="1" dirty="0"/>
              <a:t> century writings, the majority of scholars accept that Peter wrote from Italy.</a:t>
            </a:r>
          </a:p>
          <a:p>
            <a:r>
              <a:rPr lang="en-US" sz="2400" i="1" dirty="0"/>
              <a:t>While the events of Peter’s later life are largely unknown, all ancient traditions associate him with Rome.</a:t>
            </a:r>
          </a:p>
          <a:p>
            <a:r>
              <a:rPr lang="en-US" sz="2400" i="1" dirty="0"/>
              <a:t>The date of the letter is unknown, but it cannot have been later than AD 64, when Peter was martyred in Rome.</a:t>
            </a:r>
          </a:p>
        </p:txBody>
      </p:sp>
    </p:spTree>
    <p:extLst>
      <p:ext uri="{BB962C8B-B14F-4D97-AF65-F5344CB8AC3E}">
        <p14:creationId xmlns:p14="http://schemas.microsoft.com/office/powerpoint/2010/main" val="254186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77D3D4-047C-496D-BEF6-58DA88E7CC20}"/>
              </a:ext>
            </a:extLst>
          </p:cNvPr>
          <p:cNvSpPr>
            <a:spLocks noGrp="1"/>
          </p:cNvSpPr>
          <p:nvPr>
            <p:ph type="ctrTitle"/>
          </p:nvPr>
        </p:nvSpPr>
        <p:spPr>
          <a:xfrm>
            <a:off x="2110153" y="4501662"/>
            <a:ext cx="9612924" cy="984738"/>
          </a:xfrm>
        </p:spPr>
        <p:txBody>
          <a:bodyPr/>
          <a:lstStyle/>
          <a:p>
            <a:r>
              <a:rPr lang="en-US" dirty="0">
                <a:effectLst>
                  <a:outerShdw blurRad="38100" dist="38100" dir="2700000" algn="tl">
                    <a:srgbClr val="000000">
                      <a:alpha val="43137"/>
                    </a:srgbClr>
                  </a:outerShdw>
                </a:effectLst>
              </a:rPr>
              <a:t>OPENING</a:t>
            </a:r>
            <a:r>
              <a:rPr lang="en-US" dirty="0">
                <a:solidFill>
                  <a:schemeClr val="bg2">
                    <a:lumMod val="90000"/>
                    <a:lumOff val="10000"/>
                  </a:schemeClr>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&amp;</a:t>
            </a:r>
            <a:r>
              <a:rPr lang="en-US" dirty="0">
                <a:solidFill>
                  <a:schemeClr val="bg2">
                    <a:lumMod val="90000"/>
                    <a:lumOff val="10000"/>
                  </a:schemeClr>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DOX</a:t>
            </a:r>
            <a:r>
              <a:rPr lang="en-US" dirty="0">
                <a:solidFill>
                  <a:schemeClr val="bg2">
                    <a:lumMod val="90000"/>
                    <a:lumOff val="10000"/>
                  </a:schemeClr>
                </a:solidFill>
                <a:effectLst>
                  <a:outerShdw blurRad="38100" dist="38100" dir="2700000" algn="tl">
                    <a:srgbClr val="000000">
                      <a:alpha val="43137"/>
                    </a:srgbClr>
                  </a:outerShdw>
                </a:effectLst>
              </a:rPr>
              <a:t>OLOGY</a:t>
            </a:r>
          </a:p>
        </p:txBody>
      </p:sp>
    </p:spTree>
    <p:extLst>
      <p:ext uri="{BB962C8B-B14F-4D97-AF65-F5344CB8AC3E}">
        <p14:creationId xmlns:p14="http://schemas.microsoft.com/office/powerpoint/2010/main" val="2786685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D3E88-79F0-4FCB-AFA3-62F7916E01CE}"/>
              </a:ext>
            </a:extLst>
          </p:cNvPr>
          <p:cNvSpPr>
            <a:spLocks noGrp="1"/>
          </p:cNvSpPr>
          <p:nvPr>
            <p:ph type="title"/>
          </p:nvPr>
        </p:nvSpPr>
        <p:spPr>
          <a:xfrm>
            <a:off x="2595480" y="530470"/>
            <a:ext cx="7958331" cy="1077229"/>
          </a:xfrm>
        </p:spPr>
        <p:txBody>
          <a:bodyPr>
            <a:normAutofit/>
          </a:bodyPr>
          <a:lstStyle/>
          <a:p>
            <a:r>
              <a:rPr lang="en-US" sz="3600" dirty="0">
                <a:solidFill>
                  <a:srgbClr val="FFCC00"/>
                </a:solidFill>
                <a:latin typeface="Cooper Black" panose="0208090404030B020404" pitchFamily="18" charset="0"/>
              </a:rPr>
              <a:t>SENDER &amp; ADDRESSES (1:1)</a:t>
            </a:r>
          </a:p>
        </p:txBody>
      </p:sp>
      <p:sp>
        <p:nvSpPr>
          <p:cNvPr id="3" name="Content Placeholder 2">
            <a:extLst>
              <a:ext uri="{FF2B5EF4-FFF2-40B4-BE49-F238E27FC236}">
                <a16:creationId xmlns:a16="http://schemas.microsoft.com/office/drawing/2014/main" id="{90CB57C1-C6A2-483A-B952-2BCBC6924E2B}"/>
              </a:ext>
            </a:extLst>
          </p:cNvPr>
          <p:cNvSpPr>
            <a:spLocks noGrp="1"/>
          </p:cNvSpPr>
          <p:nvPr>
            <p:ph idx="1"/>
          </p:nvPr>
        </p:nvSpPr>
        <p:spPr>
          <a:xfrm>
            <a:off x="2773598" y="1428085"/>
            <a:ext cx="8248188" cy="5266629"/>
          </a:xfrm>
        </p:spPr>
        <p:txBody>
          <a:bodyPr>
            <a:normAutofit/>
          </a:bodyPr>
          <a:lstStyle/>
          <a:p>
            <a:pPr marL="0" indent="0">
              <a:buNone/>
            </a:pPr>
            <a:r>
              <a:rPr lang="en-US" sz="2800" b="1" dirty="0">
                <a:solidFill>
                  <a:srgbClr val="99FF99"/>
                </a:solidFill>
              </a:rPr>
              <a:t>The opening lines are typical of letters in the Greco-Roman world, citing the writer and the readers and attended with a blessing.</a:t>
            </a:r>
          </a:p>
          <a:p>
            <a:r>
              <a:rPr lang="en-US" sz="2400" i="1" dirty="0"/>
              <a:t>The expression “resident aliens” of the Diaspora,” typically used for dispersed Jewish communities, here becomes a designation for Christians who, because of early missionary efforts, were scattered throughout the Roman world (cf. 1:17).</a:t>
            </a:r>
          </a:p>
          <a:p>
            <a:r>
              <a:rPr lang="en-US" sz="2400" i="1" dirty="0"/>
              <a:t>Peter is trinitarian in his address, mentioning the Father, the Son, and the Holly Spirit.</a:t>
            </a:r>
          </a:p>
        </p:txBody>
      </p:sp>
    </p:spTree>
    <p:extLst>
      <p:ext uri="{BB962C8B-B14F-4D97-AF65-F5344CB8AC3E}">
        <p14:creationId xmlns:p14="http://schemas.microsoft.com/office/powerpoint/2010/main" val="333506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46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BE3EA-52A1-4B2B-9029-7990B5B5A8B8}"/>
              </a:ext>
            </a:extLst>
          </p:cNvPr>
          <p:cNvSpPr>
            <a:spLocks noGrp="1"/>
          </p:cNvSpPr>
          <p:nvPr>
            <p:ph type="title"/>
          </p:nvPr>
        </p:nvSpPr>
        <p:spPr>
          <a:xfrm>
            <a:off x="2116834" y="442296"/>
            <a:ext cx="7958331" cy="1077229"/>
          </a:xfrm>
        </p:spPr>
        <p:txBody>
          <a:bodyPr>
            <a:noAutofit/>
          </a:bodyPr>
          <a:lstStyle/>
          <a:p>
            <a:pPr algn="ctr"/>
            <a:r>
              <a:rPr lang="en-US" sz="8000" dirty="0">
                <a:solidFill>
                  <a:srgbClr val="FFFF00"/>
                </a:solidFill>
                <a:latin typeface="Brush Script MT" panose="03060802040406070304" pitchFamily="66" charset="0"/>
              </a:rPr>
              <a:t>The Elect</a:t>
            </a:r>
          </a:p>
        </p:txBody>
      </p:sp>
      <p:sp>
        <p:nvSpPr>
          <p:cNvPr id="3" name="Content Placeholder 2">
            <a:extLst>
              <a:ext uri="{FF2B5EF4-FFF2-40B4-BE49-F238E27FC236}">
                <a16:creationId xmlns:a16="http://schemas.microsoft.com/office/drawing/2014/main" id="{E9656704-B87C-4448-AAA5-DC368BE59803}"/>
              </a:ext>
            </a:extLst>
          </p:cNvPr>
          <p:cNvSpPr>
            <a:spLocks noGrp="1"/>
          </p:cNvSpPr>
          <p:nvPr>
            <p:ph idx="1"/>
          </p:nvPr>
        </p:nvSpPr>
        <p:spPr>
          <a:xfrm>
            <a:off x="297180" y="1760220"/>
            <a:ext cx="11635740" cy="4846320"/>
          </a:xfrm>
        </p:spPr>
        <p:txBody>
          <a:bodyPr>
            <a:normAutofit fontScale="92500"/>
          </a:bodyPr>
          <a:lstStyle/>
          <a:p>
            <a:pPr marL="0" indent="0">
              <a:buNone/>
            </a:pPr>
            <a:r>
              <a:rPr lang="en-US" sz="2800" b="1" dirty="0">
                <a:solidFill>
                  <a:srgbClr val="99FF99"/>
                </a:solidFill>
              </a:rPr>
              <a:t>Peter uses the OT concept of “the chosen” to describe the body of Christians, which immediately suggests that the boundaries of “</a:t>
            </a:r>
            <a:r>
              <a:rPr lang="en-US" sz="2800" b="1" dirty="0" err="1">
                <a:solidFill>
                  <a:srgbClr val="99FF99"/>
                </a:solidFill>
              </a:rPr>
              <a:t>chosenness</a:t>
            </a:r>
            <a:r>
              <a:rPr lang="en-US" sz="2800" b="1" dirty="0">
                <a:solidFill>
                  <a:srgbClr val="99FF99"/>
                </a:solidFill>
              </a:rPr>
              <a:t>” have moved well beyond the pedigree of Jewishness.</a:t>
            </a:r>
          </a:p>
          <a:p>
            <a:r>
              <a:rPr lang="en-US" sz="2400" i="1" dirty="0"/>
              <a:t>Given the common viewpoint of corporate solidarity in the ancient world, especially in the OT concept of Israel as God’s chosen people, Peter likely has in mind the whole church (as opposed to simply individuals), a church which was divinely planned and known in advance, set apart for God’s service, and commissioned for obedience in response to the death of Jesus.</a:t>
            </a:r>
          </a:p>
          <a:p>
            <a:r>
              <a:rPr lang="en-US" sz="2400" i="1" dirty="0"/>
              <a:t>The “sprinkling” of Jesus’ blood recalls the sacrificial offerings in the Torah, and Jesus’ death is therefore regarded as the supreme fulfillment of the sacrificial system.</a:t>
            </a:r>
          </a:p>
        </p:txBody>
      </p:sp>
    </p:spTree>
    <p:extLst>
      <p:ext uri="{BB962C8B-B14F-4D97-AF65-F5344CB8AC3E}">
        <p14:creationId xmlns:p14="http://schemas.microsoft.com/office/powerpoint/2010/main" val="93104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C0CDD-E03B-4DDE-9AEB-30F04ADB1BA2}"/>
              </a:ext>
            </a:extLst>
          </p:cNvPr>
          <p:cNvSpPr>
            <a:spLocks noGrp="1"/>
          </p:cNvSpPr>
          <p:nvPr>
            <p:ph type="title"/>
          </p:nvPr>
        </p:nvSpPr>
        <p:spPr>
          <a:xfrm>
            <a:off x="2414954" y="386862"/>
            <a:ext cx="8155185" cy="1077229"/>
          </a:xfrm>
        </p:spPr>
        <p:txBody>
          <a:bodyPr>
            <a:noAutofit/>
          </a:bodyPr>
          <a:lstStyle/>
          <a:p>
            <a:r>
              <a:rPr lang="en-US" sz="3600" dirty="0">
                <a:solidFill>
                  <a:srgbClr val="FFCC00"/>
                </a:solidFill>
                <a:latin typeface="Cooper Black" panose="0208090404030B020404" pitchFamily="18" charset="0"/>
              </a:rPr>
              <a:t>THE BLESSING OF SALVATION (1:3-5)</a:t>
            </a:r>
          </a:p>
        </p:txBody>
      </p:sp>
      <p:sp>
        <p:nvSpPr>
          <p:cNvPr id="3" name="Content Placeholder 2">
            <a:extLst>
              <a:ext uri="{FF2B5EF4-FFF2-40B4-BE49-F238E27FC236}">
                <a16:creationId xmlns:a16="http://schemas.microsoft.com/office/drawing/2014/main" id="{8ABA28C4-97AB-4B3A-9F67-FB829F1D1A3D}"/>
              </a:ext>
            </a:extLst>
          </p:cNvPr>
          <p:cNvSpPr>
            <a:spLocks noGrp="1"/>
          </p:cNvSpPr>
          <p:nvPr>
            <p:ph idx="1"/>
          </p:nvPr>
        </p:nvSpPr>
        <p:spPr>
          <a:xfrm>
            <a:off x="2414954" y="1614489"/>
            <a:ext cx="8513829" cy="4856650"/>
          </a:xfrm>
        </p:spPr>
        <p:txBody>
          <a:bodyPr>
            <a:normAutofit lnSpcReduction="10000"/>
          </a:bodyPr>
          <a:lstStyle/>
          <a:p>
            <a:pPr marL="0" indent="0">
              <a:buNone/>
            </a:pPr>
            <a:r>
              <a:rPr lang="en-US" sz="2800" b="1" dirty="0">
                <a:solidFill>
                  <a:srgbClr val="99FF99"/>
                </a:solidFill>
              </a:rPr>
              <a:t>Peter’s doxology is offered in view of the salvation God has effected in Christ.</a:t>
            </a:r>
          </a:p>
          <a:p>
            <a:r>
              <a:rPr lang="en-US" sz="2400" i="1" dirty="0"/>
              <a:t>He uses the metaphor of being “born again,” a concept that in both Jewish and non-Jewish circles signified a new stage in nature, history, or personal life.</a:t>
            </a:r>
          </a:p>
          <a:p>
            <a:r>
              <a:rPr lang="en-US" sz="2400" i="1" dirty="0"/>
              <a:t>The Christian hope, in contrast to the gloomy forecast in the Greco-Roman world and the loss of so much in the Jewish tragedy of exile and oppression, was oriented toward the imperishable inheritance of eternal salvation—a salvation that is always impending.</a:t>
            </a:r>
          </a:p>
        </p:txBody>
      </p:sp>
    </p:spTree>
    <p:extLst>
      <p:ext uri="{BB962C8B-B14F-4D97-AF65-F5344CB8AC3E}">
        <p14:creationId xmlns:p14="http://schemas.microsoft.com/office/powerpoint/2010/main" val="63796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4600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221CBB-DB01-411C-8A5F-E73927F15D26}"/>
              </a:ext>
            </a:extLst>
          </p:cNvPr>
          <p:cNvSpPr>
            <a:spLocks noGrp="1"/>
          </p:cNvSpPr>
          <p:nvPr>
            <p:ph type="title"/>
          </p:nvPr>
        </p:nvSpPr>
        <p:spPr>
          <a:xfrm>
            <a:off x="0" y="280520"/>
            <a:ext cx="12192000" cy="1068388"/>
          </a:xfrm>
        </p:spPr>
        <p:txBody>
          <a:bodyPr>
            <a:noAutofit/>
          </a:bodyPr>
          <a:lstStyle/>
          <a:p>
            <a:pPr algn="ctr"/>
            <a:r>
              <a:rPr lang="en-US" sz="8000" dirty="0">
                <a:solidFill>
                  <a:srgbClr val="FFC000"/>
                </a:solidFill>
                <a:latin typeface="Brush Script MT" panose="03060802040406070304" pitchFamily="66" charset="0"/>
              </a:rPr>
              <a:t>The Implicit Contrast</a:t>
            </a:r>
            <a:br>
              <a:rPr lang="en-US" sz="8000" dirty="0">
                <a:solidFill>
                  <a:srgbClr val="FFC000"/>
                </a:solidFill>
                <a:latin typeface="Brush Script MT" panose="03060802040406070304" pitchFamily="66" charset="0"/>
              </a:rPr>
            </a:br>
            <a:r>
              <a:rPr lang="en-US" sz="2400" dirty="0">
                <a:solidFill>
                  <a:srgbClr val="FFFF66"/>
                </a:solidFill>
                <a:latin typeface="Eras Demi ITC" panose="020B0805030504020804" pitchFamily="34" charset="0"/>
              </a:rPr>
              <a:t>In speaking of an imperishable inheritance, Peter seems to be deliberately contrasting the Christian hope over against the emptiness of other worldviews. </a:t>
            </a:r>
            <a:endParaRPr lang="en-US" sz="8000" dirty="0">
              <a:solidFill>
                <a:srgbClr val="FFFF66"/>
              </a:solidFill>
              <a:latin typeface="Brush Script MT" panose="03060802040406070304" pitchFamily="66" charset="0"/>
            </a:endParaRPr>
          </a:p>
        </p:txBody>
      </p:sp>
      <p:sp>
        <p:nvSpPr>
          <p:cNvPr id="5" name="Content Placeholder 4">
            <a:extLst>
              <a:ext uri="{FF2B5EF4-FFF2-40B4-BE49-F238E27FC236}">
                <a16:creationId xmlns:a16="http://schemas.microsoft.com/office/drawing/2014/main" id="{C8EA8AA0-D605-4473-A944-F552EB9F3874}"/>
              </a:ext>
            </a:extLst>
          </p:cNvPr>
          <p:cNvSpPr>
            <a:spLocks noGrp="1"/>
          </p:cNvSpPr>
          <p:nvPr>
            <p:ph sz="half" idx="1"/>
          </p:nvPr>
        </p:nvSpPr>
        <p:spPr>
          <a:xfrm>
            <a:off x="354542" y="2579649"/>
            <a:ext cx="5624227" cy="3997829"/>
          </a:xfrm>
          <a:solidFill>
            <a:srgbClr val="990000"/>
          </a:solidFill>
          <a:ln>
            <a:solidFill>
              <a:schemeClr val="tx1"/>
            </a:solidFill>
          </a:ln>
        </p:spPr>
        <p:txBody>
          <a:bodyPr>
            <a:normAutofit fontScale="92500"/>
          </a:bodyPr>
          <a:lstStyle/>
          <a:p>
            <a:pPr marL="0" indent="0">
              <a:buNone/>
            </a:pPr>
            <a:r>
              <a:rPr lang="en-US" b="1" dirty="0">
                <a:solidFill>
                  <a:srgbClr val="FFC000"/>
                </a:solidFill>
              </a:rPr>
              <a:t>THE GRECO-ROMAN VIEW OF AFTERLIFE</a:t>
            </a:r>
          </a:p>
          <a:p>
            <a:r>
              <a:rPr lang="en-US" i="1" dirty="0"/>
              <a:t>In its world-view of metaphysical dualism, the afterlife consisted of an inactive and meaningless existence in </a:t>
            </a:r>
            <a:r>
              <a:rPr lang="en-US" i="1" dirty="0" err="1"/>
              <a:t>Sheol</a:t>
            </a:r>
            <a:r>
              <a:rPr lang="en-US" i="1" dirty="0"/>
              <a:t>, and there was no resurrection.</a:t>
            </a:r>
          </a:p>
          <a:p>
            <a:r>
              <a:rPr lang="en-US" i="1" dirty="0"/>
              <a:t>In the underworld, the dead no longer had any strength or influence.</a:t>
            </a:r>
          </a:p>
          <a:p>
            <a:r>
              <a:rPr lang="en-US" i="1" dirty="0"/>
              <a:t>Even heroes were only rewarded by the gods in the present life—and ignored in the afterlife.</a:t>
            </a:r>
          </a:p>
        </p:txBody>
      </p:sp>
      <p:sp>
        <p:nvSpPr>
          <p:cNvPr id="6" name="Content Placeholder 5">
            <a:extLst>
              <a:ext uri="{FF2B5EF4-FFF2-40B4-BE49-F238E27FC236}">
                <a16:creationId xmlns:a16="http://schemas.microsoft.com/office/drawing/2014/main" id="{E4EEDAA5-28D3-44E9-92C2-134F51ACD1F7}"/>
              </a:ext>
            </a:extLst>
          </p:cNvPr>
          <p:cNvSpPr>
            <a:spLocks noGrp="1"/>
          </p:cNvSpPr>
          <p:nvPr>
            <p:ph sz="half" idx="2"/>
          </p:nvPr>
        </p:nvSpPr>
        <p:spPr>
          <a:xfrm>
            <a:off x="6213230" y="2579649"/>
            <a:ext cx="5624228" cy="3997831"/>
          </a:xfrm>
          <a:solidFill>
            <a:srgbClr val="680808"/>
          </a:solidFill>
          <a:ln>
            <a:solidFill>
              <a:schemeClr val="tx1"/>
            </a:solidFill>
          </a:ln>
        </p:spPr>
        <p:txBody>
          <a:bodyPr>
            <a:normAutofit fontScale="92500"/>
          </a:bodyPr>
          <a:lstStyle/>
          <a:p>
            <a:pPr marL="0" indent="0">
              <a:buNone/>
            </a:pPr>
            <a:r>
              <a:rPr lang="en-US" b="1" dirty="0">
                <a:solidFill>
                  <a:srgbClr val="FFC000"/>
                </a:solidFill>
              </a:rPr>
              <a:t>THE JEWISH HISTORICAL EXPERIENCE</a:t>
            </a:r>
          </a:p>
          <a:p>
            <a:r>
              <a:rPr lang="en-US" i="1" dirty="0"/>
              <a:t>In the exile, the people of Israel lost their most important national emblems, the land, the temple, and the monarchy.</a:t>
            </a:r>
          </a:p>
          <a:p>
            <a:r>
              <a:rPr lang="en-US" i="1" dirty="0"/>
              <a:t>Even after the return from exile, they continued to exist under the hegemony of pagan empire-builders: Persia, Greece and Rome.</a:t>
            </a:r>
          </a:p>
          <a:p>
            <a:r>
              <a:rPr lang="en-US" i="1" dirty="0"/>
              <a:t>Now, they considered themselves still to be in exile.</a:t>
            </a:r>
          </a:p>
        </p:txBody>
      </p:sp>
    </p:spTree>
    <p:extLst>
      <p:ext uri="{BB962C8B-B14F-4D97-AF65-F5344CB8AC3E}">
        <p14:creationId xmlns:p14="http://schemas.microsoft.com/office/powerpoint/2010/main" val="190581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6">
                                            <p:bg/>
                                          </p:spTgt>
                                        </p:tgtEl>
                                        <p:attrNameLst>
                                          <p:attrName>style.visibility</p:attrName>
                                        </p:attrNameLst>
                                      </p:cBhvr>
                                      <p:to>
                                        <p:strVal val="visible"/>
                                      </p:to>
                                    </p:set>
                                    <p:animEffect transition="in" filter="randombar(horizontal)">
                                      <p:cBhvr>
                                        <p:cTn id="33" dur="500"/>
                                        <p:tgtEl>
                                          <p:spTgt spid="6">
                                            <p:bg/>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6" dur="500"/>
                                        <p:tgtEl>
                                          <p:spTgt spid="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 calcmode="lin" valueType="num">
                                      <p:cBhvr additive="base">
                                        <p:cTn id="4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 calcmode="lin" valueType="num">
                                      <p:cBhvr additive="base">
                                        <p:cTn id="4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anim calcmode="lin" valueType="num">
                                      <p:cBhvr additive="base">
                                        <p:cTn id="5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73F8-546F-4089-A3B7-34EDFE254066}"/>
              </a:ext>
            </a:extLst>
          </p:cNvPr>
          <p:cNvSpPr>
            <a:spLocks noGrp="1"/>
          </p:cNvSpPr>
          <p:nvPr>
            <p:ph type="title"/>
          </p:nvPr>
        </p:nvSpPr>
        <p:spPr/>
        <p:txBody>
          <a:bodyPr/>
          <a:lstStyle/>
          <a:p>
            <a:r>
              <a:rPr lang="en-US" dirty="0">
                <a:solidFill>
                  <a:schemeClr val="accent5">
                    <a:lumMod val="60000"/>
                    <a:lumOff val="40000"/>
                  </a:schemeClr>
                </a:solidFill>
                <a:latin typeface="Cooper Black" panose="0208090404030B020404" pitchFamily="18" charset="0"/>
              </a:rPr>
              <a:t>THE FOUR NAMES</a:t>
            </a:r>
          </a:p>
        </p:txBody>
      </p:sp>
      <p:sp>
        <p:nvSpPr>
          <p:cNvPr id="3" name="Content Placeholder 2">
            <a:extLst>
              <a:ext uri="{FF2B5EF4-FFF2-40B4-BE49-F238E27FC236}">
                <a16:creationId xmlns:a16="http://schemas.microsoft.com/office/drawing/2014/main" id="{5ED23938-27C7-4E9B-AD1A-478D0951B27C}"/>
              </a:ext>
            </a:extLst>
          </p:cNvPr>
          <p:cNvSpPr>
            <a:spLocks noGrp="1"/>
          </p:cNvSpPr>
          <p:nvPr>
            <p:ph idx="1"/>
          </p:nvPr>
        </p:nvSpPr>
        <p:spPr>
          <a:xfrm>
            <a:off x="1621862" y="1383323"/>
            <a:ext cx="9444724" cy="5169877"/>
          </a:xfrm>
        </p:spPr>
        <p:txBody>
          <a:bodyPr>
            <a:normAutofit lnSpcReduction="10000"/>
          </a:bodyPr>
          <a:lstStyle/>
          <a:p>
            <a:pPr marL="0" indent="0">
              <a:buNone/>
            </a:pPr>
            <a:r>
              <a:rPr lang="en-US" sz="2800" b="1" dirty="0">
                <a:solidFill>
                  <a:srgbClr val="FFC000"/>
                </a:solidFill>
              </a:rPr>
              <a:t>The NT uses four names for Peter:</a:t>
            </a:r>
          </a:p>
          <a:p>
            <a:r>
              <a:rPr lang="en-US" sz="2400" b="1" dirty="0" err="1">
                <a:solidFill>
                  <a:schemeClr val="accent5">
                    <a:lumMod val="60000"/>
                    <a:lumOff val="40000"/>
                  </a:schemeClr>
                </a:solidFill>
              </a:rPr>
              <a:t>Symeon</a:t>
            </a:r>
            <a:r>
              <a:rPr lang="en-US" sz="2400" b="1" dirty="0">
                <a:solidFill>
                  <a:schemeClr val="accent5">
                    <a:lumMod val="60000"/>
                    <a:lumOff val="40000"/>
                  </a:schemeClr>
                </a:solidFill>
              </a:rPr>
              <a:t> (Simeon): </a:t>
            </a:r>
            <a:r>
              <a:rPr lang="en-US" sz="2400" i="1" dirty="0"/>
              <a:t>his Hebrew name (Ac. 15:14; 2 Pe. 1:1)</a:t>
            </a:r>
          </a:p>
          <a:p>
            <a:r>
              <a:rPr lang="en-US" sz="2400" b="1" dirty="0">
                <a:solidFill>
                  <a:schemeClr val="accent5">
                    <a:lumMod val="60000"/>
                    <a:lumOff val="40000"/>
                  </a:schemeClr>
                </a:solidFill>
              </a:rPr>
              <a:t>Simon: </a:t>
            </a:r>
            <a:r>
              <a:rPr lang="en-US" sz="2400" i="1" dirty="0"/>
              <a:t>Greek form of his Hebrew name</a:t>
            </a:r>
          </a:p>
          <a:p>
            <a:r>
              <a:rPr lang="en-US" sz="2400" b="1" dirty="0" err="1">
                <a:solidFill>
                  <a:schemeClr val="accent5">
                    <a:lumMod val="60000"/>
                    <a:lumOff val="40000"/>
                  </a:schemeClr>
                </a:solidFill>
              </a:rPr>
              <a:t>Kephas</a:t>
            </a:r>
            <a:r>
              <a:rPr lang="en-US" sz="2400" b="1" dirty="0">
                <a:solidFill>
                  <a:schemeClr val="accent5">
                    <a:lumMod val="60000"/>
                    <a:lumOff val="40000"/>
                  </a:schemeClr>
                </a:solidFill>
              </a:rPr>
              <a:t>: </a:t>
            </a:r>
            <a:r>
              <a:rPr lang="en-US" sz="2400" i="1" dirty="0"/>
              <a:t>Aramaic nickname meaning “rock” (Jn. 1:42)</a:t>
            </a:r>
          </a:p>
          <a:p>
            <a:r>
              <a:rPr lang="en-US" sz="2400" b="1" dirty="0">
                <a:solidFill>
                  <a:schemeClr val="accent5">
                    <a:lumMod val="60000"/>
                    <a:lumOff val="40000"/>
                  </a:schemeClr>
                </a:solidFill>
              </a:rPr>
              <a:t>Peter: </a:t>
            </a:r>
            <a:r>
              <a:rPr lang="en-US" sz="2400" i="1" dirty="0"/>
              <a:t>Greek form for </a:t>
            </a:r>
            <a:r>
              <a:rPr lang="en-US" sz="2400" i="1" dirty="0" err="1"/>
              <a:t>Kephas</a:t>
            </a:r>
            <a:endParaRPr lang="en-US" sz="2400" i="1" dirty="0"/>
          </a:p>
          <a:p>
            <a:pPr marL="0" indent="0">
              <a:buNone/>
            </a:pPr>
            <a:r>
              <a:rPr lang="en-US" sz="2400" dirty="0"/>
              <a:t>His father’s name was John, hence the Aramaic extension Simon bar-John (Mt. 16:17).</a:t>
            </a:r>
          </a:p>
          <a:p>
            <a:pPr marL="0" indent="0">
              <a:buNone/>
            </a:pPr>
            <a:r>
              <a:rPr lang="en-US" sz="2400" dirty="0"/>
              <a:t>Inasmuch as Galilee was a bilingual setting, it would not be unusual for him (and his brother, Andrew) to have Grecianized names.</a:t>
            </a:r>
          </a:p>
        </p:txBody>
      </p:sp>
    </p:spTree>
    <p:extLst>
      <p:ext uri="{BB962C8B-B14F-4D97-AF65-F5344CB8AC3E}">
        <p14:creationId xmlns:p14="http://schemas.microsoft.com/office/powerpoint/2010/main" val="135324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1F365-EEE1-427D-8986-6B31CA485435}"/>
              </a:ext>
            </a:extLst>
          </p:cNvPr>
          <p:cNvSpPr>
            <a:spLocks noGrp="1"/>
          </p:cNvSpPr>
          <p:nvPr>
            <p:ph type="title"/>
          </p:nvPr>
        </p:nvSpPr>
        <p:spPr>
          <a:xfrm>
            <a:off x="2773598" y="238429"/>
            <a:ext cx="7958331" cy="1077229"/>
          </a:xfrm>
        </p:spPr>
        <p:txBody>
          <a:bodyPr>
            <a:noAutofit/>
          </a:bodyPr>
          <a:lstStyle/>
          <a:p>
            <a:r>
              <a:rPr lang="en-US" sz="3600" dirty="0">
                <a:solidFill>
                  <a:srgbClr val="FFC000"/>
                </a:solidFill>
                <a:latin typeface="Cooper Black" panose="0208090404030B020404" pitchFamily="18" charset="0"/>
              </a:rPr>
              <a:t>CHRISTIAN TESTING AND REWARD (1:6-7)</a:t>
            </a:r>
          </a:p>
        </p:txBody>
      </p:sp>
      <p:sp>
        <p:nvSpPr>
          <p:cNvPr id="3" name="Content Placeholder 2">
            <a:extLst>
              <a:ext uri="{FF2B5EF4-FFF2-40B4-BE49-F238E27FC236}">
                <a16:creationId xmlns:a16="http://schemas.microsoft.com/office/drawing/2014/main" id="{43D0C027-15A0-4F9D-86FD-A80287831158}"/>
              </a:ext>
            </a:extLst>
          </p:cNvPr>
          <p:cNvSpPr>
            <a:spLocks noGrp="1"/>
          </p:cNvSpPr>
          <p:nvPr>
            <p:ph idx="1"/>
          </p:nvPr>
        </p:nvSpPr>
        <p:spPr>
          <a:xfrm>
            <a:off x="2773598" y="1289156"/>
            <a:ext cx="8319123" cy="5433933"/>
          </a:xfrm>
        </p:spPr>
        <p:txBody>
          <a:bodyPr>
            <a:normAutofit/>
          </a:bodyPr>
          <a:lstStyle/>
          <a:p>
            <a:pPr marL="0" indent="0">
              <a:buNone/>
            </a:pPr>
            <a:r>
              <a:rPr lang="en-US" sz="2800" b="1" dirty="0">
                <a:solidFill>
                  <a:srgbClr val="99FF99"/>
                </a:solidFill>
              </a:rPr>
              <a:t>While God’s salvation promises a wonderful future, it also involves present trials.</a:t>
            </a:r>
          </a:p>
          <a:p>
            <a:r>
              <a:rPr lang="en-US" sz="2400" i="1" dirty="0"/>
              <a:t>Salvation does not exempt believers from the hard realities of life, but it does assure them that such suffering will last only “a little while” (cf. 5:10), a concept that Peter may have borrowed from Jesus (Jn. 14:19; 16:16-19).</a:t>
            </a:r>
          </a:p>
          <a:p>
            <a:r>
              <a:rPr lang="en-US" sz="2400" i="1" dirty="0"/>
              <a:t>Such trials are tests of faith.</a:t>
            </a:r>
          </a:p>
          <a:p>
            <a:r>
              <a:rPr lang="en-US" sz="2400" i="1" dirty="0"/>
              <a:t>Like gold that has been refined, the Christian faith is tested in the crucible of life until Christ is revealed in his second coming.</a:t>
            </a:r>
          </a:p>
        </p:txBody>
      </p:sp>
    </p:spTree>
    <p:extLst>
      <p:ext uri="{BB962C8B-B14F-4D97-AF65-F5344CB8AC3E}">
        <p14:creationId xmlns:p14="http://schemas.microsoft.com/office/powerpoint/2010/main" val="124478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D5B6-C079-4BEB-B496-7EA9F2B359BD}"/>
              </a:ext>
            </a:extLst>
          </p:cNvPr>
          <p:cNvSpPr>
            <a:spLocks noGrp="1"/>
          </p:cNvSpPr>
          <p:nvPr>
            <p:ph type="title"/>
          </p:nvPr>
        </p:nvSpPr>
        <p:spPr/>
        <p:txBody>
          <a:bodyPr>
            <a:normAutofit/>
          </a:bodyPr>
          <a:lstStyle/>
          <a:p>
            <a:r>
              <a:rPr lang="en-US" sz="3600" dirty="0">
                <a:solidFill>
                  <a:srgbClr val="FFC000"/>
                </a:solidFill>
                <a:latin typeface="Cooper Black" panose="0208090404030B020404" pitchFamily="18" charset="0"/>
              </a:rPr>
              <a:t>THE INVISIBLE SAVIOR (1:8-9)</a:t>
            </a:r>
          </a:p>
        </p:txBody>
      </p:sp>
      <p:sp>
        <p:nvSpPr>
          <p:cNvPr id="3" name="Content Placeholder 2">
            <a:extLst>
              <a:ext uri="{FF2B5EF4-FFF2-40B4-BE49-F238E27FC236}">
                <a16:creationId xmlns:a16="http://schemas.microsoft.com/office/drawing/2014/main" id="{8A28E43D-6C55-434C-84E8-39A5390566F3}"/>
              </a:ext>
            </a:extLst>
          </p:cNvPr>
          <p:cNvSpPr>
            <a:spLocks noGrp="1"/>
          </p:cNvSpPr>
          <p:nvPr>
            <p:ph idx="1"/>
          </p:nvPr>
        </p:nvSpPr>
        <p:spPr>
          <a:xfrm>
            <a:off x="2611808" y="1570893"/>
            <a:ext cx="8384437" cy="4923692"/>
          </a:xfrm>
        </p:spPr>
        <p:txBody>
          <a:bodyPr>
            <a:normAutofit/>
          </a:bodyPr>
          <a:lstStyle/>
          <a:p>
            <a:pPr marL="0" indent="0">
              <a:buNone/>
            </a:pPr>
            <a:r>
              <a:rPr lang="en-US" sz="2800" b="1" dirty="0">
                <a:solidFill>
                  <a:srgbClr val="99FF99"/>
                </a:solidFill>
              </a:rPr>
              <a:t>Christian faith is faith without seeing (cf. Jn. 20:29b).</a:t>
            </a:r>
          </a:p>
          <a:p>
            <a:r>
              <a:rPr lang="en-US" sz="2400" i="1" dirty="0"/>
              <a:t>Jesus had told the apostles that they would see him no more (Jn. 16:10).</a:t>
            </a:r>
          </a:p>
          <a:p>
            <a:r>
              <a:rPr lang="en-US" sz="2400" i="1" dirty="0"/>
              <a:t>Though Peter had known Jesus personally, the generations of Christians since depends upon the eye-witness accounts of others, especially the apostles.</a:t>
            </a:r>
          </a:p>
          <a:p>
            <a:r>
              <a:rPr lang="en-US" sz="2400" i="1" dirty="0"/>
              <a:t>Still, the outcome for both is salvation, a cause for overwhelming joy.</a:t>
            </a:r>
          </a:p>
        </p:txBody>
      </p:sp>
    </p:spTree>
    <p:extLst>
      <p:ext uri="{BB962C8B-B14F-4D97-AF65-F5344CB8AC3E}">
        <p14:creationId xmlns:p14="http://schemas.microsoft.com/office/powerpoint/2010/main" val="51427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AB7C1-6C90-4A70-A0F3-1225DAB59276}"/>
              </a:ext>
            </a:extLst>
          </p:cNvPr>
          <p:cNvSpPr>
            <a:spLocks noGrp="1"/>
          </p:cNvSpPr>
          <p:nvPr>
            <p:ph type="title"/>
          </p:nvPr>
        </p:nvSpPr>
        <p:spPr>
          <a:xfrm>
            <a:off x="2086708" y="808056"/>
            <a:ext cx="8483431" cy="1077229"/>
          </a:xfrm>
        </p:spPr>
        <p:txBody>
          <a:bodyPr>
            <a:noAutofit/>
          </a:bodyPr>
          <a:lstStyle/>
          <a:p>
            <a:r>
              <a:rPr lang="en-US" sz="3600" dirty="0">
                <a:solidFill>
                  <a:srgbClr val="FFC000"/>
                </a:solidFill>
                <a:latin typeface="Cooper Black" panose="0208090404030B020404" pitchFamily="18" charset="0"/>
              </a:rPr>
              <a:t>THE PROPHETS AND SALVATION (1:10-12)</a:t>
            </a:r>
          </a:p>
        </p:txBody>
      </p:sp>
      <p:sp>
        <p:nvSpPr>
          <p:cNvPr id="3" name="Content Placeholder 2">
            <a:extLst>
              <a:ext uri="{FF2B5EF4-FFF2-40B4-BE49-F238E27FC236}">
                <a16:creationId xmlns:a16="http://schemas.microsoft.com/office/drawing/2014/main" id="{A2ED8BFE-5C05-4AF6-880F-85D1F95313AA}"/>
              </a:ext>
            </a:extLst>
          </p:cNvPr>
          <p:cNvSpPr>
            <a:spLocks noGrp="1"/>
          </p:cNvSpPr>
          <p:nvPr>
            <p:ph idx="1"/>
          </p:nvPr>
        </p:nvSpPr>
        <p:spPr>
          <a:xfrm>
            <a:off x="2773598" y="2052115"/>
            <a:ext cx="8128863" cy="4536253"/>
          </a:xfrm>
        </p:spPr>
        <p:txBody>
          <a:bodyPr>
            <a:normAutofit lnSpcReduction="10000"/>
          </a:bodyPr>
          <a:lstStyle/>
          <a:p>
            <a:pPr marL="0" indent="0">
              <a:buNone/>
            </a:pPr>
            <a:r>
              <a:rPr lang="en-US" sz="2800" b="1" dirty="0">
                <a:solidFill>
                  <a:srgbClr val="99FF99"/>
                </a:solidFill>
              </a:rPr>
              <a:t>The ancient prophets eagerly looked toward the timing and circumstances of God’s promised grace (cf. Mt. 13:17; Lk. 10:24).</a:t>
            </a:r>
          </a:p>
          <a:p>
            <a:r>
              <a:rPr lang="en-US" sz="2400" i="1" dirty="0"/>
              <a:t>Indeed, the prophetic Spirit was nothing less than the Spirit of Christ (cf. Rv. 19:10b).</a:t>
            </a:r>
          </a:p>
          <a:p>
            <a:r>
              <a:rPr lang="en-US" sz="2400" i="1" dirty="0"/>
              <a:t>Peter particularly alludes to the figure of the suffering Servant of Yahweh (Is. 49:7; 50:6; 52:13—53:12), drawing, no doubt, from the teachings of Jesus himself (e.g., Mk. 9:12; Lk. 24:25-27).</a:t>
            </a:r>
          </a:p>
        </p:txBody>
      </p:sp>
    </p:spTree>
    <p:extLst>
      <p:ext uri="{BB962C8B-B14F-4D97-AF65-F5344CB8AC3E}">
        <p14:creationId xmlns:p14="http://schemas.microsoft.com/office/powerpoint/2010/main" val="333314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46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9254-5E9C-4C31-8502-095F51687FC4}"/>
              </a:ext>
            </a:extLst>
          </p:cNvPr>
          <p:cNvSpPr>
            <a:spLocks noGrp="1"/>
          </p:cNvSpPr>
          <p:nvPr>
            <p:ph type="title"/>
          </p:nvPr>
        </p:nvSpPr>
        <p:spPr>
          <a:xfrm>
            <a:off x="433754" y="398585"/>
            <a:ext cx="11324492" cy="1486701"/>
          </a:xfrm>
        </p:spPr>
        <p:txBody>
          <a:bodyPr>
            <a:noAutofit/>
          </a:bodyPr>
          <a:lstStyle/>
          <a:p>
            <a:pPr algn="ctr"/>
            <a:r>
              <a:rPr lang="en-US" sz="8000" dirty="0">
                <a:solidFill>
                  <a:srgbClr val="FFC000"/>
                </a:solidFill>
                <a:latin typeface="Brush Script MT" panose="03060802040406070304" pitchFamily="66" charset="0"/>
              </a:rPr>
              <a:t>The Link Between Old and New</a:t>
            </a:r>
          </a:p>
        </p:txBody>
      </p:sp>
      <p:sp>
        <p:nvSpPr>
          <p:cNvPr id="3" name="Content Placeholder 2">
            <a:extLst>
              <a:ext uri="{FF2B5EF4-FFF2-40B4-BE49-F238E27FC236}">
                <a16:creationId xmlns:a16="http://schemas.microsoft.com/office/drawing/2014/main" id="{DFE6D191-91B8-42A4-80FD-7BB2AB6AACAF}"/>
              </a:ext>
            </a:extLst>
          </p:cNvPr>
          <p:cNvSpPr>
            <a:spLocks noGrp="1"/>
          </p:cNvSpPr>
          <p:nvPr>
            <p:ph idx="1"/>
          </p:nvPr>
        </p:nvSpPr>
        <p:spPr>
          <a:xfrm>
            <a:off x="1101969" y="1885285"/>
            <a:ext cx="9795880" cy="4574129"/>
          </a:xfrm>
        </p:spPr>
        <p:txBody>
          <a:bodyPr>
            <a:normAutofit lnSpcReduction="10000"/>
          </a:bodyPr>
          <a:lstStyle/>
          <a:p>
            <a:pPr marL="0" indent="0">
              <a:buNone/>
            </a:pPr>
            <a:r>
              <a:rPr lang="en-US" sz="2800" b="1" dirty="0">
                <a:solidFill>
                  <a:srgbClr val="99FF99"/>
                </a:solidFill>
              </a:rPr>
              <a:t>Peter links the Old and the New in two ways:</a:t>
            </a:r>
          </a:p>
          <a:p>
            <a:r>
              <a:rPr lang="en-US" sz="2400" i="1" dirty="0"/>
              <a:t>First, the prophets were not merely serving their own times, but also, later generations (cf. Ps. 22:27-31). This promised salvation had come to the five provinces at the eastern edge of the empire by Spirit-endowed missionaries.</a:t>
            </a:r>
          </a:p>
          <a:p>
            <a:r>
              <a:rPr lang="en-US" sz="2400" i="1" dirty="0"/>
              <a:t>Second, even the angelic hosts are fascinated by this mysterious purpose of God, watching it unfold through the centuries. (Some interpreters understand this reference to be related to the Watchers in the </a:t>
            </a:r>
            <a:r>
              <a:rPr lang="en-US" sz="2400" i="1" dirty="0" err="1"/>
              <a:t>pseudepigraphical</a:t>
            </a:r>
            <a:r>
              <a:rPr lang="en-US" sz="2400" i="1" dirty="0"/>
              <a:t> Book of 1 Enoch, though this is not a necessary conclusion, cf. 1 Enoch 16:3.)</a:t>
            </a:r>
          </a:p>
        </p:txBody>
      </p:sp>
    </p:spTree>
    <p:extLst>
      <p:ext uri="{BB962C8B-B14F-4D97-AF65-F5344CB8AC3E}">
        <p14:creationId xmlns:p14="http://schemas.microsoft.com/office/powerpoint/2010/main" val="100613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77D3D4-047C-496D-BEF6-58DA88E7CC20}"/>
              </a:ext>
            </a:extLst>
          </p:cNvPr>
          <p:cNvSpPr>
            <a:spLocks noGrp="1"/>
          </p:cNvSpPr>
          <p:nvPr>
            <p:ph type="ctrTitle"/>
          </p:nvPr>
        </p:nvSpPr>
        <p:spPr>
          <a:xfrm>
            <a:off x="2131676" y="3587261"/>
            <a:ext cx="9612924" cy="984738"/>
          </a:xfrm>
        </p:spPr>
        <p:txBody>
          <a:bodyPr>
            <a:normAutofit fontScale="90000"/>
          </a:bodyPr>
          <a:lstStyle/>
          <a:p>
            <a:r>
              <a:rPr lang="en-US" dirty="0">
                <a:effectLst>
                  <a:outerShdw blurRad="38100" dist="38100" dir="2700000" algn="tl">
                    <a:srgbClr val="000000">
                      <a:alpha val="43137"/>
                    </a:srgbClr>
                  </a:outerShdw>
                </a:effectLst>
              </a:rPr>
              <a:t>THE CHALLENGE </a:t>
            </a:r>
            <a:r>
              <a:rPr lang="en-US" dirty="0">
                <a:solidFill>
                  <a:schemeClr val="bg2">
                    <a:lumMod val="90000"/>
                    <a:lumOff val="10000"/>
                  </a:schemeClr>
                </a:solidFill>
                <a:effectLst>
                  <a:outerShdw blurRad="38100" dist="38100" dir="2700000" algn="tl">
                    <a:srgbClr val="000000">
                      <a:alpha val="43137"/>
                    </a:srgbClr>
                  </a:outerShdw>
                </a:effectLst>
              </a:rPr>
              <a:t>TO LIVE</a:t>
            </a:r>
          </a:p>
        </p:txBody>
      </p:sp>
      <p:sp>
        <p:nvSpPr>
          <p:cNvPr id="2" name="TextBox 1">
            <a:extLst>
              <a:ext uri="{FF2B5EF4-FFF2-40B4-BE49-F238E27FC236}">
                <a16:creationId xmlns:a16="http://schemas.microsoft.com/office/drawing/2014/main" id="{09258A04-776E-4AED-B4AF-5049684442B1}"/>
              </a:ext>
            </a:extLst>
          </p:cNvPr>
          <p:cNvSpPr txBox="1"/>
          <p:nvPr/>
        </p:nvSpPr>
        <p:spPr>
          <a:xfrm>
            <a:off x="4719211" y="4571999"/>
            <a:ext cx="8393723" cy="923330"/>
          </a:xfrm>
          <a:prstGeom prst="rect">
            <a:avLst/>
          </a:prstGeom>
          <a:noFill/>
        </p:spPr>
        <p:txBody>
          <a:bodyPr wrap="square" rtlCol="0">
            <a:spAutoFit/>
          </a:bodyPr>
          <a:lstStyle/>
          <a:p>
            <a:r>
              <a:rPr lang="en-US" sz="5400" dirty="0"/>
              <a:t>THE CHRIST</a:t>
            </a:r>
            <a:r>
              <a:rPr lang="en-US" sz="5400" dirty="0">
                <a:solidFill>
                  <a:schemeClr val="bg2">
                    <a:lumMod val="90000"/>
                    <a:lumOff val="10000"/>
                  </a:schemeClr>
                </a:solidFill>
              </a:rPr>
              <a:t>IAN</a:t>
            </a:r>
            <a:r>
              <a:rPr lang="en-US" sz="5400" dirty="0"/>
              <a:t> </a:t>
            </a:r>
            <a:r>
              <a:rPr lang="en-US" sz="5400" dirty="0">
                <a:solidFill>
                  <a:schemeClr val="bg2">
                    <a:lumMod val="90000"/>
                    <a:lumOff val="10000"/>
                  </a:schemeClr>
                </a:solidFill>
              </a:rPr>
              <a:t>LIFE</a:t>
            </a:r>
          </a:p>
        </p:txBody>
      </p:sp>
    </p:spTree>
    <p:extLst>
      <p:ext uri="{BB962C8B-B14F-4D97-AF65-F5344CB8AC3E}">
        <p14:creationId xmlns:p14="http://schemas.microsoft.com/office/powerpoint/2010/main" val="2350021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5D8A-8D4D-46F4-B7AA-EBC6109E9191}"/>
              </a:ext>
            </a:extLst>
          </p:cNvPr>
          <p:cNvSpPr>
            <a:spLocks noGrp="1"/>
          </p:cNvSpPr>
          <p:nvPr>
            <p:ph type="title"/>
          </p:nvPr>
        </p:nvSpPr>
        <p:spPr>
          <a:xfrm>
            <a:off x="1621861" y="187571"/>
            <a:ext cx="9632293" cy="1088116"/>
          </a:xfrm>
        </p:spPr>
        <p:txBody>
          <a:bodyPr>
            <a:noAutofit/>
          </a:bodyPr>
          <a:lstStyle/>
          <a:p>
            <a:r>
              <a:rPr lang="en-US" sz="3600" dirty="0">
                <a:solidFill>
                  <a:srgbClr val="FFC000"/>
                </a:solidFill>
                <a:latin typeface="Cooper Black" panose="0208090404030B020404" pitchFamily="18" charset="0"/>
              </a:rPr>
              <a:t>HOLY CHRISTIAN BEHAVIOR (1:13-17)</a:t>
            </a:r>
          </a:p>
        </p:txBody>
      </p:sp>
      <p:sp>
        <p:nvSpPr>
          <p:cNvPr id="3" name="Content Placeholder 2">
            <a:extLst>
              <a:ext uri="{FF2B5EF4-FFF2-40B4-BE49-F238E27FC236}">
                <a16:creationId xmlns:a16="http://schemas.microsoft.com/office/drawing/2014/main" id="{BE7E3515-EBE3-4CF1-856E-7F8D45A2EBF1}"/>
              </a:ext>
            </a:extLst>
          </p:cNvPr>
          <p:cNvSpPr>
            <a:spLocks noGrp="1"/>
          </p:cNvSpPr>
          <p:nvPr>
            <p:ph idx="1"/>
          </p:nvPr>
        </p:nvSpPr>
        <p:spPr>
          <a:xfrm>
            <a:off x="2203938" y="937846"/>
            <a:ext cx="9050216" cy="5920155"/>
          </a:xfrm>
        </p:spPr>
        <p:txBody>
          <a:bodyPr>
            <a:normAutofit/>
          </a:bodyPr>
          <a:lstStyle/>
          <a:p>
            <a:pPr marL="0" indent="0">
              <a:buNone/>
            </a:pPr>
            <a:r>
              <a:rPr lang="en-US" sz="2800" b="1" dirty="0">
                <a:solidFill>
                  <a:srgbClr val="99FF99"/>
                </a:solidFill>
              </a:rPr>
              <a:t>Peter  uses  the strongest inferential conjunction </a:t>
            </a:r>
            <a:r>
              <a:rPr lang="en-US" sz="2800" b="1" dirty="0" err="1">
                <a:solidFill>
                  <a:srgbClr val="99FF99"/>
                </a:solidFill>
                <a:latin typeface="Greekth" panose="02020803070505020304" pitchFamily="18" charset="0"/>
              </a:rPr>
              <a:t>dio</a:t>
            </a:r>
            <a:r>
              <a:rPr lang="en-US" sz="2800" b="1" dirty="0">
                <a:solidFill>
                  <a:srgbClr val="99FF99"/>
                </a:solidFill>
                <a:latin typeface="Greekth" panose="02020803070505020304" pitchFamily="18" charset="0"/>
              </a:rPr>
              <a:t>&lt;</a:t>
            </a:r>
            <a:r>
              <a:rPr lang="en-US" sz="2800" b="1" dirty="0">
                <a:solidFill>
                  <a:srgbClr val="99FF99"/>
                </a:solidFill>
              </a:rPr>
              <a:t> (= for this reason). If what he has said in the introduction is true, then Christians should:</a:t>
            </a:r>
          </a:p>
          <a:p>
            <a:r>
              <a:rPr lang="en-US" sz="2400" i="1" dirty="0"/>
              <a:t>Prepare themselves for action (the metaphor of the race)</a:t>
            </a:r>
          </a:p>
          <a:p>
            <a:r>
              <a:rPr lang="en-US" sz="2400" i="1" dirty="0"/>
              <a:t>Be steady and disciplined (the metaphor of sobriety)</a:t>
            </a:r>
          </a:p>
          <a:p>
            <a:r>
              <a:rPr lang="en-US" sz="2400" i="1" dirty="0"/>
              <a:t>Set their vision upon the future apocalypse of Christ</a:t>
            </a:r>
          </a:p>
          <a:p>
            <a:r>
              <a:rPr lang="en-US" sz="2400" i="1" dirty="0"/>
              <a:t>Pattern their lives after the holiness of God (based on the Levitical command, Lv. 11:44-45; 19:2; 20:7)</a:t>
            </a:r>
          </a:p>
          <a:p>
            <a:r>
              <a:rPr lang="en-US" sz="2400" i="1" dirty="0"/>
              <a:t>Live as aliens in the world (exiles) in godly awe of God as the impartial Judge</a:t>
            </a:r>
          </a:p>
        </p:txBody>
      </p:sp>
    </p:spTree>
    <p:extLst>
      <p:ext uri="{BB962C8B-B14F-4D97-AF65-F5344CB8AC3E}">
        <p14:creationId xmlns:p14="http://schemas.microsoft.com/office/powerpoint/2010/main" val="329506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7FEC95-72FC-40B1-BE82-1374007FF1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714" y="-5543"/>
            <a:ext cx="12216713" cy="5300040"/>
          </a:xfrm>
          <a:prstGeom prst="rect">
            <a:avLst/>
          </a:prstGeom>
        </p:spPr>
      </p:pic>
      <p:sp>
        <p:nvSpPr>
          <p:cNvPr id="6" name="TextBox 5">
            <a:extLst>
              <a:ext uri="{FF2B5EF4-FFF2-40B4-BE49-F238E27FC236}">
                <a16:creationId xmlns:a16="http://schemas.microsoft.com/office/drawing/2014/main" id="{CEB765AE-7BD1-4F5A-8CB9-CDD6889CFFF2}"/>
              </a:ext>
            </a:extLst>
          </p:cNvPr>
          <p:cNvSpPr txBox="1"/>
          <p:nvPr/>
        </p:nvSpPr>
        <p:spPr>
          <a:xfrm>
            <a:off x="395416" y="4648166"/>
            <a:ext cx="457200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Ca. 530 BC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Metropolitan Museum of Art, New York</a:t>
            </a:r>
          </a:p>
        </p:txBody>
      </p:sp>
      <p:sp>
        <p:nvSpPr>
          <p:cNvPr id="7" name="TextBox 6">
            <a:extLst>
              <a:ext uri="{FF2B5EF4-FFF2-40B4-BE49-F238E27FC236}">
                <a16:creationId xmlns:a16="http://schemas.microsoft.com/office/drawing/2014/main" id="{C36399B6-C2C1-4CE2-A1DB-F3C166300AD2}"/>
              </a:ext>
            </a:extLst>
          </p:cNvPr>
          <p:cNvSpPr txBox="1"/>
          <p:nvPr/>
        </p:nvSpPr>
        <p:spPr>
          <a:xfrm>
            <a:off x="395416" y="5560541"/>
            <a:ext cx="11206959"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Ancient races were measured in </a:t>
            </a:r>
            <a:r>
              <a:rPr kumimoji="0" lang="en-US" sz="2400" b="0" i="1" u="none" strike="noStrike" kern="1200" cap="none" spc="0" normalizeH="0" baseline="0" noProof="0" dirty="0">
                <a:ln>
                  <a:noFill/>
                </a:ln>
                <a:solidFill>
                  <a:prstClr val="white"/>
                </a:solidFill>
                <a:effectLst/>
                <a:uLnTx/>
                <a:uFillTx/>
                <a:latin typeface="Century Gothic" panose="020B0502020202020204"/>
                <a:ea typeface="+mn-ea"/>
                <a:cs typeface="+mn-cs"/>
              </a:rPr>
              <a:t>stadia</a:t>
            </a: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 ( a </a:t>
            </a:r>
            <a:r>
              <a:rPr kumimoji="0" lang="en-US" sz="2400" b="0" i="1" u="none" strike="noStrike" kern="1200" cap="none" spc="0" normalizeH="0" baseline="0" noProof="0" dirty="0" err="1">
                <a:ln>
                  <a:noFill/>
                </a:ln>
                <a:solidFill>
                  <a:prstClr val="white"/>
                </a:solidFill>
                <a:effectLst/>
                <a:uLnTx/>
                <a:uFillTx/>
                <a:latin typeface="Century Gothic" panose="020B0502020202020204"/>
                <a:ea typeface="+mn-ea"/>
                <a:cs typeface="+mn-cs"/>
              </a:rPr>
              <a:t>stadion</a:t>
            </a:r>
            <a:r>
              <a:rPr kumimoji="0" lang="en-US" sz="2400" b="0" i="1"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 185 yards), ranging from a 1 </a:t>
            </a:r>
            <a:r>
              <a:rPr kumimoji="0" lang="en-US" sz="2400" b="0" i="1" u="none" strike="noStrike" kern="1200" cap="none" spc="0" normalizeH="0" baseline="0" noProof="0" dirty="0" err="1">
                <a:ln>
                  <a:noFill/>
                </a:ln>
                <a:solidFill>
                  <a:prstClr val="white"/>
                </a:solidFill>
                <a:effectLst/>
                <a:uLnTx/>
                <a:uFillTx/>
                <a:latin typeface="Century Gothic" panose="020B0502020202020204"/>
                <a:ea typeface="+mn-ea"/>
                <a:cs typeface="+mn-cs"/>
              </a:rPr>
              <a:t>stadion</a:t>
            </a: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 length, to 2 </a:t>
            </a:r>
            <a:r>
              <a:rPr kumimoji="0" lang="en-US" sz="2400" b="0" i="1" u="none" strike="noStrike" kern="1200" cap="none" spc="0" normalizeH="0" baseline="0" noProof="0" dirty="0">
                <a:ln>
                  <a:noFill/>
                </a:ln>
                <a:solidFill>
                  <a:prstClr val="white"/>
                </a:solidFill>
                <a:effectLst/>
                <a:uLnTx/>
                <a:uFillTx/>
                <a:latin typeface="Century Gothic" panose="020B0502020202020204"/>
                <a:ea typeface="+mn-ea"/>
                <a:cs typeface="+mn-cs"/>
              </a:rPr>
              <a:t>stadia</a:t>
            </a: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 and longer, up to a marathon.</a:t>
            </a:r>
          </a:p>
        </p:txBody>
      </p:sp>
    </p:spTree>
    <p:extLst>
      <p:ext uri="{BB962C8B-B14F-4D97-AF65-F5344CB8AC3E}">
        <p14:creationId xmlns:p14="http://schemas.microsoft.com/office/powerpoint/2010/main" val="3187483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F530-CB8F-4CF8-B197-2FF64E21F25C}"/>
              </a:ext>
            </a:extLst>
          </p:cNvPr>
          <p:cNvSpPr>
            <a:spLocks noGrp="1"/>
          </p:cNvSpPr>
          <p:nvPr>
            <p:ph type="title"/>
          </p:nvPr>
        </p:nvSpPr>
        <p:spPr>
          <a:xfrm>
            <a:off x="2344615" y="175846"/>
            <a:ext cx="8717893" cy="1077229"/>
          </a:xfrm>
        </p:spPr>
        <p:txBody>
          <a:bodyPr>
            <a:noAutofit/>
          </a:bodyPr>
          <a:lstStyle/>
          <a:p>
            <a:r>
              <a:rPr lang="en-US" sz="3600" dirty="0">
                <a:solidFill>
                  <a:srgbClr val="FFC000"/>
                </a:solidFill>
                <a:latin typeface="Cooper Black" panose="0208090404030B020404" pitchFamily="18" charset="0"/>
              </a:rPr>
              <a:t>REDEMPTION THROUGH CHRIST’S DEATH (1:18-20)</a:t>
            </a:r>
          </a:p>
        </p:txBody>
      </p:sp>
      <p:sp>
        <p:nvSpPr>
          <p:cNvPr id="3" name="Content Placeholder 2">
            <a:extLst>
              <a:ext uri="{FF2B5EF4-FFF2-40B4-BE49-F238E27FC236}">
                <a16:creationId xmlns:a16="http://schemas.microsoft.com/office/drawing/2014/main" id="{24C70DDF-4EB9-48CC-8C75-B069589FACCA}"/>
              </a:ext>
            </a:extLst>
          </p:cNvPr>
          <p:cNvSpPr>
            <a:spLocks noGrp="1"/>
          </p:cNvSpPr>
          <p:nvPr>
            <p:ph idx="1"/>
          </p:nvPr>
        </p:nvSpPr>
        <p:spPr>
          <a:xfrm>
            <a:off x="2344615" y="1253074"/>
            <a:ext cx="8717893" cy="5604925"/>
          </a:xfrm>
        </p:spPr>
        <p:txBody>
          <a:bodyPr>
            <a:normAutofit lnSpcReduction="10000"/>
          </a:bodyPr>
          <a:lstStyle/>
          <a:p>
            <a:pPr marL="0" indent="0">
              <a:buNone/>
            </a:pPr>
            <a:r>
              <a:rPr lang="en-US" sz="2800" b="1" dirty="0">
                <a:solidFill>
                  <a:srgbClr val="99FF99"/>
                </a:solidFill>
              </a:rPr>
              <a:t>Peter uses the metaphor of redemption to describe how Christ, in paying the price of his own life, bought back his people from their paganism (cf. Mk. 10:45; Lk. 24:21; Tit. 2:14).</a:t>
            </a:r>
          </a:p>
          <a:p>
            <a:r>
              <a:rPr lang="en-US" sz="2400" i="1" dirty="0"/>
              <a:t>He parallels this redemption with the original Passover and the final plague in Egypt.</a:t>
            </a:r>
          </a:p>
          <a:p>
            <a:r>
              <a:rPr lang="en-US" sz="2400" i="1" dirty="0"/>
              <a:t>Only those who were protected by the lamb’s blood were spared (Ex . 12:7-13).</a:t>
            </a:r>
          </a:p>
          <a:p>
            <a:r>
              <a:rPr lang="en-US" sz="2400" i="1" dirty="0"/>
              <a:t>Christ, then, is the Christian Passover Lamb, planned by the Father before the universe began (cf. Ro. 16:25-26; 1 Co. 5:7; Rv. 13:8).</a:t>
            </a:r>
          </a:p>
        </p:txBody>
      </p:sp>
    </p:spTree>
    <p:extLst>
      <p:ext uri="{BB962C8B-B14F-4D97-AF65-F5344CB8AC3E}">
        <p14:creationId xmlns:p14="http://schemas.microsoft.com/office/powerpoint/2010/main" val="33034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46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D2B16-06EE-4702-99B8-B76CF222475F}"/>
              </a:ext>
            </a:extLst>
          </p:cNvPr>
          <p:cNvSpPr>
            <a:spLocks noGrp="1"/>
          </p:cNvSpPr>
          <p:nvPr>
            <p:ph type="title"/>
          </p:nvPr>
        </p:nvSpPr>
        <p:spPr>
          <a:xfrm>
            <a:off x="2116834" y="269441"/>
            <a:ext cx="7958331" cy="1077229"/>
          </a:xfrm>
        </p:spPr>
        <p:txBody>
          <a:bodyPr>
            <a:noAutofit/>
          </a:bodyPr>
          <a:lstStyle/>
          <a:p>
            <a:pPr algn="ctr"/>
            <a:r>
              <a:rPr lang="en-US" sz="8000" dirty="0">
                <a:solidFill>
                  <a:srgbClr val="FFC000"/>
                </a:solidFill>
                <a:latin typeface="Brush Script MT" panose="03060802040406070304" pitchFamily="66" charset="0"/>
              </a:rPr>
              <a:t>Redemption</a:t>
            </a:r>
          </a:p>
        </p:txBody>
      </p:sp>
      <p:sp>
        <p:nvSpPr>
          <p:cNvPr id="3" name="Content Placeholder 2">
            <a:extLst>
              <a:ext uri="{FF2B5EF4-FFF2-40B4-BE49-F238E27FC236}">
                <a16:creationId xmlns:a16="http://schemas.microsoft.com/office/drawing/2014/main" id="{9B6032FE-2405-400A-B60F-4FC8DEBB5C6D}"/>
              </a:ext>
            </a:extLst>
          </p:cNvPr>
          <p:cNvSpPr>
            <a:spLocks noGrp="1"/>
          </p:cNvSpPr>
          <p:nvPr>
            <p:ph idx="1"/>
          </p:nvPr>
        </p:nvSpPr>
        <p:spPr>
          <a:xfrm>
            <a:off x="656492" y="1482969"/>
            <a:ext cx="10879016" cy="3892061"/>
          </a:xfrm>
        </p:spPr>
        <p:txBody>
          <a:bodyPr>
            <a:normAutofit lnSpcReduction="10000"/>
          </a:bodyPr>
          <a:lstStyle/>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en-US" sz="2800" b="1" i="0" u="none" strike="noStrike" kern="1200" cap="none" spc="0" normalizeH="0" baseline="0" noProof="0" dirty="0">
                <a:ln>
                  <a:noFill/>
                </a:ln>
                <a:solidFill>
                  <a:srgbClr val="99FF99"/>
                </a:solidFill>
                <a:effectLst/>
                <a:uLnTx/>
                <a:uFillTx/>
                <a:latin typeface="Arial" panose="020B0604020202020204"/>
                <a:ea typeface="+mn-ea"/>
                <a:cs typeface="+mn-cs"/>
              </a:rPr>
              <a:t>The concept of redemption was familiar to both Greco-Roman and Jewish cultures.</a:t>
            </a:r>
          </a:p>
          <a:p>
            <a:pPr marL="344488" marR="0" lvl="0" indent="-344488"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Char char="§"/>
              <a:tabLst/>
              <a:defRPr/>
            </a:pPr>
            <a:r>
              <a:rPr kumimoji="0" lang="en-US" sz="2400" b="0" i="1" u="none" strike="noStrike" kern="1200" cap="none" spc="0" normalizeH="0" baseline="0" noProof="0" dirty="0">
                <a:ln>
                  <a:noFill/>
                </a:ln>
                <a:solidFill>
                  <a:prstClr val="white"/>
                </a:solidFill>
                <a:effectLst/>
                <a:uLnTx/>
                <a:uFillTx/>
                <a:latin typeface="Arial" panose="020B0604020202020204"/>
                <a:ea typeface="+mn-ea"/>
                <a:cs typeface="+mn-cs"/>
              </a:rPr>
              <a:t>It involved paying a price in order to secure liberation.</a:t>
            </a:r>
          </a:p>
          <a:p>
            <a:pPr marL="344488" marR="0" lvl="0" indent="-344488"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Char char="§"/>
              <a:tabLst/>
              <a:defRPr/>
            </a:pPr>
            <a:r>
              <a:rPr lang="en-US" sz="2400" i="1" dirty="0">
                <a:solidFill>
                  <a:prstClr val="white"/>
                </a:solidFill>
                <a:latin typeface="Arial" panose="020B0604020202020204"/>
              </a:rPr>
              <a:t>For non-Jews it was related to buying back prisoners-of-war or slave emancipation.</a:t>
            </a:r>
          </a:p>
          <a:p>
            <a:pPr marL="344488" marR="0" lvl="0" indent="-344488"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Char char="§"/>
              <a:tabLst/>
              <a:defRPr/>
            </a:pPr>
            <a:r>
              <a:rPr kumimoji="0" lang="en-US" sz="2400" b="0" i="1" u="none" strike="noStrike" kern="1200" cap="none" spc="0" normalizeH="0" baseline="0" noProof="0" dirty="0">
                <a:ln>
                  <a:noFill/>
                </a:ln>
                <a:solidFill>
                  <a:prstClr val="white"/>
                </a:solidFill>
                <a:effectLst/>
                <a:uLnTx/>
                <a:uFillTx/>
                <a:latin typeface="Arial" panose="020B0604020202020204"/>
                <a:ea typeface="+mn-ea"/>
                <a:cs typeface="+mn-cs"/>
              </a:rPr>
              <a:t>For Jews it was God’s action in liberating the Israelites from Egypt as well as transaction</a:t>
            </a:r>
            <a:r>
              <a:rPr lang="en-US" sz="2400" i="1" dirty="0">
                <a:solidFill>
                  <a:prstClr val="white"/>
                </a:solidFill>
                <a:latin typeface="Arial" panose="020B0604020202020204"/>
              </a:rPr>
              <a:t>s of various kinds regulated by the Torah.</a:t>
            </a:r>
            <a:endParaRPr kumimoji="0" lang="en-US" sz="2400" b="0" i="1" u="none" strike="noStrike" kern="1200" cap="none" spc="0" normalizeH="0" baseline="0" noProof="0" dirty="0">
              <a:ln>
                <a:noFill/>
              </a:ln>
              <a:solidFill>
                <a:prstClr val="white"/>
              </a:solidFill>
              <a:effectLst/>
              <a:uLnTx/>
              <a:uFillTx/>
              <a:latin typeface="Arial" panose="020B0604020202020204"/>
              <a:ea typeface="+mn-ea"/>
              <a:cs typeface="+mn-cs"/>
            </a:endParaRPr>
          </a:p>
          <a:p>
            <a:pPr marL="0" indent="0">
              <a:buNone/>
            </a:pPr>
            <a:endParaRPr lang="en-US" dirty="0"/>
          </a:p>
        </p:txBody>
      </p:sp>
      <p:sp>
        <p:nvSpPr>
          <p:cNvPr id="4" name="TextBox 3">
            <a:extLst>
              <a:ext uri="{FF2B5EF4-FFF2-40B4-BE49-F238E27FC236}">
                <a16:creationId xmlns:a16="http://schemas.microsoft.com/office/drawing/2014/main" id="{58A1D72C-D5C3-41D8-828C-051AD962F7AB}"/>
              </a:ext>
            </a:extLst>
          </p:cNvPr>
          <p:cNvSpPr txBox="1"/>
          <p:nvPr/>
        </p:nvSpPr>
        <p:spPr>
          <a:xfrm>
            <a:off x="0" y="5134707"/>
            <a:ext cx="12192000" cy="1384995"/>
          </a:xfrm>
          <a:prstGeom prst="rect">
            <a:avLst/>
          </a:prstGeom>
          <a:solidFill>
            <a:srgbClr val="99FF99"/>
          </a:solidFill>
        </p:spPr>
        <p:txBody>
          <a:bodyPr wrap="square" rtlCol="0">
            <a:spAutoFit/>
          </a:bodyPr>
          <a:lstStyle/>
          <a:p>
            <a:pPr algn="ctr"/>
            <a:r>
              <a:rPr lang="en-US" sz="2800" dirty="0">
                <a:solidFill>
                  <a:srgbClr val="FF0000"/>
                </a:solidFill>
                <a:effectLst>
                  <a:outerShdw blurRad="38100" dist="38100" dir="2700000" algn="tl">
                    <a:srgbClr val="000000">
                      <a:alpha val="43137"/>
                    </a:srgbClr>
                  </a:outerShdw>
                </a:effectLst>
                <a:latin typeface="Eras Demi ITC" panose="020B0805030504020804" pitchFamily="34" charset="0"/>
              </a:rPr>
              <a:t>Going back to some of the church fathers, elaborate schemes have been built on Christ paying the devil, but the New Testament does not extend the metaphor in this way.</a:t>
            </a:r>
          </a:p>
        </p:txBody>
      </p:sp>
    </p:spTree>
    <p:extLst>
      <p:ext uri="{BB962C8B-B14F-4D97-AF65-F5344CB8AC3E}">
        <p14:creationId xmlns:p14="http://schemas.microsoft.com/office/powerpoint/2010/main" val="317984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E9B13-85DE-4530-B94A-23E38FE775F4}"/>
              </a:ext>
            </a:extLst>
          </p:cNvPr>
          <p:cNvSpPr>
            <a:spLocks noGrp="1"/>
          </p:cNvSpPr>
          <p:nvPr>
            <p:ph type="title"/>
          </p:nvPr>
        </p:nvSpPr>
        <p:spPr>
          <a:xfrm>
            <a:off x="2461847" y="526702"/>
            <a:ext cx="8530324" cy="1077229"/>
          </a:xfrm>
        </p:spPr>
        <p:txBody>
          <a:bodyPr>
            <a:noAutofit/>
          </a:bodyPr>
          <a:lstStyle/>
          <a:p>
            <a:r>
              <a:rPr lang="en-US" sz="3600" dirty="0">
                <a:solidFill>
                  <a:srgbClr val="FFC000"/>
                </a:solidFill>
                <a:latin typeface="Cooper Black" panose="0208090404030B020404" pitchFamily="18" charset="0"/>
              </a:rPr>
              <a:t>FAITH, HOPE, AND LOVE (1:21-22)</a:t>
            </a:r>
          </a:p>
        </p:txBody>
      </p:sp>
      <p:sp>
        <p:nvSpPr>
          <p:cNvPr id="3" name="Content Placeholder 2">
            <a:extLst>
              <a:ext uri="{FF2B5EF4-FFF2-40B4-BE49-F238E27FC236}">
                <a16:creationId xmlns:a16="http://schemas.microsoft.com/office/drawing/2014/main" id="{2B8E03BC-A18C-4DD3-8D70-6817189D9BDD}"/>
              </a:ext>
            </a:extLst>
          </p:cNvPr>
          <p:cNvSpPr>
            <a:spLocks noGrp="1"/>
          </p:cNvSpPr>
          <p:nvPr>
            <p:ph idx="1"/>
          </p:nvPr>
        </p:nvSpPr>
        <p:spPr>
          <a:xfrm>
            <a:off x="2461847" y="1603931"/>
            <a:ext cx="8108292" cy="4135419"/>
          </a:xfrm>
        </p:spPr>
        <p:txBody>
          <a:bodyPr>
            <a:normAutofit/>
          </a:bodyPr>
          <a:lstStyle/>
          <a:p>
            <a:pPr marL="0" indent="0">
              <a:buNone/>
            </a:pPr>
            <a:r>
              <a:rPr lang="en-US" sz="2800" b="1" dirty="0">
                <a:solidFill>
                  <a:srgbClr val="99FF99"/>
                </a:solidFill>
              </a:rPr>
              <a:t>The trilogy of faith, hope, and love follows the gospel of Jesus’ death and resurrection.</a:t>
            </a:r>
          </a:p>
          <a:p>
            <a:r>
              <a:rPr lang="en-US" sz="2400" i="1" dirty="0"/>
              <a:t>The glory of Jesus’ resurrection life is the “seed” of a new birth that points toward the hope of all believers and leads to a life of purity and love.</a:t>
            </a:r>
          </a:p>
          <a:p>
            <a:r>
              <a:rPr lang="en-US" sz="2400" i="1" dirty="0"/>
              <a:t>The “seed” derives its imperishableness from the living and enduring word of God which cannot fail (cf. Is. 40:6-8).</a:t>
            </a:r>
          </a:p>
        </p:txBody>
      </p:sp>
    </p:spTree>
    <p:extLst>
      <p:ext uri="{BB962C8B-B14F-4D97-AF65-F5344CB8AC3E}">
        <p14:creationId xmlns:p14="http://schemas.microsoft.com/office/powerpoint/2010/main" val="118208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71039-9BE0-4928-A559-5A43F1124693}"/>
              </a:ext>
            </a:extLst>
          </p:cNvPr>
          <p:cNvSpPr>
            <a:spLocks noGrp="1"/>
          </p:cNvSpPr>
          <p:nvPr>
            <p:ph type="title"/>
          </p:nvPr>
        </p:nvSpPr>
        <p:spPr>
          <a:xfrm>
            <a:off x="2588362" y="506799"/>
            <a:ext cx="7958331" cy="1077229"/>
          </a:xfrm>
        </p:spPr>
        <p:txBody>
          <a:bodyPr/>
          <a:lstStyle/>
          <a:p>
            <a:r>
              <a:rPr lang="en-US" dirty="0">
                <a:solidFill>
                  <a:schemeClr val="accent5">
                    <a:lumMod val="60000"/>
                    <a:lumOff val="40000"/>
                  </a:schemeClr>
                </a:solidFill>
                <a:latin typeface="Cooper Black" panose="0208090404030B020404" pitchFamily="18" charset="0"/>
              </a:rPr>
              <a:t>PETER’S EARLY LIFE</a:t>
            </a:r>
          </a:p>
        </p:txBody>
      </p:sp>
      <p:sp>
        <p:nvSpPr>
          <p:cNvPr id="3" name="Content Placeholder 2">
            <a:extLst>
              <a:ext uri="{FF2B5EF4-FFF2-40B4-BE49-F238E27FC236}">
                <a16:creationId xmlns:a16="http://schemas.microsoft.com/office/drawing/2014/main" id="{4F71F3D8-49BE-49CF-9564-18F8915B513B}"/>
              </a:ext>
            </a:extLst>
          </p:cNvPr>
          <p:cNvSpPr>
            <a:spLocks noGrp="1"/>
          </p:cNvSpPr>
          <p:nvPr>
            <p:ph idx="1"/>
          </p:nvPr>
        </p:nvSpPr>
        <p:spPr>
          <a:xfrm>
            <a:off x="2773598" y="1279228"/>
            <a:ext cx="8199201" cy="5273971"/>
          </a:xfrm>
        </p:spPr>
        <p:txBody>
          <a:bodyPr>
            <a:normAutofit/>
          </a:bodyPr>
          <a:lstStyle/>
          <a:p>
            <a:pPr marL="0" indent="0">
              <a:buNone/>
            </a:pPr>
            <a:r>
              <a:rPr lang="en-US" sz="2800" b="1" dirty="0">
                <a:solidFill>
                  <a:srgbClr val="FFC000"/>
                </a:solidFill>
              </a:rPr>
              <a:t>His original home was in Bethsaida, Galilee, a village on the north shore of the lake (Jn. 1:44):</a:t>
            </a:r>
          </a:p>
          <a:p>
            <a:r>
              <a:rPr lang="en-US" sz="2400" i="1" dirty="0"/>
              <a:t>At some point, he moved his family to Capernaum (Mk. 1:21, 29).</a:t>
            </a:r>
          </a:p>
          <a:p>
            <a:r>
              <a:rPr lang="en-US" sz="2400" i="1" dirty="0"/>
              <a:t>He was married (Mk. 1:30; cf. 1 Co. 9:5).</a:t>
            </a:r>
          </a:p>
          <a:p>
            <a:r>
              <a:rPr lang="en-US" sz="2400" i="1" dirty="0"/>
              <a:t>He and his brother Andrew operated a fishing concern along with James and John (Mk. 1:16, 29).</a:t>
            </a:r>
          </a:p>
          <a:p>
            <a:r>
              <a:rPr lang="en-US" sz="2400" i="1" dirty="0"/>
              <a:t>While there is no physical description of him, he may have been exceptionally strong (Jn. 21:6-11).</a:t>
            </a:r>
          </a:p>
        </p:txBody>
      </p:sp>
    </p:spTree>
    <p:extLst>
      <p:ext uri="{BB962C8B-B14F-4D97-AF65-F5344CB8AC3E}">
        <p14:creationId xmlns:p14="http://schemas.microsoft.com/office/powerpoint/2010/main" val="115593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1174D-342D-40E5-934C-0D3968943D2D}"/>
              </a:ext>
            </a:extLst>
          </p:cNvPr>
          <p:cNvSpPr>
            <a:spLocks noGrp="1"/>
          </p:cNvSpPr>
          <p:nvPr>
            <p:ph type="title"/>
          </p:nvPr>
        </p:nvSpPr>
        <p:spPr>
          <a:xfrm>
            <a:off x="1195754" y="422032"/>
            <a:ext cx="9397831" cy="1195754"/>
          </a:xfrm>
        </p:spPr>
        <p:txBody>
          <a:bodyPr>
            <a:noAutofit/>
          </a:bodyPr>
          <a:lstStyle/>
          <a:p>
            <a:r>
              <a:rPr lang="en-US" sz="3600" dirty="0">
                <a:solidFill>
                  <a:srgbClr val="FFC000"/>
                </a:solidFill>
                <a:latin typeface="Cooper Black" panose="0208090404030B020404" pitchFamily="18" charset="0"/>
              </a:rPr>
              <a:t>THE CHALLENGE TOWARD MATURITY (2:1-3)</a:t>
            </a:r>
          </a:p>
        </p:txBody>
      </p:sp>
      <p:sp>
        <p:nvSpPr>
          <p:cNvPr id="3" name="Content Placeholder 2">
            <a:extLst>
              <a:ext uri="{FF2B5EF4-FFF2-40B4-BE49-F238E27FC236}">
                <a16:creationId xmlns:a16="http://schemas.microsoft.com/office/drawing/2014/main" id="{0DBE0E63-A9F2-4869-838A-55305AD8C559}"/>
              </a:ext>
            </a:extLst>
          </p:cNvPr>
          <p:cNvSpPr>
            <a:spLocks noGrp="1"/>
          </p:cNvSpPr>
          <p:nvPr>
            <p:ph idx="1"/>
          </p:nvPr>
        </p:nvSpPr>
        <p:spPr>
          <a:xfrm>
            <a:off x="2790092" y="1617786"/>
            <a:ext cx="8393723" cy="5040922"/>
          </a:xfrm>
        </p:spPr>
        <p:txBody>
          <a:bodyPr>
            <a:normAutofit lnSpcReduction="10000"/>
          </a:bodyPr>
          <a:lstStyle/>
          <a:p>
            <a:pPr marL="0" indent="0">
              <a:buNone/>
            </a:pPr>
            <a:r>
              <a:rPr lang="en-US" sz="2800" b="1" dirty="0">
                <a:solidFill>
                  <a:srgbClr val="99FF99"/>
                </a:solidFill>
              </a:rPr>
              <a:t>Since believers have been born again into a new creation, they must not fall back into the old pattern of their former lives.</a:t>
            </a:r>
          </a:p>
          <a:p>
            <a:r>
              <a:rPr lang="en-US" sz="2400" i="1" dirty="0"/>
              <a:t>They must “grow up” into salvation.</a:t>
            </a:r>
          </a:p>
          <a:p>
            <a:r>
              <a:rPr lang="en-US" sz="2400" i="1" dirty="0"/>
              <a:t>Uses a clothing metaphor, Peter tells them to “strip off” the old behaviors of vice, deceit, hypocrisy, jealousy, and slander. </a:t>
            </a:r>
          </a:p>
          <a:p>
            <a:r>
              <a:rPr lang="en-US" sz="2400" i="1" dirty="0"/>
              <a:t>Like newborn infants they must be nourished by milk that is </a:t>
            </a:r>
            <a:r>
              <a:rPr lang="en-US" sz="2400" dirty="0" err="1">
                <a:latin typeface="Greekth" panose="02020803070505020304" pitchFamily="18" charset="0"/>
              </a:rPr>
              <a:t>logiko</a:t>
            </a:r>
            <a:r>
              <a:rPr lang="en-US" sz="2400" dirty="0">
                <a:latin typeface="Greekth" panose="02020803070505020304" pitchFamily="18" charset="0"/>
              </a:rPr>
              <a:t>&gt;n </a:t>
            </a:r>
            <a:r>
              <a:rPr lang="en-US" sz="2400" dirty="0"/>
              <a:t>(= thoughtful) and</a:t>
            </a:r>
            <a:r>
              <a:rPr lang="en-US" sz="2400" dirty="0">
                <a:latin typeface="Greekth" panose="02020803070505020304" pitchFamily="18" charset="0"/>
              </a:rPr>
              <a:t> </a:t>
            </a:r>
            <a:r>
              <a:rPr lang="en-US" sz="2400" dirty="0" err="1">
                <a:latin typeface="Greekth" panose="02020803070505020304" pitchFamily="18" charset="0"/>
              </a:rPr>
              <a:t>a@dolon</a:t>
            </a:r>
            <a:r>
              <a:rPr lang="en-US" sz="2400" dirty="0">
                <a:latin typeface="Greekth" panose="02020803070505020304" pitchFamily="18" charset="0"/>
              </a:rPr>
              <a:t> </a:t>
            </a:r>
            <a:r>
              <a:rPr lang="en-US" sz="2400" dirty="0"/>
              <a:t>(= unadulterated), which is to say food for the mind, not the stomach</a:t>
            </a:r>
            <a:r>
              <a:rPr lang="en-US" sz="2400" i="1" dirty="0"/>
              <a:t>.</a:t>
            </a:r>
          </a:p>
        </p:txBody>
      </p:sp>
    </p:spTree>
    <p:extLst>
      <p:ext uri="{BB962C8B-B14F-4D97-AF65-F5344CB8AC3E}">
        <p14:creationId xmlns:p14="http://schemas.microsoft.com/office/powerpoint/2010/main" val="7984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41050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D2B16-06EE-4702-99B8-B76CF222475F}"/>
              </a:ext>
            </a:extLst>
          </p:cNvPr>
          <p:cNvSpPr>
            <a:spLocks noGrp="1"/>
          </p:cNvSpPr>
          <p:nvPr>
            <p:ph type="title"/>
          </p:nvPr>
        </p:nvSpPr>
        <p:spPr>
          <a:xfrm>
            <a:off x="2116834" y="269441"/>
            <a:ext cx="7958331" cy="1077229"/>
          </a:xfrm>
        </p:spPr>
        <p:txBody>
          <a:bodyPr>
            <a:noAutofit/>
          </a:bodyPr>
          <a:lstStyle/>
          <a:p>
            <a:pPr algn="ctr"/>
            <a:r>
              <a:rPr lang="en-US" sz="8000" dirty="0">
                <a:solidFill>
                  <a:srgbClr val="FFC000"/>
                </a:solidFill>
                <a:latin typeface="Brush Script MT" panose="03060802040406070304" pitchFamily="66" charset="0"/>
              </a:rPr>
              <a:t>Greek Word Plays</a:t>
            </a:r>
          </a:p>
        </p:txBody>
      </p:sp>
      <p:sp>
        <p:nvSpPr>
          <p:cNvPr id="3" name="Content Placeholder 2">
            <a:extLst>
              <a:ext uri="{FF2B5EF4-FFF2-40B4-BE49-F238E27FC236}">
                <a16:creationId xmlns:a16="http://schemas.microsoft.com/office/drawing/2014/main" id="{9B6032FE-2405-400A-B60F-4FC8DEBB5C6D}"/>
              </a:ext>
            </a:extLst>
          </p:cNvPr>
          <p:cNvSpPr>
            <a:spLocks noGrp="1"/>
          </p:cNvSpPr>
          <p:nvPr>
            <p:ph idx="1"/>
          </p:nvPr>
        </p:nvSpPr>
        <p:spPr>
          <a:xfrm>
            <a:off x="656492" y="1482969"/>
            <a:ext cx="10879016" cy="3892061"/>
          </a:xfrm>
        </p:spPr>
        <p:txBody>
          <a:bodyPr>
            <a:normAutofit lnSpcReduction="10000"/>
          </a:bodyPr>
          <a:lstStyle/>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lang="en-US" sz="2800" b="1" dirty="0">
                <a:solidFill>
                  <a:srgbClr val="99FF99"/>
                </a:solidFill>
                <a:latin typeface="Arial" panose="020B0604020202020204"/>
              </a:rPr>
              <a:t>At various times, biblical authors use word plays to add emphasis, and Peter may well be using one here</a:t>
            </a:r>
            <a:r>
              <a:rPr kumimoji="0" lang="en-US" sz="2800" b="1" i="0" u="none" strike="noStrike" kern="1200" cap="none" spc="0" normalizeH="0" baseline="0" noProof="0" dirty="0">
                <a:ln>
                  <a:noFill/>
                </a:ln>
                <a:solidFill>
                  <a:srgbClr val="99FF99"/>
                </a:solidFill>
                <a:effectLst/>
                <a:uLnTx/>
                <a:uFillTx/>
                <a:latin typeface="Arial" panose="020B0604020202020204"/>
                <a:ea typeface="+mn-ea"/>
                <a:cs typeface="+mn-cs"/>
              </a:rPr>
              <a:t>.</a:t>
            </a:r>
          </a:p>
          <a:p>
            <a:pPr marL="344488" marR="0" lvl="0" indent="-344488"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Char char="§"/>
              <a:tabLst/>
              <a:defRPr/>
            </a:pPr>
            <a:r>
              <a:rPr lang="en-US" sz="2400" i="1" dirty="0">
                <a:solidFill>
                  <a:prstClr val="white"/>
                </a:solidFill>
                <a:latin typeface="Arial" panose="020B0604020202020204"/>
              </a:rPr>
              <a:t>The final line in 2:3, “the Lord is good,” is only a single letter different that “Christ is the Lord.”</a:t>
            </a:r>
          </a:p>
          <a:p>
            <a:pPr marL="0" marR="0" lvl="0" indent="0" algn="l" defTabSz="914400" rtl="0" eaLnBrk="1" fontAlgn="auto" latinLnBrk="0" hangingPunct="1">
              <a:lnSpc>
                <a:spcPct val="120000"/>
              </a:lnSpc>
              <a:spcBef>
                <a:spcPts val="1000"/>
              </a:spcBef>
              <a:spcAft>
                <a:spcPts val="600"/>
              </a:spcAft>
              <a:buClr>
                <a:srgbClr val="8EC0C1"/>
              </a:buClr>
              <a:buSzPct val="90000"/>
              <a:buNone/>
              <a:tabLst/>
              <a:defRPr/>
            </a:pPr>
            <a:r>
              <a:rPr lang="en-US" sz="2400" i="1" dirty="0">
                <a:solidFill>
                  <a:prstClr val="white"/>
                </a:solidFill>
                <a:latin typeface="Arial" panose="020B0604020202020204"/>
              </a:rPr>
              <a:t>	</a:t>
            </a:r>
            <a:r>
              <a:rPr lang="en-US" sz="2400" dirty="0" err="1">
                <a:solidFill>
                  <a:prstClr val="white"/>
                </a:solidFill>
                <a:latin typeface="Greekth" panose="02020803070505020304" pitchFamily="18" charset="0"/>
              </a:rPr>
              <a:t>xrhsto</a:t>
            </a:r>
            <a:r>
              <a:rPr lang="en-US" sz="2400" dirty="0">
                <a:solidFill>
                  <a:prstClr val="white"/>
                </a:solidFill>
                <a:latin typeface="Greekth" panose="02020803070505020304" pitchFamily="18" charset="0"/>
              </a:rPr>
              <a:t>&lt;j o[ </a:t>
            </a:r>
            <a:r>
              <a:rPr lang="en-US" sz="2400" dirty="0" err="1">
                <a:solidFill>
                  <a:prstClr val="white"/>
                </a:solidFill>
                <a:latin typeface="Greekth" panose="02020803070505020304" pitchFamily="18" charset="0"/>
              </a:rPr>
              <a:t>ku</a:t>
            </a:r>
            <a:r>
              <a:rPr lang="en-US" sz="2400" dirty="0">
                <a:solidFill>
                  <a:prstClr val="white"/>
                </a:solidFill>
                <a:latin typeface="Greekth" panose="02020803070505020304" pitchFamily="18" charset="0"/>
              </a:rPr>
              <a:t>&lt;</a:t>
            </a:r>
            <a:r>
              <a:rPr lang="en-US" sz="2400" dirty="0" err="1">
                <a:solidFill>
                  <a:prstClr val="white"/>
                </a:solidFill>
                <a:latin typeface="Greekth" panose="02020803070505020304" pitchFamily="18" charset="0"/>
              </a:rPr>
              <a:t>rioj</a:t>
            </a:r>
            <a:r>
              <a:rPr lang="en-US" sz="2400" dirty="0">
                <a:solidFill>
                  <a:prstClr val="white"/>
                </a:solidFill>
                <a:latin typeface="Greekth" panose="02020803070505020304" pitchFamily="18" charset="0"/>
              </a:rPr>
              <a:t> </a:t>
            </a:r>
            <a:r>
              <a:rPr lang="en-US" sz="2400" dirty="0">
                <a:solidFill>
                  <a:prstClr val="white"/>
                </a:solidFill>
              </a:rPr>
              <a:t>(= the Lord is kind)</a:t>
            </a:r>
            <a:endParaRPr lang="en-US" sz="2400" dirty="0">
              <a:solidFill>
                <a:prstClr val="white"/>
              </a:solidFill>
              <a:latin typeface="Greekth" panose="02020803070505020304" pitchFamily="18" charset="0"/>
            </a:endParaRPr>
          </a:p>
          <a:p>
            <a:pPr marL="0" marR="0" lvl="0" indent="0" algn="l" defTabSz="914400" rtl="0" eaLnBrk="1" fontAlgn="auto" latinLnBrk="0" hangingPunct="1">
              <a:lnSpc>
                <a:spcPct val="120000"/>
              </a:lnSpc>
              <a:spcBef>
                <a:spcPts val="1000"/>
              </a:spcBef>
              <a:spcAft>
                <a:spcPts val="600"/>
              </a:spcAft>
              <a:buClr>
                <a:srgbClr val="8EC0C1"/>
              </a:buClr>
              <a:buSzPct val="90000"/>
              <a:buNone/>
              <a:tabLst/>
              <a:defRPr/>
            </a:pPr>
            <a:r>
              <a:rPr lang="en-US" sz="2400" i="1" dirty="0">
                <a:solidFill>
                  <a:prstClr val="white"/>
                </a:solidFill>
                <a:latin typeface="Arial" panose="020B0604020202020204"/>
              </a:rPr>
              <a:t>	</a:t>
            </a:r>
            <a:r>
              <a:rPr lang="en-US" sz="2400" dirty="0" err="1">
                <a:solidFill>
                  <a:prstClr val="white"/>
                </a:solidFill>
                <a:latin typeface="Greekth" panose="02020803070505020304" pitchFamily="18" charset="0"/>
              </a:rPr>
              <a:t>xristo</a:t>
            </a:r>
            <a:r>
              <a:rPr lang="en-US" sz="2400" dirty="0">
                <a:solidFill>
                  <a:prstClr val="white"/>
                </a:solidFill>
                <a:latin typeface="Greekth" panose="02020803070505020304" pitchFamily="18" charset="0"/>
              </a:rPr>
              <a:t>&lt;j o[ </a:t>
            </a:r>
            <a:r>
              <a:rPr lang="en-US" sz="2400" dirty="0" err="1">
                <a:solidFill>
                  <a:prstClr val="white"/>
                </a:solidFill>
                <a:latin typeface="Greekth" panose="02020803070505020304" pitchFamily="18" charset="0"/>
              </a:rPr>
              <a:t>ku</a:t>
            </a:r>
            <a:r>
              <a:rPr lang="en-US" sz="2400" dirty="0">
                <a:solidFill>
                  <a:prstClr val="white"/>
                </a:solidFill>
                <a:latin typeface="Greekth" panose="02020803070505020304" pitchFamily="18" charset="0"/>
              </a:rPr>
              <a:t>&lt;</a:t>
            </a:r>
            <a:r>
              <a:rPr lang="en-US" sz="2400" dirty="0" err="1">
                <a:solidFill>
                  <a:prstClr val="white"/>
                </a:solidFill>
                <a:latin typeface="Greekth" panose="02020803070505020304" pitchFamily="18" charset="0"/>
              </a:rPr>
              <a:t>rioj</a:t>
            </a:r>
            <a:r>
              <a:rPr lang="en-US" sz="2400" dirty="0">
                <a:solidFill>
                  <a:prstClr val="white"/>
                </a:solidFill>
              </a:rPr>
              <a:t> (= the Lord is Christ)</a:t>
            </a:r>
            <a:endParaRPr lang="en-US" sz="2400" i="1" dirty="0">
              <a:solidFill>
                <a:prstClr val="white"/>
              </a:solidFill>
              <a:latin typeface="Arial" panose="020B0604020202020204"/>
            </a:endParaRPr>
          </a:p>
          <a:p>
            <a:pPr marL="344488" marR="0" lvl="0" indent="-344488"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Char char="§"/>
              <a:tabLst/>
              <a:defRPr/>
            </a:pPr>
            <a:r>
              <a:rPr lang="en-US" sz="2400" i="1" dirty="0">
                <a:solidFill>
                  <a:prstClr val="white"/>
                </a:solidFill>
                <a:latin typeface="Arial" panose="020B0604020202020204"/>
              </a:rPr>
              <a:t>Hence, Peter may be saying the one while implying the other</a:t>
            </a:r>
            <a:endParaRPr lang="en-US" dirty="0"/>
          </a:p>
        </p:txBody>
      </p:sp>
      <p:sp>
        <p:nvSpPr>
          <p:cNvPr id="4" name="TextBox 3">
            <a:extLst>
              <a:ext uri="{FF2B5EF4-FFF2-40B4-BE49-F238E27FC236}">
                <a16:creationId xmlns:a16="http://schemas.microsoft.com/office/drawing/2014/main" id="{58A1D72C-D5C3-41D8-828C-051AD962F7AB}"/>
              </a:ext>
            </a:extLst>
          </p:cNvPr>
          <p:cNvSpPr txBox="1"/>
          <p:nvPr/>
        </p:nvSpPr>
        <p:spPr>
          <a:xfrm>
            <a:off x="0" y="5634452"/>
            <a:ext cx="12192000" cy="954107"/>
          </a:xfrm>
          <a:prstGeom prst="rect">
            <a:avLst/>
          </a:prstGeom>
          <a:solidFill>
            <a:srgbClr val="99FF99"/>
          </a:solidFill>
        </p:spPr>
        <p:txBody>
          <a:bodyPr wrap="square" rtlCol="0">
            <a:spAutoFit/>
          </a:bodyPr>
          <a:lstStyle/>
          <a:p>
            <a:pPr algn="ctr"/>
            <a:r>
              <a:rPr lang="en-US" sz="2800" dirty="0">
                <a:solidFill>
                  <a:srgbClr val="FF0000"/>
                </a:solidFill>
                <a:effectLst>
                  <a:outerShdw blurRad="38100" dist="38100" dir="2700000" algn="tl">
                    <a:srgbClr val="000000">
                      <a:alpha val="43137"/>
                    </a:srgbClr>
                  </a:outerShdw>
                </a:effectLst>
                <a:latin typeface="Eras Demi ITC" panose="020B0805030504020804" pitchFamily="34" charset="0"/>
              </a:rPr>
              <a:t>Justin Martyr (d. AD 140), for instance,  makes a similar play on the same two words (</a:t>
            </a:r>
            <a:r>
              <a:rPr lang="en-US" sz="2800" i="1" dirty="0">
                <a:solidFill>
                  <a:srgbClr val="FF0000"/>
                </a:solidFill>
                <a:effectLst>
                  <a:outerShdw blurRad="38100" dist="38100" dir="2700000" algn="tl">
                    <a:srgbClr val="000000">
                      <a:alpha val="43137"/>
                    </a:srgbClr>
                  </a:outerShdw>
                </a:effectLst>
                <a:latin typeface="Eras Demi ITC" panose="020B0805030504020804" pitchFamily="34" charset="0"/>
              </a:rPr>
              <a:t>First Apology</a:t>
            </a:r>
            <a:r>
              <a:rPr lang="en-US" sz="2800" dirty="0">
                <a:solidFill>
                  <a:srgbClr val="FF0000"/>
                </a:solidFill>
                <a:effectLst>
                  <a:outerShdw blurRad="38100" dist="38100" dir="2700000" algn="tl">
                    <a:srgbClr val="000000">
                      <a:alpha val="43137"/>
                    </a:srgbClr>
                  </a:outerShdw>
                </a:effectLst>
                <a:latin typeface="Eras Demi ITC" panose="020B0805030504020804" pitchFamily="34" charset="0"/>
              </a:rPr>
              <a:t> I.vi).</a:t>
            </a:r>
          </a:p>
        </p:txBody>
      </p:sp>
    </p:spTree>
    <p:extLst>
      <p:ext uri="{BB962C8B-B14F-4D97-AF65-F5344CB8AC3E}">
        <p14:creationId xmlns:p14="http://schemas.microsoft.com/office/powerpoint/2010/main" val="162357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randombar(vertical)">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77D3D4-047C-496D-BEF6-58DA88E7CC20}"/>
              </a:ext>
            </a:extLst>
          </p:cNvPr>
          <p:cNvSpPr>
            <a:spLocks noGrp="1"/>
          </p:cNvSpPr>
          <p:nvPr>
            <p:ph type="ctrTitle"/>
          </p:nvPr>
        </p:nvSpPr>
        <p:spPr>
          <a:xfrm>
            <a:off x="2178568" y="4384430"/>
            <a:ext cx="9612924" cy="984738"/>
          </a:xfrm>
        </p:spPr>
        <p:txBody>
          <a:bodyPr>
            <a:normAutofit fontScale="90000"/>
          </a:bodyPr>
          <a:lstStyle/>
          <a:p>
            <a:r>
              <a:rPr lang="en-US" dirty="0">
                <a:effectLst>
                  <a:outerShdw blurRad="38100" dist="38100" dir="2700000" algn="tl">
                    <a:srgbClr val="000000">
                      <a:alpha val="43137"/>
                    </a:srgbClr>
                  </a:outerShdw>
                </a:effectLst>
              </a:rPr>
              <a:t>THE NEW PEOPLE </a:t>
            </a:r>
            <a:r>
              <a:rPr lang="en-US" dirty="0">
                <a:solidFill>
                  <a:srgbClr val="414141"/>
                </a:solidFill>
                <a:effectLst>
                  <a:outerShdw blurRad="38100" dist="38100" dir="2700000" algn="tl">
                    <a:srgbClr val="000000">
                      <a:alpha val="43137"/>
                    </a:srgbClr>
                  </a:outerShdw>
                </a:effectLst>
              </a:rPr>
              <a:t>OF GOD</a:t>
            </a:r>
          </a:p>
        </p:txBody>
      </p:sp>
    </p:spTree>
    <p:extLst>
      <p:ext uri="{BB962C8B-B14F-4D97-AF65-F5344CB8AC3E}">
        <p14:creationId xmlns:p14="http://schemas.microsoft.com/office/powerpoint/2010/main" val="2405828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1A1E0-7E53-41C9-930D-5CD55E733014}"/>
              </a:ext>
            </a:extLst>
          </p:cNvPr>
          <p:cNvSpPr>
            <a:spLocks noGrp="1"/>
          </p:cNvSpPr>
          <p:nvPr>
            <p:ph type="title"/>
          </p:nvPr>
        </p:nvSpPr>
        <p:spPr/>
        <p:txBody>
          <a:bodyPr>
            <a:normAutofit/>
          </a:bodyPr>
          <a:lstStyle/>
          <a:p>
            <a:r>
              <a:rPr lang="en-US" sz="3600" dirty="0">
                <a:solidFill>
                  <a:srgbClr val="FFC000"/>
                </a:solidFill>
                <a:latin typeface="Cooper Black" panose="0208090404030B020404" pitchFamily="18" charset="0"/>
              </a:rPr>
              <a:t>THE TEMPLE METAPHOR</a:t>
            </a:r>
          </a:p>
        </p:txBody>
      </p:sp>
      <p:sp>
        <p:nvSpPr>
          <p:cNvPr id="3" name="Content Placeholder 2">
            <a:extLst>
              <a:ext uri="{FF2B5EF4-FFF2-40B4-BE49-F238E27FC236}">
                <a16:creationId xmlns:a16="http://schemas.microsoft.com/office/drawing/2014/main" id="{FBF02A89-0D02-4834-A1C0-0E68AA5DE74D}"/>
              </a:ext>
            </a:extLst>
          </p:cNvPr>
          <p:cNvSpPr>
            <a:spLocks noGrp="1"/>
          </p:cNvSpPr>
          <p:nvPr>
            <p:ph idx="1"/>
          </p:nvPr>
        </p:nvSpPr>
        <p:spPr>
          <a:xfrm>
            <a:off x="2414588" y="1885285"/>
            <a:ext cx="8487873" cy="4489361"/>
          </a:xfrm>
        </p:spPr>
        <p:txBody>
          <a:bodyPr>
            <a:normAutofit fontScale="92500" lnSpcReduction="20000"/>
          </a:bodyPr>
          <a:lstStyle/>
          <a:p>
            <a:pPr marL="0" indent="0">
              <a:buNone/>
            </a:pPr>
            <a:r>
              <a:rPr lang="en-US" sz="2800" b="1" dirty="0">
                <a:solidFill>
                  <a:srgbClr val="99FF99"/>
                </a:solidFill>
              </a:rPr>
              <a:t>From the birth metaphor Peter now turns to a temple metaphor.</a:t>
            </a:r>
          </a:p>
          <a:p>
            <a:r>
              <a:rPr lang="en-US" sz="2400" i="1" dirty="0"/>
              <a:t>Given that Peter is writing in the 60s prior to the fall of the 2</a:t>
            </a:r>
            <a:r>
              <a:rPr lang="en-US" sz="2400" i="1" baseline="30000" dirty="0"/>
              <a:t>nd</a:t>
            </a:r>
            <a:r>
              <a:rPr lang="en-US" sz="2400" i="1" dirty="0"/>
              <a:t> temple, it is clear that the early Christians already had begun to understand the concept of temple in a spiritual way while the 2</a:t>
            </a:r>
            <a:r>
              <a:rPr lang="en-US" sz="2400" i="1" baseline="30000" dirty="0"/>
              <a:t>nd</a:t>
            </a:r>
            <a:r>
              <a:rPr lang="en-US" sz="2400" i="1" dirty="0"/>
              <a:t> temple was still standing.</a:t>
            </a:r>
          </a:p>
          <a:p>
            <a:r>
              <a:rPr lang="en-US" sz="2400" i="1" dirty="0"/>
              <a:t>The apostles’ had taken seriously Jesus’ prediction that the 2</a:t>
            </a:r>
            <a:r>
              <a:rPr lang="en-US" sz="2400" i="1" baseline="30000" dirty="0"/>
              <a:t>nd</a:t>
            </a:r>
            <a:r>
              <a:rPr lang="en-US" sz="2400" i="1" dirty="0"/>
              <a:t> temple would fall (Mt. 24:1-2).</a:t>
            </a:r>
          </a:p>
          <a:p>
            <a:r>
              <a:rPr lang="en-US" sz="2400" i="1" dirty="0"/>
              <a:t>Stephen had challenged the temple leadership that God could not be contained in any human structure (Ac.7:48-50).</a:t>
            </a:r>
          </a:p>
        </p:txBody>
      </p:sp>
    </p:spTree>
    <p:extLst>
      <p:ext uri="{BB962C8B-B14F-4D97-AF65-F5344CB8AC3E}">
        <p14:creationId xmlns:p14="http://schemas.microsoft.com/office/powerpoint/2010/main" val="329912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D9C17E-E557-4262-8960-B23117D93A74}"/>
              </a:ext>
            </a:extLst>
          </p:cNvPr>
          <p:cNvSpPr/>
          <p:nvPr/>
        </p:nvSpPr>
        <p:spPr>
          <a:xfrm>
            <a:off x="0" y="0"/>
            <a:ext cx="2293257" cy="6858000"/>
          </a:xfrm>
          <a:prstGeom prst="rect">
            <a:avLst/>
          </a:prstGeom>
          <a:solidFill>
            <a:srgbClr val="15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lumOff val="10000"/>
                </a:schemeClr>
              </a:solidFill>
            </a:endParaRPr>
          </a:p>
        </p:txBody>
      </p:sp>
      <p:sp>
        <p:nvSpPr>
          <p:cNvPr id="3" name="Rectangle 2">
            <a:extLst>
              <a:ext uri="{FF2B5EF4-FFF2-40B4-BE49-F238E27FC236}">
                <a16:creationId xmlns:a16="http://schemas.microsoft.com/office/drawing/2014/main" id="{549882DB-720D-4D60-A583-CCA87E4DE4EF}"/>
              </a:ext>
            </a:extLst>
          </p:cNvPr>
          <p:cNvSpPr/>
          <p:nvPr/>
        </p:nvSpPr>
        <p:spPr>
          <a:xfrm>
            <a:off x="4586514" y="0"/>
            <a:ext cx="2293257" cy="6858000"/>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34D0280-8C97-49B7-A318-D9C71F0AFD13}"/>
              </a:ext>
            </a:extLst>
          </p:cNvPr>
          <p:cNvSpPr/>
          <p:nvPr/>
        </p:nvSpPr>
        <p:spPr>
          <a:xfrm>
            <a:off x="2293257" y="0"/>
            <a:ext cx="2293257" cy="6858000"/>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FD95D01-A12C-4934-8CFF-FA8F62D91A53}"/>
              </a:ext>
            </a:extLst>
          </p:cNvPr>
          <p:cNvSpPr/>
          <p:nvPr/>
        </p:nvSpPr>
        <p:spPr>
          <a:xfrm>
            <a:off x="6879771" y="0"/>
            <a:ext cx="2293257" cy="6858000"/>
          </a:xfrm>
          <a:prstGeom prst="rect">
            <a:avLst/>
          </a:prstGeom>
          <a:solidFill>
            <a:srgbClr val="41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F05D057-FA63-4B0C-8722-D97AE4006559}"/>
              </a:ext>
            </a:extLst>
          </p:cNvPr>
          <p:cNvSpPr/>
          <p:nvPr/>
        </p:nvSpPr>
        <p:spPr>
          <a:xfrm>
            <a:off x="9173028" y="0"/>
            <a:ext cx="2293257" cy="6858000"/>
          </a:xfrm>
          <a:prstGeom prst="rect">
            <a:avLst/>
          </a:prstGeom>
          <a:solidFill>
            <a:srgbClr val="3E37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descr="MCBD07756_0000[1]">
            <a:extLst>
              <a:ext uri="{FF2B5EF4-FFF2-40B4-BE49-F238E27FC236}">
                <a16:creationId xmlns:a16="http://schemas.microsoft.com/office/drawing/2014/main" id="{B00B6B4C-38BB-4F8F-9DDE-729C4EADCB7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57401" y="112714"/>
            <a:ext cx="1585913" cy="141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a:extLst>
              <a:ext uri="{FF2B5EF4-FFF2-40B4-BE49-F238E27FC236}">
                <a16:creationId xmlns:a16="http://schemas.microsoft.com/office/drawing/2014/main" id="{082CEF47-0C4D-4CF1-8E79-3783E79C9114}"/>
              </a:ext>
            </a:extLst>
          </p:cNvPr>
          <p:cNvSpPr txBox="1">
            <a:spLocks noChangeArrowheads="1"/>
          </p:cNvSpPr>
          <p:nvPr/>
        </p:nvSpPr>
        <p:spPr>
          <a:xfrm>
            <a:off x="3962400" y="60961"/>
            <a:ext cx="7010400" cy="144780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7200" b="0" i="0" u="none" strike="noStrike" kern="1200" cap="none" spc="0" normalizeH="0" baseline="0" noProof="0">
                <a:ln>
                  <a:noFill/>
                </a:ln>
                <a:solidFill>
                  <a:srgbClr val="FFC000"/>
                </a:solidFill>
                <a:effectLst/>
                <a:uLnTx/>
                <a:uFillTx/>
                <a:latin typeface="Freestyle Script" panose="030804020302050B0404" pitchFamily="66" charset="0"/>
                <a:ea typeface="+mj-ea"/>
                <a:cs typeface="+mj-cs"/>
              </a:rPr>
              <a:t>Two Paths into the Future</a:t>
            </a:r>
            <a:br>
              <a:rPr kumimoji="0" lang="en-US" altLang="en-US" sz="6000" b="0" i="0" u="none" strike="noStrike" kern="1200" cap="none" spc="0" normalizeH="0" baseline="0" noProof="0">
                <a:ln>
                  <a:noFill/>
                </a:ln>
                <a:solidFill>
                  <a:srgbClr val="FFC000"/>
                </a:solidFill>
                <a:effectLst/>
                <a:uLnTx/>
                <a:uFillTx/>
                <a:latin typeface="Freestyle Script" panose="030804020302050B0404" pitchFamily="66" charset="0"/>
                <a:ea typeface="+mj-ea"/>
                <a:cs typeface="+mj-cs"/>
              </a:rPr>
            </a:br>
            <a:r>
              <a:rPr kumimoji="0" lang="en-US" altLang="en-US" sz="2400" b="1" i="1" u="none" strike="noStrike" kern="1200" cap="none" spc="0" normalizeH="0" baseline="0" noProof="0">
                <a:ln>
                  <a:noFill/>
                </a:ln>
                <a:solidFill>
                  <a:srgbClr val="FFC000"/>
                </a:solidFill>
                <a:effectLst/>
                <a:uLnTx/>
                <a:uFillTx/>
                <a:latin typeface="Century Gothic" panose="020B0502020202020204"/>
                <a:ea typeface="+mj-ea"/>
                <a:cs typeface="+mj-cs"/>
              </a:rPr>
              <a:t>without temple, land or Jewish sovereignty</a:t>
            </a:r>
            <a:endParaRPr kumimoji="0" lang="en-US" altLang="en-US" sz="6000" b="1" i="0" u="none" strike="noStrike" kern="1200" cap="none" spc="0" normalizeH="0" baseline="0" noProof="0" dirty="0">
              <a:ln>
                <a:noFill/>
              </a:ln>
              <a:solidFill>
                <a:srgbClr val="FFC000"/>
              </a:solidFill>
              <a:effectLst/>
              <a:uLnTx/>
              <a:uFillTx/>
              <a:latin typeface="Freestyle Script" panose="030804020302050B0404" pitchFamily="66" charset="0"/>
              <a:ea typeface="+mj-ea"/>
              <a:cs typeface="+mj-cs"/>
            </a:endParaRPr>
          </a:p>
        </p:txBody>
      </p:sp>
      <p:sp>
        <p:nvSpPr>
          <p:cNvPr id="9" name="Rectangle 3">
            <a:extLst>
              <a:ext uri="{FF2B5EF4-FFF2-40B4-BE49-F238E27FC236}">
                <a16:creationId xmlns:a16="http://schemas.microsoft.com/office/drawing/2014/main" id="{E4501904-109F-4D33-8D76-F67FA6DEFB68}"/>
              </a:ext>
            </a:extLst>
          </p:cNvPr>
          <p:cNvSpPr txBox="1">
            <a:spLocks noChangeArrowheads="1"/>
          </p:cNvSpPr>
          <p:nvPr/>
        </p:nvSpPr>
        <p:spPr>
          <a:xfrm>
            <a:off x="1905000" y="1676400"/>
            <a:ext cx="4114800" cy="4800600"/>
          </a:xfrm>
          <a:prstGeom prst="rect">
            <a:avLst/>
          </a:prstGeom>
          <a:solidFill>
            <a:srgbClr val="6AAC91">
              <a:lumMod val="50000"/>
            </a:srgbClr>
          </a:solidFill>
          <a:ln w="28575">
            <a:solidFill>
              <a:sysClr val="windowText" lastClr="000000"/>
            </a:solidFill>
            <a:miter lim="800000"/>
            <a:headEnd/>
            <a:tailEnd/>
          </a:ln>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90000"/>
              </a:lnSpc>
              <a:spcBef>
                <a:spcPts val="1000"/>
              </a:spcBef>
              <a:spcAft>
                <a:spcPts val="0"/>
              </a:spcAft>
              <a:buClr>
                <a:srgbClr val="A53010"/>
              </a:buClr>
              <a:buSzTx/>
              <a:buFont typeface="Wingdings" panose="05000000000000000000" pitchFamily="2" charset="2"/>
              <a:buNone/>
              <a:tabLst/>
              <a:defRPr/>
            </a:pPr>
            <a:r>
              <a:rPr kumimoji="0" lang="en-US" altLang="en-US" sz="360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Impact" panose="020B0806030902050204" pitchFamily="34" charset="0"/>
                <a:ea typeface="+mn-ea"/>
                <a:cs typeface="+mn-cs"/>
              </a:rPr>
              <a:t>Jesus</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panose="05000000000000000000" pitchFamily="2" charset="2"/>
              <a:buNone/>
              <a:tabLst/>
              <a:defRPr/>
            </a:pPr>
            <a:r>
              <a:rPr kumimoji="0" lang="en-US" altLang="en-US"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Eras Demi ITC" pitchFamily="34" charset="0"/>
                <a:ea typeface="+mn-ea"/>
                <a:cs typeface="+mn-cs"/>
              </a:rPr>
              <a:t>Prediction: the temple will be destroyed!</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US" altLang="en-US" sz="2400" b="0" i="1" u="none" strike="noStrike" kern="1200" cap="none" spc="0" normalizeH="0" baseline="0" noProof="0" dirty="0">
                <a:ln>
                  <a:noFill/>
                </a:ln>
                <a:solidFill>
                  <a:srgbClr val="FFFF99"/>
                </a:solidFill>
                <a:effectLst>
                  <a:outerShdw blurRad="38100" dist="38100" dir="2700000" algn="tl">
                    <a:srgbClr val="000000">
                      <a:alpha val="43137"/>
                    </a:srgbClr>
                  </a:outerShdw>
                </a:effectLst>
                <a:uLnTx/>
                <a:uFillTx/>
                <a:latin typeface="Arial Narrow" panose="020B0606020202030204" pitchFamily="34" charset="0"/>
                <a:ea typeface="+mn-ea"/>
                <a:cs typeface="+mn-cs"/>
              </a:rPr>
              <a:t>The body of Christians become the temple of the Holy Spirit.</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US" altLang="en-US" sz="2400" b="0" i="1" u="none" strike="noStrike" kern="1200" cap="none" spc="0" normalizeH="0" baseline="0" noProof="0" dirty="0">
                <a:ln>
                  <a:noFill/>
                </a:ln>
                <a:solidFill>
                  <a:srgbClr val="FFFF99"/>
                </a:solidFill>
                <a:effectLst>
                  <a:outerShdw blurRad="38100" dist="38100" dir="2700000" algn="tl">
                    <a:srgbClr val="000000">
                      <a:alpha val="43137"/>
                    </a:srgbClr>
                  </a:outerShdw>
                </a:effectLst>
                <a:uLnTx/>
                <a:uFillTx/>
                <a:latin typeface="Arial Narrow" panose="020B0606020202030204" pitchFamily="34" charset="0"/>
                <a:ea typeface="+mn-ea"/>
                <a:cs typeface="+mn-cs"/>
              </a:rPr>
              <a:t>Worship and good deeds become the daily sacrifice.</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US" altLang="en-US" sz="2400" b="0" i="1" u="none" strike="noStrike" kern="1200" cap="none" spc="0" normalizeH="0" baseline="0" noProof="0" dirty="0">
                <a:ln>
                  <a:noFill/>
                </a:ln>
                <a:solidFill>
                  <a:srgbClr val="FFFF99"/>
                </a:solidFill>
                <a:effectLst>
                  <a:outerShdw blurRad="38100" dist="38100" dir="2700000" algn="tl">
                    <a:srgbClr val="000000">
                      <a:alpha val="43137"/>
                    </a:srgbClr>
                  </a:outerShdw>
                </a:effectLst>
                <a:uLnTx/>
                <a:uFillTx/>
                <a:latin typeface="Arial Narrow" panose="020B0606020202030204" pitchFamily="34" charset="0"/>
                <a:ea typeface="+mn-ea"/>
                <a:cs typeface="+mn-cs"/>
              </a:rPr>
              <a:t>Every believer is a priest before God.</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US" altLang="en-US" sz="2400" b="0" i="1" u="none" strike="noStrike" kern="1200" cap="none" spc="0" normalizeH="0" baseline="0" noProof="0" dirty="0">
                <a:ln>
                  <a:noFill/>
                </a:ln>
                <a:solidFill>
                  <a:srgbClr val="FFFF99"/>
                </a:solidFill>
                <a:effectLst>
                  <a:outerShdw blurRad="38100" dist="38100" dir="2700000" algn="tl">
                    <a:srgbClr val="000000">
                      <a:alpha val="43137"/>
                    </a:srgbClr>
                  </a:outerShdw>
                </a:effectLst>
                <a:uLnTx/>
                <a:uFillTx/>
                <a:latin typeface="Arial Narrow" panose="020B0606020202030204" pitchFamily="34" charset="0"/>
                <a:ea typeface="+mn-ea"/>
                <a:cs typeface="+mn-cs"/>
              </a:rPr>
              <a:t>Atonement for sin has been completed once, for all, on the cross.</a:t>
            </a:r>
          </a:p>
        </p:txBody>
      </p:sp>
      <p:sp>
        <p:nvSpPr>
          <p:cNvPr id="10" name="Rectangle 4">
            <a:extLst>
              <a:ext uri="{FF2B5EF4-FFF2-40B4-BE49-F238E27FC236}">
                <a16:creationId xmlns:a16="http://schemas.microsoft.com/office/drawing/2014/main" id="{18355636-F6DF-48B0-8A68-04ECBA462F8B}"/>
              </a:ext>
            </a:extLst>
          </p:cNvPr>
          <p:cNvSpPr txBox="1">
            <a:spLocks noChangeArrowheads="1"/>
          </p:cNvSpPr>
          <p:nvPr/>
        </p:nvSpPr>
        <p:spPr>
          <a:xfrm>
            <a:off x="6248400" y="1676400"/>
            <a:ext cx="4038600" cy="4800600"/>
          </a:xfrm>
          <a:prstGeom prst="rect">
            <a:avLst/>
          </a:prstGeom>
          <a:solidFill>
            <a:srgbClr val="003300"/>
          </a:solidFill>
          <a:ln w="28575">
            <a:solidFill>
              <a:sysClr val="windowText" lastClr="000000"/>
            </a:solidFill>
            <a:miter lim="800000"/>
            <a:headEnd/>
            <a:tailEnd/>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90000"/>
              </a:lnSpc>
              <a:spcBef>
                <a:spcPts val="1000"/>
              </a:spcBef>
              <a:spcAft>
                <a:spcPts val="0"/>
              </a:spcAft>
              <a:buClr>
                <a:srgbClr val="A53010"/>
              </a:buClr>
              <a:buSzTx/>
              <a:buFont typeface="Wingdings" panose="05000000000000000000" pitchFamily="2" charset="2"/>
              <a:buNone/>
              <a:tabLst/>
              <a:defRPr/>
            </a:pPr>
            <a:r>
              <a:rPr kumimoji="0" lang="en-US" altLang="en-US" sz="3600" i="0" u="none" strike="noStrike" kern="1200" cap="none" spc="0" normalizeH="0" baseline="0" noProof="0" dirty="0">
                <a:ln>
                  <a:noFill/>
                </a:ln>
                <a:solidFill>
                  <a:srgbClr val="FFC000"/>
                </a:solidFill>
                <a:effectLst/>
                <a:uLnTx/>
                <a:uFillTx/>
                <a:latin typeface="Impact" panose="020B0806030902050204" pitchFamily="34" charset="0"/>
                <a:ea typeface="+mn-ea"/>
                <a:cs typeface="+mn-cs"/>
              </a:rPr>
              <a:t>Judaism</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panose="05000000000000000000" pitchFamily="2" charset="2"/>
              <a:buNone/>
              <a:tabLst/>
              <a:defRPr/>
            </a:pPr>
            <a:r>
              <a:rPr kumimoji="0" lang="en-US" altLang="en-US" sz="2800" b="0" i="0" u="none" strike="noStrike" kern="1200" cap="none" spc="0" normalizeH="0" baseline="0" noProof="0" dirty="0">
                <a:ln>
                  <a:noFill/>
                </a:ln>
                <a:solidFill>
                  <a:srgbClr val="FFFF00"/>
                </a:solidFill>
                <a:effectLst/>
                <a:uLnTx/>
                <a:uFillTx/>
                <a:latin typeface="Eras Demi ITC" pitchFamily="34" charset="0"/>
                <a:ea typeface="+mn-ea"/>
                <a:cs typeface="+mn-cs"/>
              </a:rPr>
              <a:t>The reality: the temple WAS destroyed!</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US" altLang="en-US" sz="2400" b="0" i="1" u="none" strike="noStrike" kern="1200" cap="none" spc="0" normalizeH="0" baseline="0" noProof="0" dirty="0">
                <a:ln>
                  <a:noFill/>
                </a:ln>
                <a:solidFill>
                  <a:srgbClr val="FFFF99"/>
                </a:solidFill>
                <a:effectLst/>
                <a:uLnTx/>
                <a:uFillTx/>
                <a:latin typeface="Arial Narrow" panose="020B0606020202030204" pitchFamily="34" charset="0"/>
                <a:ea typeface="+mn-ea"/>
                <a:cs typeface="+mn-cs"/>
              </a:rPr>
              <a:t>The synagogue succeeds the temple.</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US" altLang="en-US" sz="2400" b="0" i="1" u="none" strike="noStrike" kern="1200" cap="none" spc="0" normalizeH="0" baseline="0" noProof="0" dirty="0">
                <a:ln>
                  <a:noFill/>
                </a:ln>
                <a:solidFill>
                  <a:srgbClr val="FFFF99"/>
                </a:solidFill>
                <a:effectLst/>
                <a:uLnTx/>
                <a:uFillTx/>
                <a:latin typeface="Arial Narrow" panose="020B0606020202030204" pitchFamily="34" charset="0"/>
                <a:ea typeface="+mn-ea"/>
                <a:cs typeface="+mn-cs"/>
              </a:rPr>
              <a:t>Daily prayer replaces the daily sacrifice.</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US" altLang="en-US" sz="2400" b="0" i="1" u="none" strike="noStrike" kern="1200" cap="none" spc="0" normalizeH="0" baseline="0" noProof="0" dirty="0">
                <a:ln>
                  <a:noFill/>
                </a:ln>
                <a:solidFill>
                  <a:srgbClr val="FFFF99"/>
                </a:solidFill>
                <a:effectLst/>
                <a:uLnTx/>
                <a:uFillTx/>
                <a:latin typeface="Arial Narrow" panose="020B0606020202030204" pitchFamily="34" charset="0"/>
                <a:ea typeface="+mn-ea"/>
                <a:cs typeface="+mn-cs"/>
              </a:rPr>
              <a:t>The rabbis inherit the authority of the priests.</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US" altLang="en-US" sz="2400" b="0" i="1" u="none" strike="noStrike" kern="1200" cap="none" spc="0" normalizeH="0" baseline="0" noProof="0" dirty="0">
                <a:ln>
                  <a:noFill/>
                </a:ln>
                <a:solidFill>
                  <a:srgbClr val="FFFF99"/>
                </a:solidFill>
                <a:effectLst/>
                <a:uLnTx/>
                <a:uFillTx/>
                <a:latin typeface="Arial Narrow" panose="020B0606020202030204" pitchFamily="34" charset="0"/>
                <a:ea typeface="+mn-ea"/>
                <a:cs typeface="+mn-cs"/>
              </a:rPr>
              <a:t>Altar of atonement is replaced by the family table.</a:t>
            </a:r>
          </a:p>
        </p:txBody>
      </p:sp>
    </p:spTree>
    <p:extLst>
      <p:ext uri="{BB962C8B-B14F-4D97-AF65-F5344CB8AC3E}">
        <p14:creationId xmlns:p14="http://schemas.microsoft.com/office/powerpoint/2010/main" val="416450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p:cTn id="7" dur="500" fill="hold"/>
                                        <p:tgtEl>
                                          <p:spTgt spid="9">
                                            <p:bg/>
                                          </p:spTgt>
                                        </p:tgtEl>
                                        <p:attrNameLst>
                                          <p:attrName>ppt_w</p:attrName>
                                        </p:attrNameLst>
                                      </p:cBhvr>
                                      <p:tavLst>
                                        <p:tav tm="0">
                                          <p:val>
                                            <p:fltVal val="0"/>
                                          </p:val>
                                        </p:tav>
                                        <p:tav tm="100000">
                                          <p:val>
                                            <p:strVal val="#ppt_w"/>
                                          </p:val>
                                        </p:tav>
                                      </p:tavLst>
                                    </p:anim>
                                    <p:anim calcmode="lin" valueType="num">
                                      <p:cBhvr>
                                        <p:cTn id="8" dur="500" fill="hold"/>
                                        <p:tgtEl>
                                          <p:spTgt spid="9">
                                            <p:bg/>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p:cTn id="11"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9">
                                            <p:txEl>
                                              <p:pRg st="0" end="0"/>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p:cTn id="15"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additive="base">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 calcmode="lin" valueType="num">
                                      <p:cBhvr additive="base">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 calcmode="lin" valueType="num">
                                      <p:cBhvr additive="base">
                                        <p:cTn id="3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anim calcmode="lin" valueType="num">
                                      <p:cBhvr additive="base">
                                        <p:cTn id="3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10">
                                            <p:bg/>
                                          </p:spTgt>
                                        </p:tgtEl>
                                        <p:attrNameLst>
                                          <p:attrName>style.visibility</p:attrName>
                                        </p:attrNameLst>
                                      </p:cBhvr>
                                      <p:to>
                                        <p:strVal val="visible"/>
                                      </p:to>
                                    </p:set>
                                    <p:anim calcmode="lin" valueType="num">
                                      <p:cBhvr>
                                        <p:cTn id="45" dur="500" fill="hold"/>
                                        <p:tgtEl>
                                          <p:spTgt spid="10">
                                            <p:bg/>
                                          </p:spTgt>
                                        </p:tgtEl>
                                        <p:attrNameLst>
                                          <p:attrName>ppt_w</p:attrName>
                                        </p:attrNameLst>
                                      </p:cBhvr>
                                      <p:tavLst>
                                        <p:tav tm="0">
                                          <p:val>
                                            <p:fltVal val="0"/>
                                          </p:val>
                                        </p:tav>
                                        <p:tav tm="100000">
                                          <p:val>
                                            <p:strVal val="#ppt_w"/>
                                          </p:val>
                                        </p:tav>
                                      </p:tavLst>
                                    </p:anim>
                                    <p:anim calcmode="lin" valueType="num">
                                      <p:cBhvr>
                                        <p:cTn id="46" dur="500" fill="hold"/>
                                        <p:tgtEl>
                                          <p:spTgt spid="10">
                                            <p:bg/>
                                          </p:spTgt>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 calcmode="lin" valueType="num">
                                      <p:cBhvr>
                                        <p:cTn id="49"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10">
                                            <p:txEl>
                                              <p:pRg st="0" end="0"/>
                                            </p:txEl>
                                          </p:spTgt>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anim calcmode="lin" valueType="num">
                                      <p:cBhvr>
                                        <p:cTn id="53"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54" dur="500" fill="hold"/>
                                        <p:tgtEl>
                                          <p:spTgt spid="1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0">
                                            <p:txEl>
                                              <p:pRg st="2" end="2"/>
                                            </p:txEl>
                                          </p:spTgt>
                                        </p:tgtEl>
                                        <p:attrNameLst>
                                          <p:attrName>style.visibility</p:attrName>
                                        </p:attrNameLst>
                                      </p:cBhvr>
                                      <p:to>
                                        <p:strVal val="visible"/>
                                      </p:to>
                                    </p:set>
                                    <p:anim calcmode="lin" valueType="num">
                                      <p:cBhvr additive="base">
                                        <p:cTn id="5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0">
                                            <p:txEl>
                                              <p:pRg st="3" end="3"/>
                                            </p:txEl>
                                          </p:spTgt>
                                        </p:tgtEl>
                                        <p:attrNameLst>
                                          <p:attrName>style.visibility</p:attrName>
                                        </p:attrNameLst>
                                      </p:cBhvr>
                                      <p:to>
                                        <p:strVal val="visible"/>
                                      </p:to>
                                    </p:set>
                                    <p:anim calcmode="lin" valueType="num">
                                      <p:cBhvr additive="base">
                                        <p:cTn id="6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0">
                                            <p:txEl>
                                              <p:pRg st="4" end="4"/>
                                            </p:txEl>
                                          </p:spTgt>
                                        </p:tgtEl>
                                        <p:attrNameLst>
                                          <p:attrName>style.visibility</p:attrName>
                                        </p:attrNameLst>
                                      </p:cBhvr>
                                      <p:to>
                                        <p:strVal val="visible"/>
                                      </p:to>
                                    </p:set>
                                    <p:anim calcmode="lin" valueType="num">
                                      <p:cBhvr additive="base">
                                        <p:cTn id="7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0">
                                            <p:txEl>
                                              <p:pRg st="5" end="5"/>
                                            </p:txEl>
                                          </p:spTgt>
                                        </p:tgtEl>
                                        <p:attrNameLst>
                                          <p:attrName>style.visibility</p:attrName>
                                        </p:attrNameLst>
                                      </p:cBhvr>
                                      <p:to>
                                        <p:strVal val="visible"/>
                                      </p:to>
                                    </p:set>
                                    <p:anim calcmode="lin" valueType="num">
                                      <p:cBhvr additive="base">
                                        <p:cTn id="7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10" grpId="0" uiExpand="1"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61CA5-B9D4-400B-9EE6-01315A271C8C}"/>
              </a:ext>
            </a:extLst>
          </p:cNvPr>
          <p:cNvSpPr>
            <a:spLocks noGrp="1"/>
          </p:cNvSpPr>
          <p:nvPr>
            <p:ph type="title"/>
          </p:nvPr>
        </p:nvSpPr>
        <p:spPr/>
        <p:txBody>
          <a:bodyPr>
            <a:normAutofit/>
          </a:bodyPr>
          <a:lstStyle/>
          <a:p>
            <a:r>
              <a:rPr lang="en-US" sz="3600" dirty="0">
                <a:solidFill>
                  <a:srgbClr val="FFC000"/>
                </a:solidFill>
                <a:latin typeface="Cooper Black" panose="0208090404030B020404" pitchFamily="18" charset="0"/>
              </a:rPr>
              <a:t>THE LIVING STONE (2:4-5)</a:t>
            </a:r>
          </a:p>
        </p:txBody>
      </p:sp>
      <p:sp>
        <p:nvSpPr>
          <p:cNvPr id="3" name="Content Placeholder 2">
            <a:extLst>
              <a:ext uri="{FF2B5EF4-FFF2-40B4-BE49-F238E27FC236}">
                <a16:creationId xmlns:a16="http://schemas.microsoft.com/office/drawing/2014/main" id="{C5FD8134-C8AB-4B9C-A628-AF82BC893F3C}"/>
              </a:ext>
            </a:extLst>
          </p:cNvPr>
          <p:cNvSpPr>
            <a:spLocks noGrp="1"/>
          </p:cNvSpPr>
          <p:nvPr>
            <p:ph idx="1"/>
          </p:nvPr>
        </p:nvSpPr>
        <p:spPr>
          <a:xfrm>
            <a:off x="2343150" y="1885285"/>
            <a:ext cx="8444413" cy="4465915"/>
          </a:xfrm>
        </p:spPr>
        <p:txBody>
          <a:bodyPr>
            <a:normAutofit/>
          </a:bodyPr>
          <a:lstStyle/>
          <a:p>
            <a:pPr marL="0" indent="0">
              <a:buNone/>
            </a:pPr>
            <a:r>
              <a:rPr lang="en-US" sz="2800" b="1" dirty="0">
                <a:solidFill>
                  <a:srgbClr val="99FF99"/>
                </a:solidFill>
              </a:rPr>
              <a:t>The imagery of the rejected stone was used at various times to describe the Jewish rejection of Jesus (Mk. 12:10; Ac. 4:11; cf. Ps. 118:22-23).</a:t>
            </a:r>
          </a:p>
          <a:p>
            <a:r>
              <a:rPr lang="en-US" sz="2400" i="1" dirty="0"/>
              <a:t>There was no ark of the covenant in the 2</a:t>
            </a:r>
            <a:r>
              <a:rPr lang="en-US" sz="2400" i="1" baseline="30000" dirty="0"/>
              <a:t>nd</a:t>
            </a:r>
            <a:r>
              <a:rPr lang="en-US" sz="2400" i="1" dirty="0"/>
              <a:t> Temple, but rather, a large stone upon which the high priest sprinkled blood on Yom Kippur.</a:t>
            </a:r>
          </a:p>
          <a:p>
            <a:r>
              <a:rPr lang="en-US" sz="2400" i="1" dirty="0"/>
              <a:t>Jesus, on the other hand, was a “living stone” by his resurrection from the dead.</a:t>
            </a:r>
          </a:p>
        </p:txBody>
      </p:sp>
    </p:spTree>
    <p:extLst>
      <p:ext uri="{BB962C8B-B14F-4D97-AF65-F5344CB8AC3E}">
        <p14:creationId xmlns:p14="http://schemas.microsoft.com/office/powerpoint/2010/main" val="312959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41050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50503-B09A-4853-A514-1BEA888F797D}"/>
              </a:ext>
            </a:extLst>
          </p:cNvPr>
          <p:cNvSpPr>
            <a:spLocks noGrp="1"/>
          </p:cNvSpPr>
          <p:nvPr>
            <p:ph type="title"/>
          </p:nvPr>
        </p:nvSpPr>
        <p:spPr>
          <a:xfrm>
            <a:off x="5921987" y="514977"/>
            <a:ext cx="6142891" cy="808055"/>
          </a:xfrm>
        </p:spPr>
        <p:txBody>
          <a:bodyPr>
            <a:noAutofit/>
          </a:bodyPr>
          <a:lstStyle/>
          <a:p>
            <a:pPr algn="ctr"/>
            <a:r>
              <a:rPr lang="en-US" sz="5400" dirty="0">
                <a:solidFill>
                  <a:srgbClr val="FFC000"/>
                </a:solidFill>
                <a:latin typeface="Brush Script MT" panose="03060802040406070304" pitchFamily="66" charset="0"/>
              </a:rPr>
              <a:t>Building the New Temple</a:t>
            </a:r>
          </a:p>
        </p:txBody>
      </p:sp>
      <p:sp>
        <p:nvSpPr>
          <p:cNvPr id="3" name="Content Placeholder 2">
            <a:extLst>
              <a:ext uri="{FF2B5EF4-FFF2-40B4-BE49-F238E27FC236}">
                <a16:creationId xmlns:a16="http://schemas.microsoft.com/office/drawing/2014/main" id="{915572F7-9FDA-488C-9075-C9943214A786}"/>
              </a:ext>
            </a:extLst>
          </p:cNvPr>
          <p:cNvSpPr>
            <a:spLocks noGrp="1"/>
          </p:cNvSpPr>
          <p:nvPr>
            <p:ph idx="1"/>
          </p:nvPr>
        </p:nvSpPr>
        <p:spPr>
          <a:xfrm>
            <a:off x="6397861" y="1323032"/>
            <a:ext cx="5667017" cy="5098962"/>
          </a:xfrm>
        </p:spPr>
        <p:txBody>
          <a:bodyPr>
            <a:normAutofit lnSpcReduction="10000"/>
          </a:bodyPr>
          <a:lstStyle/>
          <a:p>
            <a:pPr marL="0" indent="0">
              <a:buNone/>
            </a:pPr>
            <a:r>
              <a:rPr lang="en-US" sz="2800" b="1" dirty="0">
                <a:solidFill>
                  <a:srgbClr val="99FF99"/>
                </a:solidFill>
              </a:rPr>
              <a:t>If Jesus is the living cornerstone, then the new temple—greater than the 2</a:t>
            </a:r>
            <a:r>
              <a:rPr lang="en-US" sz="2800" b="1" baseline="30000" dirty="0">
                <a:solidFill>
                  <a:srgbClr val="99FF99"/>
                </a:solidFill>
              </a:rPr>
              <a:t>nd</a:t>
            </a:r>
            <a:r>
              <a:rPr lang="en-US" sz="2800" b="1" dirty="0">
                <a:solidFill>
                  <a:srgbClr val="99FF99"/>
                </a:solidFill>
              </a:rPr>
              <a:t> Temple—is built out of believers.</a:t>
            </a:r>
          </a:p>
          <a:p>
            <a:r>
              <a:rPr lang="en-US" sz="2400" i="1" dirty="0"/>
              <a:t>They are the living stones of this new temple.</a:t>
            </a:r>
          </a:p>
          <a:p>
            <a:r>
              <a:rPr lang="en-US" sz="2400" i="1" dirty="0"/>
              <a:t>At the same time, they serve as an unrestricted priesthood offering spiritual sacrifices.</a:t>
            </a:r>
          </a:p>
        </p:txBody>
      </p:sp>
      <p:pic>
        <p:nvPicPr>
          <p:cNvPr id="4" name="Picture 2" descr="NTA21">
            <a:extLst>
              <a:ext uri="{FF2B5EF4-FFF2-40B4-BE49-F238E27FC236}">
                <a16:creationId xmlns:a16="http://schemas.microsoft.com/office/drawing/2014/main" id="{F4EAC99F-8822-4D45-80E5-C77FF31E6B8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a:xfrm>
            <a:off x="378980" y="0"/>
            <a:ext cx="5650523" cy="6858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8225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1C63-603E-4E3F-814D-6D3CE775801F}"/>
              </a:ext>
            </a:extLst>
          </p:cNvPr>
          <p:cNvSpPr>
            <a:spLocks noGrp="1"/>
          </p:cNvSpPr>
          <p:nvPr>
            <p:ph type="title"/>
          </p:nvPr>
        </p:nvSpPr>
        <p:spPr/>
        <p:txBody>
          <a:bodyPr/>
          <a:lstStyle/>
          <a:p>
            <a:r>
              <a:rPr lang="en-US" sz="3600" dirty="0">
                <a:solidFill>
                  <a:srgbClr val="FFC000"/>
                </a:solidFill>
                <a:latin typeface="Cooper Black" panose="0208090404030B020404" pitchFamily="18" charset="0"/>
              </a:rPr>
              <a:t>THE ZION STONE (2:6)</a:t>
            </a:r>
          </a:p>
        </p:txBody>
      </p:sp>
      <p:sp>
        <p:nvSpPr>
          <p:cNvPr id="3" name="Content Placeholder 2">
            <a:extLst>
              <a:ext uri="{FF2B5EF4-FFF2-40B4-BE49-F238E27FC236}">
                <a16:creationId xmlns:a16="http://schemas.microsoft.com/office/drawing/2014/main" id="{0614119F-CE9A-4D24-B76A-51646EE5E733}"/>
              </a:ext>
            </a:extLst>
          </p:cNvPr>
          <p:cNvSpPr>
            <a:spLocks noGrp="1"/>
          </p:cNvSpPr>
          <p:nvPr>
            <p:ph idx="1"/>
          </p:nvPr>
        </p:nvSpPr>
        <p:spPr>
          <a:xfrm>
            <a:off x="2357438" y="1414463"/>
            <a:ext cx="8709147" cy="5267692"/>
          </a:xfrm>
        </p:spPr>
        <p:txBody>
          <a:bodyPr>
            <a:normAutofit/>
          </a:bodyPr>
          <a:lstStyle/>
          <a:p>
            <a:pPr marL="0" indent="0">
              <a:buNone/>
            </a:pPr>
            <a:r>
              <a:rPr lang="en-US" sz="2800" b="1" dirty="0">
                <a:solidFill>
                  <a:srgbClr val="99FF99"/>
                </a:solidFill>
              </a:rPr>
              <a:t>The original oracle of the Zion stone (Is. 28:16) had been addressed to the inept leaders of Ephraim and Judah in the 8</a:t>
            </a:r>
            <a:r>
              <a:rPr lang="en-US" sz="2800" b="1" baseline="30000" dirty="0">
                <a:solidFill>
                  <a:srgbClr val="99FF99"/>
                </a:solidFill>
              </a:rPr>
              <a:t>th</a:t>
            </a:r>
            <a:r>
              <a:rPr lang="en-US" sz="2800" b="1" dirty="0">
                <a:solidFill>
                  <a:srgbClr val="99FF99"/>
                </a:solidFill>
              </a:rPr>
              <a:t> century BC.</a:t>
            </a:r>
          </a:p>
          <a:p>
            <a:r>
              <a:rPr lang="en-US" sz="2400" i="1" dirty="0"/>
              <a:t>While the people might trust in many things, including their treaty with Egypt, their only real hope was in the tested Zion stone, a metaphor for the unfailing steadfastness of Yahweh.</a:t>
            </a:r>
          </a:p>
          <a:p>
            <a:r>
              <a:rPr lang="en-US" sz="2400" i="1" dirty="0"/>
              <a:t>Peter, like Paul (Ro. 9:30-33), finds a deeper meaning in this oracle, and the one who believes in Christ Jesus will be vindicated in his faith.</a:t>
            </a:r>
          </a:p>
        </p:txBody>
      </p:sp>
    </p:spTree>
    <p:extLst>
      <p:ext uri="{BB962C8B-B14F-4D97-AF65-F5344CB8AC3E}">
        <p14:creationId xmlns:p14="http://schemas.microsoft.com/office/powerpoint/2010/main" val="162384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EEE64-18A5-474F-BE13-921BCFDEF724}"/>
              </a:ext>
            </a:extLst>
          </p:cNvPr>
          <p:cNvSpPr>
            <a:spLocks noGrp="1"/>
          </p:cNvSpPr>
          <p:nvPr>
            <p:ph type="title"/>
          </p:nvPr>
        </p:nvSpPr>
        <p:spPr>
          <a:xfrm>
            <a:off x="2555631" y="409471"/>
            <a:ext cx="7967615" cy="809730"/>
          </a:xfrm>
        </p:spPr>
        <p:txBody>
          <a:bodyPr>
            <a:normAutofit/>
          </a:bodyPr>
          <a:lstStyle/>
          <a:p>
            <a:r>
              <a:rPr lang="en-US" sz="3600" dirty="0">
                <a:solidFill>
                  <a:srgbClr val="FFC000"/>
                </a:solidFill>
                <a:latin typeface="Cooper Black" panose="0208090404030B020404" pitchFamily="18" charset="0"/>
              </a:rPr>
              <a:t>THE STONE OF OFFENSE (2:7-8)</a:t>
            </a:r>
          </a:p>
        </p:txBody>
      </p:sp>
      <p:sp>
        <p:nvSpPr>
          <p:cNvPr id="3" name="Content Placeholder 2">
            <a:extLst>
              <a:ext uri="{FF2B5EF4-FFF2-40B4-BE49-F238E27FC236}">
                <a16:creationId xmlns:a16="http://schemas.microsoft.com/office/drawing/2014/main" id="{EF3673DE-0AF5-4C18-B2E2-D257C77AE8D9}"/>
              </a:ext>
            </a:extLst>
          </p:cNvPr>
          <p:cNvSpPr>
            <a:spLocks noGrp="1"/>
          </p:cNvSpPr>
          <p:nvPr>
            <p:ph idx="1"/>
          </p:nvPr>
        </p:nvSpPr>
        <p:spPr>
          <a:xfrm>
            <a:off x="2271713" y="1100138"/>
            <a:ext cx="8982441" cy="5757861"/>
          </a:xfrm>
        </p:spPr>
        <p:txBody>
          <a:bodyPr>
            <a:normAutofit lnSpcReduction="10000"/>
          </a:bodyPr>
          <a:lstStyle/>
          <a:p>
            <a:pPr marL="0" indent="0">
              <a:buNone/>
            </a:pPr>
            <a:r>
              <a:rPr lang="en-US" sz="2800" b="1" dirty="0">
                <a:solidFill>
                  <a:srgbClr val="99FF99"/>
                </a:solidFill>
              </a:rPr>
              <a:t>Bringing together yet two more stone metaphors (Ps. 118:22; Isa. 8:14), Peter describes both the honor and dishonor of the varied responses.</a:t>
            </a:r>
          </a:p>
          <a:p>
            <a:r>
              <a:rPr lang="en-US" sz="2400" i="1" dirty="0"/>
              <a:t>The Psalmist describes a stone initially rejected by the construction workers, possibly in the building of Solomon’s temple, that ultimately became the most important stone in the structure.</a:t>
            </a:r>
          </a:p>
          <a:p>
            <a:r>
              <a:rPr lang="en-US" sz="2400" i="1" dirty="0"/>
              <a:t>Isaiah had cautioned his listeners against the general panic in view of Assyrian aggression. The people of Judah must trust in Yahweh as their “Rock”  of refuge (Dt. 32:4, 15-30), and if not, he would then become a stone over which they would stumble.</a:t>
            </a:r>
          </a:p>
        </p:txBody>
      </p:sp>
    </p:spTree>
    <p:extLst>
      <p:ext uri="{BB962C8B-B14F-4D97-AF65-F5344CB8AC3E}">
        <p14:creationId xmlns:p14="http://schemas.microsoft.com/office/powerpoint/2010/main" val="409879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CFD17-3E7A-415D-B9D3-D186E1C1226A}"/>
              </a:ext>
            </a:extLst>
          </p:cNvPr>
          <p:cNvSpPr>
            <a:spLocks noGrp="1"/>
          </p:cNvSpPr>
          <p:nvPr>
            <p:ph type="title"/>
          </p:nvPr>
        </p:nvSpPr>
        <p:spPr>
          <a:xfrm>
            <a:off x="2611808" y="550148"/>
            <a:ext cx="7958331" cy="1077229"/>
          </a:xfrm>
        </p:spPr>
        <p:txBody>
          <a:bodyPr>
            <a:normAutofit/>
          </a:bodyPr>
          <a:lstStyle/>
          <a:p>
            <a:r>
              <a:rPr lang="en-US" sz="3600" dirty="0">
                <a:solidFill>
                  <a:srgbClr val="FFC000"/>
                </a:solidFill>
                <a:latin typeface="Cooper Black" panose="0208090404030B020404" pitchFamily="18" charset="0"/>
              </a:rPr>
              <a:t>THE NEW ISRAEL (2:9-10)</a:t>
            </a:r>
          </a:p>
        </p:txBody>
      </p:sp>
      <p:sp>
        <p:nvSpPr>
          <p:cNvPr id="3" name="Content Placeholder 2">
            <a:extLst>
              <a:ext uri="{FF2B5EF4-FFF2-40B4-BE49-F238E27FC236}">
                <a16:creationId xmlns:a16="http://schemas.microsoft.com/office/drawing/2014/main" id="{B15F2AF0-1A41-4B9E-A99E-B7D880D9EB90}"/>
              </a:ext>
            </a:extLst>
          </p:cNvPr>
          <p:cNvSpPr>
            <a:spLocks noGrp="1"/>
          </p:cNvSpPr>
          <p:nvPr>
            <p:ph idx="1"/>
          </p:nvPr>
        </p:nvSpPr>
        <p:spPr>
          <a:xfrm>
            <a:off x="2286000" y="1357313"/>
            <a:ext cx="8733691" cy="5184163"/>
          </a:xfrm>
        </p:spPr>
        <p:txBody>
          <a:bodyPr>
            <a:normAutofit/>
          </a:bodyPr>
          <a:lstStyle/>
          <a:p>
            <a:pPr marL="0" indent="0">
              <a:buNone/>
            </a:pPr>
            <a:r>
              <a:rPr lang="en-US" sz="2800" b="1" dirty="0">
                <a:solidFill>
                  <a:srgbClr val="99FF99"/>
                </a:solidFill>
              </a:rPr>
              <a:t>Unlike skeptics and unbelievers, Peter’s readers had come to genuine faith in Christ, and in doing so, they had become the new people of God.</a:t>
            </a:r>
          </a:p>
          <a:p>
            <a:r>
              <a:rPr lang="en-US" sz="2400" i="1" dirty="0"/>
              <a:t>In a collage of quotations, Peter intends his readers to understand that they are in continuity with the people of God in the Old Testament.</a:t>
            </a:r>
          </a:p>
          <a:p>
            <a:r>
              <a:rPr lang="en-US" sz="2400" i="1" dirty="0"/>
              <a:t>What once was said of ancient Israel can equally be said of them (cf. Ex. 19:5-6; 23:22; Is. 43:10; 2 Sa. 7:11b-13; Dt. 4:20; 7:6; 14:2).</a:t>
            </a:r>
          </a:p>
        </p:txBody>
      </p:sp>
    </p:spTree>
    <p:extLst>
      <p:ext uri="{BB962C8B-B14F-4D97-AF65-F5344CB8AC3E}">
        <p14:creationId xmlns:p14="http://schemas.microsoft.com/office/powerpoint/2010/main" val="254078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404000"/>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47F4C76-71C3-4F0A-A889-44213C6739AB}"/>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fld id="{D820DB3F-E8FB-463D-92D5-3B7233F66ACE}" type="slidenum">
              <a:rPr lang="en-US" altLang="en-US">
                <a:solidFill>
                  <a:srgbClr val="FFFFFF"/>
                </a:solidFill>
              </a:rPr>
              <a:pPr defTabSz="914400" fontAlgn="base">
                <a:spcBef>
                  <a:spcPct val="0"/>
                </a:spcBef>
                <a:spcAft>
                  <a:spcPct val="0"/>
                </a:spcAft>
              </a:pPr>
              <a:t>5</a:t>
            </a:fld>
            <a:endParaRPr lang="en-US" altLang="en-US">
              <a:solidFill>
                <a:srgbClr val="FFFFFF"/>
              </a:solidFill>
            </a:endParaRPr>
          </a:p>
        </p:txBody>
      </p:sp>
      <p:sp>
        <p:nvSpPr>
          <p:cNvPr id="143367" name="Rectangle 7">
            <a:extLst>
              <a:ext uri="{FF2B5EF4-FFF2-40B4-BE49-F238E27FC236}">
                <a16:creationId xmlns:a16="http://schemas.microsoft.com/office/drawing/2014/main" id="{815EC14D-4D7F-4E72-A034-69DB40F68BB5}"/>
              </a:ext>
            </a:extLst>
          </p:cNvPr>
          <p:cNvSpPr>
            <a:spLocks noGrp="1" noChangeArrowheads="1"/>
          </p:cNvSpPr>
          <p:nvPr>
            <p:ph type="body" sz="half" idx="2"/>
          </p:nvPr>
        </p:nvSpPr>
        <p:spPr>
          <a:xfrm>
            <a:off x="6400800" y="304800"/>
            <a:ext cx="4267200" cy="6096000"/>
          </a:xfrm>
        </p:spPr>
        <p:txBody>
          <a:bodyPr/>
          <a:lstStyle/>
          <a:p>
            <a:pPr eaLnBrk="1" hangingPunct="1">
              <a:lnSpc>
                <a:spcPct val="80000"/>
              </a:lnSpc>
              <a:buFont typeface="Wingdings" panose="05000000000000000000" pitchFamily="2" charset="2"/>
              <a:buNone/>
              <a:defRPr/>
            </a:pPr>
            <a:r>
              <a:rPr lang="en-US" altLang="en-US" sz="2000"/>
              <a:t>Excavations at Capernaum include a partially-restored synagogue, probably built over the more ancient synagogue which was there in the time of Jesus.</a:t>
            </a:r>
          </a:p>
          <a:p>
            <a:pPr eaLnBrk="1" hangingPunct="1">
              <a:lnSpc>
                <a:spcPct val="80000"/>
              </a:lnSpc>
              <a:buFont typeface="Wingdings" panose="05000000000000000000" pitchFamily="2" charset="2"/>
              <a:buNone/>
              <a:defRPr/>
            </a:pPr>
            <a:r>
              <a:rPr lang="en-US" altLang="en-US" sz="2000"/>
              <a:t>Directly in front of the synagogue and beneath the ancient remains of a church, archaeologists have discovered a domestic structure from the 1</a:t>
            </a:r>
            <a:r>
              <a:rPr lang="en-US" altLang="en-US" sz="2000" baseline="30000"/>
              <a:t>st</a:t>
            </a:r>
            <a:r>
              <a:rPr lang="en-US" altLang="en-US" sz="2000"/>
              <a:t> century, and many believe this to have been the home of Simon Peter, where one room was incorporated into a house church.</a:t>
            </a:r>
          </a:p>
          <a:p>
            <a:pPr eaLnBrk="1" hangingPunct="1">
              <a:lnSpc>
                <a:spcPct val="80000"/>
              </a:lnSpc>
              <a:buFont typeface="Wingdings" panose="05000000000000000000" pitchFamily="2" charset="2"/>
              <a:buNone/>
              <a:defRPr/>
            </a:pPr>
            <a:endParaRPr lang="en-US" altLang="en-US" sz="2000"/>
          </a:p>
          <a:p>
            <a:pPr eaLnBrk="1" hangingPunct="1">
              <a:lnSpc>
                <a:spcPct val="80000"/>
              </a:lnSpc>
              <a:buFont typeface="Wingdings" panose="05000000000000000000" pitchFamily="2" charset="2"/>
              <a:buNone/>
              <a:defRPr/>
            </a:pPr>
            <a:r>
              <a:rPr lang="en-US" altLang="en-US" sz="2000"/>
              <a:t>Graffiti on the carefully plastered walls (more than 100 in Greek, Latin, Aramaic, Syriac and Hebrew) inscribe sayings such as, “Lord Jesus Christ help your servant…” and “Lord have mercy”.</a:t>
            </a:r>
          </a:p>
        </p:txBody>
      </p:sp>
      <p:pic>
        <p:nvPicPr>
          <p:cNvPr id="72708" name="Picture 10" descr="NTA59">
            <a:extLst>
              <a:ext uri="{FF2B5EF4-FFF2-40B4-BE49-F238E27FC236}">
                <a16:creationId xmlns:a16="http://schemas.microsoft.com/office/drawing/2014/main" id="{9F8E3F57-7960-495E-85B2-7E69DBB5B91C}"/>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524000" y="0"/>
            <a:ext cx="4572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71" name="Line 11">
            <a:extLst>
              <a:ext uri="{FF2B5EF4-FFF2-40B4-BE49-F238E27FC236}">
                <a16:creationId xmlns:a16="http://schemas.microsoft.com/office/drawing/2014/main" id="{29D7A988-5A3A-494E-BE97-8573A3008BDF}"/>
              </a:ext>
            </a:extLst>
          </p:cNvPr>
          <p:cNvSpPr>
            <a:spLocks noChangeShapeType="1"/>
          </p:cNvSpPr>
          <p:nvPr/>
        </p:nvSpPr>
        <p:spPr bwMode="auto">
          <a:xfrm flipH="1">
            <a:off x="5029200" y="457200"/>
            <a:ext cx="1371600" cy="205740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a:solidFill>
                <a:srgbClr val="FFFFFF"/>
              </a:solidFill>
              <a:latin typeface="Arial" panose="020B0604020202020204" pitchFamily="34" charset="0"/>
              <a:cs typeface="Arial" panose="020B0604020202020204" pitchFamily="34" charset="0"/>
            </a:endParaRPr>
          </a:p>
        </p:txBody>
      </p:sp>
      <p:sp>
        <p:nvSpPr>
          <p:cNvPr id="143372" name="Line 12">
            <a:extLst>
              <a:ext uri="{FF2B5EF4-FFF2-40B4-BE49-F238E27FC236}">
                <a16:creationId xmlns:a16="http://schemas.microsoft.com/office/drawing/2014/main" id="{2CBB6361-0F7E-4B06-A931-2E9DE22A968B}"/>
              </a:ext>
            </a:extLst>
          </p:cNvPr>
          <p:cNvSpPr>
            <a:spLocks noChangeShapeType="1"/>
          </p:cNvSpPr>
          <p:nvPr/>
        </p:nvSpPr>
        <p:spPr bwMode="auto">
          <a:xfrm flipH="1">
            <a:off x="2743200" y="1752600"/>
            <a:ext cx="3657600" cy="289560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43371"/>
                                        </p:tgtEl>
                                        <p:attrNameLst>
                                          <p:attrName>style.visibility</p:attrName>
                                        </p:attrNameLst>
                                      </p:cBhvr>
                                      <p:to>
                                        <p:strVal val="visible"/>
                                      </p:to>
                                    </p:set>
                                    <p:anim calcmode="lin" valueType="num">
                                      <p:cBhvr>
                                        <p:cTn id="7" dur="500" fill="hold"/>
                                        <p:tgtEl>
                                          <p:spTgt spid="143371"/>
                                        </p:tgtEl>
                                        <p:attrNameLst>
                                          <p:attrName>ppt_w</p:attrName>
                                        </p:attrNameLst>
                                      </p:cBhvr>
                                      <p:tavLst>
                                        <p:tav tm="0">
                                          <p:val>
                                            <p:fltVal val="0"/>
                                          </p:val>
                                        </p:tav>
                                        <p:tav tm="100000">
                                          <p:val>
                                            <p:strVal val="#ppt_w"/>
                                          </p:val>
                                        </p:tav>
                                      </p:tavLst>
                                    </p:anim>
                                    <p:anim calcmode="lin" valueType="num">
                                      <p:cBhvr>
                                        <p:cTn id="8" dur="500" fill="hold"/>
                                        <p:tgtEl>
                                          <p:spTgt spid="14337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3367">
                                            <p:txEl>
                                              <p:pRg st="0" end="0"/>
                                            </p:txEl>
                                          </p:spTgt>
                                        </p:tgtEl>
                                        <p:attrNameLst>
                                          <p:attrName>style.visibility</p:attrName>
                                        </p:attrNameLst>
                                      </p:cBhvr>
                                      <p:to>
                                        <p:strVal val="visible"/>
                                      </p:to>
                                    </p:set>
                                    <p:anim calcmode="lin" valueType="num">
                                      <p:cBhvr>
                                        <p:cTn id="11" dur="500" fill="hold"/>
                                        <p:tgtEl>
                                          <p:spTgt spid="143367">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433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143372"/>
                                        </p:tgtEl>
                                        <p:attrNameLst>
                                          <p:attrName>style.visibility</p:attrName>
                                        </p:attrNameLst>
                                      </p:cBhvr>
                                      <p:to>
                                        <p:strVal val="visible"/>
                                      </p:to>
                                    </p:set>
                                    <p:anim calcmode="lin" valueType="num">
                                      <p:cBhvr>
                                        <p:cTn id="17" dur="500" fill="hold"/>
                                        <p:tgtEl>
                                          <p:spTgt spid="143372"/>
                                        </p:tgtEl>
                                        <p:attrNameLst>
                                          <p:attrName>ppt_w</p:attrName>
                                        </p:attrNameLst>
                                      </p:cBhvr>
                                      <p:tavLst>
                                        <p:tav tm="0">
                                          <p:val>
                                            <p:fltVal val="0"/>
                                          </p:val>
                                        </p:tav>
                                        <p:tav tm="100000">
                                          <p:val>
                                            <p:strVal val="#ppt_w"/>
                                          </p:val>
                                        </p:tav>
                                      </p:tavLst>
                                    </p:anim>
                                    <p:anim calcmode="lin" valueType="num">
                                      <p:cBhvr>
                                        <p:cTn id="18" dur="500" fill="hold"/>
                                        <p:tgtEl>
                                          <p:spTgt spid="143372"/>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43367">
                                            <p:txEl>
                                              <p:pRg st="1" end="1"/>
                                            </p:txEl>
                                          </p:spTgt>
                                        </p:tgtEl>
                                        <p:attrNameLst>
                                          <p:attrName>style.visibility</p:attrName>
                                        </p:attrNameLst>
                                      </p:cBhvr>
                                      <p:to>
                                        <p:strVal val="visible"/>
                                      </p:to>
                                    </p:set>
                                    <p:anim calcmode="lin" valueType="num">
                                      <p:cBhvr>
                                        <p:cTn id="21" dur="500" fill="hold"/>
                                        <p:tgtEl>
                                          <p:spTgt spid="14336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4336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143367">
                                            <p:txEl>
                                              <p:pRg st="3" end="3"/>
                                            </p:txEl>
                                          </p:spTgt>
                                        </p:tgtEl>
                                        <p:attrNameLst>
                                          <p:attrName>style.visibility</p:attrName>
                                        </p:attrNameLst>
                                      </p:cBhvr>
                                      <p:to>
                                        <p:strVal val="visible"/>
                                      </p:to>
                                    </p:set>
                                    <p:anim calcmode="lin" valueType="num">
                                      <p:cBhvr>
                                        <p:cTn id="27" dur="500" fill="hold"/>
                                        <p:tgtEl>
                                          <p:spTgt spid="143367">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143367">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46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962E4-EB02-4B84-964B-D995D6000D71}"/>
              </a:ext>
            </a:extLst>
          </p:cNvPr>
          <p:cNvSpPr>
            <a:spLocks noGrp="1"/>
          </p:cNvSpPr>
          <p:nvPr>
            <p:ph type="title"/>
          </p:nvPr>
        </p:nvSpPr>
        <p:spPr>
          <a:xfrm>
            <a:off x="328246" y="187570"/>
            <a:ext cx="11676185" cy="1242646"/>
          </a:xfrm>
        </p:spPr>
        <p:txBody>
          <a:bodyPr>
            <a:noAutofit/>
          </a:bodyPr>
          <a:lstStyle/>
          <a:p>
            <a:pPr algn="ctr"/>
            <a:r>
              <a:rPr lang="en-US" sz="7200" dirty="0">
                <a:solidFill>
                  <a:srgbClr val="FFC000"/>
                </a:solidFill>
                <a:latin typeface="Brush Script MT" panose="03060802040406070304" pitchFamily="66" charset="0"/>
              </a:rPr>
              <a:t>The Transfer of Jewish Vocabulary</a:t>
            </a:r>
          </a:p>
        </p:txBody>
      </p:sp>
      <p:sp>
        <p:nvSpPr>
          <p:cNvPr id="4" name="Content Placeholder 3">
            <a:extLst>
              <a:ext uri="{FF2B5EF4-FFF2-40B4-BE49-F238E27FC236}">
                <a16:creationId xmlns:a16="http://schemas.microsoft.com/office/drawing/2014/main" id="{909355A4-C232-4C59-AEFD-70BBF7578A63}"/>
              </a:ext>
            </a:extLst>
          </p:cNvPr>
          <p:cNvSpPr>
            <a:spLocks noGrp="1"/>
          </p:cNvSpPr>
          <p:nvPr>
            <p:ph sz="half" idx="1"/>
          </p:nvPr>
        </p:nvSpPr>
        <p:spPr>
          <a:xfrm>
            <a:off x="377826" y="1630082"/>
            <a:ext cx="2368062" cy="4208010"/>
          </a:xfrm>
          <a:solidFill>
            <a:schemeClr val="tx2">
              <a:lumMod val="10000"/>
            </a:schemeClr>
          </a:solidFill>
        </p:spPr>
        <p:txBody>
          <a:bodyPr>
            <a:normAutofit fontScale="85000" lnSpcReduction="10000"/>
          </a:bodyPr>
          <a:lstStyle/>
          <a:p>
            <a:pPr marL="0" indent="0" algn="r">
              <a:buNone/>
            </a:pPr>
            <a:r>
              <a:rPr lang="en-US" sz="2800" dirty="0">
                <a:solidFill>
                  <a:srgbClr val="99FF99"/>
                </a:solidFill>
              </a:rPr>
              <a:t>Peter’s rhetoric is cumulative, and his transfer of vocabulary from Old Testament Israel to the New Testament church is extensive.</a:t>
            </a:r>
          </a:p>
        </p:txBody>
      </p:sp>
      <p:sp>
        <p:nvSpPr>
          <p:cNvPr id="5" name="Content Placeholder 4">
            <a:extLst>
              <a:ext uri="{FF2B5EF4-FFF2-40B4-BE49-F238E27FC236}">
                <a16:creationId xmlns:a16="http://schemas.microsoft.com/office/drawing/2014/main" id="{1BE76D2A-C214-4DE3-8E55-FD0206FB0D66}"/>
              </a:ext>
            </a:extLst>
          </p:cNvPr>
          <p:cNvSpPr>
            <a:spLocks noGrp="1"/>
          </p:cNvSpPr>
          <p:nvPr>
            <p:ph sz="half" idx="2"/>
          </p:nvPr>
        </p:nvSpPr>
        <p:spPr>
          <a:xfrm>
            <a:off x="3141786" y="1242646"/>
            <a:ext cx="4360984" cy="5380891"/>
          </a:xfrm>
        </p:spPr>
        <p:txBody>
          <a:bodyPr>
            <a:normAutofit fontScale="85000" lnSpcReduction="10000"/>
          </a:bodyPr>
          <a:lstStyle/>
          <a:p>
            <a:r>
              <a:rPr lang="en-US" sz="2400" b="1" i="1" dirty="0"/>
              <a:t>The chosen (1:1)</a:t>
            </a:r>
          </a:p>
          <a:p>
            <a:r>
              <a:rPr lang="en-US" sz="2400" b="1" i="1" dirty="0"/>
              <a:t>The sojourners (1:1)</a:t>
            </a:r>
          </a:p>
          <a:p>
            <a:r>
              <a:rPr lang="en-US" sz="2400" b="1" i="1" dirty="0"/>
              <a:t>The diaspora (1:1)</a:t>
            </a:r>
          </a:p>
          <a:p>
            <a:r>
              <a:rPr lang="en-US" sz="2400" b="1" i="1" dirty="0"/>
              <a:t>Those sprinkled with covenant blood (1:2)</a:t>
            </a:r>
          </a:p>
          <a:p>
            <a:r>
              <a:rPr lang="en-US" sz="2400" b="1" i="1" dirty="0"/>
              <a:t>The heirs to an imperishable inheritance (1:4)</a:t>
            </a:r>
          </a:p>
          <a:p>
            <a:r>
              <a:rPr lang="en-US" sz="2400" b="1" i="1" dirty="0"/>
              <a:t>Those called to be God’s holy people (1:15-16)</a:t>
            </a:r>
          </a:p>
          <a:p>
            <a:r>
              <a:rPr lang="en-US" sz="2400" b="1" i="1" dirty="0"/>
              <a:t>Resident aliens </a:t>
            </a:r>
            <a:r>
              <a:rPr lang="en-US" b="1" i="1" dirty="0"/>
              <a:t>(1:17)</a:t>
            </a:r>
          </a:p>
          <a:p>
            <a:r>
              <a:rPr lang="en-US" sz="2400" b="1" i="1" dirty="0"/>
              <a:t>The redeemed (1:18)</a:t>
            </a:r>
          </a:p>
        </p:txBody>
      </p:sp>
      <p:sp>
        <p:nvSpPr>
          <p:cNvPr id="6" name="Content Placeholder 4">
            <a:extLst>
              <a:ext uri="{FF2B5EF4-FFF2-40B4-BE49-F238E27FC236}">
                <a16:creationId xmlns:a16="http://schemas.microsoft.com/office/drawing/2014/main" id="{90F9816F-44C7-48DD-9067-07BD3131926C}"/>
              </a:ext>
            </a:extLst>
          </p:cNvPr>
          <p:cNvSpPr txBox="1">
            <a:spLocks/>
          </p:cNvSpPr>
          <p:nvPr/>
        </p:nvSpPr>
        <p:spPr>
          <a:xfrm>
            <a:off x="7502770" y="1242646"/>
            <a:ext cx="4360984" cy="5427784"/>
          </a:xfrm>
          <a:prstGeom prst="rect">
            <a:avLst/>
          </a:prstGeom>
        </p:spPr>
        <p:txBody>
          <a:bodyPr vert="horz" lIns="91440" tIns="45720" rIns="91440" bIns="45720" rtlCol="0">
            <a:norm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r>
              <a:rPr lang="en-US" b="1" i="1" dirty="0"/>
              <a:t>Those to whom good news is proclaimed (1:25)</a:t>
            </a:r>
          </a:p>
          <a:p>
            <a:r>
              <a:rPr lang="en-US" b="1" i="1" dirty="0"/>
              <a:t>The new temple (2:5)</a:t>
            </a:r>
          </a:p>
          <a:p>
            <a:r>
              <a:rPr lang="en-US" b="1" i="1" dirty="0"/>
              <a:t>The new priesthood (2:5)</a:t>
            </a:r>
          </a:p>
          <a:p>
            <a:r>
              <a:rPr lang="en-US" b="1" i="1" dirty="0"/>
              <a:t>God’s chosen race (2:9)</a:t>
            </a:r>
          </a:p>
          <a:p>
            <a:r>
              <a:rPr lang="en-US" b="1" i="1" dirty="0"/>
              <a:t>God’s royal house (2:9)</a:t>
            </a:r>
          </a:p>
          <a:p>
            <a:r>
              <a:rPr lang="en-US" b="1" i="1" dirty="0"/>
              <a:t>God’s holy nation (2:9)</a:t>
            </a:r>
          </a:p>
          <a:p>
            <a:r>
              <a:rPr lang="en-US" b="1" i="1" dirty="0"/>
              <a:t>God’s special possession (2:9)</a:t>
            </a:r>
          </a:p>
          <a:p>
            <a:r>
              <a:rPr lang="en-US" b="1" i="1" dirty="0"/>
              <a:t>Those reclaimed from exile (2:10)</a:t>
            </a:r>
          </a:p>
        </p:txBody>
      </p:sp>
    </p:spTree>
    <p:extLst>
      <p:ext uri="{BB962C8B-B14F-4D97-AF65-F5344CB8AC3E}">
        <p14:creationId xmlns:p14="http://schemas.microsoft.com/office/powerpoint/2010/main" val="282275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fill="hold" nodeType="after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 calcmode="lin" valueType="num">
                                      <p:cBhvr additive="base">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5"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 presetClass="entr" presetSubtype="4" fill="hold" nodeType="after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additive="base">
                                        <p:cTn id="3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 calcmode="lin" valueType="num">
                                      <p:cBhvr additive="base">
                                        <p:cTn id="44"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2" presetClass="entr" presetSubtype="4" fill="hold" nodeType="after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51" fill="hold">
                            <p:stCondLst>
                              <p:cond delay="6500"/>
                            </p:stCondLst>
                            <p:childTnLst>
                              <p:par>
                                <p:cTn id="52" presetID="2" presetClass="entr" presetSubtype="4" fill="hold" nodeType="afterEffect">
                                  <p:stCondLst>
                                    <p:cond delay="0"/>
                                  </p:stCondLst>
                                  <p:childTnLst>
                                    <p:set>
                                      <p:cBhvr>
                                        <p:cTn id="53" dur="1" fill="hold">
                                          <p:stCondLst>
                                            <p:cond delay="0"/>
                                          </p:stCondLst>
                                        </p:cTn>
                                        <p:tgtEl>
                                          <p:spTgt spid="5">
                                            <p:txEl>
                                              <p:pRg st="7" end="7"/>
                                            </p:txEl>
                                          </p:spTgt>
                                        </p:tgtEl>
                                        <p:attrNameLst>
                                          <p:attrName>style.visibility</p:attrName>
                                        </p:attrNameLst>
                                      </p:cBhvr>
                                      <p:to>
                                        <p:strVal val="visible"/>
                                      </p:to>
                                    </p:set>
                                    <p:anim calcmode="lin" valueType="num">
                                      <p:cBhvr additive="base">
                                        <p:cTn id="54"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5" dur="1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56" fill="hold">
                            <p:stCondLst>
                              <p:cond delay="7500"/>
                            </p:stCondLst>
                            <p:childTnLst>
                              <p:par>
                                <p:cTn id="57" presetID="2" presetClass="entr" presetSubtype="4" fill="hold" nodeType="afterEffect">
                                  <p:stCondLst>
                                    <p:cond delay="0"/>
                                  </p:stCondLst>
                                  <p:childTnLst>
                                    <p:set>
                                      <p:cBhvr>
                                        <p:cTn id="58" dur="1" fill="hold">
                                          <p:stCondLst>
                                            <p:cond delay="0"/>
                                          </p:stCondLst>
                                        </p:cTn>
                                        <p:tgtEl>
                                          <p:spTgt spid="6">
                                            <p:txEl>
                                              <p:pRg st="0" end="0"/>
                                            </p:txEl>
                                          </p:spTgt>
                                        </p:tgtEl>
                                        <p:attrNameLst>
                                          <p:attrName>style.visibility</p:attrName>
                                        </p:attrNameLst>
                                      </p:cBhvr>
                                      <p:to>
                                        <p:strVal val="visible"/>
                                      </p:to>
                                    </p:set>
                                    <p:anim calcmode="lin" valueType="num">
                                      <p:cBhvr additive="base">
                                        <p:cTn id="5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0"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8500"/>
                            </p:stCondLst>
                            <p:childTnLst>
                              <p:par>
                                <p:cTn id="62" presetID="2" presetClass="entr" presetSubtype="4" fill="hold" nodeType="afterEffect">
                                  <p:stCondLst>
                                    <p:cond delay="0"/>
                                  </p:stCondLst>
                                  <p:childTnLst>
                                    <p:set>
                                      <p:cBhvr>
                                        <p:cTn id="63" dur="1" fill="hold">
                                          <p:stCondLst>
                                            <p:cond delay="0"/>
                                          </p:stCondLst>
                                        </p:cTn>
                                        <p:tgtEl>
                                          <p:spTgt spid="6">
                                            <p:txEl>
                                              <p:pRg st="1" end="1"/>
                                            </p:txEl>
                                          </p:spTgt>
                                        </p:tgtEl>
                                        <p:attrNameLst>
                                          <p:attrName>style.visibility</p:attrName>
                                        </p:attrNameLst>
                                      </p:cBhvr>
                                      <p:to>
                                        <p:strVal val="visible"/>
                                      </p:to>
                                    </p:set>
                                    <p:anim calcmode="lin" valueType="num">
                                      <p:cBhvr additive="base">
                                        <p:cTn id="6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5"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66" fill="hold">
                            <p:stCondLst>
                              <p:cond delay="9500"/>
                            </p:stCondLst>
                            <p:childTnLst>
                              <p:par>
                                <p:cTn id="67" presetID="2" presetClass="entr" presetSubtype="4" fill="hold" nodeType="afterEffect">
                                  <p:stCondLst>
                                    <p:cond delay="0"/>
                                  </p:stCondLst>
                                  <p:childTnLst>
                                    <p:set>
                                      <p:cBhvr>
                                        <p:cTn id="68" dur="1" fill="hold">
                                          <p:stCondLst>
                                            <p:cond delay="0"/>
                                          </p:stCondLst>
                                        </p:cTn>
                                        <p:tgtEl>
                                          <p:spTgt spid="6">
                                            <p:txEl>
                                              <p:pRg st="2" end="2"/>
                                            </p:txEl>
                                          </p:spTgt>
                                        </p:tgtEl>
                                        <p:attrNameLst>
                                          <p:attrName>style.visibility</p:attrName>
                                        </p:attrNameLst>
                                      </p:cBhvr>
                                      <p:to>
                                        <p:strVal val="visible"/>
                                      </p:to>
                                    </p:set>
                                    <p:anim calcmode="lin" valueType="num">
                                      <p:cBhvr additive="base">
                                        <p:cTn id="6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70"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71" fill="hold">
                            <p:stCondLst>
                              <p:cond delay="10500"/>
                            </p:stCondLst>
                            <p:childTnLst>
                              <p:par>
                                <p:cTn id="72" presetID="2" presetClass="entr" presetSubtype="4" fill="hold" nodeType="afterEffect">
                                  <p:stCondLst>
                                    <p:cond delay="0"/>
                                  </p:stCondLst>
                                  <p:childTnLst>
                                    <p:set>
                                      <p:cBhvr>
                                        <p:cTn id="73" dur="1" fill="hold">
                                          <p:stCondLst>
                                            <p:cond delay="0"/>
                                          </p:stCondLst>
                                        </p:cTn>
                                        <p:tgtEl>
                                          <p:spTgt spid="6">
                                            <p:txEl>
                                              <p:pRg st="3" end="3"/>
                                            </p:txEl>
                                          </p:spTgt>
                                        </p:tgtEl>
                                        <p:attrNameLst>
                                          <p:attrName>style.visibility</p:attrName>
                                        </p:attrNameLst>
                                      </p:cBhvr>
                                      <p:to>
                                        <p:strVal val="visible"/>
                                      </p:to>
                                    </p:set>
                                    <p:anim calcmode="lin" valueType="num">
                                      <p:cBhvr additive="base">
                                        <p:cTn id="7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75" dur="1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76" fill="hold">
                            <p:stCondLst>
                              <p:cond delay="11500"/>
                            </p:stCondLst>
                            <p:childTnLst>
                              <p:par>
                                <p:cTn id="77" presetID="2" presetClass="entr" presetSubtype="4" fill="hold" nodeType="afterEffect">
                                  <p:stCondLst>
                                    <p:cond delay="0"/>
                                  </p:stCondLst>
                                  <p:childTnLst>
                                    <p:set>
                                      <p:cBhvr>
                                        <p:cTn id="78" dur="1" fill="hold">
                                          <p:stCondLst>
                                            <p:cond delay="0"/>
                                          </p:stCondLst>
                                        </p:cTn>
                                        <p:tgtEl>
                                          <p:spTgt spid="6">
                                            <p:txEl>
                                              <p:pRg st="4" end="4"/>
                                            </p:txEl>
                                          </p:spTgt>
                                        </p:tgtEl>
                                        <p:attrNameLst>
                                          <p:attrName>style.visibility</p:attrName>
                                        </p:attrNameLst>
                                      </p:cBhvr>
                                      <p:to>
                                        <p:strVal val="visible"/>
                                      </p:to>
                                    </p:set>
                                    <p:anim calcmode="lin" valueType="num">
                                      <p:cBhvr additive="base">
                                        <p:cTn id="7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0" dur="1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81" fill="hold">
                            <p:stCondLst>
                              <p:cond delay="12500"/>
                            </p:stCondLst>
                            <p:childTnLst>
                              <p:par>
                                <p:cTn id="82" presetID="2" presetClass="entr" presetSubtype="4" fill="hold" nodeType="afterEffect">
                                  <p:stCondLst>
                                    <p:cond delay="0"/>
                                  </p:stCondLst>
                                  <p:childTnLst>
                                    <p:set>
                                      <p:cBhvr>
                                        <p:cTn id="83" dur="1" fill="hold">
                                          <p:stCondLst>
                                            <p:cond delay="0"/>
                                          </p:stCondLst>
                                        </p:cTn>
                                        <p:tgtEl>
                                          <p:spTgt spid="6">
                                            <p:txEl>
                                              <p:pRg st="5" end="5"/>
                                            </p:txEl>
                                          </p:spTgt>
                                        </p:tgtEl>
                                        <p:attrNameLst>
                                          <p:attrName>style.visibility</p:attrName>
                                        </p:attrNameLst>
                                      </p:cBhvr>
                                      <p:to>
                                        <p:strVal val="visible"/>
                                      </p:to>
                                    </p:set>
                                    <p:anim calcmode="lin" valueType="num">
                                      <p:cBhvr additive="base">
                                        <p:cTn id="84"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5" dur="1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86" fill="hold">
                            <p:stCondLst>
                              <p:cond delay="13500"/>
                            </p:stCondLst>
                            <p:childTnLst>
                              <p:par>
                                <p:cTn id="87" presetID="2" presetClass="entr" presetSubtype="4" fill="hold" nodeType="afterEffect">
                                  <p:stCondLst>
                                    <p:cond delay="0"/>
                                  </p:stCondLst>
                                  <p:childTnLst>
                                    <p:set>
                                      <p:cBhvr>
                                        <p:cTn id="88" dur="1" fill="hold">
                                          <p:stCondLst>
                                            <p:cond delay="0"/>
                                          </p:stCondLst>
                                        </p:cTn>
                                        <p:tgtEl>
                                          <p:spTgt spid="6">
                                            <p:txEl>
                                              <p:pRg st="6" end="6"/>
                                            </p:txEl>
                                          </p:spTgt>
                                        </p:tgtEl>
                                        <p:attrNameLst>
                                          <p:attrName>style.visibility</p:attrName>
                                        </p:attrNameLst>
                                      </p:cBhvr>
                                      <p:to>
                                        <p:strVal val="visible"/>
                                      </p:to>
                                    </p:set>
                                    <p:anim calcmode="lin" valueType="num">
                                      <p:cBhvr additive="base">
                                        <p:cTn id="8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90" dur="10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91" fill="hold">
                            <p:stCondLst>
                              <p:cond delay="14500"/>
                            </p:stCondLst>
                            <p:childTnLst>
                              <p:par>
                                <p:cTn id="92" presetID="2" presetClass="entr" presetSubtype="4" fill="hold" nodeType="afterEffect">
                                  <p:stCondLst>
                                    <p:cond delay="0"/>
                                  </p:stCondLst>
                                  <p:childTnLst>
                                    <p:set>
                                      <p:cBhvr>
                                        <p:cTn id="93" dur="1" fill="hold">
                                          <p:stCondLst>
                                            <p:cond delay="0"/>
                                          </p:stCondLst>
                                        </p:cTn>
                                        <p:tgtEl>
                                          <p:spTgt spid="6">
                                            <p:txEl>
                                              <p:pRg st="7" end="7"/>
                                            </p:txEl>
                                          </p:spTgt>
                                        </p:tgtEl>
                                        <p:attrNameLst>
                                          <p:attrName>style.visibility</p:attrName>
                                        </p:attrNameLst>
                                      </p:cBhvr>
                                      <p:to>
                                        <p:strVal val="visible"/>
                                      </p:to>
                                    </p:set>
                                    <p:anim calcmode="lin" valueType="num">
                                      <p:cBhvr additive="base">
                                        <p:cTn id="94"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95" dur="10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77D3D4-047C-496D-BEF6-58DA88E7CC20}"/>
              </a:ext>
            </a:extLst>
          </p:cNvPr>
          <p:cNvSpPr>
            <a:spLocks noGrp="1"/>
          </p:cNvSpPr>
          <p:nvPr>
            <p:ph type="ctrTitle"/>
          </p:nvPr>
        </p:nvSpPr>
        <p:spPr>
          <a:xfrm>
            <a:off x="1684792" y="4439294"/>
            <a:ext cx="9612924" cy="984738"/>
          </a:xfrm>
        </p:spPr>
        <p:txBody>
          <a:bodyPr>
            <a:normAutofit/>
          </a:bodyPr>
          <a:lstStyle/>
          <a:p>
            <a:r>
              <a:rPr lang="en-US" dirty="0">
                <a:effectLst>
                  <a:outerShdw blurRad="38100" dist="38100" dir="2700000" algn="tl">
                    <a:srgbClr val="000000">
                      <a:alpha val="43137"/>
                    </a:srgbClr>
                  </a:outerShdw>
                </a:effectLst>
              </a:rPr>
              <a:t>THE SOCIAL </a:t>
            </a:r>
            <a:r>
              <a:rPr lang="en-US" dirty="0">
                <a:solidFill>
                  <a:srgbClr val="414141"/>
                </a:solidFill>
                <a:effectLst>
                  <a:outerShdw blurRad="38100" dist="38100" dir="2700000" algn="tl">
                    <a:srgbClr val="000000">
                      <a:alpha val="43137"/>
                    </a:srgbClr>
                  </a:outerShdw>
                </a:effectLst>
              </a:rPr>
              <a:t>CODE</a:t>
            </a:r>
          </a:p>
        </p:txBody>
      </p:sp>
    </p:spTree>
    <p:extLst>
      <p:ext uri="{BB962C8B-B14F-4D97-AF65-F5344CB8AC3E}">
        <p14:creationId xmlns:p14="http://schemas.microsoft.com/office/powerpoint/2010/main" val="26395449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5CDD9-E721-4B58-9817-378996B43779}"/>
              </a:ext>
            </a:extLst>
          </p:cNvPr>
          <p:cNvSpPr>
            <a:spLocks noGrp="1"/>
          </p:cNvSpPr>
          <p:nvPr>
            <p:ph type="title"/>
          </p:nvPr>
        </p:nvSpPr>
        <p:spPr>
          <a:xfrm>
            <a:off x="2611808" y="365760"/>
            <a:ext cx="7958331" cy="1077229"/>
          </a:xfrm>
        </p:spPr>
        <p:txBody>
          <a:bodyPr>
            <a:normAutofit/>
          </a:bodyPr>
          <a:lstStyle/>
          <a:p>
            <a:r>
              <a:rPr lang="en-US" sz="3600" dirty="0">
                <a:solidFill>
                  <a:srgbClr val="FFC000"/>
                </a:solidFill>
                <a:latin typeface="Cooper Black" panose="0208090404030B020404" pitchFamily="18" charset="0"/>
              </a:rPr>
              <a:t>SOCIAL CODES (2:11-12)</a:t>
            </a:r>
          </a:p>
        </p:txBody>
      </p:sp>
      <p:sp>
        <p:nvSpPr>
          <p:cNvPr id="3" name="Content Placeholder 2">
            <a:extLst>
              <a:ext uri="{FF2B5EF4-FFF2-40B4-BE49-F238E27FC236}">
                <a16:creationId xmlns:a16="http://schemas.microsoft.com/office/drawing/2014/main" id="{C4BCD95D-9483-4475-AE5E-749BCA394FC4}"/>
              </a:ext>
            </a:extLst>
          </p:cNvPr>
          <p:cNvSpPr>
            <a:spLocks noGrp="1"/>
          </p:cNvSpPr>
          <p:nvPr>
            <p:ph idx="1"/>
          </p:nvPr>
        </p:nvSpPr>
        <p:spPr>
          <a:xfrm>
            <a:off x="2386013" y="1214438"/>
            <a:ext cx="8714803" cy="5277802"/>
          </a:xfrm>
        </p:spPr>
        <p:txBody>
          <a:bodyPr>
            <a:normAutofit lnSpcReduction="10000"/>
          </a:bodyPr>
          <a:lstStyle/>
          <a:p>
            <a:pPr marL="0" indent="0">
              <a:buNone/>
            </a:pPr>
            <a:r>
              <a:rPr lang="en-US" sz="2800" b="1" dirty="0">
                <a:solidFill>
                  <a:srgbClr val="99FF99"/>
                </a:solidFill>
              </a:rPr>
              <a:t>In both the Jewish and the Greco-Roman worlds, ethical lists were common that stipulated appropriate behaviors. As did Paul in several of his letters, Peter offers a Christian social code.</a:t>
            </a:r>
          </a:p>
          <a:p>
            <a:r>
              <a:rPr lang="en-US" sz="2400" i="1" dirty="0"/>
              <a:t>If the Christian community has become God’s new people, then they must live as God’s people.</a:t>
            </a:r>
          </a:p>
          <a:p>
            <a:r>
              <a:rPr lang="en-US" sz="2400" i="1" dirty="0"/>
              <a:t>Peter will address three broad areas: the relationship of Christians to government, slavery, and marriage.</a:t>
            </a:r>
          </a:p>
          <a:p>
            <a:r>
              <a:rPr lang="en-US" sz="2400" i="1" dirty="0"/>
              <a:t>Above all, the Christian is at war with the materialistic, humanistic, orgiastic lifestyles of the larger culture.</a:t>
            </a:r>
          </a:p>
          <a:p>
            <a:endParaRPr lang="en-US" sz="2400" i="1" dirty="0"/>
          </a:p>
        </p:txBody>
      </p:sp>
    </p:spTree>
    <p:extLst>
      <p:ext uri="{BB962C8B-B14F-4D97-AF65-F5344CB8AC3E}">
        <p14:creationId xmlns:p14="http://schemas.microsoft.com/office/powerpoint/2010/main" val="276602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9D5D-0ED0-4D8E-AF7F-B01D9C1E88BF}"/>
              </a:ext>
            </a:extLst>
          </p:cNvPr>
          <p:cNvSpPr>
            <a:spLocks noGrp="1"/>
          </p:cNvSpPr>
          <p:nvPr>
            <p:ph type="title"/>
          </p:nvPr>
        </p:nvSpPr>
        <p:spPr/>
        <p:txBody>
          <a:bodyPr>
            <a:normAutofit/>
          </a:bodyPr>
          <a:lstStyle/>
          <a:p>
            <a:r>
              <a:rPr lang="en-US" sz="3600" dirty="0">
                <a:solidFill>
                  <a:srgbClr val="FFC000"/>
                </a:solidFill>
                <a:latin typeface="Cooper Black" panose="0208090404030B020404" pitchFamily="18" charset="0"/>
              </a:rPr>
              <a:t>DUTIES TO THE STATE (2:13-17)</a:t>
            </a:r>
          </a:p>
        </p:txBody>
      </p:sp>
      <p:sp>
        <p:nvSpPr>
          <p:cNvPr id="3" name="Content Placeholder 2">
            <a:extLst>
              <a:ext uri="{FF2B5EF4-FFF2-40B4-BE49-F238E27FC236}">
                <a16:creationId xmlns:a16="http://schemas.microsoft.com/office/drawing/2014/main" id="{8B066E6D-0256-4AD4-9D49-40F93E08A7AC}"/>
              </a:ext>
            </a:extLst>
          </p:cNvPr>
          <p:cNvSpPr>
            <a:spLocks noGrp="1"/>
          </p:cNvSpPr>
          <p:nvPr>
            <p:ph idx="1"/>
          </p:nvPr>
        </p:nvSpPr>
        <p:spPr>
          <a:xfrm>
            <a:off x="2343150" y="1628774"/>
            <a:ext cx="8388779" cy="4842363"/>
          </a:xfrm>
        </p:spPr>
        <p:txBody>
          <a:bodyPr>
            <a:normAutofit/>
          </a:bodyPr>
          <a:lstStyle/>
          <a:p>
            <a:pPr marL="0" indent="0">
              <a:buNone/>
            </a:pPr>
            <a:r>
              <a:rPr lang="en-US" sz="2800" b="1" dirty="0">
                <a:solidFill>
                  <a:srgbClr val="99FF99"/>
                </a:solidFill>
              </a:rPr>
              <a:t>Submission to human government becomes part of the Christian witness in the world.</a:t>
            </a:r>
          </a:p>
          <a:p>
            <a:r>
              <a:rPr lang="en-US" sz="2400" i="1" dirty="0"/>
              <a:t>Peter’s readers faced serious slander from outsiders, and within a few years, that slander would include accusations of incest, cannibalism, and atheism; Christianity would be categorized as </a:t>
            </a:r>
            <a:r>
              <a:rPr lang="en-US" sz="2400" i="1" u="sng" dirty="0" err="1"/>
              <a:t>religio</a:t>
            </a:r>
            <a:r>
              <a:rPr lang="en-US" sz="2400" i="1" u="sng" dirty="0"/>
              <a:t> </a:t>
            </a:r>
            <a:r>
              <a:rPr lang="en-US" sz="2400" i="1" u="sng" dirty="0" err="1"/>
              <a:t>prava</a:t>
            </a:r>
            <a:r>
              <a:rPr lang="en-US" sz="2400" i="1" dirty="0"/>
              <a:t> (depraved religion).</a:t>
            </a:r>
          </a:p>
          <a:p>
            <a:r>
              <a:rPr lang="en-US" sz="2400" i="1" dirty="0"/>
              <a:t>His advice is that Christians should be exemplary, showing honor to everyone, especially to God himself, but also to the emperor.</a:t>
            </a:r>
          </a:p>
        </p:txBody>
      </p:sp>
    </p:spTree>
    <p:extLst>
      <p:ext uri="{BB962C8B-B14F-4D97-AF65-F5344CB8AC3E}">
        <p14:creationId xmlns:p14="http://schemas.microsoft.com/office/powerpoint/2010/main" val="169879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93418-18C0-4FEA-BE2F-9179868ECBCC}"/>
              </a:ext>
            </a:extLst>
          </p:cNvPr>
          <p:cNvSpPr>
            <a:spLocks noGrp="1"/>
          </p:cNvSpPr>
          <p:nvPr>
            <p:ph type="title"/>
          </p:nvPr>
        </p:nvSpPr>
        <p:spPr>
          <a:xfrm>
            <a:off x="2043890" y="493665"/>
            <a:ext cx="8952355" cy="1077229"/>
          </a:xfrm>
        </p:spPr>
        <p:txBody>
          <a:bodyPr>
            <a:noAutofit/>
          </a:bodyPr>
          <a:lstStyle/>
          <a:p>
            <a:r>
              <a:rPr lang="en-US" sz="3600" dirty="0">
                <a:solidFill>
                  <a:srgbClr val="FFC000"/>
                </a:solidFill>
                <a:latin typeface="Cooper Black" panose="0208090404030B020404" pitchFamily="18" charset="0"/>
              </a:rPr>
              <a:t>DUTIES TO THE </a:t>
            </a:r>
            <a:r>
              <a:rPr lang="en-US" sz="4400" dirty="0">
                <a:solidFill>
                  <a:srgbClr val="FFC000"/>
                </a:solidFill>
                <a:latin typeface="Greekth" panose="02020803070505020304" pitchFamily="18" charset="0"/>
              </a:rPr>
              <a:t>oi]</a:t>
            </a:r>
            <a:r>
              <a:rPr lang="en-US" sz="4400" dirty="0" err="1">
                <a:solidFill>
                  <a:srgbClr val="FFC000"/>
                </a:solidFill>
                <a:latin typeface="Greekth" panose="02020803070505020304" pitchFamily="18" charset="0"/>
              </a:rPr>
              <a:t>konomi</a:t>
            </a:r>
            <a:r>
              <a:rPr lang="en-US" sz="4400" dirty="0">
                <a:solidFill>
                  <a:srgbClr val="FFC000"/>
                </a:solidFill>
                <a:latin typeface="Greekth" panose="02020803070505020304" pitchFamily="18" charset="0"/>
              </a:rPr>
              <a:t>&lt;a</a:t>
            </a:r>
            <a:r>
              <a:rPr lang="en-US" sz="4400" dirty="0">
                <a:solidFill>
                  <a:srgbClr val="FFC000"/>
                </a:solidFill>
                <a:latin typeface="Cooper Black" panose="0208090404030B020404" pitchFamily="18" charset="0"/>
              </a:rPr>
              <a:t> </a:t>
            </a:r>
            <a:r>
              <a:rPr lang="en-US" sz="3600" dirty="0">
                <a:solidFill>
                  <a:srgbClr val="FFC000"/>
                </a:solidFill>
                <a:latin typeface="Cooper Black" panose="0208090404030B020404" pitchFamily="18" charset="0"/>
              </a:rPr>
              <a:t>(2:18-25)</a:t>
            </a:r>
          </a:p>
        </p:txBody>
      </p:sp>
      <p:sp>
        <p:nvSpPr>
          <p:cNvPr id="3" name="Content Placeholder 2">
            <a:extLst>
              <a:ext uri="{FF2B5EF4-FFF2-40B4-BE49-F238E27FC236}">
                <a16:creationId xmlns:a16="http://schemas.microsoft.com/office/drawing/2014/main" id="{6D0D1FF6-B8EE-4F2B-9DEC-2747AEDCC9B7}"/>
              </a:ext>
            </a:extLst>
          </p:cNvPr>
          <p:cNvSpPr>
            <a:spLocks noGrp="1"/>
          </p:cNvSpPr>
          <p:nvPr>
            <p:ph idx="1"/>
          </p:nvPr>
        </p:nvSpPr>
        <p:spPr>
          <a:xfrm>
            <a:off x="2395583" y="1383324"/>
            <a:ext cx="8952355" cy="5521569"/>
          </a:xfrm>
        </p:spPr>
        <p:txBody>
          <a:bodyPr>
            <a:normAutofit/>
          </a:bodyPr>
          <a:lstStyle/>
          <a:p>
            <a:pPr marL="0" indent="0">
              <a:buNone/>
            </a:pPr>
            <a:r>
              <a:rPr lang="en-US" sz="2800" b="1" dirty="0">
                <a:solidFill>
                  <a:srgbClr val="99FF99"/>
                </a:solidFill>
              </a:rPr>
              <a:t>The Greco-Roman household community was a large, inclusive unit often composed of a number of families under the authority of the senior male.</a:t>
            </a:r>
          </a:p>
          <a:p>
            <a:r>
              <a:rPr lang="en-US" sz="2400" i="1" dirty="0"/>
              <a:t>Such households included friends, freedmen, and slaves, usually engaged in a common agricultural or mercantile trade.</a:t>
            </a:r>
          </a:p>
          <a:p>
            <a:r>
              <a:rPr lang="en-US" sz="2400" i="1" dirty="0"/>
              <a:t>Peter urges voluntary submission on the part of slaves, even in the face of unjust treatment.</a:t>
            </a:r>
          </a:p>
          <a:p>
            <a:r>
              <a:rPr lang="en-US" sz="2400" i="1" dirty="0"/>
              <a:t>The supreme model is the suffering of Jesus, and Christian slaves are called to endure just as Christ endured, without retaliation or threat.</a:t>
            </a:r>
          </a:p>
        </p:txBody>
      </p:sp>
    </p:spTree>
    <p:extLst>
      <p:ext uri="{BB962C8B-B14F-4D97-AF65-F5344CB8AC3E}">
        <p14:creationId xmlns:p14="http://schemas.microsoft.com/office/powerpoint/2010/main" val="222471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46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4F8B4-C900-4D7B-9380-321C4DE23F53}"/>
              </a:ext>
            </a:extLst>
          </p:cNvPr>
          <p:cNvSpPr>
            <a:spLocks noGrp="1"/>
          </p:cNvSpPr>
          <p:nvPr>
            <p:ph type="title"/>
          </p:nvPr>
        </p:nvSpPr>
        <p:spPr>
          <a:xfrm>
            <a:off x="1596376" y="58427"/>
            <a:ext cx="8999247" cy="1077229"/>
          </a:xfrm>
        </p:spPr>
        <p:txBody>
          <a:bodyPr>
            <a:noAutofit/>
          </a:bodyPr>
          <a:lstStyle/>
          <a:p>
            <a:pPr algn="ctr"/>
            <a:r>
              <a:rPr lang="en-US" sz="7200" dirty="0">
                <a:solidFill>
                  <a:srgbClr val="FFC000"/>
                </a:solidFill>
                <a:latin typeface="Brush Script MT" panose="03060802040406070304" pitchFamily="66" charset="0"/>
              </a:rPr>
              <a:t>Sin-Bearing</a:t>
            </a:r>
          </a:p>
        </p:txBody>
      </p:sp>
      <p:sp>
        <p:nvSpPr>
          <p:cNvPr id="3" name="Content Placeholder 2">
            <a:extLst>
              <a:ext uri="{FF2B5EF4-FFF2-40B4-BE49-F238E27FC236}">
                <a16:creationId xmlns:a16="http://schemas.microsoft.com/office/drawing/2014/main" id="{F92B9CCA-8786-4B62-ADB8-A84D80521EE3}"/>
              </a:ext>
            </a:extLst>
          </p:cNvPr>
          <p:cNvSpPr>
            <a:spLocks noGrp="1"/>
          </p:cNvSpPr>
          <p:nvPr>
            <p:ph idx="1"/>
          </p:nvPr>
        </p:nvSpPr>
        <p:spPr>
          <a:xfrm>
            <a:off x="679937" y="1346671"/>
            <a:ext cx="10996247" cy="5452902"/>
          </a:xfrm>
        </p:spPr>
        <p:txBody>
          <a:bodyPr>
            <a:normAutofit lnSpcReduction="10000"/>
          </a:bodyPr>
          <a:lstStyle/>
          <a:p>
            <a:pPr marL="0" indent="0">
              <a:buNone/>
            </a:pPr>
            <a:r>
              <a:rPr lang="en-US" sz="2800" b="1" dirty="0">
                <a:solidFill>
                  <a:srgbClr val="99FF99"/>
                </a:solidFill>
              </a:rPr>
              <a:t>Drawing from the Torah and the Prophets, Peter describes Jesus’ suffering as bearing the penalty for sin (Nu. 14:33; Eze. 18:20; Is. 53:5-6).</a:t>
            </a:r>
          </a:p>
          <a:p>
            <a:r>
              <a:rPr lang="en-US" sz="2400" i="1" dirty="0"/>
              <a:t>Clearly, however, this was vicarious suffering: Jesus suffered for “our sins” not his own, as is graphically described in Isaiah’s suffering Servant (Is. 53).</a:t>
            </a:r>
          </a:p>
          <a:p>
            <a:r>
              <a:rPr lang="en-US" sz="2400" i="1" dirty="0"/>
              <a:t>Later, Peter will treat Jesus’ death as an expiation for sin (cf. 3:18).</a:t>
            </a:r>
          </a:p>
          <a:p>
            <a:r>
              <a:rPr lang="en-US" sz="2400" i="1" dirty="0"/>
              <a:t>The death of Jesus means the death of sin, and it anticipates the Christian lifestyle that follows the renunciation of sin.</a:t>
            </a:r>
          </a:p>
          <a:p>
            <a:r>
              <a:rPr lang="en-US" sz="2400" i="1" dirty="0"/>
              <a:t>Through Jesus, sinful people, like straying sheep, are brought back to the Great Shepherd and Bishop, who protects, feeds and watches over his flock.</a:t>
            </a:r>
          </a:p>
          <a:p>
            <a:endParaRPr lang="en-US" sz="2400" i="1" dirty="0"/>
          </a:p>
        </p:txBody>
      </p:sp>
    </p:spTree>
    <p:extLst>
      <p:ext uri="{BB962C8B-B14F-4D97-AF65-F5344CB8AC3E}">
        <p14:creationId xmlns:p14="http://schemas.microsoft.com/office/powerpoint/2010/main" val="26937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B114-10BA-4E13-9C6C-0CD58BA5CFFB}"/>
              </a:ext>
            </a:extLst>
          </p:cNvPr>
          <p:cNvSpPr>
            <a:spLocks noGrp="1"/>
          </p:cNvSpPr>
          <p:nvPr>
            <p:ph type="title"/>
          </p:nvPr>
        </p:nvSpPr>
        <p:spPr>
          <a:xfrm>
            <a:off x="2692703" y="194447"/>
            <a:ext cx="7958331" cy="1077229"/>
          </a:xfrm>
        </p:spPr>
        <p:txBody>
          <a:bodyPr>
            <a:normAutofit/>
          </a:bodyPr>
          <a:lstStyle/>
          <a:p>
            <a:r>
              <a:rPr lang="en-US" sz="3600" dirty="0">
                <a:solidFill>
                  <a:srgbClr val="FFC000"/>
                </a:solidFill>
                <a:latin typeface="Cooper Black" panose="0208090404030B020404" pitchFamily="18" charset="0"/>
              </a:rPr>
              <a:t>DUTIES TO SPOUSES (3:1-7)</a:t>
            </a:r>
          </a:p>
        </p:txBody>
      </p:sp>
      <p:sp>
        <p:nvSpPr>
          <p:cNvPr id="3" name="Content Placeholder 2">
            <a:extLst>
              <a:ext uri="{FF2B5EF4-FFF2-40B4-BE49-F238E27FC236}">
                <a16:creationId xmlns:a16="http://schemas.microsoft.com/office/drawing/2014/main" id="{7AE4F3A3-9B00-4B4C-8FC9-F71B0D092417}"/>
              </a:ext>
            </a:extLst>
          </p:cNvPr>
          <p:cNvSpPr>
            <a:spLocks noGrp="1"/>
          </p:cNvSpPr>
          <p:nvPr>
            <p:ph idx="1"/>
          </p:nvPr>
        </p:nvSpPr>
        <p:spPr>
          <a:xfrm>
            <a:off x="2275375" y="808056"/>
            <a:ext cx="9050216" cy="5955513"/>
          </a:xfrm>
        </p:spPr>
        <p:txBody>
          <a:bodyPr>
            <a:normAutofit fontScale="92500"/>
          </a:bodyPr>
          <a:lstStyle/>
          <a:p>
            <a:pPr marL="0" indent="0">
              <a:buNone/>
            </a:pPr>
            <a:r>
              <a:rPr lang="en-US" sz="2800" b="1" dirty="0">
                <a:solidFill>
                  <a:srgbClr val="99FF99"/>
                </a:solidFill>
              </a:rPr>
              <a:t>Peter urges wives toward voluntary submission (middle voice verb) and husbands toward good sense.</a:t>
            </a:r>
          </a:p>
          <a:p>
            <a:r>
              <a:rPr lang="en-US" sz="2400" i="1" dirty="0"/>
              <a:t>The goal of such submission is evangelistic, especially toward women with non-believing husbands. </a:t>
            </a:r>
          </a:p>
          <a:p>
            <a:r>
              <a:rPr lang="en-US" sz="2400" i="1" dirty="0"/>
              <a:t>It features a non-confrontational style of evangelism based on character rather than adornment, the sort of quiet conformity found in ancient women like Sarah.</a:t>
            </a:r>
          </a:p>
          <a:p>
            <a:r>
              <a:rPr lang="en-US" sz="2400" i="1" dirty="0"/>
              <a:t>Peter does not follow the typical Greco-Roman household codes which urged wives to “worship the god of their husbands.”</a:t>
            </a:r>
          </a:p>
          <a:p>
            <a:r>
              <a:rPr lang="en-US" sz="2400" i="1" dirty="0"/>
              <a:t>Husbands, for their part, are to give honor and respect to their wives as equal-inheritors of spiritual life.</a:t>
            </a:r>
          </a:p>
        </p:txBody>
      </p:sp>
    </p:spTree>
    <p:extLst>
      <p:ext uri="{BB962C8B-B14F-4D97-AF65-F5344CB8AC3E}">
        <p14:creationId xmlns:p14="http://schemas.microsoft.com/office/powerpoint/2010/main" val="355026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77D3D4-047C-496D-BEF6-58DA88E7CC20}"/>
              </a:ext>
            </a:extLst>
          </p:cNvPr>
          <p:cNvSpPr>
            <a:spLocks noGrp="1"/>
          </p:cNvSpPr>
          <p:nvPr>
            <p:ph type="ctrTitle"/>
          </p:nvPr>
        </p:nvSpPr>
        <p:spPr>
          <a:xfrm>
            <a:off x="562708" y="3429000"/>
            <a:ext cx="11629292" cy="1854357"/>
          </a:xfrm>
        </p:spPr>
        <p:txBody>
          <a:bodyPr>
            <a:normAutofit fontScale="90000"/>
          </a:bodyPr>
          <a:lstStyle/>
          <a:p>
            <a:pPr algn="l"/>
            <a:r>
              <a:rPr lang="en-US" dirty="0">
                <a:solidFill>
                  <a:schemeClr val="bg2">
                    <a:lumMod val="90000"/>
                    <a:lumOff val="10000"/>
                  </a:schemeClr>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SUFFERING IN AN </a:t>
            </a:r>
            <a:r>
              <a:rPr lang="en-US" dirty="0">
                <a:solidFill>
                  <a:schemeClr val="bg2">
                    <a:lumMod val="90000"/>
                    <a:lumOff val="10000"/>
                  </a:schemeClr>
                </a:solidFill>
                <a:effectLst>
                  <a:outerShdw blurRad="38100" dist="38100" dir="2700000" algn="tl">
                    <a:srgbClr val="000000">
                      <a:alpha val="43137"/>
                    </a:srgbClr>
                  </a:outerShdw>
                </a:effectLst>
              </a:rPr>
              <a:t>ALIEN</a:t>
            </a:r>
            <a:br>
              <a:rPr lang="en-US" dirty="0">
                <a:solidFill>
                  <a:schemeClr val="bg2">
                    <a:lumMod val="90000"/>
                    <a:lumOff val="10000"/>
                  </a:schemeClr>
                </a:solidFill>
                <a:effectLst>
                  <a:outerShdw blurRad="38100" dist="38100" dir="2700000" algn="tl">
                    <a:srgbClr val="000000">
                      <a:alpha val="43137"/>
                    </a:srgbClr>
                  </a:outerShdw>
                </a:effectLst>
              </a:rPr>
            </a:br>
            <a:r>
              <a:rPr lang="en-US" dirty="0">
                <a:solidFill>
                  <a:schemeClr val="bg2">
                    <a:lumMod val="90000"/>
                    <a:lumOff val="10000"/>
                  </a:schemeClr>
                </a:solidFill>
                <a:effectLst>
                  <a:outerShdw blurRad="38100" dist="38100" dir="2700000" algn="tl">
                    <a:srgbClr val="000000">
                      <a:alpha val="43137"/>
                    </a:srgbClr>
                  </a:outerShdw>
                </a:effectLst>
              </a:rPr>
              <a:t>                                            SOCIETY</a:t>
            </a:r>
          </a:p>
        </p:txBody>
      </p:sp>
    </p:spTree>
    <p:extLst>
      <p:ext uri="{BB962C8B-B14F-4D97-AF65-F5344CB8AC3E}">
        <p14:creationId xmlns:p14="http://schemas.microsoft.com/office/powerpoint/2010/main" val="16067417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91738-2F4C-48DE-A7B0-4230A7046331}"/>
              </a:ext>
            </a:extLst>
          </p:cNvPr>
          <p:cNvSpPr>
            <a:spLocks noGrp="1"/>
          </p:cNvSpPr>
          <p:nvPr>
            <p:ph type="title"/>
          </p:nvPr>
        </p:nvSpPr>
        <p:spPr/>
        <p:txBody>
          <a:bodyPr>
            <a:noAutofit/>
          </a:bodyPr>
          <a:lstStyle/>
          <a:p>
            <a:r>
              <a:rPr lang="en-US" sz="3600" dirty="0">
                <a:solidFill>
                  <a:srgbClr val="FFC000"/>
                </a:solidFill>
                <a:latin typeface="Cooper Black" panose="0208090404030B020404" pitchFamily="18" charset="0"/>
              </a:rPr>
              <a:t>LIVING THE GOOD CHRISTIAN LIFE (3:8-12)</a:t>
            </a:r>
          </a:p>
        </p:txBody>
      </p:sp>
      <p:sp>
        <p:nvSpPr>
          <p:cNvPr id="3" name="Content Placeholder 2">
            <a:extLst>
              <a:ext uri="{FF2B5EF4-FFF2-40B4-BE49-F238E27FC236}">
                <a16:creationId xmlns:a16="http://schemas.microsoft.com/office/drawing/2014/main" id="{695D3440-E7D7-495E-B6B8-0A8F59A8D7E1}"/>
              </a:ext>
            </a:extLst>
          </p:cNvPr>
          <p:cNvSpPr>
            <a:spLocks noGrp="1"/>
          </p:cNvSpPr>
          <p:nvPr>
            <p:ph idx="1"/>
          </p:nvPr>
        </p:nvSpPr>
        <p:spPr>
          <a:xfrm>
            <a:off x="2271713" y="2043113"/>
            <a:ext cx="8298426" cy="4545255"/>
          </a:xfrm>
        </p:spPr>
        <p:txBody>
          <a:bodyPr>
            <a:normAutofit/>
          </a:bodyPr>
          <a:lstStyle/>
          <a:p>
            <a:pPr marL="0" indent="0">
              <a:buNone/>
            </a:pPr>
            <a:r>
              <a:rPr lang="en-US" sz="2800" b="1" dirty="0">
                <a:solidFill>
                  <a:srgbClr val="99FF99"/>
                </a:solidFill>
              </a:rPr>
              <a:t>Peter now develops the profile of Christian suffering in an alien world.</a:t>
            </a:r>
          </a:p>
          <a:p>
            <a:r>
              <a:rPr lang="en-US" sz="2400" i="1" dirty="0"/>
              <a:t>The Christian calling is to an ethical life of unity, empathy, compassion and the like (cf. 2:21). Christians are to bless others, even those who show evil intent toward them.</a:t>
            </a:r>
          </a:p>
          <a:p>
            <a:r>
              <a:rPr lang="en-US" sz="2400" i="1" dirty="0"/>
              <a:t>He quotes Ps. 34:12b-16a from the LXX, which says that the good which one enjoys goes hand in hand with the good which one does.</a:t>
            </a:r>
          </a:p>
        </p:txBody>
      </p:sp>
    </p:spTree>
    <p:extLst>
      <p:ext uri="{BB962C8B-B14F-4D97-AF65-F5344CB8AC3E}">
        <p14:creationId xmlns:p14="http://schemas.microsoft.com/office/powerpoint/2010/main" val="399134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rgbClr val="41050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4CAA3-908C-43C2-B3CE-49B1590DA2D7}"/>
              </a:ext>
            </a:extLst>
          </p:cNvPr>
          <p:cNvSpPr>
            <a:spLocks noGrp="1"/>
          </p:cNvSpPr>
          <p:nvPr>
            <p:ph type="title"/>
          </p:nvPr>
        </p:nvSpPr>
        <p:spPr>
          <a:xfrm>
            <a:off x="2116834" y="269441"/>
            <a:ext cx="7958331" cy="1077229"/>
          </a:xfrm>
        </p:spPr>
        <p:txBody>
          <a:bodyPr>
            <a:noAutofit/>
          </a:bodyPr>
          <a:lstStyle/>
          <a:p>
            <a:pPr algn="ctr"/>
            <a:r>
              <a:rPr lang="en-US" sz="7200" dirty="0">
                <a:solidFill>
                  <a:srgbClr val="FFC000"/>
                </a:solidFill>
                <a:latin typeface="Brush Script MT" panose="03060802040406070304" pitchFamily="66" charset="0"/>
              </a:rPr>
              <a:t>The Face of God</a:t>
            </a:r>
          </a:p>
        </p:txBody>
      </p:sp>
      <p:sp>
        <p:nvSpPr>
          <p:cNvPr id="3" name="Content Placeholder 2">
            <a:extLst>
              <a:ext uri="{FF2B5EF4-FFF2-40B4-BE49-F238E27FC236}">
                <a16:creationId xmlns:a16="http://schemas.microsoft.com/office/drawing/2014/main" id="{B680290C-257E-4A35-8466-BDE92689C1A8}"/>
              </a:ext>
            </a:extLst>
          </p:cNvPr>
          <p:cNvSpPr>
            <a:spLocks noGrp="1"/>
          </p:cNvSpPr>
          <p:nvPr>
            <p:ph idx="1"/>
          </p:nvPr>
        </p:nvSpPr>
        <p:spPr>
          <a:xfrm>
            <a:off x="633045" y="1664677"/>
            <a:ext cx="10925908" cy="4220308"/>
          </a:xfrm>
        </p:spPr>
        <p:txBody>
          <a:bodyPr>
            <a:normAutofit/>
          </a:bodyPr>
          <a:lstStyle/>
          <a:p>
            <a:pPr marL="0" indent="0">
              <a:buNone/>
            </a:pPr>
            <a:r>
              <a:rPr lang="en-US" sz="2800" b="1" dirty="0">
                <a:solidFill>
                  <a:srgbClr val="99FF99"/>
                </a:solidFill>
              </a:rPr>
              <a:t>Psalm 34 refers to the “face of Yahweh,” a recurring anthropomorphism in the Hebrew Bible.</a:t>
            </a:r>
          </a:p>
          <a:p>
            <a:r>
              <a:rPr lang="en-US" sz="2400" i="1" dirty="0"/>
              <a:t>The whole personality of God is concentrated in his face, both his love and his disapproval.</a:t>
            </a:r>
          </a:p>
          <a:p>
            <a:r>
              <a:rPr lang="en-US" sz="2400" i="1" dirty="0"/>
              <a:t>The ultimate expression of favor and blessing is to have Yahweh’s face “shine upon you” (Nu 6:25).</a:t>
            </a:r>
          </a:p>
          <a:p>
            <a:r>
              <a:rPr lang="en-US" sz="2400" i="1" dirty="0"/>
              <a:t>To have Yahweh set his face against you is, of course, quite the opposite.</a:t>
            </a:r>
          </a:p>
        </p:txBody>
      </p:sp>
    </p:spTree>
    <p:extLst>
      <p:ext uri="{BB962C8B-B14F-4D97-AF65-F5344CB8AC3E}">
        <p14:creationId xmlns:p14="http://schemas.microsoft.com/office/powerpoint/2010/main" val="294072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404000"/>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9C8721A-0000-4259-9E99-C9579725230A}"/>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fld id="{DA931CC4-09F5-4259-9270-77366DD8FCB2}" type="slidenum">
              <a:rPr lang="en-US" altLang="en-US">
                <a:solidFill>
                  <a:srgbClr val="FFFFFF"/>
                </a:solidFill>
              </a:rPr>
              <a:pPr defTabSz="914400" fontAlgn="base">
                <a:spcBef>
                  <a:spcPct val="0"/>
                </a:spcBef>
                <a:spcAft>
                  <a:spcPct val="0"/>
                </a:spcAft>
              </a:pPr>
              <a:t>6</a:t>
            </a:fld>
            <a:endParaRPr lang="en-US" altLang="en-US">
              <a:solidFill>
                <a:srgbClr val="FFFFFF"/>
              </a:solidFill>
            </a:endParaRPr>
          </a:p>
        </p:txBody>
      </p:sp>
      <p:sp>
        <p:nvSpPr>
          <p:cNvPr id="344071" name="Rectangle 7">
            <a:extLst>
              <a:ext uri="{FF2B5EF4-FFF2-40B4-BE49-F238E27FC236}">
                <a16:creationId xmlns:a16="http://schemas.microsoft.com/office/drawing/2014/main" id="{47E6EAFE-04AA-4BEA-BDE3-B2717FA6E804}"/>
              </a:ext>
            </a:extLst>
          </p:cNvPr>
          <p:cNvSpPr>
            <a:spLocks noGrp="1" noChangeArrowheads="1"/>
          </p:cNvSpPr>
          <p:nvPr>
            <p:ph type="title"/>
          </p:nvPr>
        </p:nvSpPr>
        <p:spPr>
          <a:xfrm>
            <a:off x="4876800" y="152400"/>
            <a:ext cx="5334000" cy="990600"/>
          </a:xfrm>
        </p:spPr>
        <p:txBody>
          <a:bodyPr/>
          <a:lstStyle/>
          <a:p>
            <a:pPr eaLnBrk="1" hangingPunct="1">
              <a:defRPr/>
            </a:pPr>
            <a:r>
              <a:rPr lang="en-US" altLang="en-US" sz="3200"/>
              <a:t>Floor plan of the 5</a:t>
            </a:r>
            <a:r>
              <a:rPr lang="en-US" altLang="en-US" sz="3200" baseline="30000"/>
              <a:t>th</a:t>
            </a:r>
            <a:r>
              <a:rPr lang="en-US" altLang="en-US" sz="3200"/>
              <a:t> century octagonal church</a:t>
            </a:r>
          </a:p>
        </p:txBody>
      </p:sp>
      <p:pic>
        <p:nvPicPr>
          <p:cNvPr id="73732" name="Picture 6" descr="BSBA190502800L[1]">
            <a:extLst>
              <a:ext uri="{FF2B5EF4-FFF2-40B4-BE49-F238E27FC236}">
                <a16:creationId xmlns:a16="http://schemas.microsoft.com/office/drawing/2014/main" id="{B5AD0AD3-55DC-460D-AAA7-DC3E88971EFF}"/>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524000" y="0"/>
            <a:ext cx="2959100" cy="317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3733" name="Picture 9" descr="BSBA190502912L[1]">
            <a:extLst>
              <a:ext uri="{FF2B5EF4-FFF2-40B4-BE49-F238E27FC236}">
                <a16:creationId xmlns:a16="http://schemas.microsoft.com/office/drawing/2014/main" id="{95D27496-47D7-456D-B6C7-3B06CF23BB65}"/>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495800" y="1279526"/>
            <a:ext cx="6172200" cy="558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734" name="Text Box 10">
            <a:extLst>
              <a:ext uri="{FF2B5EF4-FFF2-40B4-BE49-F238E27FC236}">
                <a16:creationId xmlns:a16="http://schemas.microsoft.com/office/drawing/2014/main" id="{2B9CABF9-9F98-4A30-880E-91D24A00511B}"/>
              </a:ext>
            </a:extLst>
          </p:cNvPr>
          <p:cNvSpPr txBox="1">
            <a:spLocks noChangeArrowheads="1"/>
          </p:cNvSpPr>
          <p:nvPr/>
        </p:nvSpPr>
        <p:spPr bwMode="auto">
          <a:xfrm>
            <a:off x="1676400" y="3276601"/>
            <a:ext cx="26670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9pPr>
          </a:lstStyle>
          <a:p>
            <a:pPr defTabSz="914400" fontAlgn="base">
              <a:spcBef>
                <a:spcPct val="50000"/>
              </a:spcBef>
              <a:spcAft>
                <a:spcPct val="0"/>
              </a:spcAft>
              <a:buClrTx/>
              <a:buSzTx/>
              <a:buNone/>
            </a:pPr>
            <a:r>
              <a:rPr lang="en-US" altLang="en-US" sz="2000" b="1">
                <a:solidFill>
                  <a:srgbClr val="FFFFFF"/>
                </a:solidFill>
                <a:latin typeface="Arial Narrow" panose="020B0606020202030204" pitchFamily="34" charset="0"/>
              </a:rPr>
              <a:t>Before Constantine’s Edict of Toleration, Christians necessarily had to meet in secret, usually in house churches. However, after Christianity became legal, they began to build churches like this one, often over the ruins of the original church.</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33ED9-D0FB-4412-AA80-EEA0B516126B}"/>
              </a:ext>
            </a:extLst>
          </p:cNvPr>
          <p:cNvSpPr>
            <a:spLocks noGrp="1"/>
          </p:cNvSpPr>
          <p:nvPr>
            <p:ph type="title"/>
          </p:nvPr>
        </p:nvSpPr>
        <p:spPr>
          <a:xfrm>
            <a:off x="2203939" y="222738"/>
            <a:ext cx="8366202" cy="1077229"/>
          </a:xfrm>
        </p:spPr>
        <p:txBody>
          <a:bodyPr>
            <a:noAutofit/>
          </a:bodyPr>
          <a:lstStyle/>
          <a:p>
            <a:r>
              <a:rPr lang="en-US" sz="3600" dirty="0">
                <a:solidFill>
                  <a:srgbClr val="FFC000"/>
                </a:solidFill>
                <a:latin typeface="Cooper Black" panose="0208090404030B020404" pitchFamily="18" charset="0"/>
              </a:rPr>
              <a:t>SUFFERING AS EVANGELISM (3:13-17)</a:t>
            </a:r>
          </a:p>
        </p:txBody>
      </p:sp>
      <p:sp>
        <p:nvSpPr>
          <p:cNvPr id="3" name="Content Placeholder 2">
            <a:extLst>
              <a:ext uri="{FF2B5EF4-FFF2-40B4-BE49-F238E27FC236}">
                <a16:creationId xmlns:a16="http://schemas.microsoft.com/office/drawing/2014/main" id="{C885B359-3040-473A-ADA1-B2BF05CD00A0}"/>
              </a:ext>
            </a:extLst>
          </p:cNvPr>
          <p:cNvSpPr>
            <a:spLocks noGrp="1"/>
          </p:cNvSpPr>
          <p:nvPr>
            <p:ph idx="1"/>
          </p:nvPr>
        </p:nvSpPr>
        <p:spPr>
          <a:xfrm>
            <a:off x="2357438" y="1299967"/>
            <a:ext cx="8782362" cy="5335295"/>
          </a:xfrm>
        </p:spPr>
        <p:txBody>
          <a:bodyPr>
            <a:normAutofit/>
          </a:bodyPr>
          <a:lstStyle/>
          <a:p>
            <a:pPr marL="0" indent="0">
              <a:buNone/>
            </a:pPr>
            <a:r>
              <a:rPr lang="en-US" sz="2800" b="1" dirty="0">
                <a:solidFill>
                  <a:srgbClr val="99FF99"/>
                </a:solidFill>
              </a:rPr>
              <a:t>The Christian witness in the world has been a central concern all along in the letter (2:9, 12, 15, 3:1). </a:t>
            </a:r>
          </a:p>
          <a:p>
            <a:r>
              <a:rPr lang="en-US" sz="2400" i="1" dirty="0"/>
              <a:t>In taking up this theme again, Peter accentuates the fact that usually Christians who live nonaggressive and nonconfrontational lives will be shown good will.</a:t>
            </a:r>
          </a:p>
          <a:p>
            <a:r>
              <a:rPr lang="en-US" sz="2400" i="1" dirty="0"/>
              <a:t>However, even if Christians suffer for righteousness, they will be blessed by God. </a:t>
            </a:r>
          </a:p>
          <a:p>
            <a:r>
              <a:rPr lang="en-US" sz="2400" i="1" dirty="0"/>
              <a:t>Hence, Christians should not be intimidated by persecution, since their highest allegiance is to Christ.</a:t>
            </a:r>
          </a:p>
        </p:txBody>
      </p:sp>
    </p:spTree>
    <p:extLst>
      <p:ext uri="{BB962C8B-B14F-4D97-AF65-F5344CB8AC3E}">
        <p14:creationId xmlns:p14="http://schemas.microsoft.com/office/powerpoint/2010/main" val="198293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rgbClr val="41050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0F4F-AC01-421E-B74D-E173EBE8D286}"/>
              </a:ext>
            </a:extLst>
          </p:cNvPr>
          <p:cNvSpPr>
            <a:spLocks noGrp="1"/>
          </p:cNvSpPr>
          <p:nvPr>
            <p:ph type="title"/>
          </p:nvPr>
        </p:nvSpPr>
        <p:spPr>
          <a:xfrm>
            <a:off x="1104007" y="181936"/>
            <a:ext cx="9983985" cy="1252239"/>
          </a:xfrm>
        </p:spPr>
        <p:txBody>
          <a:bodyPr>
            <a:noAutofit/>
          </a:bodyPr>
          <a:lstStyle/>
          <a:p>
            <a:pPr algn="ctr"/>
            <a:r>
              <a:rPr lang="en-US" sz="7200" dirty="0">
                <a:solidFill>
                  <a:srgbClr val="FFC000"/>
                </a:solidFill>
                <a:latin typeface="Brush Script MT" panose="03060802040406070304" pitchFamily="66" charset="0"/>
              </a:rPr>
              <a:t>Non-confrontational Evangelism</a:t>
            </a:r>
          </a:p>
        </p:txBody>
      </p:sp>
      <p:sp>
        <p:nvSpPr>
          <p:cNvPr id="3" name="Content Placeholder 2">
            <a:extLst>
              <a:ext uri="{FF2B5EF4-FFF2-40B4-BE49-F238E27FC236}">
                <a16:creationId xmlns:a16="http://schemas.microsoft.com/office/drawing/2014/main" id="{2997566B-8337-489F-9B64-B47609C83543}"/>
              </a:ext>
            </a:extLst>
          </p:cNvPr>
          <p:cNvSpPr>
            <a:spLocks noGrp="1"/>
          </p:cNvSpPr>
          <p:nvPr>
            <p:ph idx="1"/>
          </p:nvPr>
        </p:nvSpPr>
        <p:spPr>
          <a:xfrm>
            <a:off x="586154" y="1570893"/>
            <a:ext cx="11207261" cy="4964495"/>
          </a:xfrm>
        </p:spPr>
        <p:txBody>
          <a:bodyPr>
            <a:normAutofit/>
          </a:bodyPr>
          <a:lstStyle/>
          <a:p>
            <a:pPr marL="0" indent="0">
              <a:buNone/>
            </a:pPr>
            <a:r>
              <a:rPr lang="en-US" sz="2800" b="1" dirty="0">
                <a:solidFill>
                  <a:srgbClr val="99FF99"/>
                </a:solidFill>
              </a:rPr>
              <a:t>Peter’s advocacy of life-style evangelism is that believers should be prepared to respond when outsiders ask them about their faith.</a:t>
            </a:r>
          </a:p>
          <a:p>
            <a:r>
              <a:rPr lang="en-US" sz="2400" i="1" dirty="0"/>
              <a:t>This advice presupposes that Christian character, which Peter has emphasized earlier (cf. 3:8-9), should stand in striking contrast to the usual patterns of life found in the culture at large.</a:t>
            </a:r>
          </a:p>
          <a:p>
            <a:r>
              <a:rPr lang="en-US" sz="2400" i="1" dirty="0"/>
              <a:t>Christians who are belligerent and rude do disservice to the gospel itself, and their witness is discredited when they proceed from behaviors not in line with Christian principles.</a:t>
            </a:r>
          </a:p>
        </p:txBody>
      </p:sp>
    </p:spTree>
    <p:extLst>
      <p:ext uri="{BB962C8B-B14F-4D97-AF65-F5344CB8AC3E}">
        <p14:creationId xmlns:p14="http://schemas.microsoft.com/office/powerpoint/2010/main" val="122851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8856B-8FE1-4B4E-99C0-577A0706F58C}"/>
              </a:ext>
            </a:extLst>
          </p:cNvPr>
          <p:cNvSpPr>
            <a:spLocks noGrp="1"/>
          </p:cNvSpPr>
          <p:nvPr>
            <p:ph type="title"/>
          </p:nvPr>
        </p:nvSpPr>
        <p:spPr>
          <a:xfrm>
            <a:off x="1594338" y="808056"/>
            <a:ext cx="8975801" cy="1077229"/>
          </a:xfrm>
        </p:spPr>
        <p:txBody>
          <a:bodyPr>
            <a:noAutofit/>
          </a:bodyPr>
          <a:lstStyle/>
          <a:p>
            <a:r>
              <a:rPr lang="en-US" sz="3600" dirty="0">
                <a:solidFill>
                  <a:srgbClr val="FFC000"/>
                </a:solidFill>
                <a:latin typeface="Cooper Black" panose="0208090404030B020404" pitchFamily="18" charset="0"/>
              </a:rPr>
              <a:t>JESUS, THE PARADIGM OF SUFFERING AND VICTORY (3:18-22)</a:t>
            </a:r>
          </a:p>
        </p:txBody>
      </p:sp>
      <p:sp>
        <p:nvSpPr>
          <p:cNvPr id="3" name="Content Placeholder 2">
            <a:extLst>
              <a:ext uri="{FF2B5EF4-FFF2-40B4-BE49-F238E27FC236}">
                <a16:creationId xmlns:a16="http://schemas.microsoft.com/office/drawing/2014/main" id="{0CF4FC25-C6CE-456C-928E-0941AC7B84C3}"/>
              </a:ext>
            </a:extLst>
          </p:cNvPr>
          <p:cNvSpPr>
            <a:spLocks noGrp="1"/>
          </p:cNvSpPr>
          <p:nvPr>
            <p:ph idx="1"/>
          </p:nvPr>
        </p:nvSpPr>
        <p:spPr>
          <a:xfrm>
            <a:off x="2371725" y="2100262"/>
            <a:ext cx="8198414" cy="3949681"/>
          </a:xfrm>
        </p:spPr>
        <p:txBody>
          <a:bodyPr>
            <a:normAutofit lnSpcReduction="10000"/>
          </a:bodyPr>
          <a:lstStyle/>
          <a:p>
            <a:pPr marL="0" indent="0">
              <a:buNone/>
            </a:pPr>
            <a:r>
              <a:rPr lang="en-US" sz="2800" b="1" dirty="0">
                <a:solidFill>
                  <a:srgbClr val="99FF99"/>
                </a:solidFill>
              </a:rPr>
              <a:t>The supreme example of innocent suffering was Jesus himself, and Peter offers an apostolic summary of Jesus’ passion.</a:t>
            </a:r>
          </a:p>
          <a:p>
            <a:r>
              <a:rPr lang="en-US" sz="2400" i="1" dirty="0"/>
              <a:t>This summary is rich in the early church’s understanding of the death of Jesus.</a:t>
            </a:r>
          </a:p>
          <a:p>
            <a:r>
              <a:rPr lang="en-US" sz="2400" i="1" dirty="0"/>
              <a:t>His death occurred in the human realm of life (in the flesh), but this human realm sharply contrasts with his resurrected life (in the Spirit).</a:t>
            </a:r>
          </a:p>
        </p:txBody>
      </p:sp>
    </p:spTree>
    <p:extLst>
      <p:ext uri="{BB962C8B-B14F-4D97-AF65-F5344CB8AC3E}">
        <p14:creationId xmlns:p14="http://schemas.microsoft.com/office/powerpoint/2010/main" val="34335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41050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B1A0B-08CB-4CD3-A63F-6C90BC8D8F44}"/>
              </a:ext>
            </a:extLst>
          </p:cNvPr>
          <p:cNvSpPr>
            <a:spLocks noGrp="1"/>
          </p:cNvSpPr>
          <p:nvPr>
            <p:ph type="title"/>
          </p:nvPr>
        </p:nvSpPr>
        <p:spPr>
          <a:xfrm>
            <a:off x="422031" y="515816"/>
            <a:ext cx="11324491" cy="1536300"/>
          </a:xfrm>
        </p:spPr>
        <p:txBody>
          <a:bodyPr>
            <a:noAutofit/>
          </a:bodyPr>
          <a:lstStyle/>
          <a:p>
            <a:pPr algn="ctr"/>
            <a:r>
              <a:rPr lang="en-US" sz="7200" dirty="0">
                <a:solidFill>
                  <a:srgbClr val="FFC000"/>
                </a:solidFill>
                <a:latin typeface="Brush Script MT" panose="03060802040406070304" pitchFamily="66" charset="0"/>
              </a:rPr>
              <a:t>Preaching to Spirits in Prison</a:t>
            </a:r>
          </a:p>
        </p:txBody>
      </p:sp>
      <p:sp>
        <p:nvSpPr>
          <p:cNvPr id="3" name="Content Placeholder 2">
            <a:extLst>
              <a:ext uri="{FF2B5EF4-FFF2-40B4-BE49-F238E27FC236}">
                <a16:creationId xmlns:a16="http://schemas.microsoft.com/office/drawing/2014/main" id="{6EEACF02-F9EE-4B40-BBFB-D4FEB37828EA}"/>
              </a:ext>
            </a:extLst>
          </p:cNvPr>
          <p:cNvSpPr>
            <a:spLocks noGrp="1"/>
          </p:cNvSpPr>
          <p:nvPr>
            <p:ph idx="1"/>
          </p:nvPr>
        </p:nvSpPr>
        <p:spPr>
          <a:xfrm>
            <a:off x="679938" y="1617785"/>
            <a:ext cx="11066584" cy="4900246"/>
          </a:xfrm>
        </p:spPr>
        <p:txBody>
          <a:bodyPr>
            <a:normAutofit/>
          </a:bodyPr>
          <a:lstStyle/>
          <a:p>
            <a:pPr marL="0" indent="0">
              <a:buNone/>
            </a:pPr>
            <a:r>
              <a:rPr lang="en-US" sz="2800" b="1" dirty="0">
                <a:solidFill>
                  <a:srgbClr val="99FF99"/>
                </a:solidFill>
              </a:rPr>
              <a:t>When reciting the Apostles’ Creed (“he descended into hell”), Christians in liturgical churches encounter the idea of Christ descending to the underworld between his death and resurrection.</a:t>
            </a:r>
          </a:p>
          <a:p>
            <a:r>
              <a:rPr lang="en-US" sz="2400" i="1" dirty="0"/>
              <a:t>Peter’s later statement (4:6), that the gospel was preached to those who are dead, along with several other NT passages, convinced the ante-Nicene Fathers that after his death on the cross Christ descended into Hades ( cf. Ep. 4:9; Mt. 12:40; Ac. 2:25ff; Ro 10:6-7).</a:t>
            </a:r>
          </a:p>
          <a:p>
            <a:r>
              <a:rPr lang="en-US" sz="2400" i="1" dirty="0"/>
              <a:t>However, there is more than one understanding of what this might mean.</a:t>
            </a:r>
          </a:p>
        </p:txBody>
      </p:sp>
    </p:spTree>
    <p:extLst>
      <p:ext uri="{BB962C8B-B14F-4D97-AF65-F5344CB8AC3E}">
        <p14:creationId xmlns:p14="http://schemas.microsoft.com/office/powerpoint/2010/main" val="82620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246A2C-415C-4792-BDC8-7BC4555A6AB7}"/>
              </a:ext>
            </a:extLst>
          </p:cNvPr>
          <p:cNvSpPr>
            <a:spLocks noGrp="1"/>
          </p:cNvSpPr>
          <p:nvPr>
            <p:ph type="title"/>
          </p:nvPr>
        </p:nvSpPr>
        <p:spPr>
          <a:xfrm>
            <a:off x="175858" y="139529"/>
            <a:ext cx="11801109" cy="635343"/>
          </a:xfrm>
        </p:spPr>
        <p:txBody>
          <a:bodyPr/>
          <a:lstStyle/>
          <a:p>
            <a:pPr algn="ctr"/>
            <a:r>
              <a:rPr lang="en-US" dirty="0">
                <a:solidFill>
                  <a:srgbClr val="680808"/>
                </a:solidFill>
                <a:latin typeface="Arial Black" panose="020B0A04020102020204" pitchFamily="34" charset="0"/>
              </a:rPr>
              <a:t>FOUR VIEWS OF CHRIST’S DESCENT INTO HELL</a:t>
            </a:r>
          </a:p>
        </p:txBody>
      </p:sp>
      <p:sp>
        <p:nvSpPr>
          <p:cNvPr id="5" name="Content Placeholder 4">
            <a:extLst>
              <a:ext uri="{FF2B5EF4-FFF2-40B4-BE49-F238E27FC236}">
                <a16:creationId xmlns:a16="http://schemas.microsoft.com/office/drawing/2014/main" id="{EAEFA479-2F5A-42D1-9233-441448F66B15}"/>
              </a:ext>
            </a:extLst>
          </p:cNvPr>
          <p:cNvSpPr>
            <a:spLocks noGrp="1"/>
          </p:cNvSpPr>
          <p:nvPr>
            <p:ph sz="half" idx="1"/>
          </p:nvPr>
        </p:nvSpPr>
        <p:spPr>
          <a:xfrm>
            <a:off x="3174956" y="797170"/>
            <a:ext cx="2786082" cy="5920153"/>
          </a:xfrm>
          <a:solidFill>
            <a:schemeClr val="tx2">
              <a:lumMod val="25000"/>
            </a:schemeClr>
          </a:solidFill>
        </p:spPr>
        <p:txBody>
          <a:bodyPr>
            <a:normAutofit lnSpcReduction="10000"/>
          </a:bodyPr>
          <a:lstStyle/>
          <a:p>
            <a:pPr marL="0" indent="0" algn="ctr">
              <a:buNone/>
            </a:pPr>
            <a:r>
              <a:rPr lang="en-US" sz="2800" dirty="0">
                <a:solidFill>
                  <a:srgbClr val="FFFF66"/>
                </a:solidFill>
                <a:latin typeface="Bernard MT Condensed" panose="02050806060905020404" pitchFamily="18" charset="0"/>
              </a:rPr>
              <a:t>PROCLAIMING THE GOSPEL</a:t>
            </a:r>
          </a:p>
          <a:p>
            <a:pPr marL="0" indent="0">
              <a:buNone/>
            </a:pPr>
            <a:r>
              <a:rPr lang="en-US" sz="2400" i="1" dirty="0">
                <a:latin typeface="Arial Narrow" panose="020B0606020202030204" pitchFamily="34" charset="0"/>
              </a:rPr>
              <a:t>Here, Christ preached the gospel in Hades, either to deceased Israelites or to pagans who had been deprived of hearing it before Christ’s incarnation (Justin Martyr, Irenaeus, Tertullian, Calvin).</a:t>
            </a:r>
          </a:p>
        </p:txBody>
      </p:sp>
      <p:sp>
        <p:nvSpPr>
          <p:cNvPr id="6" name="Content Placeholder 5">
            <a:extLst>
              <a:ext uri="{FF2B5EF4-FFF2-40B4-BE49-F238E27FC236}">
                <a16:creationId xmlns:a16="http://schemas.microsoft.com/office/drawing/2014/main" id="{646F9A8B-24CD-4868-990F-2668CBC70ECB}"/>
              </a:ext>
            </a:extLst>
          </p:cNvPr>
          <p:cNvSpPr>
            <a:spLocks noGrp="1"/>
          </p:cNvSpPr>
          <p:nvPr>
            <p:ph sz="half" idx="2"/>
          </p:nvPr>
        </p:nvSpPr>
        <p:spPr>
          <a:xfrm>
            <a:off x="175858" y="774873"/>
            <a:ext cx="2786082" cy="5920153"/>
          </a:xfrm>
          <a:solidFill>
            <a:schemeClr val="bg2">
              <a:lumMod val="90000"/>
              <a:lumOff val="10000"/>
            </a:schemeClr>
          </a:solidFill>
        </p:spPr>
        <p:txBody>
          <a:bodyPr>
            <a:normAutofit lnSpcReduction="10000"/>
          </a:bodyPr>
          <a:lstStyle/>
          <a:p>
            <a:pPr marL="0" indent="0" algn="ctr">
              <a:buNone/>
            </a:pPr>
            <a:r>
              <a:rPr lang="en-US" sz="2800" dirty="0">
                <a:solidFill>
                  <a:srgbClr val="FFFF66"/>
                </a:solidFill>
                <a:latin typeface="Bernard MT Condensed" panose="02050806060905020404" pitchFamily="18" charset="0"/>
              </a:rPr>
              <a:t>ANNOUNCING VICTORY</a:t>
            </a:r>
          </a:p>
          <a:p>
            <a:pPr marL="0" indent="0">
              <a:buNone/>
            </a:pPr>
            <a:r>
              <a:rPr lang="en-US" sz="2400" i="1" dirty="0">
                <a:latin typeface="Arial Narrow" panose="020B0606020202030204" pitchFamily="34" charset="0"/>
              </a:rPr>
              <a:t>Here, Christ announced his triumph, either to the rebels from the time of Noah, or else to the Old Testament faithful, raising them to life in heaven (Ignatius). This came to be referred to as “the harrowing of hell.”</a:t>
            </a:r>
            <a:endParaRPr lang="en-US" sz="2600" i="1" dirty="0">
              <a:latin typeface="Arial Narrow" panose="020B0606020202030204" pitchFamily="34" charset="0"/>
            </a:endParaRPr>
          </a:p>
        </p:txBody>
      </p:sp>
      <p:sp>
        <p:nvSpPr>
          <p:cNvPr id="7" name="Content Placeholder 4">
            <a:extLst>
              <a:ext uri="{FF2B5EF4-FFF2-40B4-BE49-F238E27FC236}">
                <a16:creationId xmlns:a16="http://schemas.microsoft.com/office/drawing/2014/main" id="{56E26999-EB0C-4E99-A95C-730FBEC3A215}"/>
              </a:ext>
            </a:extLst>
          </p:cNvPr>
          <p:cNvSpPr txBox="1">
            <a:spLocks/>
          </p:cNvSpPr>
          <p:nvPr/>
        </p:nvSpPr>
        <p:spPr>
          <a:xfrm>
            <a:off x="9190885" y="798317"/>
            <a:ext cx="2786082" cy="5920153"/>
          </a:xfrm>
          <a:prstGeom prst="rect">
            <a:avLst/>
          </a:prstGeom>
          <a:solidFill>
            <a:schemeClr val="accent6">
              <a:lumMod val="50000"/>
            </a:schemeClr>
          </a:solidFill>
        </p:spPr>
        <p:txBody>
          <a:bodyPr vert="horz" lIns="91440" tIns="45720" rIns="91440" bIns="45720" rtlCol="0">
            <a:normAutofit lnSpcReduction="10000"/>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0" indent="0" algn="ctr">
              <a:buFont typeface="Wingdings" panose="05000000000000000000" pitchFamily="2" charset="2"/>
              <a:buNone/>
            </a:pPr>
            <a:r>
              <a:rPr lang="en-US" sz="2800" dirty="0">
                <a:solidFill>
                  <a:srgbClr val="FFFF66"/>
                </a:solidFill>
                <a:latin typeface="Bernard MT Condensed" panose="02050806060905020404" pitchFamily="18" charset="0"/>
              </a:rPr>
              <a:t>A GENUINE DEATH</a:t>
            </a:r>
          </a:p>
          <a:p>
            <a:pPr marL="0" indent="0">
              <a:buFont typeface="Wingdings" panose="05000000000000000000" pitchFamily="2" charset="2"/>
              <a:buNone/>
            </a:pPr>
            <a:r>
              <a:rPr lang="en-US" sz="2400" i="1" dirty="0">
                <a:latin typeface="Arial Narrow" panose="020B0606020202030204" pitchFamily="34" charset="0"/>
              </a:rPr>
              <a:t>Other interpreters regard this passage in more general terms to stress that Christ truly died, a contradiction to the Docetic view that Christ only seemed to die.</a:t>
            </a:r>
          </a:p>
          <a:p>
            <a:pPr marL="0" indent="0">
              <a:buFont typeface="Wingdings" panose="05000000000000000000" pitchFamily="2" charset="2"/>
              <a:buNone/>
            </a:pPr>
            <a:r>
              <a:rPr lang="en-US" sz="2400" i="1" dirty="0">
                <a:latin typeface="Arial Narrow" panose="020B0606020202030204" pitchFamily="34" charset="0"/>
              </a:rPr>
              <a:t>Some versions of the Creed simply say Christ “descended to the dead.”</a:t>
            </a:r>
          </a:p>
        </p:txBody>
      </p:sp>
      <p:sp>
        <p:nvSpPr>
          <p:cNvPr id="8" name="Content Placeholder 4">
            <a:extLst>
              <a:ext uri="{FF2B5EF4-FFF2-40B4-BE49-F238E27FC236}">
                <a16:creationId xmlns:a16="http://schemas.microsoft.com/office/drawing/2014/main" id="{06618277-213D-4A5A-B5D8-5DB7FE208FC1}"/>
              </a:ext>
            </a:extLst>
          </p:cNvPr>
          <p:cNvSpPr txBox="1">
            <a:spLocks/>
          </p:cNvSpPr>
          <p:nvPr/>
        </p:nvSpPr>
        <p:spPr>
          <a:xfrm>
            <a:off x="6189784" y="797170"/>
            <a:ext cx="2786082" cy="5920153"/>
          </a:xfrm>
          <a:prstGeom prst="rect">
            <a:avLst/>
          </a:prstGeom>
          <a:solidFill>
            <a:schemeClr val="accent3">
              <a:lumMod val="50000"/>
            </a:schemeClr>
          </a:solidFill>
        </p:spPr>
        <p:txBody>
          <a:bodyPr vert="horz" lIns="91440" tIns="45720" rIns="91440" bIns="45720" rtlCol="0">
            <a:normAutofit lnSpcReduction="10000"/>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0" indent="0" algn="ctr">
              <a:buFont typeface="Wingdings" panose="05000000000000000000" pitchFamily="2" charset="2"/>
              <a:buNone/>
            </a:pPr>
            <a:r>
              <a:rPr lang="en-US" sz="2800" dirty="0">
                <a:solidFill>
                  <a:srgbClr val="FFFF66"/>
                </a:solidFill>
                <a:latin typeface="Bernard MT Condensed" panose="02050806060905020404" pitchFamily="18" charset="0"/>
              </a:rPr>
              <a:t>THE PREACHING OF NOAH </a:t>
            </a:r>
          </a:p>
          <a:p>
            <a:pPr marL="0" indent="0">
              <a:buFont typeface="Wingdings" panose="05000000000000000000" pitchFamily="2" charset="2"/>
              <a:buNone/>
            </a:pPr>
            <a:r>
              <a:rPr lang="en-US" sz="2400" i="1" dirty="0">
                <a:latin typeface="Arial Narrow" panose="020B0606020202030204" pitchFamily="34" charset="0"/>
              </a:rPr>
              <a:t>Here, the spirit of Christ preached  through Noah to the ante-diluvian people in the time of Noah (Augustine). The NASB embraces this view and emends the text by adding the word “now” (“those </a:t>
            </a:r>
            <a:r>
              <a:rPr lang="en-US" sz="2400" i="1" u="sng" dirty="0">
                <a:latin typeface="Arial Narrow" panose="020B0606020202030204" pitchFamily="34" charset="0"/>
              </a:rPr>
              <a:t>now</a:t>
            </a:r>
            <a:r>
              <a:rPr lang="en-US" sz="2400" i="1" dirty="0">
                <a:latin typeface="Arial Narrow" panose="020B0606020202030204" pitchFamily="34" charset="0"/>
              </a:rPr>
              <a:t> in prison”).</a:t>
            </a:r>
          </a:p>
        </p:txBody>
      </p:sp>
    </p:spTree>
    <p:extLst>
      <p:ext uri="{BB962C8B-B14F-4D97-AF65-F5344CB8AC3E}">
        <p14:creationId xmlns:p14="http://schemas.microsoft.com/office/powerpoint/2010/main" val="420619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randombar(horizontal)">
                                      <p:cBhvr>
                                        <p:cTn id="7" dur="500"/>
                                        <p:tgtEl>
                                          <p:spTgt spid="6">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0" dur="500"/>
                                        <p:tgtEl>
                                          <p:spTgt spid="6">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bg/>
                                          </p:spTgt>
                                        </p:tgtEl>
                                        <p:attrNameLst>
                                          <p:attrName>style.visibility</p:attrName>
                                        </p:attrNameLst>
                                      </p:cBhvr>
                                      <p:to>
                                        <p:strVal val="visible"/>
                                      </p:to>
                                    </p:set>
                                    <p:animEffect transition="in" filter="randombar(horizontal)">
                                      <p:cBhvr>
                                        <p:cTn id="18" dur="500"/>
                                        <p:tgtEl>
                                          <p:spTgt spid="5">
                                            <p:bg/>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1" dur="500"/>
                                        <p:tgtEl>
                                          <p:spTgt spid="5">
                                            <p:txEl>
                                              <p:pRg st="0" end="0"/>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7"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2A2A2A"/>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3BE658-42E6-4A15-8C0A-5A519250CE56}"/>
              </a:ext>
            </a:extLst>
          </p:cNvPr>
          <p:cNvSpPr>
            <a:spLocks noGrp="1"/>
          </p:cNvSpPr>
          <p:nvPr>
            <p:ph type="title"/>
          </p:nvPr>
        </p:nvSpPr>
        <p:spPr>
          <a:xfrm>
            <a:off x="1357312" y="1398344"/>
            <a:ext cx="3104782" cy="4627318"/>
          </a:xfrm>
        </p:spPr>
        <p:txBody>
          <a:bodyPr>
            <a:normAutofit fontScale="90000"/>
          </a:bodyPr>
          <a:lstStyle/>
          <a:p>
            <a:r>
              <a:rPr lang="en-US" dirty="0"/>
              <a:t>Fresco </a:t>
            </a:r>
            <a:r>
              <a:rPr lang="en-US"/>
              <a:t>of “The </a:t>
            </a:r>
            <a:r>
              <a:rPr lang="en-US" dirty="0"/>
              <a:t>Harrowing </a:t>
            </a:r>
            <a:r>
              <a:rPr lang="en-US"/>
              <a:t>of Hell”</a:t>
            </a:r>
            <a:br>
              <a:rPr lang="en-US" dirty="0"/>
            </a:br>
            <a:br>
              <a:rPr lang="en-US" dirty="0"/>
            </a:br>
            <a:r>
              <a:rPr lang="en-US" dirty="0"/>
              <a:t>Fra Angelico</a:t>
            </a:r>
            <a:br>
              <a:rPr lang="en-US" dirty="0"/>
            </a:br>
            <a:r>
              <a:rPr lang="en-US" dirty="0"/>
              <a:t>c. 1441</a:t>
            </a:r>
            <a:br>
              <a:rPr lang="en-US" dirty="0"/>
            </a:br>
            <a:br>
              <a:rPr lang="en-US" dirty="0"/>
            </a:br>
            <a:r>
              <a:rPr lang="en-US" dirty="0"/>
              <a:t>San Marco, Florence</a:t>
            </a:r>
            <a:br>
              <a:rPr lang="en-US" dirty="0"/>
            </a:br>
            <a:endParaRPr lang="en-US" dirty="0"/>
          </a:p>
        </p:txBody>
      </p:sp>
      <p:pic>
        <p:nvPicPr>
          <p:cNvPr id="1028" name="Picture 4" descr="The Harrowing of Hell">
            <a:extLst>
              <a:ext uri="{FF2B5EF4-FFF2-40B4-BE49-F238E27FC236}">
                <a16:creationId xmlns:a16="http://schemas.microsoft.com/office/drawing/2014/main" id="{765ABEA3-CF7A-4E1E-B549-3A849269938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43438" y="-11357"/>
            <a:ext cx="61912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5379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41050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B1A0B-08CB-4CD3-A63F-6C90BC8D8F44}"/>
              </a:ext>
            </a:extLst>
          </p:cNvPr>
          <p:cNvSpPr>
            <a:spLocks noGrp="1"/>
          </p:cNvSpPr>
          <p:nvPr>
            <p:ph type="title"/>
          </p:nvPr>
        </p:nvSpPr>
        <p:spPr>
          <a:xfrm>
            <a:off x="398586" y="351692"/>
            <a:ext cx="11535506" cy="1533594"/>
          </a:xfrm>
        </p:spPr>
        <p:txBody>
          <a:bodyPr>
            <a:noAutofit/>
          </a:bodyPr>
          <a:lstStyle/>
          <a:p>
            <a:pPr algn="ctr"/>
            <a:r>
              <a:rPr lang="en-US" sz="7200" dirty="0">
                <a:solidFill>
                  <a:srgbClr val="FFC000"/>
                </a:solidFill>
                <a:latin typeface="Brush Script MT" panose="03060802040406070304" pitchFamily="66" charset="0"/>
              </a:rPr>
              <a:t>The Link with Christian Baptism</a:t>
            </a:r>
          </a:p>
        </p:txBody>
      </p:sp>
      <p:sp>
        <p:nvSpPr>
          <p:cNvPr id="3" name="Content Placeholder 2">
            <a:extLst>
              <a:ext uri="{FF2B5EF4-FFF2-40B4-BE49-F238E27FC236}">
                <a16:creationId xmlns:a16="http://schemas.microsoft.com/office/drawing/2014/main" id="{6EEACF02-F9EE-4B40-BBFB-D4FEB37828EA}"/>
              </a:ext>
            </a:extLst>
          </p:cNvPr>
          <p:cNvSpPr>
            <a:spLocks noGrp="1"/>
          </p:cNvSpPr>
          <p:nvPr>
            <p:ph idx="1"/>
          </p:nvPr>
        </p:nvSpPr>
        <p:spPr>
          <a:xfrm>
            <a:off x="656492" y="1885286"/>
            <a:ext cx="10879016" cy="4164658"/>
          </a:xfrm>
        </p:spPr>
        <p:txBody>
          <a:bodyPr>
            <a:normAutofit/>
          </a:bodyPr>
          <a:lstStyle/>
          <a:p>
            <a:pPr marL="0" indent="0">
              <a:buNone/>
            </a:pPr>
            <a:r>
              <a:rPr lang="en-US" sz="2800" b="1" dirty="0">
                <a:solidFill>
                  <a:srgbClr val="99FF99"/>
                </a:solidFill>
              </a:rPr>
              <a:t>The eight persons saved from the great deluge “through water” Peter regards as analogous to Christian baptism.</a:t>
            </a:r>
          </a:p>
          <a:p>
            <a:r>
              <a:rPr lang="en-US" sz="2400" i="1" dirty="0"/>
              <a:t>Hence, the flood waters are an antitype in which an Old Testament person, object or event exists in a special correspondence with a New Testament person, object or event.</a:t>
            </a:r>
          </a:p>
          <a:p>
            <a:r>
              <a:rPr lang="en-US" sz="2400" i="1" dirty="0"/>
              <a:t>This type of hermeneutic assumes that God, who is the lord of history, causes earlier occurrences to embody characteristics that will reappear later.</a:t>
            </a:r>
          </a:p>
        </p:txBody>
      </p:sp>
    </p:spTree>
    <p:extLst>
      <p:ext uri="{BB962C8B-B14F-4D97-AF65-F5344CB8AC3E}">
        <p14:creationId xmlns:p14="http://schemas.microsoft.com/office/powerpoint/2010/main" val="102848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41050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B1A0B-08CB-4CD3-A63F-6C90BC8D8F44}"/>
              </a:ext>
            </a:extLst>
          </p:cNvPr>
          <p:cNvSpPr>
            <a:spLocks noGrp="1"/>
          </p:cNvSpPr>
          <p:nvPr>
            <p:ph type="title"/>
          </p:nvPr>
        </p:nvSpPr>
        <p:spPr>
          <a:xfrm>
            <a:off x="398585" y="117234"/>
            <a:ext cx="11394830" cy="1101966"/>
          </a:xfrm>
        </p:spPr>
        <p:txBody>
          <a:bodyPr>
            <a:noAutofit/>
          </a:bodyPr>
          <a:lstStyle/>
          <a:p>
            <a:pPr algn="ctr"/>
            <a:r>
              <a:rPr lang="en-US" sz="7200" dirty="0">
                <a:solidFill>
                  <a:srgbClr val="FFC000"/>
                </a:solidFill>
                <a:latin typeface="Brush Script MT" panose="03060802040406070304" pitchFamily="66" charset="0"/>
              </a:rPr>
              <a:t>The Meaning of Christian Baptism</a:t>
            </a:r>
          </a:p>
        </p:txBody>
      </p:sp>
      <p:sp>
        <p:nvSpPr>
          <p:cNvPr id="3" name="Content Placeholder 2">
            <a:extLst>
              <a:ext uri="{FF2B5EF4-FFF2-40B4-BE49-F238E27FC236}">
                <a16:creationId xmlns:a16="http://schemas.microsoft.com/office/drawing/2014/main" id="{6EEACF02-F9EE-4B40-BBFB-D4FEB37828EA}"/>
              </a:ext>
            </a:extLst>
          </p:cNvPr>
          <p:cNvSpPr>
            <a:spLocks noGrp="1"/>
          </p:cNvSpPr>
          <p:nvPr>
            <p:ph idx="1"/>
          </p:nvPr>
        </p:nvSpPr>
        <p:spPr>
          <a:xfrm>
            <a:off x="398584" y="984740"/>
            <a:ext cx="11558953" cy="4771291"/>
          </a:xfrm>
        </p:spPr>
        <p:txBody>
          <a:bodyPr>
            <a:normAutofit/>
          </a:bodyPr>
          <a:lstStyle/>
          <a:p>
            <a:pPr marL="0" indent="0">
              <a:buNone/>
            </a:pPr>
            <a:r>
              <a:rPr lang="en-US" sz="2800" b="1" dirty="0">
                <a:solidFill>
                  <a:srgbClr val="99FF99"/>
                </a:solidFill>
              </a:rPr>
              <a:t>Christian baptism is not the removal of dirt (possibly used here as a symbol of moral filth), but rather, is a pledge or request of faith before God for a clear conscience.</a:t>
            </a:r>
            <a:r>
              <a:rPr lang="en-US" sz="2800" dirty="0">
                <a:solidFill>
                  <a:srgbClr val="99FF99"/>
                </a:solidFill>
              </a:rPr>
              <a:t> </a:t>
            </a:r>
            <a:r>
              <a:rPr lang="en-US" sz="2800" b="1" dirty="0">
                <a:solidFill>
                  <a:srgbClr val="99FF99"/>
                </a:solidFill>
              </a:rPr>
              <a:t>(The word </a:t>
            </a:r>
            <a:r>
              <a:rPr lang="en-US" sz="3200" dirty="0">
                <a:solidFill>
                  <a:srgbClr val="99FF99"/>
                </a:solidFill>
                <a:latin typeface="Greekth" panose="02020803070505020304" pitchFamily="18" charset="0"/>
              </a:rPr>
              <a:t>e]</a:t>
            </a:r>
            <a:r>
              <a:rPr lang="en-US" sz="3200" dirty="0" err="1">
                <a:solidFill>
                  <a:srgbClr val="99FF99"/>
                </a:solidFill>
                <a:latin typeface="Greekth" panose="02020803070505020304" pitchFamily="18" charset="0"/>
              </a:rPr>
              <a:t>perw</a:t>
            </a:r>
            <a:r>
              <a:rPr lang="en-US" sz="3200" dirty="0">
                <a:solidFill>
                  <a:srgbClr val="99FF99"/>
                </a:solidFill>
                <a:latin typeface="Greekth" panose="02020803070505020304" pitchFamily="18" charset="0"/>
              </a:rPr>
              <a:t>&lt;</a:t>
            </a:r>
            <a:r>
              <a:rPr lang="en-US" sz="3200" dirty="0" err="1">
                <a:solidFill>
                  <a:srgbClr val="99FF99"/>
                </a:solidFill>
                <a:latin typeface="Greekth" panose="02020803070505020304" pitchFamily="18" charset="0"/>
              </a:rPr>
              <a:t>thma</a:t>
            </a:r>
            <a:r>
              <a:rPr lang="en-US" sz="3200" b="1" dirty="0">
                <a:solidFill>
                  <a:srgbClr val="99FF99"/>
                </a:solidFill>
              </a:rPr>
              <a:t> </a:t>
            </a:r>
            <a:r>
              <a:rPr lang="en-US" sz="2800" b="1" dirty="0">
                <a:solidFill>
                  <a:srgbClr val="99FF99"/>
                </a:solidFill>
              </a:rPr>
              <a:t>= “request” or “pledge” is found only here in the NT. )</a:t>
            </a:r>
          </a:p>
          <a:p>
            <a:r>
              <a:rPr lang="en-US" sz="2400" i="1" dirty="0"/>
              <a:t>If the nuance leans toward the idea of a request, then it may be an appeal by the baptismal candidate to God for the remission of sins (so ESV, NAB, RSV, NRSV).</a:t>
            </a:r>
          </a:p>
          <a:p>
            <a:r>
              <a:rPr lang="en-US" sz="2400" i="1" dirty="0"/>
              <a:t>If the nuance leans toward the idea of a pledge, then it may be a statement of faith made by the baptismal candidate (so NKJV, NET, NIB, NIV, NJB, NLT).</a:t>
            </a:r>
          </a:p>
        </p:txBody>
      </p:sp>
      <p:sp>
        <p:nvSpPr>
          <p:cNvPr id="4" name="TextBox 3">
            <a:extLst>
              <a:ext uri="{FF2B5EF4-FFF2-40B4-BE49-F238E27FC236}">
                <a16:creationId xmlns:a16="http://schemas.microsoft.com/office/drawing/2014/main" id="{7C1FF698-BB4F-4D4F-9EF1-D92E51965DBC}"/>
              </a:ext>
            </a:extLst>
          </p:cNvPr>
          <p:cNvSpPr txBox="1"/>
          <p:nvPr/>
        </p:nvSpPr>
        <p:spPr>
          <a:xfrm>
            <a:off x="0" y="5638800"/>
            <a:ext cx="12192000" cy="1200329"/>
          </a:xfrm>
          <a:prstGeom prst="rect">
            <a:avLst/>
          </a:prstGeom>
          <a:solidFill>
            <a:schemeClr val="bg1"/>
          </a:solidFill>
        </p:spPr>
        <p:txBody>
          <a:bodyPr wrap="square" rtlCol="0">
            <a:spAutoFit/>
          </a:bodyPr>
          <a:lstStyle/>
          <a:p>
            <a:pPr algn="ctr"/>
            <a:r>
              <a:rPr lang="en-US" sz="3600" dirty="0">
                <a:solidFill>
                  <a:srgbClr val="FFFF66"/>
                </a:solidFill>
                <a:latin typeface="Bernard MT Condensed" panose="02050806060905020404" pitchFamily="18" charset="0"/>
              </a:rPr>
              <a:t>In either case, the saving character of Christian baptism is mediated “through the resurrection of Jesus Christ.”</a:t>
            </a:r>
          </a:p>
        </p:txBody>
      </p:sp>
    </p:spTree>
    <p:extLst>
      <p:ext uri="{BB962C8B-B14F-4D97-AF65-F5344CB8AC3E}">
        <p14:creationId xmlns:p14="http://schemas.microsoft.com/office/powerpoint/2010/main" val="27147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rgbClr val="41050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B1A0B-08CB-4CD3-A63F-6C90BC8D8F44}"/>
              </a:ext>
            </a:extLst>
          </p:cNvPr>
          <p:cNvSpPr>
            <a:spLocks noGrp="1"/>
          </p:cNvSpPr>
          <p:nvPr>
            <p:ph type="title"/>
          </p:nvPr>
        </p:nvSpPr>
        <p:spPr>
          <a:xfrm>
            <a:off x="2116834" y="269441"/>
            <a:ext cx="7958331" cy="1077229"/>
          </a:xfrm>
        </p:spPr>
        <p:txBody>
          <a:bodyPr>
            <a:noAutofit/>
          </a:bodyPr>
          <a:lstStyle/>
          <a:p>
            <a:pPr algn="ctr"/>
            <a:r>
              <a:rPr lang="en-US" sz="7200" dirty="0">
                <a:solidFill>
                  <a:srgbClr val="FFC000"/>
                </a:solidFill>
                <a:latin typeface="Brush Script MT" panose="03060802040406070304" pitchFamily="66" charset="0"/>
              </a:rPr>
              <a:t>The Session of Christ</a:t>
            </a:r>
          </a:p>
        </p:txBody>
      </p:sp>
      <p:sp>
        <p:nvSpPr>
          <p:cNvPr id="3" name="Content Placeholder 2">
            <a:extLst>
              <a:ext uri="{FF2B5EF4-FFF2-40B4-BE49-F238E27FC236}">
                <a16:creationId xmlns:a16="http://schemas.microsoft.com/office/drawing/2014/main" id="{6EEACF02-F9EE-4B40-BBFB-D4FEB37828EA}"/>
              </a:ext>
            </a:extLst>
          </p:cNvPr>
          <p:cNvSpPr>
            <a:spLocks noGrp="1"/>
          </p:cNvSpPr>
          <p:nvPr>
            <p:ph idx="1"/>
          </p:nvPr>
        </p:nvSpPr>
        <p:spPr>
          <a:xfrm>
            <a:off x="445477" y="1735015"/>
            <a:ext cx="11254154" cy="4525108"/>
          </a:xfrm>
        </p:spPr>
        <p:txBody>
          <a:bodyPr>
            <a:normAutofit/>
          </a:bodyPr>
          <a:lstStyle/>
          <a:p>
            <a:pPr marL="0" indent="0">
              <a:buNone/>
            </a:pPr>
            <a:r>
              <a:rPr lang="en-US" sz="2800" b="1" dirty="0">
                <a:solidFill>
                  <a:srgbClr val="99FF99"/>
                </a:solidFill>
              </a:rPr>
              <a:t>The older theological expression “session” (derived from the word “sitting”) refers to Christ being seated at the Father’s right hand.</a:t>
            </a:r>
          </a:p>
          <a:p>
            <a:r>
              <a:rPr lang="en-US" sz="2400" i="1" dirty="0"/>
              <a:t>In Peter’s apostolic summary of Jesus’ passion, this is the final aspect—that in Christ’s resurrection and ascension he has been exalted as Lord of the universe at God’s right hand.</a:t>
            </a:r>
          </a:p>
          <a:p>
            <a:r>
              <a:rPr lang="en-US" sz="2400" i="1" dirty="0"/>
              <a:t>He is now supreme over all spiritual powers.</a:t>
            </a:r>
          </a:p>
          <a:p>
            <a:endParaRPr lang="en-US" sz="2400" i="1" dirty="0"/>
          </a:p>
        </p:txBody>
      </p:sp>
    </p:spTree>
    <p:extLst>
      <p:ext uri="{BB962C8B-B14F-4D97-AF65-F5344CB8AC3E}">
        <p14:creationId xmlns:p14="http://schemas.microsoft.com/office/powerpoint/2010/main" val="94524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77D3D4-047C-496D-BEF6-58DA88E7CC20}"/>
              </a:ext>
            </a:extLst>
          </p:cNvPr>
          <p:cNvSpPr>
            <a:spLocks noGrp="1"/>
          </p:cNvSpPr>
          <p:nvPr>
            <p:ph type="ctrTitle"/>
          </p:nvPr>
        </p:nvSpPr>
        <p:spPr>
          <a:xfrm>
            <a:off x="2485290" y="3429000"/>
            <a:ext cx="9026769" cy="1854357"/>
          </a:xfrm>
        </p:spPr>
        <p:txBody>
          <a:bodyPr>
            <a:normAutofit/>
          </a:bodyPr>
          <a:lstStyle/>
          <a:p>
            <a:pPr algn="l"/>
            <a:r>
              <a:rPr lang="en-US" dirty="0">
                <a:solidFill>
                  <a:schemeClr val="bg2">
                    <a:lumMod val="90000"/>
                    <a:lumOff val="10000"/>
                  </a:schemeClr>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 LIVING IN </a:t>
            </a:r>
            <a:r>
              <a:rPr lang="en-US" dirty="0">
                <a:solidFill>
                  <a:srgbClr val="2A2A2A"/>
                </a:solidFill>
                <a:effectLst>
                  <a:outerShdw blurRad="38100" dist="38100" dir="2700000" algn="tl">
                    <a:srgbClr val="000000">
                      <a:alpha val="43137"/>
                    </a:srgbClr>
                  </a:outerShdw>
                </a:effectLst>
              </a:rPr>
              <a:t>GOD’S</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t>
            </a:r>
            <a:r>
              <a:rPr lang="en-US" dirty="0">
                <a:solidFill>
                  <a:srgbClr val="2A2A2A"/>
                </a:solidFill>
                <a:effectLst>
                  <a:outerShdw blurRad="38100" dist="38100" dir="2700000" algn="tl">
                    <a:srgbClr val="000000">
                      <a:alpha val="43137"/>
                    </a:srgbClr>
                  </a:outerShdw>
                </a:effectLst>
              </a:rPr>
              <a:t>WILL</a:t>
            </a:r>
          </a:p>
        </p:txBody>
      </p:sp>
    </p:spTree>
    <p:extLst>
      <p:ext uri="{BB962C8B-B14F-4D97-AF65-F5344CB8AC3E}">
        <p14:creationId xmlns:p14="http://schemas.microsoft.com/office/powerpoint/2010/main" val="3607943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404000"/>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27E0260-7180-4C6A-B8AA-E5CCEBB0BB46}"/>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fld id="{E75C343E-0A1C-41DF-8225-AA7A3F07A4AF}" type="slidenum">
              <a:rPr lang="en-US" altLang="en-US">
                <a:solidFill>
                  <a:srgbClr val="FFFFFF"/>
                </a:solidFill>
              </a:rPr>
              <a:pPr defTabSz="914400" fontAlgn="base">
                <a:spcBef>
                  <a:spcPct val="0"/>
                </a:spcBef>
                <a:spcAft>
                  <a:spcPct val="0"/>
                </a:spcAft>
              </a:pPr>
              <a:t>7</a:t>
            </a:fld>
            <a:endParaRPr lang="en-US" altLang="en-US">
              <a:solidFill>
                <a:srgbClr val="FFFFFF"/>
              </a:solidFill>
            </a:endParaRPr>
          </a:p>
        </p:txBody>
      </p:sp>
      <p:pic>
        <p:nvPicPr>
          <p:cNvPr id="74755" name="Picture 6" descr="BSBA190502902L[1]">
            <a:extLst>
              <a:ext uri="{FF2B5EF4-FFF2-40B4-BE49-F238E27FC236}">
                <a16:creationId xmlns:a16="http://schemas.microsoft.com/office/drawing/2014/main" id="{B6D7E703-2C48-4B9B-AEE0-5A274C13C873}"/>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524001" y="0"/>
            <a:ext cx="6321425"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756" name="Text Box 7">
            <a:extLst>
              <a:ext uri="{FF2B5EF4-FFF2-40B4-BE49-F238E27FC236}">
                <a16:creationId xmlns:a16="http://schemas.microsoft.com/office/drawing/2014/main" id="{2D93C6AD-A14B-408D-9EFF-90499787B2E1}"/>
              </a:ext>
            </a:extLst>
          </p:cNvPr>
          <p:cNvSpPr txBox="1">
            <a:spLocks noChangeArrowheads="1"/>
          </p:cNvSpPr>
          <p:nvPr/>
        </p:nvSpPr>
        <p:spPr bwMode="auto">
          <a:xfrm>
            <a:off x="8077200" y="381001"/>
            <a:ext cx="243840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9pPr>
          </a:lstStyle>
          <a:p>
            <a:pPr defTabSz="914400" fontAlgn="base">
              <a:spcBef>
                <a:spcPct val="50000"/>
              </a:spcBef>
              <a:spcAft>
                <a:spcPct val="0"/>
              </a:spcAft>
              <a:buClrTx/>
              <a:buSzTx/>
              <a:buNone/>
            </a:pPr>
            <a:r>
              <a:rPr lang="en-US" altLang="en-US" sz="2000" b="1">
                <a:solidFill>
                  <a:srgbClr val="FFFFFF"/>
                </a:solidFill>
              </a:rPr>
              <a:t>According to the excavators, this house church is from the 4</a:t>
            </a:r>
            <a:r>
              <a:rPr lang="en-US" altLang="en-US" sz="2000" b="1" baseline="30000">
                <a:solidFill>
                  <a:srgbClr val="FFFFFF"/>
                </a:solidFill>
              </a:rPr>
              <a:t>th</a:t>
            </a:r>
            <a:r>
              <a:rPr lang="en-US" altLang="en-US" sz="2000" b="1">
                <a:solidFill>
                  <a:srgbClr val="FFFFFF"/>
                </a:solidFill>
              </a:rPr>
              <a:t> century, the ruins of which lay beneath the octagonal church. This structure, in turn, was a renovation of a 1</a:t>
            </a:r>
            <a:r>
              <a:rPr lang="en-US" altLang="en-US" sz="2000" b="1" baseline="30000">
                <a:solidFill>
                  <a:srgbClr val="FFFFFF"/>
                </a:solidFill>
              </a:rPr>
              <a:t>st</a:t>
            </a:r>
            <a:r>
              <a:rPr lang="en-US" altLang="en-US" sz="2000" b="1">
                <a:solidFill>
                  <a:srgbClr val="FFFFFF"/>
                </a:solidFill>
              </a:rPr>
              <a:t> century house. Entrances were added and an arch constructed over the center of the room supporting a two-story high masonry roof.</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F31F4-4033-4938-8D65-F68CFB1604BD}"/>
              </a:ext>
            </a:extLst>
          </p:cNvPr>
          <p:cNvSpPr>
            <a:spLocks noGrp="1"/>
          </p:cNvSpPr>
          <p:nvPr>
            <p:ph type="title"/>
          </p:nvPr>
        </p:nvSpPr>
        <p:spPr>
          <a:xfrm>
            <a:off x="1715622" y="485775"/>
            <a:ext cx="8784201" cy="1199485"/>
          </a:xfrm>
        </p:spPr>
        <p:txBody>
          <a:bodyPr>
            <a:noAutofit/>
          </a:bodyPr>
          <a:lstStyle/>
          <a:p>
            <a:r>
              <a:rPr lang="en-US" sz="3600" dirty="0">
                <a:solidFill>
                  <a:srgbClr val="FFC000"/>
                </a:solidFill>
                <a:latin typeface="Cooper Black" panose="0208090404030B020404" pitchFamily="18" charset="0"/>
              </a:rPr>
              <a:t>IMITATING THE SUFFERING OF CHRIST (4:1-6)</a:t>
            </a:r>
          </a:p>
        </p:txBody>
      </p:sp>
      <p:sp>
        <p:nvSpPr>
          <p:cNvPr id="3" name="Content Placeholder 2">
            <a:extLst>
              <a:ext uri="{FF2B5EF4-FFF2-40B4-BE49-F238E27FC236}">
                <a16:creationId xmlns:a16="http://schemas.microsoft.com/office/drawing/2014/main" id="{82B90C9F-7333-4CEE-BDBB-A74E90008964}"/>
              </a:ext>
            </a:extLst>
          </p:cNvPr>
          <p:cNvSpPr>
            <a:spLocks noGrp="1"/>
          </p:cNvSpPr>
          <p:nvPr>
            <p:ph idx="1"/>
          </p:nvPr>
        </p:nvSpPr>
        <p:spPr>
          <a:xfrm>
            <a:off x="2094814" y="1711570"/>
            <a:ext cx="8893052" cy="4660655"/>
          </a:xfrm>
        </p:spPr>
        <p:txBody>
          <a:bodyPr>
            <a:normAutofit fontScale="92500"/>
          </a:bodyPr>
          <a:lstStyle/>
          <a:p>
            <a:pPr marL="0" indent="0">
              <a:buNone/>
            </a:pPr>
            <a:r>
              <a:rPr lang="en-US" sz="2800" b="1" dirty="0">
                <a:solidFill>
                  <a:srgbClr val="99FF99"/>
                </a:solidFill>
              </a:rPr>
              <a:t>Returning to the subject of Christian suffering (cf. 3:17), Peter now admonishes his readers that this is not something alien to the Christian life.</a:t>
            </a:r>
          </a:p>
          <a:p>
            <a:r>
              <a:rPr lang="en-US" sz="2400" i="1" dirty="0"/>
              <a:t>The phrase “the one who has suffered has ceased from sin” might be an aphorism, based on the idea that corpses commit no sins.</a:t>
            </a:r>
          </a:p>
          <a:p>
            <a:r>
              <a:rPr lang="en-US" sz="2400" i="1" dirty="0"/>
              <a:t>Peter seems to use this idea to express that when one suffers for Christ, he breaks with the lifestyle of sin.</a:t>
            </a:r>
          </a:p>
          <a:p>
            <a:r>
              <a:rPr lang="en-US" sz="2400" i="1" dirty="0"/>
              <a:t>Christians have abandoned the degenerate lifestyle of their past lives so that they can live for Christ, even in the midst of suffering.</a:t>
            </a:r>
          </a:p>
        </p:txBody>
      </p:sp>
    </p:spTree>
    <p:extLst>
      <p:ext uri="{BB962C8B-B14F-4D97-AF65-F5344CB8AC3E}">
        <p14:creationId xmlns:p14="http://schemas.microsoft.com/office/powerpoint/2010/main" val="425078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rgbClr val="41050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B1A0B-08CB-4CD3-A63F-6C90BC8D8F44}"/>
              </a:ext>
            </a:extLst>
          </p:cNvPr>
          <p:cNvSpPr>
            <a:spLocks noGrp="1"/>
          </p:cNvSpPr>
          <p:nvPr>
            <p:ph type="title"/>
          </p:nvPr>
        </p:nvSpPr>
        <p:spPr>
          <a:xfrm>
            <a:off x="445478" y="200025"/>
            <a:ext cx="11301044" cy="2052116"/>
          </a:xfrm>
        </p:spPr>
        <p:txBody>
          <a:bodyPr>
            <a:noAutofit/>
          </a:bodyPr>
          <a:lstStyle/>
          <a:p>
            <a:pPr algn="ctr"/>
            <a:r>
              <a:rPr lang="en-US" sz="7200" dirty="0">
                <a:solidFill>
                  <a:srgbClr val="FFC000"/>
                </a:solidFill>
                <a:latin typeface="Brush Script MT" panose="03060802040406070304" pitchFamily="66" charset="0"/>
              </a:rPr>
              <a:t>Who Are the Dead to Whom the Gospel Was Preached?</a:t>
            </a:r>
          </a:p>
        </p:txBody>
      </p:sp>
      <p:sp>
        <p:nvSpPr>
          <p:cNvPr id="3" name="Content Placeholder 2">
            <a:extLst>
              <a:ext uri="{FF2B5EF4-FFF2-40B4-BE49-F238E27FC236}">
                <a16:creationId xmlns:a16="http://schemas.microsoft.com/office/drawing/2014/main" id="{6EEACF02-F9EE-4B40-BBFB-D4FEB37828EA}"/>
              </a:ext>
            </a:extLst>
          </p:cNvPr>
          <p:cNvSpPr>
            <a:spLocks noGrp="1"/>
          </p:cNvSpPr>
          <p:nvPr>
            <p:ph idx="1"/>
          </p:nvPr>
        </p:nvSpPr>
        <p:spPr>
          <a:xfrm>
            <a:off x="656492" y="2052115"/>
            <a:ext cx="11090030" cy="4465915"/>
          </a:xfrm>
        </p:spPr>
        <p:txBody>
          <a:bodyPr>
            <a:normAutofit/>
          </a:bodyPr>
          <a:lstStyle/>
          <a:p>
            <a:pPr marL="0" indent="0">
              <a:buNone/>
            </a:pPr>
            <a:r>
              <a:rPr lang="en-US" sz="2800" b="1" dirty="0">
                <a:solidFill>
                  <a:srgbClr val="99FF99"/>
                </a:solidFill>
              </a:rPr>
              <a:t>The term Paul uses </a:t>
            </a:r>
            <a:r>
              <a:rPr lang="en-US" sz="2800" b="1" i="1" dirty="0">
                <a:solidFill>
                  <a:srgbClr val="99FF99"/>
                </a:solidFill>
              </a:rPr>
              <a:t>(</a:t>
            </a:r>
            <a:r>
              <a:rPr kumimoji="0" lang="en-US" sz="3200" b="0" i="0" u="none" strike="noStrike" kern="1200" cap="none" spc="0" normalizeH="0" baseline="0" noProof="0" dirty="0" err="1">
                <a:ln>
                  <a:noFill/>
                </a:ln>
                <a:solidFill>
                  <a:srgbClr val="99FF99"/>
                </a:solidFill>
                <a:effectLst/>
                <a:uLnTx/>
                <a:uFillTx/>
                <a:latin typeface="Greekth" panose="02020803070505020304" pitchFamily="18" charset="0"/>
                <a:ea typeface="+mn-ea"/>
                <a:cs typeface="+mn-cs"/>
              </a:rPr>
              <a:t>nekroi</a:t>
            </a:r>
            <a:r>
              <a:rPr lang="en-US" sz="2800" b="1" dirty="0">
                <a:solidFill>
                  <a:srgbClr val="99FF99"/>
                </a:solidFill>
              </a:rPr>
              <a:t>) refers to corpses, so it is unlikely that he is using a metaphor for those spiritually dead</a:t>
            </a:r>
            <a:r>
              <a:rPr lang="en-US" sz="2800" b="1" i="1" dirty="0">
                <a:solidFill>
                  <a:srgbClr val="99FF99"/>
                </a:solidFill>
              </a:rPr>
              <a:t>.</a:t>
            </a:r>
          </a:p>
          <a:p>
            <a:pPr marL="0" indent="0">
              <a:buNone/>
            </a:pPr>
            <a:endParaRPr lang="en-US" sz="2800" b="1" i="1" dirty="0">
              <a:solidFill>
                <a:srgbClr val="99FF99"/>
              </a:solidFill>
            </a:endParaRPr>
          </a:p>
          <a:p>
            <a:pPr marL="0" indent="0">
              <a:buNone/>
            </a:pPr>
            <a:endParaRPr lang="en-US" sz="2800" b="1" i="1" dirty="0">
              <a:solidFill>
                <a:srgbClr val="99FF99"/>
              </a:solidFill>
            </a:endParaRPr>
          </a:p>
          <a:p>
            <a:pPr marL="0" indent="0">
              <a:buNone/>
            </a:pPr>
            <a:endParaRPr lang="en-US" sz="2800" b="1" i="1" dirty="0">
              <a:solidFill>
                <a:srgbClr val="99FF99"/>
              </a:solidFill>
            </a:endParaRPr>
          </a:p>
          <a:p>
            <a:pPr marL="0" indent="0">
              <a:buNone/>
            </a:pPr>
            <a:endParaRPr lang="en-US" sz="2800" b="1" i="1" dirty="0">
              <a:solidFill>
                <a:srgbClr val="99FF99"/>
              </a:solidFill>
            </a:endParaRPr>
          </a:p>
        </p:txBody>
      </p:sp>
      <p:sp>
        <p:nvSpPr>
          <p:cNvPr id="4" name="TextBox 3">
            <a:extLst>
              <a:ext uri="{FF2B5EF4-FFF2-40B4-BE49-F238E27FC236}">
                <a16:creationId xmlns:a16="http://schemas.microsoft.com/office/drawing/2014/main" id="{4BCBC348-3338-4D2B-9B15-D37A08FA13D2}"/>
              </a:ext>
            </a:extLst>
          </p:cNvPr>
          <p:cNvSpPr txBox="1"/>
          <p:nvPr/>
        </p:nvSpPr>
        <p:spPr>
          <a:xfrm>
            <a:off x="542188" y="3757612"/>
            <a:ext cx="5072796" cy="2308324"/>
          </a:xfrm>
          <a:prstGeom prst="rect">
            <a:avLst/>
          </a:prstGeom>
          <a:solidFill>
            <a:srgbClr val="92D050"/>
          </a:solidFill>
        </p:spPr>
        <p:txBody>
          <a:bodyPr wrap="square" rtlCol="0">
            <a:spAutoFit/>
          </a:bodyPr>
          <a:lstStyle/>
          <a:p>
            <a:r>
              <a:rPr lang="en-US" sz="2400" i="1" dirty="0">
                <a:solidFill>
                  <a:srgbClr val="680808"/>
                </a:solidFill>
                <a:effectLst>
                  <a:outerShdw blurRad="38100" dist="38100" dir="2700000" algn="tl">
                    <a:srgbClr val="000000">
                      <a:alpha val="43137"/>
                    </a:srgbClr>
                  </a:outerShdw>
                </a:effectLst>
              </a:rPr>
              <a:t>Many early church fathers linked this passage to 3:19 and understood “the dead” to refer to those in </a:t>
            </a:r>
            <a:r>
              <a:rPr lang="en-US" sz="2400" i="1" dirty="0" err="1">
                <a:solidFill>
                  <a:srgbClr val="680808"/>
                </a:solidFill>
                <a:effectLst>
                  <a:outerShdw blurRad="38100" dist="38100" dir="2700000" algn="tl">
                    <a:srgbClr val="000000">
                      <a:alpha val="43137"/>
                    </a:srgbClr>
                  </a:outerShdw>
                </a:effectLst>
              </a:rPr>
              <a:t>Sheol</a:t>
            </a:r>
            <a:r>
              <a:rPr lang="en-US" sz="2400" i="1" dirty="0">
                <a:solidFill>
                  <a:srgbClr val="680808"/>
                </a:solidFill>
                <a:effectLst>
                  <a:outerShdw blurRad="38100" dist="38100" dir="2700000" algn="tl">
                    <a:srgbClr val="000000">
                      <a:alpha val="43137"/>
                    </a:srgbClr>
                  </a:outerShdw>
                </a:effectLst>
              </a:rPr>
              <a:t>, the ones released from their underground prison in the harrowing of hell.</a:t>
            </a:r>
          </a:p>
        </p:txBody>
      </p:sp>
      <p:sp>
        <p:nvSpPr>
          <p:cNvPr id="5" name="TextBox 4">
            <a:extLst>
              <a:ext uri="{FF2B5EF4-FFF2-40B4-BE49-F238E27FC236}">
                <a16:creationId xmlns:a16="http://schemas.microsoft.com/office/drawing/2014/main" id="{C4955336-A873-414B-9533-03943277C9D0}"/>
              </a:ext>
            </a:extLst>
          </p:cNvPr>
          <p:cNvSpPr txBox="1"/>
          <p:nvPr/>
        </p:nvSpPr>
        <p:spPr>
          <a:xfrm>
            <a:off x="6096000" y="3757613"/>
            <a:ext cx="5636238" cy="2308324"/>
          </a:xfrm>
          <a:prstGeom prst="rect">
            <a:avLst/>
          </a:prstGeom>
          <a:solidFill>
            <a:schemeClr val="accent2">
              <a:lumMod val="75000"/>
            </a:schemeClr>
          </a:solidFill>
        </p:spPr>
        <p:txBody>
          <a:bodyPr wrap="square" rtlCol="0">
            <a:spAutoFit/>
          </a:bodyPr>
          <a:lstStyle/>
          <a:p>
            <a:r>
              <a:rPr lang="en-US" sz="2400" i="1" dirty="0">
                <a:solidFill>
                  <a:srgbClr val="680808"/>
                </a:solidFill>
                <a:effectLst>
                  <a:outerShdw blurRad="38100" dist="38100" dir="2700000" algn="tl">
                    <a:srgbClr val="000000">
                      <a:alpha val="43137"/>
                    </a:srgbClr>
                  </a:outerShdw>
                </a:effectLst>
              </a:rPr>
              <a:t>Another alternative is that the gospel was preached to those Christians [now] dead, though they were alive when they heard it. They experienced the same death as do all humans, but they now rest in hope of resurrection life.</a:t>
            </a:r>
          </a:p>
        </p:txBody>
      </p:sp>
    </p:spTree>
    <p:extLst>
      <p:ext uri="{BB962C8B-B14F-4D97-AF65-F5344CB8AC3E}">
        <p14:creationId xmlns:p14="http://schemas.microsoft.com/office/powerpoint/2010/main" val="275117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F31F4-4033-4938-8D65-F68CFB1604BD}"/>
              </a:ext>
            </a:extLst>
          </p:cNvPr>
          <p:cNvSpPr>
            <a:spLocks noGrp="1"/>
          </p:cNvSpPr>
          <p:nvPr>
            <p:ph type="title"/>
          </p:nvPr>
        </p:nvSpPr>
        <p:spPr>
          <a:xfrm>
            <a:off x="2611808" y="574431"/>
            <a:ext cx="7958331" cy="1077229"/>
          </a:xfrm>
        </p:spPr>
        <p:txBody>
          <a:bodyPr>
            <a:noAutofit/>
          </a:bodyPr>
          <a:lstStyle/>
          <a:p>
            <a:r>
              <a:rPr lang="en-US" sz="3600" dirty="0">
                <a:solidFill>
                  <a:srgbClr val="FFC000"/>
                </a:solidFill>
                <a:latin typeface="Cooper Black" panose="0208090404030B020404" pitchFamily="18" charset="0"/>
              </a:rPr>
              <a:t>LIVING IN THE LAST DAYS </a:t>
            </a:r>
            <a:br>
              <a:rPr lang="en-US" sz="3600" dirty="0">
                <a:solidFill>
                  <a:srgbClr val="FFC000"/>
                </a:solidFill>
                <a:latin typeface="Cooper Black" panose="0208090404030B020404" pitchFamily="18" charset="0"/>
              </a:rPr>
            </a:br>
            <a:r>
              <a:rPr lang="en-US" sz="3600" dirty="0">
                <a:solidFill>
                  <a:srgbClr val="FFC000"/>
                </a:solidFill>
                <a:latin typeface="Cooper Black" panose="0208090404030B020404" pitchFamily="18" charset="0"/>
              </a:rPr>
              <a:t>(4:7-11)</a:t>
            </a:r>
          </a:p>
        </p:txBody>
      </p:sp>
      <p:sp>
        <p:nvSpPr>
          <p:cNvPr id="3" name="Content Placeholder 2">
            <a:extLst>
              <a:ext uri="{FF2B5EF4-FFF2-40B4-BE49-F238E27FC236}">
                <a16:creationId xmlns:a16="http://schemas.microsoft.com/office/drawing/2014/main" id="{82B90C9F-7333-4CEE-BDBB-A74E90008964}"/>
              </a:ext>
            </a:extLst>
          </p:cNvPr>
          <p:cNvSpPr>
            <a:spLocks noGrp="1"/>
          </p:cNvSpPr>
          <p:nvPr>
            <p:ph idx="1"/>
          </p:nvPr>
        </p:nvSpPr>
        <p:spPr>
          <a:xfrm>
            <a:off x="2257424" y="1428750"/>
            <a:ext cx="8715376" cy="5157788"/>
          </a:xfrm>
        </p:spPr>
        <p:txBody>
          <a:bodyPr>
            <a:normAutofit lnSpcReduction="10000"/>
          </a:bodyPr>
          <a:lstStyle/>
          <a:p>
            <a:pPr marL="0" indent="0">
              <a:buNone/>
            </a:pPr>
            <a:r>
              <a:rPr lang="en-US" sz="2800" b="1" dirty="0">
                <a:solidFill>
                  <a:srgbClr val="99FF99"/>
                </a:solidFill>
              </a:rPr>
              <a:t>It was the consensus of NT writers that since the coming of Christ, the “last days” had begun (cf. He. 1:2, etc.).</a:t>
            </a:r>
          </a:p>
          <a:p>
            <a:r>
              <a:rPr lang="en-US" sz="2400" i="1" dirty="0"/>
              <a:t>Because of the imminent return of Christ, believers should live sensible, well-balanced lives, showing love and hospitality and so glorify God.</a:t>
            </a:r>
          </a:p>
          <a:p>
            <a:r>
              <a:rPr lang="en-US" sz="2400" i="1" dirty="0"/>
              <a:t>Peter  alludes to Pro. 10:12, expressing a thought similar to Paul’s “love bears all things” (1 Co. 13:7).</a:t>
            </a:r>
          </a:p>
          <a:p>
            <a:r>
              <a:rPr lang="en-US" sz="2400" i="1" dirty="0"/>
              <a:t>Spiritual gifts that God has given should be employed as a stewardship for the benefit of others.</a:t>
            </a:r>
          </a:p>
        </p:txBody>
      </p:sp>
    </p:spTree>
    <p:extLst>
      <p:ext uri="{BB962C8B-B14F-4D97-AF65-F5344CB8AC3E}">
        <p14:creationId xmlns:p14="http://schemas.microsoft.com/office/powerpoint/2010/main" val="280275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F31F4-4033-4938-8D65-F68CFB1604BD}"/>
              </a:ext>
            </a:extLst>
          </p:cNvPr>
          <p:cNvSpPr>
            <a:spLocks noGrp="1"/>
          </p:cNvSpPr>
          <p:nvPr>
            <p:ph type="title"/>
          </p:nvPr>
        </p:nvSpPr>
        <p:spPr>
          <a:xfrm>
            <a:off x="2628803" y="308659"/>
            <a:ext cx="7958331" cy="1077229"/>
          </a:xfrm>
        </p:spPr>
        <p:txBody>
          <a:bodyPr>
            <a:noAutofit/>
          </a:bodyPr>
          <a:lstStyle/>
          <a:p>
            <a:r>
              <a:rPr lang="en-US" sz="3600" dirty="0">
                <a:solidFill>
                  <a:srgbClr val="FFC000"/>
                </a:solidFill>
                <a:latin typeface="Cooper Black" panose="0208090404030B020404" pitchFamily="18" charset="0"/>
              </a:rPr>
              <a:t>SUFFERING IN GOD’S WILL (4:12-19)</a:t>
            </a:r>
          </a:p>
        </p:txBody>
      </p:sp>
      <p:sp>
        <p:nvSpPr>
          <p:cNvPr id="3" name="Content Placeholder 2">
            <a:extLst>
              <a:ext uri="{FF2B5EF4-FFF2-40B4-BE49-F238E27FC236}">
                <a16:creationId xmlns:a16="http://schemas.microsoft.com/office/drawing/2014/main" id="{82B90C9F-7333-4CEE-BDBB-A74E90008964}"/>
              </a:ext>
            </a:extLst>
          </p:cNvPr>
          <p:cNvSpPr>
            <a:spLocks noGrp="1"/>
          </p:cNvSpPr>
          <p:nvPr>
            <p:ph idx="1"/>
          </p:nvPr>
        </p:nvSpPr>
        <p:spPr>
          <a:xfrm>
            <a:off x="2243138" y="1385888"/>
            <a:ext cx="8729662" cy="5472112"/>
          </a:xfrm>
        </p:spPr>
        <p:txBody>
          <a:bodyPr>
            <a:normAutofit lnSpcReduction="10000"/>
          </a:bodyPr>
          <a:lstStyle/>
          <a:p>
            <a:pPr marL="0" indent="0">
              <a:buNone/>
            </a:pPr>
            <a:r>
              <a:rPr lang="en-US" sz="2800" b="1" dirty="0">
                <a:solidFill>
                  <a:srgbClr val="99FF99"/>
                </a:solidFill>
              </a:rPr>
              <a:t>Christian suffering that imitates Christ is suffering within the will of God.</a:t>
            </a:r>
          </a:p>
          <a:p>
            <a:r>
              <a:rPr lang="en-US" sz="2400" i="1" dirty="0"/>
              <a:t>The Christian not only suffers </a:t>
            </a:r>
            <a:r>
              <a:rPr lang="en-US" sz="2400" i="1" u="sng" dirty="0"/>
              <a:t>for</a:t>
            </a:r>
            <a:r>
              <a:rPr lang="en-US" sz="2400" i="1" dirty="0"/>
              <a:t> Christ, he/she suffers </a:t>
            </a:r>
            <a:r>
              <a:rPr lang="en-US" sz="2400" i="1" u="sng" dirty="0"/>
              <a:t>with</a:t>
            </a:r>
            <a:r>
              <a:rPr lang="en-US" sz="2400" i="1" dirty="0"/>
              <a:t> Christ, and in the end, he/she will share in the glory of Christ.</a:t>
            </a:r>
          </a:p>
          <a:p>
            <a:r>
              <a:rPr lang="en-US" sz="2400" i="1" dirty="0"/>
              <a:t>It is to be assumed, of course, that such suffering must be innocent, not deserved.</a:t>
            </a:r>
          </a:p>
          <a:p>
            <a:r>
              <a:rPr lang="en-US" sz="2400" i="1" dirty="0"/>
              <a:t>Peter closes with an allusion to Ezekiel’s vision, where judgment “begins at my house” (Eze. 9:1-8). The woes of the messiah (cf. Mk. 13:8) already had begun, and the doom of the disobedient would shortly follow.</a:t>
            </a:r>
          </a:p>
        </p:txBody>
      </p:sp>
    </p:spTree>
    <p:extLst>
      <p:ext uri="{BB962C8B-B14F-4D97-AF65-F5344CB8AC3E}">
        <p14:creationId xmlns:p14="http://schemas.microsoft.com/office/powerpoint/2010/main" val="315478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77D3D4-047C-496D-BEF6-58DA88E7CC20}"/>
              </a:ext>
            </a:extLst>
          </p:cNvPr>
          <p:cNvSpPr>
            <a:spLocks noGrp="1"/>
          </p:cNvSpPr>
          <p:nvPr>
            <p:ph type="ctrTitle"/>
          </p:nvPr>
        </p:nvSpPr>
        <p:spPr>
          <a:xfrm>
            <a:off x="918431" y="3429000"/>
            <a:ext cx="10034953" cy="2315308"/>
          </a:xfrm>
        </p:spPr>
        <p:txBody>
          <a:bodyPr>
            <a:normAutofit fontScale="90000"/>
          </a:bodyPr>
          <a:lstStyle/>
          <a:p>
            <a:r>
              <a:rPr lang="en-US" dirty="0">
                <a:solidFill>
                  <a:schemeClr val="bg2">
                    <a:lumMod val="90000"/>
                    <a:lumOff val="10000"/>
                  </a:schemeClr>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 THE ECCLESIAS</a:t>
            </a:r>
            <a:r>
              <a:rPr lang="en-US" dirty="0">
                <a:solidFill>
                  <a:schemeClr val="tx2">
                    <a:lumMod val="10000"/>
                  </a:schemeClr>
                </a:solidFill>
                <a:effectLst>
                  <a:outerShdw blurRad="38100" dist="38100" dir="2700000" algn="tl">
                    <a:srgbClr val="000000">
                      <a:alpha val="43137"/>
                    </a:srgbClr>
                  </a:outerShdw>
                </a:effectLst>
              </a:rPr>
              <a:t>TICAL</a:t>
            </a:r>
            <a:r>
              <a:rPr lang="en-US" dirty="0">
                <a:effectLst>
                  <a:outerShdw blurRad="38100" dist="38100" dir="2700000" algn="tl">
                    <a:srgbClr val="000000">
                      <a:alpha val="43137"/>
                    </a:srgbClr>
                  </a:outerShdw>
                </a:effectLst>
              </a:rPr>
              <a:t> </a:t>
            </a:r>
            <a:br>
              <a:rPr lang="en-US" dirty="0">
                <a:effectLst>
                  <a:outerShdw blurRad="38100" dist="38100" dir="2700000" algn="tl">
                    <a:srgbClr val="000000">
                      <a:alpha val="43137"/>
                    </a:srgbClr>
                  </a:outerShdw>
                </a:effectLst>
              </a:rPr>
            </a:br>
            <a:r>
              <a:rPr lang="en-US" dirty="0">
                <a:solidFill>
                  <a:schemeClr val="tx2">
                    <a:lumMod val="10000"/>
                  </a:schemeClr>
                </a:solidFill>
                <a:effectLst>
                  <a:outerShdw blurRad="38100" dist="38100" dir="2700000" algn="tl">
                    <a:srgbClr val="000000">
                      <a:alpha val="43137"/>
                    </a:srgbClr>
                  </a:outerShdw>
                </a:effectLst>
              </a:rPr>
              <a:t>CODE</a:t>
            </a:r>
          </a:p>
        </p:txBody>
      </p:sp>
    </p:spTree>
    <p:extLst>
      <p:ext uri="{BB962C8B-B14F-4D97-AF65-F5344CB8AC3E}">
        <p14:creationId xmlns:p14="http://schemas.microsoft.com/office/powerpoint/2010/main" val="24450886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3546-0C83-47A5-BC8F-9CB6925534D1}"/>
              </a:ext>
            </a:extLst>
          </p:cNvPr>
          <p:cNvSpPr>
            <a:spLocks noGrp="1"/>
          </p:cNvSpPr>
          <p:nvPr>
            <p:ph type="title"/>
          </p:nvPr>
        </p:nvSpPr>
        <p:spPr>
          <a:xfrm>
            <a:off x="1611030" y="128587"/>
            <a:ext cx="8969939" cy="1656685"/>
          </a:xfrm>
        </p:spPr>
        <p:txBody>
          <a:bodyPr>
            <a:normAutofit/>
          </a:bodyPr>
          <a:lstStyle/>
          <a:p>
            <a:r>
              <a:rPr lang="en-US" sz="3600" dirty="0">
                <a:solidFill>
                  <a:srgbClr val="FFC000"/>
                </a:solidFill>
                <a:latin typeface="Cooper Black" panose="0208090404030B020404" pitchFamily="18" charset="0"/>
              </a:rPr>
              <a:t>CHARACTER OF CHURCH LEADERSHIP </a:t>
            </a:r>
            <a:br>
              <a:rPr lang="en-US" sz="3600" dirty="0">
                <a:solidFill>
                  <a:srgbClr val="FFC000"/>
                </a:solidFill>
                <a:latin typeface="Cooper Black" panose="0208090404030B020404" pitchFamily="18" charset="0"/>
              </a:rPr>
            </a:br>
            <a:r>
              <a:rPr lang="en-US" sz="3600" dirty="0">
                <a:solidFill>
                  <a:srgbClr val="FFC000"/>
                </a:solidFill>
                <a:latin typeface="Cooper Black" panose="0208090404030B020404" pitchFamily="18" charset="0"/>
              </a:rPr>
              <a:t>(5:1-5)</a:t>
            </a:r>
          </a:p>
        </p:txBody>
      </p:sp>
      <p:sp>
        <p:nvSpPr>
          <p:cNvPr id="3" name="Content Placeholder 2">
            <a:extLst>
              <a:ext uri="{FF2B5EF4-FFF2-40B4-BE49-F238E27FC236}">
                <a16:creationId xmlns:a16="http://schemas.microsoft.com/office/drawing/2014/main" id="{4863D17C-8EF0-4486-A932-601A1FEE29FC}"/>
              </a:ext>
            </a:extLst>
          </p:cNvPr>
          <p:cNvSpPr>
            <a:spLocks noGrp="1"/>
          </p:cNvSpPr>
          <p:nvPr>
            <p:ph idx="1"/>
          </p:nvPr>
        </p:nvSpPr>
        <p:spPr>
          <a:xfrm>
            <a:off x="2286000" y="1514474"/>
            <a:ext cx="8733692" cy="5343525"/>
          </a:xfrm>
        </p:spPr>
        <p:txBody>
          <a:bodyPr>
            <a:normAutofit lnSpcReduction="10000"/>
          </a:bodyPr>
          <a:lstStyle/>
          <a:p>
            <a:pPr marL="0" indent="0">
              <a:buNone/>
            </a:pPr>
            <a:r>
              <a:rPr lang="en-US" sz="2800" b="1" dirty="0">
                <a:solidFill>
                  <a:srgbClr val="99FF99"/>
                </a:solidFill>
              </a:rPr>
              <a:t>The order for church leaders and church life is a reciprocal relationship between a shepherd and a flock, between the older and the younger.</a:t>
            </a:r>
          </a:p>
          <a:p>
            <a:r>
              <a:rPr lang="en-US" sz="2400" i="1" dirty="0"/>
              <a:t>Peter sees himself in a collegial role with other elders and shepherds, i.e., a fellow-elder. </a:t>
            </a:r>
          </a:p>
          <a:p>
            <a:r>
              <a:rPr lang="en-US" sz="2400" i="1" dirty="0"/>
              <a:t>He warns against using one’s position of leadership to domineer or seek gain.</a:t>
            </a:r>
          </a:p>
          <a:p>
            <a:r>
              <a:rPr lang="en-US" sz="2400" i="1" dirty="0"/>
              <a:t>Younger members should show deference to older leaders, and both older and younger should live in humility.</a:t>
            </a:r>
          </a:p>
          <a:p>
            <a:r>
              <a:rPr lang="en-US" sz="2400" i="1" dirty="0"/>
              <a:t>All leaders are under Christ, who is the Chief Shepherd.</a:t>
            </a:r>
          </a:p>
        </p:txBody>
      </p:sp>
    </p:spTree>
    <p:extLst>
      <p:ext uri="{BB962C8B-B14F-4D97-AF65-F5344CB8AC3E}">
        <p14:creationId xmlns:p14="http://schemas.microsoft.com/office/powerpoint/2010/main" val="41671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rgbClr val="41050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81E41-C9ED-4E9A-8AD5-CC1E04F96F86}"/>
              </a:ext>
            </a:extLst>
          </p:cNvPr>
          <p:cNvSpPr>
            <a:spLocks noGrp="1"/>
          </p:cNvSpPr>
          <p:nvPr>
            <p:ph type="title"/>
          </p:nvPr>
        </p:nvSpPr>
        <p:spPr>
          <a:xfrm>
            <a:off x="410308" y="123092"/>
            <a:ext cx="11301046" cy="1700421"/>
          </a:xfrm>
        </p:spPr>
        <p:txBody>
          <a:bodyPr>
            <a:normAutofit fontScale="90000"/>
          </a:bodyPr>
          <a:lstStyle/>
          <a:p>
            <a:pPr algn="ctr"/>
            <a:r>
              <a:rPr lang="en-US" sz="5400" dirty="0">
                <a:solidFill>
                  <a:srgbClr val="FFC000"/>
                </a:solidFill>
                <a:latin typeface="Brush Script Std" panose="00000600000000000000" pitchFamily="50" charset="0"/>
              </a:rPr>
              <a:t>Early Church  Administration</a:t>
            </a:r>
            <a:br>
              <a:rPr lang="en-US" sz="3600" dirty="0">
                <a:latin typeface="Cooper Black" panose="0208090404030B020404" pitchFamily="18" charset="0"/>
              </a:rPr>
            </a:br>
            <a:r>
              <a:rPr lang="en-US" sz="2400" dirty="0">
                <a:solidFill>
                  <a:srgbClr val="FFFF66"/>
                </a:solidFill>
                <a:latin typeface="Arial Narrow" panose="020B0606020202030204" pitchFamily="34" charset="0"/>
              </a:rPr>
              <a:t>It is difficult to reconstruct the earliest forms of church government with precision, and there has been much debate among Christians over the centuries. Peter uses three primary terms to describe church leaders, essentially the same as used by Paul for the Ephesian leaders (Ac. 20:17, 28).</a:t>
            </a:r>
            <a:endParaRPr lang="en-US" sz="3600" dirty="0">
              <a:solidFill>
                <a:srgbClr val="FFFF66"/>
              </a:solidFill>
              <a:latin typeface="Cooper Black" panose="0208090404030B020404" pitchFamily="18" charset="0"/>
            </a:endParaRPr>
          </a:p>
        </p:txBody>
      </p:sp>
      <p:sp>
        <p:nvSpPr>
          <p:cNvPr id="3" name="Content Placeholder 2">
            <a:extLst>
              <a:ext uri="{FF2B5EF4-FFF2-40B4-BE49-F238E27FC236}">
                <a16:creationId xmlns:a16="http://schemas.microsoft.com/office/drawing/2014/main" id="{4227422C-9D6E-42D0-9A4F-51BF507EFD12}"/>
              </a:ext>
            </a:extLst>
          </p:cNvPr>
          <p:cNvSpPr>
            <a:spLocks noGrp="1"/>
          </p:cNvSpPr>
          <p:nvPr>
            <p:ph sz="half" idx="1"/>
          </p:nvPr>
        </p:nvSpPr>
        <p:spPr>
          <a:xfrm>
            <a:off x="422031" y="2052112"/>
            <a:ext cx="3423138" cy="4454195"/>
          </a:xfrm>
          <a:solidFill>
            <a:srgbClr val="680808"/>
          </a:solidFill>
        </p:spPr>
        <p:txBody>
          <a:bodyPr>
            <a:normAutofit/>
          </a:bodyPr>
          <a:lstStyle/>
          <a:p>
            <a:pPr marL="0" indent="0">
              <a:buNone/>
            </a:pPr>
            <a:r>
              <a:rPr lang="en-US" sz="2800" dirty="0" err="1">
                <a:latin typeface="Greekth" panose="02020803070505020304" pitchFamily="18" charset="0"/>
              </a:rPr>
              <a:t>Presbu</a:t>
            </a:r>
            <a:r>
              <a:rPr lang="en-US" sz="2800" dirty="0">
                <a:latin typeface="Greekth" panose="02020803070505020304" pitchFamily="18" charset="0"/>
              </a:rPr>
              <a:t>&lt;</a:t>
            </a:r>
            <a:r>
              <a:rPr lang="en-US" sz="2800" dirty="0" err="1">
                <a:latin typeface="Greekth" panose="02020803070505020304" pitchFamily="18" charset="0"/>
              </a:rPr>
              <a:t>teroj</a:t>
            </a:r>
            <a:r>
              <a:rPr lang="en-US" sz="2800" dirty="0"/>
              <a:t> (= elder)</a:t>
            </a:r>
          </a:p>
          <a:p>
            <a:pPr marL="0" indent="0">
              <a:buNone/>
            </a:pPr>
            <a:r>
              <a:rPr lang="en-US" sz="2400" i="1" dirty="0">
                <a:latin typeface="Arial Narrow" panose="020B0606020202030204" pitchFamily="34" charset="0"/>
              </a:rPr>
              <a:t>This term is borrowed from Jewish life to refer to one who had seniority in the community by age or station.</a:t>
            </a:r>
          </a:p>
          <a:p>
            <a:pPr marL="0" indent="0">
              <a:buNone/>
            </a:pPr>
            <a:r>
              <a:rPr lang="en-US" sz="2400" i="1" dirty="0">
                <a:solidFill>
                  <a:srgbClr val="FFFF66"/>
                </a:solidFill>
                <a:latin typeface="Arial Narrow" panose="020B0606020202030204" pitchFamily="34" charset="0"/>
              </a:rPr>
              <a:t>From this word we derive the term “elder” or “presbyter.”</a:t>
            </a:r>
          </a:p>
        </p:txBody>
      </p:sp>
      <p:sp>
        <p:nvSpPr>
          <p:cNvPr id="4" name="Content Placeholder 3">
            <a:extLst>
              <a:ext uri="{FF2B5EF4-FFF2-40B4-BE49-F238E27FC236}">
                <a16:creationId xmlns:a16="http://schemas.microsoft.com/office/drawing/2014/main" id="{4BD4CFA1-E04C-4651-BA08-C8B931C911A8}"/>
              </a:ext>
            </a:extLst>
          </p:cNvPr>
          <p:cNvSpPr>
            <a:spLocks noGrp="1"/>
          </p:cNvSpPr>
          <p:nvPr>
            <p:ph sz="half" idx="2"/>
          </p:nvPr>
        </p:nvSpPr>
        <p:spPr>
          <a:xfrm>
            <a:off x="4337539" y="2052112"/>
            <a:ext cx="3446584" cy="4454194"/>
          </a:xfrm>
          <a:solidFill>
            <a:schemeClr val="accent5">
              <a:lumMod val="50000"/>
            </a:schemeClr>
          </a:solidFill>
        </p:spPr>
        <p:txBody>
          <a:bodyPr>
            <a:normAutofit/>
          </a:bodyPr>
          <a:lstStyle/>
          <a:p>
            <a:pPr marL="0" indent="0">
              <a:buNone/>
            </a:pPr>
            <a:r>
              <a:rPr lang="en-US" sz="2800" dirty="0" err="1">
                <a:latin typeface="Greekth" panose="02020803070505020304" pitchFamily="18" charset="0"/>
              </a:rPr>
              <a:t>Poimh</a:t>
            </a:r>
            <a:r>
              <a:rPr lang="en-US" sz="2800" dirty="0">
                <a:latin typeface="Greekth" panose="02020803070505020304" pitchFamily="18" charset="0"/>
              </a:rPr>
              <a:t>&lt;n </a:t>
            </a:r>
            <a:r>
              <a:rPr lang="en-US" sz="2800" dirty="0"/>
              <a:t>(= shepherd)</a:t>
            </a:r>
          </a:p>
          <a:p>
            <a:pPr marL="0" indent="0">
              <a:buNone/>
            </a:pPr>
            <a:r>
              <a:rPr lang="en-US" sz="2400" i="1" dirty="0">
                <a:latin typeface="Arial Narrow" panose="020B0606020202030204" pitchFamily="34" charset="0"/>
              </a:rPr>
              <a:t>This term derives from the ancient biblical metaphor of leaders as care-takers of a flock of sheep.</a:t>
            </a:r>
          </a:p>
          <a:p>
            <a:pPr marL="0" indent="0">
              <a:buNone/>
            </a:pPr>
            <a:r>
              <a:rPr lang="en-US" sz="2400" i="1" dirty="0">
                <a:solidFill>
                  <a:srgbClr val="FFFF66"/>
                </a:solidFill>
                <a:latin typeface="Arial Narrow" panose="020B0606020202030204" pitchFamily="34" charset="0"/>
              </a:rPr>
              <a:t>From this word we derive the term “pastor.”</a:t>
            </a:r>
          </a:p>
        </p:txBody>
      </p:sp>
      <p:sp>
        <p:nvSpPr>
          <p:cNvPr id="5" name="Content Placeholder 3">
            <a:extLst>
              <a:ext uri="{FF2B5EF4-FFF2-40B4-BE49-F238E27FC236}">
                <a16:creationId xmlns:a16="http://schemas.microsoft.com/office/drawing/2014/main" id="{A6C1A36B-E293-4C5A-BC13-1C9C7E14CAE3}"/>
              </a:ext>
            </a:extLst>
          </p:cNvPr>
          <p:cNvSpPr txBox="1">
            <a:spLocks/>
          </p:cNvSpPr>
          <p:nvPr/>
        </p:nvSpPr>
        <p:spPr>
          <a:xfrm>
            <a:off x="8276493" y="2052112"/>
            <a:ext cx="3446584" cy="4454194"/>
          </a:xfrm>
          <a:prstGeom prst="rect">
            <a:avLst/>
          </a:prstGeom>
          <a:solidFill>
            <a:schemeClr val="tx2">
              <a:lumMod val="10000"/>
            </a:schemeClr>
          </a:solidFill>
        </p:spPr>
        <p:txBody>
          <a:bodyPr vert="horz" lIns="91440" tIns="45720" rIns="91440" bIns="45720" rtlCol="0">
            <a:norm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0" indent="0">
              <a:buFont typeface="Wingdings" panose="05000000000000000000" pitchFamily="2" charset="2"/>
              <a:buNone/>
            </a:pPr>
            <a:r>
              <a:rPr lang="en-US" sz="2800" dirty="0" err="1">
                <a:latin typeface="Greekth" panose="02020803070505020304" pitchFamily="18" charset="0"/>
              </a:rPr>
              <a:t>Episkope</a:t>
            </a:r>
            <a:r>
              <a:rPr lang="en-US" sz="2800" dirty="0">
                <a:latin typeface="Greekth" panose="02020803070505020304" pitchFamily="18" charset="0"/>
              </a:rPr>
              <a:t>&lt;w</a:t>
            </a:r>
            <a:r>
              <a:rPr lang="en-US" sz="2800" dirty="0"/>
              <a:t> (=  over-see, take care of)</a:t>
            </a:r>
          </a:p>
          <a:p>
            <a:pPr marL="0" indent="0">
              <a:buFont typeface="Wingdings" panose="05000000000000000000" pitchFamily="2" charset="2"/>
              <a:buNone/>
            </a:pPr>
            <a:r>
              <a:rPr lang="en-US" sz="2400" i="1" dirty="0">
                <a:latin typeface="Arial Narrow" panose="020B0606020202030204" pitchFamily="34" charset="0"/>
              </a:rPr>
              <a:t>This term owes more to the Greco-Roman world where it was used both religiously and governmentally.</a:t>
            </a:r>
          </a:p>
          <a:p>
            <a:pPr marL="0" indent="0">
              <a:buFont typeface="Wingdings" panose="05000000000000000000" pitchFamily="2" charset="2"/>
              <a:buNone/>
            </a:pPr>
            <a:r>
              <a:rPr lang="en-US" sz="2400" i="1" dirty="0">
                <a:solidFill>
                  <a:srgbClr val="FFFF66"/>
                </a:solidFill>
                <a:latin typeface="Arial Narrow" panose="020B0606020202030204" pitchFamily="34" charset="0"/>
              </a:rPr>
              <a:t>From this word we derive the term “bishop” or “overseer.”</a:t>
            </a:r>
          </a:p>
        </p:txBody>
      </p:sp>
    </p:spTree>
    <p:extLst>
      <p:ext uri="{BB962C8B-B14F-4D97-AF65-F5344CB8AC3E}">
        <p14:creationId xmlns:p14="http://schemas.microsoft.com/office/powerpoint/2010/main" val="382485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animEffect transition="in" filter="randombar(horizontal)">
                                      <p:cBhvr>
                                        <p:cTn id="27" dur="500"/>
                                        <p:tgtEl>
                                          <p:spTgt spid="4">
                                            <p:bg/>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 calcmode="lin" valueType="num">
                                      <p:cBhvr additive="base">
                                        <p:cTn id="3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randombar(horizontal)">
                                      <p:cBhvr>
                                        <p:cTn id="47" dur="500"/>
                                        <p:tgtEl>
                                          <p:spTgt spid="5"/>
                                        </p:tgtEl>
                                      </p:cBhvr>
                                    </p:animEffect>
                                  </p:childTnLst>
                                </p:cTn>
                              </p:par>
                              <p:par>
                                <p:cTn id="48" presetID="14" presetClass="entr" presetSubtype="10" fill="hold" nodeType="withEffect">
                                  <p:stCondLst>
                                    <p:cond delay="0"/>
                                  </p:stCondLst>
                                  <p:childTnLst>
                                    <p:set>
                                      <p:cBhvr>
                                        <p:cTn id="4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50" dur="500"/>
                                        <p:tgtEl>
                                          <p:spTgt spid="5">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1" end="1"/>
                                            </p:txEl>
                                          </p:spTgt>
                                        </p:tgtEl>
                                        <p:attrNameLst>
                                          <p:attrName>style.visibility</p:attrName>
                                        </p:attrNameLst>
                                      </p:cBhvr>
                                      <p:to>
                                        <p:strVal val="visible"/>
                                      </p:to>
                                    </p:set>
                                    <p:anim calcmode="lin" valueType="num">
                                      <p:cBhvr additive="base">
                                        <p:cTn id="5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2" end="2"/>
                                            </p:txEl>
                                          </p:spTgt>
                                        </p:tgtEl>
                                        <p:attrNameLst>
                                          <p:attrName>style.visibility</p:attrName>
                                        </p:attrNameLst>
                                      </p:cBhvr>
                                      <p:to>
                                        <p:strVal val="visible"/>
                                      </p:to>
                                    </p:set>
                                    <p:anim calcmode="lin" valueType="num">
                                      <p:cBhvr additive="base">
                                        <p:cTn id="6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91637-84EF-4F1B-9E1C-8707579C46F1}"/>
              </a:ext>
            </a:extLst>
          </p:cNvPr>
          <p:cNvSpPr>
            <a:spLocks noGrp="1"/>
          </p:cNvSpPr>
          <p:nvPr>
            <p:ph type="title"/>
          </p:nvPr>
        </p:nvSpPr>
        <p:spPr/>
        <p:txBody>
          <a:bodyPr>
            <a:normAutofit fontScale="90000"/>
          </a:bodyPr>
          <a:lstStyle/>
          <a:p>
            <a:r>
              <a:rPr lang="en-US" sz="3600" dirty="0">
                <a:solidFill>
                  <a:srgbClr val="FFC000"/>
                </a:solidFill>
                <a:latin typeface="Cooper Black" panose="0208090404030B020404" pitchFamily="18" charset="0"/>
              </a:rPr>
              <a:t>THE FINAL EXHORTATION </a:t>
            </a:r>
            <a:br>
              <a:rPr lang="en-US" sz="3600" dirty="0">
                <a:solidFill>
                  <a:srgbClr val="FFC000"/>
                </a:solidFill>
                <a:latin typeface="Cooper Black" panose="0208090404030B020404" pitchFamily="18" charset="0"/>
              </a:rPr>
            </a:br>
            <a:r>
              <a:rPr lang="en-US" sz="3600" dirty="0">
                <a:solidFill>
                  <a:srgbClr val="FFC000"/>
                </a:solidFill>
                <a:latin typeface="Cooper Black" panose="0208090404030B020404" pitchFamily="18" charset="0"/>
              </a:rPr>
              <a:t>(5:6-11)</a:t>
            </a:r>
          </a:p>
        </p:txBody>
      </p:sp>
      <p:sp>
        <p:nvSpPr>
          <p:cNvPr id="3" name="Content Placeholder 2">
            <a:extLst>
              <a:ext uri="{FF2B5EF4-FFF2-40B4-BE49-F238E27FC236}">
                <a16:creationId xmlns:a16="http://schemas.microsoft.com/office/drawing/2014/main" id="{05EA2102-A882-4519-BC79-BCDAAF096893}"/>
              </a:ext>
            </a:extLst>
          </p:cNvPr>
          <p:cNvSpPr>
            <a:spLocks noGrp="1"/>
          </p:cNvSpPr>
          <p:nvPr>
            <p:ph idx="1"/>
          </p:nvPr>
        </p:nvSpPr>
        <p:spPr>
          <a:xfrm>
            <a:off x="2243137" y="1885285"/>
            <a:ext cx="8612431" cy="4398283"/>
          </a:xfrm>
        </p:spPr>
        <p:txBody>
          <a:bodyPr>
            <a:normAutofit/>
          </a:bodyPr>
          <a:lstStyle/>
          <a:p>
            <a:pPr marL="0" indent="0">
              <a:buNone/>
            </a:pPr>
            <a:r>
              <a:rPr lang="en-US" sz="2800" b="1" dirty="0">
                <a:solidFill>
                  <a:srgbClr val="99FF99"/>
                </a:solidFill>
              </a:rPr>
              <a:t>While the final exhortation seems applicable to all Christians, in the present context Peter may be particularly directing this toward church leaders.</a:t>
            </a:r>
          </a:p>
          <a:p>
            <a:r>
              <a:rPr lang="en-US" sz="2400" i="1" dirty="0">
                <a:solidFill>
                  <a:srgbClr val="FFFF66"/>
                </a:solidFill>
              </a:rPr>
              <a:t>HUMILITY: </a:t>
            </a:r>
            <a:r>
              <a:rPr lang="en-US" sz="2400" i="1" dirty="0"/>
              <a:t>The attitude of humility must come from within—”humble yourselves” (cf. Pro. 3:34; Ja. 4:6).</a:t>
            </a:r>
          </a:p>
          <a:p>
            <a:r>
              <a:rPr lang="en-US" sz="2400" i="1" dirty="0">
                <a:solidFill>
                  <a:srgbClr val="FFFF66"/>
                </a:solidFill>
              </a:rPr>
              <a:t>WARNING: </a:t>
            </a:r>
            <a:r>
              <a:rPr lang="en-US" sz="2400" i="1" dirty="0"/>
              <a:t>The danger from the devil comes from without—he must be firmly resisted.</a:t>
            </a:r>
          </a:p>
          <a:p>
            <a:r>
              <a:rPr lang="en-US" sz="2400" i="1" dirty="0">
                <a:solidFill>
                  <a:srgbClr val="FFFF66"/>
                </a:solidFill>
              </a:rPr>
              <a:t>RESTORATION: </a:t>
            </a:r>
            <a:r>
              <a:rPr lang="en-US" sz="2400" i="1" dirty="0"/>
              <a:t>After suffering comes restoration.</a:t>
            </a:r>
          </a:p>
        </p:txBody>
      </p:sp>
    </p:spTree>
    <p:extLst>
      <p:ext uri="{BB962C8B-B14F-4D97-AF65-F5344CB8AC3E}">
        <p14:creationId xmlns:p14="http://schemas.microsoft.com/office/powerpoint/2010/main" val="19893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77D3D4-047C-496D-BEF6-58DA88E7CC20}"/>
              </a:ext>
            </a:extLst>
          </p:cNvPr>
          <p:cNvSpPr>
            <a:spLocks noGrp="1"/>
          </p:cNvSpPr>
          <p:nvPr>
            <p:ph type="ctrTitle"/>
          </p:nvPr>
        </p:nvSpPr>
        <p:spPr>
          <a:xfrm>
            <a:off x="844065" y="3429000"/>
            <a:ext cx="10034953" cy="2315308"/>
          </a:xfrm>
        </p:spPr>
        <p:txBody>
          <a:bodyPr>
            <a:normAutofit/>
          </a:bodyPr>
          <a:lstStyle/>
          <a:p>
            <a:r>
              <a:rPr lang="en-US" dirty="0">
                <a:solidFill>
                  <a:schemeClr val="bg2">
                    <a:lumMod val="90000"/>
                    <a:lumOff val="10000"/>
                  </a:schemeClr>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 THE CLO</a:t>
            </a:r>
            <a:r>
              <a:rPr lang="en-US" dirty="0">
                <a:solidFill>
                  <a:schemeClr val="tx2">
                    <a:lumMod val="10000"/>
                  </a:schemeClr>
                </a:solidFill>
                <a:effectLst>
                  <a:outerShdw blurRad="38100" dist="38100" dir="2700000" algn="tl">
                    <a:srgbClr val="000000">
                      <a:alpha val="43137"/>
                    </a:srgbClr>
                  </a:outerShdw>
                </a:effectLst>
              </a:rPr>
              <a:t>SING</a:t>
            </a:r>
          </a:p>
        </p:txBody>
      </p:sp>
    </p:spTree>
    <p:extLst>
      <p:ext uri="{BB962C8B-B14F-4D97-AF65-F5344CB8AC3E}">
        <p14:creationId xmlns:p14="http://schemas.microsoft.com/office/powerpoint/2010/main" val="38021156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E7EC-6D60-4594-B0CE-5C3B5108A2EB}"/>
              </a:ext>
            </a:extLst>
          </p:cNvPr>
          <p:cNvSpPr>
            <a:spLocks noGrp="1"/>
          </p:cNvSpPr>
          <p:nvPr>
            <p:ph type="title"/>
          </p:nvPr>
        </p:nvSpPr>
        <p:spPr/>
        <p:txBody>
          <a:bodyPr>
            <a:normAutofit/>
          </a:bodyPr>
          <a:lstStyle/>
          <a:p>
            <a:r>
              <a:rPr lang="en-US" sz="3600" dirty="0">
                <a:solidFill>
                  <a:srgbClr val="FFC000"/>
                </a:solidFill>
                <a:latin typeface="Cooper Black" panose="0208090404030B020404" pitchFamily="18" charset="0"/>
              </a:rPr>
              <a:t>SILVANUS/SILAS</a:t>
            </a:r>
          </a:p>
        </p:txBody>
      </p:sp>
      <p:sp>
        <p:nvSpPr>
          <p:cNvPr id="3" name="Content Placeholder 2">
            <a:extLst>
              <a:ext uri="{FF2B5EF4-FFF2-40B4-BE49-F238E27FC236}">
                <a16:creationId xmlns:a16="http://schemas.microsoft.com/office/drawing/2014/main" id="{8D0ACFF5-7A75-4024-960B-021BB0D67FAA}"/>
              </a:ext>
            </a:extLst>
          </p:cNvPr>
          <p:cNvSpPr>
            <a:spLocks noGrp="1"/>
          </p:cNvSpPr>
          <p:nvPr>
            <p:ph idx="1"/>
          </p:nvPr>
        </p:nvSpPr>
        <p:spPr>
          <a:xfrm>
            <a:off x="2286000" y="1487537"/>
            <a:ext cx="8483844" cy="4562407"/>
          </a:xfrm>
        </p:spPr>
        <p:txBody>
          <a:bodyPr>
            <a:normAutofit/>
          </a:bodyPr>
          <a:lstStyle/>
          <a:p>
            <a:pPr marL="0" indent="0">
              <a:buNone/>
            </a:pPr>
            <a:r>
              <a:rPr lang="en-US" sz="2800" b="1" dirty="0">
                <a:solidFill>
                  <a:srgbClr val="99FF99"/>
                </a:solidFill>
              </a:rPr>
              <a:t>Silas served as Peter’s amanuensis, and the excellent quality of the Greek text may be attributable to him.</a:t>
            </a:r>
          </a:p>
          <a:p>
            <a:r>
              <a:rPr lang="en-US" sz="2400" i="1" dirty="0"/>
              <a:t>It also is possible that Silas was the courier of the letter, and if so, he would have read it publicly to the church, explaining any parts that were unclear.</a:t>
            </a:r>
          </a:p>
          <a:p>
            <a:r>
              <a:rPr lang="en-US" sz="2400" i="1" dirty="0"/>
              <a:t>Peter’s final word concerns standing firm in God’s grace.</a:t>
            </a:r>
          </a:p>
        </p:txBody>
      </p:sp>
    </p:spTree>
    <p:extLst>
      <p:ext uri="{BB962C8B-B14F-4D97-AF65-F5344CB8AC3E}">
        <p14:creationId xmlns:p14="http://schemas.microsoft.com/office/powerpoint/2010/main" val="134000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404000"/>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D987C0-91D4-4F3C-A07B-01974EE0F6F2}"/>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fld id="{12DFB28F-4461-4716-8BB6-CB59383B3FA5}" type="slidenum">
              <a:rPr lang="en-US" altLang="en-US">
                <a:solidFill>
                  <a:srgbClr val="FFFFFF"/>
                </a:solidFill>
              </a:rPr>
              <a:pPr defTabSz="914400" fontAlgn="base">
                <a:spcBef>
                  <a:spcPct val="0"/>
                </a:spcBef>
                <a:spcAft>
                  <a:spcPct val="0"/>
                </a:spcAft>
              </a:pPr>
              <a:t>8</a:t>
            </a:fld>
            <a:endParaRPr lang="en-US" altLang="en-US">
              <a:solidFill>
                <a:srgbClr val="FFFFFF"/>
              </a:solidFill>
            </a:endParaRPr>
          </a:p>
        </p:txBody>
      </p:sp>
      <p:pic>
        <p:nvPicPr>
          <p:cNvPr id="75779" name="Picture 7" descr="BSBA190502900L[1]">
            <a:extLst>
              <a:ext uri="{FF2B5EF4-FFF2-40B4-BE49-F238E27FC236}">
                <a16:creationId xmlns:a16="http://schemas.microsoft.com/office/drawing/2014/main" id="{51FFBA8A-8F32-4F11-B158-0B804D44DB87}"/>
              </a:ext>
            </a:extLst>
          </p:cNvPr>
          <p:cNvPicPr>
            <a:picLocks noGrp="1" noChangeAspect="1" noChangeArrowheads="1"/>
          </p:cNvPicPr>
          <p:nvPr>
            <p:ph/>
          </p:nvPr>
        </p:nvPicPr>
        <p:blipFill>
          <a:blip r:embed="rId2">
            <a:extLst>
              <a:ext uri="{28A0092B-C50C-407E-A947-70E740481C1C}">
                <a14:useLocalDpi xmlns:a14="http://schemas.microsoft.com/office/drawing/2010/main"/>
              </a:ext>
            </a:extLst>
          </a:blip>
          <a:srcRect/>
          <a:stretch>
            <a:fillRect/>
          </a:stretch>
        </p:blipFill>
        <p:spPr>
          <a:xfrm>
            <a:off x="5205414" y="0"/>
            <a:ext cx="5462587"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780" name="Text Box 8">
            <a:extLst>
              <a:ext uri="{FF2B5EF4-FFF2-40B4-BE49-F238E27FC236}">
                <a16:creationId xmlns:a16="http://schemas.microsoft.com/office/drawing/2014/main" id="{A282537D-77D8-46D7-8F7E-CD5D67221CD9}"/>
              </a:ext>
            </a:extLst>
          </p:cNvPr>
          <p:cNvSpPr txBox="1">
            <a:spLocks noChangeArrowheads="1"/>
          </p:cNvSpPr>
          <p:nvPr/>
        </p:nvSpPr>
        <p:spPr bwMode="auto">
          <a:xfrm>
            <a:off x="1752600" y="381001"/>
            <a:ext cx="304800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9pPr>
          </a:lstStyle>
          <a:p>
            <a:pPr algn="r" defTabSz="914400" fontAlgn="base">
              <a:spcBef>
                <a:spcPct val="50000"/>
              </a:spcBef>
              <a:spcAft>
                <a:spcPct val="0"/>
              </a:spcAft>
              <a:buClrTx/>
              <a:buSzTx/>
              <a:buNone/>
            </a:pPr>
            <a:r>
              <a:rPr lang="en-US" altLang="en-US" sz="2000" b="1">
                <a:solidFill>
                  <a:srgbClr val="FFFFFF"/>
                </a:solidFill>
              </a:rPr>
              <a:t>This is an artist’s depiction of the original 1</a:t>
            </a:r>
            <a:r>
              <a:rPr lang="en-US" altLang="en-US" sz="2000" b="1" baseline="30000">
                <a:solidFill>
                  <a:srgbClr val="FFFFFF"/>
                </a:solidFill>
              </a:rPr>
              <a:t>st</a:t>
            </a:r>
            <a:r>
              <a:rPr lang="en-US" altLang="en-US" sz="2000" b="1">
                <a:solidFill>
                  <a:srgbClr val="FFFFFF"/>
                </a:solidFill>
              </a:rPr>
              <a:t> century house beneath the 4</a:t>
            </a:r>
            <a:r>
              <a:rPr lang="en-US" altLang="en-US" sz="2000" b="1" baseline="30000">
                <a:solidFill>
                  <a:srgbClr val="FFFFFF"/>
                </a:solidFill>
              </a:rPr>
              <a:t>th</a:t>
            </a:r>
            <a:r>
              <a:rPr lang="en-US" altLang="en-US" sz="2000" b="1">
                <a:solidFill>
                  <a:srgbClr val="FFFFFF"/>
                </a:solidFill>
              </a:rPr>
              <a:t> century church. Here early pilgrims gathered and left Christian graffiti on the plastered walls. The center court served as the “kitchen”, and the largest room was used as a central hall and meetingplace.</a:t>
            </a:r>
          </a:p>
          <a:p>
            <a:pPr algn="r" defTabSz="914400" fontAlgn="base">
              <a:spcBef>
                <a:spcPct val="50000"/>
              </a:spcBef>
              <a:spcAft>
                <a:spcPct val="0"/>
              </a:spcAft>
              <a:buClrTx/>
              <a:buSzTx/>
              <a:buNone/>
            </a:pPr>
            <a:endParaRPr lang="en-US" altLang="en-US" sz="2000" b="1">
              <a:solidFill>
                <a:srgbClr val="FFFFFF"/>
              </a:solidFill>
            </a:endParaRPr>
          </a:p>
          <a:p>
            <a:pPr algn="r" defTabSz="914400" fontAlgn="base">
              <a:spcBef>
                <a:spcPct val="50000"/>
              </a:spcBef>
              <a:spcAft>
                <a:spcPct val="0"/>
              </a:spcAft>
              <a:buClrTx/>
              <a:buSzTx/>
              <a:buNone/>
            </a:pPr>
            <a:r>
              <a:rPr lang="en-US" altLang="en-US" sz="2000" b="1">
                <a:solidFill>
                  <a:srgbClr val="FFFFFF"/>
                </a:solidFill>
              </a:rPr>
              <a:t>Various graffiti mark this as Christian, such as, “Christ” and “Lord”</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A4D13-9026-48DA-8AD0-32AB7656FAA9}"/>
              </a:ext>
            </a:extLst>
          </p:cNvPr>
          <p:cNvSpPr>
            <a:spLocks noGrp="1"/>
          </p:cNvSpPr>
          <p:nvPr>
            <p:ph type="title"/>
          </p:nvPr>
        </p:nvSpPr>
        <p:spPr/>
        <p:txBody>
          <a:bodyPr>
            <a:normAutofit/>
          </a:bodyPr>
          <a:lstStyle/>
          <a:p>
            <a:r>
              <a:rPr lang="en-US" sz="3600" dirty="0">
                <a:solidFill>
                  <a:srgbClr val="FFC000"/>
                </a:solidFill>
                <a:latin typeface="Cooper Black" panose="0208090404030B020404" pitchFamily="18" charset="0"/>
              </a:rPr>
              <a:t>BABYLON AND MARK</a:t>
            </a:r>
          </a:p>
        </p:txBody>
      </p:sp>
      <p:sp>
        <p:nvSpPr>
          <p:cNvPr id="3" name="Content Placeholder 2">
            <a:extLst>
              <a:ext uri="{FF2B5EF4-FFF2-40B4-BE49-F238E27FC236}">
                <a16:creationId xmlns:a16="http://schemas.microsoft.com/office/drawing/2014/main" id="{F4D0B38F-0E5F-42B5-A6CA-BF92B9E7CE1B}"/>
              </a:ext>
            </a:extLst>
          </p:cNvPr>
          <p:cNvSpPr>
            <a:spLocks noGrp="1"/>
          </p:cNvSpPr>
          <p:nvPr>
            <p:ph idx="1"/>
          </p:nvPr>
        </p:nvSpPr>
        <p:spPr>
          <a:xfrm>
            <a:off x="2371725" y="1614489"/>
            <a:ext cx="8572500" cy="5100636"/>
          </a:xfrm>
        </p:spPr>
        <p:txBody>
          <a:bodyPr>
            <a:normAutofit/>
          </a:bodyPr>
          <a:lstStyle/>
          <a:p>
            <a:pPr marL="0" indent="0">
              <a:buNone/>
            </a:pPr>
            <a:r>
              <a:rPr lang="en-US" sz="2800" b="1" dirty="0">
                <a:solidFill>
                  <a:srgbClr val="99FF99"/>
                </a:solidFill>
              </a:rPr>
              <a:t>As mentioned in the introduction, Babylon was an ancient code name for Rome, and most scholars accept this as the place of composition.</a:t>
            </a:r>
          </a:p>
          <a:p>
            <a:r>
              <a:rPr lang="en-US" sz="2400" i="1" dirty="0"/>
              <a:t>That Mark was closely associated with Peter is attested by Papias (early 2</a:t>
            </a:r>
            <a:r>
              <a:rPr lang="en-US" sz="2400" i="1" baseline="30000" dirty="0"/>
              <a:t>nd</a:t>
            </a:r>
            <a:r>
              <a:rPr lang="en-US" sz="2400" i="1" dirty="0"/>
              <a:t> century), who indicates that Mark’s Gospel was essentially Peter’s memories of Jesus (Eusebius, </a:t>
            </a:r>
            <a:r>
              <a:rPr lang="en-US" sz="2400" i="1" u="sng" dirty="0"/>
              <a:t>Ecclesiastical History </a:t>
            </a:r>
            <a:r>
              <a:rPr lang="en-US" sz="2400" i="1" dirty="0"/>
              <a:t>III.39.15).</a:t>
            </a:r>
          </a:p>
          <a:p>
            <a:r>
              <a:rPr lang="en-US" sz="2400" i="1" dirty="0"/>
              <a:t>The customary kiss of greeting is also attested by Justin Martyr, who wrote, “Having ended the prayers, we salute one another with a kiss” (</a:t>
            </a:r>
            <a:r>
              <a:rPr lang="en-US" sz="2400" i="1" u="sng" dirty="0"/>
              <a:t>First Apology </a:t>
            </a:r>
            <a:r>
              <a:rPr lang="en-US" sz="2400" i="1" dirty="0"/>
              <a:t>65:2).</a:t>
            </a:r>
          </a:p>
        </p:txBody>
      </p:sp>
    </p:spTree>
    <p:extLst>
      <p:ext uri="{BB962C8B-B14F-4D97-AF65-F5344CB8AC3E}">
        <p14:creationId xmlns:p14="http://schemas.microsoft.com/office/powerpoint/2010/main" val="78066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404000"/>
        </a:solidFill>
        <a:effectLst/>
      </p:bgPr>
    </p:bg>
    <p:spTree>
      <p:nvGrpSpPr>
        <p:cNvPr id="1" name=""/>
        <p:cNvGrpSpPr/>
        <p:nvPr/>
      </p:nvGrpSpPr>
      <p:grpSpPr>
        <a:xfrm>
          <a:off x="0" y="0"/>
          <a:ext cx="0" cy="0"/>
          <a:chOff x="0" y="0"/>
          <a:chExt cx="0" cy="0"/>
        </a:xfrm>
      </p:grpSpPr>
      <p:sp>
        <p:nvSpPr>
          <p:cNvPr id="6" name="Slide Number Placeholder 7">
            <a:extLst>
              <a:ext uri="{FF2B5EF4-FFF2-40B4-BE49-F238E27FC236}">
                <a16:creationId xmlns:a16="http://schemas.microsoft.com/office/drawing/2014/main" id="{554665A4-73D4-48C4-8181-4889036F1544}"/>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fld id="{515FF6E6-1FC9-46C8-92BB-D5F9FA5F62F9}" type="slidenum">
              <a:rPr lang="en-US" altLang="en-US">
                <a:solidFill>
                  <a:srgbClr val="FFFFFF"/>
                </a:solidFill>
              </a:rPr>
              <a:pPr defTabSz="914400" fontAlgn="base">
                <a:spcBef>
                  <a:spcPct val="0"/>
                </a:spcBef>
                <a:spcAft>
                  <a:spcPct val="0"/>
                </a:spcAft>
              </a:pPr>
              <a:t>9</a:t>
            </a:fld>
            <a:endParaRPr lang="en-US" altLang="en-US">
              <a:solidFill>
                <a:srgbClr val="FFFFFF"/>
              </a:solidFill>
            </a:endParaRPr>
          </a:p>
        </p:txBody>
      </p:sp>
      <p:sp>
        <p:nvSpPr>
          <p:cNvPr id="171010" name="Rectangle 2">
            <a:extLst>
              <a:ext uri="{FF2B5EF4-FFF2-40B4-BE49-F238E27FC236}">
                <a16:creationId xmlns:a16="http://schemas.microsoft.com/office/drawing/2014/main" id="{1813DD64-8F66-4C12-8A18-EC7B4B8B27DF}"/>
              </a:ext>
            </a:extLst>
          </p:cNvPr>
          <p:cNvSpPr>
            <a:spLocks noGrp="1" noChangeArrowheads="1"/>
          </p:cNvSpPr>
          <p:nvPr>
            <p:ph type="title"/>
          </p:nvPr>
        </p:nvSpPr>
        <p:spPr>
          <a:xfrm>
            <a:off x="6172200" y="152400"/>
            <a:ext cx="4191000" cy="5486400"/>
          </a:xfrm>
        </p:spPr>
        <p:txBody>
          <a:bodyPr/>
          <a:lstStyle/>
          <a:p>
            <a:pPr algn="l" eaLnBrk="1" hangingPunct="1">
              <a:defRPr/>
            </a:pPr>
            <a:r>
              <a:rPr lang="en-US" altLang="en-US" sz="4000"/>
              <a:t>Galilee Boat</a:t>
            </a:r>
            <a:br>
              <a:rPr lang="en-US" altLang="en-US" sz="4000"/>
            </a:br>
            <a:r>
              <a:rPr lang="en-US" altLang="en-US" sz="2000">
                <a:solidFill>
                  <a:srgbClr val="FFFF66"/>
                </a:solidFill>
              </a:rPr>
              <a:t>In 1986 during a low water level in the Sea of Galilee, an ancient boat was discovered and excavated under the direction of Dr. Rami Arav of the University of Haifa. This is the first ancient boat of its kind to be recovered, and it was dated to the 1</a:t>
            </a:r>
            <a:r>
              <a:rPr lang="en-US" altLang="en-US" sz="2000" baseline="30000">
                <a:solidFill>
                  <a:srgbClr val="FFFF66"/>
                </a:solidFill>
              </a:rPr>
              <a:t>st</a:t>
            </a:r>
            <a:r>
              <a:rPr lang="en-US" altLang="en-US" sz="2000">
                <a:solidFill>
                  <a:srgbClr val="FFFF66"/>
                </a:solidFill>
              </a:rPr>
              <a:t> century, based on pottery and coins found inside it. Though there is no indication that Jesus or his disciples ever used it, it has popularly become known as “the Jesus boat”, since it would have been very much like the ones used by fishermen in Galilee in Jesus’ day.</a:t>
            </a:r>
            <a:endParaRPr lang="en-US" altLang="en-US" sz="4000">
              <a:solidFill>
                <a:srgbClr val="FFFF66"/>
              </a:solidFill>
            </a:endParaRPr>
          </a:p>
        </p:txBody>
      </p:sp>
      <p:pic>
        <p:nvPicPr>
          <p:cNvPr id="98308" name="Picture 3" descr="NTA201">
            <a:extLst>
              <a:ext uri="{FF2B5EF4-FFF2-40B4-BE49-F238E27FC236}">
                <a16:creationId xmlns:a16="http://schemas.microsoft.com/office/drawing/2014/main" id="{90A37F3C-BB6B-4387-A3A5-4DC45C5A1477}"/>
              </a:ext>
            </a:extLst>
          </p:cNvPr>
          <p:cNvPicPr>
            <a:picLocks noGrp="1" noChangeAspect="1" noChangeArrowheads="1"/>
          </p:cNvPicPr>
          <p:nvPr>
            <p:ph sz="quarter" idx="2"/>
          </p:nvPr>
        </p:nvPicPr>
        <p:blipFill>
          <a:blip r:embed="rId2">
            <a:extLst>
              <a:ext uri="{28A0092B-C50C-407E-A947-70E740481C1C}">
                <a14:useLocalDpi xmlns:a14="http://schemas.microsoft.com/office/drawing/2010/main"/>
              </a:ext>
            </a:extLst>
          </a:blip>
          <a:srcRect/>
          <a:stretch>
            <a:fillRect/>
          </a:stretch>
        </p:blipFill>
        <p:spPr>
          <a:xfrm>
            <a:off x="1524001" y="0"/>
            <a:ext cx="4448175"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8309" name="Text Box 4">
            <a:extLst>
              <a:ext uri="{FF2B5EF4-FFF2-40B4-BE49-F238E27FC236}">
                <a16:creationId xmlns:a16="http://schemas.microsoft.com/office/drawing/2014/main" id="{0717CCEE-49E7-49CE-B8AA-03426824A3A9}"/>
              </a:ext>
            </a:extLst>
          </p:cNvPr>
          <p:cNvSpPr txBox="1">
            <a:spLocks noChangeArrowheads="1"/>
          </p:cNvSpPr>
          <p:nvPr/>
        </p:nvSpPr>
        <p:spPr bwMode="auto">
          <a:xfrm>
            <a:off x="6172200" y="5791201"/>
            <a:ext cx="3886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9pPr>
          </a:lstStyle>
          <a:p>
            <a:pPr defTabSz="914400" fontAlgn="base">
              <a:spcBef>
                <a:spcPct val="50000"/>
              </a:spcBef>
              <a:spcAft>
                <a:spcPct val="0"/>
              </a:spcAft>
              <a:buClrTx/>
              <a:buSzTx/>
              <a:buNone/>
            </a:pPr>
            <a:r>
              <a:rPr lang="en-US" altLang="en-US" sz="2400" i="1">
                <a:solidFill>
                  <a:srgbClr val="FFFFFF"/>
                </a:solidFill>
                <a:latin typeface="Arial Narrow" panose="020B0606020202030204" pitchFamily="34" charset="0"/>
              </a:rPr>
              <a:t>View taken at the beginning of the excavation.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Beam">
  <a:themeElements>
    <a:clrScheme name="Beam 10">
      <a:dk1>
        <a:srgbClr val="D49C00"/>
      </a:dk1>
      <a:lt1>
        <a:srgbClr val="FFFFFF"/>
      </a:lt1>
      <a:dk2>
        <a:srgbClr val="A27800"/>
      </a:dk2>
      <a:lt2>
        <a:srgbClr val="CEBD40"/>
      </a:lt2>
      <a:accent1>
        <a:srgbClr val="CC6600"/>
      </a:accent1>
      <a:accent2>
        <a:srgbClr val="808000"/>
      </a:accent2>
      <a:accent3>
        <a:srgbClr val="CEBEAA"/>
      </a:accent3>
      <a:accent4>
        <a:srgbClr val="DADADA"/>
      </a:accent4>
      <a:accent5>
        <a:srgbClr val="E2B8AA"/>
      </a:accent5>
      <a:accent6>
        <a:srgbClr val="737300"/>
      </a:accent6>
      <a:hlink>
        <a:srgbClr val="FF9900"/>
      </a:hlink>
      <a:folHlink>
        <a:srgbClr val="FFFF99"/>
      </a:folHlink>
    </a:clrScheme>
    <a:fontScheme name="B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
      <a:clrScheme name="Beam 10">
        <a:dk1>
          <a:srgbClr val="D49C00"/>
        </a:dk1>
        <a:lt1>
          <a:srgbClr val="FFFFFF"/>
        </a:lt1>
        <a:dk2>
          <a:srgbClr val="A27800"/>
        </a:dk2>
        <a:lt2>
          <a:srgbClr val="CEBD40"/>
        </a:lt2>
        <a:accent1>
          <a:srgbClr val="CC6600"/>
        </a:accent1>
        <a:accent2>
          <a:srgbClr val="808000"/>
        </a:accent2>
        <a:accent3>
          <a:srgbClr val="CEBE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TM16401375[[fn=Madison]]</Template>
  <TotalTime>1058</TotalTime>
  <Words>6657</Words>
  <Application>Microsoft Office PowerPoint</Application>
  <PresentationFormat>Widescreen</PresentationFormat>
  <Paragraphs>363</Paragraphs>
  <Slides>80</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80</vt:i4>
      </vt:variant>
    </vt:vector>
  </HeadingPairs>
  <TitlesOfParts>
    <vt:vector size="98" baseType="lpstr">
      <vt:lpstr>Freestyle Script</vt:lpstr>
      <vt:lpstr>Brush Script Std</vt:lpstr>
      <vt:lpstr>Century Gothic</vt:lpstr>
      <vt:lpstr>Arial Black</vt:lpstr>
      <vt:lpstr>Impact</vt:lpstr>
      <vt:lpstr>Greekth</vt:lpstr>
      <vt:lpstr>Wingdings 3</vt:lpstr>
      <vt:lpstr>Arial Narrow</vt:lpstr>
      <vt:lpstr>Brush Script MT</vt:lpstr>
      <vt:lpstr>Eras Demi ITC</vt:lpstr>
      <vt:lpstr>Bernard MT Condensed</vt:lpstr>
      <vt:lpstr>Arial</vt:lpstr>
      <vt:lpstr>MS Shell Dlg 2</vt:lpstr>
      <vt:lpstr>Wingdings</vt:lpstr>
      <vt:lpstr>Cooper Black</vt:lpstr>
      <vt:lpstr>Madison</vt:lpstr>
      <vt:lpstr>Beam</vt:lpstr>
      <vt:lpstr>Ion Boardroom</vt:lpstr>
      <vt:lpstr>I PETER</vt:lpstr>
      <vt:lpstr>PETER, DISCIPLE,</vt:lpstr>
      <vt:lpstr>THE FOUR NAMES</vt:lpstr>
      <vt:lpstr>PETER’S EARLY LIFE</vt:lpstr>
      <vt:lpstr>PowerPoint Presentation</vt:lpstr>
      <vt:lpstr>Floor plan of the 5th century octagonal church</vt:lpstr>
      <vt:lpstr>PowerPoint Presentation</vt:lpstr>
      <vt:lpstr>PowerPoint Presentation</vt:lpstr>
      <vt:lpstr>Galilee Boat In 1986 during a low water level in the Sea of Galilee, an ancient boat was discovered and excavated under the direction of Dr. Rami Arav of the University of Haifa. This is the first ancient boat of its kind to be recovered, and it was dated to the 1st century, based on pottery and coins found inside it. Though there is no indication that Jesus or his disciples ever used it, it has popularly become known as “the Jesus boat”, since it would have been very much like the ones used by fishermen in Galilee in Jesus’ day.</vt:lpstr>
      <vt:lpstr>PowerPoint Presentation</vt:lpstr>
      <vt:lpstr>Full-size model of the so-called “Jesus Boat”</vt:lpstr>
      <vt:lpstr>DISCIPLE OF JOHN; DISCIPLE OF JESUS</vt:lpstr>
      <vt:lpstr>PETER’S INITIATIVE AND COURAGE</vt:lpstr>
      <vt:lpstr>HIS CAPACITY FOR MISUNDERSTANDING AND BLUNDER</vt:lpstr>
      <vt:lpstr>HIS LEADERSHIP ROLE</vt:lpstr>
      <vt:lpstr>PETER’S LATER MINISTRY</vt:lpstr>
      <vt:lpstr>INTRODUCTION</vt:lpstr>
      <vt:lpstr>THE FIRST READERS</vt:lpstr>
      <vt:lpstr>The Roman Provinces</vt:lpstr>
      <vt:lpstr>1 PETER IN THE EARLY CHURCH</vt:lpstr>
      <vt:lpstr>LITERARY CHARACTER</vt:lpstr>
      <vt:lpstr>End of 1 Peter and the beginning of 2 Peter p72 (3rd/4th century); earliest known copy of 1 Peter</vt:lpstr>
      <vt:lpstr>AUTHORSHIP</vt:lpstr>
      <vt:lpstr>PLACE AND DATE OF COMPOSITION</vt:lpstr>
      <vt:lpstr>OPENING &amp; DOXOLOGY</vt:lpstr>
      <vt:lpstr>SENDER &amp; ADDRESSES (1:1)</vt:lpstr>
      <vt:lpstr>The Elect</vt:lpstr>
      <vt:lpstr>THE BLESSING OF SALVATION (1:3-5)</vt:lpstr>
      <vt:lpstr>The Implicit Contrast In speaking of an imperishable inheritance, Peter seems to be deliberately contrasting the Christian hope over against the emptiness of other worldviews. </vt:lpstr>
      <vt:lpstr>CHRISTIAN TESTING AND REWARD (1:6-7)</vt:lpstr>
      <vt:lpstr>THE INVISIBLE SAVIOR (1:8-9)</vt:lpstr>
      <vt:lpstr>THE PROPHETS AND SALVATION (1:10-12)</vt:lpstr>
      <vt:lpstr>The Link Between Old and New</vt:lpstr>
      <vt:lpstr>THE CHALLENGE TO LIVE</vt:lpstr>
      <vt:lpstr>HOLY CHRISTIAN BEHAVIOR (1:13-17)</vt:lpstr>
      <vt:lpstr>PowerPoint Presentation</vt:lpstr>
      <vt:lpstr>REDEMPTION THROUGH CHRIST’S DEATH (1:18-20)</vt:lpstr>
      <vt:lpstr>Redemption</vt:lpstr>
      <vt:lpstr>FAITH, HOPE, AND LOVE (1:21-22)</vt:lpstr>
      <vt:lpstr>THE CHALLENGE TOWARD MATURITY (2:1-3)</vt:lpstr>
      <vt:lpstr>Greek Word Plays</vt:lpstr>
      <vt:lpstr>THE NEW PEOPLE OF GOD</vt:lpstr>
      <vt:lpstr>THE TEMPLE METAPHOR</vt:lpstr>
      <vt:lpstr>PowerPoint Presentation</vt:lpstr>
      <vt:lpstr>THE LIVING STONE (2:4-5)</vt:lpstr>
      <vt:lpstr>Building the New Temple</vt:lpstr>
      <vt:lpstr>THE ZION STONE (2:6)</vt:lpstr>
      <vt:lpstr>THE STONE OF OFFENSE (2:7-8)</vt:lpstr>
      <vt:lpstr>THE NEW ISRAEL (2:9-10)</vt:lpstr>
      <vt:lpstr>The Transfer of Jewish Vocabulary</vt:lpstr>
      <vt:lpstr>THE SOCIAL CODE</vt:lpstr>
      <vt:lpstr>SOCIAL CODES (2:11-12)</vt:lpstr>
      <vt:lpstr>DUTIES TO THE STATE (2:13-17)</vt:lpstr>
      <vt:lpstr>DUTIES TO THE oi]konomi&lt;a (2:18-25)</vt:lpstr>
      <vt:lpstr>Sin-Bearing</vt:lpstr>
      <vt:lpstr>DUTIES TO SPOUSES (3:1-7)</vt:lpstr>
      <vt:lpstr>            SUFFERING IN AN ALIEN                                             SOCIETY</vt:lpstr>
      <vt:lpstr>LIVING THE GOOD CHRISTIAN LIFE (3:8-12)</vt:lpstr>
      <vt:lpstr>The Face of God</vt:lpstr>
      <vt:lpstr>SUFFERING AS EVANGELISM (3:13-17)</vt:lpstr>
      <vt:lpstr>Non-confrontational Evangelism</vt:lpstr>
      <vt:lpstr>JESUS, THE PARADIGM OF SUFFERING AND VICTORY (3:18-22)</vt:lpstr>
      <vt:lpstr>Preaching to Spirits in Prison</vt:lpstr>
      <vt:lpstr>FOUR VIEWS OF CHRIST’S DESCENT INTO HELL</vt:lpstr>
      <vt:lpstr>Fresco of “The Harrowing of Hell”  Fra Angelico c. 1441  San Marco, Florence </vt:lpstr>
      <vt:lpstr>The Link with Christian Baptism</vt:lpstr>
      <vt:lpstr>The Meaning of Christian Baptism</vt:lpstr>
      <vt:lpstr>The Session of Christ</vt:lpstr>
      <vt:lpstr>             LIVING IN GOD’S                                WILL</vt:lpstr>
      <vt:lpstr>IMITATING THE SUFFERING OF CHRIST (4:1-6)</vt:lpstr>
      <vt:lpstr>Who Are the Dead to Whom the Gospel Was Preached?</vt:lpstr>
      <vt:lpstr>LIVING IN THE LAST DAYS  (4:7-11)</vt:lpstr>
      <vt:lpstr>SUFFERING IN GOD’S WILL (4:12-19)</vt:lpstr>
      <vt:lpstr>             THE ECCLESIASTICAL  CODE</vt:lpstr>
      <vt:lpstr>CHARACTER OF CHURCH LEADERSHIP  (5:1-5)</vt:lpstr>
      <vt:lpstr>Early Church  Administration It is difficult to reconstruct the earliest forms of church government with precision, and there has been much debate among Christians over the centuries. Peter uses three primary terms to describe church leaders, essentially the same as used by Paul for the Ephesian leaders (Ac. 20:17, 28).</vt:lpstr>
      <vt:lpstr>THE FINAL EXHORTATION  (5:6-11)</vt:lpstr>
      <vt:lpstr>             THE CLOSING</vt:lpstr>
      <vt:lpstr>SILVANUS/SILAS</vt:lpstr>
      <vt:lpstr>BABYLON AND MARK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PETER</dc:title>
  <dc:creator>Daniel Lewis</dc:creator>
  <cp:lastModifiedBy>Stephanie Lucas</cp:lastModifiedBy>
  <cp:revision>62</cp:revision>
  <dcterms:created xsi:type="dcterms:W3CDTF">2021-07-27T12:23:00Z</dcterms:created>
  <dcterms:modified xsi:type="dcterms:W3CDTF">2023-02-04T12:25:12Z</dcterms:modified>
</cp:coreProperties>
</file>