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478" r:id="rId4"/>
  </p:sldMasterIdLst>
  <p:notesMasterIdLst>
    <p:notesMasterId r:id="rId49"/>
  </p:notesMasterIdLst>
  <p:sldIdLst>
    <p:sldId id="256" r:id="rId5"/>
    <p:sldId id="279" r:id="rId6"/>
    <p:sldId id="275" r:id="rId7"/>
    <p:sldId id="276" r:id="rId8"/>
    <p:sldId id="277" r:id="rId9"/>
    <p:sldId id="278" r:id="rId10"/>
    <p:sldId id="280" r:id="rId11"/>
    <p:sldId id="269" r:id="rId12"/>
    <p:sldId id="281" r:id="rId13"/>
    <p:sldId id="282" r:id="rId14"/>
    <p:sldId id="292" r:id="rId15"/>
    <p:sldId id="291" r:id="rId16"/>
    <p:sldId id="300" r:id="rId17"/>
    <p:sldId id="298" r:id="rId18"/>
    <p:sldId id="287" r:id="rId19"/>
    <p:sldId id="289" r:id="rId20"/>
    <p:sldId id="299" r:id="rId21"/>
    <p:sldId id="293" r:id="rId22"/>
    <p:sldId id="294" r:id="rId23"/>
    <p:sldId id="283" r:id="rId24"/>
    <p:sldId id="301" r:id="rId25"/>
    <p:sldId id="297" r:id="rId26"/>
    <p:sldId id="284" r:id="rId27"/>
    <p:sldId id="296" r:id="rId28"/>
    <p:sldId id="319" r:id="rId29"/>
    <p:sldId id="303" r:id="rId30"/>
    <p:sldId id="304" r:id="rId31"/>
    <p:sldId id="305" r:id="rId32"/>
    <p:sldId id="306" r:id="rId33"/>
    <p:sldId id="307" r:id="rId34"/>
    <p:sldId id="285" r:id="rId35"/>
    <p:sldId id="311" r:id="rId36"/>
    <p:sldId id="312" r:id="rId37"/>
    <p:sldId id="313" r:id="rId38"/>
    <p:sldId id="314" r:id="rId39"/>
    <p:sldId id="308" r:id="rId40"/>
    <p:sldId id="310" r:id="rId41"/>
    <p:sldId id="309" r:id="rId42"/>
    <p:sldId id="286" r:id="rId43"/>
    <p:sldId id="315" r:id="rId44"/>
    <p:sldId id="316" r:id="rId45"/>
    <p:sldId id="317" r:id="rId46"/>
    <p:sldId id="302" r:id="rId47"/>
    <p:sldId id="318" r:id="rId48"/>
  </p:sldIdLst>
  <p:sldSz cx="12192000" cy="6858000"/>
  <p:notesSz cx="6858000" cy="9144000"/>
  <p:embeddedFontLst>
    <p:embeddedFont>
      <p:font typeface="Century Schoolbook" panose="02040604050505020304" pitchFamily="18" charset="0"/>
      <p:regular r:id="rId50"/>
      <p:bold r:id="rId51"/>
      <p:italic r:id="rId52"/>
      <p:boldItalic r:id="rId53"/>
    </p:embeddedFont>
    <p:embeddedFont>
      <p:font typeface="Corbel" panose="020B0503020204020204" pitchFamily="34" charset="0"/>
      <p:regular r:id="rId54"/>
      <p:bold r:id="rId55"/>
      <p:italic r:id="rId56"/>
      <p:boldItalic r:id="rId57"/>
    </p:embeddedFont>
    <p:embeddedFont>
      <p:font typeface="Impact" panose="020B0806030902050204" pitchFamily="34" charset="0"/>
      <p:regular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6" autoAdjust="0"/>
    <p:restoredTop sz="94631" autoAdjust="0"/>
  </p:normalViewPr>
  <p:slideViewPr>
    <p:cSldViewPr snapToGrid="0">
      <p:cViewPr varScale="1">
        <p:scale>
          <a:sx n="99" d="100"/>
          <a:sy n="99"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07771-3FAA-4D43-A059-9A7D838C2880}"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68C18-1BF1-F447-95ED-60EAAE35426E}" type="slidenum">
              <a:rPr lang="en-US" smtClean="0"/>
              <a:t>‹#›</a:t>
            </a:fld>
            <a:endParaRPr lang="en-US"/>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anchor="ctr"/>
          <a:lstStyle>
            <a:lvl1pPr marL="0" indent="0" algn="ctr">
              <a:buNone/>
              <a:defRPr i="1"/>
            </a:lvl1pPr>
          </a:lstStyle>
          <a:p>
            <a:r>
              <a:rPr lang="en-ZA" dirty="0"/>
              <a:t>Insert Portrait Photo</a:t>
            </a:r>
          </a:p>
        </p:txBody>
      </p:sp>
    </p:spTree>
    <p:extLst>
      <p:ext uri="{BB962C8B-B14F-4D97-AF65-F5344CB8AC3E}">
        <p14:creationId xmlns:p14="http://schemas.microsoft.com/office/powerpoint/2010/main" val="182742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2/17/2025</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p:nvPr>
        </p:nvSpPr>
        <p:spPr>
          <a:xfrm>
            <a:off x="5326063" y="559678"/>
            <a:ext cx="6103937" cy="519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2/17/2025</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7488" y="559678"/>
            <a:ext cx="6132512" cy="5191835"/>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7"/>
            <a:ext cx="3833906" cy="5274923"/>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2/17/2025</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p:nvPr>
        </p:nvSpPr>
        <p:spPr>
          <a:xfrm>
            <a:off x="5181600" y="559678"/>
            <a:ext cx="6172200" cy="56172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6E73E-FB98-2A42-974A-9CD83D46C100}" type="datetime1">
              <a:rPr lang="en-US" smtClean="0"/>
              <a:t>2/17/2025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245430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A115EF-7A83-9842-815E-554E5DEB63CD}" type="datetime1">
              <a:rPr lang="en-US" smtClean="0"/>
              <a:t>2/17/2025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427701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E097A0-4000-B744-87D8-18F42A934248}" type="datetime1">
              <a:rPr lang="en-US" smtClean="0"/>
              <a:t>2/17/2025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74EA9-4639-9B48-9E98-70455404EF00}" type="datetime1">
              <a:rPr lang="en-US" smtClean="0"/>
              <a:t>2/17/2025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82390238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EB772-D5CE-4B80-8A87-37596F22575E}"/>
              </a:ext>
            </a:extLst>
          </p:cNvPr>
          <p:cNvSpPr>
            <a:spLocks noGrp="1"/>
          </p:cNvSpPr>
          <p:nvPr>
            <p:ph/>
          </p:nvPr>
        </p:nvSpPr>
        <p:spPr>
          <a:xfrm>
            <a:off x="609600" y="292100"/>
            <a:ext cx="10972800" cy="572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4EDC622-299F-4ED1-A7CB-9E8E8B31C408}"/>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9D4F704-CAAB-4810-B874-6F43BEF2835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B63EA3B-41A3-457D-A68B-46542A84337A}"/>
              </a:ext>
            </a:extLst>
          </p:cNvPr>
          <p:cNvSpPr>
            <a:spLocks noGrp="1"/>
          </p:cNvSpPr>
          <p:nvPr>
            <p:ph type="sldNum" sz="quarter" idx="12"/>
          </p:nvPr>
        </p:nvSpPr>
        <p:spPr>
          <a:xfrm>
            <a:off x="8737600" y="6245225"/>
            <a:ext cx="2844800" cy="476250"/>
          </a:xfrm>
        </p:spPr>
        <p:txBody>
          <a:bodyPr/>
          <a:lstStyle>
            <a:lvl1pPr>
              <a:defRPr/>
            </a:lvl1pPr>
          </a:lstStyle>
          <a:p>
            <a:fld id="{D7E835D4-E8AD-4A19-A76E-D3B850B2FC64}" type="slidenum">
              <a:rPr lang="en-US" altLang="en-US"/>
              <a:pPr/>
              <a:t>‹#›</a:t>
            </a:fld>
            <a:endParaRPr lang="en-US" altLang="en-US"/>
          </a:p>
        </p:txBody>
      </p:sp>
    </p:spTree>
    <p:extLst>
      <p:ext uri="{BB962C8B-B14F-4D97-AF65-F5344CB8AC3E}">
        <p14:creationId xmlns:p14="http://schemas.microsoft.com/office/powerpoint/2010/main" val="107880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BDDDD7-72ED-FC4E-8075-0107060235C5}" type="datetime1">
              <a:rPr lang="en-US" smtClean="0"/>
              <a:t>2/17/2025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anchor="b"/>
          <a:lstStyle/>
          <a:p>
            <a:r>
              <a:rPr lang="en-US"/>
              <a:t>Click to edit Master title style</a:t>
            </a:r>
            <a:endParaRPr lang="en-US" dirty="0"/>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6B3D9D9-8B30-6A45-929D-0A0366E2E953}" type="datetime1">
              <a:rPr lang="en-US" smtClean="0"/>
              <a:t>2/17/2025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dirty="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4" name="Date Placeholder 3"/>
          <p:cNvSpPr>
            <a:spLocks noGrp="1"/>
          </p:cNvSpPr>
          <p:nvPr>
            <p:ph type="dt" sz="half" idx="10"/>
          </p:nvPr>
        </p:nvSpPr>
        <p:spPr/>
        <p:txBody>
          <a:bodyPr/>
          <a:lstStyle/>
          <a:p>
            <a:fld id="{54919B67-2563-3544-8019-B2D766585AE6}" type="datetime1">
              <a:rPr lang="en-US" smtClean="0"/>
              <a:t>2/17/2025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anchor="ctr">
            <a:noAutofit/>
          </a:bodyPr>
          <a:lstStyle>
            <a:lvl1pPr marL="0" indent="0" algn="ctr">
              <a:lnSpc>
                <a:spcPct val="100000"/>
              </a:lnSpc>
              <a:buNone/>
              <a:defRPr sz="2000" i="1">
                <a:solidFill>
                  <a:schemeClr val="bg1"/>
                </a:solidFill>
                <a:latin typeface="+mj-lt"/>
              </a:defRPr>
            </a:lvl1pPr>
          </a:lstStyle>
          <a:p>
            <a:pPr lvl="0"/>
            <a:r>
              <a:rPr lang="en-US" dirty="0"/>
              <a:t>1</a:t>
            </a:r>
            <a:endParaRPr lang="en-ZA" dirty="0"/>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dirty="0"/>
              <a:t>2</a:t>
            </a:r>
            <a:endParaRPr lang="en-ZA" dirty="0"/>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dirty="0"/>
              <a:t>3</a:t>
            </a:r>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2/17/2025</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Image / Icon Bullets">
    <p:bg>
      <p:bgPr>
        <a:solidFill>
          <a:schemeClr val="bg2"/>
        </a:solidFill>
        <a:effectLst/>
      </p:bgPr>
    </p:bg>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8F1C92E-34EF-7443-98EE-55EB64C2F5FD}" type="datetime1">
              <a:rPr lang="en-US" smtClean="0"/>
              <a:t>2/17/2025</a:t>
            </a:fld>
            <a:endParaRPr lang="en-ZA"/>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dirty="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762000" y="2831932"/>
            <a:ext cx="3833906" cy="1562638"/>
          </a:xfrm>
        </p:spPr>
        <p:txBody>
          <a:bodyPr anchor="b"/>
          <a:lstStyle>
            <a:lvl1pPr>
              <a:defRPr/>
            </a:lvl1pPr>
          </a:lstStyle>
          <a:p>
            <a:r>
              <a:rPr lang="en-US" dirty="0"/>
              <a:t>Click to edit your title</a:t>
            </a:r>
          </a:p>
        </p:txBody>
      </p:sp>
      <p:sp>
        <p:nvSpPr>
          <p:cNvPr id="4" name="Date Placeholder 3"/>
          <p:cNvSpPr>
            <a:spLocks noGrp="1"/>
          </p:cNvSpPr>
          <p:nvPr>
            <p:ph type="dt" sz="half" idx="10"/>
          </p:nvPr>
        </p:nvSpPr>
        <p:spPr/>
        <p:txBody>
          <a:bodyPr/>
          <a:lstStyle/>
          <a:p>
            <a:fld id="{4176DA4A-63D4-BC43-9B38-53D06F7CC9C4}" type="datetime1">
              <a:rPr lang="en-US" smtClean="0"/>
              <a:t>2/17/2025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4573117"/>
            <a:ext cx="3842550" cy="1178396"/>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anchor="ctr"/>
          <a:lstStyle>
            <a:lvl1pPr marL="0" indent="0" algn="ctr">
              <a:buNone/>
              <a:defRPr i="1"/>
            </a:lvl1pPr>
          </a:lstStyle>
          <a:p>
            <a:r>
              <a:rPr lang="en-ZA" dirty="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anchor="ctr"/>
          <a:lstStyle>
            <a:lvl1pPr marL="0" indent="0" algn="ctr">
              <a:buNone/>
              <a:defRPr sz="1600">
                <a:solidFill>
                  <a:schemeClr val="tx1">
                    <a:lumMod val="85000"/>
                    <a:lumOff val="15000"/>
                  </a:schemeClr>
                </a:solidFill>
              </a:defRPr>
            </a:lvl1pPr>
          </a:lstStyle>
          <a:p>
            <a:pPr lvl="0"/>
            <a:r>
              <a:rPr lang="en-US" dirty="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none"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529964A5-3468-3F49-AD7A-0CF5EB762F89}" type="datetime1">
              <a:rPr lang="en-US" smtClean="0"/>
              <a:t>2/17/2025</a:t>
            </a:fld>
            <a:endParaRPr lang="en-ZA"/>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ZA"/>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13D2E340-0663-474B-992C-9192B5C45E57}" type="slidenum">
              <a:rPr lang="en-ZA" smtClean="0"/>
              <a:t>‹#›</a:t>
            </a:fld>
            <a:endParaRPr lang="en-ZA"/>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90851AE-F437-A04B-ADE2-D5E346F2089C}" type="datetime1">
              <a:rPr lang="en-US" smtClean="0"/>
              <a:t>2/17/2025</a:t>
            </a:fld>
            <a:endParaRPr lang="en-ZA"/>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ZA"/>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13D2E340-0663-474B-992C-9192B5C45E57}" type="slidenum">
              <a:rPr lang="en-ZA" smtClean="0"/>
              <a:t>‹#›</a:t>
            </a:fld>
            <a:endParaRPr lang="en-ZA"/>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 id="2147484501" r:id="rId17"/>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a:lstStyle/>
          <a:p>
            <a:r>
              <a:rPr lang="en-ZA" dirty="0">
                <a:solidFill>
                  <a:srgbClr val="FF3300"/>
                </a:solidFill>
                <a:effectLst>
                  <a:outerShdw blurRad="38100" dist="38100" dir="2700000" algn="tl">
                    <a:srgbClr val="000000">
                      <a:alpha val="43137"/>
                    </a:srgbClr>
                  </a:outerShdw>
                </a:effectLst>
              </a:rPr>
              <a:t>The Bible and the Artefacts of the DIA</a:t>
            </a:r>
          </a:p>
        </p:txBody>
      </p:sp>
      <p:sp>
        <p:nvSpPr>
          <p:cNvPr id="3" name="Subtitle 2">
            <a:extLst>
              <a:ext uri="{FF2B5EF4-FFF2-40B4-BE49-F238E27FC236}">
                <a16:creationId xmlns:a16="http://schemas.microsoft.com/office/drawing/2014/main" id="{7E42C4E3-AFAF-4630-AF6D-21FB3C29CF71}"/>
              </a:ext>
            </a:extLst>
          </p:cNvPr>
          <p:cNvSpPr>
            <a:spLocks noGrp="1"/>
          </p:cNvSpPr>
          <p:nvPr>
            <p:ph type="subTitle" idx="1"/>
          </p:nvPr>
        </p:nvSpPr>
        <p:spPr/>
        <p:txBody>
          <a:bodyPr/>
          <a:lstStyle/>
          <a:p>
            <a:r>
              <a:rPr lang="en-ZA" dirty="0"/>
              <a:t>how archaeology can enhance your appreciation of the history, culture and narratives of the Bible</a:t>
            </a:r>
          </a:p>
        </p:txBody>
      </p:sp>
      <p:pic>
        <p:nvPicPr>
          <p:cNvPr id="7" name="Picture Placeholder 6">
            <a:extLst>
              <a:ext uri="{FF2B5EF4-FFF2-40B4-BE49-F238E27FC236}">
                <a16:creationId xmlns:a16="http://schemas.microsoft.com/office/drawing/2014/main" id="{811774D0-9B65-4599-9877-0EEFDBAD032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1596489" y="934454"/>
            <a:ext cx="3544921" cy="3544921"/>
          </a:xfrm>
        </p:spPr>
      </p:pic>
    </p:spTree>
    <p:extLst>
      <p:ext uri="{BB962C8B-B14F-4D97-AF65-F5344CB8AC3E}">
        <p14:creationId xmlns:p14="http://schemas.microsoft.com/office/powerpoint/2010/main" val="119388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A4D3-BC3C-45B4-BF65-559420618796}"/>
              </a:ext>
            </a:extLst>
          </p:cNvPr>
          <p:cNvSpPr>
            <a:spLocks noGrp="1"/>
          </p:cNvSpPr>
          <p:nvPr>
            <p:ph type="ctrTitle"/>
          </p:nvPr>
        </p:nvSpPr>
        <p:spPr/>
        <p:txBody>
          <a:bodyPr/>
          <a:lstStyle/>
          <a:p>
            <a:r>
              <a:rPr lang="en-US" dirty="0">
                <a:solidFill>
                  <a:srgbClr val="FF3300"/>
                </a:solidFill>
                <a:effectLst>
                  <a:outerShdw blurRad="38100" dist="38100" dir="2700000" algn="tl">
                    <a:srgbClr val="000000">
                      <a:alpha val="43137"/>
                    </a:srgbClr>
                  </a:outerShdw>
                </a:effectLst>
              </a:rPr>
              <a:t>The Period of the Patriarchs</a:t>
            </a:r>
          </a:p>
        </p:txBody>
      </p:sp>
      <p:sp>
        <p:nvSpPr>
          <p:cNvPr id="3" name="Subtitle 2">
            <a:extLst>
              <a:ext uri="{FF2B5EF4-FFF2-40B4-BE49-F238E27FC236}">
                <a16:creationId xmlns:a16="http://schemas.microsoft.com/office/drawing/2014/main" id="{47D02097-C69F-44CC-BF9E-32177B32F603}"/>
              </a:ext>
            </a:extLst>
          </p:cNvPr>
          <p:cNvSpPr>
            <a:spLocks noGrp="1"/>
          </p:cNvSpPr>
          <p:nvPr>
            <p:ph type="subTitle" idx="1"/>
          </p:nvPr>
        </p:nvSpPr>
        <p:spPr/>
        <p:txBody>
          <a:bodyPr/>
          <a:lstStyle/>
          <a:p>
            <a:r>
              <a:rPr lang="en-US" dirty="0"/>
              <a:t>ca. 2000 BC</a:t>
            </a:r>
          </a:p>
        </p:txBody>
      </p:sp>
    </p:spTree>
    <p:extLst>
      <p:ext uri="{BB962C8B-B14F-4D97-AF65-F5344CB8AC3E}">
        <p14:creationId xmlns:p14="http://schemas.microsoft.com/office/powerpoint/2010/main" val="321892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4716-2A44-460F-A8C6-1A16FAB6BDA6}"/>
              </a:ext>
            </a:extLst>
          </p:cNvPr>
          <p:cNvSpPr>
            <a:spLocks noGrp="1"/>
          </p:cNvSpPr>
          <p:nvPr>
            <p:ph type="title"/>
          </p:nvPr>
        </p:nvSpPr>
        <p:spPr>
          <a:xfrm>
            <a:off x="762000" y="23447"/>
            <a:ext cx="3842550" cy="1257299"/>
          </a:xfrm>
        </p:spPr>
        <p:txBody>
          <a:bodyPr>
            <a:normAutofit/>
          </a:bodyPr>
          <a:lstStyle/>
          <a:p>
            <a:r>
              <a:rPr lang="en-US" sz="4000" dirty="0">
                <a:solidFill>
                  <a:srgbClr val="FF3300"/>
                </a:solidFill>
                <a:effectLst>
                  <a:outerShdw blurRad="38100" dist="38100" dir="2700000" algn="tl">
                    <a:srgbClr val="000000">
                      <a:alpha val="43137"/>
                    </a:srgbClr>
                  </a:outerShdw>
                </a:effectLst>
              </a:rPr>
              <a:t>Development of Writing</a:t>
            </a:r>
          </a:p>
        </p:txBody>
      </p:sp>
      <p:sp>
        <p:nvSpPr>
          <p:cNvPr id="3" name="Slide Number Placeholder 2">
            <a:extLst>
              <a:ext uri="{FF2B5EF4-FFF2-40B4-BE49-F238E27FC236}">
                <a16:creationId xmlns:a16="http://schemas.microsoft.com/office/drawing/2014/main" id="{1E034896-E162-4945-AC04-013086C02CAE}"/>
              </a:ext>
            </a:extLst>
          </p:cNvPr>
          <p:cNvSpPr>
            <a:spLocks noGrp="1"/>
          </p:cNvSpPr>
          <p:nvPr>
            <p:ph type="sldNum" sz="quarter" idx="12"/>
          </p:nvPr>
        </p:nvSpPr>
        <p:spPr/>
        <p:txBody>
          <a:bodyPr/>
          <a:lstStyle/>
          <a:p>
            <a:fld id="{13D2E340-0663-474B-992C-9192B5C45E57}" type="slidenum">
              <a:rPr lang="en-ZA" smtClean="0"/>
              <a:t>11</a:t>
            </a:fld>
            <a:endParaRPr lang="en-ZA"/>
          </a:p>
        </p:txBody>
      </p:sp>
      <p:sp>
        <p:nvSpPr>
          <p:cNvPr id="4" name="Text Placeholder 3">
            <a:extLst>
              <a:ext uri="{FF2B5EF4-FFF2-40B4-BE49-F238E27FC236}">
                <a16:creationId xmlns:a16="http://schemas.microsoft.com/office/drawing/2014/main" id="{08A0A007-9288-49B7-8EC0-1DFF3E972BF6}"/>
              </a:ext>
            </a:extLst>
          </p:cNvPr>
          <p:cNvSpPr>
            <a:spLocks noGrp="1"/>
          </p:cNvSpPr>
          <p:nvPr>
            <p:ph type="body" sz="quarter" idx="18"/>
          </p:nvPr>
        </p:nvSpPr>
        <p:spPr>
          <a:xfrm>
            <a:off x="187570" y="1374530"/>
            <a:ext cx="4416980" cy="5413131"/>
          </a:xfrm>
        </p:spPr>
        <p:txBody>
          <a:bodyPr>
            <a:normAutofit lnSpcReduction="10000"/>
          </a:bodyPr>
          <a:lstStyle/>
          <a:p>
            <a:r>
              <a:rPr lang="en-US" dirty="0"/>
              <a:t>The invention of writing marks the transition between the Pre-historic Period and the Historic Period. The earliest writing comes from Sumer in about 3400 BC (cuneiform), with Egypt being a close second (hieroglyphics). It first consisted of pictographs (pictorial symbols), later of graphemes (representation of spoken sounds). The earlier graphemes were syllabic, but eventually, alphabetic.</a:t>
            </a:r>
          </a:p>
          <a:p>
            <a:r>
              <a:rPr lang="en-US" dirty="0"/>
              <a:t>The examples here show  the cuneiform style, which consisted of wedge shaped marks in soft clay.</a:t>
            </a:r>
          </a:p>
          <a:p>
            <a:endParaRPr lang="en-US" sz="800" dirty="0"/>
          </a:p>
          <a:p>
            <a:r>
              <a:rPr lang="en-US" sz="1400" i="1" dirty="0"/>
              <a:t>1</a:t>
            </a:r>
            <a:r>
              <a:rPr lang="en-US" sz="1400" i="1" baseline="30000" dirty="0"/>
              <a:t>st</a:t>
            </a:r>
            <a:r>
              <a:rPr lang="en-US" sz="1400" i="1" dirty="0"/>
              <a:t> Floor, Ancient Middle East</a:t>
            </a:r>
          </a:p>
        </p:txBody>
      </p:sp>
      <p:pic>
        <p:nvPicPr>
          <p:cNvPr id="6" name="Picture 5">
            <a:extLst>
              <a:ext uri="{FF2B5EF4-FFF2-40B4-BE49-F238E27FC236}">
                <a16:creationId xmlns:a16="http://schemas.microsoft.com/office/drawing/2014/main" id="{815024C9-14A0-4E24-883A-F24CF044E4A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a:off x="5364955" y="1421607"/>
            <a:ext cx="6858002" cy="4014787"/>
          </a:xfrm>
          <a:prstGeom prst="rect">
            <a:avLst/>
          </a:prstGeom>
        </p:spPr>
      </p:pic>
    </p:spTree>
    <p:extLst>
      <p:ext uri="{BB962C8B-B14F-4D97-AF65-F5344CB8AC3E}">
        <p14:creationId xmlns:p14="http://schemas.microsoft.com/office/powerpoint/2010/main" val="406456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45B9-268D-4C90-9F39-0BFD908769E9}"/>
              </a:ext>
            </a:extLst>
          </p:cNvPr>
          <p:cNvSpPr>
            <a:spLocks noGrp="1"/>
          </p:cNvSpPr>
          <p:nvPr>
            <p:ph type="title"/>
          </p:nvPr>
        </p:nvSpPr>
        <p:spPr>
          <a:xfrm>
            <a:off x="209645" y="31874"/>
            <a:ext cx="4394905" cy="1105022"/>
          </a:xfrm>
        </p:spPr>
        <p:txBody>
          <a:bodyPr>
            <a:normAutofit fontScale="90000"/>
          </a:bodyPr>
          <a:lstStyle/>
          <a:p>
            <a:r>
              <a:rPr lang="en-US" sz="4000" dirty="0">
                <a:solidFill>
                  <a:srgbClr val="FF3300"/>
                </a:solidFill>
                <a:effectLst>
                  <a:outerShdw blurRad="38100" dist="38100" dir="2700000" algn="tl">
                    <a:srgbClr val="000000">
                      <a:alpha val="43137"/>
                    </a:srgbClr>
                  </a:outerShdw>
                </a:effectLst>
              </a:rPr>
              <a:t>From Cuneiform to Alphabets</a:t>
            </a:r>
          </a:p>
        </p:txBody>
      </p:sp>
      <p:sp>
        <p:nvSpPr>
          <p:cNvPr id="3" name="Slide Number Placeholder 2">
            <a:extLst>
              <a:ext uri="{FF2B5EF4-FFF2-40B4-BE49-F238E27FC236}">
                <a16:creationId xmlns:a16="http://schemas.microsoft.com/office/drawing/2014/main" id="{63A3933F-8789-45BF-AF5C-788C8564ACBC}"/>
              </a:ext>
            </a:extLst>
          </p:cNvPr>
          <p:cNvSpPr>
            <a:spLocks noGrp="1"/>
          </p:cNvSpPr>
          <p:nvPr>
            <p:ph type="sldNum" sz="quarter" idx="12"/>
          </p:nvPr>
        </p:nvSpPr>
        <p:spPr/>
        <p:txBody>
          <a:bodyPr/>
          <a:lstStyle/>
          <a:p>
            <a:fld id="{13D2E340-0663-474B-992C-9192B5C45E57}" type="slidenum">
              <a:rPr lang="en-ZA" smtClean="0"/>
              <a:t>12</a:t>
            </a:fld>
            <a:endParaRPr lang="en-ZA"/>
          </a:p>
        </p:txBody>
      </p:sp>
      <p:sp>
        <p:nvSpPr>
          <p:cNvPr id="4" name="Text Placeholder 3">
            <a:extLst>
              <a:ext uri="{FF2B5EF4-FFF2-40B4-BE49-F238E27FC236}">
                <a16:creationId xmlns:a16="http://schemas.microsoft.com/office/drawing/2014/main" id="{90FD2D7B-3928-4F06-8108-3DC1CFACDDBC}"/>
              </a:ext>
            </a:extLst>
          </p:cNvPr>
          <p:cNvSpPr>
            <a:spLocks noGrp="1"/>
          </p:cNvSpPr>
          <p:nvPr>
            <p:ph type="body" sz="quarter" idx="18"/>
          </p:nvPr>
        </p:nvSpPr>
        <p:spPr>
          <a:xfrm>
            <a:off x="218287" y="1136896"/>
            <a:ext cx="4394905" cy="5563276"/>
          </a:xfrm>
        </p:spPr>
        <p:txBody>
          <a:bodyPr>
            <a:normAutofit fontScale="92500"/>
          </a:bodyPr>
          <a:lstStyle/>
          <a:p>
            <a:r>
              <a:rPr lang="en-US" dirty="0"/>
              <a:t>Cuneiform dominated Mesopotamia for several centuries, but about 2000 BC, the invention of alphabets reduced the number of written signs from about 1000 to about 30. Hebrew, the language of the Old Testament, developed from the Phoenician alphabet along with several other Northwest Semitic languages.</a:t>
            </a:r>
          </a:p>
          <a:p>
            <a:r>
              <a:rPr lang="en-US" dirty="0"/>
              <a:t>None of the Bible is written in cuneiform. However, some early sources used by biblical writers  might have existed in cuneiform. A number of biblical names have been found in cuneiform texts, such as, </a:t>
            </a:r>
            <a:r>
              <a:rPr lang="en-US" dirty="0" err="1"/>
              <a:t>Omri</a:t>
            </a:r>
            <a:r>
              <a:rPr lang="en-US" dirty="0"/>
              <a:t>, Ahab, Jehu, Menahem, </a:t>
            </a:r>
            <a:r>
              <a:rPr lang="en-US" dirty="0" err="1"/>
              <a:t>Pekah</a:t>
            </a:r>
            <a:r>
              <a:rPr lang="en-US" dirty="0"/>
              <a:t>, Hoshea, Hezekiah and Manasseh.  </a:t>
            </a:r>
          </a:p>
          <a:p>
            <a:r>
              <a:rPr lang="en-US" sz="1500" i="1" dirty="0"/>
              <a:t>1</a:t>
            </a:r>
            <a:r>
              <a:rPr lang="en-US" sz="1500" i="1" baseline="30000" dirty="0"/>
              <a:t>st</a:t>
            </a:r>
            <a:r>
              <a:rPr lang="en-US" sz="1500" i="1" dirty="0"/>
              <a:t> Floor, Ancient Middle East</a:t>
            </a:r>
          </a:p>
          <a:p>
            <a:endParaRPr lang="en-US" dirty="0"/>
          </a:p>
        </p:txBody>
      </p:sp>
      <p:pic>
        <p:nvPicPr>
          <p:cNvPr id="15" name="Picture 14">
            <a:extLst>
              <a:ext uri="{FF2B5EF4-FFF2-40B4-BE49-F238E27FC236}">
                <a16:creationId xmlns:a16="http://schemas.microsoft.com/office/drawing/2014/main" id="{9D26806C-8544-4B90-8576-1FF844B9E6E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243637" y="242888"/>
            <a:ext cx="4386263" cy="6186487"/>
          </a:xfrm>
          <a:prstGeom prst="rect">
            <a:avLst/>
          </a:prstGeom>
        </p:spPr>
      </p:pic>
    </p:spTree>
    <p:extLst>
      <p:ext uri="{BB962C8B-B14F-4D97-AF65-F5344CB8AC3E}">
        <p14:creationId xmlns:p14="http://schemas.microsoft.com/office/powerpoint/2010/main" val="3178001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A106-014C-4F82-8C3C-A714A5D328D3}"/>
              </a:ext>
            </a:extLst>
          </p:cNvPr>
          <p:cNvSpPr>
            <a:spLocks noGrp="1"/>
          </p:cNvSpPr>
          <p:nvPr>
            <p:ph type="title"/>
          </p:nvPr>
        </p:nvSpPr>
        <p:spPr>
          <a:xfrm>
            <a:off x="592176" y="414340"/>
            <a:ext cx="3842550" cy="666485"/>
          </a:xfrm>
        </p:spPr>
        <p:txBody>
          <a:bodyPr>
            <a:normAutofit/>
          </a:bodyPr>
          <a:lstStyle/>
          <a:p>
            <a:r>
              <a:rPr lang="en-US" sz="4000" dirty="0">
                <a:solidFill>
                  <a:srgbClr val="FF3300"/>
                </a:solidFill>
                <a:effectLst>
                  <a:outerShdw blurRad="38100" dist="38100" dir="2700000" algn="tl">
                    <a:srgbClr val="000000">
                      <a:alpha val="43137"/>
                    </a:srgbClr>
                  </a:outerShdw>
                </a:effectLst>
              </a:rPr>
              <a:t>Scribes</a:t>
            </a:r>
          </a:p>
        </p:txBody>
      </p:sp>
      <p:sp>
        <p:nvSpPr>
          <p:cNvPr id="3" name="Slide Number Placeholder 2">
            <a:extLst>
              <a:ext uri="{FF2B5EF4-FFF2-40B4-BE49-F238E27FC236}">
                <a16:creationId xmlns:a16="http://schemas.microsoft.com/office/drawing/2014/main" id="{B4B7BF65-B724-406E-BC99-08A694592FB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D8B21148-8D30-4231-966D-A372B1377E56}"/>
              </a:ext>
            </a:extLst>
          </p:cNvPr>
          <p:cNvSpPr>
            <a:spLocks noGrp="1"/>
          </p:cNvSpPr>
          <p:nvPr>
            <p:ph type="body" sz="quarter" idx="18"/>
          </p:nvPr>
        </p:nvSpPr>
        <p:spPr>
          <a:xfrm>
            <a:off x="234462" y="1080826"/>
            <a:ext cx="4407876" cy="5554436"/>
          </a:xfrm>
        </p:spPr>
        <p:txBody>
          <a:bodyPr/>
          <a:lstStyle/>
          <a:p>
            <a:r>
              <a:rPr lang="en-US" dirty="0"/>
              <a:t>Ancient writing initially was the province of royal courts, and it was primarily used for record keeping. While most people were illiterate, a special class of experts in writing, called scribes, served their royal superiors.</a:t>
            </a:r>
          </a:p>
          <a:p>
            <a:r>
              <a:rPr lang="en-US" dirty="0"/>
              <a:t>Here, an Egyptian  scribe from the reign of Amenhotep III (1391-1353 BC) is shown seated with his writing implements in hand.</a:t>
            </a:r>
          </a:p>
          <a:p>
            <a:r>
              <a:rPr lang="en-US" dirty="0"/>
              <a:t>In the Bible, it was King David who first began using a scribe as  a constituent member of his administration (2 Samuel 8:16; 1 Chronicles 24:6; cf. 2:55).</a:t>
            </a:r>
          </a:p>
          <a:p>
            <a:r>
              <a:rPr lang="en-US" sz="1400" i="1" dirty="0"/>
              <a:t>1</a:t>
            </a:r>
            <a:r>
              <a:rPr lang="en-US" sz="1400" i="1" baseline="30000" dirty="0"/>
              <a:t>st</a:t>
            </a:r>
            <a:r>
              <a:rPr lang="en-US" sz="1400" i="1" dirty="0"/>
              <a:t> Floor, Ancient Middle East</a:t>
            </a:r>
          </a:p>
        </p:txBody>
      </p:sp>
      <p:pic>
        <p:nvPicPr>
          <p:cNvPr id="6" name="Picture 5">
            <a:extLst>
              <a:ext uri="{FF2B5EF4-FFF2-40B4-BE49-F238E27FC236}">
                <a16:creationId xmlns:a16="http://schemas.microsoft.com/office/drawing/2014/main" id="{E5DDAE78-B703-4663-ADC4-617D723B212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rot="5400000">
            <a:off x="5796010" y="1476329"/>
            <a:ext cx="5957884" cy="3833907"/>
          </a:xfrm>
          <a:prstGeom prst="rect">
            <a:avLst/>
          </a:prstGeom>
        </p:spPr>
      </p:pic>
    </p:spTree>
    <p:extLst>
      <p:ext uri="{BB962C8B-B14F-4D97-AF65-F5344CB8AC3E}">
        <p14:creationId xmlns:p14="http://schemas.microsoft.com/office/powerpoint/2010/main" val="408385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4271-FDD7-47DF-8D9A-2694D8786CA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F7F06CF-0DFF-4FA1-80B6-79E4FB6D9E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5A6F1F9B-B56B-4A22-BBEB-C62553DA11F2}"/>
              </a:ext>
            </a:extLst>
          </p:cNvPr>
          <p:cNvSpPr>
            <a:spLocks noGrp="1"/>
          </p:cNvSpPr>
          <p:nvPr>
            <p:ph type="body" sz="quarter" idx="18"/>
          </p:nvPr>
        </p:nvSpPr>
        <p:spPr/>
        <p:txBody>
          <a:bodyPr/>
          <a:lstStyle/>
          <a:p>
            <a:endParaRPr lang="en-US"/>
          </a:p>
        </p:txBody>
      </p:sp>
      <p:pic>
        <p:nvPicPr>
          <p:cNvPr id="6" name="Picture 5">
            <a:extLst>
              <a:ext uri="{FF2B5EF4-FFF2-40B4-BE49-F238E27FC236}">
                <a16:creationId xmlns:a16="http://schemas.microsoft.com/office/drawing/2014/main" id="{A293997A-F8BD-43A8-AF49-B89417D268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a:off x="4938815" y="1190521"/>
            <a:ext cx="6161617" cy="4523526"/>
          </a:xfrm>
          <a:prstGeom prst="rect">
            <a:avLst/>
          </a:prstGeom>
        </p:spPr>
      </p:pic>
    </p:spTree>
    <p:extLst>
      <p:ext uri="{BB962C8B-B14F-4D97-AF65-F5344CB8AC3E}">
        <p14:creationId xmlns:p14="http://schemas.microsoft.com/office/powerpoint/2010/main" val="270353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0FF51F-E01C-4D39-AE64-DF388FC93B75}"/>
              </a:ext>
            </a:extLst>
          </p:cNvPr>
          <p:cNvSpPr>
            <a:spLocks noGrp="1"/>
          </p:cNvSpPr>
          <p:nvPr>
            <p:ph type="title"/>
          </p:nvPr>
        </p:nvSpPr>
        <p:spPr>
          <a:xfrm>
            <a:off x="338140" y="4443409"/>
            <a:ext cx="3014662" cy="1208456"/>
          </a:xfrm>
        </p:spPr>
        <p:txBody>
          <a:bodyPr>
            <a:normAutofit/>
          </a:bodyPr>
          <a:lstStyle/>
          <a:p>
            <a:r>
              <a:rPr lang="en-US" sz="4000" dirty="0">
                <a:solidFill>
                  <a:srgbClr val="FF3300"/>
                </a:solidFill>
                <a:effectLst>
                  <a:outerShdw blurRad="38100" dist="38100" dir="2700000" algn="tl">
                    <a:srgbClr val="000000">
                      <a:alpha val="43137"/>
                    </a:srgbClr>
                  </a:outerShdw>
                </a:effectLst>
              </a:rPr>
              <a:t>Wooden Coffin Wall</a:t>
            </a:r>
          </a:p>
        </p:txBody>
      </p:sp>
      <p:sp>
        <p:nvSpPr>
          <p:cNvPr id="3" name="Slide Number Placeholder 2">
            <a:extLst>
              <a:ext uri="{FF2B5EF4-FFF2-40B4-BE49-F238E27FC236}">
                <a16:creationId xmlns:a16="http://schemas.microsoft.com/office/drawing/2014/main" id="{C2ED2A96-99E5-44E5-9D01-E6C0A77A83EB}"/>
              </a:ext>
            </a:extLst>
          </p:cNvPr>
          <p:cNvSpPr>
            <a:spLocks noGrp="1"/>
          </p:cNvSpPr>
          <p:nvPr>
            <p:ph type="sldNum" sz="quarter" idx="12"/>
          </p:nvPr>
        </p:nvSpPr>
        <p:spPr/>
        <p:txBody>
          <a:bodyPr/>
          <a:lstStyle/>
          <a:p>
            <a:fld id="{13D2E340-0663-474B-992C-9192B5C45E57}" type="slidenum">
              <a:rPr lang="en-ZA" smtClean="0"/>
              <a:t>15</a:t>
            </a:fld>
            <a:endParaRPr lang="en-ZA"/>
          </a:p>
        </p:txBody>
      </p:sp>
      <p:sp>
        <p:nvSpPr>
          <p:cNvPr id="8" name="Text Placeholder 7">
            <a:extLst>
              <a:ext uri="{FF2B5EF4-FFF2-40B4-BE49-F238E27FC236}">
                <a16:creationId xmlns:a16="http://schemas.microsoft.com/office/drawing/2014/main" id="{A1018D30-D76C-491B-8F56-F7FE2190C387}"/>
              </a:ext>
            </a:extLst>
          </p:cNvPr>
          <p:cNvSpPr>
            <a:spLocks noGrp="1"/>
          </p:cNvSpPr>
          <p:nvPr>
            <p:ph type="body" sz="quarter" idx="18"/>
          </p:nvPr>
        </p:nvSpPr>
        <p:spPr>
          <a:xfrm>
            <a:off x="3557588" y="4409636"/>
            <a:ext cx="8429625" cy="2334059"/>
          </a:xfrm>
        </p:spPr>
        <p:txBody>
          <a:bodyPr>
            <a:normAutofit/>
          </a:bodyPr>
          <a:lstStyle/>
          <a:p>
            <a:pPr algn="l"/>
            <a:r>
              <a:rPr lang="en-US" dirty="0">
                <a:latin typeface="Calibri" pitchFamily="34" charset="0"/>
              </a:rPr>
              <a:t>Egyptian burial practices varied according to the price paid by the family, and coffins varied accordingly, including a wooden sarcophagus and a wooden coffin. The Book of Genesis specifically says that Joseph was interred in a coffin (Genesis 50:26), and the Hebrew term used here is the same as the word “ark”, though the precise style of coffin is unknown.</a:t>
            </a:r>
          </a:p>
          <a:p>
            <a:r>
              <a:rPr lang="en-US" sz="1400" i="1" dirty="0">
                <a:latin typeface="Calibri" pitchFamily="34" charset="0"/>
              </a:rPr>
              <a:t>1</a:t>
            </a:r>
            <a:r>
              <a:rPr lang="en-US" sz="1400" i="1" baseline="30000" dirty="0">
                <a:latin typeface="Calibri" pitchFamily="34" charset="0"/>
              </a:rPr>
              <a:t>st</a:t>
            </a:r>
            <a:r>
              <a:rPr lang="en-US" sz="1400" i="1" dirty="0">
                <a:latin typeface="Calibri" pitchFamily="34" charset="0"/>
              </a:rPr>
              <a:t> Floor, Egyptian</a:t>
            </a:r>
          </a:p>
          <a:p>
            <a:pPr algn="l"/>
            <a:endParaRPr lang="en-US" dirty="0"/>
          </a:p>
        </p:txBody>
      </p:sp>
      <p:pic>
        <p:nvPicPr>
          <p:cNvPr id="6" name="Content Placeholder 5">
            <a:extLst>
              <a:ext uri="{FF2B5EF4-FFF2-40B4-BE49-F238E27FC236}">
                <a16:creationId xmlns:a16="http://schemas.microsoft.com/office/drawing/2014/main" id="{A529975F-D1E0-4FE3-A488-880EEBC009B9}"/>
              </a:ext>
            </a:extLst>
          </p:cNvPr>
          <p:cNvPicPr>
            <a:picLocks noGrp="1" noChangeAspect="1"/>
          </p:cNvPicPr>
          <p:nvPr>
            <p:ph sz="quarter" idx="19"/>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90318" y="311045"/>
            <a:ext cx="11411365" cy="3991518"/>
          </a:xfrm>
        </p:spPr>
      </p:pic>
    </p:spTree>
    <p:extLst>
      <p:ext uri="{BB962C8B-B14F-4D97-AF65-F5344CB8AC3E}">
        <p14:creationId xmlns:p14="http://schemas.microsoft.com/office/powerpoint/2010/main" val="3416460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88AB16-7371-448F-B14F-AD52CBD913C1}"/>
              </a:ext>
            </a:extLst>
          </p:cNvPr>
          <p:cNvSpPr>
            <a:spLocks noGrp="1"/>
          </p:cNvSpPr>
          <p:nvPr>
            <p:ph type="title"/>
          </p:nvPr>
        </p:nvSpPr>
        <p:spPr>
          <a:xfrm>
            <a:off x="484284" y="200032"/>
            <a:ext cx="4259994" cy="1074186"/>
          </a:xfrm>
        </p:spPr>
        <p:txBody>
          <a:bodyPr>
            <a:noAutofit/>
          </a:bodyPr>
          <a:lstStyle/>
          <a:p>
            <a:r>
              <a:rPr lang="en-US" sz="4000" dirty="0">
                <a:solidFill>
                  <a:srgbClr val="FF3300"/>
                </a:solidFill>
                <a:effectLst>
                  <a:outerShdw blurRad="38100" dist="38100" dir="2700000" algn="tl">
                    <a:srgbClr val="000000">
                      <a:alpha val="43137"/>
                    </a:srgbClr>
                  </a:outerShdw>
                </a:effectLst>
              </a:rPr>
              <a:t>Egyptian Canopic Jars</a:t>
            </a:r>
          </a:p>
        </p:txBody>
      </p:sp>
      <p:sp>
        <p:nvSpPr>
          <p:cNvPr id="3" name="Slide Number Placeholder 2">
            <a:extLst>
              <a:ext uri="{FF2B5EF4-FFF2-40B4-BE49-F238E27FC236}">
                <a16:creationId xmlns:a16="http://schemas.microsoft.com/office/drawing/2014/main" id="{5A7A3784-1A98-49F5-A610-FBE6AD9CF0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7" name="Text Placeholder 6">
            <a:extLst>
              <a:ext uri="{FF2B5EF4-FFF2-40B4-BE49-F238E27FC236}">
                <a16:creationId xmlns:a16="http://schemas.microsoft.com/office/drawing/2014/main" id="{9AD252B5-8972-4995-A679-70A651232C42}"/>
              </a:ext>
            </a:extLst>
          </p:cNvPr>
          <p:cNvSpPr>
            <a:spLocks noGrp="1"/>
          </p:cNvSpPr>
          <p:nvPr>
            <p:ph type="body" sz="quarter" idx="18"/>
          </p:nvPr>
        </p:nvSpPr>
        <p:spPr>
          <a:xfrm>
            <a:off x="185530" y="1444701"/>
            <a:ext cx="4558748" cy="5400260"/>
          </a:xfrm>
          <a:solidFill>
            <a:schemeClr val="bg2">
              <a:lumMod val="10000"/>
            </a:schemeClr>
          </a:solidFill>
        </p:spPr>
        <p:txBody>
          <a:bodyPr>
            <a:normAutofit lnSpcReduction="10000"/>
          </a:bodyPr>
          <a:lstStyle/>
          <a:p>
            <a:r>
              <a:rPr lang="en-US" b="1" dirty="0">
                <a:latin typeface="Calibri" pitchFamily="34" charset="0"/>
              </a:rPr>
              <a:t>EGYPTIAN CANOPIC JARS</a:t>
            </a:r>
            <a:r>
              <a:rPr lang="en-US" dirty="0">
                <a:latin typeface="Calibri" pitchFamily="34" charset="0"/>
              </a:rPr>
              <a:t>   The Egyptian process of embalming included the removal of internal organs, which then were deposited in special jars, each jar reserved for a specific organ, the stomach, intestines, lungs and liver. The four jars in this display are typical, each representing one of the four sons of the Egyptian god Horus. The Israelites, of course, did not practice embalming, but two very important Israelites were </a:t>
            </a:r>
            <a:r>
              <a:rPr lang="en-US" dirty="0" err="1">
                <a:latin typeface="Calibri" pitchFamily="34" charset="0"/>
              </a:rPr>
              <a:t>embalmedJacob</a:t>
            </a:r>
            <a:r>
              <a:rPr lang="en-US" dirty="0">
                <a:latin typeface="Calibri" pitchFamily="34" charset="0"/>
              </a:rPr>
              <a:t>, the father of all Israelites, and Joseph, the oldest son of Rachel, who when he died was embalmed and placed in a wooden coffin (Genesis 50:2-3, 26). </a:t>
            </a:r>
            <a:endParaRPr lang="en-US" b="1" dirty="0">
              <a:latin typeface="Calibri" pitchFamily="34" charset="0"/>
            </a:endParaRPr>
          </a:p>
        </p:txBody>
      </p:sp>
      <p:pic>
        <p:nvPicPr>
          <p:cNvPr id="10" name="Picture Placeholder 9">
            <a:extLst>
              <a:ext uri="{FF2B5EF4-FFF2-40B4-BE49-F238E27FC236}">
                <a16:creationId xmlns:a16="http://schemas.microsoft.com/office/drawing/2014/main" id="{861E7182-3846-4C4C-8346-EDC38F5A6173}"/>
              </a:ext>
            </a:extLst>
          </p:cNvPr>
          <p:cNvPicPr>
            <a:picLocks noGrp="1" noChangeAspect="1"/>
          </p:cNvPicPr>
          <p:nvPr>
            <p:ph type="pic" sz="quarter" idx="19"/>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033905" y="186254"/>
            <a:ext cx="7029503" cy="3602452"/>
          </a:xfrm>
        </p:spPr>
      </p:pic>
      <p:sp>
        <p:nvSpPr>
          <p:cNvPr id="4" name="Rectangle 3">
            <a:extLst>
              <a:ext uri="{FF2B5EF4-FFF2-40B4-BE49-F238E27FC236}">
                <a16:creationId xmlns:a16="http://schemas.microsoft.com/office/drawing/2014/main" id="{E316DF16-4792-4BB2-8B09-F313C15C5378}"/>
              </a:ext>
            </a:extLst>
          </p:cNvPr>
          <p:cNvSpPr/>
          <p:nvPr/>
        </p:nvSpPr>
        <p:spPr>
          <a:xfrm>
            <a:off x="4886325" y="3944799"/>
            <a:ext cx="7305674" cy="2898913"/>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78574F-F876-44D8-9E5A-44BAC7E37116}"/>
              </a:ext>
            </a:extLst>
          </p:cNvPr>
          <p:cNvSpPr txBox="1"/>
          <p:nvPr/>
        </p:nvSpPr>
        <p:spPr>
          <a:xfrm>
            <a:off x="5033905" y="3949705"/>
            <a:ext cx="7029503" cy="2523768"/>
          </a:xfrm>
          <a:prstGeom prst="rect">
            <a:avLst/>
          </a:prstGeom>
          <a:solidFill>
            <a:schemeClr val="bg2">
              <a:lumMod val="10000"/>
            </a:schemeClr>
          </a:solidFill>
        </p:spPr>
        <p:txBody>
          <a:bodyPr wrap="square" rtlCol="0">
            <a:spAutoFit/>
          </a:bodyPr>
          <a:lstStyle/>
          <a:p>
            <a:r>
              <a:rPr lang="en-US" sz="2000" dirty="0">
                <a:solidFill>
                  <a:schemeClr val="bg1"/>
                </a:solidFill>
                <a:latin typeface="Calibri" pitchFamily="34" charset="0"/>
              </a:rPr>
              <a:t>Whether or not Jacob’s or Joseph’s internal organs were deposited in canopic jars is unknown, but presumably they were. Subsequent to his embalming, Jacob was removed from Egypt and carried back to Canaan, where he was buried in the cave originally purchased by Abraham for the interment of Sarah (Ge. 50:4-14). The remains of Joseph himself were later removed from Egypt and carried to Canaan in the exodus (Exodus 13:19; Acts 7:15-16).</a:t>
            </a:r>
          </a:p>
          <a:p>
            <a:pPr algn="r"/>
            <a:r>
              <a:rPr lang="en-US" sz="1400" b="1" i="1" dirty="0">
                <a:solidFill>
                  <a:schemeClr val="bg1"/>
                </a:solidFill>
                <a:latin typeface="Calibri" pitchFamily="34" charset="0"/>
              </a:rPr>
              <a:t>1</a:t>
            </a:r>
            <a:r>
              <a:rPr lang="en-US" sz="1400" b="1" i="1" baseline="30000" dirty="0">
                <a:solidFill>
                  <a:schemeClr val="bg1"/>
                </a:solidFill>
                <a:latin typeface="Calibri" pitchFamily="34" charset="0"/>
              </a:rPr>
              <a:t>st</a:t>
            </a:r>
            <a:r>
              <a:rPr lang="en-US" sz="1400" b="1" i="1" dirty="0">
                <a:solidFill>
                  <a:schemeClr val="bg1"/>
                </a:solidFill>
                <a:latin typeface="Calibri" pitchFamily="34" charset="0"/>
              </a:rPr>
              <a:t> Floor, Egyptian</a:t>
            </a:r>
          </a:p>
        </p:txBody>
      </p:sp>
    </p:spTree>
    <p:extLst>
      <p:ext uri="{BB962C8B-B14F-4D97-AF65-F5344CB8AC3E}">
        <p14:creationId xmlns:p14="http://schemas.microsoft.com/office/powerpoint/2010/main" val="2361751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3B16-6525-412F-8F5D-5F8F4A6931B4}"/>
              </a:ext>
            </a:extLst>
          </p:cNvPr>
          <p:cNvSpPr>
            <a:spLocks noGrp="1"/>
          </p:cNvSpPr>
          <p:nvPr>
            <p:ph type="title"/>
          </p:nvPr>
        </p:nvSpPr>
        <p:spPr>
          <a:xfrm>
            <a:off x="177576" y="4897907"/>
            <a:ext cx="2923388" cy="1128004"/>
          </a:xfrm>
        </p:spPr>
        <p:txBody>
          <a:bodyPr>
            <a:noAutofit/>
          </a:bodyPr>
          <a:lstStyle/>
          <a:p>
            <a:r>
              <a:rPr lang="en-US" sz="4000" dirty="0">
                <a:solidFill>
                  <a:srgbClr val="FF3300"/>
                </a:solidFill>
                <a:effectLst>
                  <a:outerShdw blurRad="38100" dist="38100" dir="2700000" algn="tl">
                    <a:srgbClr val="000000">
                      <a:alpha val="43137"/>
                    </a:srgbClr>
                  </a:outerShdw>
                </a:effectLst>
              </a:rPr>
              <a:t>Book of the Dead</a:t>
            </a:r>
          </a:p>
        </p:txBody>
      </p:sp>
      <p:sp>
        <p:nvSpPr>
          <p:cNvPr id="3" name="Slide Number Placeholder 2">
            <a:extLst>
              <a:ext uri="{FF2B5EF4-FFF2-40B4-BE49-F238E27FC236}">
                <a16:creationId xmlns:a16="http://schemas.microsoft.com/office/drawing/2014/main" id="{6C63F0CC-4EA4-401F-B204-3128920A7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053FB882-9431-43CC-8D3B-31D2324C774D}"/>
              </a:ext>
            </a:extLst>
          </p:cNvPr>
          <p:cNvSpPr>
            <a:spLocks noGrp="1"/>
          </p:cNvSpPr>
          <p:nvPr>
            <p:ph type="body" sz="quarter" idx="18"/>
          </p:nvPr>
        </p:nvSpPr>
        <p:spPr>
          <a:xfrm>
            <a:off x="3241640" y="4876801"/>
            <a:ext cx="8678999" cy="1981200"/>
          </a:xfrm>
        </p:spPr>
        <p:txBody>
          <a:bodyPr>
            <a:normAutofit fontScale="92500" lnSpcReduction="10000"/>
          </a:bodyPr>
          <a:lstStyle/>
          <a:p>
            <a:pPr algn="l"/>
            <a:r>
              <a:rPr lang="en-US" dirty="0"/>
              <a:t>The Book of the Dead is an ancient Egyptian funerary text intended to assist deceased persons as they journey through the underworld in the afterlife. The ancient Israelites, of course, had no such text, but they did envision a Book of Life, a heavenly record of the righteous (Exodus 32:32; Psalm 69:28; Philippians 4:3; Revelation 3:5; 13:8; 17:8; 21:27).</a:t>
            </a:r>
          </a:p>
          <a:p>
            <a:r>
              <a:rPr lang="en-US" sz="1500" i="1" dirty="0"/>
              <a:t>1</a:t>
            </a:r>
            <a:r>
              <a:rPr lang="en-US" sz="1500" i="1" baseline="30000" dirty="0"/>
              <a:t>st</a:t>
            </a:r>
            <a:r>
              <a:rPr lang="en-US" sz="1500" i="1" dirty="0"/>
              <a:t> Floor Egyptian</a:t>
            </a:r>
          </a:p>
        </p:txBody>
      </p:sp>
      <p:pic>
        <p:nvPicPr>
          <p:cNvPr id="7" name="Picture 6">
            <a:extLst>
              <a:ext uri="{FF2B5EF4-FFF2-40B4-BE49-F238E27FC236}">
                <a16:creationId xmlns:a16="http://schemas.microsoft.com/office/drawing/2014/main" id="{D4507CF0-A0ED-485F-A13F-A1996ABA38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3556" y="182102"/>
            <a:ext cx="10724887" cy="4540203"/>
          </a:xfrm>
          <a:prstGeom prst="rect">
            <a:avLst/>
          </a:prstGeom>
        </p:spPr>
      </p:pic>
    </p:spTree>
    <p:extLst>
      <p:ext uri="{BB962C8B-B14F-4D97-AF65-F5344CB8AC3E}">
        <p14:creationId xmlns:p14="http://schemas.microsoft.com/office/powerpoint/2010/main" val="414110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3322-212C-4567-966B-16A0BE4EAFF0}"/>
              </a:ext>
            </a:extLst>
          </p:cNvPr>
          <p:cNvSpPr>
            <a:spLocks noGrp="1"/>
          </p:cNvSpPr>
          <p:nvPr>
            <p:ph type="title"/>
          </p:nvPr>
        </p:nvSpPr>
        <p:spPr>
          <a:xfrm>
            <a:off x="532917" y="314363"/>
            <a:ext cx="4071633" cy="792124"/>
          </a:xfrm>
        </p:spPr>
        <p:txBody>
          <a:bodyPr>
            <a:normAutofit/>
          </a:bodyPr>
          <a:lstStyle/>
          <a:p>
            <a:r>
              <a:rPr lang="en-US" sz="4000" dirty="0">
                <a:solidFill>
                  <a:srgbClr val="FF3300"/>
                </a:solidFill>
              </a:rPr>
              <a:t>Cylinder Seals</a:t>
            </a:r>
          </a:p>
        </p:txBody>
      </p:sp>
      <p:sp>
        <p:nvSpPr>
          <p:cNvPr id="3" name="Slide Number Placeholder 2">
            <a:extLst>
              <a:ext uri="{FF2B5EF4-FFF2-40B4-BE49-F238E27FC236}">
                <a16:creationId xmlns:a16="http://schemas.microsoft.com/office/drawing/2014/main" id="{27ED264F-0501-47EA-A7FC-2389879944BB}"/>
              </a:ext>
            </a:extLst>
          </p:cNvPr>
          <p:cNvSpPr>
            <a:spLocks noGrp="1"/>
          </p:cNvSpPr>
          <p:nvPr>
            <p:ph type="sldNum" sz="quarter" idx="12"/>
          </p:nvPr>
        </p:nvSpPr>
        <p:spPr/>
        <p:txBody>
          <a:bodyPr/>
          <a:lstStyle/>
          <a:p>
            <a:fld id="{13D2E340-0663-474B-992C-9192B5C45E57}" type="slidenum">
              <a:rPr lang="en-ZA" smtClean="0"/>
              <a:t>18</a:t>
            </a:fld>
            <a:endParaRPr lang="en-ZA"/>
          </a:p>
        </p:txBody>
      </p:sp>
      <p:sp>
        <p:nvSpPr>
          <p:cNvPr id="4" name="Text Placeholder 3">
            <a:extLst>
              <a:ext uri="{FF2B5EF4-FFF2-40B4-BE49-F238E27FC236}">
                <a16:creationId xmlns:a16="http://schemas.microsoft.com/office/drawing/2014/main" id="{DC770B19-0617-490B-AD32-FB126768A74E}"/>
              </a:ext>
            </a:extLst>
          </p:cNvPr>
          <p:cNvSpPr>
            <a:spLocks noGrp="1"/>
          </p:cNvSpPr>
          <p:nvPr>
            <p:ph type="body" sz="quarter" idx="18"/>
          </p:nvPr>
        </p:nvSpPr>
        <p:spPr>
          <a:xfrm>
            <a:off x="46349" y="1533813"/>
            <a:ext cx="4675432" cy="5347633"/>
          </a:xfrm>
        </p:spPr>
        <p:txBody>
          <a:bodyPr>
            <a:normAutofit fontScale="92500" lnSpcReduction="20000"/>
          </a:bodyPr>
          <a:lstStyle/>
          <a:p>
            <a:r>
              <a:rPr lang="en-US" dirty="0">
                <a:effectLst>
                  <a:outerShdw blurRad="38100" dist="38100" dir="2700000" algn="tl">
                    <a:srgbClr val="000000">
                      <a:alpha val="43137"/>
                    </a:srgbClr>
                  </a:outerShdw>
                </a:effectLst>
              </a:rPr>
              <a:t>Invented around 3500 BC, cylinder seals were created from hardstones, bored through the center (for hanging around one’s neck), and engraved with figures or characters. These seals served as personal signatures. They could be rolled into wet clay, producing a reverse image of the  engraving.</a:t>
            </a:r>
          </a:p>
          <a:p>
            <a:r>
              <a:rPr lang="en-US" dirty="0">
                <a:effectLst>
                  <a:outerShdw blurRad="38100" dist="38100" dir="2700000" algn="tl">
                    <a:srgbClr val="000000">
                      <a:alpha val="43137"/>
                    </a:srgbClr>
                  </a:outerShdw>
                </a:effectLst>
              </a:rPr>
              <a:t>Just such a cylinder seal saved the life of Tamar, the widowed daughter-in-law of Judah, one of the ancestors of Jesus (Matthew 1:3). She was  discovered to be pregnant and sentenced to death for immorality, but when she produced the cylinder seal of the father, it was the signature of Judah himself (Genesis 38:25-26)!</a:t>
            </a:r>
          </a:p>
          <a:p>
            <a:endParaRPr lang="en-US" sz="900" dirty="0">
              <a:effectLst>
                <a:outerShdw blurRad="38100" dist="38100" dir="2700000" algn="tl">
                  <a:srgbClr val="000000">
                    <a:alpha val="43137"/>
                  </a:srgbClr>
                </a:outerShdw>
              </a:effectLst>
            </a:endParaRPr>
          </a:p>
          <a:p>
            <a:r>
              <a:rPr lang="en-US" sz="1500" i="1" dirty="0">
                <a:effectLst>
                  <a:outerShdw blurRad="38100" dist="38100" dir="2700000" algn="tl">
                    <a:srgbClr val="000000">
                      <a:alpha val="43137"/>
                    </a:srgbClr>
                  </a:outerShdw>
                </a:effectLst>
              </a:rPr>
              <a:t>1</a:t>
            </a:r>
            <a:r>
              <a:rPr lang="en-US" sz="1500" i="1" baseline="30000" dirty="0">
                <a:effectLst>
                  <a:outerShdw blurRad="38100" dist="38100" dir="2700000" algn="tl">
                    <a:srgbClr val="000000">
                      <a:alpha val="43137"/>
                    </a:srgbClr>
                  </a:outerShdw>
                </a:effectLst>
              </a:rPr>
              <a:t>st</a:t>
            </a:r>
            <a:r>
              <a:rPr lang="en-US" sz="1500" i="1" dirty="0">
                <a:effectLst>
                  <a:outerShdw blurRad="38100" dist="38100" dir="2700000" algn="tl">
                    <a:srgbClr val="000000">
                      <a:alpha val="43137"/>
                    </a:srgbClr>
                  </a:outerShdw>
                </a:effectLst>
              </a:rPr>
              <a:t> Floor, Ancient Middle East</a:t>
            </a:r>
          </a:p>
        </p:txBody>
      </p:sp>
      <p:pic>
        <p:nvPicPr>
          <p:cNvPr id="6" name="Picture 5">
            <a:extLst>
              <a:ext uri="{FF2B5EF4-FFF2-40B4-BE49-F238E27FC236}">
                <a16:creationId xmlns:a16="http://schemas.microsoft.com/office/drawing/2014/main" id="{CA92FD0A-A68E-42AD-8CF0-A331A238F00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697786" y="757236"/>
            <a:ext cx="4086225" cy="4700589"/>
          </a:xfrm>
          <a:prstGeom prst="rect">
            <a:avLst/>
          </a:prstGeom>
          <a:ln>
            <a:solidFill>
              <a:schemeClr val="tx1"/>
            </a:solidFill>
          </a:ln>
        </p:spPr>
      </p:pic>
      <p:pic>
        <p:nvPicPr>
          <p:cNvPr id="7" name="Picture 6">
            <a:extLst>
              <a:ext uri="{FF2B5EF4-FFF2-40B4-BE49-F238E27FC236}">
                <a16:creationId xmlns:a16="http://schemas.microsoft.com/office/drawing/2014/main" id="{04F937E9-CD8F-4FB0-ACD6-AC2C8BF47B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64582" y="1670489"/>
            <a:ext cx="2277971" cy="3294063"/>
          </a:xfrm>
          <a:prstGeom prst="rect">
            <a:avLst/>
          </a:prstGeom>
          <a:ln>
            <a:solidFill>
              <a:schemeClr val="tx1"/>
            </a:solidFill>
          </a:ln>
        </p:spPr>
      </p:pic>
    </p:spTree>
    <p:extLst>
      <p:ext uri="{BB962C8B-B14F-4D97-AF65-F5344CB8AC3E}">
        <p14:creationId xmlns:p14="http://schemas.microsoft.com/office/powerpoint/2010/main" val="44483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08CF-7F31-4FFC-90FD-C4C3D0C74E13}"/>
              </a:ext>
            </a:extLst>
          </p:cNvPr>
          <p:cNvSpPr>
            <a:spLocks noGrp="1"/>
          </p:cNvSpPr>
          <p:nvPr>
            <p:ph type="title"/>
          </p:nvPr>
        </p:nvSpPr>
        <p:spPr>
          <a:xfrm>
            <a:off x="762000" y="36909"/>
            <a:ext cx="3810000" cy="640472"/>
          </a:xfrm>
        </p:spPr>
        <p:txBody>
          <a:bodyPr>
            <a:normAutofit/>
          </a:bodyPr>
          <a:lstStyle/>
          <a:p>
            <a:r>
              <a:rPr lang="en-US" sz="4000" dirty="0">
                <a:solidFill>
                  <a:srgbClr val="FF3300"/>
                </a:solidFill>
                <a:effectLst>
                  <a:outerShdw blurRad="38100" dist="38100" dir="2700000" algn="tl">
                    <a:srgbClr val="000000">
                      <a:alpha val="43137"/>
                    </a:srgbClr>
                  </a:outerShdw>
                </a:effectLst>
              </a:rPr>
              <a:t>Oil</a:t>
            </a:r>
            <a:r>
              <a:rPr lang="en-US" sz="4000" dirty="0">
                <a:effectLst>
                  <a:outerShdw blurRad="38100" dist="38100" dir="2700000" algn="tl">
                    <a:srgbClr val="000000">
                      <a:alpha val="43137"/>
                    </a:srgbClr>
                  </a:outerShdw>
                </a:effectLst>
              </a:rPr>
              <a:t> </a:t>
            </a:r>
            <a:r>
              <a:rPr lang="en-US" sz="4000" dirty="0">
                <a:solidFill>
                  <a:srgbClr val="FF3300"/>
                </a:solidFill>
                <a:effectLst>
                  <a:outerShdw blurRad="38100" dist="38100" dir="2700000" algn="tl">
                    <a:srgbClr val="000000">
                      <a:alpha val="43137"/>
                    </a:srgbClr>
                  </a:outerShdw>
                </a:effectLst>
              </a:rPr>
              <a:t>Lamps</a:t>
            </a:r>
          </a:p>
        </p:txBody>
      </p:sp>
      <p:sp>
        <p:nvSpPr>
          <p:cNvPr id="3" name="Slide Number Placeholder 2">
            <a:extLst>
              <a:ext uri="{FF2B5EF4-FFF2-40B4-BE49-F238E27FC236}">
                <a16:creationId xmlns:a16="http://schemas.microsoft.com/office/drawing/2014/main" id="{C0EE91DB-844C-4208-B8E0-BC806D145FAB}"/>
              </a:ext>
            </a:extLst>
          </p:cNvPr>
          <p:cNvSpPr>
            <a:spLocks noGrp="1"/>
          </p:cNvSpPr>
          <p:nvPr>
            <p:ph type="sldNum" sz="quarter" idx="12"/>
          </p:nvPr>
        </p:nvSpPr>
        <p:spPr/>
        <p:txBody>
          <a:bodyPr/>
          <a:lstStyle/>
          <a:p>
            <a:fld id="{13D2E340-0663-474B-992C-9192B5C45E57}" type="slidenum">
              <a:rPr lang="en-ZA" smtClean="0"/>
              <a:t>19</a:t>
            </a:fld>
            <a:endParaRPr lang="en-ZA"/>
          </a:p>
        </p:txBody>
      </p:sp>
      <p:sp>
        <p:nvSpPr>
          <p:cNvPr id="4" name="Text Placeholder 3">
            <a:extLst>
              <a:ext uri="{FF2B5EF4-FFF2-40B4-BE49-F238E27FC236}">
                <a16:creationId xmlns:a16="http://schemas.microsoft.com/office/drawing/2014/main" id="{4E9FB164-E8D2-4A91-8C64-38FD6B840643}"/>
              </a:ext>
            </a:extLst>
          </p:cNvPr>
          <p:cNvSpPr>
            <a:spLocks noGrp="1"/>
          </p:cNvSpPr>
          <p:nvPr>
            <p:ph type="body" sz="quarter" idx="18"/>
          </p:nvPr>
        </p:nvSpPr>
        <p:spPr>
          <a:xfrm>
            <a:off x="228600" y="753581"/>
            <a:ext cx="4495800" cy="5932969"/>
          </a:xfrm>
        </p:spPr>
        <p:txBody>
          <a:bodyPr>
            <a:normAutofit fontScale="92500" lnSpcReduction="10000"/>
          </a:bodyPr>
          <a:lstStyle/>
          <a:p>
            <a:r>
              <a:rPr lang="en-US" dirty="0">
                <a:latin typeface="Calibri" pitchFamily="34" charset="0"/>
              </a:rPr>
              <a:t>Oil lamps were used throughout antiquity for light. </a:t>
            </a:r>
            <a:r>
              <a:rPr lang="en-US" dirty="0"/>
              <a:t>Early lamps were hand-formed, and by the Middle Bronze Age they were fashioned as saucers by pinching the sides to form corners for wicks. Gradually, these corners developed into spouts, which were useful for pouring out unused oil and water. Eventually, lamps were formed on a wheel. The form of this particular lamp suggests it comes from the Iron Age. In a vision, Daniel saw a heavenly figure whose eyes were like flaming lamps (Daniel 10:6).</a:t>
            </a:r>
            <a:endParaRPr lang="en-US" dirty="0">
              <a:latin typeface="Calibri" pitchFamily="34" charset="0"/>
            </a:endParaRPr>
          </a:p>
          <a:p>
            <a:r>
              <a:rPr lang="en-US" dirty="0">
                <a:latin typeface="Calibri" pitchFamily="34" charset="0"/>
              </a:rPr>
              <a:t>Olive oil was the standard fuel, and it floated upon the surface of an underlying layer of water. Water sealed the porous clay of the lamp, while a wick was inserted and salt could be used for a brighter flame.</a:t>
            </a:r>
          </a:p>
          <a:p>
            <a:endParaRPr lang="en-US" sz="900" dirty="0">
              <a:latin typeface="Calibri" pitchFamily="34" charset="0"/>
            </a:endParaRPr>
          </a:p>
          <a:p>
            <a:r>
              <a:rPr lang="en-US" sz="1500" b="1" i="1" dirty="0">
                <a:latin typeface="Calibri" pitchFamily="34" charset="0"/>
              </a:rPr>
              <a:t>1</a:t>
            </a:r>
            <a:r>
              <a:rPr lang="en-US" sz="1500" b="1" i="1" baseline="30000" dirty="0">
                <a:latin typeface="Calibri" pitchFamily="34" charset="0"/>
              </a:rPr>
              <a:t>st</a:t>
            </a:r>
            <a:r>
              <a:rPr lang="en-US" sz="1500" b="1" i="1" dirty="0">
                <a:latin typeface="Calibri" pitchFamily="34" charset="0"/>
              </a:rPr>
              <a:t> Floor, Ancient Middle East</a:t>
            </a:r>
          </a:p>
          <a:p>
            <a:endParaRPr lang="en-US" dirty="0"/>
          </a:p>
        </p:txBody>
      </p:sp>
      <p:pic>
        <p:nvPicPr>
          <p:cNvPr id="6" name="Picture 5">
            <a:extLst>
              <a:ext uri="{FF2B5EF4-FFF2-40B4-BE49-F238E27FC236}">
                <a16:creationId xmlns:a16="http://schemas.microsoft.com/office/drawing/2014/main" id="{21ACEE85-11EE-419C-AB74-601612F907B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a:off x="5543555" y="604791"/>
            <a:ext cx="5648409" cy="5648418"/>
          </a:xfrm>
          <a:prstGeom prst="rect">
            <a:avLst/>
          </a:prstGeom>
        </p:spPr>
      </p:pic>
    </p:spTree>
    <p:extLst>
      <p:ext uri="{BB962C8B-B14F-4D97-AF65-F5344CB8AC3E}">
        <p14:creationId xmlns:p14="http://schemas.microsoft.com/office/powerpoint/2010/main" val="90440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18C5-D5EA-4CDB-A32A-43885221E98D}"/>
              </a:ext>
            </a:extLst>
          </p:cNvPr>
          <p:cNvSpPr>
            <a:spLocks noGrp="1"/>
          </p:cNvSpPr>
          <p:nvPr>
            <p:ph type="title"/>
          </p:nvPr>
        </p:nvSpPr>
        <p:spPr>
          <a:xfrm>
            <a:off x="397565" y="530087"/>
            <a:ext cx="4198341" cy="2251213"/>
          </a:xfrm>
        </p:spPr>
        <p:txBody>
          <a:bodyPr>
            <a:normAutofit/>
          </a:bodyPr>
          <a:lstStyle/>
          <a:p>
            <a:r>
              <a:rPr lang="en-US" sz="4400" dirty="0">
                <a:solidFill>
                  <a:srgbClr val="FF3300"/>
                </a:solidFill>
                <a:effectLst>
                  <a:outerShdw blurRad="38100" dist="38100" dir="2700000" algn="tl">
                    <a:srgbClr val="000000">
                      <a:alpha val="43137"/>
                    </a:srgbClr>
                  </a:outerShdw>
                </a:effectLst>
              </a:rPr>
              <a:t>Archaeological Praxis</a:t>
            </a:r>
          </a:p>
        </p:txBody>
      </p:sp>
      <p:sp>
        <p:nvSpPr>
          <p:cNvPr id="3" name="Slide Number Placeholder 2">
            <a:extLst>
              <a:ext uri="{FF2B5EF4-FFF2-40B4-BE49-F238E27FC236}">
                <a16:creationId xmlns:a16="http://schemas.microsoft.com/office/drawing/2014/main" id="{E167744D-0682-47BC-B9D5-B20E2F16517D}"/>
              </a:ext>
            </a:extLst>
          </p:cNvPr>
          <p:cNvSpPr>
            <a:spLocks noGrp="1"/>
          </p:cNvSpPr>
          <p:nvPr>
            <p:ph type="sldNum" sz="quarter" idx="12"/>
          </p:nvPr>
        </p:nvSpPr>
        <p:spPr/>
        <p:txBody>
          <a:bodyPr/>
          <a:lstStyle/>
          <a:p>
            <a:fld id="{13D2E340-0663-474B-992C-9192B5C45E57}" type="slidenum">
              <a:rPr lang="en-ZA" smtClean="0"/>
              <a:t>2</a:t>
            </a:fld>
            <a:endParaRPr lang="en-ZA"/>
          </a:p>
        </p:txBody>
      </p:sp>
      <p:sp>
        <p:nvSpPr>
          <p:cNvPr id="4" name="Text Placeholder 3">
            <a:extLst>
              <a:ext uri="{FF2B5EF4-FFF2-40B4-BE49-F238E27FC236}">
                <a16:creationId xmlns:a16="http://schemas.microsoft.com/office/drawing/2014/main" id="{7CEE877D-8B77-4E29-9316-894E5FB54703}"/>
              </a:ext>
            </a:extLst>
          </p:cNvPr>
          <p:cNvSpPr>
            <a:spLocks noGrp="1"/>
          </p:cNvSpPr>
          <p:nvPr>
            <p:ph type="body" sz="quarter" idx="18"/>
          </p:nvPr>
        </p:nvSpPr>
        <p:spPr/>
        <p:txBody>
          <a:bodyPr/>
          <a:lstStyle/>
          <a:p>
            <a:r>
              <a:rPr lang="en-US" dirty="0"/>
              <a:t>brief comments on how archaeologists do their work</a:t>
            </a:r>
          </a:p>
        </p:txBody>
      </p:sp>
      <p:pic>
        <p:nvPicPr>
          <p:cNvPr id="5" name="Picture 5" descr="BAS34">
            <a:extLst>
              <a:ext uri="{FF2B5EF4-FFF2-40B4-BE49-F238E27FC236}">
                <a16:creationId xmlns:a16="http://schemas.microsoft.com/office/drawing/2014/main" id="{888D2D2D-6F65-423A-AAED-3C8AC87FBD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4876800" y="0"/>
            <a:ext cx="7315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D22F47F2-1226-4C96-8EED-6D6F7417EAC8}"/>
              </a:ext>
            </a:extLst>
          </p:cNvPr>
          <p:cNvSpPr txBox="1"/>
          <p:nvPr/>
        </p:nvSpPr>
        <p:spPr>
          <a:xfrm>
            <a:off x="4885444" y="4876800"/>
            <a:ext cx="7091696" cy="1938992"/>
          </a:xfrm>
          <a:prstGeom prst="rect">
            <a:avLst/>
          </a:prstGeom>
          <a:noFill/>
        </p:spPr>
        <p:txBody>
          <a:bodyPr wrap="square" rtlCol="0">
            <a:spAutoFit/>
          </a:bodyPr>
          <a:lstStyle/>
          <a:p>
            <a:r>
              <a:rPr lang="en-US" sz="2400" i="1" dirty="0">
                <a:solidFill>
                  <a:schemeClr val="bg1"/>
                </a:solidFill>
              </a:rPr>
              <a:t>The first reality of archaeology is that excavation is inevitably the destruction of the site. Hence, excavation is painstaking, slow, and must be properly recorded. Archaeologists unpack a dig site by dividing it into five-meter excavation grids, called balks.</a:t>
            </a:r>
          </a:p>
        </p:txBody>
      </p:sp>
    </p:spTree>
    <p:extLst>
      <p:ext uri="{BB962C8B-B14F-4D97-AF65-F5344CB8AC3E}">
        <p14:creationId xmlns:p14="http://schemas.microsoft.com/office/powerpoint/2010/main" val="159162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A4D3-BC3C-45B4-BF65-559420618796}"/>
              </a:ext>
            </a:extLst>
          </p:cNvPr>
          <p:cNvSpPr>
            <a:spLocks noGrp="1"/>
          </p:cNvSpPr>
          <p:nvPr>
            <p:ph type="ctrTitle"/>
          </p:nvPr>
        </p:nvSpPr>
        <p:spPr/>
        <p:txBody>
          <a:bodyPr/>
          <a:lstStyle/>
          <a:p>
            <a:r>
              <a:rPr lang="en-US" dirty="0">
                <a:solidFill>
                  <a:srgbClr val="FF3300"/>
                </a:solidFill>
                <a:effectLst>
                  <a:outerShdw blurRad="38100" dist="38100" dir="2700000" algn="tl">
                    <a:srgbClr val="000000">
                      <a:alpha val="43137"/>
                    </a:srgbClr>
                  </a:outerShdw>
                </a:effectLst>
              </a:rPr>
              <a:t>The Period of the Tribal League</a:t>
            </a:r>
          </a:p>
        </p:txBody>
      </p:sp>
      <p:sp>
        <p:nvSpPr>
          <p:cNvPr id="3" name="Subtitle 2">
            <a:extLst>
              <a:ext uri="{FF2B5EF4-FFF2-40B4-BE49-F238E27FC236}">
                <a16:creationId xmlns:a16="http://schemas.microsoft.com/office/drawing/2014/main" id="{47D02097-C69F-44CC-BF9E-32177B32F603}"/>
              </a:ext>
            </a:extLst>
          </p:cNvPr>
          <p:cNvSpPr>
            <a:spLocks noGrp="1"/>
          </p:cNvSpPr>
          <p:nvPr>
            <p:ph type="subTitle" idx="1"/>
          </p:nvPr>
        </p:nvSpPr>
        <p:spPr/>
        <p:txBody>
          <a:bodyPr/>
          <a:lstStyle/>
          <a:p>
            <a:r>
              <a:rPr lang="en-US" dirty="0"/>
              <a:t>ca. 1200-1000 BC</a:t>
            </a:r>
          </a:p>
        </p:txBody>
      </p:sp>
    </p:spTree>
    <p:extLst>
      <p:ext uri="{BB962C8B-B14F-4D97-AF65-F5344CB8AC3E}">
        <p14:creationId xmlns:p14="http://schemas.microsoft.com/office/powerpoint/2010/main" val="281451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D51F-E213-4D41-9FD1-3A5375263891}"/>
              </a:ext>
            </a:extLst>
          </p:cNvPr>
          <p:cNvSpPr>
            <a:spLocks noGrp="1"/>
          </p:cNvSpPr>
          <p:nvPr>
            <p:ph type="title"/>
          </p:nvPr>
        </p:nvSpPr>
        <p:spPr>
          <a:xfrm>
            <a:off x="762000" y="56735"/>
            <a:ext cx="3842550" cy="718038"/>
          </a:xfrm>
        </p:spPr>
        <p:txBody>
          <a:bodyPr>
            <a:normAutofit/>
          </a:bodyPr>
          <a:lstStyle/>
          <a:p>
            <a:r>
              <a:rPr lang="en-US" sz="4000" dirty="0">
                <a:solidFill>
                  <a:srgbClr val="FF3300"/>
                </a:solidFill>
                <a:effectLst>
                  <a:outerShdw blurRad="38100" dist="38100" dir="2700000" algn="tl">
                    <a:srgbClr val="000000">
                      <a:alpha val="43137"/>
                    </a:srgbClr>
                  </a:outerShdw>
                </a:effectLst>
              </a:rPr>
              <a:t>Bronze Sword</a:t>
            </a:r>
          </a:p>
        </p:txBody>
      </p:sp>
      <p:sp>
        <p:nvSpPr>
          <p:cNvPr id="3" name="Slide Number Placeholder 2">
            <a:extLst>
              <a:ext uri="{FF2B5EF4-FFF2-40B4-BE49-F238E27FC236}">
                <a16:creationId xmlns:a16="http://schemas.microsoft.com/office/drawing/2014/main" id="{9961A8D5-B99B-4AE6-9D67-33E5BE4DA6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689165C4-C1E8-4493-8F74-3E5C413A149D}"/>
              </a:ext>
            </a:extLst>
          </p:cNvPr>
          <p:cNvSpPr>
            <a:spLocks noGrp="1"/>
          </p:cNvSpPr>
          <p:nvPr>
            <p:ph type="body" sz="quarter" idx="18"/>
          </p:nvPr>
        </p:nvSpPr>
        <p:spPr>
          <a:xfrm>
            <a:off x="216649" y="774773"/>
            <a:ext cx="4566365" cy="5942047"/>
          </a:xfrm>
        </p:spPr>
        <p:txBody>
          <a:bodyPr>
            <a:normAutofit fontScale="92500" lnSpcReduction="20000"/>
          </a:bodyPr>
          <a:lstStyle/>
          <a:p>
            <a:r>
              <a:rPr lang="en-US" b="1" dirty="0"/>
              <a:t> </a:t>
            </a:r>
            <a:r>
              <a:rPr lang="en-US" dirty="0"/>
              <a:t>Weapons and tools made from bronze, an alloy of tin and copper, characterize the Bronze Age. The Israelites were late in making the transition from bronze implements to iron ones, since the Philistines held a monopoly on emerging iron technology (1 Sa.  13:19-21). During the tribal confederacy, the Israelites were held under tribute to </a:t>
            </a:r>
            <a:r>
              <a:rPr lang="en-US" dirty="0" err="1"/>
              <a:t>Eglon</a:t>
            </a:r>
            <a:r>
              <a:rPr lang="en-US" dirty="0"/>
              <a:t>, the Moabite king from the Transjordan. A left-handed Benjamite named Ehud was chosen to carry tribute money to </a:t>
            </a:r>
            <a:r>
              <a:rPr lang="en-US" dirty="0" err="1"/>
              <a:t>Eglon</a:t>
            </a:r>
            <a:r>
              <a:rPr lang="en-US" dirty="0"/>
              <a:t>, but after he delivered the tribute, he assassinated the pagan ruler in his own royal privy (Judges 3:12-27). He had concealed a short sword—much like the one here—along his right thigh under his clothing. Since most people in the ancient world were right-handed, the king did not see Ehud draw the sword with his left hand.</a:t>
            </a:r>
            <a:endParaRPr lang="en-US" sz="900" dirty="0"/>
          </a:p>
          <a:p>
            <a:r>
              <a:rPr lang="en-US" sz="1500" b="1" i="1" dirty="0"/>
              <a:t>1</a:t>
            </a:r>
            <a:r>
              <a:rPr lang="en-US" sz="1500" b="1" i="1" baseline="30000" dirty="0"/>
              <a:t>st</a:t>
            </a:r>
            <a:r>
              <a:rPr lang="en-US" sz="1500" b="1" i="1" dirty="0"/>
              <a:t> Floor, Ancient Middle East</a:t>
            </a:r>
          </a:p>
          <a:p>
            <a:endParaRPr lang="en-US" dirty="0"/>
          </a:p>
        </p:txBody>
      </p:sp>
      <p:pic>
        <p:nvPicPr>
          <p:cNvPr id="7" name="Picture 6">
            <a:extLst>
              <a:ext uri="{FF2B5EF4-FFF2-40B4-BE49-F238E27FC236}">
                <a16:creationId xmlns:a16="http://schemas.microsoft.com/office/drawing/2014/main" id="{D16920D1-4574-468D-90D4-824AC1B45E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850564" y="1192828"/>
            <a:ext cx="5942046" cy="4387899"/>
          </a:xfrm>
          <a:prstGeom prst="rect">
            <a:avLst/>
          </a:prstGeom>
        </p:spPr>
      </p:pic>
    </p:spTree>
    <p:extLst>
      <p:ext uri="{BB962C8B-B14F-4D97-AF65-F5344CB8AC3E}">
        <p14:creationId xmlns:p14="http://schemas.microsoft.com/office/powerpoint/2010/main" val="1220789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2955-77E4-4EBD-A0A9-3B1602875B77}"/>
              </a:ext>
            </a:extLst>
          </p:cNvPr>
          <p:cNvSpPr>
            <a:spLocks noGrp="1"/>
          </p:cNvSpPr>
          <p:nvPr>
            <p:ph type="title"/>
          </p:nvPr>
        </p:nvSpPr>
        <p:spPr>
          <a:xfrm>
            <a:off x="285750" y="209549"/>
            <a:ext cx="4318800" cy="687387"/>
          </a:xfrm>
        </p:spPr>
        <p:txBody>
          <a:bodyPr>
            <a:normAutofit/>
          </a:bodyPr>
          <a:lstStyle/>
          <a:p>
            <a:r>
              <a:rPr lang="en-US" sz="4000" dirty="0">
                <a:solidFill>
                  <a:srgbClr val="FF3300"/>
                </a:solidFill>
                <a:effectLst>
                  <a:outerShdw blurRad="38100" dist="38100" dir="2700000" algn="tl">
                    <a:srgbClr val="000000">
                      <a:alpha val="43137"/>
                    </a:srgbClr>
                  </a:outerShdw>
                </a:effectLst>
              </a:rPr>
              <a:t>Fertility Figurine</a:t>
            </a:r>
          </a:p>
        </p:txBody>
      </p:sp>
      <p:sp>
        <p:nvSpPr>
          <p:cNvPr id="3" name="Slide Number Placeholder 2">
            <a:extLst>
              <a:ext uri="{FF2B5EF4-FFF2-40B4-BE49-F238E27FC236}">
                <a16:creationId xmlns:a16="http://schemas.microsoft.com/office/drawing/2014/main" id="{048686E8-10DC-455F-9819-3071E7AA2F04}"/>
              </a:ext>
            </a:extLst>
          </p:cNvPr>
          <p:cNvSpPr>
            <a:spLocks noGrp="1"/>
          </p:cNvSpPr>
          <p:nvPr>
            <p:ph type="sldNum" sz="quarter" idx="12"/>
          </p:nvPr>
        </p:nvSpPr>
        <p:spPr/>
        <p:txBody>
          <a:bodyPr/>
          <a:lstStyle/>
          <a:p>
            <a:fld id="{13D2E340-0663-474B-992C-9192B5C45E57}" type="slidenum">
              <a:rPr lang="en-ZA" smtClean="0"/>
              <a:t>22</a:t>
            </a:fld>
            <a:endParaRPr lang="en-ZA"/>
          </a:p>
        </p:txBody>
      </p:sp>
      <p:sp>
        <p:nvSpPr>
          <p:cNvPr id="4" name="Text Placeholder 3">
            <a:extLst>
              <a:ext uri="{FF2B5EF4-FFF2-40B4-BE49-F238E27FC236}">
                <a16:creationId xmlns:a16="http://schemas.microsoft.com/office/drawing/2014/main" id="{2F29F4D2-2058-44D7-A5EE-B72452DD0B5F}"/>
              </a:ext>
            </a:extLst>
          </p:cNvPr>
          <p:cNvSpPr>
            <a:spLocks noGrp="1"/>
          </p:cNvSpPr>
          <p:nvPr>
            <p:ph type="body" sz="quarter" idx="18"/>
          </p:nvPr>
        </p:nvSpPr>
        <p:spPr>
          <a:xfrm>
            <a:off x="285750" y="1329102"/>
            <a:ext cx="4318800" cy="5403058"/>
          </a:xfrm>
        </p:spPr>
        <p:txBody>
          <a:bodyPr>
            <a:normAutofit lnSpcReduction="10000"/>
          </a:bodyPr>
          <a:lstStyle/>
          <a:p>
            <a:r>
              <a:rPr lang="en-US" dirty="0"/>
              <a:t>This goddess figurine with what many scholars believe to be a bird face probably depicts Asherah or Astarte (ca. 14</a:t>
            </a:r>
            <a:r>
              <a:rPr lang="en-US" baseline="30000" dirty="0"/>
              <a:t>th</a:t>
            </a:r>
            <a:r>
              <a:rPr lang="en-US" dirty="0"/>
              <a:t> - 13</a:t>
            </a:r>
            <a:r>
              <a:rPr lang="en-US" baseline="30000" dirty="0"/>
              <a:t>th</a:t>
            </a:r>
            <a:r>
              <a:rPr lang="en-US" dirty="0"/>
              <a:t> century BC), one of the female deities of the Canaanite pantheon (Judges 3:7, etc.). Canaanite religion was a type of fertility cult featuring the mating of </a:t>
            </a:r>
            <a:r>
              <a:rPr lang="en-US" dirty="0" err="1"/>
              <a:t>Ba’al</a:t>
            </a:r>
            <a:r>
              <a:rPr lang="en-US" dirty="0"/>
              <a:t> and his consort, and religious rituals may have included sacred prostitution. The female deity usually is portrayed nude and adorned with necklaces or other jewelry. The </a:t>
            </a:r>
            <a:r>
              <a:rPr lang="en-US" i="1" dirty="0" err="1"/>
              <a:t>terephim</a:t>
            </a:r>
            <a:r>
              <a:rPr lang="en-US" i="1" dirty="0"/>
              <a:t> </a:t>
            </a:r>
            <a:r>
              <a:rPr lang="en-US" dirty="0"/>
              <a:t>of Laban may have looked similar to this (Genesis 31:19, 30-35).</a:t>
            </a:r>
          </a:p>
          <a:p>
            <a:endParaRPr lang="en-US" sz="800" dirty="0"/>
          </a:p>
          <a:p>
            <a:r>
              <a:rPr lang="en-US" sz="1500" i="1" dirty="0"/>
              <a:t>1</a:t>
            </a:r>
            <a:r>
              <a:rPr lang="en-US" sz="1500" i="1" baseline="30000" dirty="0"/>
              <a:t>st</a:t>
            </a:r>
            <a:r>
              <a:rPr lang="en-US" sz="1500" i="1" dirty="0"/>
              <a:t> Floor, Ancient Middle East</a:t>
            </a:r>
          </a:p>
        </p:txBody>
      </p:sp>
      <p:pic>
        <p:nvPicPr>
          <p:cNvPr id="6" name="Picture 5">
            <a:extLst>
              <a:ext uri="{FF2B5EF4-FFF2-40B4-BE49-F238E27FC236}">
                <a16:creationId xmlns:a16="http://schemas.microsoft.com/office/drawing/2014/main" id="{04BFE0A1-C869-4B91-89A7-CA860EF00EE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a:off x="4460699" y="1583866"/>
            <a:ext cx="6043614" cy="3690269"/>
          </a:xfrm>
          <a:prstGeom prst="rect">
            <a:avLst/>
          </a:prstGeom>
        </p:spPr>
      </p:pic>
    </p:spTree>
    <p:extLst>
      <p:ext uri="{BB962C8B-B14F-4D97-AF65-F5344CB8AC3E}">
        <p14:creationId xmlns:p14="http://schemas.microsoft.com/office/powerpoint/2010/main" val="3551170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A4D3-BC3C-45B4-BF65-559420618796}"/>
              </a:ext>
            </a:extLst>
          </p:cNvPr>
          <p:cNvSpPr>
            <a:spLocks noGrp="1"/>
          </p:cNvSpPr>
          <p:nvPr>
            <p:ph type="ctrTitle"/>
          </p:nvPr>
        </p:nvSpPr>
        <p:spPr/>
        <p:txBody>
          <a:bodyPr/>
          <a:lstStyle/>
          <a:p>
            <a:r>
              <a:rPr lang="en-US" dirty="0">
                <a:solidFill>
                  <a:srgbClr val="FF3300"/>
                </a:solidFill>
                <a:effectLst>
                  <a:outerShdw blurRad="38100" dist="38100" dir="2700000" algn="tl">
                    <a:srgbClr val="000000">
                      <a:alpha val="43137"/>
                    </a:srgbClr>
                  </a:outerShdw>
                </a:effectLst>
              </a:rPr>
              <a:t>The Period of the Monarchy</a:t>
            </a:r>
          </a:p>
        </p:txBody>
      </p:sp>
      <p:sp>
        <p:nvSpPr>
          <p:cNvPr id="3" name="Subtitle 2">
            <a:extLst>
              <a:ext uri="{FF2B5EF4-FFF2-40B4-BE49-F238E27FC236}">
                <a16:creationId xmlns:a16="http://schemas.microsoft.com/office/drawing/2014/main" id="{47D02097-C69F-44CC-BF9E-32177B32F603}"/>
              </a:ext>
            </a:extLst>
          </p:cNvPr>
          <p:cNvSpPr>
            <a:spLocks noGrp="1"/>
          </p:cNvSpPr>
          <p:nvPr>
            <p:ph type="subTitle" idx="1"/>
          </p:nvPr>
        </p:nvSpPr>
        <p:spPr/>
        <p:txBody>
          <a:bodyPr/>
          <a:lstStyle/>
          <a:p>
            <a:r>
              <a:rPr lang="en-US" dirty="0"/>
              <a:t>ca. 1000 BC and later</a:t>
            </a:r>
          </a:p>
        </p:txBody>
      </p:sp>
    </p:spTree>
    <p:extLst>
      <p:ext uri="{BB962C8B-B14F-4D97-AF65-F5344CB8AC3E}">
        <p14:creationId xmlns:p14="http://schemas.microsoft.com/office/powerpoint/2010/main" val="364700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3E5C-42CC-4154-8B30-4D20BEE07D6A}"/>
              </a:ext>
            </a:extLst>
          </p:cNvPr>
          <p:cNvSpPr>
            <a:spLocks noGrp="1"/>
          </p:cNvSpPr>
          <p:nvPr>
            <p:ph type="title"/>
          </p:nvPr>
        </p:nvSpPr>
        <p:spPr>
          <a:xfrm>
            <a:off x="70338" y="218975"/>
            <a:ext cx="4604549" cy="624255"/>
          </a:xfrm>
        </p:spPr>
        <p:txBody>
          <a:bodyPr>
            <a:normAutofit fontScale="90000"/>
          </a:bodyPr>
          <a:lstStyle/>
          <a:p>
            <a:r>
              <a:rPr lang="en-US" sz="4000" dirty="0">
                <a:solidFill>
                  <a:srgbClr val="FF3300"/>
                </a:solidFill>
                <a:effectLst>
                  <a:outerShdw blurRad="38100" dist="38100" dir="2700000" algn="tl">
                    <a:srgbClr val="000000">
                      <a:alpha val="43137"/>
                    </a:srgbClr>
                  </a:outerShdw>
                </a:effectLst>
              </a:rPr>
              <a:t>Bronze Javelin Head</a:t>
            </a:r>
          </a:p>
        </p:txBody>
      </p:sp>
      <p:sp>
        <p:nvSpPr>
          <p:cNvPr id="3" name="Slide Number Placeholder 2">
            <a:extLst>
              <a:ext uri="{FF2B5EF4-FFF2-40B4-BE49-F238E27FC236}">
                <a16:creationId xmlns:a16="http://schemas.microsoft.com/office/drawing/2014/main" id="{9414A354-0419-4F80-B21F-5F97C9CBF4FD}"/>
              </a:ext>
            </a:extLst>
          </p:cNvPr>
          <p:cNvSpPr>
            <a:spLocks noGrp="1"/>
          </p:cNvSpPr>
          <p:nvPr>
            <p:ph type="sldNum" sz="quarter" idx="12"/>
          </p:nvPr>
        </p:nvSpPr>
        <p:spPr/>
        <p:txBody>
          <a:bodyPr/>
          <a:lstStyle/>
          <a:p>
            <a:fld id="{13D2E340-0663-474B-992C-9192B5C45E57}" type="slidenum">
              <a:rPr lang="en-ZA" smtClean="0"/>
              <a:t>24</a:t>
            </a:fld>
            <a:endParaRPr lang="en-ZA"/>
          </a:p>
        </p:txBody>
      </p:sp>
      <p:sp>
        <p:nvSpPr>
          <p:cNvPr id="4" name="Text Placeholder 3">
            <a:extLst>
              <a:ext uri="{FF2B5EF4-FFF2-40B4-BE49-F238E27FC236}">
                <a16:creationId xmlns:a16="http://schemas.microsoft.com/office/drawing/2014/main" id="{2291BF56-F235-4361-8054-0CFDEBC84123}"/>
              </a:ext>
            </a:extLst>
          </p:cNvPr>
          <p:cNvSpPr>
            <a:spLocks noGrp="1"/>
          </p:cNvSpPr>
          <p:nvPr>
            <p:ph type="body" sz="quarter" idx="18"/>
          </p:nvPr>
        </p:nvSpPr>
        <p:spPr>
          <a:xfrm>
            <a:off x="281354" y="927110"/>
            <a:ext cx="4323195" cy="5743320"/>
          </a:xfrm>
        </p:spPr>
        <p:txBody>
          <a:bodyPr>
            <a:normAutofit fontScale="92500"/>
          </a:bodyPr>
          <a:lstStyle/>
          <a:p>
            <a:r>
              <a:rPr lang="en-US" dirty="0"/>
              <a:t>Bronze was the metal of choice during the Bronze Age for tools and weapons, largely due to it’s relatively low melting temperature. It was much harder and durable than copper and was a distinct technological advantage over stone tools or weapons.  Fortunately for archaeologists, bronze implements survive reasonably well over the centuries, since unlike iron, bronze does not deteriorate so rapidly.</a:t>
            </a:r>
          </a:p>
          <a:p>
            <a:r>
              <a:rPr lang="en-US" dirty="0"/>
              <a:t>Saul, Israel’s first king, used a javelin with a head probably similar to this one, and twice he attempted to murder David with it (1 Samuel 18:10-11; 19:9-10).</a:t>
            </a:r>
          </a:p>
          <a:p>
            <a:endParaRPr lang="en-US" sz="900" dirty="0"/>
          </a:p>
          <a:p>
            <a:r>
              <a:rPr lang="en-US" sz="1400" i="1" dirty="0"/>
              <a:t>1</a:t>
            </a:r>
            <a:r>
              <a:rPr lang="en-US" sz="1400" i="1" baseline="30000" dirty="0"/>
              <a:t>st</a:t>
            </a:r>
            <a:r>
              <a:rPr lang="en-US" sz="1400" i="1" dirty="0"/>
              <a:t> Floor, Ancient Middle East </a:t>
            </a:r>
          </a:p>
        </p:txBody>
      </p:sp>
      <p:pic>
        <p:nvPicPr>
          <p:cNvPr id="6" name="Picture 5">
            <a:extLst>
              <a:ext uri="{FF2B5EF4-FFF2-40B4-BE49-F238E27FC236}">
                <a16:creationId xmlns:a16="http://schemas.microsoft.com/office/drawing/2014/main" id="{E2771091-A956-4E06-888F-40B67E9AEC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36805" y="531103"/>
            <a:ext cx="5314950" cy="5743320"/>
          </a:xfrm>
          <a:prstGeom prst="rect">
            <a:avLst/>
          </a:prstGeom>
        </p:spPr>
      </p:pic>
    </p:spTree>
    <p:extLst>
      <p:ext uri="{BB962C8B-B14F-4D97-AF65-F5344CB8AC3E}">
        <p14:creationId xmlns:p14="http://schemas.microsoft.com/office/powerpoint/2010/main" val="121895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F02A-2132-454E-9221-CCC4A074249E}"/>
              </a:ext>
            </a:extLst>
          </p:cNvPr>
          <p:cNvSpPr>
            <a:spLocks noGrp="1"/>
          </p:cNvSpPr>
          <p:nvPr>
            <p:ph type="title"/>
          </p:nvPr>
        </p:nvSpPr>
        <p:spPr>
          <a:xfrm>
            <a:off x="91905" y="153763"/>
            <a:ext cx="4512645" cy="1280745"/>
          </a:xfrm>
        </p:spPr>
        <p:txBody>
          <a:bodyPr>
            <a:normAutofit/>
          </a:bodyPr>
          <a:lstStyle/>
          <a:p>
            <a:r>
              <a:rPr lang="en-US" sz="4000" dirty="0">
                <a:solidFill>
                  <a:srgbClr val="FF3300"/>
                </a:solidFill>
                <a:effectLst>
                  <a:outerShdw blurRad="38100" dist="38100" dir="2700000" algn="tl">
                    <a:srgbClr val="000000">
                      <a:alpha val="43137"/>
                    </a:srgbClr>
                  </a:outerShdw>
                </a:effectLst>
              </a:rPr>
              <a:t>Assyrian Magical</a:t>
            </a:r>
            <a:br>
              <a:rPr lang="en-US" sz="4000" dirty="0">
                <a:solidFill>
                  <a:srgbClr val="FF3300"/>
                </a:solidFill>
                <a:effectLst>
                  <a:outerShdw blurRad="38100" dist="38100" dir="2700000" algn="tl">
                    <a:srgbClr val="000000">
                      <a:alpha val="43137"/>
                    </a:srgbClr>
                  </a:outerShdw>
                </a:effectLst>
              </a:rPr>
            </a:br>
            <a:r>
              <a:rPr lang="en-US" sz="4000" dirty="0">
                <a:solidFill>
                  <a:srgbClr val="FF3300"/>
                </a:solidFill>
                <a:effectLst>
                  <a:outerShdw blurRad="38100" dist="38100" dir="2700000" algn="tl">
                    <a:srgbClr val="000000">
                      <a:alpha val="43137"/>
                    </a:srgbClr>
                  </a:outerShdw>
                </a:effectLst>
              </a:rPr>
              <a:t>Bird Man</a:t>
            </a:r>
          </a:p>
        </p:txBody>
      </p:sp>
      <p:sp>
        <p:nvSpPr>
          <p:cNvPr id="3" name="Slide Number Placeholder 2">
            <a:extLst>
              <a:ext uri="{FF2B5EF4-FFF2-40B4-BE49-F238E27FC236}">
                <a16:creationId xmlns:a16="http://schemas.microsoft.com/office/drawing/2014/main" id="{0498E47A-7A15-4EB8-9BE6-B304F9CA64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A5C9F95E-5A6E-4880-9957-175663E9E653}"/>
              </a:ext>
            </a:extLst>
          </p:cNvPr>
          <p:cNvSpPr>
            <a:spLocks noGrp="1"/>
          </p:cNvSpPr>
          <p:nvPr>
            <p:ph type="body" sz="quarter" idx="18"/>
          </p:nvPr>
        </p:nvSpPr>
        <p:spPr>
          <a:xfrm>
            <a:off x="91905" y="1549557"/>
            <a:ext cx="4512645" cy="5202118"/>
          </a:xfrm>
        </p:spPr>
        <p:txBody>
          <a:bodyPr>
            <a:normAutofit fontScale="92500" lnSpcReduction="10000"/>
          </a:bodyPr>
          <a:lstStyle/>
          <a:p>
            <a:r>
              <a:rPr lang="en-US" dirty="0"/>
              <a:t>The walls of Assyrian temples and palaces sometimes were decorated with adornments such as this glazed brick Bird-Man, ca. 13</a:t>
            </a:r>
            <a:r>
              <a:rPr lang="en-US" baseline="30000" dirty="0"/>
              <a:t>th</a:t>
            </a:r>
            <a:r>
              <a:rPr lang="en-US" dirty="0"/>
              <a:t> century BC.</a:t>
            </a:r>
          </a:p>
          <a:p>
            <a:r>
              <a:rPr lang="en-US" dirty="0"/>
              <a:t>This creature is a composite, part bird and part human, a typical feature of Assyrian iconography, which brings together multiple attributes into a single creature. It is depicted with arms upraised, presumably in deference to a deity.</a:t>
            </a:r>
          </a:p>
          <a:p>
            <a:r>
              <a:rPr lang="en-US" dirty="0"/>
              <a:t>The Israelites were strictly forbidden to depict such images in the 2</a:t>
            </a:r>
            <a:r>
              <a:rPr lang="en-US" baseline="30000" dirty="0"/>
              <a:t>nd</a:t>
            </a:r>
            <a:r>
              <a:rPr lang="en-US" dirty="0"/>
              <a:t> of the 10 commandments (Exodus 20:4; Deuteronomy 5:8).</a:t>
            </a:r>
          </a:p>
          <a:p>
            <a:endParaRPr lang="en-US" sz="900" dirty="0"/>
          </a:p>
          <a:p>
            <a:r>
              <a:rPr lang="en-US" sz="1500" i="1" dirty="0"/>
              <a:t>1</a:t>
            </a:r>
            <a:r>
              <a:rPr lang="en-US" sz="1500" i="1" baseline="30000" dirty="0"/>
              <a:t>st</a:t>
            </a:r>
            <a:r>
              <a:rPr lang="en-US" sz="1500" i="1" dirty="0"/>
              <a:t> Floor, Ancient Middle East</a:t>
            </a:r>
          </a:p>
        </p:txBody>
      </p:sp>
      <p:pic>
        <p:nvPicPr>
          <p:cNvPr id="6" name="Picture 5">
            <a:extLst>
              <a:ext uri="{FF2B5EF4-FFF2-40B4-BE49-F238E27FC236}">
                <a16:creationId xmlns:a16="http://schemas.microsoft.com/office/drawing/2014/main" id="{9213F077-4247-45DC-BE70-0CF726A3B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5058" y="281353"/>
            <a:ext cx="5634109" cy="6260123"/>
          </a:xfrm>
          <a:prstGeom prst="rect">
            <a:avLst/>
          </a:prstGeom>
        </p:spPr>
      </p:pic>
    </p:spTree>
    <p:extLst>
      <p:ext uri="{BB962C8B-B14F-4D97-AF65-F5344CB8AC3E}">
        <p14:creationId xmlns:p14="http://schemas.microsoft.com/office/powerpoint/2010/main" val="235124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0FD3-F0FC-4032-959A-8F1ED3DE90AA}"/>
              </a:ext>
            </a:extLst>
          </p:cNvPr>
          <p:cNvSpPr>
            <a:spLocks noGrp="1"/>
          </p:cNvSpPr>
          <p:nvPr>
            <p:ph type="title"/>
          </p:nvPr>
        </p:nvSpPr>
        <p:spPr>
          <a:xfrm>
            <a:off x="234463" y="70343"/>
            <a:ext cx="4504848" cy="647700"/>
          </a:xfrm>
        </p:spPr>
        <p:txBody>
          <a:bodyPr>
            <a:normAutofit/>
          </a:bodyPr>
          <a:lstStyle/>
          <a:p>
            <a:r>
              <a:rPr lang="en-US" sz="4000" dirty="0">
                <a:solidFill>
                  <a:srgbClr val="FF3300"/>
                </a:solidFill>
                <a:effectLst>
                  <a:outerShdw blurRad="38100" dist="38100" dir="2700000" algn="tl">
                    <a:srgbClr val="000000">
                      <a:alpha val="43137"/>
                    </a:srgbClr>
                  </a:outerShdw>
                </a:effectLst>
              </a:rPr>
              <a:t>Protective Figure</a:t>
            </a:r>
          </a:p>
        </p:txBody>
      </p:sp>
      <p:sp>
        <p:nvSpPr>
          <p:cNvPr id="3" name="Slide Number Placeholder 2">
            <a:extLst>
              <a:ext uri="{FF2B5EF4-FFF2-40B4-BE49-F238E27FC236}">
                <a16:creationId xmlns:a16="http://schemas.microsoft.com/office/drawing/2014/main" id="{FC09142D-357C-4478-B5D2-1A5D18525854}"/>
              </a:ext>
            </a:extLst>
          </p:cNvPr>
          <p:cNvSpPr>
            <a:spLocks noGrp="1"/>
          </p:cNvSpPr>
          <p:nvPr>
            <p:ph type="sldNum" sz="quarter" idx="12"/>
          </p:nvPr>
        </p:nvSpPr>
        <p:spPr/>
        <p:txBody>
          <a:bodyPr/>
          <a:lstStyle/>
          <a:p>
            <a:fld id="{13D2E340-0663-474B-992C-9192B5C45E57}" type="slidenum">
              <a:rPr lang="en-ZA" smtClean="0"/>
              <a:t>26</a:t>
            </a:fld>
            <a:endParaRPr lang="en-ZA"/>
          </a:p>
        </p:txBody>
      </p:sp>
      <p:sp>
        <p:nvSpPr>
          <p:cNvPr id="4" name="Text Placeholder 3">
            <a:extLst>
              <a:ext uri="{FF2B5EF4-FFF2-40B4-BE49-F238E27FC236}">
                <a16:creationId xmlns:a16="http://schemas.microsoft.com/office/drawing/2014/main" id="{BB93DE91-3AAD-4881-BB79-1C397C39AFD4}"/>
              </a:ext>
            </a:extLst>
          </p:cNvPr>
          <p:cNvSpPr>
            <a:spLocks noGrp="1"/>
          </p:cNvSpPr>
          <p:nvPr>
            <p:ph type="body" sz="quarter" idx="18"/>
          </p:nvPr>
        </p:nvSpPr>
        <p:spPr>
          <a:xfrm>
            <a:off x="46891" y="788381"/>
            <a:ext cx="4692419" cy="5928941"/>
          </a:xfrm>
        </p:spPr>
        <p:txBody>
          <a:bodyPr>
            <a:normAutofit fontScale="92500" lnSpcReduction="10000"/>
          </a:bodyPr>
          <a:lstStyle/>
          <a:p>
            <a:r>
              <a:rPr lang="en-US" dirty="0"/>
              <a:t>Mesopotamian iconography depicted deities and spirits as animals or half-human and half-animal. This bas-relief of an Assyrian protective spirit, shown with a human body, wings and an eagle’s head, is depicted as fertilizing the sacred date palm tree. In Ezekiel’s temple vision (Ezekiel 8:9-13), where he was shown several forms of idolatry being carried on in the very precincts of the Jerusalem temple, one type of figure he saw was of “detestable animals” engraved on the wall. This image is likely the sort of thing that Ezekiel saw. The Israelites had become fascinated with Mesopotamian religion, and they were importing it wholesale into Israel, a violation so egregious that Yahweh determined to abandon the temple and allow its destruction.</a:t>
            </a:r>
          </a:p>
          <a:p>
            <a:r>
              <a:rPr lang="en-US" sz="1500" i="1" dirty="0"/>
              <a:t>1</a:t>
            </a:r>
            <a:r>
              <a:rPr lang="en-US" sz="1500" i="1" baseline="30000" dirty="0"/>
              <a:t>st</a:t>
            </a:r>
            <a:r>
              <a:rPr lang="en-US" sz="1500" i="1" dirty="0"/>
              <a:t> Floor, Ancient Middle East</a:t>
            </a:r>
          </a:p>
          <a:p>
            <a:endParaRPr lang="en-US" dirty="0"/>
          </a:p>
        </p:txBody>
      </p:sp>
      <p:pic>
        <p:nvPicPr>
          <p:cNvPr id="6" name="Picture 5">
            <a:extLst>
              <a:ext uri="{FF2B5EF4-FFF2-40B4-BE49-F238E27FC236}">
                <a16:creationId xmlns:a16="http://schemas.microsoft.com/office/drawing/2014/main" id="{485CCBCD-BBF7-4B1A-832D-58D4B977183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4673927" y="1259220"/>
            <a:ext cx="6868448" cy="4329112"/>
          </a:xfrm>
          <a:prstGeom prst="rect">
            <a:avLst/>
          </a:prstGeom>
        </p:spPr>
      </p:pic>
    </p:spTree>
    <p:extLst>
      <p:ext uri="{BB962C8B-B14F-4D97-AF65-F5344CB8AC3E}">
        <p14:creationId xmlns:p14="http://schemas.microsoft.com/office/powerpoint/2010/main" val="88167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D0B6-4A89-4CE5-B588-D2B3C80DCBF0}"/>
              </a:ext>
            </a:extLst>
          </p:cNvPr>
          <p:cNvSpPr>
            <a:spLocks noGrp="1"/>
          </p:cNvSpPr>
          <p:nvPr>
            <p:ph type="title"/>
          </p:nvPr>
        </p:nvSpPr>
        <p:spPr>
          <a:xfrm>
            <a:off x="211015" y="23446"/>
            <a:ext cx="4572000" cy="747586"/>
          </a:xfrm>
        </p:spPr>
        <p:txBody>
          <a:bodyPr>
            <a:normAutofit/>
          </a:bodyPr>
          <a:lstStyle/>
          <a:p>
            <a:r>
              <a:rPr lang="en-US" sz="4000" dirty="0">
                <a:solidFill>
                  <a:srgbClr val="FF3300"/>
                </a:solidFill>
                <a:effectLst>
                  <a:outerShdw blurRad="38100" dist="38100" dir="2700000" algn="tl">
                    <a:srgbClr val="000000">
                      <a:alpha val="43137"/>
                    </a:srgbClr>
                  </a:outerShdw>
                </a:effectLst>
              </a:rPr>
              <a:t>Dragon of </a:t>
            </a:r>
            <a:r>
              <a:rPr lang="en-US" sz="4000" dirty="0" err="1">
                <a:solidFill>
                  <a:srgbClr val="FF3300"/>
                </a:solidFill>
                <a:effectLst>
                  <a:outerShdw blurRad="38100" dist="38100" dir="2700000" algn="tl">
                    <a:srgbClr val="000000">
                      <a:alpha val="43137"/>
                    </a:srgbClr>
                  </a:outerShdw>
                </a:effectLst>
              </a:rPr>
              <a:t>Marduk</a:t>
            </a:r>
            <a:endParaRPr lang="en-US" sz="4000" dirty="0">
              <a:solidFill>
                <a:srgbClr val="FF33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a16="http://schemas.microsoft.com/office/drawing/2014/main" id="{65845FD3-831F-4F40-99A0-C9C8B87DCA3F}"/>
              </a:ext>
            </a:extLst>
          </p:cNvPr>
          <p:cNvSpPr>
            <a:spLocks noGrp="1"/>
          </p:cNvSpPr>
          <p:nvPr>
            <p:ph type="sldNum" sz="quarter" idx="12"/>
          </p:nvPr>
        </p:nvSpPr>
        <p:spPr/>
        <p:txBody>
          <a:bodyPr/>
          <a:lstStyle/>
          <a:p>
            <a:fld id="{13D2E340-0663-474B-992C-9192B5C45E57}" type="slidenum">
              <a:rPr lang="en-ZA" smtClean="0"/>
              <a:t>27</a:t>
            </a:fld>
            <a:endParaRPr lang="en-ZA"/>
          </a:p>
        </p:txBody>
      </p:sp>
      <p:sp>
        <p:nvSpPr>
          <p:cNvPr id="4" name="Text Placeholder 3">
            <a:extLst>
              <a:ext uri="{FF2B5EF4-FFF2-40B4-BE49-F238E27FC236}">
                <a16:creationId xmlns:a16="http://schemas.microsoft.com/office/drawing/2014/main" id="{3762B2DB-2850-484E-8F19-0B98956A657F}"/>
              </a:ext>
            </a:extLst>
          </p:cNvPr>
          <p:cNvSpPr>
            <a:spLocks noGrp="1"/>
          </p:cNvSpPr>
          <p:nvPr>
            <p:ph type="body" sz="quarter" idx="18"/>
          </p:nvPr>
        </p:nvSpPr>
        <p:spPr>
          <a:xfrm>
            <a:off x="211015" y="841370"/>
            <a:ext cx="4572000" cy="6063522"/>
          </a:xfrm>
        </p:spPr>
        <p:txBody>
          <a:bodyPr>
            <a:normAutofit fontScale="92500" lnSpcReduction="20000"/>
          </a:bodyPr>
          <a:lstStyle/>
          <a:p>
            <a:r>
              <a:rPr lang="en-US" dirty="0" err="1"/>
              <a:t>Marduk</a:t>
            </a:r>
            <a:r>
              <a:rPr lang="en-US" dirty="0"/>
              <a:t>, a primary deity of Babylon, is also depicted as a composite animal, having the head of a serpent with viper’s horns, a body covered by scales, the front feet of a lion, the hind feet of an eagle and a scorpion’s tail. This iconography, which symbolized the attributes of power, intelligence and speed, would later be utilized by the biblical Daniel to describe the powerful empire-builders of the ancient world (Daniel 7). The glazed brick image here was part of the Ishtar Gate, the climax of the Processional Way constructed by Nebuchadnezzar II (604-562 BC). This Babylonian king would destroy Jerusalem and its temple (2 Kings 24-25), and the exiles of Judah would have passed through this gate as trophies of war while viewing this image of the god of their enemies.</a:t>
            </a:r>
          </a:p>
          <a:p>
            <a:endParaRPr lang="en-US" sz="900" dirty="0"/>
          </a:p>
          <a:p>
            <a:r>
              <a:rPr lang="en-US" sz="1500" i="1" dirty="0"/>
              <a:t>1</a:t>
            </a:r>
            <a:r>
              <a:rPr lang="en-US" sz="1500" i="1" baseline="30000" dirty="0"/>
              <a:t>st</a:t>
            </a:r>
            <a:r>
              <a:rPr lang="en-US" sz="1500" i="1" dirty="0"/>
              <a:t> Floor, Ancient Middle East</a:t>
            </a:r>
          </a:p>
        </p:txBody>
      </p:sp>
      <p:pic>
        <p:nvPicPr>
          <p:cNvPr id="8" name="Picture 7">
            <a:extLst>
              <a:ext uri="{FF2B5EF4-FFF2-40B4-BE49-F238E27FC236}">
                <a16:creationId xmlns:a16="http://schemas.microsoft.com/office/drawing/2014/main" id="{BD25E3AB-F732-4A09-AAF2-15B053C894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5060385" y="275253"/>
            <a:ext cx="6925073" cy="4836009"/>
          </a:xfrm>
          <a:prstGeom prst="rect">
            <a:avLst/>
          </a:prstGeom>
        </p:spPr>
      </p:pic>
    </p:spTree>
    <p:extLst>
      <p:ext uri="{BB962C8B-B14F-4D97-AF65-F5344CB8AC3E}">
        <p14:creationId xmlns:p14="http://schemas.microsoft.com/office/powerpoint/2010/main" val="302971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474E-1E83-4ACF-991E-BC0992A0A4C4}"/>
              </a:ext>
            </a:extLst>
          </p:cNvPr>
          <p:cNvSpPr>
            <a:spLocks noGrp="1"/>
          </p:cNvSpPr>
          <p:nvPr>
            <p:ph type="title"/>
          </p:nvPr>
        </p:nvSpPr>
        <p:spPr>
          <a:xfrm>
            <a:off x="110213" y="209026"/>
            <a:ext cx="2522776" cy="1754326"/>
          </a:xfrm>
        </p:spPr>
        <p:txBody>
          <a:bodyPr>
            <a:normAutofit/>
          </a:bodyPr>
          <a:lstStyle/>
          <a:p>
            <a:r>
              <a:rPr lang="en-US" sz="4000" dirty="0">
                <a:solidFill>
                  <a:srgbClr val="FF3300"/>
                </a:solidFill>
                <a:effectLst>
                  <a:outerShdw blurRad="38100" dist="38100" dir="2700000" algn="tl">
                    <a:srgbClr val="000000">
                      <a:alpha val="43137"/>
                    </a:srgbClr>
                  </a:outerShdw>
                </a:effectLst>
              </a:rPr>
              <a:t>Tiglath-Pileser</a:t>
            </a:r>
            <a:br>
              <a:rPr lang="en-US" sz="4000" dirty="0">
                <a:solidFill>
                  <a:srgbClr val="FF3300"/>
                </a:solidFill>
                <a:effectLst>
                  <a:outerShdw blurRad="38100" dist="38100" dir="2700000" algn="tl">
                    <a:srgbClr val="000000">
                      <a:alpha val="43137"/>
                    </a:srgbClr>
                  </a:outerShdw>
                </a:effectLst>
              </a:rPr>
            </a:br>
            <a:r>
              <a:rPr lang="en-US" sz="4000" dirty="0">
                <a:solidFill>
                  <a:srgbClr val="FF3300"/>
                </a:solidFill>
                <a:effectLst>
                  <a:outerShdw blurRad="38100" dist="38100" dir="2700000" algn="tl">
                    <a:srgbClr val="000000">
                      <a:alpha val="43137"/>
                    </a:srgbClr>
                  </a:outerShdw>
                </a:effectLst>
              </a:rPr>
              <a:t>III</a:t>
            </a:r>
          </a:p>
        </p:txBody>
      </p:sp>
      <p:sp>
        <p:nvSpPr>
          <p:cNvPr id="3" name="Slide Number Placeholder 2">
            <a:extLst>
              <a:ext uri="{FF2B5EF4-FFF2-40B4-BE49-F238E27FC236}">
                <a16:creationId xmlns:a16="http://schemas.microsoft.com/office/drawing/2014/main" id="{8BA847DA-7B8B-4E4F-AEF2-0DAB60C8E3B6}"/>
              </a:ext>
            </a:extLst>
          </p:cNvPr>
          <p:cNvSpPr>
            <a:spLocks noGrp="1"/>
          </p:cNvSpPr>
          <p:nvPr>
            <p:ph type="sldNum" sz="quarter" idx="12"/>
          </p:nvPr>
        </p:nvSpPr>
        <p:spPr/>
        <p:txBody>
          <a:bodyPr/>
          <a:lstStyle/>
          <a:p>
            <a:fld id="{13D2E340-0663-474B-992C-9192B5C45E57}" type="slidenum">
              <a:rPr lang="en-ZA" smtClean="0"/>
              <a:t>28</a:t>
            </a:fld>
            <a:endParaRPr lang="en-ZA"/>
          </a:p>
        </p:txBody>
      </p:sp>
      <p:sp>
        <p:nvSpPr>
          <p:cNvPr id="4" name="Text Placeholder 3">
            <a:extLst>
              <a:ext uri="{FF2B5EF4-FFF2-40B4-BE49-F238E27FC236}">
                <a16:creationId xmlns:a16="http://schemas.microsoft.com/office/drawing/2014/main" id="{9199DE74-2E5D-4D94-B7E2-C4F86BA9C1FC}"/>
              </a:ext>
            </a:extLst>
          </p:cNvPr>
          <p:cNvSpPr>
            <a:spLocks noGrp="1"/>
          </p:cNvSpPr>
          <p:nvPr>
            <p:ph type="body" sz="quarter" idx="18"/>
          </p:nvPr>
        </p:nvSpPr>
        <p:spPr>
          <a:xfrm>
            <a:off x="8675135" y="209026"/>
            <a:ext cx="3406652" cy="6648974"/>
          </a:xfrm>
        </p:spPr>
        <p:txBody>
          <a:bodyPr>
            <a:normAutofit fontScale="85000" lnSpcReduction="20000"/>
          </a:bodyPr>
          <a:lstStyle/>
          <a:p>
            <a:pPr algn="l">
              <a:lnSpc>
                <a:spcPct val="120000"/>
              </a:lnSpc>
            </a:pPr>
            <a:r>
              <a:rPr lang="en-US" sz="2400" dirty="0"/>
              <a:t>named in Assyrian texts as a tributary. </a:t>
            </a:r>
            <a:r>
              <a:rPr lang="en-US" altLang="en-US" sz="2400" dirty="0"/>
              <a:t>When Ahaz of Judah </a:t>
            </a:r>
            <a:r>
              <a:rPr lang="en-US" sz="2400" dirty="0"/>
              <a:t>invited Tiglath-</a:t>
            </a:r>
            <a:r>
              <a:rPr lang="en-US" sz="2400" dirty="0" err="1"/>
              <a:t>pileser</a:t>
            </a:r>
            <a:r>
              <a:rPr lang="en-US" sz="2400" dirty="0"/>
              <a:t> to defend him (2 Kings 16:7-9), it was the beginning of the end for the northern kingdom of Israel. With terrific force, the Assyrians invaded both Aram and Israel, deporting more than 13,000 Israelites from their homeland and placing Hoshea as a puppet-king over Israel. Here, Tiglath-</a:t>
            </a:r>
            <a:r>
              <a:rPr lang="en-US" sz="2400" dirty="0" err="1"/>
              <a:t>pileser</a:t>
            </a:r>
            <a:r>
              <a:rPr lang="en-US" sz="2400" dirty="0"/>
              <a:t>, who is named in the cuneiform script, receives homage from a tributary, while surrounded by his eunuch </a:t>
            </a:r>
            <a:r>
              <a:rPr lang="en-US" sz="2400" dirty="0" err="1"/>
              <a:t>asn</a:t>
            </a:r>
            <a:r>
              <a:rPr lang="en-US" sz="2400" dirty="0"/>
              <a:t> military officers.</a:t>
            </a:r>
          </a:p>
          <a:p>
            <a:pPr algn="l"/>
            <a:endParaRPr lang="en-US" sz="900" dirty="0"/>
          </a:p>
          <a:p>
            <a:r>
              <a:rPr lang="en-US" sz="1600" i="1" dirty="0"/>
              <a:t>1</a:t>
            </a:r>
            <a:r>
              <a:rPr lang="en-US" sz="1600" i="1" baseline="30000" dirty="0"/>
              <a:t>st</a:t>
            </a:r>
            <a:r>
              <a:rPr lang="en-US" sz="1600" i="1" dirty="0"/>
              <a:t> Floor, Ancient Middle East</a:t>
            </a:r>
          </a:p>
          <a:p>
            <a:pPr algn="l"/>
            <a:r>
              <a:rPr lang="en-US" dirty="0"/>
              <a:t> </a:t>
            </a:r>
            <a:endParaRPr lang="en-US" altLang="en-US" i="1" dirty="0"/>
          </a:p>
          <a:p>
            <a:pPr algn="l"/>
            <a:endParaRPr lang="en-US" dirty="0"/>
          </a:p>
        </p:txBody>
      </p:sp>
      <p:pic>
        <p:nvPicPr>
          <p:cNvPr id="8" name="Picture 7">
            <a:extLst>
              <a:ext uri="{FF2B5EF4-FFF2-40B4-BE49-F238E27FC236}">
                <a16:creationId xmlns:a16="http://schemas.microsoft.com/office/drawing/2014/main" id="{28E7387F-3F1E-4237-B9CC-52619418D03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t="-104"/>
          <a:stretch/>
        </p:blipFill>
        <p:spPr>
          <a:xfrm>
            <a:off x="264926" y="2306897"/>
            <a:ext cx="8299998" cy="4325367"/>
          </a:xfrm>
          <a:prstGeom prst="rect">
            <a:avLst/>
          </a:prstGeom>
        </p:spPr>
      </p:pic>
      <p:sp>
        <p:nvSpPr>
          <p:cNvPr id="5" name="TextBox 4">
            <a:extLst>
              <a:ext uri="{FF2B5EF4-FFF2-40B4-BE49-F238E27FC236}">
                <a16:creationId xmlns:a16="http://schemas.microsoft.com/office/drawing/2014/main" id="{5F1171C3-9116-4858-BC79-8544AD3BF0B5}"/>
              </a:ext>
            </a:extLst>
          </p:cNvPr>
          <p:cNvSpPr txBox="1"/>
          <p:nvPr/>
        </p:nvSpPr>
        <p:spPr>
          <a:xfrm rot="10800000" flipH="1" flipV="1">
            <a:off x="2860432" y="197617"/>
            <a:ext cx="5885041" cy="1938992"/>
          </a:xfrm>
          <a:prstGeom prst="rect">
            <a:avLst/>
          </a:prstGeom>
          <a:noFill/>
        </p:spPr>
        <p:txBody>
          <a:bodyPr wrap="square" rtlCol="0">
            <a:spAutoFit/>
          </a:bodyPr>
          <a:lstStyle/>
          <a:p>
            <a:r>
              <a:rPr lang="en-US" sz="2000" dirty="0">
                <a:solidFill>
                  <a:schemeClr val="bg1"/>
                </a:solidFill>
              </a:rPr>
              <a:t>Known as </a:t>
            </a:r>
            <a:r>
              <a:rPr lang="en-US" sz="2000" dirty="0" err="1">
                <a:solidFill>
                  <a:schemeClr val="bg1"/>
                </a:solidFill>
              </a:rPr>
              <a:t>Pul</a:t>
            </a:r>
            <a:r>
              <a:rPr lang="en-US" sz="2000" dirty="0">
                <a:solidFill>
                  <a:schemeClr val="bg1"/>
                </a:solidFill>
              </a:rPr>
              <a:t> in the Bible (2 Kings 15:19, KJV), this Assyrian Emperor (745-727 BC) began an aggressive western campaign against nations in the Levant, of which the northern kingdom of Israel was one. Menahem, one of the Israelite kings, was forced to become a vassal (2 Kings 15:17-22), and Menahem is </a:t>
            </a:r>
          </a:p>
        </p:txBody>
      </p:sp>
    </p:spTree>
    <p:extLst>
      <p:ext uri="{BB962C8B-B14F-4D97-AF65-F5344CB8AC3E}">
        <p14:creationId xmlns:p14="http://schemas.microsoft.com/office/powerpoint/2010/main" val="2337576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6CC5-B6B0-4E8D-9545-8E9B4C187CC7}"/>
              </a:ext>
            </a:extLst>
          </p:cNvPr>
          <p:cNvSpPr>
            <a:spLocks noGrp="1"/>
          </p:cNvSpPr>
          <p:nvPr>
            <p:ph type="title"/>
          </p:nvPr>
        </p:nvSpPr>
        <p:spPr>
          <a:xfrm>
            <a:off x="430675" y="247581"/>
            <a:ext cx="4173875" cy="1210407"/>
          </a:xfrm>
        </p:spPr>
        <p:txBody>
          <a:bodyPr>
            <a:normAutofit/>
          </a:bodyPr>
          <a:lstStyle/>
          <a:p>
            <a:r>
              <a:rPr lang="en-US" sz="4000" dirty="0">
                <a:solidFill>
                  <a:srgbClr val="FF3300"/>
                </a:solidFill>
                <a:effectLst>
                  <a:outerShdw blurRad="38100" dist="38100" dir="2700000" algn="tl">
                    <a:srgbClr val="000000">
                      <a:alpha val="43137"/>
                    </a:srgbClr>
                  </a:outerShdw>
                </a:effectLst>
              </a:rPr>
              <a:t>Assyrian Ceremonial Belt</a:t>
            </a:r>
          </a:p>
        </p:txBody>
      </p:sp>
      <p:sp>
        <p:nvSpPr>
          <p:cNvPr id="3" name="Slide Number Placeholder 2">
            <a:extLst>
              <a:ext uri="{FF2B5EF4-FFF2-40B4-BE49-F238E27FC236}">
                <a16:creationId xmlns:a16="http://schemas.microsoft.com/office/drawing/2014/main" id="{2427272D-0EA2-419A-BFA6-7AD44B074425}"/>
              </a:ext>
            </a:extLst>
          </p:cNvPr>
          <p:cNvSpPr>
            <a:spLocks noGrp="1"/>
          </p:cNvSpPr>
          <p:nvPr>
            <p:ph type="sldNum" sz="quarter" idx="12"/>
          </p:nvPr>
        </p:nvSpPr>
        <p:spPr/>
        <p:txBody>
          <a:bodyPr/>
          <a:lstStyle/>
          <a:p>
            <a:fld id="{13D2E340-0663-474B-992C-9192B5C45E57}" type="slidenum">
              <a:rPr lang="en-ZA" smtClean="0"/>
              <a:t>29</a:t>
            </a:fld>
            <a:endParaRPr lang="en-ZA"/>
          </a:p>
        </p:txBody>
      </p:sp>
      <p:sp>
        <p:nvSpPr>
          <p:cNvPr id="4" name="Text Placeholder 3">
            <a:extLst>
              <a:ext uri="{FF2B5EF4-FFF2-40B4-BE49-F238E27FC236}">
                <a16:creationId xmlns:a16="http://schemas.microsoft.com/office/drawing/2014/main" id="{31AE2310-4776-46AC-9D2C-9F6CEA3505E0}"/>
              </a:ext>
            </a:extLst>
          </p:cNvPr>
          <p:cNvSpPr>
            <a:spLocks noGrp="1"/>
          </p:cNvSpPr>
          <p:nvPr>
            <p:ph type="body" sz="quarter" idx="18"/>
          </p:nvPr>
        </p:nvSpPr>
        <p:spPr>
          <a:xfrm>
            <a:off x="430675" y="1692448"/>
            <a:ext cx="4173875" cy="5105539"/>
          </a:xfrm>
        </p:spPr>
        <p:txBody>
          <a:bodyPr>
            <a:normAutofit lnSpcReduction="10000"/>
          </a:bodyPr>
          <a:lstStyle/>
          <a:p>
            <a:r>
              <a:rPr lang="en-US" dirty="0"/>
              <a:t>This bronze ornamental belt with perforations for attaching leather or cloth linings is made of hammered sheet metal with engravings. It dates to ca. 850-650 BC. In the center, it features two winged guardians ceremonially fertilizing the sacred date palm. Above them is the winged sun-disk of Shamash, the sun god.</a:t>
            </a:r>
          </a:p>
          <a:p>
            <a:r>
              <a:rPr lang="en-US" dirty="0"/>
              <a:t>Isaiah used the imagery of a belt to describe the character of the Messiah in which “righteousness shall be the belt of his waist” (Isaiah 11:5).</a:t>
            </a:r>
          </a:p>
          <a:p>
            <a:endParaRPr lang="en-US" sz="800" dirty="0"/>
          </a:p>
          <a:p>
            <a:r>
              <a:rPr lang="en-US" sz="1400" i="1" dirty="0"/>
              <a:t>1</a:t>
            </a:r>
            <a:r>
              <a:rPr lang="en-US" sz="1400" i="1" baseline="30000" dirty="0"/>
              <a:t>st</a:t>
            </a:r>
            <a:r>
              <a:rPr lang="en-US" sz="1400" i="1" dirty="0"/>
              <a:t> Floor, Ancient Middle East</a:t>
            </a:r>
          </a:p>
        </p:txBody>
      </p:sp>
      <p:pic>
        <p:nvPicPr>
          <p:cNvPr id="11" name="Picture 10">
            <a:extLst>
              <a:ext uri="{FF2B5EF4-FFF2-40B4-BE49-F238E27FC236}">
                <a16:creationId xmlns:a16="http://schemas.microsoft.com/office/drawing/2014/main" id="{732983DB-3B67-406A-AE25-1B6C635022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22277" y="271027"/>
            <a:ext cx="6274776" cy="6012542"/>
          </a:xfrm>
          <a:prstGeom prst="rect">
            <a:avLst/>
          </a:prstGeom>
        </p:spPr>
      </p:pic>
    </p:spTree>
    <p:extLst>
      <p:ext uri="{BB962C8B-B14F-4D97-AF65-F5344CB8AC3E}">
        <p14:creationId xmlns:p14="http://schemas.microsoft.com/office/powerpoint/2010/main" val="170567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52D2D5-AF40-442E-B866-434CA5D2244B}"/>
              </a:ext>
            </a:extLst>
          </p:cNvPr>
          <p:cNvSpPr>
            <a:spLocks noGrp="1"/>
          </p:cNvSpPr>
          <p:nvPr>
            <p:ph type="subTitle" idx="1"/>
          </p:nvPr>
        </p:nvSpPr>
        <p:spPr/>
        <p:txBody>
          <a:bodyPr/>
          <a:lstStyle/>
          <a:p>
            <a:endParaRPr lang="en-US"/>
          </a:p>
        </p:txBody>
      </p:sp>
      <p:pic>
        <p:nvPicPr>
          <p:cNvPr id="81925" name="Picture 5" descr="BAS35">
            <a:extLst>
              <a:ext uri="{FF2B5EF4-FFF2-40B4-BE49-F238E27FC236}">
                <a16:creationId xmlns:a16="http://schemas.microsoft.com/office/drawing/2014/main" id="{8EE3F7EF-DB39-4DC0-A370-200DDA4D212C}"/>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419720"/>
            <a:ext cx="91440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6" name="Text Box 6">
            <a:extLst>
              <a:ext uri="{FF2B5EF4-FFF2-40B4-BE49-F238E27FC236}">
                <a16:creationId xmlns:a16="http://schemas.microsoft.com/office/drawing/2014/main" id="{D8D237B0-04E1-488B-A31D-CF206F7B93E2}"/>
              </a:ext>
            </a:extLst>
          </p:cNvPr>
          <p:cNvSpPr txBox="1">
            <a:spLocks noChangeArrowheads="1"/>
          </p:cNvSpPr>
          <p:nvPr/>
        </p:nvSpPr>
        <p:spPr bwMode="auto">
          <a:xfrm>
            <a:off x="9278912" y="389750"/>
            <a:ext cx="2853128"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i="1" dirty="0"/>
              <a:t>Since many ancient sites consist of historical layers of occupation (called stratigraphy), these layers are carefully labeled and analyzed. </a:t>
            </a:r>
          </a:p>
          <a:p>
            <a:pPr>
              <a:spcBef>
                <a:spcPct val="50000"/>
              </a:spcBef>
            </a:pPr>
            <a:r>
              <a:rPr lang="en-US" altLang="en-US" sz="2400" i="1" dirty="0"/>
              <a:t>Here is a balk showing stratigraphy. Numbered tags identify strata (layers). Each layer is given is own “locus” (identification number) for careful recording.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AA64-AF4C-4981-ACB6-2FBB111092BA}"/>
              </a:ext>
            </a:extLst>
          </p:cNvPr>
          <p:cNvSpPr>
            <a:spLocks noGrp="1"/>
          </p:cNvSpPr>
          <p:nvPr>
            <p:ph type="title"/>
          </p:nvPr>
        </p:nvSpPr>
        <p:spPr>
          <a:xfrm>
            <a:off x="340242" y="116790"/>
            <a:ext cx="4264308" cy="654788"/>
          </a:xfrm>
        </p:spPr>
        <p:txBody>
          <a:bodyPr>
            <a:normAutofit/>
          </a:bodyPr>
          <a:lstStyle/>
          <a:p>
            <a:r>
              <a:rPr lang="en-US" sz="4000" dirty="0">
                <a:solidFill>
                  <a:srgbClr val="FF3300"/>
                </a:solidFill>
                <a:effectLst>
                  <a:outerShdw blurRad="38100" dist="38100" dir="2700000" algn="tl">
                    <a:srgbClr val="000000">
                      <a:alpha val="43137"/>
                    </a:srgbClr>
                  </a:outerShdw>
                </a:effectLst>
              </a:rPr>
              <a:t>Assyrian Helmut</a:t>
            </a:r>
          </a:p>
        </p:txBody>
      </p:sp>
      <p:sp>
        <p:nvSpPr>
          <p:cNvPr id="3" name="Slide Number Placeholder 2">
            <a:extLst>
              <a:ext uri="{FF2B5EF4-FFF2-40B4-BE49-F238E27FC236}">
                <a16:creationId xmlns:a16="http://schemas.microsoft.com/office/drawing/2014/main" id="{54304A51-7781-4AC7-BE6F-1FFFC7C8B7C9}"/>
              </a:ext>
            </a:extLst>
          </p:cNvPr>
          <p:cNvSpPr>
            <a:spLocks noGrp="1"/>
          </p:cNvSpPr>
          <p:nvPr>
            <p:ph type="sldNum" sz="quarter" idx="12"/>
          </p:nvPr>
        </p:nvSpPr>
        <p:spPr/>
        <p:txBody>
          <a:bodyPr/>
          <a:lstStyle/>
          <a:p>
            <a:fld id="{13D2E340-0663-474B-992C-9192B5C45E57}" type="slidenum">
              <a:rPr lang="en-ZA" smtClean="0"/>
              <a:t>30</a:t>
            </a:fld>
            <a:endParaRPr lang="en-ZA"/>
          </a:p>
        </p:txBody>
      </p:sp>
      <p:sp>
        <p:nvSpPr>
          <p:cNvPr id="4" name="Text Placeholder 3">
            <a:extLst>
              <a:ext uri="{FF2B5EF4-FFF2-40B4-BE49-F238E27FC236}">
                <a16:creationId xmlns:a16="http://schemas.microsoft.com/office/drawing/2014/main" id="{4A5804CA-8307-4B72-B414-896C0F81ADDE}"/>
              </a:ext>
            </a:extLst>
          </p:cNvPr>
          <p:cNvSpPr>
            <a:spLocks noGrp="1"/>
          </p:cNvSpPr>
          <p:nvPr>
            <p:ph type="body" sz="quarter" idx="18"/>
          </p:nvPr>
        </p:nvSpPr>
        <p:spPr>
          <a:xfrm>
            <a:off x="322521" y="990006"/>
            <a:ext cx="4382001" cy="5636082"/>
          </a:xfrm>
        </p:spPr>
        <p:txBody>
          <a:bodyPr>
            <a:normAutofit fontScale="92500" lnSpcReduction="10000"/>
          </a:bodyPr>
          <a:lstStyle/>
          <a:p>
            <a:r>
              <a:rPr lang="en-US" dirty="0"/>
              <a:t>Assyria was the first big superpower that ancient Israel faced. Beginning with Ahab, who joined a coalition of small states, the Israelites would confront the Assyrian threat again and again, until finally, it would be the Assyrians who would bring the northern kingdom of Israel to an end.</a:t>
            </a:r>
          </a:p>
          <a:p>
            <a:r>
              <a:rPr lang="en-US" dirty="0"/>
              <a:t>Assyrian soldiers wore pointed bronze or iron helmets, hammered from a single piece of metal, which deflected blows or missiles. King Uzziah of Judah outfitted his soldiers with various implements, including helmets similar to this one (2 Chronicles 26:14). Isaiah was the first biblical writer to speak of the helmet metaphorically as a symbol of salvation (Isaiah 59:17).</a:t>
            </a:r>
            <a:endParaRPr lang="en-US" sz="900" dirty="0"/>
          </a:p>
          <a:p>
            <a:r>
              <a:rPr lang="en-US" sz="1500" i="1" dirty="0"/>
              <a:t>1</a:t>
            </a:r>
            <a:r>
              <a:rPr lang="en-US" sz="1500" i="1" baseline="30000" dirty="0"/>
              <a:t>st</a:t>
            </a:r>
            <a:r>
              <a:rPr lang="en-US" sz="1500" i="1" dirty="0"/>
              <a:t> Floor, Ancient Middle East</a:t>
            </a:r>
          </a:p>
        </p:txBody>
      </p:sp>
      <p:pic>
        <p:nvPicPr>
          <p:cNvPr id="8" name="Picture 7">
            <a:extLst>
              <a:ext uri="{FF2B5EF4-FFF2-40B4-BE49-F238E27FC236}">
                <a16:creationId xmlns:a16="http://schemas.microsoft.com/office/drawing/2014/main" id="{AF0EC5A8-7146-463E-9FB1-D648F610FF2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6224587" y="444184"/>
            <a:ext cx="4648200" cy="5969632"/>
          </a:xfrm>
          <a:prstGeom prst="rect">
            <a:avLst/>
          </a:prstGeom>
          <a:ln>
            <a:solidFill>
              <a:schemeClr val="tx1"/>
            </a:solidFill>
          </a:ln>
        </p:spPr>
      </p:pic>
    </p:spTree>
    <p:extLst>
      <p:ext uri="{BB962C8B-B14F-4D97-AF65-F5344CB8AC3E}">
        <p14:creationId xmlns:p14="http://schemas.microsoft.com/office/powerpoint/2010/main" val="318199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A4D3-BC3C-45B4-BF65-559420618796}"/>
              </a:ext>
            </a:extLst>
          </p:cNvPr>
          <p:cNvSpPr>
            <a:spLocks noGrp="1"/>
          </p:cNvSpPr>
          <p:nvPr>
            <p:ph type="ctrTitle"/>
          </p:nvPr>
        </p:nvSpPr>
        <p:spPr/>
        <p:txBody>
          <a:bodyPr/>
          <a:lstStyle/>
          <a:p>
            <a:r>
              <a:rPr lang="en-US" dirty="0">
                <a:solidFill>
                  <a:srgbClr val="FF3300"/>
                </a:solidFill>
                <a:effectLst>
                  <a:outerShdw blurRad="38100" dist="38100" dir="2700000" algn="tl">
                    <a:srgbClr val="000000">
                      <a:alpha val="43137"/>
                    </a:srgbClr>
                  </a:outerShdw>
                </a:effectLst>
              </a:rPr>
              <a:t>The Period of the Exile and Post-exile</a:t>
            </a:r>
          </a:p>
        </p:txBody>
      </p:sp>
      <p:sp>
        <p:nvSpPr>
          <p:cNvPr id="3" name="Subtitle 2">
            <a:extLst>
              <a:ext uri="{FF2B5EF4-FFF2-40B4-BE49-F238E27FC236}">
                <a16:creationId xmlns:a16="http://schemas.microsoft.com/office/drawing/2014/main" id="{47D02097-C69F-44CC-BF9E-32177B32F603}"/>
              </a:ext>
            </a:extLst>
          </p:cNvPr>
          <p:cNvSpPr>
            <a:spLocks noGrp="1"/>
          </p:cNvSpPr>
          <p:nvPr>
            <p:ph type="subTitle" idx="1"/>
          </p:nvPr>
        </p:nvSpPr>
        <p:spPr/>
        <p:txBody>
          <a:bodyPr/>
          <a:lstStyle/>
          <a:p>
            <a:r>
              <a:rPr lang="en-US" dirty="0"/>
              <a:t>ca. 600 BC and later</a:t>
            </a:r>
          </a:p>
        </p:txBody>
      </p:sp>
    </p:spTree>
    <p:extLst>
      <p:ext uri="{BB962C8B-B14F-4D97-AF65-F5344CB8AC3E}">
        <p14:creationId xmlns:p14="http://schemas.microsoft.com/office/powerpoint/2010/main" val="958760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1DD0-35BB-4DFB-9318-6CFBEC1F1632}"/>
              </a:ext>
            </a:extLst>
          </p:cNvPr>
          <p:cNvSpPr>
            <a:spLocks noGrp="1"/>
          </p:cNvSpPr>
          <p:nvPr>
            <p:ph type="title"/>
          </p:nvPr>
        </p:nvSpPr>
        <p:spPr>
          <a:xfrm>
            <a:off x="299102" y="93786"/>
            <a:ext cx="4423520" cy="1137138"/>
          </a:xfrm>
        </p:spPr>
        <p:txBody>
          <a:bodyPr>
            <a:normAutofit fontScale="90000"/>
          </a:bodyPr>
          <a:lstStyle/>
          <a:p>
            <a:r>
              <a:rPr lang="en-US" sz="4000" dirty="0">
                <a:solidFill>
                  <a:srgbClr val="FF3300"/>
                </a:solidFill>
                <a:effectLst>
                  <a:outerShdw blurRad="38100" dist="38100" dir="2700000" algn="tl">
                    <a:srgbClr val="000000">
                      <a:alpha val="43137"/>
                    </a:srgbClr>
                  </a:outerShdw>
                </a:effectLst>
              </a:rPr>
              <a:t>Persian Imperial Guard</a:t>
            </a:r>
          </a:p>
        </p:txBody>
      </p:sp>
      <p:sp>
        <p:nvSpPr>
          <p:cNvPr id="3" name="Slide Number Placeholder 2">
            <a:extLst>
              <a:ext uri="{FF2B5EF4-FFF2-40B4-BE49-F238E27FC236}">
                <a16:creationId xmlns:a16="http://schemas.microsoft.com/office/drawing/2014/main" id="{0011B611-CDEC-4326-A5C8-FEDAE28D4C8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5A53BA2D-783A-4065-8DE1-135FB423B006}"/>
              </a:ext>
            </a:extLst>
          </p:cNvPr>
          <p:cNvSpPr>
            <a:spLocks noGrp="1"/>
          </p:cNvSpPr>
          <p:nvPr>
            <p:ph type="body" sz="quarter" idx="18"/>
          </p:nvPr>
        </p:nvSpPr>
        <p:spPr>
          <a:xfrm>
            <a:off x="181030" y="1230924"/>
            <a:ext cx="4423520" cy="4520590"/>
          </a:xfrm>
        </p:spPr>
        <p:txBody>
          <a:bodyPr/>
          <a:lstStyle/>
          <a:p>
            <a:r>
              <a:rPr lang="en-US" dirty="0"/>
              <a:t>Persian imperial guard holding a spear</a:t>
            </a:r>
          </a:p>
          <a:p>
            <a:r>
              <a:rPr lang="en-US" dirty="0"/>
              <a:t>Persepolis???</a:t>
            </a:r>
          </a:p>
          <a:p>
            <a:r>
              <a:rPr lang="en-US" dirty="0"/>
              <a:t>Capital of the Achaemenid Empire</a:t>
            </a:r>
          </a:p>
          <a:p>
            <a:r>
              <a:rPr lang="en-US" dirty="0"/>
              <a:t>Line of soldiers (see spear tip and edge of headdress)</a:t>
            </a:r>
          </a:p>
          <a:p>
            <a:r>
              <a:rPr lang="en-US" dirty="0"/>
              <a:t>Major building projects by Darius the Great, Xerxes Artaxerxes I, Artaxerxes III</a:t>
            </a:r>
          </a:p>
          <a:p>
            <a:r>
              <a:rPr lang="en-US" dirty="0"/>
              <a:t>Largest empire so far in history, from the Indus River to Libya and Egypt, and the northern coast of the Aegean Sea</a:t>
            </a:r>
          </a:p>
        </p:txBody>
      </p:sp>
      <p:pic>
        <p:nvPicPr>
          <p:cNvPr id="6" name="Picture 5">
            <a:extLst>
              <a:ext uri="{FF2B5EF4-FFF2-40B4-BE49-F238E27FC236}">
                <a16:creationId xmlns:a16="http://schemas.microsoft.com/office/drawing/2014/main" id="{E10D7B6B-12A7-424E-AC80-BC8EE454887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5526148" y="599887"/>
            <a:ext cx="5454337" cy="5610425"/>
          </a:xfrm>
          <a:prstGeom prst="rect">
            <a:avLst/>
          </a:prstGeom>
        </p:spPr>
      </p:pic>
    </p:spTree>
    <p:extLst>
      <p:ext uri="{BB962C8B-B14F-4D97-AF65-F5344CB8AC3E}">
        <p14:creationId xmlns:p14="http://schemas.microsoft.com/office/powerpoint/2010/main" val="109201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3910-908F-4B21-B072-D9D904DC7C6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67E4752-C3C3-43CA-9BB7-67F6AE4644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FF8BACDD-7257-44EA-ACD7-336137328AF1}"/>
              </a:ext>
            </a:extLst>
          </p:cNvPr>
          <p:cNvSpPr>
            <a:spLocks noGrp="1"/>
          </p:cNvSpPr>
          <p:nvPr>
            <p:ph type="body" sz="quarter" idx="18"/>
          </p:nvPr>
        </p:nvSpPr>
        <p:spPr/>
        <p:txBody>
          <a:bodyPr/>
          <a:lstStyle/>
          <a:p>
            <a:endParaRPr lang="en-US" dirty="0"/>
          </a:p>
        </p:txBody>
      </p:sp>
      <p:pic>
        <p:nvPicPr>
          <p:cNvPr id="6" name="Picture 5">
            <a:extLst>
              <a:ext uri="{FF2B5EF4-FFF2-40B4-BE49-F238E27FC236}">
                <a16:creationId xmlns:a16="http://schemas.microsoft.com/office/drawing/2014/main" id="{E240EE45-E601-486D-B68C-A2B14DD11B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053012" y="857250"/>
            <a:ext cx="6858000" cy="5143500"/>
          </a:xfrm>
          <a:prstGeom prst="rect">
            <a:avLst/>
          </a:prstGeom>
        </p:spPr>
      </p:pic>
    </p:spTree>
    <p:extLst>
      <p:ext uri="{BB962C8B-B14F-4D97-AF65-F5344CB8AC3E}">
        <p14:creationId xmlns:p14="http://schemas.microsoft.com/office/powerpoint/2010/main" val="2556322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FCB2-DF2C-45D5-85AC-874F9C568B0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064A378-B667-425E-8CF5-E8B21A6852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75886403-82D5-4487-A9D7-FF3CDF3B71ED}"/>
              </a:ext>
            </a:extLst>
          </p:cNvPr>
          <p:cNvSpPr>
            <a:spLocks noGrp="1"/>
          </p:cNvSpPr>
          <p:nvPr>
            <p:ph type="body" sz="quarter" idx="18"/>
          </p:nvPr>
        </p:nvSpPr>
        <p:spPr/>
        <p:txBody>
          <a:bodyPr/>
          <a:lstStyle/>
          <a:p>
            <a:endParaRPr lang="en-US"/>
          </a:p>
        </p:txBody>
      </p:sp>
      <p:pic>
        <p:nvPicPr>
          <p:cNvPr id="6" name="Picture 5">
            <a:extLst>
              <a:ext uri="{FF2B5EF4-FFF2-40B4-BE49-F238E27FC236}">
                <a16:creationId xmlns:a16="http://schemas.microsoft.com/office/drawing/2014/main" id="{CA35204A-C644-4E8A-A2F2-CA22280EEC94}"/>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5067300" y="857250"/>
            <a:ext cx="6858000" cy="5143500"/>
          </a:xfrm>
          <a:prstGeom prst="rect">
            <a:avLst/>
          </a:prstGeom>
        </p:spPr>
      </p:pic>
    </p:spTree>
    <p:extLst>
      <p:ext uri="{BB962C8B-B14F-4D97-AF65-F5344CB8AC3E}">
        <p14:creationId xmlns:p14="http://schemas.microsoft.com/office/powerpoint/2010/main" val="4126347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98DD-CCCA-4C61-B487-3497D67C928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DCE5639-CA45-477F-9980-BB0FA7BB17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7AA7FFBA-F01B-41E5-BF88-5D4F4AB84C4B}"/>
              </a:ext>
            </a:extLst>
          </p:cNvPr>
          <p:cNvSpPr>
            <a:spLocks noGrp="1"/>
          </p:cNvSpPr>
          <p:nvPr>
            <p:ph type="body" sz="quarter" idx="18"/>
          </p:nvPr>
        </p:nvSpPr>
        <p:spPr/>
        <p:txBody>
          <a:bodyPr/>
          <a:lstStyle/>
          <a:p>
            <a:r>
              <a:rPr lang="en-US" dirty="0"/>
              <a:t>Courtier with a covered bowl</a:t>
            </a:r>
          </a:p>
          <a:p>
            <a:r>
              <a:rPr lang="en-US" dirty="0"/>
              <a:t>Persepolis</a:t>
            </a:r>
          </a:p>
        </p:txBody>
      </p:sp>
      <p:pic>
        <p:nvPicPr>
          <p:cNvPr id="6" name="Picture 5">
            <a:extLst>
              <a:ext uri="{FF2B5EF4-FFF2-40B4-BE49-F238E27FC236}">
                <a16:creationId xmlns:a16="http://schemas.microsoft.com/office/drawing/2014/main" id="{D28DDD84-0EE7-47F4-B3B0-10FDFBC44F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1927" y="559678"/>
            <a:ext cx="6492084" cy="4664588"/>
          </a:xfrm>
          <a:prstGeom prst="rect">
            <a:avLst/>
          </a:prstGeom>
        </p:spPr>
      </p:pic>
    </p:spTree>
    <p:extLst>
      <p:ext uri="{BB962C8B-B14F-4D97-AF65-F5344CB8AC3E}">
        <p14:creationId xmlns:p14="http://schemas.microsoft.com/office/powerpoint/2010/main" val="2281914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C364-B6D9-4F96-9B47-D185EA869BBC}"/>
              </a:ext>
            </a:extLst>
          </p:cNvPr>
          <p:cNvSpPr>
            <a:spLocks noGrp="1"/>
          </p:cNvSpPr>
          <p:nvPr>
            <p:ph type="title"/>
          </p:nvPr>
        </p:nvSpPr>
        <p:spPr>
          <a:xfrm>
            <a:off x="211014" y="0"/>
            <a:ext cx="4487320" cy="1140070"/>
          </a:xfrm>
        </p:spPr>
        <p:txBody>
          <a:bodyPr>
            <a:normAutofit fontScale="90000"/>
          </a:bodyPr>
          <a:lstStyle/>
          <a:p>
            <a:r>
              <a:rPr lang="en-US" sz="4000" dirty="0">
                <a:solidFill>
                  <a:srgbClr val="FF3300"/>
                </a:solidFill>
                <a:effectLst>
                  <a:outerShdw blurRad="38100" dist="38100" dir="2700000" algn="tl">
                    <a:srgbClr val="000000">
                      <a:alpha val="43137"/>
                    </a:srgbClr>
                  </a:outerShdw>
                </a:effectLst>
              </a:rPr>
              <a:t>Persian Drinking Bowl</a:t>
            </a:r>
          </a:p>
        </p:txBody>
      </p:sp>
      <p:sp>
        <p:nvSpPr>
          <p:cNvPr id="3" name="Slide Number Placeholder 2">
            <a:extLst>
              <a:ext uri="{FF2B5EF4-FFF2-40B4-BE49-F238E27FC236}">
                <a16:creationId xmlns:a16="http://schemas.microsoft.com/office/drawing/2014/main" id="{A76E0A8B-9DB4-47B7-8792-D8B5B066D45F}"/>
              </a:ext>
            </a:extLst>
          </p:cNvPr>
          <p:cNvSpPr>
            <a:spLocks noGrp="1"/>
          </p:cNvSpPr>
          <p:nvPr>
            <p:ph type="sldNum" sz="quarter" idx="12"/>
          </p:nvPr>
        </p:nvSpPr>
        <p:spPr/>
        <p:txBody>
          <a:bodyPr/>
          <a:lstStyle/>
          <a:p>
            <a:fld id="{13D2E340-0663-474B-992C-9192B5C45E57}" type="slidenum">
              <a:rPr lang="en-ZA" smtClean="0"/>
              <a:t>36</a:t>
            </a:fld>
            <a:endParaRPr lang="en-ZA"/>
          </a:p>
        </p:txBody>
      </p:sp>
      <p:sp>
        <p:nvSpPr>
          <p:cNvPr id="4" name="Text Placeholder 3">
            <a:extLst>
              <a:ext uri="{FF2B5EF4-FFF2-40B4-BE49-F238E27FC236}">
                <a16:creationId xmlns:a16="http://schemas.microsoft.com/office/drawing/2014/main" id="{6ED8C442-1BC2-47AE-8238-F8B5D0897C76}"/>
              </a:ext>
            </a:extLst>
          </p:cNvPr>
          <p:cNvSpPr>
            <a:spLocks noGrp="1"/>
          </p:cNvSpPr>
          <p:nvPr>
            <p:ph type="body" sz="quarter" idx="18"/>
          </p:nvPr>
        </p:nvSpPr>
        <p:spPr>
          <a:xfrm>
            <a:off x="117230" y="1140070"/>
            <a:ext cx="4604550" cy="5600700"/>
          </a:xfrm>
        </p:spPr>
        <p:txBody>
          <a:bodyPr>
            <a:normAutofit fontScale="85000" lnSpcReduction="10000"/>
          </a:bodyPr>
          <a:lstStyle/>
          <a:p>
            <a:r>
              <a:rPr lang="en-US" dirty="0">
                <a:latin typeface="Calibri" pitchFamily="34" charset="0"/>
              </a:rPr>
              <a:t>Silver drinking bowls such as this one are excellent examples of the high level of metallurgy and artistic design in the Persian Period (539-331 BC). One important biblical character, Nehemiah, served as the cupbearer to Artaxerxes I (Nehemiah 1:11b; 2:1), and almost certainly he used silver drinking bowls like this one to wait upon the emperor. The position of cupbearer to the emperor was much more important than might be supposed at first glance, since this was a highly trusted position. Ancient kings were well-protected from assassination by armed palace guards, but there was always the danger of poison. Indeed, we know of several ancient kings who died in just this way. The cupbearer to the emperor, then, must be a man completely trustworthy, since the life of the emperor might quite literally be in his hands.</a:t>
            </a:r>
          </a:p>
          <a:p>
            <a:endParaRPr lang="en-US" sz="900" b="1" i="1" dirty="0">
              <a:latin typeface="Calibri" pitchFamily="34" charset="0"/>
            </a:endParaRPr>
          </a:p>
          <a:p>
            <a:r>
              <a:rPr lang="en-US" sz="1600" i="1" dirty="0">
                <a:latin typeface="Calibri" pitchFamily="34" charset="0"/>
              </a:rPr>
              <a:t>1</a:t>
            </a:r>
            <a:r>
              <a:rPr lang="en-US" sz="1600" i="1" baseline="30000" dirty="0">
                <a:latin typeface="Calibri" pitchFamily="34" charset="0"/>
              </a:rPr>
              <a:t>st</a:t>
            </a:r>
            <a:r>
              <a:rPr lang="en-US" sz="1600" i="1" dirty="0">
                <a:latin typeface="Calibri" pitchFamily="34" charset="0"/>
              </a:rPr>
              <a:t> Floor, Ancient Middle East Gallery</a:t>
            </a:r>
          </a:p>
          <a:p>
            <a:endParaRPr lang="en-US" dirty="0"/>
          </a:p>
        </p:txBody>
      </p:sp>
      <p:pic>
        <p:nvPicPr>
          <p:cNvPr id="6" name="Picture 5">
            <a:extLst>
              <a:ext uri="{FF2B5EF4-FFF2-40B4-BE49-F238E27FC236}">
                <a16:creationId xmlns:a16="http://schemas.microsoft.com/office/drawing/2014/main" id="{288107E8-5B7D-4D03-A485-6BB9636FE9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3558" y="518545"/>
            <a:ext cx="5857876" cy="5799318"/>
          </a:xfrm>
          <a:prstGeom prst="rect">
            <a:avLst/>
          </a:prstGeom>
        </p:spPr>
      </p:pic>
    </p:spTree>
    <p:extLst>
      <p:ext uri="{BB962C8B-B14F-4D97-AF65-F5344CB8AC3E}">
        <p14:creationId xmlns:p14="http://schemas.microsoft.com/office/powerpoint/2010/main" val="992858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D0E6-79FC-4043-9CBB-A938549778FD}"/>
              </a:ext>
            </a:extLst>
          </p:cNvPr>
          <p:cNvSpPr>
            <a:spLocks noGrp="1"/>
          </p:cNvSpPr>
          <p:nvPr>
            <p:ph type="title"/>
          </p:nvPr>
        </p:nvSpPr>
        <p:spPr>
          <a:xfrm>
            <a:off x="172133" y="388450"/>
            <a:ext cx="4432417" cy="718037"/>
          </a:xfrm>
        </p:spPr>
        <p:txBody>
          <a:bodyPr>
            <a:normAutofit/>
          </a:bodyPr>
          <a:lstStyle/>
          <a:p>
            <a:r>
              <a:rPr lang="en-US" sz="4000" dirty="0">
                <a:solidFill>
                  <a:srgbClr val="FF3300"/>
                </a:solidFill>
                <a:effectLst>
                  <a:outerShdw blurRad="38100" dist="38100" dir="2700000" algn="tl">
                    <a:srgbClr val="000000">
                      <a:alpha val="43137"/>
                    </a:srgbClr>
                  </a:outerShdw>
                </a:effectLst>
              </a:rPr>
              <a:t>Gold Daric</a:t>
            </a:r>
          </a:p>
        </p:txBody>
      </p:sp>
      <p:sp>
        <p:nvSpPr>
          <p:cNvPr id="3" name="Slide Number Placeholder 2">
            <a:extLst>
              <a:ext uri="{FF2B5EF4-FFF2-40B4-BE49-F238E27FC236}">
                <a16:creationId xmlns:a16="http://schemas.microsoft.com/office/drawing/2014/main" id="{563A8453-7297-4B2F-816B-A1D96E251072}"/>
              </a:ext>
            </a:extLst>
          </p:cNvPr>
          <p:cNvSpPr>
            <a:spLocks noGrp="1"/>
          </p:cNvSpPr>
          <p:nvPr>
            <p:ph type="sldNum" sz="quarter" idx="12"/>
          </p:nvPr>
        </p:nvSpPr>
        <p:spPr/>
        <p:txBody>
          <a:bodyPr/>
          <a:lstStyle/>
          <a:p>
            <a:fld id="{13D2E340-0663-474B-992C-9192B5C45E57}" type="slidenum">
              <a:rPr lang="en-ZA" smtClean="0"/>
              <a:t>37</a:t>
            </a:fld>
            <a:endParaRPr lang="en-ZA"/>
          </a:p>
        </p:txBody>
      </p:sp>
      <p:sp>
        <p:nvSpPr>
          <p:cNvPr id="4" name="Text Placeholder 3">
            <a:extLst>
              <a:ext uri="{FF2B5EF4-FFF2-40B4-BE49-F238E27FC236}">
                <a16:creationId xmlns:a16="http://schemas.microsoft.com/office/drawing/2014/main" id="{23B23DE7-D765-420B-A8A2-6F8A14372A16}"/>
              </a:ext>
            </a:extLst>
          </p:cNvPr>
          <p:cNvSpPr>
            <a:spLocks noGrp="1"/>
          </p:cNvSpPr>
          <p:nvPr>
            <p:ph type="body" sz="quarter" idx="18"/>
          </p:nvPr>
        </p:nvSpPr>
        <p:spPr>
          <a:xfrm>
            <a:off x="172133" y="1434732"/>
            <a:ext cx="4432417" cy="5363062"/>
          </a:xfrm>
        </p:spPr>
        <p:txBody>
          <a:bodyPr>
            <a:normAutofit/>
          </a:bodyPr>
          <a:lstStyle/>
          <a:p>
            <a:r>
              <a:rPr lang="en-US" dirty="0"/>
              <a:t>A daric is a Persian gold coin bearing the image of Darius I </a:t>
            </a:r>
            <a:r>
              <a:rPr lang="en-US" dirty="0" err="1"/>
              <a:t>Hystaspes</a:t>
            </a:r>
            <a:r>
              <a:rPr lang="en-US" dirty="0"/>
              <a:t> (ca. 500 BC). The coin weighs 0.3 ounce, and coins like this one were brought by the Jewish exiles from Babylon/Persia when they were allowed to return to Jerusalem under the edict of Cyrus the Great (Ezra 2:69; Nehemiah 7:70-72). Coins were introduced to Persia from Lydia, which the Persians conquered in 546 BC. Prior to coinage as a medium of exchange, precious metals like gold and silver were weighed on a balance scale.</a:t>
            </a:r>
          </a:p>
          <a:p>
            <a:endParaRPr lang="en-US" sz="800" dirty="0"/>
          </a:p>
          <a:p>
            <a:r>
              <a:rPr lang="en-US" sz="1400" i="1" dirty="0"/>
              <a:t>1</a:t>
            </a:r>
            <a:r>
              <a:rPr lang="en-US" sz="1400" i="1" baseline="30000" dirty="0"/>
              <a:t>st</a:t>
            </a:r>
            <a:r>
              <a:rPr lang="en-US" sz="1400" i="1" dirty="0"/>
              <a:t> Floor, Ancient Middle East</a:t>
            </a:r>
          </a:p>
        </p:txBody>
      </p:sp>
      <p:pic>
        <p:nvPicPr>
          <p:cNvPr id="6" name="Picture 5">
            <a:extLst>
              <a:ext uri="{FF2B5EF4-FFF2-40B4-BE49-F238E27FC236}">
                <a16:creationId xmlns:a16="http://schemas.microsoft.com/office/drawing/2014/main" id="{EC850B37-0882-4069-BC00-D511669BB9A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243638" y="1089602"/>
            <a:ext cx="4432417" cy="4733644"/>
          </a:xfrm>
          <a:prstGeom prst="rect">
            <a:avLst/>
          </a:prstGeom>
        </p:spPr>
      </p:pic>
    </p:spTree>
    <p:extLst>
      <p:ext uri="{BB962C8B-B14F-4D97-AF65-F5344CB8AC3E}">
        <p14:creationId xmlns:p14="http://schemas.microsoft.com/office/powerpoint/2010/main" val="3097736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0181-80AE-4FAF-BC1E-3ED8385100F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BAFCF02-79E5-4A72-924E-81D49BA7B5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2A5B9F8B-E06B-45A7-99A7-2A6368920327}"/>
              </a:ext>
            </a:extLst>
          </p:cNvPr>
          <p:cNvSpPr>
            <a:spLocks noGrp="1"/>
          </p:cNvSpPr>
          <p:nvPr>
            <p:ph type="body" sz="quarter" idx="18"/>
          </p:nvPr>
        </p:nvSpPr>
        <p:spPr/>
        <p:txBody>
          <a:bodyPr/>
          <a:lstStyle/>
          <a:p>
            <a:endParaRPr lang="en-US"/>
          </a:p>
        </p:txBody>
      </p:sp>
      <p:pic>
        <p:nvPicPr>
          <p:cNvPr id="6" name="Picture 5">
            <a:extLst>
              <a:ext uri="{FF2B5EF4-FFF2-40B4-BE49-F238E27FC236}">
                <a16:creationId xmlns:a16="http://schemas.microsoft.com/office/drawing/2014/main" id="{3C86F20C-A6E4-41D4-A111-66EE648C4D6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a:off x="5054882" y="1691142"/>
            <a:ext cx="6851820" cy="3469535"/>
          </a:xfrm>
          <a:prstGeom prst="rect">
            <a:avLst/>
          </a:prstGeom>
        </p:spPr>
      </p:pic>
    </p:spTree>
    <p:extLst>
      <p:ext uri="{BB962C8B-B14F-4D97-AF65-F5344CB8AC3E}">
        <p14:creationId xmlns:p14="http://schemas.microsoft.com/office/powerpoint/2010/main" val="570044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A4D3-BC3C-45B4-BF65-559420618796}"/>
              </a:ext>
            </a:extLst>
          </p:cNvPr>
          <p:cNvSpPr>
            <a:spLocks noGrp="1"/>
          </p:cNvSpPr>
          <p:nvPr>
            <p:ph type="ctrTitle"/>
          </p:nvPr>
        </p:nvSpPr>
        <p:spPr/>
        <p:txBody>
          <a:bodyPr/>
          <a:lstStyle/>
          <a:p>
            <a:r>
              <a:rPr lang="en-US" dirty="0">
                <a:solidFill>
                  <a:srgbClr val="FF3300"/>
                </a:solidFill>
                <a:effectLst>
                  <a:outerShdw blurRad="38100" dist="38100" dir="2700000" algn="tl">
                    <a:srgbClr val="000000">
                      <a:alpha val="43137"/>
                    </a:srgbClr>
                  </a:outerShdw>
                </a:effectLst>
              </a:rPr>
              <a:t>The Period of the Early Christianity</a:t>
            </a:r>
          </a:p>
        </p:txBody>
      </p:sp>
      <p:sp>
        <p:nvSpPr>
          <p:cNvPr id="3" name="Subtitle 2">
            <a:extLst>
              <a:ext uri="{FF2B5EF4-FFF2-40B4-BE49-F238E27FC236}">
                <a16:creationId xmlns:a16="http://schemas.microsoft.com/office/drawing/2014/main" id="{47D02097-C69F-44CC-BF9E-32177B32F603}"/>
              </a:ext>
            </a:extLst>
          </p:cNvPr>
          <p:cNvSpPr>
            <a:spLocks noGrp="1"/>
          </p:cNvSpPr>
          <p:nvPr>
            <p:ph type="subTitle" idx="1"/>
          </p:nvPr>
        </p:nvSpPr>
        <p:spPr/>
        <p:txBody>
          <a:bodyPr/>
          <a:lstStyle/>
          <a:p>
            <a:r>
              <a:rPr lang="en-US" dirty="0"/>
              <a:t>ca. 4BC to 100 AD</a:t>
            </a:r>
          </a:p>
        </p:txBody>
      </p:sp>
    </p:spTree>
    <p:extLst>
      <p:ext uri="{BB962C8B-B14F-4D97-AF65-F5344CB8AC3E}">
        <p14:creationId xmlns:p14="http://schemas.microsoft.com/office/powerpoint/2010/main" val="29437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46D1C-F5CA-4FEA-96DA-9C9C59FB96B3}"/>
              </a:ext>
            </a:extLst>
          </p:cNvPr>
          <p:cNvSpPr>
            <a:spLocks noGrp="1"/>
          </p:cNvSpPr>
          <p:nvPr>
            <p:ph type="subTitle" idx="1"/>
          </p:nvPr>
        </p:nvSpPr>
        <p:spPr/>
        <p:txBody>
          <a:bodyPr/>
          <a:lstStyle/>
          <a:p>
            <a:endParaRPr lang="en-US"/>
          </a:p>
        </p:txBody>
      </p:sp>
      <p:pic>
        <p:nvPicPr>
          <p:cNvPr id="83973" name="Picture 5" descr="BAS36">
            <a:extLst>
              <a:ext uri="{FF2B5EF4-FFF2-40B4-BE49-F238E27FC236}">
                <a16:creationId xmlns:a16="http://schemas.microsoft.com/office/drawing/2014/main" id="{1C50274B-F886-4F9D-9EB7-129191291A01}"/>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389740"/>
            <a:ext cx="9144000" cy="609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4" name="Text Box 6">
            <a:extLst>
              <a:ext uri="{FF2B5EF4-FFF2-40B4-BE49-F238E27FC236}">
                <a16:creationId xmlns:a16="http://schemas.microsoft.com/office/drawing/2014/main" id="{019DEBF2-5F72-43DB-953A-931A1B0058C4}"/>
              </a:ext>
            </a:extLst>
          </p:cNvPr>
          <p:cNvSpPr txBox="1">
            <a:spLocks noChangeArrowheads="1"/>
          </p:cNvSpPr>
          <p:nvPr/>
        </p:nvSpPr>
        <p:spPr bwMode="auto">
          <a:xfrm>
            <a:off x="9263920" y="1873768"/>
            <a:ext cx="27981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i="1" dirty="0"/>
              <a:t>Small hand picks and trowels are used to “trim” the balk. The upper horizontal line and the vertical plumb-line maintain the accuracy of the excavation.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3423-B5E8-41D1-9513-3BF625E674AB}"/>
              </a:ext>
            </a:extLst>
          </p:cNvPr>
          <p:cNvSpPr>
            <a:spLocks noGrp="1"/>
          </p:cNvSpPr>
          <p:nvPr>
            <p:ph type="title"/>
          </p:nvPr>
        </p:nvSpPr>
        <p:spPr>
          <a:xfrm>
            <a:off x="234462" y="164124"/>
            <a:ext cx="4360984" cy="719053"/>
          </a:xfrm>
        </p:spPr>
        <p:txBody>
          <a:bodyPr>
            <a:normAutofit fontScale="90000"/>
          </a:bodyPr>
          <a:lstStyle/>
          <a:p>
            <a:r>
              <a:rPr lang="en-US" dirty="0"/>
              <a:t> </a:t>
            </a:r>
            <a:r>
              <a:rPr lang="en-US" sz="4000" dirty="0">
                <a:solidFill>
                  <a:srgbClr val="FF3300"/>
                </a:solidFill>
                <a:effectLst>
                  <a:outerShdw blurRad="38100" dist="38100" dir="2700000" algn="tl">
                    <a:srgbClr val="000000">
                      <a:alpha val="43137"/>
                    </a:srgbClr>
                  </a:outerShdw>
                </a:effectLst>
              </a:rPr>
              <a:t>Caesar Augustus</a:t>
            </a:r>
          </a:p>
        </p:txBody>
      </p:sp>
      <p:sp>
        <p:nvSpPr>
          <p:cNvPr id="3" name="Slide Number Placeholder 2">
            <a:extLst>
              <a:ext uri="{FF2B5EF4-FFF2-40B4-BE49-F238E27FC236}">
                <a16:creationId xmlns:a16="http://schemas.microsoft.com/office/drawing/2014/main" id="{00EB433E-122F-45DE-BBF8-CF83DED44DDD}"/>
              </a:ext>
            </a:extLst>
          </p:cNvPr>
          <p:cNvSpPr>
            <a:spLocks noGrp="1"/>
          </p:cNvSpPr>
          <p:nvPr>
            <p:ph type="sldNum" sz="quarter" idx="12"/>
          </p:nvPr>
        </p:nvSpPr>
        <p:spPr/>
        <p:txBody>
          <a:bodyPr/>
          <a:lstStyle/>
          <a:p>
            <a:fld id="{13D2E340-0663-474B-992C-9192B5C45E57}" type="slidenum">
              <a:rPr lang="en-ZA" smtClean="0"/>
              <a:t>40</a:t>
            </a:fld>
            <a:endParaRPr lang="en-ZA"/>
          </a:p>
        </p:txBody>
      </p:sp>
      <p:sp>
        <p:nvSpPr>
          <p:cNvPr id="4" name="Text Placeholder 3">
            <a:extLst>
              <a:ext uri="{FF2B5EF4-FFF2-40B4-BE49-F238E27FC236}">
                <a16:creationId xmlns:a16="http://schemas.microsoft.com/office/drawing/2014/main" id="{433E3BE6-03C7-4A29-ADFF-C5B10EEFE00A}"/>
              </a:ext>
            </a:extLst>
          </p:cNvPr>
          <p:cNvSpPr>
            <a:spLocks noGrp="1"/>
          </p:cNvSpPr>
          <p:nvPr>
            <p:ph type="body" sz="quarter" idx="18"/>
          </p:nvPr>
        </p:nvSpPr>
        <p:spPr>
          <a:xfrm>
            <a:off x="422031" y="953516"/>
            <a:ext cx="4173415" cy="5798977"/>
          </a:xfrm>
        </p:spPr>
        <p:txBody>
          <a:bodyPr>
            <a:normAutofit fontScale="92500" lnSpcReduction="20000"/>
          </a:bodyPr>
          <a:lstStyle/>
          <a:p>
            <a:r>
              <a:rPr lang="en-US" b="1" dirty="0">
                <a:latin typeface="Calibri" pitchFamily="34" charset="0"/>
              </a:rPr>
              <a:t>Augustus </a:t>
            </a:r>
            <a:r>
              <a:rPr lang="en-US" dirty="0">
                <a:latin typeface="Calibri" pitchFamily="34" charset="0"/>
              </a:rPr>
              <a:t>(ruled 27 BC – AD 14) was the emperor of Rome at the time of Jesus’ birth (Luke 2:1). Three important Greek words in the New Testament are linked with him. First is </a:t>
            </a:r>
            <a:r>
              <a:rPr lang="en-US" i="1" dirty="0"/>
              <a:t>SOTER</a:t>
            </a:r>
            <a:r>
              <a:rPr lang="en-US" dirty="0">
                <a:latin typeface="Calibri" pitchFamily="34" charset="0"/>
              </a:rPr>
              <a:t> (= Savior, Benefactor), one of the titles for the Emperor, which is contrasted with the birth of Christ as the true Savior (Luke 2:11). Second is </a:t>
            </a:r>
            <a:r>
              <a:rPr lang="en-US" i="1" dirty="0"/>
              <a:t>KYRIOS</a:t>
            </a:r>
            <a:r>
              <a:rPr lang="en-US" dirty="0">
                <a:latin typeface="Calibri" pitchFamily="34" charset="0"/>
              </a:rPr>
              <a:t> (= Lord), and the common patriotic acclamation for Roman subjects was “Caesar is Lord”. By contrast, the Christian confession was “Jesus is Lord” (Romans 10:9). The third word is </a:t>
            </a:r>
            <a:r>
              <a:rPr lang="en-US" i="1" dirty="0"/>
              <a:t>EUANGELION</a:t>
            </a:r>
            <a:r>
              <a:rPr lang="en-US" dirty="0">
                <a:latin typeface="Calibri" pitchFamily="34" charset="0"/>
              </a:rPr>
              <a:t> (= good news, gospel). Augustus’ birthday was announced to the empire as “good news”, but for Christians, the good news was about Jesus, not Caesar (Mark 1:1).</a:t>
            </a:r>
          </a:p>
          <a:p>
            <a:endParaRPr lang="en-US" b="1" i="1" dirty="0">
              <a:latin typeface="Calibri" pitchFamily="34" charset="0"/>
            </a:endParaRPr>
          </a:p>
          <a:p>
            <a:r>
              <a:rPr lang="en-US" sz="1500" i="1" dirty="0">
                <a:latin typeface="Calibri" pitchFamily="34" charset="0"/>
              </a:rPr>
              <a:t>2</a:t>
            </a:r>
            <a:r>
              <a:rPr lang="en-US" sz="1500" i="1" baseline="30000" dirty="0">
                <a:latin typeface="Calibri" pitchFamily="34" charset="0"/>
              </a:rPr>
              <a:t>nd</a:t>
            </a:r>
            <a:r>
              <a:rPr lang="en-US" sz="1500" i="1" dirty="0">
                <a:latin typeface="Calibri" pitchFamily="34" charset="0"/>
              </a:rPr>
              <a:t> Floor, Atrium</a:t>
            </a:r>
          </a:p>
          <a:p>
            <a:endParaRPr lang="en-US" dirty="0"/>
          </a:p>
        </p:txBody>
      </p:sp>
      <p:pic>
        <p:nvPicPr>
          <p:cNvPr id="6" name="Picture 5">
            <a:extLst>
              <a:ext uri="{FF2B5EF4-FFF2-40B4-BE49-F238E27FC236}">
                <a16:creationId xmlns:a16="http://schemas.microsoft.com/office/drawing/2014/main" id="{9E070DA9-2503-4AA9-89D7-B2B20DD6DE8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5378658" y="523707"/>
            <a:ext cx="5899706" cy="5917923"/>
          </a:xfrm>
          <a:prstGeom prst="rect">
            <a:avLst/>
          </a:prstGeom>
        </p:spPr>
      </p:pic>
    </p:spTree>
    <p:extLst>
      <p:ext uri="{BB962C8B-B14F-4D97-AF65-F5344CB8AC3E}">
        <p14:creationId xmlns:p14="http://schemas.microsoft.com/office/powerpoint/2010/main" val="2245981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2647-FBF3-490A-B487-97D8F2B5D05B}"/>
              </a:ext>
            </a:extLst>
          </p:cNvPr>
          <p:cNvSpPr>
            <a:spLocks noGrp="1"/>
          </p:cNvSpPr>
          <p:nvPr>
            <p:ph type="title"/>
          </p:nvPr>
        </p:nvSpPr>
        <p:spPr>
          <a:xfrm>
            <a:off x="911780" y="0"/>
            <a:ext cx="3856892" cy="741484"/>
          </a:xfrm>
        </p:spPr>
        <p:txBody>
          <a:bodyPr>
            <a:normAutofit/>
          </a:bodyPr>
          <a:lstStyle/>
          <a:p>
            <a:r>
              <a:rPr lang="en-US" sz="4000" dirty="0">
                <a:solidFill>
                  <a:srgbClr val="FF3300"/>
                </a:solidFill>
                <a:effectLst>
                  <a:outerShdw blurRad="38100" dist="38100" dir="2700000" algn="tl">
                    <a:srgbClr val="000000">
                      <a:alpha val="43137"/>
                    </a:srgbClr>
                  </a:outerShdw>
                </a:effectLst>
              </a:rPr>
              <a:t>Caesar Nero</a:t>
            </a:r>
          </a:p>
        </p:txBody>
      </p:sp>
      <p:sp>
        <p:nvSpPr>
          <p:cNvPr id="3" name="Slide Number Placeholder 2">
            <a:extLst>
              <a:ext uri="{FF2B5EF4-FFF2-40B4-BE49-F238E27FC236}">
                <a16:creationId xmlns:a16="http://schemas.microsoft.com/office/drawing/2014/main" id="{5EA801AA-C35E-44E3-A37E-E17A40229729}"/>
              </a:ext>
            </a:extLst>
          </p:cNvPr>
          <p:cNvSpPr>
            <a:spLocks noGrp="1"/>
          </p:cNvSpPr>
          <p:nvPr>
            <p:ph type="sldNum" sz="quarter" idx="12"/>
          </p:nvPr>
        </p:nvSpPr>
        <p:spPr/>
        <p:txBody>
          <a:bodyPr/>
          <a:lstStyle/>
          <a:p>
            <a:fld id="{13D2E340-0663-474B-992C-9192B5C45E57}" type="slidenum">
              <a:rPr lang="en-ZA" smtClean="0"/>
              <a:t>41</a:t>
            </a:fld>
            <a:endParaRPr lang="en-ZA"/>
          </a:p>
        </p:txBody>
      </p:sp>
      <p:sp>
        <p:nvSpPr>
          <p:cNvPr id="4" name="Text Placeholder 3">
            <a:extLst>
              <a:ext uri="{FF2B5EF4-FFF2-40B4-BE49-F238E27FC236}">
                <a16:creationId xmlns:a16="http://schemas.microsoft.com/office/drawing/2014/main" id="{110D6AC0-D3E3-458B-991C-AB6620ADB9FA}"/>
              </a:ext>
            </a:extLst>
          </p:cNvPr>
          <p:cNvSpPr>
            <a:spLocks noGrp="1"/>
          </p:cNvSpPr>
          <p:nvPr>
            <p:ph type="body" sz="quarter" idx="18"/>
          </p:nvPr>
        </p:nvSpPr>
        <p:spPr>
          <a:xfrm>
            <a:off x="164123" y="788376"/>
            <a:ext cx="4604549" cy="6116516"/>
          </a:xfrm>
        </p:spPr>
        <p:txBody>
          <a:bodyPr>
            <a:normAutofit fontScale="92500" lnSpcReduction="20000"/>
          </a:bodyPr>
          <a:lstStyle/>
          <a:p>
            <a:r>
              <a:rPr lang="en-US" b="1" dirty="0">
                <a:latin typeface="Calibri" pitchFamily="34" charset="0"/>
              </a:rPr>
              <a:t> </a:t>
            </a:r>
            <a:r>
              <a:rPr lang="en-US" dirty="0">
                <a:latin typeface="Calibri" pitchFamily="34" charset="0"/>
              </a:rPr>
              <a:t>This youthful version of Nero (ruled AD 54-68) was produced after he was named successor to Emperor Claudius. When in power, Nero blamed the great fire in Rome in AD 64 on the Christians, according to the Roman historian Tacitus. It was to this Caesar that St. Paul appealed after his arrest in Jerusalem and two year incarceration in Caesarea. Paul was incarcerated in Rome another two years. However, the New Testament does not describe the outcome of his imperial hearing. Later Christian historians indicate that Paul was executed by beheading under Nero, probably in AD 64. Probably in AD 65, the other great leader of the Christians, St. Peter, was also martyred in Rome under Nero, who according to early witnesses was crucified upside down, because he felt unworthy to be crucified in the same manner as his Lord.</a:t>
            </a:r>
            <a:endParaRPr lang="en-US" sz="900" dirty="0">
              <a:latin typeface="Calibri" pitchFamily="34" charset="0"/>
            </a:endParaRPr>
          </a:p>
          <a:p>
            <a:r>
              <a:rPr lang="en-US" sz="1600" i="1" dirty="0">
                <a:latin typeface="Calibri" pitchFamily="34" charset="0"/>
              </a:rPr>
              <a:t>2</a:t>
            </a:r>
            <a:r>
              <a:rPr lang="en-US" sz="1600" i="1" baseline="30000" dirty="0">
                <a:latin typeface="Calibri" pitchFamily="34" charset="0"/>
              </a:rPr>
              <a:t>nd</a:t>
            </a:r>
            <a:r>
              <a:rPr lang="en-US" sz="1600" i="1" dirty="0">
                <a:latin typeface="Calibri" pitchFamily="34" charset="0"/>
              </a:rPr>
              <a:t> Floor, Atrium</a:t>
            </a:r>
          </a:p>
          <a:p>
            <a:endParaRPr lang="en-US" dirty="0"/>
          </a:p>
        </p:txBody>
      </p:sp>
      <p:pic>
        <p:nvPicPr>
          <p:cNvPr id="6" name="Picture 5">
            <a:extLst>
              <a:ext uri="{FF2B5EF4-FFF2-40B4-BE49-F238E27FC236}">
                <a16:creationId xmlns:a16="http://schemas.microsoft.com/office/drawing/2014/main" id="{FA176004-47BB-49D3-B9AB-FE279A704FB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5400000">
            <a:off x="4693911" y="1842373"/>
            <a:ext cx="6858002" cy="3173258"/>
          </a:xfrm>
          <a:prstGeom prst="rect">
            <a:avLst/>
          </a:prstGeom>
        </p:spPr>
      </p:pic>
    </p:spTree>
    <p:extLst>
      <p:ext uri="{BB962C8B-B14F-4D97-AF65-F5344CB8AC3E}">
        <p14:creationId xmlns:p14="http://schemas.microsoft.com/office/powerpoint/2010/main" val="723656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8A3C-665A-48C1-9344-C5DA1CBB3FC8}"/>
              </a:ext>
            </a:extLst>
          </p:cNvPr>
          <p:cNvSpPr>
            <a:spLocks noGrp="1"/>
          </p:cNvSpPr>
          <p:nvPr>
            <p:ph type="title"/>
          </p:nvPr>
        </p:nvSpPr>
        <p:spPr>
          <a:xfrm>
            <a:off x="762000" y="0"/>
            <a:ext cx="3842550" cy="788377"/>
          </a:xfrm>
        </p:spPr>
        <p:txBody>
          <a:bodyPr>
            <a:normAutofit/>
          </a:bodyPr>
          <a:lstStyle/>
          <a:p>
            <a:r>
              <a:rPr lang="en-US" sz="4000" dirty="0">
                <a:solidFill>
                  <a:srgbClr val="FF3300"/>
                </a:solidFill>
                <a:effectLst>
                  <a:outerShdw blurRad="38100" dist="38100" dir="2700000" algn="tl">
                    <a:srgbClr val="000000">
                      <a:alpha val="43137"/>
                    </a:srgbClr>
                  </a:outerShdw>
                </a:effectLst>
              </a:rPr>
              <a:t>Hoplite Helmut</a:t>
            </a:r>
          </a:p>
        </p:txBody>
      </p:sp>
      <p:sp>
        <p:nvSpPr>
          <p:cNvPr id="3" name="Slide Number Placeholder 2">
            <a:extLst>
              <a:ext uri="{FF2B5EF4-FFF2-40B4-BE49-F238E27FC236}">
                <a16:creationId xmlns:a16="http://schemas.microsoft.com/office/drawing/2014/main" id="{06A78831-98AD-419B-BE32-4EB739D6739F}"/>
              </a:ext>
            </a:extLst>
          </p:cNvPr>
          <p:cNvSpPr>
            <a:spLocks noGrp="1"/>
          </p:cNvSpPr>
          <p:nvPr>
            <p:ph type="sldNum" sz="quarter" idx="12"/>
          </p:nvPr>
        </p:nvSpPr>
        <p:spPr/>
        <p:txBody>
          <a:bodyPr/>
          <a:lstStyle/>
          <a:p>
            <a:fld id="{13D2E340-0663-474B-992C-9192B5C45E57}" type="slidenum">
              <a:rPr lang="en-ZA" smtClean="0"/>
              <a:t>42</a:t>
            </a:fld>
            <a:endParaRPr lang="en-ZA"/>
          </a:p>
        </p:txBody>
      </p:sp>
      <p:sp>
        <p:nvSpPr>
          <p:cNvPr id="4" name="Text Placeholder 3">
            <a:extLst>
              <a:ext uri="{FF2B5EF4-FFF2-40B4-BE49-F238E27FC236}">
                <a16:creationId xmlns:a16="http://schemas.microsoft.com/office/drawing/2014/main" id="{1CDA662E-CA8E-43A7-9E61-D1B277068EED}"/>
              </a:ext>
            </a:extLst>
          </p:cNvPr>
          <p:cNvSpPr>
            <a:spLocks noGrp="1"/>
          </p:cNvSpPr>
          <p:nvPr>
            <p:ph type="body" sz="quarter" idx="18"/>
          </p:nvPr>
        </p:nvSpPr>
        <p:spPr>
          <a:xfrm>
            <a:off x="300382" y="835268"/>
            <a:ext cx="4304168" cy="6069624"/>
          </a:xfrm>
        </p:spPr>
        <p:txBody>
          <a:bodyPr>
            <a:normAutofit fontScale="92500" lnSpcReduction="10000"/>
          </a:bodyPr>
          <a:lstStyle/>
          <a:p>
            <a:r>
              <a:rPr lang="en-US" dirty="0">
                <a:latin typeface="Calibri" pitchFamily="34" charset="0"/>
              </a:rPr>
              <a:t>Hoplites were citizen-soldiers of the ancient Greek city-states who wore special bronze armor. Hoplite armor and weaponry consisted of a helmet, breastplate, greaves, a concave shield and a short sword, among other pieces. St. Paul used the hoplite armor and weaponry as metaphors for the Christian’s warfare against spiritual enemies. He speaks of the “full armor of God”, which includes the “helmet of salvation”, the “breastplate of righteousness”, the “shield of faith” and the “sword of the Spirit” (Ephesians 6:11-17). In yet another letter, he speaks of the “breastplate of faith and love” as well as the “helmet of the hope of salvation” (1 Thessalonians 5:8).</a:t>
            </a:r>
          </a:p>
          <a:p>
            <a:endParaRPr lang="en-US" sz="900" b="1" i="1" dirty="0">
              <a:latin typeface="Calibri" pitchFamily="34" charset="0"/>
            </a:endParaRPr>
          </a:p>
          <a:p>
            <a:r>
              <a:rPr lang="en-US" sz="1500" i="1" dirty="0">
                <a:latin typeface="Calibri" pitchFamily="34" charset="0"/>
              </a:rPr>
              <a:t>2</a:t>
            </a:r>
            <a:r>
              <a:rPr lang="en-US" sz="1500" i="1" baseline="30000" dirty="0">
                <a:latin typeface="Calibri" pitchFamily="34" charset="0"/>
              </a:rPr>
              <a:t>nd</a:t>
            </a:r>
            <a:r>
              <a:rPr lang="en-US" sz="1500" i="1" dirty="0">
                <a:latin typeface="Calibri" pitchFamily="34" charset="0"/>
              </a:rPr>
              <a:t> Floor, Atrium</a:t>
            </a:r>
          </a:p>
          <a:p>
            <a:endParaRPr lang="en-US" dirty="0"/>
          </a:p>
        </p:txBody>
      </p:sp>
      <p:pic>
        <p:nvPicPr>
          <p:cNvPr id="6" name="Picture 5">
            <a:extLst>
              <a:ext uri="{FF2B5EF4-FFF2-40B4-BE49-F238E27FC236}">
                <a16:creationId xmlns:a16="http://schemas.microsoft.com/office/drawing/2014/main" id="{5C63D990-FB84-4FC2-A56F-0D8D867C0D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532709" y="1245798"/>
            <a:ext cx="5430750" cy="4304168"/>
          </a:xfrm>
          <a:prstGeom prst="rect">
            <a:avLst/>
          </a:prstGeom>
        </p:spPr>
      </p:pic>
    </p:spTree>
    <p:extLst>
      <p:ext uri="{BB962C8B-B14F-4D97-AF65-F5344CB8AC3E}">
        <p14:creationId xmlns:p14="http://schemas.microsoft.com/office/powerpoint/2010/main" val="3125461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81A2-2732-4EDC-8C04-087AC2AD5D14}"/>
              </a:ext>
            </a:extLst>
          </p:cNvPr>
          <p:cNvSpPr>
            <a:spLocks noGrp="1"/>
          </p:cNvSpPr>
          <p:nvPr>
            <p:ph type="title"/>
          </p:nvPr>
        </p:nvSpPr>
        <p:spPr>
          <a:xfrm>
            <a:off x="857250" y="57150"/>
            <a:ext cx="3842550" cy="741485"/>
          </a:xfrm>
        </p:spPr>
        <p:txBody>
          <a:bodyPr>
            <a:normAutofit/>
          </a:bodyPr>
          <a:lstStyle/>
          <a:p>
            <a:r>
              <a:rPr lang="en-US" sz="4000" dirty="0">
                <a:solidFill>
                  <a:srgbClr val="FF3300"/>
                </a:solidFill>
                <a:effectLst>
                  <a:outerShdw blurRad="38100" dist="38100" dir="2700000" algn="tl">
                    <a:srgbClr val="000000">
                      <a:alpha val="43137"/>
                    </a:srgbClr>
                  </a:outerShdw>
                </a:effectLst>
              </a:rPr>
              <a:t>Oil Lamp</a:t>
            </a:r>
          </a:p>
        </p:txBody>
      </p:sp>
      <p:sp>
        <p:nvSpPr>
          <p:cNvPr id="3" name="Slide Number Placeholder 2">
            <a:extLst>
              <a:ext uri="{FF2B5EF4-FFF2-40B4-BE49-F238E27FC236}">
                <a16:creationId xmlns:a16="http://schemas.microsoft.com/office/drawing/2014/main" id="{C3A80C89-340C-4862-BB4F-56A1BE186EC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2E340-0663-474B-992C-9192B5C45E57}" type="slidenum">
              <a:rPr kumimoji="0" lang="en-ZA" sz="1200" b="0" i="1" u="none" strike="noStrike" kern="1200" cap="none" spc="0" normalizeH="0" baseline="0" noProof="0" smtClean="0">
                <a:ln>
                  <a:noFill/>
                </a:ln>
                <a:solidFill>
                  <a:srgbClr val="F5F5F5"/>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ZA" sz="1200" b="0" i="1" u="none" strike="noStrike" kern="1200" cap="none" spc="0" normalizeH="0" baseline="0" noProof="0">
              <a:ln>
                <a:noFill/>
              </a:ln>
              <a:solidFill>
                <a:srgbClr val="F5F5F5"/>
              </a:solidFill>
              <a:effectLst/>
              <a:uLnTx/>
              <a:uFillTx/>
              <a:latin typeface="Century Schoolbook" panose="02040604050505020304"/>
              <a:ea typeface="+mn-ea"/>
              <a:cs typeface="+mn-cs"/>
            </a:endParaRPr>
          </a:p>
        </p:txBody>
      </p:sp>
      <p:sp>
        <p:nvSpPr>
          <p:cNvPr id="4" name="Text Placeholder 3">
            <a:extLst>
              <a:ext uri="{FF2B5EF4-FFF2-40B4-BE49-F238E27FC236}">
                <a16:creationId xmlns:a16="http://schemas.microsoft.com/office/drawing/2014/main" id="{E11698FF-D94D-4D61-A35C-A1D6C67D187C}"/>
              </a:ext>
            </a:extLst>
          </p:cNvPr>
          <p:cNvSpPr>
            <a:spLocks noGrp="1"/>
          </p:cNvSpPr>
          <p:nvPr>
            <p:ph type="body" sz="quarter" idx="18"/>
          </p:nvPr>
        </p:nvSpPr>
        <p:spPr>
          <a:xfrm>
            <a:off x="132561" y="907073"/>
            <a:ext cx="4567239" cy="5817577"/>
          </a:xfrm>
        </p:spPr>
        <p:txBody>
          <a:bodyPr>
            <a:normAutofit lnSpcReduction="10000"/>
          </a:bodyPr>
          <a:lstStyle/>
          <a:p>
            <a:r>
              <a:rPr lang="en-US" dirty="0">
                <a:latin typeface="Calibri" pitchFamily="34" charset="0"/>
              </a:rPr>
              <a:t>This ancient lamp, probably dating to the Hellenistic Period or later, has a central upper opening for pouring in oil and a small spout with a hole for the wick. Such lamps are featured in several New Testament stories, including the lamps in Jesus’ parable of the ten wedding attendants (Mt. 25:1-13), the parable of the woman who lost a valuable coin and used a lamp to search out the dark corners of her home (Luke 25:8), Jesus’ humorous comment that no one lights a lamp and puts it under a mattress (Luke 8:16) and Paul’s midnight sermon in an upstairs room lit by “many lamps” (Acts 20:8).</a:t>
            </a:r>
          </a:p>
          <a:p>
            <a:r>
              <a:rPr lang="en-US" sz="900" dirty="0">
                <a:latin typeface="Calibri" pitchFamily="34" charset="0"/>
              </a:rPr>
              <a:t> </a:t>
            </a:r>
          </a:p>
          <a:p>
            <a:r>
              <a:rPr lang="en-US" sz="1400" i="1" dirty="0">
                <a:latin typeface="Calibri" pitchFamily="34" charset="0"/>
              </a:rPr>
              <a:t>1</a:t>
            </a:r>
            <a:r>
              <a:rPr lang="en-US" sz="1400" i="1" baseline="30000" dirty="0">
                <a:latin typeface="Calibri" pitchFamily="34" charset="0"/>
              </a:rPr>
              <a:t>st</a:t>
            </a:r>
            <a:r>
              <a:rPr lang="en-US" sz="1400" i="1" dirty="0">
                <a:latin typeface="Calibri" pitchFamily="34" charset="0"/>
              </a:rPr>
              <a:t> Floor, Ancient Middle East</a:t>
            </a:r>
          </a:p>
        </p:txBody>
      </p:sp>
      <p:pic>
        <p:nvPicPr>
          <p:cNvPr id="6" name="Picture 5">
            <a:extLst>
              <a:ext uri="{FF2B5EF4-FFF2-40B4-BE49-F238E27FC236}">
                <a16:creationId xmlns:a16="http://schemas.microsoft.com/office/drawing/2014/main" id="{E384BE2C-F3C0-48A3-B70B-ACA2FC4746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72063" y="1870033"/>
            <a:ext cx="6943725" cy="2656368"/>
          </a:xfrm>
          <a:prstGeom prst="rect">
            <a:avLst/>
          </a:prstGeom>
        </p:spPr>
      </p:pic>
    </p:spTree>
    <p:extLst>
      <p:ext uri="{BB962C8B-B14F-4D97-AF65-F5344CB8AC3E}">
        <p14:creationId xmlns:p14="http://schemas.microsoft.com/office/powerpoint/2010/main" val="1419032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7DD7-AF70-42CF-8B85-63CEFC21A6CD}"/>
              </a:ext>
            </a:extLst>
          </p:cNvPr>
          <p:cNvSpPr>
            <a:spLocks noGrp="1"/>
          </p:cNvSpPr>
          <p:nvPr>
            <p:ph type="title"/>
          </p:nvPr>
        </p:nvSpPr>
        <p:spPr>
          <a:xfrm>
            <a:off x="0" y="4919969"/>
            <a:ext cx="3778187" cy="1219200"/>
          </a:xfrm>
        </p:spPr>
        <p:txBody>
          <a:bodyPr>
            <a:normAutofit/>
          </a:bodyPr>
          <a:lstStyle/>
          <a:p>
            <a:r>
              <a:rPr lang="en-US" sz="4000" dirty="0">
                <a:solidFill>
                  <a:srgbClr val="FF3300"/>
                </a:solidFill>
                <a:effectLst>
                  <a:outerShdw blurRad="38100" dist="38100" dir="2700000" algn="tl">
                    <a:srgbClr val="000000">
                      <a:alpha val="43137"/>
                    </a:srgbClr>
                  </a:outerShdw>
                </a:effectLst>
              </a:rPr>
              <a:t>Symbols of the Four Gospels</a:t>
            </a:r>
          </a:p>
        </p:txBody>
      </p:sp>
      <p:sp>
        <p:nvSpPr>
          <p:cNvPr id="3" name="Slide Number Placeholder 2">
            <a:extLst>
              <a:ext uri="{FF2B5EF4-FFF2-40B4-BE49-F238E27FC236}">
                <a16:creationId xmlns:a16="http://schemas.microsoft.com/office/drawing/2014/main" id="{DD27B9C7-60F7-4B9D-B097-456F5F60174C}"/>
              </a:ext>
            </a:extLst>
          </p:cNvPr>
          <p:cNvSpPr>
            <a:spLocks noGrp="1"/>
          </p:cNvSpPr>
          <p:nvPr>
            <p:ph type="sldNum" sz="quarter" idx="12"/>
          </p:nvPr>
        </p:nvSpPr>
        <p:spPr/>
        <p:txBody>
          <a:bodyPr/>
          <a:lstStyle/>
          <a:p>
            <a:fld id="{13D2E340-0663-474B-992C-9192B5C45E57}" type="slidenum">
              <a:rPr lang="en-ZA" smtClean="0"/>
              <a:t>44</a:t>
            </a:fld>
            <a:endParaRPr lang="en-ZA"/>
          </a:p>
        </p:txBody>
      </p:sp>
      <p:sp>
        <p:nvSpPr>
          <p:cNvPr id="4" name="Text Placeholder 3">
            <a:extLst>
              <a:ext uri="{FF2B5EF4-FFF2-40B4-BE49-F238E27FC236}">
                <a16:creationId xmlns:a16="http://schemas.microsoft.com/office/drawing/2014/main" id="{589E9CCF-DA3A-4C20-B9A8-34E6D4A44FF8}"/>
              </a:ext>
            </a:extLst>
          </p:cNvPr>
          <p:cNvSpPr>
            <a:spLocks noGrp="1"/>
          </p:cNvSpPr>
          <p:nvPr>
            <p:ph type="body" sz="quarter" idx="18"/>
          </p:nvPr>
        </p:nvSpPr>
        <p:spPr>
          <a:xfrm>
            <a:off x="3778187" y="4662063"/>
            <a:ext cx="7894701" cy="2078707"/>
          </a:xfrm>
        </p:spPr>
        <p:txBody>
          <a:bodyPr>
            <a:normAutofit fontScale="92500" lnSpcReduction="20000"/>
          </a:bodyPr>
          <a:lstStyle/>
          <a:p>
            <a:pPr algn="l"/>
            <a:r>
              <a:rPr lang="en-US" dirty="0">
                <a:latin typeface="Calibri" pitchFamily="34" charset="0"/>
              </a:rPr>
              <a:t>Two places in the Bible describe four heavenly creatures, the cherubim of Ezekiel 1, 10 and the four living creatures in Revelation 4:6b-8. These creatures are depicted as a lion, an ox, a human and an eagle. Early Christians associated these four creatures with the four gospels, the human symbolizing Matthew, the lion symbolizing Mark, the ox symbolizing Luke and the eagle symbolizing John.</a:t>
            </a:r>
          </a:p>
          <a:p>
            <a:r>
              <a:rPr lang="en-US" sz="1500" i="1" dirty="0">
                <a:latin typeface="Calibri" pitchFamily="34" charset="0"/>
              </a:rPr>
              <a:t>2</a:t>
            </a:r>
            <a:r>
              <a:rPr lang="en-US" sz="1500" i="1" baseline="30000" dirty="0">
                <a:latin typeface="Calibri" pitchFamily="34" charset="0"/>
              </a:rPr>
              <a:t>nd</a:t>
            </a:r>
            <a:r>
              <a:rPr lang="en-US" sz="1500" i="1" dirty="0">
                <a:latin typeface="Calibri" pitchFamily="34" charset="0"/>
              </a:rPr>
              <a:t> Floor, Medieval</a:t>
            </a:r>
          </a:p>
          <a:p>
            <a:pPr algn="l"/>
            <a:endParaRPr lang="en-US" dirty="0"/>
          </a:p>
          <a:p>
            <a:endParaRPr lang="en-US" dirty="0"/>
          </a:p>
        </p:txBody>
      </p:sp>
      <p:pic>
        <p:nvPicPr>
          <p:cNvPr id="6" name="Picture 5">
            <a:extLst>
              <a:ext uri="{FF2B5EF4-FFF2-40B4-BE49-F238E27FC236}">
                <a16:creationId xmlns:a16="http://schemas.microsoft.com/office/drawing/2014/main" id="{03470222-B272-4293-909F-A15F68F61DF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42121" y="148678"/>
            <a:ext cx="11341890" cy="4389361"/>
          </a:xfrm>
          <a:prstGeom prst="rect">
            <a:avLst/>
          </a:prstGeom>
        </p:spPr>
      </p:pic>
    </p:spTree>
    <p:extLst>
      <p:ext uri="{BB962C8B-B14F-4D97-AF65-F5344CB8AC3E}">
        <p14:creationId xmlns:p14="http://schemas.microsoft.com/office/powerpoint/2010/main" val="321100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DB35518-D610-4334-8810-47BF578473D7}"/>
              </a:ext>
            </a:extLst>
          </p:cNvPr>
          <p:cNvSpPr>
            <a:spLocks noGrp="1"/>
          </p:cNvSpPr>
          <p:nvPr>
            <p:ph type="subTitle" idx="1"/>
          </p:nvPr>
        </p:nvSpPr>
        <p:spPr/>
        <p:txBody>
          <a:bodyPr/>
          <a:lstStyle/>
          <a:p>
            <a:endParaRPr lang="en-US"/>
          </a:p>
        </p:txBody>
      </p:sp>
      <p:pic>
        <p:nvPicPr>
          <p:cNvPr id="86021" name="Picture 5" descr="BAS38">
            <a:extLst>
              <a:ext uri="{FF2B5EF4-FFF2-40B4-BE49-F238E27FC236}">
                <a16:creationId xmlns:a16="http://schemas.microsoft.com/office/drawing/2014/main" id="{9A3365B4-9522-47C4-9508-21E3E088E43B}"/>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374750"/>
            <a:ext cx="9144000" cy="609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2" name="Text Box 6">
            <a:extLst>
              <a:ext uri="{FF2B5EF4-FFF2-40B4-BE49-F238E27FC236}">
                <a16:creationId xmlns:a16="http://schemas.microsoft.com/office/drawing/2014/main" id="{E1FA3F2A-C321-4437-9B7D-34A5D5C80310}"/>
              </a:ext>
            </a:extLst>
          </p:cNvPr>
          <p:cNvSpPr txBox="1">
            <a:spLocks noChangeArrowheads="1"/>
          </p:cNvSpPr>
          <p:nvPr/>
        </p:nvSpPr>
        <p:spPr bwMode="auto">
          <a:xfrm>
            <a:off x="9293900" y="1961207"/>
            <a:ext cx="273320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i="1" dirty="0"/>
              <a:t>Careful measuring and recording, using a centimeter tape alongside a plumb bob, preserve the context in written form.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529F31-E6DF-48B1-BBA6-1FCE1B5135D5}"/>
              </a:ext>
            </a:extLst>
          </p:cNvPr>
          <p:cNvSpPr>
            <a:spLocks noGrp="1"/>
          </p:cNvSpPr>
          <p:nvPr>
            <p:ph type="subTitle" idx="1"/>
          </p:nvPr>
        </p:nvSpPr>
        <p:spPr/>
        <p:txBody>
          <a:bodyPr/>
          <a:lstStyle/>
          <a:p>
            <a:endParaRPr lang="en-US"/>
          </a:p>
        </p:txBody>
      </p:sp>
      <p:pic>
        <p:nvPicPr>
          <p:cNvPr id="88069" name="Picture 5" descr="BAS37">
            <a:extLst>
              <a:ext uri="{FF2B5EF4-FFF2-40B4-BE49-F238E27FC236}">
                <a16:creationId xmlns:a16="http://schemas.microsoft.com/office/drawing/2014/main" id="{489FFC81-BF98-4B88-88D1-9A72C08DD122}"/>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434710"/>
            <a:ext cx="91440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70" name="Text Box 6">
            <a:extLst>
              <a:ext uri="{FF2B5EF4-FFF2-40B4-BE49-F238E27FC236}">
                <a16:creationId xmlns:a16="http://schemas.microsoft.com/office/drawing/2014/main" id="{0ACECE71-A144-4426-85D6-DC86F1A5BBE5}"/>
              </a:ext>
            </a:extLst>
          </p:cNvPr>
          <p:cNvSpPr txBox="1">
            <a:spLocks noChangeArrowheads="1"/>
          </p:cNvSpPr>
          <p:nvPr/>
        </p:nvSpPr>
        <p:spPr bwMode="auto">
          <a:xfrm>
            <a:off x="9353862" y="2288493"/>
            <a:ext cx="2603291" cy="199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i="1" dirty="0"/>
              <a:t>Fragile materials require delicate tools, such as, dental picks and a soft brush.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5BFF-A889-4B62-BCD4-168715A631DF}"/>
              </a:ext>
            </a:extLst>
          </p:cNvPr>
          <p:cNvSpPr>
            <a:spLocks noGrp="1"/>
          </p:cNvSpPr>
          <p:nvPr>
            <p:ph type="title"/>
          </p:nvPr>
        </p:nvSpPr>
        <p:spPr/>
        <p:txBody>
          <a:bodyPr/>
          <a:lstStyle/>
          <a:p>
            <a:r>
              <a:rPr lang="en-ZA" dirty="0">
                <a:solidFill>
                  <a:srgbClr val="FF3300"/>
                </a:solidFill>
                <a:effectLst>
                  <a:outerShdw blurRad="38100" dist="38100" dir="2700000" algn="tl">
                    <a:srgbClr val="000000">
                      <a:alpha val="43137"/>
                    </a:srgbClr>
                  </a:outerShdw>
                </a:effectLst>
              </a:rPr>
              <a:t>Context</a:t>
            </a:r>
          </a:p>
        </p:txBody>
      </p:sp>
      <p:sp>
        <p:nvSpPr>
          <p:cNvPr id="19" name="Content Placeholder 18">
            <a:extLst>
              <a:ext uri="{FF2B5EF4-FFF2-40B4-BE49-F238E27FC236}">
                <a16:creationId xmlns:a16="http://schemas.microsoft.com/office/drawing/2014/main" id="{C8822230-E7F6-4AEC-86F1-6874B8C03BA4}"/>
              </a:ext>
            </a:extLst>
          </p:cNvPr>
          <p:cNvSpPr>
            <a:spLocks noGrp="1"/>
          </p:cNvSpPr>
          <p:nvPr>
            <p:ph idx="1"/>
          </p:nvPr>
        </p:nvSpPr>
        <p:spPr>
          <a:xfrm>
            <a:off x="5162550" y="2019300"/>
            <a:ext cx="1944000" cy="2700000"/>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lstStyle/>
          <a:p>
            <a:r>
              <a:rPr lang="en-ZA" sz="2800" b="1" dirty="0"/>
              <a:t>LITERARY CONTEXT</a:t>
            </a:r>
          </a:p>
        </p:txBody>
      </p:sp>
      <p:sp>
        <p:nvSpPr>
          <p:cNvPr id="20" name="Text Placeholder 19">
            <a:extLst>
              <a:ext uri="{FF2B5EF4-FFF2-40B4-BE49-F238E27FC236}">
                <a16:creationId xmlns:a16="http://schemas.microsoft.com/office/drawing/2014/main" id="{72DB73E6-C510-4010-99CD-13C274B57E5B}"/>
              </a:ext>
            </a:extLst>
          </p:cNvPr>
          <p:cNvSpPr>
            <a:spLocks noGrp="1"/>
          </p:cNvSpPr>
          <p:nvPr>
            <p:ph type="body" sz="quarter" idx="13"/>
          </p:nvPr>
        </p:nvSpPr>
        <p:spPr>
          <a:xfrm>
            <a:off x="7241010" y="2019300"/>
            <a:ext cx="2132806" cy="2700000"/>
          </a:xfr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a:lstStyle/>
          <a:p>
            <a:r>
              <a:rPr lang="en-ZA" sz="2800" b="1" dirty="0"/>
              <a:t>HISTORICAL CONTEXT</a:t>
            </a:r>
          </a:p>
        </p:txBody>
      </p:sp>
      <p:sp>
        <p:nvSpPr>
          <p:cNvPr id="21" name="Text Placeholder 20">
            <a:extLst>
              <a:ext uri="{FF2B5EF4-FFF2-40B4-BE49-F238E27FC236}">
                <a16:creationId xmlns:a16="http://schemas.microsoft.com/office/drawing/2014/main" id="{F544916F-9E82-4943-9F03-05F7811ACC2E}"/>
              </a:ext>
            </a:extLst>
          </p:cNvPr>
          <p:cNvSpPr>
            <a:spLocks noGrp="1"/>
          </p:cNvSpPr>
          <p:nvPr>
            <p:ph type="body" sz="quarter" idx="14"/>
          </p:nvPr>
        </p:nvSpPr>
        <p:spPr>
          <a:xfrm>
            <a:off x="9518103" y="2019300"/>
            <a:ext cx="1943100" cy="2700000"/>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lstStyle/>
          <a:p>
            <a:r>
              <a:rPr lang="en-ZA" sz="2800" b="1" dirty="0"/>
              <a:t>CULTURAL CONTEXT</a:t>
            </a:r>
          </a:p>
        </p:txBody>
      </p:sp>
      <p:sp>
        <p:nvSpPr>
          <p:cNvPr id="22" name="Text Placeholder 21">
            <a:extLst>
              <a:ext uri="{FF2B5EF4-FFF2-40B4-BE49-F238E27FC236}">
                <a16:creationId xmlns:a16="http://schemas.microsoft.com/office/drawing/2014/main" id="{ADB68C1C-48A6-4CB6-AEB1-1B5B9EB9AA30}"/>
              </a:ext>
            </a:extLst>
          </p:cNvPr>
          <p:cNvSpPr>
            <a:spLocks noGrp="1"/>
          </p:cNvSpPr>
          <p:nvPr>
            <p:ph type="body" sz="quarter" idx="15"/>
          </p:nvPr>
        </p:nvSpPr>
        <p:spPr/>
        <p:txBody>
          <a:bodyPr/>
          <a:lstStyle/>
          <a:p>
            <a:r>
              <a:rPr lang="en-ZA" dirty="0"/>
              <a:t>1</a:t>
            </a:r>
          </a:p>
        </p:txBody>
      </p:sp>
      <p:sp>
        <p:nvSpPr>
          <p:cNvPr id="23" name="Text Placeholder 22">
            <a:extLst>
              <a:ext uri="{FF2B5EF4-FFF2-40B4-BE49-F238E27FC236}">
                <a16:creationId xmlns:a16="http://schemas.microsoft.com/office/drawing/2014/main" id="{3C345EEF-8EE2-4AFF-A515-F49E6FA7CAD4}"/>
              </a:ext>
            </a:extLst>
          </p:cNvPr>
          <p:cNvSpPr>
            <a:spLocks noGrp="1"/>
          </p:cNvSpPr>
          <p:nvPr>
            <p:ph type="body" sz="quarter" idx="16"/>
          </p:nvPr>
        </p:nvSpPr>
        <p:spPr/>
        <p:txBody>
          <a:bodyPr/>
          <a:lstStyle/>
          <a:p>
            <a:r>
              <a:rPr lang="en-ZA"/>
              <a:t>2</a:t>
            </a:r>
            <a:endParaRPr lang="en-ZA" dirty="0"/>
          </a:p>
        </p:txBody>
      </p:sp>
      <p:sp>
        <p:nvSpPr>
          <p:cNvPr id="24" name="Text Placeholder 23">
            <a:extLst>
              <a:ext uri="{FF2B5EF4-FFF2-40B4-BE49-F238E27FC236}">
                <a16:creationId xmlns:a16="http://schemas.microsoft.com/office/drawing/2014/main" id="{C3C9C68B-77C0-41C6-AE3E-6C1B595CDE75}"/>
              </a:ext>
            </a:extLst>
          </p:cNvPr>
          <p:cNvSpPr>
            <a:spLocks noGrp="1"/>
          </p:cNvSpPr>
          <p:nvPr>
            <p:ph type="body" sz="quarter" idx="17"/>
          </p:nvPr>
        </p:nvSpPr>
        <p:spPr/>
        <p:txBody>
          <a:bodyPr/>
          <a:lstStyle/>
          <a:p>
            <a:r>
              <a:rPr lang="en-ZA"/>
              <a:t>3</a:t>
            </a:r>
            <a:endParaRPr lang="en-ZA" dirty="0"/>
          </a:p>
        </p:txBody>
      </p:sp>
      <p:sp>
        <p:nvSpPr>
          <p:cNvPr id="16" name="Text Placeholder 15">
            <a:extLst>
              <a:ext uri="{FF2B5EF4-FFF2-40B4-BE49-F238E27FC236}">
                <a16:creationId xmlns:a16="http://schemas.microsoft.com/office/drawing/2014/main" id="{A761FA4B-43B9-4C0B-BD10-1127709C9786}"/>
              </a:ext>
            </a:extLst>
          </p:cNvPr>
          <p:cNvSpPr>
            <a:spLocks noGrp="1"/>
          </p:cNvSpPr>
          <p:nvPr>
            <p:ph type="body" sz="quarter" idx="18"/>
          </p:nvPr>
        </p:nvSpPr>
        <p:spPr/>
        <p:txBody>
          <a:bodyPr/>
          <a:lstStyle/>
          <a:p>
            <a:r>
              <a:rPr lang="en-ZA" dirty="0"/>
              <a:t>Artefacts from the material past often fit into one or more important contexts. This is no less true of artefacts that are linked to the Bible.</a:t>
            </a:r>
          </a:p>
        </p:txBody>
      </p:sp>
      <p:sp>
        <p:nvSpPr>
          <p:cNvPr id="3" name="Slide Number Placeholder 2">
            <a:extLst>
              <a:ext uri="{FF2B5EF4-FFF2-40B4-BE49-F238E27FC236}">
                <a16:creationId xmlns:a16="http://schemas.microsoft.com/office/drawing/2014/main" id="{FC9047CD-1956-7146-971D-D05A280ACB28}"/>
              </a:ext>
            </a:extLst>
          </p:cNvPr>
          <p:cNvSpPr>
            <a:spLocks noGrp="1"/>
          </p:cNvSpPr>
          <p:nvPr>
            <p:ph type="sldNum" sz="quarter" idx="12"/>
          </p:nvPr>
        </p:nvSpPr>
        <p:spPr/>
        <p:txBody>
          <a:bodyPr/>
          <a:lstStyle/>
          <a:p>
            <a:fld id="{13D2E340-0663-474B-992C-9192B5C45E57}" type="slidenum">
              <a:rPr lang="en-ZA" smtClean="0"/>
              <a:t>7</a:t>
            </a:fld>
            <a:endParaRPr lang="en-ZA"/>
          </a:p>
        </p:txBody>
      </p:sp>
    </p:spTree>
    <p:extLst>
      <p:ext uri="{BB962C8B-B14F-4D97-AF65-F5344CB8AC3E}">
        <p14:creationId xmlns:p14="http://schemas.microsoft.com/office/powerpoint/2010/main" val="390889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randombar(horizontal)">
                                      <p:cBhvr>
                                        <p:cTn id="7" dur="500"/>
                                        <p:tgtEl>
                                          <p:spTgt spid="1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0" dur="5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bg/>
                                          </p:spTgt>
                                        </p:tgtEl>
                                        <p:attrNameLst>
                                          <p:attrName>style.visibility</p:attrName>
                                        </p:attrNameLst>
                                      </p:cBhvr>
                                      <p:to>
                                        <p:strVal val="visible"/>
                                      </p:to>
                                    </p:set>
                                    <p:animEffect transition="in" filter="randombar(horizontal)">
                                      <p:cBhvr>
                                        <p:cTn id="15" dur="500"/>
                                        <p:tgtEl>
                                          <p:spTgt spid="20">
                                            <p:bg/>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1">
                                            <p:bg/>
                                          </p:spTgt>
                                        </p:tgtEl>
                                        <p:attrNameLst>
                                          <p:attrName>style.visibility</p:attrName>
                                        </p:attrNameLst>
                                      </p:cBhvr>
                                      <p:to>
                                        <p:strVal val="visible"/>
                                      </p:to>
                                    </p:set>
                                    <p:animEffect transition="in" filter="randombar(horizontal)">
                                      <p:cBhvr>
                                        <p:cTn id="23" dur="500"/>
                                        <p:tgtEl>
                                          <p:spTgt spid="21">
                                            <p:bg/>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P spid="20" grpId="0" uiExpand="1" build="p" animBg="1"/>
      <p:bldP spid="21"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1FDC16-3D69-48AD-B08B-ED28A10640C1}"/>
              </a:ext>
            </a:extLst>
          </p:cNvPr>
          <p:cNvSpPr>
            <a:spLocks noGrp="1"/>
          </p:cNvSpPr>
          <p:nvPr>
            <p:ph type="body" sz="quarter" idx="18"/>
          </p:nvPr>
        </p:nvSpPr>
        <p:spPr/>
        <p:txBody>
          <a:bodyPr/>
          <a:lstStyle/>
          <a:p>
            <a:r>
              <a:rPr lang="en-ZA" dirty="0"/>
              <a:t>Artefacts do not stand alone. They reflect civilizations from identifiable periods of time, distinct ethnicities, unique cultures, and particular geographical locations.</a:t>
            </a:r>
          </a:p>
        </p:txBody>
      </p:sp>
      <p:sp>
        <p:nvSpPr>
          <p:cNvPr id="4" name="Content Placeholder 3">
            <a:extLst>
              <a:ext uri="{FF2B5EF4-FFF2-40B4-BE49-F238E27FC236}">
                <a16:creationId xmlns:a16="http://schemas.microsoft.com/office/drawing/2014/main" id="{E83DB0A1-C484-4D49-BAC3-ABEE82074C4C}"/>
              </a:ext>
            </a:extLst>
          </p:cNvPr>
          <p:cNvSpPr>
            <a:spLocks noGrp="1"/>
          </p:cNvSpPr>
          <p:nvPr>
            <p:ph idx="1"/>
          </p:nvPr>
        </p:nvSpPr>
        <p:spPr>
          <a:xfrm>
            <a:off x="5162550" y="271463"/>
            <a:ext cx="1986432" cy="6189298"/>
          </a:xfrm>
          <a:gradFill>
            <a:gsLst>
              <a:gs pos="0">
                <a:schemeClr val="accent1">
                  <a:lumMod val="5000"/>
                  <a:lumOff val="95000"/>
                </a:schemeClr>
              </a:gs>
              <a:gs pos="38000">
                <a:schemeClr val="accent1">
                  <a:lumMod val="45000"/>
                  <a:lumOff val="55000"/>
                </a:schemeClr>
              </a:gs>
              <a:gs pos="47000">
                <a:schemeClr val="accent1">
                  <a:lumMod val="45000"/>
                  <a:lumOff val="55000"/>
                </a:schemeClr>
              </a:gs>
              <a:gs pos="98000">
                <a:schemeClr val="accent1">
                  <a:lumMod val="75000"/>
                </a:schemeClr>
              </a:gs>
            </a:gsLst>
            <a:lin ang="5400000" scaled="1"/>
          </a:gradFill>
        </p:spPr>
        <p:txBody>
          <a:bodyPr lIns="72000" rIns="72000">
            <a:noAutofit/>
          </a:bodyPr>
          <a:lstStyle/>
          <a:p>
            <a:r>
              <a:rPr lang="en-ZA" sz="2000" b="1" i="1" dirty="0"/>
              <a:t>For an ancient text, one needs to know not only the immediate literary context, but also, the context of other similar texts from the same period.</a:t>
            </a:r>
          </a:p>
        </p:txBody>
      </p:sp>
      <p:sp>
        <p:nvSpPr>
          <p:cNvPr id="5" name="Text Placeholder 4">
            <a:extLst>
              <a:ext uri="{FF2B5EF4-FFF2-40B4-BE49-F238E27FC236}">
                <a16:creationId xmlns:a16="http://schemas.microsoft.com/office/drawing/2014/main" id="{898F5FE2-B28A-4CCD-9910-126A9581F28F}"/>
              </a:ext>
            </a:extLst>
          </p:cNvPr>
          <p:cNvSpPr>
            <a:spLocks noGrp="1"/>
          </p:cNvSpPr>
          <p:nvPr>
            <p:ph type="body" sz="quarter" idx="13"/>
          </p:nvPr>
        </p:nvSpPr>
        <p:spPr>
          <a:xfrm>
            <a:off x="7295580" y="271463"/>
            <a:ext cx="1986432" cy="6189298"/>
          </a:xfrm>
          <a:gradFill>
            <a:gsLst>
              <a:gs pos="38000">
                <a:schemeClr val="accent2">
                  <a:lumMod val="60000"/>
                  <a:lumOff val="40000"/>
                </a:schemeClr>
              </a:gs>
              <a:gs pos="0">
                <a:schemeClr val="accent2">
                  <a:lumMod val="20000"/>
                  <a:lumOff val="80000"/>
                </a:schemeClr>
              </a:gs>
              <a:gs pos="98000">
                <a:schemeClr val="accent2">
                  <a:lumMod val="75000"/>
                </a:schemeClr>
              </a:gs>
            </a:gsLst>
            <a:lin ang="5400000" scaled="1"/>
          </a:gradFill>
        </p:spPr>
        <p:txBody>
          <a:bodyPr lIns="72000" rIns="72000">
            <a:normAutofit/>
          </a:bodyPr>
          <a:lstStyle/>
          <a:p>
            <a:r>
              <a:rPr lang="en-ZA" sz="2000" b="1" i="1" dirty="0"/>
              <a:t>If a tool, weapon or utensil, one must know something of the surrounding cultural context to properly appreciate its use in the ancient world.</a:t>
            </a:r>
          </a:p>
        </p:txBody>
      </p:sp>
      <p:sp>
        <p:nvSpPr>
          <p:cNvPr id="6" name="Text Placeholder 5">
            <a:extLst>
              <a:ext uri="{FF2B5EF4-FFF2-40B4-BE49-F238E27FC236}">
                <a16:creationId xmlns:a16="http://schemas.microsoft.com/office/drawing/2014/main" id="{AC4A7A4E-C192-4A89-A661-72D76FF2F230}"/>
              </a:ext>
            </a:extLst>
          </p:cNvPr>
          <p:cNvSpPr>
            <a:spLocks noGrp="1"/>
          </p:cNvSpPr>
          <p:nvPr>
            <p:ph type="body" sz="quarter" idx="14"/>
          </p:nvPr>
        </p:nvSpPr>
        <p:spPr>
          <a:xfrm>
            <a:off x="9458593" y="271463"/>
            <a:ext cx="2157145" cy="6189298"/>
          </a:xfrm>
          <a:solidFill>
            <a:schemeClr val="accent5">
              <a:lumMod val="60000"/>
              <a:lumOff val="40000"/>
            </a:schemeClr>
          </a:solidFill>
        </p:spPr>
        <p:txBody>
          <a:bodyPr lIns="72000" rIns="72000">
            <a:normAutofit/>
          </a:bodyPr>
          <a:lstStyle/>
          <a:p>
            <a:r>
              <a:rPr lang="en-ZA" sz="2000" b="1" i="1" dirty="0"/>
              <a:t>If an artefact relates to a person, one must attempt to discover the culture, ethnicity, government, historical period, and geographical location.</a:t>
            </a:r>
          </a:p>
        </p:txBody>
      </p:sp>
      <p:sp>
        <p:nvSpPr>
          <p:cNvPr id="7" name="Slide Number Placeholder 6">
            <a:extLst>
              <a:ext uri="{FF2B5EF4-FFF2-40B4-BE49-F238E27FC236}">
                <a16:creationId xmlns:a16="http://schemas.microsoft.com/office/drawing/2014/main" id="{C7C944DD-F200-6B48-8A79-099A08992A35}"/>
              </a:ext>
            </a:extLst>
          </p:cNvPr>
          <p:cNvSpPr>
            <a:spLocks noGrp="1"/>
          </p:cNvSpPr>
          <p:nvPr>
            <p:ph type="sldNum" sz="quarter" idx="12"/>
          </p:nvPr>
        </p:nvSpPr>
        <p:spPr/>
        <p:txBody>
          <a:bodyPr/>
          <a:lstStyle/>
          <a:p>
            <a:fld id="{13D2E340-0663-474B-992C-9192B5C45E57}" type="slidenum">
              <a:rPr lang="en-ZA" smtClean="0"/>
              <a:t>8</a:t>
            </a:fld>
            <a:endParaRPr lang="en-ZA"/>
          </a:p>
        </p:txBody>
      </p:sp>
      <p:pic>
        <p:nvPicPr>
          <p:cNvPr id="20" name="Picture Placeholder 19">
            <a:extLst>
              <a:ext uri="{FF2B5EF4-FFF2-40B4-BE49-F238E27FC236}">
                <a16:creationId xmlns:a16="http://schemas.microsoft.com/office/drawing/2014/main" id="{D9D47A51-FCF5-42F1-992C-7DFCBD65B58E}"/>
              </a:ext>
            </a:extLst>
          </p:cNvPr>
          <p:cNvPicPr>
            <a:picLocks noGrp="1" noChangeAspect="1"/>
          </p:cNvPicPr>
          <p:nvPr>
            <p:ph type="pic" sz="quarter" idx="22"/>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5669766" y="397239"/>
            <a:ext cx="972000" cy="972000"/>
          </a:xfrm>
        </p:spPr>
      </p:pic>
      <p:pic>
        <p:nvPicPr>
          <p:cNvPr id="27" name="Picture Placeholder 26">
            <a:extLst>
              <a:ext uri="{FF2B5EF4-FFF2-40B4-BE49-F238E27FC236}">
                <a16:creationId xmlns:a16="http://schemas.microsoft.com/office/drawing/2014/main" id="{BDB02682-1FF2-4129-A30D-CE38613F91C3}"/>
              </a:ext>
            </a:extLst>
          </p:cNvPr>
          <p:cNvPicPr>
            <a:picLocks noGrp="1" noChangeAspect="1"/>
          </p:cNvPicPr>
          <p:nvPr>
            <p:ph type="pic" sz="quarter" idx="24"/>
          </p:nvPr>
        </p:nvPicPr>
        <p:blipFill>
          <a:blip r:embed="rId4" cstate="email">
            <a:extLst>
              <a:ext uri="{28A0092B-C50C-407E-A947-70E740481C1C}">
                <a14:useLocalDpi xmlns:a14="http://schemas.microsoft.com/office/drawing/2010/main"/>
              </a:ext>
            </a:extLst>
          </a:blip>
          <a:srcRect/>
          <a:stretch>
            <a:fillRect/>
          </a:stretch>
        </p:blipFill>
        <p:spPr>
          <a:xfrm>
            <a:off x="10051165" y="397239"/>
            <a:ext cx="972000" cy="972000"/>
          </a:xfrm>
        </p:spPr>
      </p:pic>
      <p:pic>
        <p:nvPicPr>
          <p:cNvPr id="13" name="Picture Placeholder 12">
            <a:extLst>
              <a:ext uri="{FF2B5EF4-FFF2-40B4-BE49-F238E27FC236}">
                <a16:creationId xmlns:a16="http://schemas.microsoft.com/office/drawing/2014/main" id="{42F92390-4D2B-40E2-AF6E-0CBB02F7594A}"/>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a:stretch>
            <a:fillRect/>
          </a:stretch>
        </p:blipFill>
        <p:spPr>
          <a:xfrm>
            <a:off x="7802796" y="397239"/>
            <a:ext cx="972000" cy="972000"/>
          </a:xfrm>
        </p:spPr>
      </p:pic>
    </p:spTree>
    <p:extLst>
      <p:ext uri="{BB962C8B-B14F-4D97-AF65-F5344CB8AC3E}">
        <p14:creationId xmlns:p14="http://schemas.microsoft.com/office/powerpoint/2010/main" val="17074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p:cTn id="19" dur="500" fill="hold"/>
                                        <p:tgtEl>
                                          <p:spTgt spid="5">
                                            <p:bg/>
                                          </p:spTgt>
                                        </p:tgtEl>
                                        <p:attrNameLst>
                                          <p:attrName>ppt_w</p:attrName>
                                        </p:attrNameLst>
                                      </p:cBhvr>
                                      <p:tavLst>
                                        <p:tav tm="0">
                                          <p:val>
                                            <p:fltVal val="0"/>
                                          </p:val>
                                        </p:tav>
                                        <p:tav tm="100000">
                                          <p:val>
                                            <p:strVal val="#ppt_w"/>
                                          </p:val>
                                        </p:tav>
                                      </p:tavLst>
                                    </p:anim>
                                    <p:anim calcmode="lin" valueType="num">
                                      <p:cBhvr>
                                        <p:cTn id="20" dur="500" fill="hold"/>
                                        <p:tgtEl>
                                          <p:spTgt spid="5">
                                            <p:bg/>
                                          </p:spTgt>
                                        </p:tgtEl>
                                        <p:attrNameLst>
                                          <p:attrName>ppt_h</p:attrName>
                                        </p:attrNameLst>
                                      </p:cBhvr>
                                      <p:tavLst>
                                        <p:tav tm="0">
                                          <p:val>
                                            <p:fltVal val="0"/>
                                          </p:val>
                                        </p:tav>
                                        <p:tav tm="100000">
                                          <p:val>
                                            <p:strVal val="#ppt_h"/>
                                          </p:val>
                                        </p:tav>
                                      </p:tavLst>
                                    </p:anim>
                                    <p:animEffect transition="in" filter="fade">
                                      <p:cBhvr>
                                        <p:cTn id="21" dur="500"/>
                                        <p:tgtEl>
                                          <p:spTgt spid="5">
                                            <p:bg/>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bg/>
                                          </p:spTgt>
                                        </p:tgtEl>
                                        <p:attrNameLst>
                                          <p:attrName>style.visibility</p:attrName>
                                        </p:attrNameLst>
                                      </p:cBhvr>
                                      <p:to>
                                        <p:strVal val="visible"/>
                                      </p:to>
                                    </p:set>
                                    <p:anim calcmode="lin" valueType="num">
                                      <p:cBhvr>
                                        <p:cTn id="31" dur="500" fill="hold"/>
                                        <p:tgtEl>
                                          <p:spTgt spid="6">
                                            <p:bg/>
                                          </p:spTgt>
                                        </p:tgtEl>
                                        <p:attrNameLst>
                                          <p:attrName>ppt_w</p:attrName>
                                        </p:attrNameLst>
                                      </p:cBhvr>
                                      <p:tavLst>
                                        <p:tav tm="0">
                                          <p:val>
                                            <p:fltVal val="0"/>
                                          </p:val>
                                        </p:tav>
                                        <p:tav tm="100000">
                                          <p:val>
                                            <p:strVal val="#ppt_w"/>
                                          </p:val>
                                        </p:tav>
                                      </p:tavLst>
                                    </p:anim>
                                    <p:anim calcmode="lin" valueType="num">
                                      <p:cBhvr>
                                        <p:cTn id="32" dur="500" fill="hold"/>
                                        <p:tgtEl>
                                          <p:spTgt spid="6">
                                            <p:bg/>
                                          </p:spTgt>
                                        </p:tgtEl>
                                        <p:attrNameLst>
                                          <p:attrName>ppt_h</p:attrName>
                                        </p:attrNameLst>
                                      </p:cBhvr>
                                      <p:tavLst>
                                        <p:tav tm="0">
                                          <p:val>
                                            <p:fltVal val="0"/>
                                          </p:val>
                                        </p:tav>
                                        <p:tav tm="100000">
                                          <p:val>
                                            <p:strVal val="#ppt_h"/>
                                          </p:val>
                                        </p:tav>
                                      </p:tavLst>
                                    </p:anim>
                                    <p:animEffect transition="in" filter="fade">
                                      <p:cBhvr>
                                        <p:cTn id="33" dur="500"/>
                                        <p:tgtEl>
                                          <p:spTgt spid="6">
                                            <p:bg/>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p:cTn id="3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P spid="6"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E9485-83DA-4B13-8981-4AF52D6239AF}"/>
              </a:ext>
            </a:extLst>
          </p:cNvPr>
          <p:cNvSpPr>
            <a:spLocks noGrp="1"/>
          </p:cNvSpPr>
          <p:nvPr>
            <p:ph type="body" sz="quarter" idx="18"/>
          </p:nvPr>
        </p:nvSpPr>
        <p:spPr>
          <a:xfrm>
            <a:off x="176202" y="1600200"/>
            <a:ext cx="3824288" cy="5114925"/>
          </a:xfrm>
          <a:solidFill>
            <a:schemeClr val="accent5">
              <a:lumMod val="75000"/>
            </a:schemeClr>
          </a:solidFill>
        </p:spPr>
        <p:txBody>
          <a:bodyPr>
            <a:normAutofit/>
          </a:bodyPr>
          <a:lstStyle/>
          <a:p>
            <a:pPr algn="l"/>
            <a:r>
              <a:rPr lang="en-US" sz="2800" dirty="0">
                <a:solidFill>
                  <a:srgbClr val="FFC000"/>
                </a:solidFill>
                <a:effectLst>
                  <a:outerShdw blurRad="38100" dist="38100" dir="2700000" algn="tl">
                    <a:srgbClr val="000000">
                      <a:alpha val="43137"/>
                    </a:srgbClr>
                  </a:outerShdw>
                </a:effectLst>
                <a:latin typeface="Impact" panose="020B0806030902050204" pitchFamily="34" charset="0"/>
              </a:rPr>
              <a:t>EGYPTIAN</a:t>
            </a:r>
          </a:p>
          <a:p>
            <a:pPr algn="l"/>
            <a:r>
              <a:rPr lang="en-US" sz="2400" dirty="0">
                <a:solidFill>
                  <a:srgbClr val="FFC000"/>
                </a:solidFill>
                <a:effectLst>
                  <a:outerShdw blurRad="38100" dist="38100" dir="2700000" algn="tl">
                    <a:srgbClr val="000000">
                      <a:alpha val="43137"/>
                    </a:srgbClr>
                  </a:outerShdw>
                </a:effectLst>
                <a:latin typeface="Calibri" panose="020F0502020204030204" pitchFamily="34" charset="0"/>
              </a:rPr>
              <a:t>1</a:t>
            </a:r>
            <a:r>
              <a:rPr lang="en-US" sz="2400" baseline="30000" dirty="0">
                <a:solidFill>
                  <a:srgbClr val="FFC000"/>
                </a:solidFill>
                <a:effectLst>
                  <a:outerShdw blurRad="38100" dist="38100" dir="2700000" algn="tl">
                    <a:srgbClr val="000000">
                      <a:alpha val="43137"/>
                    </a:srgbClr>
                  </a:outerShdw>
                </a:effectLst>
                <a:latin typeface="Calibri" panose="020F0502020204030204" pitchFamily="34" charset="0"/>
              </a:rPr>
              <a:t>st</a:t>
            </a:r>
            <a:r>
              <a:rPr lang="en-US" sz="2400" dirty="0">
                <a:solidFill>
                  <a:srgbClr val="FFC000"/>
                </a:solidFill>
                <a:effectLst>
                  <a:outerShdw blurRad="38100" dist="38100" dir="2700000" algn="tl">
                    <a:srgbClr val="000000">
                      <a:alpha val="43137"/>
                    </a:srgbClr>
                  </a:outerShdw>
                </a:effectLst>
                <a:latin typeface="Calibri" panose="020F0502020204030204" pitchFamily="34" charset="0"/>
              </a:rPr>
              <a:t> Floor</a:t>
            </a:r>
          </a:p>
          <a:p>
            <a:pPr marL="457200" indent="-457200" algn="l">
              <a:buFont typeface="Arial" panose="020B0604020202020204" pitchFamily="34" charset="0"/>
              <a:buChar char="•"/>
            </a:pPr>
            <a:r>
              <a:rPr lang="en-US" sz="2400" i="1" dirty="0">
                <a:solidFill>
                  <a:schemeClr val="bg1"/>
                </a:solidFill>
              </a:rPr>
              <a:t>Though the influence of Egypt upon ancient Israel was limited, the earliest Israelites had contact with Egyptian culture through Abraham, Jacob and their descendants. </a:t>
            </a:r>
          </a:p>
        </p:txBody>
      </p:sp>
      <p:sp>
        <p:nvSpPr>
          <p:cNvPr id="4" name="Slide Number Placeholder 3">
            <a:extLst>
              <a:ext uri="{FF2B5EF4-FFF2-40B4-BE49-F238E27FC236}">
                <a16:creationId xmlns:a16="http://schemas.microsoft.com/office/drawing/2014/main" id="{17453752-C281-4699-9921-B869F12791DB}"/>
              </a:ext>
            </a:extLst>
          </p:cNvPr>
          <p:cNvSpPr>
            <a:spLocks noGrp="1"/>
          </p:cNvSpPr>
          <p:nvPr>
            <p:ph type="sldNum" sz="quarter" idx="12"/>
          </p:nvPr>
        </p:nvSpPr>
        <p:spPr/>
        <p:txBody>
          <a:bodyPr/>
          <a:lstStyle/>
          <a:p>
            <a:fld id="{13D2E340-0663-474B-992C-9192B5C45E57}" type="slidenum">
              <a:rPr lang="en-ZA" smtClean="0"/>
              <a:t>9</a:t>
            </a:fld>
            <a:endParaRPr lang="en-ZA"/>
          </a:p>
        </p:txBody>
      </p:sp>
      <p:sp>
        <p:nvSpPr>
          <p:cNvPr id="5" name="Title 4">
            <a:extLst>
              <a:ext uri="{FF2B5EF4-FFF2-40B4-BE49-F238E27FC236}">
                <a16:creationId xmlns:a16="http://schemas.microsoft.com/office/drawing/2014/main" id="{5039DDEE-DEC5-44D5-A305-08C7EFFF9C33}"/>
              </a:ext>
            </a:extLst>
          </p:cNvPr>
          <p:cNvSpPr>
            <a:spLocks noGrp="1"/>
          </p:cNvSpPr>
          <p:nvPr>
            <p:ph type="title"/>
          </p:nvPr>
        </p:nvSpPr>
        <p:spPr>
          <a:xfrm>
            <a:off x="726286" y="142875"/>
            <a:ext cx="10753725" cy="1283410"/>
          </a:xfrm>
        </p:spPr>
        <p:txBody>
          <a:bodyPr>
            <a:normAutofit fontScale="90000"/>
          </a:bodyPr>
          <a:lstStyle/>
          <a:p>
            <a:pPr algn="ctr"/>
            <a:r>
              <a:rPr lang="en-US" sz="4400" dirty="0"/>
              <a:t>Three Galleries in the DIA feature artefacts that assist in our understanding of the Bible </a:t>
            </a:r>
          </a:p>
        </p:txBody>
      </p:sp>
      <p:sp>
        <p:nvSpPr>
          <p:cNvPr id="6" name="Text Placeholder 1">
            <a:extLst>
              <a:ext uri="{FF2B5EF4-FFF2-40B4-BE49-F238E27FC236}">
                <a16:creationId xmlns:a16="http://schemas.microsoft.com/office/drawing/2014/main" id="{16A0C9E4-42FE-4492-9DD2-AA89BA9E388F}"/>
              </a:ext>
            </a:extLst>
          </p:cNvPr>
          <p:cNvSpPr txBox="1">
            <a:spLocks/>
          </p:cNvSpPr>
          <p:nvPr/>
        </p:nvSpPr>
        <p:spPr>
          <a:xfrm>
            <a:off x="4191006" y="1600200"/>
            <a:ext cx="3824288" cy="5114925"/>
          </a:xfrm>
          <a:prstGeom prst="rect">
            <a:avLst/>
          </a:prstGeom>
          <a:solidFill>
            <a:schemeClr val="accent4">
              <a:lumMod val="75000"/>
            </a:schemeClr>
          </a:solidFill>
        </p:spPr>
        <p:txBody>
          <a:bodyPr vert="horz" lIns="91440" tIns="45720" rIns="91440" bIns="45720" rtlCol="0">
            <a:normAutofit/>
          </a:bodyPr>
          <a:lstStyle>
            <a:lvl1pPr marL="0" indent="0" algn="r" defTabSz="914400" rtl="0" eaLnBrk="1" latinLnBrk="0" hangingPunct="1">
              <a:lnSpc>
                <a:spcPct val="112000"/>
              </a:lnSpc>
              <a:spcBef>
                <a:spcPts val="900"/>
              </a:spcBef>
              <a:buFont typeface="Arial" panose="020B0604020202020204" pitchFamily="34" charset="0"/>
              <a:buNone/>
              <a:defRPr sz="2000" kern="1200" baseline="0">
                <a:solidFill>
                  <a:schemeClr val="tx1">
                    <a:lumMod val="85000"/>
                    <a:lumOff val="15000"/>
                  </a:schemeClr>
                </a:solidFill>
                <a:latin typeface="+mn-lt"/>
                <a:ea typeface="+mn-ea"/>
                <a:cs typeface="+mn-cs"/>
              </a:defRPr>
            </a:lvl1pPr>
            <a:lvl2pPr marL="402336" indent="0" algn="r" defTabSz="914400" rtl="0" eaLnBrk="1" latinLnBrk="0" hangingPunct="1">
              <a:lnSpc>
                <a:spcPct val="112000"/>
              </a:lnSpc>
              <a:spcBef>
                <a:spcPts val="900"/>
              </a:spcBef>
              <a:buFont typeface="Corbel" panose="020B0503020204020204" pitchFamily="34" charset="0"/>
              <a:buNone/>
              <a:defRPr sz="1800" kern="1200" baseline="0">
                <a:solidFill>
                  <a:schemeClr val="tx1">
                    <a:lumMod val="85000"/>
                    <a:lumOff val="15000"/>
                  </a:schemeClr>
                </a:solidFill>
                <a:latin typeface="+mn-lt"/>
                <a:ea typeface="+mn-ea"/>
                <a:cs typeface="+mn-cs"/>
              </a:defRPr>
            </a:lvl2pPr>
            <a:lvl3pPr marL="859536" indent="0" algn="r" defTabSz="914400" rtl="0" eaLnBrk="1" latinLnBrk="0" hangingPunct="1">
              <a:lnSpc>
                <a:spcPct val="112000"/>
              </a:lnSpc>
              <a:spcBef>
                <a:spcPts val="900"/>
              </a:spcBef>
              <a:buFont typeface="Arial" panose="020B0604020202020204" pitchFamily="34" charset="0"/>
              <a:buNone/>
              <a:defRPr sz="1600" kern="1200" baseline="0">
                <a:solidFill>
                  <a:schemeClr val="tx1">
                    <a:lumMod val="85000"/>
                    <a:lumOff val="15000"/>
                  </a:schemeClr>
                </a:solidFill>
                <a:latin typeface="+mn-lt"/>
                <a:ea typeface="+mn-ea"/>
                <a:cs typeface="+mn-cs"/>
              </a:defRPr>
            </a:lvl3pPr>
            <a:lvl4pPr marL="1316736" indent="0" algn="r" defTabSz="914400" rtl="0" eaLnBrk="1" latinLnBrk="0" hangingPunct="1">
              <a:lnSpc>
                <a:spcPct val="112000"/>
              </a:lnSpc>
              <a:spcBef>
                <a:spcPts val="900"/>
              </a:spcBef>
              <a:buFont typeface="Corbel" panose="020B0503020204020204" pitchFamily="34" charset="0"/>
              <a:buNone/>
              <a:defRPr sz="1400" kern="1200" baseline="0">
                <a:solidFill>
                  <a:schemeClr val="tx1">
                    <a:lumMod val="85000"/>
                    <a:lumOff val="15000"/>
                  </a:schemeClr>
                </a:solidFill>
                <a:latin typeface="+mn-lt"/>
                <a:ea typeface="+mn-ea"/>
                <a:cs typeface="+mn-cs"/>
              </a:defRPr>
            </a:lvl4pPr>
            <a:lvl5pPr marL="1773936" indent="0" algn="r" defTabSz="914400" rtl="0" eaLnBrk="1" latinLnBrk="0" hangingPunct="1">
              <a:lnSpc>
                <a:spcPct val="112000"/>
              </a:lnSpc>
              <a:spcBef>
                <a:spcPts val="900"/>
              </a:spcBef>
              <a:buFont typeface="Arial" panose="020B0604020202020204" pitchFamily="34" charset="0"/>
              <a:buNone/>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lgn="l"/>
            <a:r>
              <a:rPr lang="en-US" sz="2800" dirty="0">
                <a:solidFill>
                  <a:srgbClr val="FFC000"/>
                </a:solidFill>
                <a:effectLst>
                  <a:outerShdw blurRad="38100" dist="38100" dir="2700000" algn="tl">
                    <a:srgbClr val="000000">
                      <a:alpha val="43137"/>
                    </a:srgbClr>
                  </a:outerShdw>
                </a:effectLst>
                <a:latin typeface="Impact" panose="020B0806030902050204" pitchFamily="34" charset="0"/>
              </a:rPr>
              <a:t>ANCIENT MIDDLE EAST</a:t>
            </a:r>
          </a:p>
          <a:p>
            <a:pPr algn="l"/>
            <a:r>
              <a:rPr lang="en-US" sz="2400" dirty="0">
                <a:solidFill>
                  <a:srgbClr val="FFC000"/>
                </a:solidFill>
                <a:effectLst>
                  <a:outerShdw blurRad="38100" dist="38100" dir="2700000" algn="tl">
                    <a:srgbClr val="000000">
                      <a:alpha val="43137"/>
                    </a:srgbClr>
                  </a:outerShdw>
                </a:effectLst>
                <a:latin typeface="Calibri" panose="020F0502020204030204" pitchFamily="34" charset="0"/>
              </a:rPr>
              <a:t>1</a:t>
            </a:r>
            <a:r>
              <a:rPr lang="en-US" sz="2400" baseline="30000" dirty="0">
                <a:solidFill>
                  <a:srgbClr val="FFC000"/>
                </a:solidFill>
                <a:effectLst>
                  <a:outerShdw blurRad="38100" dist="38100" dir="2700000" algn="tl">
                    <a:srgbClr val="000000">
                      <a:alpha val="43137"/>
                    </a:srgbClr>
                  </a:outerShdw>
                </a:effectLst>
                <a:latin typeface="Calibri" panose="020F0502020204030204" pitchFamily="34" charset="0"/>
              </a:rPr>
              <a:t>st</a:t>
            </a:r>
            <a:r>
              <a:rPr lang="en-US" sz="2400" dirty="0">
                <a:solidFill>
                  <a:srgbClr val="FFC000"/>
                </a:solidFill>
                <a:effectLst>
                  <a:outerShdw blurRad="38100" dist="38100" dir="2700000" algn="tl">
                    <a:srgbClr val="000000">
                      <a:alpha val="43137"/>
                    </a:srgbClr>
                  </a:outerShdw>
                </a:effectLst>
                <a:latin typeface="Calibri" panose="020F0502020204030204" pitchFamily="34" charset="0"/>
              </a:rPr>
              <a:t> Floor</a:t>
            </a:r>
          </a:p>
          <a:p>
            <a:pPr marL="457200" indent="-457200" algn="l">
              <a:buFont typeface="Arial" panose="020B0604020202020204" pitchFamily="34" charset="0"/>
              <a:buChar char="•"/>
            </a:pPr>
            <a:r>
              <a:rPr lang="en-US" sz="2400" i="1" dirty="0">
                <a:solidFill>
                  <a:schemeClr val="bg1"/>
                </a:solidFill>
              </a:rPr>
              <a:t>The greatest influence upon ancient Israel was through Canaanite and Mesopotamian cultures.</a:t>
            </a:r>
          </a:p>
          <a:p>
            <a:pPr marL="457200" indent="-457200" algn="l">
              <a:buFont typeface="Arial" panose="020B0604020202020204" pitchFamily="34" charset="0"/>
              <a:buChar char="•"/>
            </a:pPr>
            <a:r>
              <a:rPr lang="en-US" sz="2400" i="1" dirty="0">
                <a:solidFill>
                  <a:schemeClr val="bg1"/>
                </a:solidFill>
              </a:rPr>
              <a:t>Indeed, the very language of Hebrew is cognate with several other northwest Semitic languages.</a:t>
            </a:r>
          </a:p>
        </p:txBody>
      </p:sp>
      <p:sp>
        <p:nvSpPr>
          <p:cNvPr id="7" name="Text Placeholder 1">
            <a:extLst>
              <a:ext uri="{FF2B5EF4-FFF2-40B4-BE49-F238E27FC236}">
                <a16:creationId xmlns:a16="http://schemas.microsoft.com/office/drawing/2014/main" id="{EEBF9C77-F6F3-433B-845B-7CC28288C63D}"/>
              </a:ext>
            </a:extLst>
          </p:cNvPr>
          <p:cNvSpPr txBox="1">
            <a:spLocks/>
          </p:cNvSpPr>
          <p:nvPr/>
        </p:nvSpPr>
        <p:spPr>
          <a:xfrm>
            <a:off x="8191513" y="1600200"/>
            <a:ext cx="3824286" cy="5114925"/>
          </a:xfrm>
          <a:prstGeom prst="rect">
            <a:avLst/>
          </a:prstGeom>
          <a:solidFill>
            <a:schemeClr val="accent6">
              <a:lumMod val="75000"/>
            </a:schemeClr>
          </a:solidFill>
        </p:spPr>
        <p:txBody>
          <a:bodyPr vert="horz" lIns="91440" tIns="45720" rIns="91440" bIns="45720" rtlCol="0">
            <a:normAutofit/>
          </a:bodyPr>
          <a:lstStyle>
            <a:lvl1pPr marL="0" indent="0" algn="r" defTabSz="914400" rtl="0" eaLnBrk="1" latinLnBrk="0" hangingPunct="1">
              <a:lnSpc>
                <a:spcPct val="112000"/>
              </a:lnSpc>
              <a:spcBef>
                <a:spcPts val="900"/>
              </a:spcBef>
              <a:buFont typeface="Arial" panose="020B0604020202020204" pitchFamily="34" charset="0"/>
              <a:buNone/>
              <a:defRPr sz="2000" kern="1200" baseline="0">
                <a:solidFill>
                  <a:schemeClr val="tx1">
                    <a:lumMod val="85000"/>
                    <a:lumOff val="15000"/>
                  </a:schemeClr>
                </a:solidFill>
                <a:latin typeface="+mn-lt"/>
                <a:ea typeface="+mn-ea"/>
                <a:cs typeface="+mn-cs"/>
              </a:defRPr>
            </a:lvl1pPr>
            <a:lvl2pPr marL="402336" indent="0" algn="r" defTabSz="914400" rtl="0" eaLnBrk="1" latinLnBrk="0" hangingPunct="1">
              <a:lnSpc>
                <a:spcPct val="112000"/>
              </a:lnSpc>
              <a:spcBef>
                <a:spcPts val="900"/>
              </a:spcBef>
              <a:buFont typeface="Corbel" panose="020B0503020204020204" pitchFamily="34" charset="0"/>
              <a:buNone/>
              <a:defRPr sz="1800" kern="1200" baseline="0">
                <a:solidFill>
                  <a:schemeClr val="tx1">
                    <a:lumMod val="85000"/>
                    <a:lumOff val="15000"/>
                  </a:schemeClr>
                </a:solidFill>
                <a:latin typeface="+mn-lt"/>
                <a:ea typeface="+mn-ea"/>
                <a:cs typeface="+mn-cs"/>
              </a:defRPr>
            </a:lvl2pPr>
            <a:lvl3pPr marL="859536" indent="0" algn="r" defTabSz="914400" rtl="0" eaLnBrk="1" latinLnBrk="0" hangingPunct="1">
              <a:lnSpc>
                <a:spcPct val="112000"/>
              </a:lnSpc>
              <a:spcBef>
                <a:spcPts val="900"/>
              </a:spcBef>
              <a:buFont typeface="Arial" panose="020B0604020202020204" pitchFamily="34" charset="0"/>
              <a:buNone/>
              <a:defRPr sz="1600" kern="1200" baseline="0">
                <a:solidFill>
                  <a:schemeClr val="tx1">
                    <a:lumMod val="85000"/>
                    <a:lumOff val="15000"/>
                  </a:schemeClr>
                </a:solidFill>
                <a:latin typeface="+mn-lt"/>
                <a:ea typeface="+mn-ea"/>
                <a:cs typeface="+mn-cs"/>
              </a:defRPr>
            </a:lvl3pPr>
            <a:lvl4pPr marL="1316736" indent="0" algn="r" defTabSz="914400" rtl="0" eaLnBrk="1" latinLnBrk="0" hangingPunct="1">
              <a:lnSpc>
                <a:spcPct val="112000"/>
              </a:lnSpc>
              <a:spcBef>
                <a:spcPts val="900"/>
              </a:spcBef>
              <a:buFont typeface="Corbel" panose="020B0503020204020204" pitchFamily="34" charset="0"/>
              <a:buNone/>
              <a:defRPr sz="1400" kern="1200" baseline="0">
                <a:solidFill>
                  <a:schemeClr val="tx1">
                    <a:lumMod val="85000"/>
                    <a:lumOff val="15000"/>
                  </a:schemeClr>
                </a:solidFill>
                <a:latin typeface="+mn-lt"/>
                <a:ea typeface="+mn-ea"/>
                <a:cs typeface="+mn-cs"/>
              </a:defRPr>
            </a:lvl4pPr>
            <a:lvl5pPr marL="1773936" indent="0" algn="r" defTabSz="914400" rtl="0" eaLnBrk="1" latinLnBrk="0" hangingPunct="1">
              <a:lnSpc>
                <a:spcPct val="112000"/>
              </a:lnSpc>
              <a:spcBef>
                <a:spcPts val="900"/>
              </a:spcBef>
              <a:buFont typeface="Arial" panose="020B0604020202020204" pitchFamily="34" charset="0"/>
              <a:buNone/>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lgn="l"/>
            <a:r>
              <a:rPr lang="en-US" sz="2800" dirty="0">
                <a:solidFill>
                  <a:srgbClr val="FFC000"/>
                </a:solidFill>
                <a:effectLst>
                  <a:outerShdw blurRad="38100" dist="38100" dir="2700000" algn="tl">
                    <a:srgbClr val="000000">
                      <a:alpha val="43137"/>
                    </a:srgbClr>
                  </a:outerShdw>
                </a:effectLst>
                <a:latin typeface="Impact" panose="020B0806030902050204" pitchFamily="34" charset="0"/>
              </a:rPr>
              <a:t>GRECO-ROMAN</a:t>
            </a:r>
          </a:p>
          <a:p>
            <a:pPr algn="l"/>
            <a:r>
              <a:rPr lang="en-US" sz="2400" dirty="0">
                <a:solidFill>
                  <a:srgbClr val="FFC000"/>
                </a:solidFill>
                <a:effectLst>
                  <a:outerShdw blurRad="38100" dist="38100" dir="2700000" algn="tl">
                    <a:srgbClr val="000000">
                      <a:alpha val="43137"/>
                    </a:srgbClr>
                  </a:outerShdw>
                </a:effectLst>
                <a:latin typeface="Calibri" panose="020F0502020204030204" pitchFamily="34" charset="0"/>
              </a:rPr>
              <a:t>Atrium</a:t>
            </a:r>
          </a:p>
          <a:p>
            <a:pPr marL="457200" indent="-457200" algn="l">
              <a:buFont typeface="Arial" panose="020B0604020202020204" pitchFamily="34" charset="0"/>
              <a:buChar char="•"/>
            </a:pPr>
            <a:r>
              <a:rPr lang="en-US" sz="2400" i="1" dirty="0">
                <a:solidFill>
                  <a:schemeClr val="bg1"/>
                </a:solidFill>
              </a:rPr>
              <a:t>The Christian New Testament was written against the prevailing backgrounds of both 2</a:t>
            </a:r>
            <a:r>
              <a:rPr lang="en-US" sz="2400" i="1" baseline="30000" dirty="0">
                <a:solidFill>
                  <a:schemeClr val="bg1"/>
                </a:solidFill>
              </a:rPr>
              <a:t>nd</a:t>
            </a:r>
            <a:r>
              <a:rPr lang="en-US" sz="2400" i="1" dirty="0">
                <a:solidFill>
                  <a:schemeClr val="bg1"/>
                </a:solidFill>
              </a:rPr>
              <a:t> Temple Jewish and Greco-Roman cultures.</a:t>
            </a:r>
          </a:p>
        </p:txBody>
      </p:sp>
    </p:spTree>
    <p:extLst>
      <p:ext uri="{BB962C8B-B14F-4D97-AF65-F5344CB8AC3E}">
        <p14:creationId xmlns:p14="http://schemas.microsoft.com/office/powerpoint/2010/main" val="25800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0" dur="500"/>
                                        <p:tgtEl>
                                          <p:spTgt spid="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3" dur="500"/>
                                        <p:tgtEl>
                                          <p:spTgt spid="2">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animBg="1"/>
      <p:bldP spid="7" grpId="0" animBg="1"/>
    </p:bld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graphy Template SB v5" id="{C8F63719-C7B0-440F-BF45-FBF3A61BF5B0}" vid="{52D5C24F-F4F1-40E8-BCD0-A5A76B7890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6FA4BFD-A0C4-48D8-A7A5-82C354709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8C7708-2BC8-4D9C-B536-F8B43BD93DBE}">
  <ds:schemaRefs>
    <ds:schemaRef ds:uri="http://schemas.microsoft.com/sharepoint/v3/contenttype/forms"/>
  </ds:schemaRefs>
</ds:datastoreItem>
</file>

<file path=customXml/itemProps3.xml><?xml version="1.0" encoding="utf-8"?>
<ds:datastoreItem xmlns:ds="http://schemas.openxmlformats.org/officeDocument/2006/customXml" ds:itemID="{0B4284A5-B91B-44CE-AA98-D113F7E92098}">
  <ds:schemaRefs>
    <ds:schemaRef ds:uri="http://schemas.openxmlformats.org/package/2006/metadata/core-properties"/>
    <ds:schemaRef ds:uri="http://purl.org/dc/terms/"/>
    <ds:schemaRef ds:uri="http://purl.org/dc/elements/1.1/"/>
    <ds:schemaRef ds:uri="http://www.w3.org/XML/1998/namespace"/>
    <ds:schemaRef ds:uri="fb0879af-3eba-417a-a55a-ffe6dcd6ca77"/>
    <ds:schemaRef ds:uri="6dc4bcd6-49db-4c07-9060-8acfc67cef9f"/>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Biography presentation</Template>
  <TotalTime>0</TotalTime>
  <Words>3676</Words>
  <Application>Microsoft Office PowerPoint</Application>
  <PresentationFormat>Widescreen</PresentationFormat>
  <Paragraphs>186</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Impact</vt:lpstr>
      <vt:lpstr>Calibri</vt:lpstr>
      <vt:lpstr>Century Schoolbook</vt:lpstr>
      <vt:lpstr>Corbel</vt:lpstr>
      <vt:lpstr>Headlines</vt:lpstr>
      <vt:lpstr>The Bible and the Artefacts of the DIA</vt:lpstr>
      <vt:lpstr>Archaeological Praxis</vt:lpstr>
      <vt:lpstr>PowerPoint Presentation</vt:lpstr>
      <vt:lpstr>PowerPoint Presentation</vt:lpstr>
      <vt:lpstr>PowerPoint Presentation</vt:lpstr>
      <vt:lpstr>PowerPoint Presentation</vt:lpstr>
      <vt:lpstr>Context</vt:lpstr>
      <vt:lpstr>PowerPoint Presentation</vt:lpstr>
      <vt:lpstr>Three Galleries in the DIA feature artefacts that assist in our understanding of the Bible </vt:lpstr>
      <vt:lpstr>The Period of the Patriarchs</vt:lpstr>
      <vt:lpstr>Development of Writing</vt:lpstr>
      <vt:lpstr>From Cuneiform to Alphabets</vt:lpstr>
      <vt:lpstr>Scribes</vt:lpstr>
      <vt:lpstr>PowerPoint Presentation</vt:lpstr>
      <vt:lpstr>Wooden Coffin Wall</vt:lpstr>
      <vt:lpstr>Egyptian Canopic Jars</vt:lpstr>
      <vt:lpstr>Book of the Dead</vt:lpstr>
      <vt:lpstr>Cylinder Seals</vt:lpstr>
      <vt:lpstr>Oil Lamps</vt:lpstr>
      <vt:lpstr>The Period of the Tribal League</vt:lpstr>
      <vt:lpstr>Bronze Sword</vt:lpstr>
      <vt:lpstr>Fertility Figurine</vt:lpstr>
      <vt:lpstr>The Period of the Monarchy</vt:lpstr>
      <vt:lpstr>Bronze Javelin Head</vt:lpstr>
      <vt:lpstr>Assyrian Magical Bird Man</vt:lpstr>
      <vt:lpstr>Protective Figure</vt:lpstr>
      <vt:lpstr>Dragon of Marduk</vt:lpstr>
      <vt:lpstr>Tiglath-Pileser III</vt:lpstr>
      <vt:lpstr>Assyrian Ceremonial Belt</vt:lpstr>
      <vt:lpstr>Assyrian Helmut</vt:lpstr>
      <vt:lpstr>The Period of the Exile and Post-exile</vt:lpstr>
      <vt:lpstr>Persian Imperial Guard</vt:lpstr>
      <vt:lpstr>PowerPoint Presentation</vt:lpstr>
      <vt:lpstr>PowerPoint Presentation</vt:lpstr>
      <vt:lpstr>PowerPoint Presentation</vt:lpstr>
      <vt:lpstr>Persian Drinking Bowl</vt:lpstr>
      <vt:lpstr>Gold Daric</vt:lpstr>
      <vt:lpstr>PowerPoint Presentation</vt:lpstr>
      <vt:lpstr>The Period of the Early Christianity</vt:lpstr>
      <vt:lpstr> Caesar Augustus</vt:lpstr>
      <vt:lpstr>Caesar Nero</vt:lpstr>
      <vt:lpstr>Hoplite Helmut</vt:lpstr>
      <vt:lpstr>Oil Lamp</vt:lpstr>
      <vt:lpstr>Symbols of the Four Gospels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2018-11-21T14:16:19Z</dcterms:created>
  <dcterms:modified xsi:type="dcterms:W3CDTF">2025-02-17T15:34:14Z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