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6" r:id="rId161"/>
    <p:sldId id="415"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Lst>
  <p:sldSz cx="9144000" cy="6858000" type="screen4x3"/>
  <p:notesSz cx="6858000" cy="9144000"/>
  <p:embeddedFontLst>
    <p:embeddedFont>
      <p:font typeface="Arial Narrow" panose="020B0606020202030204" pitchFamily="34" charset="0"/>
      <p:regular r:id="rId216"/>
      <p:bold r:id="rId217"/>
      <p:italic r:id="rId218"/>
      <p:boldItalic r:id="rId219"/>
    </p:embeddedFont>
    <p:embeddedFont>
      <p:font typeface="Comic Sans MS" panose="030F0702030302020204" pitchFamily="66" charset="0"/>
      <p:regular r:id="rId220"/>
      <p:bold r:id="rId221"/>
      <p:italic r:id="rId222"/>
      <p:boldItalic r:id="rId223"/>
    </p:embeddedFont>
    <p:embeddedFont>
      <p:font typeface="Eras Demi ITC" panose="020B0805030504020804" pitchFamily="34" charset="0"/>
      <p:regular r:id="rId224"/>
    </p:embeddedFont>
    <p:embeddedFont>
      <p:font typeface="Franklin Gothic Medium" panose="020B0603020102020204" pitchFamily="34" charset="0"/>
      <p:regular r:id="rId225"/>
      <p:italic r:id="rId226"/>
    </p:embeddedFont>
    <p:embeddedFont>
      <p:font typeface="HebrewTh" pitchFamily="2" charset="0"/>
      <p:regular r:id="rId227"/>
    </p:embeddedFont>
    <p:embeddedFont>
      <p:font typeface="Helvetica" panose="020B0604020202020204" pitchFamily="34" charset="0"/>
      <p:regular r:id="rId228"/>
      <p:bold r:id="rId229"/>
      <p:italic r:id="rId230"/>
      <p:boldItalic r:id="rId231"/>
    </p:embeddedFont>
    <p:embeddedFont>
      <p:font typeface="Open Sans" panose="020B0606030504020204" pitchFamily="34" charset="0"/>
      <p:regular r:id="rId232"/>
      <p:bold r:id="rId233"/>
      <p:italic r:id="rId234"/>
      <p:boldItalic r:id="rId23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ECECCA"/>
          </a:solidFill>
        </a:fill>
      </a:tcStyle>
    </a:wholeTbl>
    <a:band2H>
      <a:tcTxStyle/>
      <a:tcStyle>
        <a:tcBdr/>
        <a:fill>
          <a:solidFill>
            <a:srgbClr val="F6F6E6"/>
          </a:solidFill>
        </a:fill>
      </a:tcStyle>
    </a:band2H>
    <a:firstCol>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1"/>
          </a:solidFill>
        </a:fill>
      </a:tcStyle>
    </a:firstCol>
    <a:la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381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1"/>
          </a:solidFill>
        </a:fill>
      </a:tcStyle>
    </a:lastRow>
    <a:fir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381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3"/>
          </a:solidFill>
        </a:fill>
      </a:tcStyle>
    </a:firstCol>
    <a:la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381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3"/>
          </a:solidFill>
        </a:fill>
      </a:tcStyle>
    </a:lastRow>
    <a:fir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381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3"/>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6"/>
          </a:solidFill>
        </a:fill>
      </a:tcStyle>
    </a:firstCol>
    <a:la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381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6"/>
          </a:solidFill>
        </a:fill>
      </a:tcStyle>
    </a:lastRow>
    <a:fir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381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chemeClr val="accent6"/>
          </a:solidFill>
        </a:fill>
      </a:tcStyle>
    </a:firstRow>
  </a:tblStyle>
  <a:tblStyle styleId="{CF821DB8-F4EB-4A41-A1BA-3FCAFE7338EE}"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D6C8A4"/>
          </a:solidFill>
        </a:fill>
      </a:tcStyle>
    </a:band2H>
    <a:firstCol>
      <a:tcTxStyle b="on" i="off">
        <a:fontRef idx="minor">
          <a:srgbClr val="D6C8A4"/>
        </a:fontRef>
        <a:srgbClr val="D6C8A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D6C8A4"/>
          </a:solidFill>
        </a:fill>
      </a:tcStyle>
    </a:lastRow>
    <a:firstRow>
      <a:tcTxStyle b="on" i="off">
        <a:fontRef idx="minor">
          <a:srgbClr val="D6C8A4"/>
        </a:fontRef>
        <a:srgbClr val="D6C8A4"/>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000000"/>
        </a:fontRef>
        <a:srgbClr val="000000"/>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000000"/>
          </a:solidFill>
        </a:fill>
      </a:tcStyle>
    </a:firstCol>
    <a:la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38100" cap="flat">
              <a:solidFill>
                <a:srgbClr val="D6C8A4"/>
              </a:solidFill>
              <a:prstDash val="solid"/>
              <a:round/>
            </a:ln>
          </a:top>
          <a:bottom>
            <a:ln w="127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000000"/>
          </a:solidFill>
        </a:fill>
      </a:tcStyle>
    </a:lastRow>
    <a:firstRow>
      <a:tcTxStyle b="on" i="off">
        <a:fontRef idx="minor">
          <a:srgbClr val="D6C8A4"/>
        </a:fontRef>
        <a:srgbClr val="D6C8A4"/>
      </a:tcTxStyle>
      <a:tcStyle>
        <a:tcBdr>
          <a:left>
            <a:ln w="12700" cap="flat">
              <a:solidFill>
                <a:srgbClr val="D6C8A4"/>
              </a:solidFill>
              <a:prstDash val="solid"/>
              <a:round/>
            </a:ln>
          </a:left>
          <a:right>
            <a:ln w="12700" cap="flat">
              <a:solidFill>
                <a:srgbClr val="D6C8A4"/>
              </a:solidFill>
              <a:prstDash val="solid"/>
              <a:round/>
            </a:ln>
          </a:right>
          <a:top>
            <a:ln w="12700" cap="flat">
              <a:solidFill>
                <a:srgbClr val="D6C8A4"/>
              </a:solidFill>
              <a:prstDash val="solid"/>
              <a:round/>
            </a:ln>
          </a:top>
          <a:bottom>
            <a:ln w="38100" cap="flat">
              <a:solidFill>
                <a:srgbClr val="D6C8A4"/>
              </a:solidFill>
              <a:prstDash val="solid"/>
              <a:round/>
            </a:ln>
          </a:bottom>
          <a:insideH>
            <a:ln w="12700" cap="flat">
              <a:solidFill>
                <a:srgbClr val="D6C8A4"/>
              </a:solidFill>
              <a:prstDash val="solid"/>
              <a:round/>
            </a:ln>
          </a:insideH>
          <a:insideV>
            <a:ln w="12700" cap="flat">
              <a:solidFill>
                <a:srgbClr val="D6C8A4"/>
              </a:solidFill>
              <a:prstDash val="solid"/>
              <a:round/>
            </a:ln>
          </a:insideV>
        </a:tcBdr>
        <a:fill>
          <a:solidFill>
            <a:srgbClr val="000000"/>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9822" autoAdjust="0"/>
  </p:normalViewPr>
  <p:slideViewPr>
    <p:cSldViewPr snapToGrid="0">
      <p:cViewPr varScale="1">
        <p:scale>
          <a:sx n="102" d="100"/>
          <a:sy n="102" d="100"/>
        </p:scale>
        <p:origin x="1884"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1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1.fntdata"/><Relationship Id="rId237"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font" Target="fonts/font1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font" Target="fonts/font2.fntdata"/><Relationship Id="rId6" Type="http://schemas.openxmlformats.org/officeDocument/2006/relationships/slide" Target="slides/slide5.xml"/><Relationship Id="rId238" Type="http://schemas.openxmlformats.org/officeDocument/2006/relationships/theme" Target="theme/theme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font" Target="fonts/font13.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font" Target="fonts/font3.fntdata"/><Relationship Id="rId239"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font" Target="fonts/font14.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font" Target="fonts/font4.fntdata"/><Relationship Id="rId230" Type="http://schemas.openxmlformats.org/officeDocument/2006/relationships/font" Target="fonts/font15.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font" Target="fonts/font5.fntdata"/><Relationship Id="rId225"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36"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font" Target="fonts/font16.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font" Target="fonts/font6.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17.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font" Target="fonts/font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font" Target="fonts/font18.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font" Target="fonts/font8.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font" Target="fonts/font9.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font" Target="fonts/font20.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24" name="グループ"/>
          <p:cNvGrpSpPr/>
          <p:nvPr/>
        </p:nvGrpSpPr>
        <p:grpSpPr>
          <a:xfrm>
            <a:off x="279399" y="152399"/>
            <a:ext cx="8686803" cy="1600204"/>
            <a:chOff x="0" y="0"/>
            <a:chExt cx="8686802" cy="1600202"/>
          </a:xfrm>
        </p:grpSpPr>
        <p:sp>
          <p:nvSpPr>
            <p:cNvPr id="19" name="線"/>
            <p:cNvSpPr/>
            <p:nvPr/>
          </p:nvSpPr>
          <p:spPr>
            <a:xfrm flipH="1" flipV="1">
              <a:off x="177798" y="1600200"/>
              <a:ext cx="8305804" cy="3"/>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20" name="正方形"/>
            <p:cNvSpPr/>
            <p:nvPr/>
          </p:nvSpPr>
          <p:spPr>
            <a:xfrm>
              <a:off x="8458200" y="-1"/>
              <a:ext cx="228602" cy="228602"/>
            </a:xfrm>
            <a:prstGeom prst="rect">
              <a:avLst/>
            </a:prstGeom>
            <a:solidFill>
              <a:srgbClr val="660000"/>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21" name="四角形"/>
            <p:cNvSpPr/>
            <p:nvPr/>
          </p:nvSpPr>
          <p:spPr>
            <a:xfrm>
              <a:off x="-1" y="-1"/>
              <a:ext cx="8455027" cy="228602"/>
            </a:xfrm>
            <a:prstGeom prst="rect">
              <a:avLst/>
            </a:prstGeom>
            <a:solidFill>
              <a:schemeClr val="accent2"/>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22" name="四角形"/>
            <p:cNvSpPr/>
            <p:nvPr/>
          </p:nvSpPr>
          <p:spPr>
            <a:xfrm>
              <a:off x="-1" y="228600"/>
              <a:ext cx="8455027" cy="139702"/>
            </a:xfrm>
            <a:prstGeom prst="rect">
              <a:avLst/>
            </a:prstGeom>
            <a:solidFill>
              <a:srgbClr val="660000"/>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23" name="四角形"/>
            <p:cNvSpPr/>
            <p:nvPr/>
          </p:nvSpPr>
          <p:spPr>
            <a:xfrm>
              <a:off x="8458200" y="230187"/>
              <a:ext cx="228602" cy="136528"/>
            </a:xfrm>
            <a:prstGeom prst="rect">
              <a:avLst/>
            </a:prstGeom>
            <a:solidFill>
              <a:schemeClr val="accent2"/>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grpSp>
      <p:sp>
        <p:nvSpPr>
          <p:cNvPr id="25" name="Slide Number"/>
          <p:cNvSpPr txBox="1">
            <a:spLocks noGrp="1"/>
          </p:cNvSpPr>
          <p:nvPr>
            <p:ph type="sldNum" sz="quarter" idx="2"/>
          </p:nvPr>
        </p:nvSpPr>
        <p:spPr>
          <a:prstGeom prst="rect">
            <a:avLst/>
          </a:prstGeom>
        </p:spPr>
        <p:txBody>
          <a:bodyPr/>
          <a:lstStyle>
            <a:lvl1pPr>
              <a:defRPr b="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_OBJECTS">
    <p:spTree>
      <p:nvGrpSpPr>
        <p:cNvPr id="1" name=""/>
        <p:cNvGrpSpPr/>
        <p:nvPr/>
      </p:nvGrpSpPr>
      <p:grpSpPr>
        <a:xfrm>
          <a:off x="0" y="0"/>
          <a:ext cx="0" cy="0"/>
          <a:chOff x="0" y="0"/>
          <a:chExt cx="0" cy="0"/>
        </a:xfrm>
      </p:grpSpPr>
      <p:grpSp>
        <p:nvGrpSpPr>
          <p:cNvPr id="128" name="Google Shape;15;p190"/>
          <p:cNvGrpSpPr/>
          <p:nvPr/>
        </p:nvGrpSpPr>
        <p:grpSpPr>
          <a:xfrm>
            <a:off x="279396" y="152399"/>
            <a:ext cx="8686804" cy="1601476"/>
            <a:chOff x="0" y="0"/>
            <a:chExt cx="8686802" cy="1601475"/>
          </a:xfrm>
        </p:grpSpPr>
        <p:sp>
          <p:nvSpPr>
            <p:cNvPr id="123" name="Google Shape;16;p190"/>
            <p:cNvSpPr/>
            <p:nvPr/>
          </p:nvSpPr>
          <p:spPr>
            <a:xfrm flipH="1" flipV="1">
              <a:off x="177797" y="1601471"/>
              <a:ext cx="8305805" cy="4"/>
            </a:xfrm>
            <a:prstGeom prst="line">
              <a:avLst/>
            </a:prstGeom>
            <a:noFill/>
            <a:ln w="12700" cap="flat">
              <a:solidFill>
                <a:srgbClr val="000000"/>
              </a:solidFill>
              <a:prstDash val="solid"/>
              <a:miter lim="800000"/>
            </a:ln>
            <a:effectLst/>
          </p:spPr>
          <p:txBody>
            <a:bodyPr wrap="square" lIns="45718" tIns="45718" rIns="45718" bIns="45718" numCol="1" anchor="t">
              <a:noAutofit/>
            </a:bodyPr>
            <a:lstStyle/>
            <a:p>
              <a:endParaRPr/>
            </a:p>
          </p:txBody>
        </p:sp>
        <p:sp>
          <p:nvSpPr>
            <p:cNvPr id="124" name="Google Shape;17;p190"/>
            <p:cNvSpPr/>
            <p:nvPr/>
          </p:nvSpPr>
          <p:spPr>
            <a:xfrm>
              <a:off x="8458200" y="-1"/>
              <a:ext cx="228602" cy="228603"/>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25" name="Google Shape;18;p190"/>
            <p:cNvSpPr/>
            <p:nvPr/>
          </p:nvSpPr>
          <p:spPr>
            <a:xfrm>
              <a:off x="-1" y="-1"/>
              <a:ext cx="8455029" cy="228603"/>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26" name="Google Shape;19;p190"/>
            <p:cNvSpPr/>
            <p:nvPr/>
          </p:nvSpPr>
          <p:spPr>
            <a:xfrm>
              <a:off x="-1" y="228600"/>
              <a:ext cx="8455029" cy="139703"/>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27" name="Google Shape;20;p190"/>
            <p:cNvSpPr/>
            <p:nvPr/>
          </p:nvSpPr>
          <p:spPr>
            <a:xfrm>
              <a:off x="8458200" y="230187"/>
              <a:ext cx="228602" cy="136529"/>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sp>
        <p:nvSpPr>
          <p:cNvPr id="129" name="Title Text"/>
          <p:cNvSpPr txBox="1">
            <a:spLocks noGrp="1"/>
          </p:cNvSpPr>
          <p:nvPr>
            <p:ph type="title"/>
          </p:nvPr>
        </p:nvSpPr>
        <p:spPr>
          <a:prstGeom prst="rect">
            <a:avLst/>
          </a:prstGeom>
        </p:spPr>
        <p:txBody>
          <a:bodyPr lIns="45699" tIns="45699" rIns="45699" bIns="45699"/>
          <a:lstStyle/>
          <a:p>
            <a:r>
              <a:t>Title Text</a:t>
            </a:r>
          </a:p>
        </p:txBody>
      </p:sp>
      <p:sp>
        <p:nvSpPr>
          <p:cNvPr id="130" name="Body Level One…"/>
          <p:cNvSpPr txBox="1">
            <a:spLocks noGrp="1"/>
          </p:cNvSpPr>
          <p:nvPr>
            <p:ph type="body" sz="half" idx="1"/>
          </p:nvPr>
        </p:nvSpPr>
        <p:spPr>
          <a:xfrm>
            <a:off x="457200" y="1828800"/>
            <a:ext cx="4038600" cy="4302125"/>
          </a:xfrm>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131" name="Google Shape;39;p193"/>
          <p:cNvSpPr txBox="1">
            <a:spLocks noGrp="1"/>
          </p:cNvSpPr>
          <p:nvPr>
            <p:ph type="body" sz="half" idx="21"/>
          </p:nvPr>
        </p:nvSpPr>
        <p:spPr>
          <a:xfrm>
            <a:off x="4648200" y="1828800"/>
            <a:ext cx="4038600" cy="4302125"/>
          </a:xfrm>
          <a:prstGeom prst="rect">
            <a:avLst/>
          </a:prstGeom>
        </p:spPr>
        <p:txBody>
          <a:bodyPr lIns="45699" tIns="45699" rIns="45699" bIns="45699"/>
          <a:lstStyle/>
          <a:p>
            <a:endParaRPr/>
          </a:p>
        </p:txBody>
      </p:sp>
      <p:sp>
        <p:nvSpPr>
          <p:cNvPr id="132"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OBJECT_AND_TEXT 0">
    <p:spTree>
      <p:nvGrpSpPr>
        <p:cNvPr id="1" name=""/>
        <p:cNvGrpSpPr/>
        <p:nvPr/>
      </p:nvGrpSpPr>
      <p:grpSpPr>
        <a:xfrm>
          <a:off x="0" y="0"/>
          <a:ext cx="0" cy="0"/>
          <a:chOff x="0" y="0"/>
          <a:chExt cx="0" cy="0"/>
        </a:xfrm>
      </p:grpSpPr>
      <p:sp>
        <p:nvSpPr>
          <p:cNvPr id="139" name="Title Text"/>
          <p:cNvSpPr txBox="1">
            <a:spLocks noGrp="1"/>
          </p:cNvSpPr>
          <p:nvPr>
            <p:ph type="title"/>
          </p:nvPr>
        </p:nvSpPr>
        <p:spPr>
          <a:prstGeom prst="rect">
            <a:avLst/>
          </a:prstGeom>
        </p:spPr>
        <p:txBody>
          <a:bodyPr lIns="45699" tIns="45699" rIns="45699" bIns="45699"/>
          <a:lstStyle/>
          <a:p>
            <a:r>
              <a:t>Title Text</a:t>
            </a:r>
          </a:p>
        </p:txBody>
      </p:sp>
      <p:sp>
        <p:nvSpPr>
          <p:cNvPr id="140" name="Body Level One…"/>
          <p:cNvSpPr txBox="1">
            <a:spLocks noGrp="1"/>
          </p:cNvSpPr>
          <p:nvPr>
            <p:ph type="body" sz="half" idx="1"/>
          </p:nvPr>
        </p:nvSpPr>
        <p:spPr>
          <a:xfrm>
            <a:off x="457200" y="1828800"/>
            <a:ext cx="4038600" cy="4302125"/>
          </a:xfrm>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141" name="Google Shape;51;p195"/>
          <p:cNvSpPr txBox="1">
            <a:spLocks noGrp="1"/>
          </p:cNvSpPr>
          <p:nvPr>
            <p:ph type="body" sz="half" idx="21"/>
          </p:nvPr>
        </p:nvSpPr>
        <p:spPr>
          <a:xfrm>
            <a:off x="4648200" y="1828800"/>
            <a:ext cx="4038600" cy="4302125"/>
          </a:xfrm>
          <a:prstGeom prst="rect">
            <a:avLst/>
          </a:prstGeom>
        </p:spPr>
        <p:txBody>
          <a:bodyPr lIns="45699" tIns="45699" rIns="45699" bIns="45699"/>
          <a:lstStyle/>
          <a:p>
            <a:endParaRPr/>
          </a:p>
        </p:txBody>
      </p:sp>
      <p:sp>
        <p:nvSpPr>
          <p:cNvPr id="142"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OBJECT 0">
    <p:spTree>
      <p:nvGrpSpPr>
        <p:cNvPr id="1" name=""/>
        <p:cNvGrpSpPr/>
        <p:nvPr/>
      </p:nvGrpSpPr>
      <p:grpSpPr>
        <a:xfrm>
          <a:off x="0" y="0"/>
          <a:ext cx="0" cy="0"/>
          <a:chOff x="0" y="0"/>
          <a:chExt cx="0" cy="0"/>
        </a:xfrm>
      </p:grpSpPr>
      <p:sp>
        <p:nvSpPr>
          <p:cNvPr id="149" name="Title Text"/>
          <p:cNvSpPr txBox="1">
            <a:spLocks noGrp="1"/>
          </p:cNvSpPr>
          <p:nvPr>
            <p:ph type="title"/>
          </p:nvPr>
        </p:nvSpPr>
        <p:spPr>
          <a:prstGeom prst="rect">
            <a:avLst/>
          </a:prstGeom>
        </p:spPr>
        <p:txBody>
          <a:bodyPr lIns="45699" tIns="45699" rIns="45699" bIns="45699"/>
          <a:lstStyle/>
          <a:p>
            <a:r>
              <a:t>Title Text</a:t>
            </a:r>
          </a:p>
        </p:txBody>
      </p:sp>
      <p:sp>
        <p:nvSpPr>
          <p:cNvPr id="150" name="Body Level One…"/>
          <p:cNvSpPr txBox="1">
            <a:spLocks noGrp="1"/>
          </p:cNvSpPr>
          <p:nvPr>
            <p:ph type="body" idx="1"/>
          </p:nvPr>
        </p:nvSpPr>
        <p:spPr>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OBJECT_AND_TWO_OBJECTS 0">
    <p:spTree>
      <p:nvGrpSpPr>
        <p:cNvPr id="1" name=""/>
        <p:cNvGrpSpPr/>
        <p:nvPr/>
      </p:nvGrpSpPr>
      <p:grpSpPr>
        <a:xfrm>
          <a:off x="0" y="0"/>
          <a:ext cx="0" cy="0"/>
          <a:chOff x="0" y="0"/>
          <a:chExt cx="0" cy="0"/>
        </a:xfrm>
      </p:grpSpPr>
      <p:sp>
        <p:nvSpPr>
          <p:cNvPr id="158" name="Title Text"/>
          <p:cNvSpPr txBox="1">
            <a:spLocks noGrp="1"/>
          </p:cNvSpPr>
          <p:nvPr>
            <p:ph type="title"/>
          </p:nvPr>
        </p:nvSpPr>
        <p:spPr>
          <a:prstGeom prst="rect">
            <a:avLst/>
          </a:prstGeom>
        </p:spPr>
        <p:txBody>
          <a:bodyPr lIns="45699" tIns="45699" rIns="45699" bIns="45699"/>
          <a:lstStyle/>
          <a:p>
            <a:r>
              <a:t>Title Text</a:t>
            </a:r>
          </a:p>
        </p:txBody>
      </p:sp>
      <p:sp>
        <p:nvSpPr>
          <p:cNvPr id="159" name="Body Level One…"/>
          <p:cNvSpPr txBox="1">
            <a:spLocks noGrp="1"/>
          </p:cNvSpPr>
          <p:nvPr>
            <p:ph type="body" sz="half" idx="1"/>
          </p:nvPr>
        </p:nvSpPr>
        <p:spPr>
          <a:xfrm>
            <a:off x="457200" y="1828800"/>
            <a:ext cx="4038600" cy="4302125"/>
          </a:xfrm>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160" name="Google Shape;58;p196"/>
          <p:cNvSpPr txBox="1">
            <a:spLocks noGrp="1"/>
          </p:cNvSpPr>
          <p:nvPr>
            <p:ph type="body" sz="quarter" idx="21"/>
          </p:nvPr>
        </p:nvSpPr>
        <p:spPr>
          <a:xfrm>
            <a:off x="4648200" y="1828799"/>
            <a:ext cx="4038600" cy="2074867"/>
          </a:xfrm>
          <a:prstGeom prst="rect">
            <a:avLst/>
          </a:prstGeom>
        </p:spPr>
        <p:txBody>
          <a:bodyPr lIns="45699" tIns="45699" rIns="45699" bIns="45699"/>
          <a:lstStyle/>
          <a:p>
            <a:endParaRPr/>
          </a:p>
        </p:txBody>
      </p:sp>
      <p:sp>
        <p:nvSpPr>
          <p:cNvPr id="161" name="Google Shape;59;p196"/>
          <p:cNvSpPr txBox="1">
            <a:spLocks noGrp="1"/>
          </p:cNvSpPr>
          <p:nvPr>
            <p:ph type="body" sz="quarter" idx="22"/>
          </p:nvPr>
        </p:nvSpPr>
        <p:spPr>
          <a:xfrm>
            <a:off x="4648200" y="4056062"/>
            <a:ext cx="4038600" cy="2074862"/>
          </a:xfrm>
          <a:prstGeom prst="rect">
            <a:avLst/>
          </a:prstGeom>
        </p:spPr>
        <p:txBody>
          <a:bodyPr lIns="45699" tIns="45699" rIns="45699" bIns="45699"/>
          <a:lstStyle/>
          <a:p>
            <a:endParaRPr/>
          </a:p>
        </p:txBody>
      </p:sp>
      <p:sp>
        <p:nvSpPr>
          <p:cNvPr id="162"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prstGeom prst="rect">
            <a:avLst/>
          </a:prstGeom>
        </p:spPr>
        <p:txBody>
          <a:bodyPr/>
          <a:lstStyle>
            <a:lvl1pPr>
              <a:defRPr b="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OBJECT 0">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lIns="45699" tIns="45699" rIns="45699" bIns="45699"/>
          <a:lstStyle/>
          <a:p>
            <a:r>
              <a:t>Title Text</a:t>
            </a:r>
          </a:p>
        </p:txBody>
      </p:sp>
      <p:sp>
        <p:nvSpPr>
          <p:cNvPr id="49" name="Body Level One…"/>
          <p:cNvSpPr txBox="1">
            <a:spLocks noGrp="1"/>
          </p:cNvSpPr>
          <p:nvPr>
            <p:ph type="body" idx="1"/>
          </p:nvPr>
        </p:nvSpPr>
        <p:spPr>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grpSp>
        <p:nvGrpSpPr>
          <p:cNvPr id="62" name="Google Shape;15;p190"/>
          <p:cNvGrpSpPr/>
          <p:nvPr/>
        </p:nvGrpSpPr>
        <p:grpSpPr>
          <a:xfrm>
            <a:off x="279399" y="152399"/>
            <a:ext cx="8686803" cy="1601474"/>
            <a:chOff x="0" y="0"/>
            <a:chExt cx="8686802" cy="1601472"/>
          </a:xfrm>
        </p:grpSpPr>
        <p:sp>
          <p:nvSpPr>
            <p:cNvPr id="57" name="Google Shape;16;p190"/>
            <p:cNvSpPr/>
            <p:nvPr/>
          </p:nvSpPr>
          <p:spPr>
            <a:xfrm flipH="1" flipV="1">
              <a:off x="177797" y="1601469"/>
              <a:ext cx="8305804" cy="4"/>
            </a:xfrm>
            <a:prstGeom prst="line">
              <a:avLst/>
            </a:prstGeom>
            <a:noFill/>
            <a:ln w="12700" cap="flat">
              <a:solidFill>
                <a:srgbClr val="000000"/>
              </a:solidFill>
              <a:prstDash val="solid"/>
              <a:miter lim="800000"/>
            </a:ln>
            <a:effectLst/>
          </p:spPr>
          <p:txBody>
            <a:bodyPr wrap="square" lIns="45718" tIns="45718" rIns="45718" bIns="45718" numCol="1" anchor="t">
              <a:noAutofit/>
            </a:bodyPr>
            <a:lstStyle/>
            <a:p>
              <a:endParaRPr/>
            </a:p>
          </p:txBody>
        </p:sp>
        <p:sp>
          <p:nvSpPr>
            <p:cNvPr id="58" name="Google Shape;17;p190"/>
            <p:cNvSpPr/>
            <p:nvPr/>
          </p:nvSpPr>
          <p:spPr>
            <a:xfrm>
              <a:off x="8458200" y="-1"/>
              <a:ext cx="228602" cy="228602"/>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59" name="Google Shape;18;p190"/>
            <p:cNvSpPr/>
            <p:nvPr/>
          </p:nvSpPr>
          <p:spPr>
            <a:xfrm>
              <a:off x="-1" y="-1"/>
              <a:ext cx="8455027" cy="228602"/>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60" name="Google Shape;19;p190"/>
            <p:cNvSpPr/>
            <p:nvPr/>
          </p:nvSpPr>
          <p:spPr>
            <a:xfrm>
              <a:off x="-1" y="228600"/>
              <a:ext cx="8455027" cy="139702"/>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61" name="Google Shape;20;p190"/>
            <p:cNvSpPr/>
            <p:nvPr/>
          </p:nvSpPr>
          <p:spPr>
            <a:xfrm>
              <a:off x="8458200" y="230187"/>
              <a:ext cx="228602" cy="136528"/>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sp>
        <p:nvSpPr>
          <p:cNvPr id="63" name="Title Text"/>
          <p:cNvSpPr txBox="1">
            <a:spLocks noGrp="1"/>
          </p:cNvSpPr>
          <p:nvPr>
            <p:ph type="title"/>
          </p:nvPr>
        </p:nvSpPr>
        <p:spPr>
          <a:prstGeom prst="rect">
            <a:avLst/>
          </a:prstGeom>
        </p:spPr>
        <p:txBody>
          <a:bodyPr lIns="45699" tIns="45699" rIns="45699" bIns="45699"/>
          <a:lstStyle/>
          <a:p>
            <a:r>
              <a:t>Title Text</a:t>
            </a:r>
          </a:p>
        </p:txBody>
      </p:sp>
      <p:sp>
        <p:nvSpPr>
          <p:cNvPr id="64" name="Body Level One…"/>
          <p:cNvSpPr txBox="1">
            <a:spLocks noGrp="1"/>
          </p:cNvSpPr>
          <p:nvPr>
            <p:ph type="body" idx="1"/>
          </p:nvPr>
        </p:nvSpPr>
        <p:spPr>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FOUR_OBJECTS 0">
    <p:bg>
      <p:bgPr>
        <a:solidFill>
          <a:srgbClr val="DBD600"/>
        </a:solidFill>
        <a:effectLst/>
      </p:bgPr>
    </p:bg>
    <p:spTree>
      <p:nvGrpSpPr>
        <p:cNvPr id="1" name=""/>
        <p:cNvGrpSpPr/>
        <p:nvPr/>
      </p:nvGrpSpPr>
      <p:grpSpPr>
        <a:xfrm>
          <a:off x="0" y="0"/>
          <a:ext cx="0" cy="0"/>
          <a:chOff x="0" y="0"/>
          <a:chExt cx="0" cy="0"/>
        </a:xfrm>
      </p:grpSpPr>
      <p:sp>
        <p:nvSpPr>
          <p:cNvPr id="72" name="Title Text"/>
          <p:cNvSpPr txBox="1">
            <a:spLocks noGrp="1"/>
          </p:cNvSpPr>
          <p:nvPr>
            <p:ph type="title"/>
          </p:nvPr>
        </p:nvSpPr>
        <p:spPr>
          <a:prstGeom prst="rect">
            <a:avLst/>
          </a:prstGeom>
        </p:spPr>
        <p:txBody>
          <a:bodyPr lIns="45699" tIns="45699" rIns="45699" bIns="45699"/>
          <a:lstStyle/>
          <a:p>
            <a:r>
              <a:t>Title Text</a:t>
            </a:r>
          </a:p>
        </p:txBody>
      </p:sp>
      <p:sp>
        <p:nvSpPr>
          <p:cNvPr id="73" name="Body Level One…"/>
          <p:cNvSpPr txBox="1">
            <a:spLocks noGrp="1"/>
          </p:cNvSpPr>
          <p:nvPr>
            <p:ph type="body" sz="quarter" idx="1"/>
          </p:nvPr>
        </p:nvSpPr>
        <p:spPr>
          <a:xfrm>
            <a:off x="457200" y="1828800"/>
            <a:ext cx="4038600" cy="2074866"/>
          </a:xfrm>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74" name="Google Shape;30;p192"/>
          <p:cNvSpPr txBox="1">
            <a:spLocks noGrp="1"/>
          </p:cNvSpPr>
          <p:nvPr>
            <p:ph type="body" sz="quarter" idx="21"/>
          </p:nvPr>
        </p:nvSpPr>
        <p:spPr>
          <a:xfrm>
            <a:off x="4648200" y="1828799"/>
            <a:ext cx="4038600" cy="2074867"/>
          </a:xfrm>
          <a:prstGeom prst="rect">
            <a:avLst/>
          </a:prstGeom>
        </p:spPr>
        <p:txBody>
          <a:bodyPr lIns="45699" tIns="45699" rIns="45699" bIns="45699"/>
          <a:lstStyle/>
          <a:p>
            <a:endParaRPr/>
          </a:p>
        </p:txBody>
      </p:sp>
      <p:sp>
        <p:nvSpPr>
          <p:cNvPr id="75" name="Google Shape;31;p192"/>
          <p:cNvSpPr txBox="1">
            <a:spLocks noGrp="1"/>
          </p:cNvSpPr>
          <p:nvPr>
            <p:ph type="body" sz="quarter" idx="22"/>
          </p:nvPr>
        </p:nvSpPr>
        <p:spPr>
          <a:xfrm>
            <a:off x="457200" y="4056062"/>
            <a:ext cx="4038600" cy="2074862"/>
          </a:xfrm>
          <a:prstGeom prst="rect">
            <a:avLst/>
          </a:prstGeom>
        </p:spPr>
        <p:txBody>
          <a:bodyPr lIns="45699" tIns="45699" rIns="45699" bIns="45699"/>
          <a:lstStyle/>
          <a:p>
            <a:endParaRPr/>
          </a:p>
        </p:txBody>
      </p:sp>
      <p:sp>
        <p:nvSpPr>
          <p:cNvPr id="76" name="Google Shape;32;p192"/>
          <p:cNvSpPr txBox="1">
            <a:spLocks noGrp="1"/>
          </p:cNvSpPr>
          <p:nvPr>
            <p:ph type="body" sz="quarter" idx="23"/>
          </p:nvPr>
        </p:nvSpPr>
        <p:spPr>
          <a:xfrm>
            <a:off x="4648200" y="4056062"/>
            <a:ext cx="4038600" cy="2074862"/>
          </a:xfrm>
          <a:prstGeom prst="rect">
            <a:avLst/>
          </a:prstGeom>
        </p:spPr>
        <p:txBody>
          <a:bodyPr lIns="45699" tIns="45699" rIns="45699" bIns="45699"/>
          <a:lstStyle/>
          <a:p>
            <a:endParaRPr/>
          </a:p>
        </p:txBody>
      </p:sp>
      <p:sp>
        <p:nvSpPr>
          <p:cNvPr id="77"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_OBJECTS">
    <p:spTree>
      <p:nvGrpSpPr>
        <p:cNvPr id="1" name=""/>
        <p:cNvGrpSpPr/>
        <p:nvPr/>
      </p:nvGrpSpPr>
      <p:grpSpPr>
        <a:xfrm>
          <a:off x="0" y="0"/>
          <a:ext cx="0" cy="0"/>
          <a:chOff x="0" y="0"/>
          <a:chExt cx="0" cy="0"/>
        </a:xfrm>
      </p:grpSpPr>
      <p:grpSp>
        <p:nvGrpSpPr>
          <p:cNvPr id="89" name="Google Shape;15;p190"/>
          <p:cNvGrpSpPr/>
          <p:nvPr/>
        </p:nvGrpSpPr>
        <p:grpSpPr>
          <a:xfrm>
            <a:off x="279399" y="152399"/>
            <a:ext cx="8686803" cy="1601474"/>
            <a:chOff x="0" y="0"/>
            <a:chExt cx="8686802" cy="1601472"/>
          </a:xfrm>
        </p:grpSpPr>
        <p:sp>
          <p:nvSpPr>
            <p:cNvPr id="84" name="Google Shape;16;p190"/>
            <p:cNvSpPr/>
            <p:nvPr/>
          </p:nvSpPr>
          <p:spPr>
            <a:xfrm flipH="1" flipV="1">
              <a:off x="177797" y="1601469"/>
              <a:ext cx="8305804" cy="4"/>
            </a:xfrm>
            <a:prstGeom prst="line">
              <a:avLst/>
            </a:prstGeom>
            <a:noFill/>
            <a:ln w="12700" cap="flat">
              <a:solidFill>
                <a:srgbClr val="000000"/>
              </a:solidFill>
              <a:prstDash val="solid"/>
              <a:miter lim="800000"/>
            </a:ln>
            <a:effectLst/>
          </p:spPr>
          <p:txBody>
            <a:bodyPr wrap="square" lIns="45718" tIns="45718" rIns="45718" bIns="45718" numCol="1" anchor="t">
              <a:noAutofit/>
            </a:bodyPr>
            <a:lstStyle/>
            <a:p>
              <a:endParaRPr/>
            </a:p>
          </p:txBody>
        </p:sp>
        <p:sp>
          <p:nvSpPr>
            <p:cNvPr id="85" name="Google Shape;17;p190"/>
            <p:cNvSpPr/>
            <p:nvPr/>
          </p:nvSpPr>
          <p:spPr>
            <a:xfrm>
              <a:off x="8458200" y="-1"/>
              <a:ext cx="228602" cy="228602"/>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6" name="Google Shape;18;p190"/>
            <p:cNvSpPr/>
            <p:nvPr/>
          </p:nvSpPr>
          <p:spPr>
            <a:xfrm>
              <a:off x="-1" y="-1"/>
              <a:ext cx="8455027" cy="228602"/>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7" name="Google Shape;19;p190"/>
            <p:cNvSpPr/>
            <p:nvPr/>
          </p:nvSpPr>
          <p:spPr>
            <a:xfrm>
              <a:off x="-1" y="228600"/>
              <a:ext cx="8455027" cy="139702"/>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8" name="Google Shape;20;p190"/>
            <p:cNvSpPr/>
            <p:nvPr/>
          </p:nvSpPr>
          <p:spPr>
            <a:xfrm>
              <a:off x="8458200" y="230187"/>
              <a:ext cx="228602" cy="136528"/>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sp>
        <p:nvSpPr>
          <p:cNvPr id="90" name="Title Text"/>
          <p:cNvSpPr txBox="1">
            <a:spLocks noGrp="1"/>
          </p:cNvSpPr>
          <p:nvPr>
            <p:ph type="title"/>
          </p:nvPr>
        </p:nvSpPr>
        <p:spPr>
          <a:prstGeom prst="rect">
            <a:avLst/>
          </a:prstGeom>
        </p:spPr>
        <p:txBody>
          <a:bodyPr lIns="45699" tIns="45699" rIns="45699" bIns="45699"/>
          <a:lstStyle/>
          <a:p>
            <a:r>
              <a:t>Title Text</a:t>
            </a:r>
          </a:p>
        </p:txBody>
      </p:sp>
      <p:sp>
        <p:nvSpPr>
          <p:cNvPr id="91" name="Body Level One…"/>
          <p:cNvSpPr txBox="1">
            <a:spLocks noGrp="1"/>
          </p:cNvSpPr>
          <p:nvPr>
            <p:ph type="body" sz="half" idx="1"/>
          </p:nvPr>
        </p:nvSpPr>
        <p:spPr>
          <a:xfrm>
            <a:off x="457200" y="1828800"/>
            <a:ext cx="4038600" cy="4302125"/>
          </a:xfrm>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92" name="Google Shape;39;p193"/>
          <p:cNvSpPr txBox="1">
            <a:spLocks noGrp="1"/>
          </p:cNvSpPr>
          <p:nvPr>
            <p:ph type="body" sz="half" idx="21"/>
          </p:nvPr>
        </p:nvSpPr>
        <p:spPr>
          <a:xfrm>
            <a:off x="4648200" y="1828800"/>
            <a:ext cx="4038600" cy="4302125"/>
          </a:xfrm>
          <a:prstGeom prst="rect">
            <a:avLst/>
          </a:prstGeom>
        </p:spPr>
        <p:txBody>
          <a:bodyPr lIns="45699" tIns="45699" rIns="45699" bIns="45699"/>
          <a:lstStyle/>
          <a:p>
            <a:endParaRPr/>
          </a:p>
        </p:txBody>
      </p:sp>
      <p:sp>
        <p:nvSpPr>
          <p:cNvPr id="93"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OBJECT_ONLY 0">
    <p:spTree>
      <p:nvGrpSpPr>
        <p:cNvPr id="1" name=""/>
        <p:cNvGrpSpPr/>
        <p:nvPr/>
      </p:nvGrpSpPr>
      <p:grpSpPr>
        <a:xfrm>
          <a:off x="0" y="0"/>
          <a:ext cx="0" cy="0"/>
          <a:chOff x="0" y="0"/>
          <a:chExt cx="0" cy="0"/>
        </a:xfrm>
      </p:grpSpPr>
      <p:sp>
        <p:nvSpPr>
          <p:cNvPr id="100" name="Body Level One…"/>
          <p:cNvSpPr txBox="1">
            <a:spLocks noGrp="1"/>
          </p:cNvSpPr>
          <p:nvPr>
            <p:ph type="body" idx="1"/>
          </p:nvPr>
        </p:nvSpPr>
        <p:spPr>
          <a:xfrm>
            <a:off x="457200" y="533400"/>
            <a:ext cx="8229600" cy="5597525"/>
          </a:xfrm>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grpSp>
        <p:nvGrpSpPr>
          <p:cNvPr id="113" name="Google Shape;15;p190"/>
          <p:cNvGrpSpPr/>
          <p:nvPr/>
        </p:nvGrpSpPr>
        <p:grpSpPr>
          <a:xfrm>
            <a:off x="279396" y="152399"/>
            <a:ext cx="8686804" cy="1601476"/>
            <a:chOff x="0" y="0"/>
            <a:chExt cx="8686802" cy="1601475"/>
          </a:xfrm>
        </p:grpSpPr>
        <p:sp>
          <p:nvSpPr>
            <p:cNvPr id="108" name="Google Shape;16;p190"/>
            <p:cNvSpPr/>
            <p:nvPr/>
          </p:nvSpPr>
          <p:spPr>
            <a:xfrm flipH="1" flipV="1">
              <a:off x="177797" y="1601471"/>
              <a:ext cx="8305805" cy="4"/>
            </a:xfrm>
            <a:prstGeom prst="line">
              <a:avLst/>
            </a:prstGeom>
            <a:noFill/>
            <a:ln w="12700" cap="flat">
              <a:solidFill>
                <a:srgbClr val="000000"/>
              </a:solidFill>
              <a:prstDash val="solid"/>
              <a:miter lim="800000"/>
            </a:ln>
            <a:effectLst/>
          </p:spPr>
          <p:txBody>
            <a:bodyPr wrap="square" lIns="45718" tIns="45718" rIns="45718" bIns="45718" numCol="1" anchor="t">
              <a:noAutofit/>
            </a:bodyPr>
            <a:lstStyle/>
            <a:p>
              <a:endParaRPr/>
            </a:p>
          </p:txBody>
        </p:sp>
        <p:sp>
          <p:nvSpPr>
            <p:cNvPr id="109" name="Google Shape;17;p190"/>
            <p:cNvSpPr/>
            <p:nvPr/>
          </p:nvSpPr>
          <p:spPr>
            <a:xfrm>
              <a:off x="8458200" y="-1"/>
              <a:ext cx="228602" cy="228603"/>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10" name="Google Shape;18;p190"/>
            <p:cNvSpPr/>
            <p:nvPr/>
          </p:nvSpPr>
          <p:spPr>
            <a:xfrm>
              <a:off x="-1" y="-1"/>
              <a:ext cx="8455029" cy="228603"/>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11" name="Google Shape;19;p190"/>
            <p:cNvSpPr/>
            <p:nvPr/>
          </p:nvSpPr>
          <p:spPr>
            <a:xfrm>
              <a:off x="-1" y="228600"/>
              <a:ext cx="8455029" cy="139703"/>
            </a:xfrm>
            <a:prstGeom prst="rect">
              <a:avLst/>
            </a:prstGeom>
            <a:solidFill>
              <a:srgbClr val="660000"/>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12" name="Google Shape;20;p190"/>
            <p:cNvSpPr/>
            <p:nvPr/>
          </p:nvSpPr>
          <p:spPr>
            <a:xfrm>
              <a:off x="8458200" y="230187"/>
              <a:ext cx="228602" cy="136529"/>
            </a:xfrm>
            <a:prstGeom prst="rect">
              <a:avLst/>
            </a:prstGeom>
            <a:solidFill>
              <a:schemeClr val="accent2"/>
            </a:solidFill>
            <a:ln w="12700" cap="flat">
              <a:solidFill>
                <a:srgbClr val="000000"/>
              </a:solidFill>
              <a:prstDash val="solid"/>
              <a:miter lim="8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sp>
        <p:nvSpPr>
          <p:cNvPr id="114" name="Title Text"/>
          <p:cNvSpPr txBox="1">
            <a:spLocks noGrp="1"/>
          </p:cNvSpPr>
          <p:nvPr>
            <p:ph type="title"/>
          </p:nvPr>
        </p:nvSpPr>
        <p:spPr>
          <a:prstGeom prst="rect">
            <a:avLst/>
          </a:prstGeom>
        </p:spPr>
        <p:txBody>
          <a:bodyPr lIns="45699" tIns="45699" rIns="45699" bIns="45699"/>
          <a:lstStyle/>
          <a:p>
            <a:r>
              <a:t>Title Text</a:t>
            </a:r>
          </a:p>
        </p:txBody>
      </p:sp>
      <p:sp>
        <p:nvSpPr>
          <p:cNvPr id="115" name="Body Level One…"/>
          <p:cNvSpPr txBox="1">
            <a:spLocks noGrp="1"/>
          </p:cNvSpPr>
          <p:nvPr>
            <p:ph type="body" idx="1"/>
          </p:nvPr>
        </p:nvSpPr>
        <p:spPr>
          <a:prstGeom prst="rect">
            <a:avLst/>
          </a:prstGeom>
        </p:spPr>
        <p:txBody>
          <a:bodyPr lIns="45699" tIns="45699" rIns="45699" bIns="45699"/>
          <a:lstStyle>
            <a:lvl1pPr marL="457200" indent="-308608">
              <a:spcBef>
                <a:spcPts val="300"/>
              </a:spcBef>
              <a:buSzPts val="3200"/>
              <a:buFont typeface="Helvetica"/>
            </a:lvl1pPr>
            <a:lvl2pPr marL="959302" indent="-359227">
              <a:spcBef>
                <a:spcPts val="300"/>
              </a:spcBef>
              <a:buSzPts val="3200"/>
              <a:buFont typeface="Helvetica"/>
            </a:lvl2pPr>
            <a:lvl3pPr marL="1472563" indent="-403858">
              <a:spcBef>
                <a:spcPts val="300"/>
              </a:spcBef>
              <a:buSzPts val="3200"/>
              <a:buFont typeface="Helvetica"/>
            </a:lvl3pPr>
            <a:lvl4pPr marL="2017395" indent="-502919">
              <a:spcBef>
                <a:spcPts val="300"/>
              </a:spcBef>
              <a:buSzPts val="3200"/>
              <a:buFont typeface="Helvetica"/>
            </a:lvl4pPr>
            <a:lvl5pPr marL="2457450" indent="-457200">
              <a:spcBef>
                <a:spcPts val="300"/>
              </a:spcBef>
              <a:buSzPts val="3200"/>
              <a:buFont typeface="Helvetica"/>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8441439" y="6248400"/>
            <a:ext cx="245361" cy="226944"/>
          </a:xfrm>
          <a:prstGeom prst="rect">
            <a:avLst/>
          </a:prstGeom>
        </p:spPr>
        <p:txBody>
          <a:bodyPr lIns="45699" tIns="45699" rIns="45699" bIns="45699"/>
          <a:lstStyle>
            <a:lvl1pPr>
              <a:defRPr b="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2" name="四角形"/>
          <p:cNvSpPr/>
          <p:nvPr/>
        </p:nvSpPr>
        <p:spPr>
          <a:xfrm>
            <a:off x="381000" y="990600"/>
            <a:ext cx="76200" cy="5105400"/>
          </a:xfrm>
          <a:prstGeom prst="rect">
            <a:avLst/>
          </a:prstGeom>
          <a:solidFill>
            <a:srgbClr val="660000"/>
          </a:solidFill>
          <a:ln w="12700">
            <a:miter lim="400000"/>
          </a:ln>
        </p:spPr>
        <p:txBody>
          <a:bodyPr lIns="45718" tIns="45718" rIns="45718" bIns="45718" anchor="ctr"/>
          <a:lstStyle/>
          <a:p>
            <a:pPr algn="ctr">
              <a:defRPr sz="2400">
                <a:latin typeface="Times New Roman"/>
                <a:ea typeface="Times New Roman"/>
                <a:cs typeface="Times New Roman"/>
                <a:sym typeface="Times New Roman"/>
              </a:defRPr>
            </a:pPr>
            <a:endParaRPr/>
          </a:p>
        </p:txBody>
      </p:sp>
      <p:grpSp>
        <p:nvGrpSpPr>
          <p:cNvPr id="9" name="グループ"/>
          <p:cNvGrpSpPr/>
          <p:nvPr/>
        </p:nvGrpSpPr>
        <p:grpSpPr>
          <a:xfrm>
            <a:off x="380998" y="304797"/>
            <a:ext cx="8391527" cy="5791206"/>
            <a:chOff x="0" y="0"/>
            <a:chExt cx="8391526" cy="5791205"/>
          </a:xfrm>
        </p:grpSpPr>
        <p:sp>
          <p:nvSpPr>
            <p:cNvPr id="3" name="正方形"/>
            <p:cNvSpPr/>
            <p:nvPr/>
          </p:nvSpPr>
          <p:spPr>
            <a:xfrm rot="10800000" flipH="1">
              <a:off x="7931150" y="0"/>
              <a:ext cx="457202" cy="457202"/>
            </a:xfrm>
            <a:prstGeom prst="rect">
              <a:avLst/>
            </a:prstGeom>
            <a:solidFill>
              <a:srgbClr val="660000"/>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4" name="四角形"/>
            <p:cNvSpPr/>
            <p:nvPr/>
          </p:nvSpPr>
          <p:spPr>
            <a:xfrm rot="10800000" flipH="1">
              <a:off x="-1" y="0"/>
              <a:ext cx="7943851" cy="457202"/>
            </a:xfrm>
            <a:prstGeom prst="rect">
              <a:avLst/>
            </a:prstGeom>
            <a:solidFill>
              <a:schemeClr val="accent2"/>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5" name="四角形"/>
            <p:cNvSpPr/>
            <p:nvPr/>
          </p:nvSpPr>
          <p:spPr>
            <a:xfrm rot="10800000" flipH="1">
              <a:off x="-1" y="457200"/>
              <a:ext cx="7943851" cy="228602"/>
            </a:xfrm>
            <a:prstGeom prst="rect">
              <a:avLst/>
            </a:prstGeom>
            <a:solidFill>
              <a:srgbClr val="660000"/>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6" name="四角形"/>
            <p:cNvSpPr/>
            <p:nvPr/>
          </p:nvSpPr>
          <p:spPr>
            <a:xfrm rot="10800000" flipH="1">
              <a:off x="7940675" y="457200"/>
              <a:ext cx="447677" cy="228602"/>
            </a:xfrm>
            <a:prstGeom prst="rect">
              <a:avLst/>
            </a:prstGeom>
            <a:solidFill>
              <a:schemeClr val="accent2"/>
            </a:solid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sp>
          <p:nvSpPr>
            <p:cNvPr id="7" name="線"/>
            <p:cNvSpPr/>
            <p:nvPr/>
          </p:nvSpPr>
          <p:spPr>
            <a:xfrm flipH="1" flipV="1">
              <a:off x="380997" y="3276601"/>
              <a:ext cx="7696204" cy="3"/>
            </a:xfrm>
            <a:prstGeom prst="line">
              <a:avLst/>
            </a:prstGeom>
            <a:noFill/>
            <a:ln w="12700" cap="flat">
              <a:solidFill>
                <a:srgbClr val="000000"/>
              </a:solidFill>
              <a:prstDash val="solid"/>
              <a:round/>
            </a:ln>
            <a:effectLst/>
          </p:spPr>
          <p:txBody>
            <a:bodyPr wrap="square" lIns="45718" tIns="45718" rIns="45718" bIns="45718" numCol="1" anchor="t">
              <a:noAutofit/>
            </a:bodyPr>
            <a:lstStyle/>
            <a:p>
              <a:endParaRPr/>
            </a:p>
          </p:txBody>
        </p:sp>
        <p:sp>
          <p:nvSpPr>
            <p:cNvPr id="8" name="四角形"/>
            <p:cNvSpPr/>
            <p:nvPr/>
          </p:nvSpPr>
          <p:spPr>
            <a:xfrm>
              <a:off x="0" y="-1"/>
              <a:ext cx="8391526" cy="5791206"/>
            </a:xfrm>
            <a:prstGeom prst="rect">
              <a:avLst/>
            </a:prstGeom>
            <a:noFill/>
            <a:ln w="12700" cap="flat">
              <a:solidFill>
                <a:srgbClr val="000000"/>
              </a:solidFill>
              <a:prstDash val="solid"/>
              <a:round/>
            </a:ln>
            <a:effectLst/>
          </p:spPr>
          <p:txBody>
            <a:bodyPr wrap="square" lIns="45718" tIns="45718" rIns="45718" bIns="45718" numCol="1" anchor="ctr">
              <a:noAutofit/>
            </a:bodyPr>
            <a:lstStyle/>
            <a:p>
              <a:pPr algn="ctr">
                <a:defRPr sz="2400">
                  <a:latin typeface="Times New Roman"/>
                  <a:ea typeface="Times New Roman"/>
                  <a:cs typeface="Times New Roman"/>
                  <a:sym typeface="Times New Roman"/>
                </a:defRPr>
              </a:pPr>
              <a:endParaRPr/>
            </a:p>
          </p:txBody>
        </p:sp>
      </p:grpSp>
      <p:sp>
        <p:nvSpPr>
          <p:cNvPr id="10" name="Title Text"/>
          <p:cNvSpPr txBox="1">
            <a:spLocks noGrp="1"/>
          </p:cNvSpPr>
          <p:nvPr>
            <p:ph type="title"/>
          </p:nvPr>
        </p:nvSpPr>
        <p:spPr>
          <a:xfrm>
            <a:off x="457200" y="533400"/>
            <a:ext cx="82296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r>
              <a:t>Title Text</a:t>
            </a:r>
          </a:p>
        </p:txBody>
      </p:sp>
      <p:sp>
        <p:nvSpPr>
          <p:cNvPr id="11" name="Body Level One…"/>
          <p:cNvSpPr txBox="1">
            <a:spLocks noGrp="1"/>
          </p:cNvSpPr>
          <p:nvPr>
            <p:ph type="body" idx="1"/>
          </p:nvPr>
        </p:nvSpPr>
        <p:spPr>
          <a:xfrm>
            <a:off x="457200" y="1828800"/>
            <a:ext cx="8229600" cy="430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2" name="Slide Number"/>
          <p:cNvSpPr txBox="1">
            <a:spLocks noGrp="1"/>
          </p:cNvSpPr>
          <p:nvPr>
            <p:ph type="sldNum" sz="quarter" idx="2"/>
          </p:nvPr>
        </p:nvSpPr>
        <p:spPr>
          <a:xfrm>
            <a:off x="8441403" y="6248400"/>
            <a:ext cx="245400" cy="226982"/>
          </a:xfrm>
          <a:prstGeom prst="rect">
            <a:avLst/>
          </a:prstGeom>
          <a:ln w="12700">
            <a:miter lim="400000"/>
          </a:ln>
        </p:spPr>
        <p:txBody>
          <a:bodyPr wrap="none" lIns="45718" tIns="45718" rIns="45718" bIns="45718">
            <a:spAutoFit/>
          </a:bodyPr>
          <a:lstStyle>
            <a:lvl1pPr algn="r">
              <a:defRPr sz="1000" b="1"/>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5pPr>
      <a:lvl6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6pPr>
      <a:lvl7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7pPr>
      <a:lvl8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8pPr>
      <a:lvl9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20000"/>
          </a:solidFill>
          <a:uFillTx/>
          <a:latin typeface="Times New Roman"/>
          <a:ea typeface="Times New Roman"/>
          <a:cs typeface="Times New Roman"/>
          <a:sym typeface="Times New Roman"/>
        </a:defRPr>
      </a:lvl9pPr>
    </p:titleStyle>
    <p:bodyStyle>
      <a:lvl1pPr marL="469900" marR="0" indent="-469900" algn="l" defTabSz="914400" rtl="0" latinLnBrk="0">
        <a:lnSpc>
          <a:spcPct val="100000"/>
        </a:lnSpc>
        <a:spcBef>
          <a:spcPts val="700"/>
        </a:spcBef>
        <a:spcAft>
          <a:spcPts val="0"/>
        </a:spcAft>
        <a:buClr>
          <a:srgbClr val="660000"/>
        </a:buClr>
        <a:buSzPct val="70000"/>
        <a:buFontTx/>
        <a:buChar char="□"/>
        <a:tabLst/>
        <a:defRPr sz="3200" b="0" i="0" u="none" strike="noStrike" cap="none" spc="0" baseline="0">
          <a:solidFill>
            <a:srgbClr val="000000"/>
          </a:solidFill>
          <a:uFillTx/>
          <a:latin typeface="Times New Roman"/>
          <a:ea typeface="Times New Roman"/>
          <a:cs typeface="Times New Roman"/>
          <a:sym typeface="Times New Roman"/>
        </a:defRPr>
      </a:lvl1pPr>
      <a:lvl2pPr marL="970414" marR="0" indent="-498927" algn="l" defTabSz="914400" rtl="0" latinLnBrk="0">
        <a:lnSpc>
          <a:spcPct val="100000"/>
        </a:lnSpc>
        <a:spcBef>
          <a:spcPts val="700"/>
        </a:spcBef>
        <a:spcAft>
          <a:spcPts val="0"/>
        </a:spcAft>
        <a:buClr>
          <a:srgbClr val="660000"/>
        </a:buClr>
        <a:buSzPct val="75000"/>
        <a:buFontTx/>
        <a:buChar char="■"/>
        <a:tabLst/>
        <a:defRPr sz="3200" b="0" i="0" u="none" strike="noStrike" cap="none" spc="0" baseline="0">
          <a:solidFill>
            <a:srgbClr val="000000"/>
          </a:solidFill>
          <a:uFillTx/>
          <a:latin typeface="Times New Roman"/>
          <a:ea typeface="Times New Roman"/>
          <a:cs typeface="Times New Roman"/>
          <a:sym typeface="Times New Roman"/>
        </a:defRPr>
      </a:lvl2pPr>
      <a:lvl3pPr marL="1534054" marR="0" indent="-624414" algn="l" defTabSz="914400" rtl="0" latinLnBrk="0">
        <a:lnSpc>
          <a:spcPct val="100000"/>
        </a:lnSpc>
        <a:spcBef>
          <a:spcPts val="700"/>
        </a:spcBef>
        <a:spcAft>
          <a:spcPts val="0"/>
        </a:spcAft>
        <a:buClr>
          <a:srgbClr val="660000"/>
        </a:buClr>
        <a:buSzPct val="65000"/>
        <a:buFontTx/>
        <a:buChar char="□"/>
        <a:tabLst/>
        <a:defRPr sz="3200" b="0" i="0" u="none" strike="noStrike" cap="none" spc="0" baseline="0">
          <a:solidFill>
            <a:srgbClr val="000000"/>
          </a:solidFill>
          <a:uFillTx/>
          <a:latin typeface="Times New Roman"/>
          <a:ea typeface="Times New Roman"/>
          <a:cs typeface="Times New Roman"/>
          <a:sym typeface="Times New Roman"/>
        </a:defRPr>
      </a:lvl3pPr>
      <a:lvl4pPr marL="2090102" marR="0" indent="-701038" algn="l" defTabSz="914400" rtl="0" latinLnBrk="0">
        <a:lnSpc>
          <a:spcPct val="100000"/>
        </a:lnSpc>
        <a:spcBef>
          <a:spcPts val="700"/>
        </a:spcBef>
        <a:spcAft>
          <a:spcPts val="0"/>
        </a:spcAft>
        <a:buClr>
          <a:srgbClr val="660000"/>
        </a:buClr>
        <a:buSzPct val="75000"/>
        <a:buFontTx/>
        <a:buChar char="■"/>
        <a:tabLst/>
        <a:defRPr sz="3200" b="0" i="0" u="none" strike="noStrike" cap="none" spc="0" baseline="0">
          <a:solidFill>
            <a:srgbClr val="000000"/>
          </a:solidFill>
          <a:uFillTx/>
          <a:latin typeface="Times New Roman"/>
          <a:ea typeface="Times New Roman"/>
          <a:cs typeface="Times New Roman"/>
          <a:sym typeface="Times New Roman"/>
        </a:defRPr>
      </a:lvl4pPr>
      <a:lvl5pPr marL="2661354" marR="0" indent="-832554" algn="l" defTabSz="914400" rtl="0" latinLnBrk="0">
        <a:lnSpc>
          <a:spcPct val="100000"/>
        </a:lnSpc>
        <a:spcBef>
          <a:spcPts val="700"/>
        </a:spcBef>
        <a:spcAft>
          <a:spcPts val="0"/>
        </a:spcAft>
        <a:buClr>
          <a:srgbClr val="660000"/>
        </a:buClr>
        <a:buSzPct val="50000"/>
        <a:buFontTx/>
        <a:buChar char="□"/>
        <a:tabLst/>
        <a:defRPr sz="3200" b="0" i="0" u="none" strike="noStrike" cap="none" spc="0" baseline="0">
          <a:solidFill>
            <a:srgbClr val="000000"/>
          </a:solidFill>
          <a:uFillTx/>
          <a:latin typeface="Times New Roman"/>
          <a:ea typeface="Times New Roman"/>
          <a:cs typeface="Times New Roman"/>
          <a:sym typeface="Times New Roman"/>
        </a:defRPr>
      </a:lvl5pPr>
      <a:lvl6pPr marL="0" marR="0" indent="0" algn="l" defTabSz="914400" rtl="0" latinLnBrk="0">
        <a:lnSpc>
          <a:spcPct val="100000"/>
        </a:lnSpc>
        <a:spcBef>
          <a:spcPts val="700"/>
        </a:spcBef>
        <a:spcAft>
          <a:spcPts val="0"/>
        </a:spcAft>
        <a:buClr>
          <a:srgbClr val="660000"/>
        </a:buClr>
        <a:buSzTx/>
        <a:buFontTx/>
        <a:buNone/>
        <a:tabLst/>
        <a:defRPr sz="3200" b="0" i="0" u="none" strike="noStrike" cap="none" spc="0" baseline="0">
          <a:solidFill>
            <a:srgbClr val="000000"/>
          </a:solidFill>
          <a:uFillTx/>
          <a:latin typeface="Times New Roman"/>
          <a:ea typeface="Times New Roman"/>
          <a:cs typeface="Times New Roman"/>
          <a:sym typeface="Times New Roman"/>
        </a:defRPr>
      </a:lvl6pPr>
      <a:lvl7pPr marL="0" marR="0" indent="0" algn="l" defTabSz="914400" rtl="0" latinLnBrk="0">
        <a:lnSpc>
          <a:spcPct val="100000"/>
        </a:lnSpc>
        <a:spcBef>
          <a:spcPts val="700"/>
        </a:spcBef>
        <a:spcAft>
          <a:spcPts val="0"/>
        </a:spcAft>
        <a:buClr>
          <a:srgbClr val="660000"/>
        </a:buClr>
        <a:buSzTx/>
        <a:buFontTx/>
        <a:buNone/>
        <a:tabLst/>
        <a:defRPr sz="3200" b="0" i="0" u="none" strike="noStrike" cap="none" spc="0" baseline="0">
          <a:solidFill>
            <a:srgbClr val="000000"/>
          </a:solidFill>
          <a:uFillTx/>
          <a:latin typeface="Times New Roman"/>
          <a:ea typeface="Times New Roman"/>
          <a:cs typeface="Times New Roman"/>
          <a:sym typeface="Times New Roman"/>
        </a:defRPr>
      </a:lvl7pPr>
      <a:lvl8pPr marL="0" marR="0" indent="0" algn="l" defTabSz="914400" rtl="0" latinLnBrk="0">
        <a:lnSpc>
          <a:spcPct val="100000"/>
        </a:lnSpc>
        <a:spcBef>
          <a:spcPts val="700"/>
        </a:spcBef>
        <a:spcAft>
          <a:spcPts val="0"/>
        </a:spcAft>
        <a:buClr>
          <a:srgbClr val="660000"/>
        </a:buClr>
        <a:buSzTx/>
        <a:buFontTx/>
        <a:buNone/>
        <a:tabLst/>
        <a:defRPr sz="3200" b="0" i="0" u="none" strike="noStrike" cap="none" spc="0" baseline="0">
          <a:solidFill>
            <a:srgbClr val="000000"/>
          </a:solidFill>
          <a:uFillTx/>
          <a:latin typeface="Times New Roman"/>
          <a:ea typeface="Times New Roman"/>
          <a:cs typeface="Times New Roman"/>
          <a:sym typeface="Times New Roman"/>
        </a:defRPr>
      </a:lvl8pPr>
      <a:lvl9pPr marL="0" marR="0" indent="0" algn="l" defTabSz="914400" rtl="0" latinLnBrk="0">
        <a:lnSpc>
          <a:spcPct val="100000"/>
        </a:lnSpc>
        <a:spcBef>
          <a:spcPts val="700"/>
        </a:spcBef>
        <a:spcAft>
          <a:spcPts val="0"/>
        </a:spcAft>
        <a:buClr>
          <a:srgbClr val="660000"/>
        </a:buClr>
        <a:buSzTx/>
        <a:buFontTx/>
        <a:buNone/>
        <a:tabLst/>
        <a:defRPr sz="3200" b="0" i="0" u="none" strike="noStrike" cap="none" spc="0" baseline="0">
          <a:solidFill>
            <a:srgbClr val="000000"/>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cojs.org/cojswiki/images/0/04/Tel_Al_Rimah_Stele.jpg"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cojs.org/cojswiki/images/5/5d/Nimrud_Prism.jpg"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Google Shape;156;p1" descr="Google Shape;156;p1"/>
          <p:cNvPicPr>
            <a:picLocks noChangeAspect="1"/>
          </p:cNvPicPr>
          <p:nvPr/>
        </p:nvPicPr>
        <p:blipFill>
          <a:blip r:embed="rId2"/>
          <a:stretch>
            <a:fillRect/>
          </a:stretch>
        </p:blipFill>
        <p:spPr>
          <a:xfrm>
            <a:off x="3123662" y="406498"/>
            <a:ext cx="2978152" cy="3048002"/>
          </a:xfrm>
          <a:prstGeom prst="rect">
            <a:avLst/>
          </a:prstGeom>
          <a:ln w="12700">
            <a:miter lim="400000"/>
          </a:ln>
        </p:spPr>
      </p:pic>
      <p:sp>
        <p:nvSpPr>
          <p:cNvPr id="172" name="Google Shape;157;p1"/>
          <p:cNvSpPr txBox="1"/>
          <p:nvPr/>
        </p:nvSpPr>
        <p:spPr>
          <a:xfrm>
            <a:off x="685798" y="3222263"/>
            <a:ext cx="3886205" cy="1454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400">
                <a:ln w="9525" cap="flat">
                  <a:solidFill>
                    <a:srgbClr val="000000"/>
                  </a:solidFill>
                  <a:prstDash val="solid"/>
                  <a:miter lim="800000"/>
                </a:ln>
                <a:solidFill>
                  <a:srgbClr val="FFFFFF"/>
                </a:solidFill>
              </a:defRPr>
            </a:lvl1pPr>
          </a:lstStyle>
          <a:p>
            <a:r>
              <a:t>From David to Exile </a:t>
            </a:r>
          </a:p>
        </p:txBody>
      </p:sp>
      <p:sp>
        <p:nvSpPr>
          <p:cNvPr id="173" name="Google Shape;158;p1"/>
          <p:cNvSpPr/>
          <p:nvPr/>
        </p:nvSpPr>
        <p:spPr>
          <a:xfrm>
            <a:off x="0" y="5257800"/>
            <a:ext cx="9144001" cy="0"/>
          </a:xfrm>
          <a:prstGeom prst="line">
            <a:avLst/>
          </a:prstGeom>
          <a:ln w="76200">
            <a:solidFill>
              <a:srgbClr val="660000"/>
            </a:solidFill>
            <a:miter/>
          </a:ln>
        </p:spPr>
        <p:txBody>
          <a:bodyPr lIns="45718" tIns="45718" rIns="45718" bIns="45718"/>
          <a:lstStyle/>
          <a:p>
            <a:endParaRPr/>
          </a:p>
        </p:txBody>
      </p:sp>
      <p:sp>
        <p:nvSpPr>
          <p:cNvPr id="174" name="Google Shape;159;p1"/>
          <p:cNvSpPr/>
          <p:nvPr/>
        </p:nvSpPr>
        <p:spPr>
          <a:xfrm>
            <a:off x="0" y="5334000"/>
            <a:ext cx="9144001" cy="0"/>
          </a:xfrm>
          <a:prstGeom prst="line">
            <a:avLst/>
          </a:prstGeom>
          <a:ln w="76200">
            <a:solidFill>
              <a:schemeClr val="accent2"/>
            </a:solidFill>
            <a:miter/>
          </a:ln>
        </p:spPr>
        <p:txBody>
          <a:bodyPr lIns="45718" tIns="45718" rIns="45718" bIns="45718"/>
          <a:lstStyle/>
          <a:p>
            <a:endParaRPr/>
          </a:p>
        </p:txBody>
      </p:sp>
      <p:sp>
        <p:nvSpPr>
          <p:cNvPr id="175" name="Google Shape;160;p1"/>
          <p:cNvSpPr txBox="1"/>
          <p:nvPr/>
        </p:nvSpPr>
        <p:spPr>
          <a:xfrm>
            <a:off x="6147549" y="1110525"/>
            <a:ext cx="2804153" cy="115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000">
                <a:latin typeface="Arial Narrow"/>
                <a:ea typeface="Arial Narrow"/>
                <a:cs typeface="Arial Narrow"/>
                <a:sym typeface="Arial Narrow"/>
              </a:defRPr>
            </a:pPr>
            <a:r>
              <a:t>この場所にはユダの王ウジヤの骨が運ばれた </a:t>
            </a:r>
          </a:p>
          <a:p>
            <a:pPr algn="ctr">
              <a:defRPr sz="2000">
                <a:latin typeface="Arial Narrow"/>
                <a:ea typeface="Arial Narrow"/>
                <a:cs typeface="Arial Narrow"/>
                <a:sym typeface="Arial Narrow"/>
              </a:defRPr>
            </a:pPr>
            <a:r>
              <a:t>-  開けてはならない</a:t>
            </a:r>
          </a:p>
        </p:txBody>
      </p:sp>
      <p:sp>
        <p:nvSpPr>
          <p:cNvPr id="176" name="Google Shape;161;p1"/>
          <p:cNvSpPr/>
          <p:nvPr/>
        </p:nvSpPr>
        <p:spPr>
          <a:xfrm>
            <a:off x="0" y="5410200"/>
            <a:ext cx="9144001" cy="0"/>
          </a:xfrm>
          <a:prstGeom prst="line">
            <a:avLst/>
          </a:prstGeom>
          <a:ln w="76200">
            <a:solidFill>
              <a:schemeClr val="accent2"/>
            </a:solidFill>
            <a:miter/>
          </a:ln>
        </p:spPr>
        <p:txBody>
          <a:bodyPr lIns="45718" tIns="45718" rIns="45718" bIns="45718"/>
          <a:lstStyle/>
          <a:p>
            <a:endParaRPr/>
          </a:p>
        </p:txBody>
      </p:sp>
      <p:sp>
        <p:nvSpPr>
          <p:cNvPr id="177" name="Google Shape;162;p1"/>
          <p:cNvSpPr txBox="1"/>
          <p:nvPr/>
        </p:nvSpPr>
        <p:spPr>
          <a:xfrm>
            <a:off x="1300303" y="4552669"/>
            <a:ext cx="2657194" cy="504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000">
                <a:ln w="9525" cap="flat">
                  <a:solidFill>
                    <a:srgbClr val="000000"/>
                  </a:solidFill>
                  <a:prstDash val="solid"/>
                  <a:miter lim="800000"/>
                </a:ln>
                <a:solidFill>
                  <a:srgbClr val="FFFFFF"/>
                </a:solidFill>
              </a:defRPr>
            </a:lvl1pPr>
          </a:lstStyle>
          <a:p>
            <a:r>
              <a:t>1 and 2 Kings </a:t>
            </a:r>
          </a:p>
        </p:txBody>
      </p:sp>
      <p:sp>
        <p:nvSpPr>
          <p:cNvPr id="178" name="Google Shape;163;p1"/>
          <p:cNvSpPr txBox="1"/>
          <p:nvPr/>
        </p:nvSpPr>
        <p:spPr>
          <a:xfrm>
            <a:off x="127175" y="1034325"/>
            <a:ext cx="2804150" cy="967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000">
                <a:latin typeface="Arial Narrow"/>
                <a:ea typeface="Arial Narrow"/>
                <a:cs typeface="Arial Narrow"/>
                <a:sym typeface="Arial Narrow"/>
              </a:defRPr>
            </a:lvl1pPr>
          </a:lstStyle>
          <a:p>
            <a:r>
              <a:t>“to this place were brought the bones of Uzziah, King of Judah - do not open”</a:t>
            </a:r>
          </a:p>
        </p:txBody>
      </p:sp>
      <p:sp>
        <p:nvSpPr>
          <p:cNvPr id="179" name="Google Shape;164;p1"/>
          <p:cNvSpPr txBox="1"/>
          <p:nvPr/>
        </p:nvSpPr>
        <p:spPr>
          <a:xfrm>
            <a:off x="5185447" y="4610486"/>
            <a:ext cx="2978155" cy="389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2100">
                <a:ln w="9525" cap="flat">
                  <a:solidFill>
                    <a:srgbClr val="000000"/>
                  </a:solidFill>
                  <a:prstDash val="solid"/>
                  <a:miter lim="800000"/>
                </a:ln>
                <a:solidFill>
                  <a:srgbClr val="FFFFFF"/>
                </a:solidFill>
              </a:defRPr>
            </a:lvl1pPr>
          </a:lstStyle>
          <a:p>
            <a:r>
              <a:t>第一  &amp;  第二　列王記　</a:t>
            </a:r>
          </a:p>
        </p:txBody>
      </p:sp>
      <p:sp>
        <p:nvSpPr>
          <p:cNvPr id="180" name="Google Shape;165;p1"/>
          <p:cNvSpPr txBox="1"/>
          <p:nvPr/>
        </p:nvSpPr>
        <p:spPr>
          <a:xfrm>
            <a:off x="5099387" y="3425537"/>
            <a:ext cx="4239475" cy="109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2700">
                <a:ln w="9525" cap="flat">
                  <a:solidFill>
                    <a:srgbClr val="000000"/>
                  </a:solidFill>
                  <a:prstDash val="solid"/>
                  <a:miter lim="800000"/>
                </a:ln>
                <a:solidFill>
                  <a:srgbClr val="FFFFFF"/>
                </a:solidFill>
              </a:defRPr>
            </a:lvl1pPr>
          </a:lstStyle>
          <a:p>
            <a:r>
              <a:t>ダビデから捕囚まで</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53" name="Google Shape;265;g36a3cf6228b_0_70"/>
          <p:cNvSpPr txBox="1">
            <a:spLocks noGrp="1"/>
          </p:cNvSpPr>
          <p:nvPr>
            <p:ph type="body" idx="1"/>
          </p:nvPr>
        </p:nvSpPr>
        <p:spPr>
          <a:xfrm>
            <a:off x="457199" y="215447"/>
            <a:ext cx="8509449" cy="6500705"/>
          </a:xfrm>
          <a:prstGeom prst="rect">
            <a:avLst/>
          </a:prstGeom>
        </p:spPr>
        <p:txBody>
          <a:bodyPr/>
          <a:lstStyle/>
          <a:p>
            <a:pPr marL="469900" indent="-469900">
              <a:lnSpc>
                <a:spcPct val="90000"/>
              </a:lnSpc>
              <a:spcBef>
                <a:spcPts val="400"/>
              </a:spcBef>
              <a:buSzPts val="2400"/>
              <a:defRPr sz="2400" i="1">
                <a:latin typeface="Arial Narrow"/>
                <a:ea typeface="Arial Narrow"/>
                <a:cs typeface="Arial Narrow"/>
                <a:sym typeface="Arial Narrow"/>
              </a:defRPr>
            </a:pPr>
            <a:r>
              <a:t>Equally central are the consequences for obedience and disobedience, the covenant blessings and curses (Dt.28-29).</a:t>
            </a:r>
          </a:p>
          <a:p>
            <a:pPr marL="469900" indent="-469900">
              <a:lnSpc>
                <a:spcPct val="90000"/>
              </a:lnSpc>
              <a:spcBef>
                <a:spcPts val="400"/>
              </a:spcBef>
              <a:buSzPts val="2400"/>
              <a:defRPr sz="2400" i="1">
                <a:latin typeface="Arial Narrow"/>
                <a:ea typeface="Arial Narrow"/>
                <a:cs typeface="Arial Narrow"/>
                <a:sym typeface="Arial Narrow"/>
              </a:defRPr>
            </a:pPr>
            <a:r>
              <a:t>The Kings narratives begin with the building of the 1</a:t>
            </a:r>
            <a:r>
              <a:rPr baseline="30000"/>
              <a:t>st</a:t>
            </a:r>
            <a:r>
              <a:t> temple and end with its destruction.</a:t>
            </a:r>
          </a:p>
          <a:p>
            <a:pPr marL="469900" indent="-469900">
              <a:lnSpc>
                <a:spcPct val="90000"/>
              </a:lnSpc>
              <a:spcBef>
                <a:spcPts val="400"/>
              </a:spcBef>
              <a:buSzPts val="2400"/>
              <a:defRPr sz="2400" i="1">
                <a:latin typeface="Arial Narrow"/>
                <a:ea typeface="Arial Narrow"/>
                <a:cs typeface="Arial Narrow"/>
                <a:sym typeface="Arial Narrow"/>
              </a:defRPr>
            </a:pPr>
            <a:r>
              <a:t>They seek to show how covenant unfaithfulness led to the loss of the temple, the land, and the kingship.</a:t>
            </a:r>
          </a:p>
          <a:p>
            <a:pPr marL="469900" indent="-469900">
              <a:lnSpc>
                <a:spcPct val="90000"/>
              </a:lnSpc>
              <a:spcBef>
                <a:spcPts val="400"/>
              </a:spcBef>
              <a:buSzPts val="2400"/>
              <a:defRPr sz="2400" i="1">
                <a:latin typeface="Arial Narrow"/>
                <a:ea typeface="Arial Narrow"/>
                <a:cs typeface="Arial Narrow"/>
                <a:sym typeface="Arial Narrow"/>
              </a:defRPr>
            </a:pPr>
            <a:r>
              <a:t>It’s initial audience was the people who went into exile, both Israel in the north (2 Kg. 17) and Judah in the south (2 Kg. 24).</a:t>
            </a:r>
            <a:br/>
            <a:endParaRPr/>
          </a:p>
          <a:p>
            <a:pPr marL="469900" indent="-483869">
              <a:lnSpc>
                <a:spcPct val="90000"/>
              </a:lnSpc>
              <a:spcBef>
                <a:spcPts val="400"/>
              </a:spcBef>
              <a:buSzPts val="2000"/>
              <a:defRPr sz="2000" i="1">
                <a:latin typeface="Arial Narrow"/>
                <a:ea typeface="Arial Narrow"/>
                <a:cs typeface="Arial Narrow"/>
                <a:sym typeface="Arial Narrow"/>
              </a:defRPr>
            </a:pPr>
            <a:r>
              <a:t>同じく重要なのは、従順と不従順に対する結果、すなわち契約の祝福と呪いである（申28〜29）</a:t>
            </a:r>
          </a:p>
          <a:p>
            <a:pPr marL="469900" indent="-483869">
              <a:lnSpc>
                <a:spcPct val="90000"/>
              </a:lnSpc>
              <a:spcBef>
                <a:spcPts val="400"/>
              </a:spcBef>
              <a:buSzPts val="2000"/>
              <a:defRPr sz="2000" i="1">
                <a:latin typeface="Arial Narrow"/>
                <a:ea typeface="Arial Narrow"/>
                <a:cs typeface="Arial Narrow"/>
                <a:sym typeface="Arial Narrow"/>
              </a:defRPr>
            </a:pPr>
            <a:r>
              <a:t>列王記の物語は、第一神殿の建設から始まり、その破壊で終わる</a:t>
            </a:r>
          </a:p>
          <a:p>
            <a:pPr marL="469900" indent="-483869">
              <a:lnSpc>
                <a:spcPct val="90000"/>
              </a:lnSpc>
              <a:spcBef>
                <a:spcPts val="400"/>
              </a:spcBef>
              <a:buSzPts val="2000"/>
              <a:defRPr sz="2000" i="1">
                <a:latin typeface="Arial Narrow"/>
                <a:ea typeface="Arial Narrow"/>
                <a:cs typeface="Arial Narrow"/>
                <a:sym typeface="Arial Narrow"/>
              </a:defRPr>
            </a:pPr>
            <a:r>
              <a:t>それらの物語は、契約への不忠実がどのようにして神殿と土地、       そして王権の喪失につながったのかを示そうとしている</a:t>
            </a:r>
          </a:p>
          <a:p>
            <a:pPr marL="469900" indent="-483869">
              <a:lnSpc>
                <a:spcPct val="90000"/>
              </a:lnSpc>
              <a:spcBef>
                <a:spcPts val="400"/>
              </a:spcBef>
              <a:buSzPts val="2000"/>
              <a:defRPr sz="2000" i="1">
                <a:latin typeface="Arial Narrow"/>
                <a:ea typeface="Arial Narrow"/>
                <a:cs typeface="Arial Narrow"/>
                <a:sym typeface="Arial Narrow"/>
              </a:defRPr>
            </a:pPr>
            <a:r>
              <a:t>この書の最初の読者は、北のイスラエル（2列17）と南のユダ            （2列24）の両方の捕囚となった人々だった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53">
                                            <p:bg/>
                                          </p:spTgt>
                                        </p:tgtEl>
                                        <p:attrNameLst>
                                          <p:attrName>style.visibility</p:attrName>
                                        </p:attrNameLst>
                                      </p:cBhvr>
                                      <p:to>
                                        <p:strVal val="visible"/>
                                      </p:to>
                                    </p:set>
                                    <p:anim calcmode="lin" valueType="num">
                                      <p:cBhvr>
                                        <p:cTn id="7" dur="500" fill="hold"/>
                                        <p:tgtEl>
                                          <p:spTgt spid="253">
                                            <p:bg/>
                                          </p:spTgt>
                                        </p:tgtEl>
                                        <p:attrNameLst>
                                          <p:attrName>ppt_w</p:attrName>
                                        </p:attrNameLst>
                                      </p:cBhvr>
                                      <p:tavLst>
                                        <p:tav tm="0">
                                          <p:val>
                                            <p:fltVal val="0"/>
                                          </p:val>
                                        </p:tav>
                                        <p:tav tm="100000">
                                          <p:val>
                                            <p:strVal val="#ppt_w"/>
                                          </p:val>
                                        </p:tav>
                                      </p:tavLst>
                                    </p:anim>
                                    <p:anim calcmode="lin" valueType="num">
                                      <p:cBhvr>
                                        <p:cTn id="8" dur="500" fill="hold"/>
                                        <p:tgtEl>
                                          <p:spTgt spid="25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53">
                                            <p:txEl>
                                              <p:pRg st="0" end="0"/>
                                            </p:txEl>
                                          </p:spTgt>
                                        </p:tgtEl>
                                        <p:attrNameLst>
                                          <p:attrName>style.visibility</p:attrName>
                                        </p:attrNameLst>
                                      </p:cBhvr>
                                      <p:to>
                                        <p:strVal val="visible"/>
                                      </p:to>
                                    </p:set>
                                    <p:anim calcmode="lin" valueType="num">
                                      <p:cBhvr>
                                        <p:cTn id="11" dur="500" fill="hold"/>
                                        <p:tgtEl>
                                          <p:spTgt spid="25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5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53">
                                            <p:txEl>
                                              <p:pRg st="1" end="1"/>
                                            </p:txEl>
                                          </p:spTgt>
                                        </p:tgtEl>
                                        <p:attrNameLst>
                                          <p:attrName>style.visibility</p:attrName>
                                        </p:attrNameLst>
                                      </p:cBhvr>
                                      <p:to>
                                        <p:strVal val="visible"/>
                                      </p:to>
                                    </p:set>
                                    <p:anim calcmode="lin" valueType="num">
                                      <p:cBhvr>
                                        <p:cTn id="16" dur="500" fill="hold"/>
                                        <p:tgtEl>
                                          <p:spTgt spid="25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5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53">
                                            <p:txEl>
                                              <p:pRg st="2" end="2"/>
                                            </p:txEl>
                                          </p:spTgt>
                                        </p:tgtEl>
                                        <p:attrNameLst>
                                          <p:attrName>style.visibility</p:attrName>
                                        </p:attrNameLst>
                                      </p:cBhvr>
                                      <p:to>
                                        <p:strVal val="visible"/>
                                      </p:to>
                                    </p:set>
                                    <p:anim calcmode="lin" valueType="num">
                                      <p:cBhvr>
                                        <p:cTn id="21" dur="500" fill="hold"/>
                                        <p:tgtEl>
                                          <p:spTgt spid="25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5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53">
                                            <p:txEl>
                                              <p:pRg st="3" end="3"/>
                                            </p:txEl>
                                          </p:spTgt>
                                        </p:tgtEl>
                                        <p:attrNameLst>
                                          <p:attrName>style.visibility</p:attrName>
                                        </p:attrNameLst>
                                      </p:cBhvr>
                                      <p:to>
                                        <p:strVal val="visible"/>
                                      </p:to>
                                    </p:set>
                                    <p:anim calcmode="lin" valueType="num">
                                      <p:cBhvr>
                                        <p:cTn id="26" dur="500" fill="hold"/>
                                        <p:tgtEl>
                                          <p:spTgt spid="25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53">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253">
                                            <p:txEl>
                                              <p:pRg st="4" end="4"/>
                                            </p:txEl>
                                          </p:spTgt>
                                        </p:tgtEl>
                                        <p:attrNameLst>
                                          <p:attrName>style.visibility</p:attrName>
                                        </p:attrNameLst>
                                      </p:cBhvr>
                                      <p:to>
                                        <p:strVal val="visible"/>
                                      </p:to>
                                    </p:set>
                                    <p:anim calcmode="lin" valueType="num">
                                      <p:cBhvr>
                                        <p:cTn id="31" dur="500" fill="hold"/>
                                        <p:tgtEl>
                                          <p:spTgt spid="25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53">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253">
                                            <p:txEl>
                                              <p:pRg st="5" end="5"/>
                                            </p:txEl>
                                          </p:spTgt>
                                        </p:tgtEl>
                                        <p:attrNameLst>
                                          <p:attrName>style.visibility</p:attrName>
                                        </p:attrNameLst>
                                      </p:cBhvr>
                                      <p:to>
                                        <p:strVal val="visible"/>
                                      </p:to>
                                    </p:set>
                                    <p:anim calcmode="lin" valueType="num">
                                      <p:cBhvr>
                                        <p:cTn id="36" dur="500" fill="hold"/>
                                        <p:tgtEl>
                                          <p:spTgt spid="25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53">
                                            <p:txEl>
                                              <p:pRg st="5" end="5"/>
                                            </p:txEl>
                                          </p:spTgt>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3" presetClass="entr" presetSubtype="16" fill="hold" grpId="1" nodeType="afterEffect">
                                  <p:stCondLst>
                                    <p:cond delay="0"/>
                                  </p:stCondLst>
                                  <p:iterate>
                                    <p:tmAbs val="0"/>
                                  </p:iterate>
                                  <p:childTnLst>
                                    <p:set>
                                      <p:cBhvr>
                                        <p:cTn id="40" fill="hold"/>
                                        <p:tgtEl>
                                          <p:spTgt spid="253">
                                            <p:txEl>
                                              <p:pRg st="6" end="6"/>
                                            </p:txEl>
                                          </p:spTgt>
                                        </p:tgtEl>
                                        <p:attrNameLst>
                                          <p:attrName>style.visibility</p:attrName>
                                        </p:attrNameLst>
                                      </p:cBhvr>
                                      <p:to>
                                        <p:strVal val="visible"/>
                                      </p:to>
                                    </p:set>
                                    <p:anim calcmode="lin" valueType="num">
                                      <p:cBhvr>
                                        <p:cTn id="41" dur="500" fill="hold"/>
                                        <p:tgtEl>
                                          <p:spTgt spid="25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253">
                                            <p:txEl>
                                              <p:pRg st="6" end="6"/>
                                            </p:txEl>
                                          </p:spTgt>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23" presetClass="entr" presetSubtype="16" fill="hold" grpId="1" nodeType="afterEffect">
                                  <p:stCondLst>
                                    <p:cond delay="0"/>
                                  </p:stCondLst>
                                  <p:iterate>
                                    <p:tmAbs val="0"/>
                                  </p:iterate>
                                  <p:childTnLst>
                                    <p:set>
                                      <p:cBhvr>
                                        <p:cTn id="45" fill="hold"/>
                                        <p:tgtEl>
                                          <p:spTgt spid="253">
                                            <p:txEl>
                                              <p:pRg st="7" end="7"/>
                                            </p:txEl>
                                          </p:spTgt>
                                        </p:tgtEl>
                                        <p:attrNameLst>
                                          <p:attrName>style.visibility</p:attrName>
                                        </p:attrNameLst>
                                      </p:cBhvr>
                                      <p:to>
                                        <p:strVal val="visible"/>
                                      </p:to>
                                    </p:set>
                                    <p:anim calcmode="lin" valueType="num">
                                      <p:cBhvr>
                                        <p:cTn id="46" dur="500" fill="hold"/>
                                        <p:tgtEl>
                                          <p:spTgt spid="253">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25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build="p" bldLvl="5"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770" name="Israelite Property Laws"/>
          <p:cNvSpPr txBox="1">
            <a:spLocks noGrp="1"/>
          </p:cNvSpPr>
          <p:nvPr>
            <p:ph type="title" idx="4294967295"/>
          </p:nvPr>
        </p:nvSpPr>
        <p:spPr>
          <a:xfrm>
            <a:off x="457200" y="76200"/>
            <a:ext cx="8229600" cy="1170544"/>
          </a:xfrm>
          <a:prstGeom prst="rect">
            <a:avLst/>
          </a:prstGeom>
        </p:spPr>
        <p:txBody>
          <a:bodyPr>
            <a:normAutofit/>
          </a:bodyPr>
          <a:lstStyle/>
          <a:p>
            <a:pPr algn="ctr" defTabSz="658368">
              <a:defRPr sz="3168" b="1">
                <a:solidFill>
                  <a:srgbClr val="FFFF99"/>
                </a:solidFill>
                <a:effectLst>
                  <a:outerShdw blurRad="9144" dist="18288" dir="2700000" rotWithShape="0">
                    <a:srgbClr val="000000"/>
                  </a:outerShdw>
                </a:effectLst>
                <a:latin typeface="Eras Bold ITC"/>
                <a:ea typeface="Eras Bold ITC"/>
                <a:cs typeface="Eras Bold ITC"/>
                <a:sym typeface="Eras Bold ITC"/>
              </a:defRPr>
            </a:pPr>
            <a:r>
              <a:t>Israelite Property Laws </a:t>
            </a:r>
          </a:p>
          <a:p>
            <a:pPr algn="ctr" defTabSz="658368">
              <a:defRPr sz="3168" b="1">
                <a:solidFill>
                  <a:srgbClr val="FFFF99"/>
                </a:solidFill>
                <a:effectLst>
                  <a:outerShdw blurRad="9144" dist="18288" dir="2700000" rotWithShape="0">
                    <a:srgbClr val="000000"/>
                  </a:outerShdw>
                </a:effectLst>
                <a:latin typeface="Eras Bold ITC"/>
                <a:ea typeface="Eras Bold ITC"/>
                <a:cs typeface="Eras Bold ITC"/>
                <a:sym typeface="Eras Bold ITC"/>
              </a:defRPr>
            </a:pPr>
            <a:r>
              <a:t>イスラエルにおける土地と所有に関する律法</a:t>
            </a:r>
          </a:p>
        </p:txBody>
      </p:sp>
      <p:sp>
        <p:nvSpPr>
          <p:cNvPr id="771" name="The land of Israel belonged to Yahweh. The Israelites were his tenants (Lv. 25:23).…"/>
          <p:cNvSpPr txBox="1">
            <a:spLocks noGrp="1"/>
          </p:cNvSpPr>
          <p:nvPr>
            <p:ph type="body" idx="4294967295"/>
          </p:nvPr>
        </p:nvSpPr>
        <p:spPr>
          <a:xfrm>
            <a:off x="304800" y="1641048"/>
            <a:ext cx="8534400" cy="4988352"/>
          </a:xfrm>
          <a:prstGeom prst="rect">
            <a:avLst/>
          </a:prstGeom>
        </p:spPr>
        <p:txBody>
          <a:bodyPr/>
          <a:lstStyle/>
          <a:p>
            <a:pPr>
              <a:buSzTx/>
              <a:buNone/>
              <a:defRPr sz="3900" b="1">
                <a:solidFill>
                  <a:srgbClr val="007673"/>
                </a:solidFill>
                <a:effectLst>
                  <a:outerShdw blurRad="12700" dist="25400" dir="2700000" rotWithShape="0">
                    <a:srgbClr val="000000"/>
                  </a:outerShdw>
                </a:effectLst>
              </a:defRPr>
            </a:pPr>
            <a:r>
              <a:t>The land of Israel belonged to Yahweh. The Israelites were his tenants      (Lv. 25:23) </a:t>
            </a:r>
          </a:p>
          <a:p>
            <a:pPr>
              <a:buSzTx/>
              <a:buNone/>
              <a:defRPr sz="3900" b="1">
                <a:solidFill>
                  <a:srgbClr val="007673"/>
                </a:solidFill>
                <a:effectLst>
                  <a:outerShdw blurRad="12700" dist="25400" dir="2700000" rotWithShape="0">
                    <a:srgbClr val="000000"/>
                  </a:outerShdw>
                </a:effectLst>
              </a:defRPr>
            </a:pPr>
            <a:endParaRPr/>
          </a:p>
          <a:p>
            <a:pPr>
              <a:buSzTx/>
              <a:buNone/>
              <a:defRPr sz="3000" b="1">
                <a:solidFill>
                  <a:srgbClr val="007673"/>
                </a:solidFill>
                <a:effectLst>
                  <a:outerShdw blurRad="12700" dist="25400" dir="2700000" rotWithShape="0">
                    <a:srgbClr val="000000"/>
                  </a:outerShdw>
                </a:effectLst>
              </a:defRPr>
            </a:pPr>
            <a:r>
              <a:t>イスラエルの土地はヤハウェのものイスラエルの地はヤハウェに属しており、イスラエルの民はその土地の寄留者、居留者であった                （レビ記25:23）</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0"/>
                                        </p:tgtEl>
                                        <p:attrNameLst>
                                          <p:attrName>style.visibility</p:attrName>
                                        </p:attrNameLst>
                                      </p:cBhvr>
                                      <p:to>
                                        <p:strVal val="visible"/>
                                      </p:to>
                                    </p:set>
                                    <p:anim calcmode="lin" valueType="num">
                                      <p:cBhvr>
                                        <p:cTn id="7" dur="500" fill="hold"/>
                                        <p:tgtEl>
                                          <p:spTgt spid="770"/>
                                        </p:tgtEl>
                                        <p:attrNameLst>
                                          <p:attrName>ppt_w</p:attrName>
                                        </p:attrNameLst>
                                      </p:cBhvr>
                                      <p:tavLst>
                                        <p:tav tm="0">
                                          <p:val>
                                            <p:fltVal val="0"/>
                                          </p:val>
                                        </p:tav>
                                        <p:tav tm="100000">
                                          <p:val>
                                            <p:strVal val="#ppt_w"/>
                                          </p:val>
                                        </p:tav>
                                      </p:tavLst>
                                    </p:anim>
                                    <p:anim calcmode="lin" valueType="num">
                                      <p:cBhvr>
                                        <p:cTn id="8" dur="500" fill="hold"/>
                                        <p:tgtEl>
                                          <p:spTgt spid="77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771">
                                            <p:bg/>
                                          </p:spTgt>
                                        </p:tgtEl>
                                        <p:attrNameLst>
                                          <p:attrName>style.visibility</p:attrName>
                                        </p:attrNameLst>
                                      </p:cBhvr>
                                      <p:to>
                                        <p:strVal val="visible"/>
                                      </p:to>
                                    </p:set>
                                    <p:anim calcmode="lin" valueType="num">
                                      <p:cBhvr>
                                        <p:cTn id="13" dur="500" fill="hold"/>
                                        <p:tgtEl>
                                          <p:spTgt spid="771">
                                            <p:bg/>
                                          </p:spTgt>
                                        </p:tgtEl>
                                        <p:attrNameLst>
                                          <p:attrName>ppt_x</p:attrName>
                                        </p:attrNameLst>
                                      </p:cBhvr>
                                      <p:tavLst>
                                        <p:tav tm="0">
                                          <p:val>
                                            <p:strVal val="#ppt_x"/>
                                          </p:val>
                                        </p:tav>
                                        <p:tav tm="100000">
                                          <p:val>
                                            <p:strVal val="#ppt_x"/>
                                          </p:val>
                                        </p:tav>
                                      </p:tavLst>
                                    </p:anim>
                                    <p:anim calcmode="lin" valueType="num">
                                      <p:cBhvr>
                                        <p:cTn id="14" dur="500" fill="hold"/>
                                        <p:tgtEl>
                                          <p:spTgt spid="771">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771">
                                            <p:txEl>
                                              <p:pRg st="0" end="0"/>
                                            </p:txEl>
                                          </p:spTgt>
                                        </p:tgtEl>
                                        <p:attrNameLst>
                                          <p:attrName>style.visibility</p:attrName>
                                        </p:attrNameLst>
                                      </p:cBhvr>
                                      <p:to>
                                        <p:strVal val="visible"/>
                                      </p:to>
                                    </p:set>
                                    <p:anim calcmode="lin" valueType="num">
                                      <p:cBhvr>
                                        <p:cTn id="17" dur="500" fill="hold"/>
                                        <p:tgtEl>
                                          <p:spTgt spid="771">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71">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2" nodeType="afterEffect">
                                  <p:stCondLst>
                                    <p:cond delay="0"/>
                                  </p:stCondLst>
                                  <p:iterate>
                                    <p:tmAbs val="0"/>
                                  </p:iterate>
                                  <p:childTnLst>
                                    <p:set>
                                      <p:cBhvr>
                                        <p:cTn id="21" fill="hold"/>
                                        <p:tgtEl>
                                          <p:spTgt spid="771">
                                            <p:txEl>
                                              <p:pRg st="1" end="1"/>
                                            </p:txEl>
                                          </p:spTgt>
                                        </p:tgtEl>
                                        <p:attrNameLst>
                                          <p:attrName>style.visibility</p:attrName>
                                        </p:attrNameLst>
                                      </p:cBhvr>
                                      <p:to>
                                        <p:strVal val="visible"/>
                                      </p:to>
                                    </p:set>
                                    <p:anim calcmode="lin" valueType="num">
                                      <p:cBhvr>
                                        <p:cTn id="22" dur="500" fill="hold"/>
                                        <p:tgtEl>
                                          <p:spTgt spid="77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71">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2" nodeType="afterEffect">
                                  <p:stCondLst>
                                    <p:cond delay="0"/>
                                  </p:stCondLst>
                                  <p:iterate>
                                    <p:tmAbs val="0"/>
                                  </p:iterate>
                                  <p:childTnLst>
                                    <p:set>
                                      <p:cBhvr>
                                        <p:cTn id="26" fill="hold"/>
                                        <p:tgtEl>
                                          <p:spTgt spid="771">
                                            <p:txEl>
                                              <p:pRg st="2" end="2"/>
                                            </p:txEl>
                                          </p:spTgt>
                                        </p:tgtEl>
                                        <p:attrNameLst>
                                          <p:attrName>style.visibility</p:attrName>
                                        </p:attrNameLst>
                                      </p:cBhvr>
                                      <p:to>
                                        <p:strVal val="visible"/>
                                      </p:to>
                                    </p:set>
                                    <p:anim calcmode="lin" valueType="num">
                                      <p:cBhvr>
                                        <p:cTn id="27" dur="500" fill="hold"/>
                                        <p:tgtEl>
                                          <p:spTgt spid="771">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7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1" animBg="1" advAuto="0"/>
      <p:bldP spid="771" grpId="2" build="p" bldLvl="5"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773" name="Israelite Property Laws"/>
          <p:cNvSpPr txBox="1">
            <a:spLocks noGrp="1"/>
          </p:cNvSpPr>
          <p:nvPr>
            <p:ph type="title" idx="4294967295"/>
          </p:nvPr>
        </p:nvSpPr>
        <p:spPr>
          <a:xfrm>
            <a:off x="457200" y="76200"/>
            <a:ext cx="8229600" cy="914400"/>
          </a:xfrm>
          <a:prstGeom prst="rect">
            <a:avLst/>
          </a:prstGeom>
        </p:spPr>
        <p:txBody>
          <a:bodyPr/>
          <a:lstStyle/>
          <a:p>
            <a:pPr defTabSz="512063">
              <a:defRPr sz="2464" b="1">
                <a:solidFill>
                  <a:srgbClr val="FFFF99"/>
                </a:solidFill>
                <a:effectLst>
                  <a:outerShdw blurRad="7112" dist="14224" dir="2700000" rotWithShape="0">
                    <a:srgbClr val="000000"/>
                  </a:outerShdw>
                </a:effectLst>
                <a:latin typeface="Eras Bold ITC"/>
                <a:ea typeface="Eras Bold ITC"/>
                <a:cs typeface="Eras Bold ITC"/>
                <a:sym typeface="Eras Bold ITC"/>
              </a:defRPr>
            </a:pPr>
            <a:r>
              <a:t>Israelite Property Laws </a:t>
            </a:r>
          </a:p>
          <a:p>
            <a:pPr defTabSz="512063">
              <a:defRPr sz="2464" b="1">
                <a:solidFill>
                  <a:srgbClr val="FFFF99"/>
                </a:solidFill>
                <a:effectLst>
                  <a:outerShdw blurRad="7112" dist="14224" dir="2700000" rotWithShape="0">
                    <a:srgbClr val="000000"/>
                  </a:outerShdw>
                </a:effectLst>
                <a:latin typeface="Eras Bold ITC"/>
                <a:ea typeface="Eras Bold ITC"/>
                <a:cs typeface="Eras Bold ITC"/>
                <a:sym typeface="Eras Bold ITC"/>
              </a:defRPr>
            </a:pPr>
            <a:r>
              <a:t>イスラエルにおける土地と所有に関する律法</a:t>
            </a:r>
          </a:p>
        </p:txBody>
      </p:sp>
      <p:sp>
        <p:nvSpPr>
          <p:cNvPr id="774" name="The land of Israel belonged to Yahweh. The Israelites were his tenants (Lv. 25:23).…"/>
          <p:cNvSpPr txBox="1">
            <a:spLocks noGrp="1"/>
          </p:cNvSpPr>
          <p:nvPr>
            <p:ph type="body" idx="4294967295"/>
          </p:nvPr>
        </p:nvSpPr>
        <p:spPr>
          <a:xfrm>
            <a:off x="140043" y="678444"/>
            <a:ext cx="8641800" cy="3091686"/>
          </a:xfrm>
          <a:prstGeom prst="rect">
            <a:avLst/>
          </a:prstGeom>
        </p:spPr>
        <p:txBody>
          <a:bodyPr>
            <a:normAutofit lnSpcReduction="10000"/>
          </a:bodyPr>
          <a:lstStyle/>
          <a:p>
            <a:pPr marL="366521" indent="-366521" defTabSz="713231">
              <a:spcBef>
                <a:spcPts val="500"/>
              </a:spcBef>
              <a:buSzTx/>
              <a:buNone/>
              <a:defRPr sz="2496" b="1">
                <a:solidFill>
                  <a:srgbClr val="007673"/>
                </a:solidFill>
                <a:effectLst>
                  <a:outerShdw blurRad="9906" dist="19812" dir="2700000" rotWithShape="0">
                    <a:srgbClr val="000000"/>
                  </a:outerShdw>
                </a:effectLst>
              </a:defRPr>
            </a:pPr>
            <a:endParaRPr/>
          </a:p>
          <a:p>
            <a:pPr marL="366521" indent="-366521" defTabSz="713231">
              <a:spcBef>
                <a:spcPts val="400"/>
              </a:spcBef>
              <a:defRPr sz="2184" i="1">
                <a:latin typeface="Arial Narrow"/>
                <a:ea typeface="Arial Narrow"/>
                <a:cs typeface="Arial Narrow"/>
                <a:sym typeface="Arial Narrow"/>
              </a:defRPr>
            </a:pPr>
            <a:r>
              <a:t>Land inside a walled city could be sold permanently under the proviso that the sale was not final for a year after the original purchase agreement (Lv. 25:29-30).</a:t>
            </a:r>
          </a:p>
          <a:p>
            <a:pPr marL="366521" indent="-366521" defTabSz="713231">
              <a:spcBef>
                <a:spcPts val="400"/>
              </a:spcBef>
              <a:defRPr sz="2184" i="1">
                <a:latin typeface="Arial Narrow"/>
                <a:ea typeface="Arial Narrow"/>
                <a:cs typeface="Arial Narrow"/>
                <a:sym typeface="Arial Narrow"/>
              </a:defRPr>
            </a:pPr>
            <a:r>
              <a:t>Land outside walled cities, i.e., arable land, could NOT be sold permanently 　　　　(Lv. 25:25-28, 31).</a:t>
            </a:r>
          </a:p>
          <a:p>
            <a:pPr marL="708278" lvl="1" indent="-340518" defTabSz="713231">
              <a:spcBef>
                <a:spcPts val="0"/>
              </a:spcBef>
              <a:buClr>
                <a:schemeClr val="accent2"/>
              </a:buClr>
              <a:defRPr sz="1871" b="1" i="1">
                <a:latin typeface="Arial Narrow"/>
                <a:ea typeface="Arial Narrow"/>
                <a:cs typeface="Arial Narrow"/>
                <a:sym typeface="Arial Narrow"/>
              </a:defRPr>
            </a:pPr>
            <a:r>
              <a:t>It could be leased temporarily on the basis of a land contract.</a:t>
            </a:r>
          </a:p>
          <a:p>
            <a:pPr marL="708278" lvl="1" indent="-340518" defTabSz="713231">
              <a:spcBef>
                <a:spcPts val="0"/>
              </a:spcBef>
              <a:buClr>
                <a:schemeClr val="accent2"/>
              </a:buClr>
              <a:defRPr sz="1871" b="1" i="1">
                <a:latin typeface="Arial Narrow"/>
                <a:ea typeface="Arial Narrow"/>
                <a:cs typeface="Arial Narrow"/>
                <a:sym typeface="Arial Narrow"/>
              </a:defRPr>
            </a:pPr>
            <a:r>
              <a:t>It could be redeemed by the original owner or his family.</a:t>
            </a:r>
          </a:p>
          <a:p>
            <a:pPr marL="708278" lvl="1" indent="-340518" defTabSz="713231">
              <a:spcBef>
                <a:spcPts val="0"/>
              </a:spcBef>
              <a:buClr>
                <a:schemeClr val="accent2"/>
              </a:buClr>
              <a:defRPr sz="1871" b="1" i="1">
                <a:latin typeface="Arial Narrow"/>
                <a:ea typeface="Arial Narrow"/>
                <a:cs typeface="Arial Narrow"/>
                <a:sym typeface="Arial Narrow"/>
              </a:defRPr>
            </a:pPr>
            <a:r>
              <a:t>At the Jubilee, which came every 50 years, the land would automatically revert to the original owner.</a:t>
            </a:r>
          </a:p>
        </p:txBody>
      </p:sp>
      <p:sp>
        <p:nvSpPr>
          <p:cNvPr id="775" name="The land of Israel belonged to Yahweh. The Israelites were his tenants (Lv. 25:23).…"/>
          <p:cNvSpPr txBox="1"/>
          <p:nvPr/>
        </p:nvSpPr>
        <p:spPr>
          <a:xfrm>
            <a:off x="81201" y="3652751"/>
            <a:ext cx="8534401" cy="3091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28929" indent="-328929" defTabSz="640079">
              <a:spcBef>
                <a:spcPts val="400"/>
              </a:spcBef>
              <a:buClr>
                <a:srgbClr val="660000"/>
              </a:buClr>
              <a:defRPr sz="2240" b="1">
                <a:solidFill>
                  <a:srgbClr val="007673"/>
                </a:solidFill>
                <a:effectLst>
                  <a:outerShdw blurRad="8890" dist="17780" dir="2700000" rotWithShape="0">
                    <a:srgbClr val="000000"/>
                  </a:outerShdw>
                </a:effectLst>
                <a:latin typeface="Times New Roman"/>
                <a:ea typeface="Times New Roman"/>
                <a:cs typeface="Times New Roman"/>
                <a:sym typeface="Times New Roman"/>
              </a:defRPr>
            </a:pPr>
            <a:endParaRPr/>
          </a:p>
          <a:p>
            <a:pPr marL="328929" indent="-328929" defTabSz="640079">
              <a:spcBef>
                <a:spcPts val="400"/>
              </a:spcBef>
              <a:buClr>
                <a:srgbClr val="660000"/>
              </a:buClr>
              <a:buSzPct val="70000"/>
              <a:buChar char="□"/>
              <a:defRPr sz="1819">
                <a:latin typeface="Arial Narrow"/>
                <a:ea typeface="Arial Narrow"/>
                <a:cs typeface="Arial Narrow"/>
                <a:sym typeface="Arial Narrow"/>
              </a:defRPr>
            </a:pPr>
            <a:r>
              <a:t>城壁のある町の中の土地は恒久的に売却することができた。ただし、売却後1年間は買い戻しが可能であり、1年を過ぎると売却は確定する。(レビ記25:29–30）</a:t>
            </a:r>
          </a:p>
          <a:p>
            <a:pPr marL="328929" indent="-328929" defTabSz="640079">
              <a:spcBef>
                <a:spcPts val="400"/>
              </a:spcBef>
              <a:buClr>
                <a:srgbClr val="660000"/>
              </a:buClr>
              <a:buSzPct val="70000"/>
              <a:buChar char="□"/>
              <a:defRPr sz="1819">
                <a:latin typeface="Arial Narrow"/>
                <a:ea typeface="Arial Narrow"/>
                <a:cs typeface="Arial Narrow"/>
                <a:sym typeface="Arial Narrow"/>
              </a:defRPr>
            </a:pPr>
            <a:r>
              <a:t>城壁の外の土地、すなわち耕作地は、恒久的に売却することはできなかった（レビ記25:25–28, 31）</a:t>
            </a:r>
          </a:p>
          <a:p>
            <a:pPr marL="635634" lvl="1" indent="-305593" defTabSz="640079">
              <a:buClr>
                <a:schemeClr val="accent2"/>
              </a:buClr>
              <a:buSzPct val="75000"/>
              <a:buChar char="■"/>
              <a:defRPr sz="1679" b="1" i="1">
                <a:latin typeface="Arial Narrow"/>
                <a:ea typeface="Arial Narrow"/>
                <a:cs typeface="Arial Narrow"/>
                <a:sym typeface="Arial Narrow"/>
              </a:defRPr>
            </a:pPr>
            <a:r>
              <a:t>地契約に基づいて一時的に貸し出すことができた</a:t>
            </a:r>
            <a:r>
              <a:rPr b="0"/>
              <a:t>。</a:t>
            </a:r>
          </a:p>
          <a:p>
            <a:pPr marL="635634" lvl="1" indent="-305593" defTabSz="640079">
              <a:buClr>
                <a:schemeClr val="accent2"/>
              </a:buClr>
              <a:buSzPct val="75000"/>
              <a:buChar char="■"/>
              <a:defRPr sz="1679" b="1" i="1">
                <a:latin typeface="Arial Narrow"/>
                <a:ea typeface="Arial Narrow"/>
                <a:cs typeface="Arial Narrow"/>
                <a:sym typeface="Arial Narrow"/>
              </a:defRPr>
            </a:pPr>
            <a:r>
              <a:t>元の所有者またはその家族によって贖われる（買い戻される）ことができた</a:t>
            </a:r>
            <a:r>
              <a:rPr b="0"/>
              <a:t>。</a:t>
            </a:r>
          </a:p>
          <a:p>
            <a:pPr marL="635634" lvl="1" indent="-305593" defTabSz="640079">
              <a:buClr>
                <a:schemeClr val="accent2"/>
              </a:buClr>
              <a:buSzPct val="75000"/>
              <a:buChar char="■"/>
              <a:defRPr sz="1679" b="1" i="1">
                <a:latin typeface="Arial Narrow"/>
                <a:ea typeface="Arial Narrow"/>
                <a:cs typeface="Arial Narrow"/>
                <a:sym typeface="Arial Narrow"/>
              </a:defRPr>
            </a:pPr>
            <a:r>
              <a:t>50年ごとに来るヨベルの年には、その土地は自動的に元の所有者に戻された</a:t>
            </a:r>
            <a:r>
              <a:rPr b="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3"/>
                                        </p:tgtEl>
                                        <p:attrNameLst>
                                          <p:attrName>style.visibility</p:attrName>
                                        </p:attrNameLst>
                                      </p:cBhvr>
                                      <p:to>
                                        <p:strVal val="visible"/>
                                      </p:to>
                                    </p:set>
                                    <p:anim calcmode="lin" valueType="num">
                                      <p:cBhvr>
                                        <p:cTn id="7" dur="500" fill="hold"/>
                                        <p:tgtEl>
                                          <p:spTgt spid="773"/>
                                        </p:tgtEl>
                                        <p:attrNameLst>
                                          <p:attrName>ppt_w</p:attrName>
                                        </p:attrNameLst>
                                      </p:cBhvr>
                                      <p:tavLst>
                                        <p:tav tm="0">
                                          <p:val>
                                            <p:fltVal val="0"/>
                                          </p:val>
                                        </p:tav>
                                        <p:tav tm="100000">
                                          <p:val>
                                            <p:strVal val="#ppt_w"/>
                                          </p:val>
                                        </p:tav>
                                      </p:tavLst>
                                    </p:anim>
                                    <p:anim calcmode="lin" valueType="num">
                                      <p:cBhvr>
                                        <p:cTn id="8" dur="500" fill="hold"/>
                                        <p:tgtEl>
                                          <p:spTgt spid="7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774">
                                            <p:bg/>
                                          </p:spTgt>
                                        </p:tgtEl>
                                        <p:attrNameLst>
                                          <p:attrName>style.visibility</p:attrName>
                                        </p:attrNameLst>
                                      </p:cBhvr>
                                      <p:to>
                                        <p:strVal val="visible"/>
                                      </p:to>
                                    </p:set>
                                    <p:anim calcmode="lin" valueType="num">
                                      <p:cBhvr>
                                        <p:cTn id="13" dur="500" fill="hold"/>
                                        <p:tgtEl>
                                          <p:spTgt spid="774">
                                            <p:bg/>
                                          </p:spTgt>
                                        </p:tgtEl>
                                        <p:attrNameLst>
                                          <p:attrName>ppt_x</p:attrName>
                                        </p:attrNameLst>
                                      </p:cBhvr>
                                      <p:tavLst>
                                        <p:tav tm="0">
                                          <p:val>
                                            <p:strVal val="#ppt_x"/>
                                          </p:val>
                                        </p:tav>
                                        <p:tav tm="100000">
                                          <p:val>
                                            <p:strVal val="#ppt_x"/>
                                          </p:val>
                                        </p:tav>
                                      </p:tavLst>
                                    </p:anim>
                                    <p:anim calcmode="lin" valueType="num">
                                      <p:cBhvr>
                                        <p:cTn id="14" dur="500" fill="hold"/>
                                        <p:tgtEl>
                                          <p:spTgt spid="774">
                                            <p:bg/>
                                          </p:spTgt>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iterate>
                                    <p:tmAbs val="0"/>
                                  </p:iterate>
                                  <p:childTnLst>
                                    <p:set>
                                      <p:cBhvr>
                                        <p:cTn id="16" fill="hold"/>
                                        <p:tgtEl>
                                          <p:spTgt spid="774">
                                            <p:txEl>
                                              <p:pRg st="0" end="0"/>
                                            </p:txEl>
                                          </p:spTgt>
                                        </p:tgtEl>
                                        <p:attrNameLst>
                                          <p:attrName>style.visibility</p:attrName>
                                        </p:attrNameLst>
                                      </p:cBhvr>
                                      <p:to>
                                        <p:strVal val="visible"/>
                                      </p:to>
                                    </p:set>
                                    <p:anim calcmode="lin" valueType="num">
                                      <p:cBhvr>
                                        <p:cTn id="17" dur="500" fill="hold"/>
                                        <p:tgtEl>
                                          <p:spTgt spid="77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74">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2" nodeType="afterEffect">
                                  <p:stCondLst>
                                    <p:cond delay="0"/>
                                  </p:stCondLst>
                                  <p:iterate>
                                    <p:tmAbs val="0"/>
                                  </p:iterate>
                                  <p:childTnLst>
                                    <p:set>
                                      <p:cBhvr>
                                        <p:cTn id="21" fill="hold"/>
                                        <p:tgtEl>
                                          <p:spTgt spid="774">
                                            <p:txEl>
                                              <p:pRg st="1" end="1"/>
                                            </p:txEl>
                                          </p:spTgt>
                                        </p:tgtEl>
                                        <p:attrNameLst>
                                          <p:attrName>style.visibility</p:attrName>
                                        </p:attrNameLst>
                                      </p:cBhvr>
                                      <p:to>
                                        <p:strVal val="visible"/>
                                      </p:to>
                                    </p:set>
                                    <p:anim calcmode="lin" valueType="num">
                                      <p:cBhvr>
                                        <p:cTn id="22" dur="500" fill="hold"/>
                                        <p:tgtEl>
                                          <p:spTgt spid="774">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74">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2" nodeType="afterEffect">
                                  <p:stCondLst>
                                    <p:cond delay="0"/>
                                  </p:stCondLst>
                                  <p:iterate>
                                    <p:tmAbs val="0"/>
                                  </p:iterate>
                                  <p:childTnLst>
                                    <p:set>
                                      <p:cBhvr>
                                        <p:cTn id="26" fill="hold"/>
                                        <p:tgtEl>
                                          <p:spTgt spid="774">
                                            <p:txEl>
                                              <p:pRg st="2" end="2"/>
                                            </p:txEl>
                                          </p:spTgt>
                                        </p:tgtEl>
                                        <p:attrNameLst>
                                          <p:attrName>style.visibility</p:attrName>
                                        </p:attrNameLst>
                                      </p:cBhvr>
                                      <p:to>
                                        <p:strVal val="visible"/>
                                      </p:to>
                                    </p:set>
                                    <p:anim calcmode="lin" valueType="num">
                                      <p:cBhvr>
                                        <p:cTn id="27" dur="500" fill="hold"/>
                                        <p:tgtEl>
                                          <p:spTgt spid="77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7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2" nodeType="clickEffect">
                                  <p:stCondLst>
                                    <p:cond delay="0"/>
                                  </p:stCondLst>
                                  <p:iterate>
                                    <p:tmAbs val="0"/>
                                  </p:iterate>
                                  <p:childTnLst>
                                    <p:set>
                                      <p:cBhvr>
                                        <p:cTn id="32" fill="hold"/>
                                        <p:tgtEl>
                                          <p:spTgt spid="774">
                                            <p:txEl>
                                              <p:pRg st="3" end="3"/>
                                            </p:txEl>
                                          </p:spTgt>
                                        </p:tgtEl>
                                        <p:attrNameLst>
                                          <p:attrName>style.visibility</p:attrName>
                                        </p:attrNameLst>
                                      </p:cBhvr>
                                      <p:to>
                                        <p:strVal val="visible"/>
                                      </p:to>
                                    </p:set>
                                    <p:anim calcmode="lin" valueType="num">
                                      <p:cBhvr>
                                        <p:cTn id="33" dur="500" fill="hold"/>
                                        <p:tgtEl>
                                          <p:spTgt spid="77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7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2" nodeType="clickEffect">
                                  <p:stCondLst>
                                    <p:cond delay="0"/>
                                  </p:stCondLst>
                                  <p:iterate>
                                    <p:tmAbs val="0"/>
                                  </p:iterate>
                                  <p:childTnLst>
                                    <p:set>
                                      <p:cBhvr>
                                        <p:cTn id="38" fill="hold"/>
                                        <p:tgtEl>
                                          <p:spTgt spid="774">
                                            <p:txEl>
                                              <p:pRg st="4" end="4"/>
                                            </p:txEl>
                                          </p:spTgt>
                                        </p:tgtEl>
                                        <p:attrNameLst>
                                          <p:attrName>style.visibility</p:attrName>
                                        </p:attrNameLst>
                                      </p:cBhvr>
                                      <p:to>
                                        <p:strVal val="visible"/>
                                      </p:to>
                                    </p:set>
                                    <p:anim calcmode="lin" valueType="num">
                                      <p:cBhvr>
                                        <p:cTn id="39" dur="500" fill="hold"/>
                                        <p:tgtEl>
                                          <p:spTgt spid="774">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774">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2" nodeType="afterEffect">
                                  <p:stCondLst>
                                    <p:cond delay="0"/>
                                  </p:stCondLst>
                                  <p:iterate>
                                    <p:tmAbs val="0"/>
                                  </p:iterate>
                                  <p:childTnLst>
                                    <p:set>
                                      <p:cBhvr>
                                        <p:cTn id="43" fill="hold"/>
                                        <p:tgtEl>
                                          <p:spTgt spid="774">
                                            <p:txEl>
                                              <p:pRg st="5" end="5"/>
                                            </p:txEl>
                                          </p:spTgt>
                                        </p:tgtEl>
                                        <p:attrNameLst>
                                          <p:attrName>style.visibility</p:attrName>
                                        </p:attrNameLst>
                                      </p:cBhvr>
                                      <p:to>
                                        <p:strVal val="visible"/>
                                      </p:to>
                                    </p:set>
                                    <p:anim calcmode="lin" valueType="num">
                                      <p:cBhvr>
                                        <p:cTn id="44" dur="500" fill="hold"/>
                                        <p:tgtEl>
                                          <p:spTgt spid="774">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7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3" nodeType="clickEffect">
                                  <p:stCondLst>
                                    <p:cond delay="0"/>
                                  </p:stCondLst>
                                  <p:iterate>
                                    <p:tmAbs val="0"/>
                                  </p:iterate>
                                  <p:childTnLst>
                                    <p:set>
                                      <p:cBhvr>
                                        <p:cTn id="49" fill="hold"/>
                                        <p:tgtEl>
                                          <p:spTgt spid="775">
                                            <p:bg/>
                                          </p:spTgt>
                                        </p:tgtEl>
                                        <p:attrNameLst>
                                          <p:attrName>style.visibility</p:attrName>
                                        </p:attrNameLst>
                                      </p:cBhvr>
                                      <p:to>
                                        <p:strVal val="visible"/>
                                      </p:to>
                                    </p:set>
                                    <p:anim calcmode="lin" valueType="num">
                                      <p:cBhvr>
                                        <p:cTn id="50" dur="500" fill="hold"/>
                                        <p:tgtEl>
                                          <p:spTgt spid="775">
                                            <p:bg/>
                                          </p:spTgt>
                                        </p:tgtEl>
                                        <p:attrNameLst>
                                          <p:attrName>ppt_x</p:attrName>
                                        </p:attrNameLst>
                                      </p:cBhvr>
                                      <p:tavLst>
                                        <p:tav tm="0">
                                          <p:val>
                                            <p:strVal val="#ppt_x"/>
                                          </p:val>
                                        </p:tav>
                                        <p:tav tm="100000">
                                          <p:val>
                                            <p:strVal val="#ppt_x"/>
                                          </p:val>
                                        </p:tav>
                                      </p:tavLst>
                                    </p:anim>
                                    <p:anim calcmode="lin" valueType="num">
                                      <p:cBhvr>
                                        <p:cTn id="51" dur="500" fill="hold"/>
                                        <p:tgtEl>
                                          <p:spTgt spid="775">
                                            <p:bg/>
                                          </p:spTgt>
                                        </p:tgtEl>
                                        <p:attrNameLst>
                                          <p:attrName>ppt_y</p:attrName>
                                        </p:attrNameLst>
                                      </p:cBhvr>
                                      <p:tavLst>
                                        <p:tav tm="0">
                                          <p:val>
                                            <p:strVal val="1+#ppt_h/2"/>
                                          </p:val>
                                        </p:tav>
                                        <p:tav tm="100000">
                                          <p:val>
                                            <p:strVal val="#ppt_y"/>
                                          </p:val>
                                        </p:tav>
                                      </p:tavLst>
                                    </p:anim>
                                  </p:childTnLst>
                                </p:cTn>
                              </p:par>
                              <p:par>
                                <p:cTn id="52" presetID="2" presetClass="entr" presetSubtype="4" fill="hold" grpId="3" nodeType="withEffect">
                                  <p:stCondLst>
                                    <p:cond delay="0"/>
                                  </p:stCondLst>
                                  <p:iterate>
                                    <p:tmAbs val="0"/>
                                  </p:iterate>
                                  <p:childTnLst>
                                    <p:set>
                                      <p:cBhvr>
                                        <p:cTn id="53" fill="hold"/>
                                        <p:tgtEl>
                                          <p:spTgt spid="775">
                                            <p:txEl>
                                              <p:pRg st="0" end="0"/>
                                            </p:txEl>
                                          </p:spTgt>
                                        </p:tgtEl>
                                        <p:attrNameLst>
                                          <p:attrName>style.visibility</p:attrName>
                                        </p:attrNameLst>
                                      </p:cBhvr>
                                      <p:to>
                                        <p:strVal val="visible"/>
                                      </p:to>
                                    </p:set>
                                    <p:anim calcmode="lin" valueType="num">
                                      <p:cBhvr>
                                        <p:cTn id="54" dur="500" fill="hold"/>
                                        <p:tgtEl>
                                          <p:spTgt spid="775">
                                            <p:txEl>
                                              <p:pRg st="0" end="0"/>
                                            </p:txEl>
                                          </p:spTgt>
                                        </p:tgtEl>
                                        <p:attrNameLst>
                                          <p:attrName>ppt_x</p:attrName>
                                        </p:attrNameLst>
                                      </p:cBhvr>
                                      <p:tavLst>
                                        <p:tav tm="0">
                                          <p:val>
                                            <p:strVal val="#ppt_x"/>
                                          </p:val>
                                        </p:tav>
                                        <p:tav tm="100000">
                                          <p:val>
                                            <p:strVal val="#ppt_x"/>
                                          </p:val>
                                        </p:tav>
                                      </p:tavLst>
                                    </p:anim>
                                    <p:anim calcmode="lin" valueType="num">
                                      <p:cBhvr>
                                        <p:cTn id="55" dur="500" fill="hold"/>
                                        <p:tgtEl>
                                          <p:spTgt spid="775">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4" fill="hold" grpId="3" nodeType="afterEffect">
                                  <p:stCondLst>
                                    <p:cond delay="0"/>
                                  </p:stCondLst>
                                  <p:iterate>
                                    <p:tmAbs val="0"/>
                                  </p:iterate>
                                  <p:childTnLst>
                                    <p:set>
                                      <p:cBhvr>
                                        <p:cTn id="58" fill="hold"/>
                                        <p:tgtEl>
                                          <p:spTgt spid="775">
                                            <p:txEl>
                                              <p:pRg st="1" end="1"/>
                                            </p:txEl>
                                          </p:spTgt>
                                        </p:tgtEl>
                                        <p:attrNameLst>
                                          <p:attrName>style.visibility</p:attrName>
                                        </p:attrNameLst>
                                      </p:cBhvr>
                                      <p:to>
                                        <p:strVal val="visible"/>
                                      </p:to>
                                    </p:set>
                                    <p:anim calcmode="lin" valueType="num">
                                      <p:cBhvr>
                                        <p:cTn id="59" dur="500" fill="hold"/>
                                        <p:tgtEl>
                                          <p:spTgt spid="775">
                                            <p:txEl>
                                              <p:pRg st="1" end="1"/>
                                            </p:txEl>
                                          </p:spTgt>
                                        </p:tgtEl>
                                        <p:attrNameLst>
                                          <p:attrName>ppt_x</p:attrName>
                                        </p:attrNameLst>
                                      </p:cBhvr>
                                      <p:tavLst>
                                        <p:tav tm="0">
                                          <p:val>
                                            <p:strVal val="#ppt_x"/>
                                          </p:val>
                                        </p:tav>
                                        <p:tav tm="100000">
                                          <p:val>
                                            <p:strVal val="#ppt_x"/>
                                          </p:val>
                                        </p:tav>
                                      </p:tavLst>
                                    </p:anim>
                                    <p:anim calcmode="lin" valueType="num">
                                      <p:cBhvr>
                                        <p:cTn id="60" dur="500" fill="hold"/>
                                        <p:tgtEl>
                                          <p:spTgt spid="775">
                                            <p:txEl>
                                              <p:pRg st="1" end="1"/>
                                            </p:txEl>
                                          </p:spTgt>
                                        </p:tgtEl>
                                        <p:attrNameLst>
                                          <p:attrName>ppt_y</p:attrName>
                                        </p:attrNameLst>
                                      </p:cBhvr>
                                      <p:tavLst>
                                        <p:tav tm="0">
                                          <p:val>
                                            <p:strVal val="1+#ppt_h/2"/>
                                          </p:val>
                                        </p:tav>
                                        <p:tav tm="100000">
                                          <p:val>
                                            <p:strVal val="#ppt_y"/>
                                          </p:val>
                                        </p:tav>
                                      </p:tavLst>
                                    </p:anim>
                                  </p:childTnLst>
                                </p:cTn>
                              </p:par>
                            </p:childTnLst>
                          </p:cTn>
                        </p:par>
                        <p:par>
                          <p:cTn id="61" fill="hold">
                            <p:stCondLst>
                              <p:cond delay="1000"/>
                            </p:stCondLst>
                            <p:childTnLst>
                              <p:par>
                                <p:cTn id="62" presetID="2" presetClass="entr" presetSubtype="4" fill="hold" grpId="3" nodeType="afterEffect">
                                  <p:stCondLst>
                                    <p:cond delay="0"/>
                                  </p:stCondLst>
                                  <p:iterate>
                                    <p:tmAbs val="0"/>
                                  </p:iterate>
                                  <p:childTnLst>
                                    <p:set>
                                      <p:cBhvr>
                                        <p:cTn id="63" fill="hold"/>
                                        <p:tgtEl>
                                          <p:spTgt spid="775">
                                            <p:txEl>
                                              <p:pRg st="2" end="2"/>
                                            </p:txEl>
                                          </p:spTgt>
                                        </p:tgtEl>
                                        <p:attrNameLst>
                                          <p:attrName>style.visibility</p:attrName>
                                        </p:attrNameLst>
                                      </p:cBhvr>
                                      <p:to>
                                        <p:strVal val="visible"/>
                                      </p:to>
                                    </p:set>
                                    <p:anim calcmode="lin" valueType="num">
                                      <p:cBhvr>
                                        <p:cTn id="64" dur="500" fill="hold"/>
                                        <p:tgtEl>
                                          <p:spTgt spid="775">
                                            <p:txEl>
                                              <p:pRg st="2" end="2"/>
                                            </p:txEl>
                                          </p:spTgt>
                                        </p:tgtEl>
                                        <p:attrNameLst>
                                          <p:attrName>ppt_x</p:attrName>
                                        </p:attrNameLst>
                                      </p:cBhvr>
                                      <p:tavLst>
                                        <p:tav tm="0">
                                          <p:val>
                                            <p:strVal val="#ppt_x"/>
                                          </p:val>
                                        </p:tav>
                                        <p:tav tm="100000">
                                          <p:val>
                                            <p:strVal val="#ppt_x"/>
                                          </p:val>
                                        </p:tav>
                                      </p:tavLst>
                                    </p:anim>
                                    <p:anim calcmode="lin" valueType="num">
                                      <p:cBhvr>
                                        <p:cTn id="65" dur="500" fill="hold"/>
                                        <p:tgtEl>
                                          <p:spTgt spid="7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3" nodeType="clickEffect">
                                  <p:stCondLst>
                                    <p:cond delay="0"/>
                                  </p:stCondLst>
                                  <p:iterate>
                                    <p:tmAbs val="0"/>
                                  </p:iterate>
                                  <p:childTnLst>
                                    <p:set>
                                      <p:cBhvr>
                                        <p:cTn id="69" fill="hold"/>
                                        <p:tgtEl>
                                          <p:spTgt spid="775">
                                            <p:txEl>
                                              <p:pRg st="3" end="3"/>
                                            </p:txEl>
                                          </p:spTgt>
                                        </p:tgtEl>
                                        <p:attrNameLst>
                                          <p:attrName>style.visibility</p:attrName>
                                        </p:attrNameLst>
                                      </p:cBhvr>
                                      <p:to>
                                        <p:strVal val="visible"/>
                                      </p:to>
                                    </p:set>
                                    <p:anim calcmode="lin" valueType="num">
                                      <p:cBhvr>
                                        <p:cTn id="70" dur="500" fill="hold"/>
                                        <p:tgtEl>
                                          <p:spTgt spid="775">
                                            <p:txEl>
                                              <p:pRg st="3" end="3"/>
                                            </p:txEl>
                                          </p:spTgt>
                                        </p:tgtEl>
                                        <p:attrNameLst>
                                          <p:attrName>ppt_x</p:attrName>
                                        </p:attrNameLst>
                                      </p:cBhvr>
                                      <p:tavLst>
                                        <p:tav tm="0">
                                          <p:val>
                                            <p:strVal val="#ppt_x"/>
                                          </p:val>
                                        </p:tav>
                                        <p:tav tm="100000">
                                          <p:val>
                                            <p:strVal val="#ppt_x"/>
                                          </p:val>
                                        </p:tav>
                                      </p:tavLst>
                                    </p:anim>
                                    <p:anim calcmode="lin" valueType="num">
                                      <p:cBhvr>
                                        <p:cTn id="71" dur="500" fill="hold"/>
                                        <p:tgtEl>
                                          <p:spTgt spid="7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3" nodeType="clickEffect">
                                  <p:stCondLst>
                                    <p:cond delay="0"/>
                                  </p:stCondLst>
                                  <p:iterate>
                                    <p:tmAbs val="0"/>
                                  </p:iterate>
                                  <p:childTnLst>
                                    <p:set>
                                      <p:cBhvr>
                                        <p:cTn id="75" fill="hold"/>
                                        <p:tgtEl>
                                          <p:spTgt spid="775">
                                            <p:txEl>
                                              <p:pRg st="4" end="4"/>
                                            </p:txEl>
                                          </p:spTgt>
                                        </p:tgtEl>
                                        <p:attrNameLst>
                                          <p:attrName>style.visibility</p:attrName>
                                        </p:attrNameLst>
                                      </p:cBhvr>
                                      <p:to>
                                        <p:strVal val="visible"/>
                                      </p:to>
                                    </p:set>
                                    <p:anim calcmode="lin" valueType="num">
                                      <p:cBhvr>
                                        <p:cTn id="76" dur="500" fill="hold"/>
                                        <p:tgtEl>
                                          <p:spTgt spid="775">
                                            <p:txEl>
                                              <p:pRg st="4" end="4"/>
                                            </p:txEl>
                                          </p:spTgt>
                                        </p:tgtEl>
                                        <p:attrNameLst>
                                          <p:attrName>ppt_x</p:attrName>
                                        </p:attrNameLst>
                                      </p:cBhvr>
                                      <p:tavLst>
                                        <p:tav tm="0">
                                          <p:val>
                                            <p:strVal val="#ppt_x"/>
                                          </p:val>
                                        </p:tav>
                                        <p:tav tm="100000">
                                          <p:val>
                                            <p:strVal val="#ppt_x"/>
                                          </p:val>
                                        </p:tav>
                                      </p:tavLst>
                                    </p:anim>
                                    <p:anim calcmode="lin" valueType="num">
                                      <p:cBhvr>
                                        <p:cTn id="77" dur="500" fill="hold"/>
                                        <p:tgtEl>
                                          <p:spTgt spid="7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3" nodeType="clickEffect">
                                  <p:stCondLst>
                                    <p:cond delay="0"/>
                                  </p:stCondLst>
                                  <p:iterate>
                                    <p:tmAbs val="0"/>
                                  </p:iterate>
                                  <p:childTnLst>
                                    <p:set>
                                      <p:cBhvr>
                                        <p:cTn id="81" fill="hold"/>
                                        <p:tgtEl>
                                          <p:spTgt spid="775">
                                            <p:txEl>
                                              <p:pRg st="5" end="5"/>
                                            </p:txEl>
                                          </p:spTgt>
                                        </p:tgtEl>
                                        <p:attrNameLst>
                                          <p:attrName>style.visibility</p:attrName>
                                        </p:attrNameLst>
                                      </p:cBhvr>
                                      <p:to>
                                        <p:strVal val="visible"/>
                                      </p:to>
                                    </p:set>
                                    <p:anim calcmode="lin" valueType="num">
                                      <p:cBhvr>
                                        <p:cTn id="82" dur="500" fill="hold"/>
                                        <p:tgtEl>
                                          <p:spTgt spid="775">
                                            <p:txEl>
                                              <p:pRg st="5" end="5"/>
                                            </p:txEl>
                                          </p:spTgt>
                                        </p:tgtEl>
                                        <p:attrNameLst>
                                          <p:attrName>ppt_x</p:attrName>
                                        </p:attrNameLst>
                                      </p:cBhvr>
                                      <p:tavLst>
                                        <p:tav tm="0">
                                          <p:val>
                                            <p:strVal val="#ppt_x"/>
                                          </p:val>
                                        </p:tav>
                                        <p:tav tm="100000">
                                          <p:val>
                                            <p:strVal val="#ppt_x"/>
                                          </p:val>
                                        </p:tav>
                                      </p:tavLst>
                                    </p:anim>
                                    <p:anim calcmode="lin" valueType="num">
                                      <p:cBhvr>
                                        <p:cTn id="83" dur="500" fill="hold"/>
                                        <p:tgtEl>
                                          <p:spTgt spid="7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1" animBg="1" advAuto="0"/>
      <p:bldP spid="774" grpId="2" build="p" bldLvl="5" animBg="1" advAuto="0"/>
      <p:bldP spid="775" grpId="3" build="p" bldLvl="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スライド番号"/>
          <p:cNvSpPr txBox="1">
            <a:spLocks noGrp="1"/>
          </p:cNvSpPr>
          <p:nvPr>
            <p:ph type="sldNum" sz="quarter" idx="4294967295"/>
          </p:nvPr>
        </p:nvSpPr>
        <p:spPr>
          <a:xfrm>
            <a:off x="8370768"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102</a:t>
            </a:fld>
            <a:endParaRPr/>
          </a:p>
        </p:txBody>
      </p:sp>
      <p:sp>
        <p:nvSpPr>
          <p:cNvPr id="778" name="The Murder of Naboth (1 Kg. 21)"/>
          <p:cNvSpPr txBox="1">
            <a:spLocks noGrp="1"/>
          </p:cNvSpPr>
          <p:nvPr>
            <p:ph type="title" idx="4294967295"/>
          </p:nvPr>
        </p:nvSpPr>
        <p:spPr>
          <a:xfrm>
            <a:off x="457200" y="533398"/>
            <a:ext cx="8229600" cy="1143004"/>
          </a:xfrm>
          <a:prstGeom prst="rect">
            <a:avLst/>
          </a:prstGeom>
        </p:spPr>
        <p:txBody>
          <a:bodyPr/>
          <a:lstStyle/>
          <a:p>
            <a:pPr defTabSz="841247">
              <a:defRPr sz="4048"/>
            </a:pPr>
            <a:r>
              <a:t>The Murder of Naboth </a:t>
            </a:r>
            <a:r>
              <a:rPr sz="2576"/>
              <a:t>(1 Kg. 21)</a:t>
            </a:r>
          </a:p>
          <a:p>
            <a:pPr defTabSz="841247">
              <a:defRPr sz="4048"/>
            </a:pPr>
            <a:r>
              <a:rPr sz="2576"/>
              <a:t>ナボテ殺害事件（1列21章）</a:t>
            </a:r>
          </a:p>
        </p:txBody>
      </p:sp>
      <p:sp>
        <p:nvSpPr>
          <p:cNvPr id="779" name="Jezreel, the site of Ahab’s winter palace, was also home to Naboth, a vineyard farmer.…"/>
          <p:cNvSpPr txBox="1">
            <a:spLocks noGrp="1"/>
          </p:cNvSpPr>
          <p:nvPr>
            <p:ph type="body" sz="half" idx="4294967295"/>
          </p:nvPr>
        </p:nvSpPr>
        <p:spPr>
          <a:xfrm>
            <a:off x="289991" y="1828800"/>
            <a:ext cx="8564018" cy="2387111"/>
          </a:xfrm>
          <a:prstGeom prst="rect">
            <a:avLst/>
          </a:prstGeom>
        </p:spPr>
        <p:txBody>
          <a:bodyPr>
            <a:normAutofit lnSpcReduction="10000"/>
          </a:bodyPr>
          <a:lstStyle/>
          <a:p>
            <a:pPr marL="343027" indent="-343027" defTabSz="667512">
              <a:spcBef>
                <a:spcPts val="500"/>
              </a:spcBef>
              <a:buSzTx/>
              <a:buNone/>
              <a:defRPr sz="2336" b="1"/>
            </a:pPr>
            <a:r>
              <a:t>Jezreel, the site of Ahab’s winter palace, was also home to Naboth, a vineyard farmer.</a:t>
            </a:r>
          </a:p>
          <a:p>
            <a:pPr marL="343027" indent="-343027" defTabSz="667512">
              <a:spcBef>
                <a:spcPts val="400"/>
              </a:spcBef>
              <a:defRPr sz="2044" i="1"/>
            </a:pPr>
            <a:r>
              <a:t>As a Torah-observant Israelite, Naboth refused to sell his vineyard to Ahab.</a:t>
            </a:r>
          </a:p>
          <a:p>
            <a:pPr marL="343027" indent="-343027" defTabSz="667512">
              <a:spcBef>
                <a:spcPts val="400"/>
              </a:spcBef>
              <a:defRPr sz="2044" i="1"/>
            </a:pPr>
            <a:r>
              <a:t>Jezebel conspired to have him murdered so that his property could be seized by the crown.</a:t>
            </a:r>
          </a:p>
          <a:p>
            <a:pPr marL="343027" indent="-343027" defTabSz="667512">
              <a:spcBef>
                <a:spcPts val="400"/>
              </a:spcBef>
              <a:defRPr sz="2044" i="1"/>
            </a:pPr>
            <a:r>
              <a:t>Elijah pronounced a grim judgment on both Ahab and Jezebel for their Torah violations.</a:t>
            </a:r>
          </a:p>
        </p:txBody>
      </p:sp>
      <p:sp>
        <p:nvSpPr>
          <p:cNvPr id="780" name="Jezreel, the site of Ahab’s winter palace, was also home to Naboth, a vineyard farmer.…"/>
          <p:cNvSpPr txBox="1"/>
          <p:nvPr/>
        </p:nvSpPr>
        <p:spPr>
          <a:xfrm>
            <a:off x="239190" y="4292108"/>
            <a:ext cx="8665620" cy="257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05434" indent="-305434" defTabSz="594359">
              <a:spcBef>
                <a:spcPts val="400"/>
              </a:spcBef>
              <a:buClr>
                <a:srgbClr val="660000"/>
              </a:buClr>
              <a:defRPr sz="2080" b="1">
                <a:latin typeface="Times New Roman"/>
                <a:ea typeface="Times New Roman"/>
                <a:cs typeface="Times New Roman"/>
                <a:sym typeface="Times New Roman"/>
              </a:defRPr>
            </a:pPr>
            <a:r>
              <a:t>エズレエルはアハブの冬の宮殿があった地であるが、</a:t>
            </a:r>
            <a:br/>
            <a:r>
              <a:t>そこにはぶどう畑の農夫ナボテも住んでいた。</a:t>
            </a:r>
          </a:p>
          <a:p>
            <a:pPr marL="305434" indent="-305434" defTabSz="594359">
              <a:spcBef>
                <a:spcPts val="300"/>
              </a:spcBef>
              <a:buClr>
                <a:srgbClr val="660000"/>
              </a:buClr>
              <a:buSzPct val="70000"/>
              <a:buChar char="□"/>
              <a:defRPr sz="1754" i="1">
                <a:latin typeface="Times New Roman"/>
                <a:ea typeface="Times New Roman"/>
                <a:cs typeface="Times New Roman"/>
                <a:sym typeface="Times New Roman"/>
              </a:defRPr>
            </a:pPr>
            <a:r>
              <a:t>トーラーを守るイスラエル人であったナボテは、アハブにぶどう畑を売ることを拒んだ。</a:t>
            </a:r>
          </a:p>
          <a:p>
            <a:pPr marL="305434" indent="-305434" defTabSz="594359">
              <a:spcBef>
                <a:spcPts val="300"/>
              </a:spcBef>
              <a:buClr>
                <a:srgbClr val="660000"/>
              </a:buClr>
              <a:buSzPct val="70000"/>
              <a:buChar char="□"/>
              <a:defRPr sz="1754" i="1">
                <a:latin typeface="Times New Roman"/>
                <a:ea typeface="Times New Roman"/>
                <a:cs typeface="Times New Roman"/>
                <a:sym typeface="Times New Roman"/>
              </a:defRPr>
            </a:pPr>
            <a:r>
              <a:t>イゼベルは陰謀をめぐらし、彼を殺害させ、その土地を王に奪わせようとした。</a:t>
            </a:r>
          </a:p>
          <a:p>
            <a:pPr marL="305434" indent="-305434" defTabSz="594359">
              <a:spcBef>
                <a:spcPts val="300"/>
              </a:spcBef>
              <a:buClr>
                <a:srgbClr val="660000"/>
              </a:buClr>
              <a:buSzPct val="70000"/>
              <a:buChar char="□"/>
              <a:defRPr sz="1754" i="1">
                <a:latin typeface="Times New Roman"/>
                <a:ea typeface="Times New Roman"/>
                <a:cs typeface="Times New Roman"/>
                <a:sym typeface="Times New Roman"/>
              </a:defRPr>
            </a:pPr>
            <a:r>
              <a:t>エリヤはトーラーの掟を破ったアハブとイゼベルに対し、厳しい裁きを宣告した。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79">
                                            <p:bg/>
                                          </p:spTgt>
                                        </p:tgtEl>
                                        <p:attrNameLst>
                                          <p:attrName>style.visibility</p:attrName>
                                        </p:attrNameLst>
                                      </p:cBhvr>
                                      <p:to>
                                        <p:strVal val="visible"/>
                                      </p:to>
                                    </p:set>
                                    <p:anim calcmode="lin" valueType="num">
                                      <p:cBhvr>
                                        <p:cTn id="7" dur="500" fill="hold"/>
                                        <p:tgtEl>
                                          <p:spTgt spid="779">
                                            <p:bg/>
                                          </p:spTgt>
                                        </p:tgtEl>
                                        <p:attrNameLst>
                                          <p:attrName>ppt_w</p:attrName>
                                        </p:attrNameLst>
                                      </p:cBhvr>
                                      <p:tavLst>
                                        <p:tav tm="0">
                                          <p:val>
                                            <p:fltVal val="0"/>
                                          </p:val>
                                        </p:tav>
                                        <p:tav tm="100000">
                                          <p:val>
                                            <p:strVal val="#ppt_w"/>
                                          </p:val>
                                        </p:tav>
                                      </p:tavLst>
                                    </p:anim>
                                    <p:anim calcmode="lin" valueType="num">
                                      <p:cBhvr>
                                        <p:cTn id="8" dur="500" fill="hold"/>
                                        <p:tgtEl>
                                          <p:spTgt spid="77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79">
                                            <p:txEl>
                                              <p:pRg st="0" end="0"/>
                                            </p:txEl>
                                          </p:spTgt>
                                        </p:tgtEl>
                                        <p:attrNameLst>
                                          <p:attrName>style.visibility</p:attrName>
                                        </p:attrNameLst>
                                      </p:cBhvr>
                                      <p:to>
                                        <p:strVal val="visible"/>
                                      </p:to>
                                    </p:set>
                                    <p:anim calcmode="lin" valueType="num">
                                      <p:cBhvr>
                                        <p:cTn id="11" dur="500" fill="hold"/>
                                        <p:tgtEl>
                                          <p:spTgt spid="77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7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79">
                                            <p:txEl>
                                              <p:pRg st="1" end="1"/>
                                            </p:txEl>
                                          </p:spTgt>
                                        </p:tgtEl>
                                        <p:attrNameLst>
                                          <p:attrName>style.visibility</p:attrName>
                                        </p:attrNameLst>
                                      </p:cBhvr>
                                      <p:to>
                                        <p:strVal val="visible"/>
                                      </p:to>
                                    </p:set>
                                    <p:anim calcmode="lin" valueType="num">
                                      <p:cBhvr>
                                        <p:cTn id="16" dur="500" fill="hold"/>
                                        <p:tgtEl>
                                          <p:spTgt spid="77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7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79">
                                            <p:txEl>
                                              <p:pRg st="2" end="2"/>
                                            </p:txEl>
                                          </p:spTgt>
                                        </p:tgtEl>
                                        <p:attrNameLst>
                                          <p:attrName>style.visibility</p:attrName>
                                        </p:attrNameLst>
                                      </p:cBhvr>
                                      <p:to>
                                        <p:strVal val="visible"/>
                                      </p:to>
                                    </p:set>
                                    <p:anim calcmode="lin" valueType="num">
                                      <p:cBhvr>
                                        <p:cTn id="21" dur="500" fill="hold"/>
                                        <p:tgtEl>
                                          <p:spTgt spid="77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779">
                                            <p:txEl>
                                              <p:pRg st="3" end="3"/>
                                            </p:txEl>
                                          </p:spTgt>
                                        </p:tgtEl>
                                        <p:attrNameLst>
                                          <p:attrName>style.visibility</p:attrName>
                                        </p:attrNameLst>
                                      </p:cBhvr>
                                      <p:to>
                                        <p:strVal val="visible"/>
                                      </p:to>
                                    </p:set>
                                    <p:anim calcmode="lin" valueType="num">
                                      <p:cBhvr>
                                        <p:cTn id="27" dur="500" fill="hold"/>
                                        <p:tgtEl>
                                          <p:spTgt spid="77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79">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780">
                                            <p:bg/>
                                          </p:spTgt>
                                        </p:tgtEl>
                                        <p:attrNameLst>
                                          <p:attrName>style.visibility</p:attrName>
                                        </p:attrNameLst>
                                      </p:cBhvr>
                                      <p:to>
                                        <p:strVal val="visible"/>
                                      </p:to>
                                    </p:set>
                                    <p:anim calcmode="lin" valueType="num">
                                      <p:cBhvr>
                                        <p:cTn id="32" dur="500" fill="hold"/>
                                        <p:tgtEl>
                                          <p:spTgt spid="780">
                                            <p:bg/>
                                          </p:spTgt>
                                        </p:tgtEl>
                                        <p:attrNameLst>
                                          <p:attrName>ppt_w</p:attrName>
                                        </p:attrNameLst>
                                      </p:cBhvr>
                                      <p:tavLst>
                                        <p:tav tm="0">
                                          <p:val>
                                            <p:fltVal val="0"/>
                                          </p:val>
                                        </p:tav>
                                        <p:tav tm="100000">
                                          <p:val>
                                            <p:strVal val="#ppt_w"/>
                                          </p:val>
                                        </p:tav>
                                      </p:tavLst>
                                    </p:anim>
                                    <p:anim calcmode="lin" valueType="num">
                                      <p:cBhvr>
                                        <p:cTn id="33" dur="500" fill="hold"/>
                                        <p:tgtEl>
                                          <p:spTgt spid="780">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780">
                                            <p:txEl>
                                              <p:pRg st="0" end="0"/>
                                            </p:txEl>
                                          </p:spTgt>
                                        </p:tgtEl>
                                        <p:attrNameLst>
                                          <p:attrName>style.visibility</p:attrName>
                                        </p:attrNameLst>
                                      </p:cBhvr>
                                      <p:to>
                                        <p:strVal val="visible"/>
                                      </p:to>
                                    </p:set>
                                    <p:anim calcmode="lin" valueType="num">
                                      <p:cBhvr>
                                        <p:cTn id="36" dur="500" fill="hold"/>
                                        <p:tgtEl>
                                          <p:spTgt spid="780">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780">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780">
                                            <p:txEl>
                                              <p:pRg st="1" end="1"/>
                                            </p:txEl>
                                          </p:spTgt>
                                        </p:tgtEl>
                                        <p:attrNameLst>
                                          <p:attrName>style.visibility</p:attrName>
                                        </p:attrNameLst>
                                      </p:cBhvr>
                                      <p:to>
                                        <p:strVal val="visible"/>
                                      </p:to>
                                    </p:set>
                                    <p:anim calcmode="lin" valueType="num">
                                      <p:cBhvr>
                                        <p:cTn id="41" dur="500" fill="hold"/>
                                        <p:tgtEl>
                                          <p:spTgt spid="780">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780">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780">
                                            <p:txEl>
                                              <p:pRg st="2" end="2"/>
                                            </p:txEl>
                                          </p:spTgt>
                                        </p:tgtEl>
                                        <p:attrNameLst>
                                          <p:attrName>style.visibility</p:attrName>
                                        </p:attrNameLst>
                                      </p:cBhvr>
                                      <p:to>
                                        <p:strVal val="visible"/>
                                      </p:to>
                                    </p:set>
                                    <p:anim calcmode="lin" valueType="num">
                                      <p:cBhvr>
                                        <p:cTn id="46" dur="500" fill="hold"/>
                                        <p:tgtEl>
                                          <p:spTgt spid="780">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80">
                                            <p:txEl>
                                              <p:pRg st="2" end="2"/>
                                            </p:txEl>
                                          </p:spTgt>
                                        </p:tgtEl>
                                        <p:attrNameLst>
                                          <p:attrName>ppt_h</p:attrName>
                                        </p:attrNameLst>
                                      </p:cBhvr>
                                      <p:tavLst>
                                        <p:tav tm="0">
                                          <p:val>
                                            <p:fltVal val="0"/>
                                          </p:val>
                                        </p:tav>
                                        <p:tav tm="100000">
                                          <p:val>
                                            <p:strVal val="#ppt_h"/>
                                          </p:val>
                                        </p:tav>
                                      </p:tavLst>
                                    </p:anim>
                                  </p:childTnLst>
                                </p:cTn>
                              </p:par>
                            </p:childTnLst>
                          </p:cTn>
                        </p:par>
                        <p:par>
                          <p:cTn id="48" fill="hold">
                            <p:stCondLst>
                              <p:cond delay="2000"/>
                            </p:stCondLst>
                            <p:childTnLst>
                              <p:par>
                                <p:cTn id="49" presetID="23" presetClass="entr" presetSubtype="16" fill="hold" grpId="2" nodeType="afterEffect">
                                  <p:stCondLst>
                                    <p:cond delay="0"/>
                                  </p:stCondLst>
                                  <p:iterate>
                                    <p:tmAbs val="0"/>
                                  </p:iterate>
                                  <p:childTnLst>
                                    <p:set>
                                      <p:cBhvr>
                                        <p:cTn id="50" fill="hold"/>
                                        <p:tgtEl>
                                          <p:spTgt spid="780">
                                            <p:txEl>
                                              <p:pRg st="3" end="3"/>
                                            </p:txEl>
                                          </p:spTgt>
                                        </p:tgtEl>
                                        <p:attrNameLst>
                                          <p:attrName>style.visibility</p:attrName>
                                        </p:attrNameLst>
                                      </p:cBhvr>
                                      <p:to>
                                        <p:strVal val="visible"/>
                                      </p:to>
                                    </p:set>
                                    <p:anim calcmode="lin" valueType="num">
                                      <p:cBhvr>
                                        <p:cTn id="51" dur="500" fill="hold"/>
                                        <p:tgtEl>
                                          <p:spTgt spid="780">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78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1" build="p" bldLvl="5" animBg="1" advAuto="0"/>
      <p:bldP spid="780" grpId="2" build="p" bldLvl="5"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82" name="The Heavenly Court"/>
          <p:cNvSpPr txBox="1">
            <a:spLocks noGrp="1"/>
          </p:cNvSpPr>
          <p:nvPr>
            <p:ph type="title" idx="4294967295"/>
          </p:nvPr>
        </p:nvSpPr>
        <p:spPr>
          <a:xfrm>
            <a:off x="457200" y="228600"/>
            <a:ext cx="8229600" cy="838200"/>
          </a:xfrm>
          <a:prstGeom prst="rect">
            <a:avLst/>
          </a:prstGeom>
        </p:spPr>
        <p:txBody>
          <a:bodyPr>
            <a:normAutofit/>
          </a:bodyPr>
          <a:lstStyle>
            <a:lvl1pPr defTabSz="877823">
              <a:defRPr sz="4224">
                <a:solidFill>
                  <a:srgbClr val="FF3300"/>
                </a:solidFill>
                <a:effectLst>
                  <a:outerShdw blurRad="12192" dist="24384" dir="2700000" rotWithShape="0">
                    <a:srgbClr val="000000"/>
                  </a:outerShdw>
                </a:effectLst>
                <a:latin typeface="MARKETPRO"/>
                <a:ea typeface="MARKETPRO"/>
                <a:cs typeface="MARKETPRO"/>
                <a:sym typeface="MARKETPRO"/>
              </a:defRPr>
            </a:lvl1pPr>
          </a:lstStyle>
          <a:p>
            <a:r>
              <a:t>The Heavenly Court  天の法廷</a:t>
            </a:r>
          </a:p>
        </p:txBody>
      </p:sp>
      <p:sp>
        <p:nvSpPr>
          <p:cNvPr id="783" name="The idea that Yahweh presides over a heavenly court of spiritual beings is not unique to 1 Kings 22.…"/>
          <p:cNvSpPr txBox="1">
            <a:spLocks noGrp="1"/>
          </p:cNvSpPr>
          <p:nvPr>
            <p:ph type="body" sz="half" idx="4294967295"/>
          </p:nvPr>
        </p:nvSpPr>
        <p:spPr>
          <a:xfrm>
            <a:off x="127686" y="1095705"/>
            <a:ext cx="8671478" cy="2772266"/>
          </a:xfrm>
          <a:prstGeom prst="rect">
            <a:avLst/>
          </a:prstGeom>
        </p:spPr>
        <p:txBody>
          <a:bodyPr>
            <a:normAutofit lnSpcReduction="10000"/>
          </a:bodyPr>
          <a:lstStyle/>
          <a:p>
            <a:pPr marL="394715" indent="-394715" defTabSz="768095">
              <a:spcBef>
                <a:spcPts val="500"/>
              </a:spcBef>
              <a:buSzTx/>
              <a:buNone/>
              <a:defRPr sz="2688" b="1">
                <a:solidFill>
                  <a:schemeClr val="accent1"/>
                </a:solidFill>
                <a:effectLst>
                  <a:outerShdw blurRad="10668" dist="21336" dir="2700000" rotWithShape="0">
                    <a:srgbClr val="000000"/>
                  </a:outerShdw>
                </a:effectLst>
                <a:latin typeface="+mn-lt"/>
                <a:ea typeface="+mn-ea"/>
                <a:cs typeface="+mn-cs"/>
                <a:sym typeface="Arial"/>
              </a:defRPr>
            </a:pPr>
            <a:r>
              <a:t>The idea that Yahweh presides over a heavenly court of spiritual beings is not unique to 1 Kings 22.</a:t>
            </a:r>
          </a:p>
          <a:p>
            <a:pPr marL="394715" indent="-394715" defTabSz="768095">
              <a:spcBef>
                <a:spcPts val="500"/>
              </a:spcBef>
              <a:defRPr sz="2351" b="1" i="1">
                <a:solidFill>
                  <a:srgbClr val="FFFFFF"/>
                </a:solidFill>
                <a:effectLst>
                  <a:outerShdw blurRad="10668" dist="21336" dir="2700000" rotWithShape="0">
                    <a:srgbClr val="000000"/>
                  </a:outerShdw>
                </a:effectLst>
                <a:latin typeface="Arial Narrow"/>
                <a:ea typeface="Arial Narrow"/>
                <a:cs typeface="Arial Narrow"/>
                <a:sym typeface="Arial Narrow"/>
              </a:defRPr>
            </a:pPr>
            <a:r>
              <a:t>It is presumed in the Book of Job (1:6-7; 2:1-2).</a:t>
            </a:r>
          </a:p>
          <a:p>
            <a:pPr marL="394715" indent="-394715" defTabSz="768095">
              <a:spcBef>
                <a:spcPts val="500"/>
              </a:spcBef>
              <a:defRPr sz="2351" b="1" i="1">
                <a:solidFill>
                  <a:srgbClr val="FFFFFF"/>
                </a:solidFill>
                <a:effectLst>
                  <a:outerShdw blurRad="10668" dist="21336" dir="2700000" rotWithShape="0">
                    <a:srgbClr val="000000"/>
                  </a:outerShdw>
                </a:effectLst>
                <a:latin typeface="Arial Narrow"/>
                <a:ea typeface="Arial Narrow"/>
                <a:cs typeface="Arial Narrow"/>
                <a:sym typeface="Arial Narrow"/>
              </a:defRPr>
            </a:pPr>
            <a:r>
              <a:t>It also is mentioned in the Psalms (Ps. 82:1; 89:5-7).</a:t>
            </a:r>
          </a:p>
          <a:p>
            <a:pPr marL="394715" indent="-394715" defTabSz="768095">
              <a:spcBef>
                <a:spcPts val="500"/>
              </a:spcBef>
              <a:defRPr sz="2351" b="1" i="1">
                <a:solidFill>
                  <a:srgbClr val="FFFFFF"/>
                </a:solidFill>
                <a:effectLst>
                  <a:outerShdw blurRad="10668" dist="21336" dir="2700000" rotWithShape="0">
                    <a:srgbClr val="000000"/>
                  </a:outerShdw>
                </a:effectLst>
                <a:latin typeface="Arial Narrow"/>
                <a:ea typeface="Arial Narrow"/>
                <a:cs typeface="Arial Narrow"/>
                <a:sym typeface="Arial Narrow"/>
              </a:defRPr>
            </a:pPr>
            <a:r>
              <a:t>Jeremiah will later say that any true prophet is a privileged member of this heavenly council (Je. 23:18, 22).</a:t>
            </a:r>
          </a:p>
        </p:txBody>
      </p:sp>
      <p:sp>
        <p:nvSpPr>
          <p:cNvPr id="784" name="The idea that Yahweh presides over a heavenly court of spiritual beings is not unique to 1 Kings 22.…"/>
          <p:cNvSpPr txBox="1"/>
          <p:nvPr/>
        </p:nvSpPr>
        <p:spPr>
          <a:xfrm>
            <a:off x="313528" y="3896875"/>
            <a:ext cx="8671478" cy="267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61822" indent="-361822" defTabSz="704087">
              <a:spcBef>
                <a:spcPts val="500"/>
              </a:spcBef>
              <a:buClr>
                <a:srgbClr val="660000"/>
              </a:buClr>
              <a:defRPr sz="2464" b="1">
                <a:solidFill>
                  <a:schemeClr val="accent1"/>
                </a:solidFill>
                <a:effectLst>
                  <a:outerShdw blurRad="9779" dist="19558" dir="2700000" rotWithShape="0">
                    <a:srgbClr val="000000"/>
                  </a:outerShdw>
                </a:effectLst>
              </a:defRPr>
            </a:pPr>
            <a:r>
              <a:t>ヤハウェが霊的な存在たちが集まる天の法廷を治めている、　　という考えは、1列王記22章だけのものではありません。</a:t>
            </a:r>
          </a:p>
          <a:p>
            <a:pPr marL="361822" indent="-361822" defTabSz="704087">
              <a:spcBef>
                <a:spcPts val="400"/>
              </a:spcBef>
              <a:buClr>
                <a:srgbClr val="660000"/>
              </a:buClr>
              <a:buSzPct val="70000"/>
              <a:buChar char="□"/>
              <a:defRPr sz="2156" b="1" i="1">
                <a:solidFill>
                  <a:srgbClr val="FFFFFF"/>
                </a:solidFill>
                <a:effectLst>
                  <a:outerShdw blurRad="9779" dist="19558" dir="2700000" rotWithShape="0">
                    <a:srgbClr val="000000"/>
                  </a:outerShdw>
                </a:effectLst>
                <a:latin typeface="Arial Narrow"/>
                <a:ea typeface="Arial Narrow"/>
                <a:cs typeface="Arial Narrow"/>
                <a:sym typeface="Arial Narrow"/>
              </a:defRPr>
            </a:pPr>
            <a:r>
              <a:t>この考えはヨブ記（1:6-7、2:1-2）にも想定されている。</a:t>
            </a:r>
          </a:p>
          <a:p>
            <a:pPr marL="361822" indent="-361822" defTabSz="704087">
              <a:spcBef>
                <a:spcPts val="400"/>
              </a:spcBef>
              <a:buClr>
                <a:srgbClr val="660000"/>
              </a:buClr>
              <a:buSzPct val="70000"/>
              <a:buChar char="□"/>
              <a:defRPr sz="2156" b="1" i="1">
                <a:solidFill>
                  <a:srgbClr val="FFFFFF"/>
                </a:solidFill>
                <a:effectLst>
                  <a:outerShdw blurRad="9779" dist="19558" dir="2700000" rotWithShape="0">
                    <a:srgbClr val="000000"/>
                  </a:outerShdw>
                </a:effectLst>
                <a:latin typeface="Arial Narrow"/>
                <a:ea typeface="Arial Narrow"/>
                <a:cs typeface="Arial Narrow"/>
                <a:sym typeface="Arial Narrow"/>
              </a:defRPr>
            </a:pPr>
            <a:r>
              <a:t>詩篇（82:1、89:5-7）にもその記述が見られる。</a:t>
            </a:r>
          </a:p>
          <a:p>
            <a:pPr marL="361822" indent="-361822" defTabSz="704087">
              <a:spcBef>
                <a:spcPts val="400"/>
              </a:spcBef>
              <a:buClr>
                <a:srgbClr val="660000"/>
              </a:buClr>
              <a:buSzPct val="70000"/>
              <a:buChar char="□"/>
              <a:defRPr sz="2156" b="1" i="1">
                <a:solidFill>
                  <a:srgbClr val="FFFFFF"/>
                </a:solidFill>
                <a:effectLst>
                  <a:outerShdw blurRad="9779" dist="19558" dir="2700000" rotWithShape="0">
                    <a:srgbClr val="000000"/>
                  </a:outerShdw>
                </a:effectLst>
                <a:latin typeface="Arial Narrow"/>
                <a:ea typeface="Arial Narrow"/>
                <a:cs typeface="Arial Narrow"/>
                <a:sym typeface="Arial Narrow"/>
              </a:defRPr>
            </a:pPr>
            <a:r>
              <a:t>さらにエレミヤ書では、真の預言者はこの天の会議の特権的な一員であると語られている（23:18、22）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83">
                                            <p:bg/>
                                          </p:spTgt>
                                        </p:tgtEl>
                                        <p:attrNameLst>
                                          <p:attrName>style.visibility</p:attrName>
                                        </p:attrNameLst>
                                      </p:cBhvr>
                                      <p:to>
                                        <p:strVal val="visible"/>
                                      </p:to>
                                    </p:set>
                                    <p:anim calcmode="lin" valueType="num">
                                      <p:cBhvr>
                                        <p:cTn id="7" dur="500" fill="hold"/>
                                        <p:tgtEl>
                                          <p:spTgt spid="783">
                                            <p:bg/>
                                          </p:spTgt>
                                        </p:tgtEl>
                                        <p:attrNameLst>
                                          <p:attrName>ppt_w</p:attrName>
                                        </p:attrNameLst>
                                      </p:cBhvr>
                                      <p:tavLst>
                                        <p:tav tm="0">
                                          <p:val>
                                            <p:fltVal val="0"/>
                                          </p:val>
                                        </p:tav>
                                        <p:tav tm="100000">
                                          <p:val>
                                            <p:strVal val="#ppt_w"/>
                                          </p:val>
                                        </p:tav>
                                      </p:tavLst>
                                    </p:anim>
                                    <p:anim calcmode="lin" valueType="num">
                                      <p:cBhvr>
                                        <p:cTn id="8" dur="500" fill="hold"/>
                                        <p:tgtEl>
                                          <p:spTgt spid="78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83">
                                            <p:txEl>
                                              <p:pRg st="0" end="0"/>
                                            </p:txEl>
                                          </p:spTgt>
                                        </p:tgtEl>
                                        <p:attrNameLst>
                                          <p:attrName>style.visibility</p:attrName>
                                        </p:attrNameLst>
                                      </p:cBhvr>
                                      <p:to>
                                        <p:strVal val="visible"/>
                                      </p:to>
                                    </p:set>
                                    <p:anim calcmode="lin" valueType="num">
                                      <p:cBhvr>
                                        <p:cTn id="11" dur="500" fill="hold"/>
                                        <p:tgtEl>
                                          <p:spTgt spid="7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8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83">
                                            <p:txEl>
                                              <p:pRg st="1" end="1"/>
                                            </p:txEl>
                                          </p:spTgt>
                                        </p:tgtEl>
                                        <p:attrNameLst>
                                          <p:attrName>style.visibility</p:attrName>
                                        </p:attrNameLst>
                                      </p:cBhvr>
                                      <p:to>
                                        <p:strVal val="visible"/>
                                      </p:to>
                                    </p:set>
                                    <p:anim calcmode="lin" valueType="num">
                                      <p:cBhvr>
                                        <p:cTn id="16" dur="500" fill="hold"/>
                                        <p:tgtEl>
                                          <p:spTgt spid="78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8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83">
                                            <p:txEl>
                                              <p:pRg st="2" end="2"/>
                                            </p:txEl>
                                          </p:spTgt>
                                        </p:tgtEl>
                                        <p:attrNameLst>
                                          <p:attrName>style.visibility</p:attrName>
                                        </p:attrNameLst>
                                      </p:cBhvr>
                                      <p:to>
                                        <p:strVal val="visible"/>
                                      </p:to>
                                    </p:set>
                                    <p:anim calcmode="lin" valueType="num">
                                      <p:cBhvr>
                                        <p:cTn id="21" dur="500" fill="hold"/>
                                        <p:tgtEl>
                                          <p:spTgt spid="7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783">
                                            <p:txEl>
                                              <p:pRg st="3" end="3"/>
                                            </p:txEl>
                                          </p:spTgt>
                                        </p:tgtEl>
                                        <p:attrNameLst>
                                          <p:attrName>style.visibility</p:attrName>
                                        </p:attrNameLst>
                                      </p:cBhvr>
                                      <p:to>
                                        <p:strVal val="visible"/>
                                      </p:to>
                                    </p:set>
                                    <p:anim calcmode="lin" valueType="num">
                                      <p:cBhvr>
                                        <p:cTn id="27" dur="500" fill="hold"/>
                                        <p:tgtEl>
                                          <p:spTgt spid="78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83">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784">
                                            <p:bg/>
                                          </p:spTgt>
                                        </p:tgtEl>
                                        <p:attrNameLst>
                                          <p:attrName>style.visibility</p:attrName>
                                        </p:attrNameLst>
                                      </p:cBhvr>
                                      <p:to>
                                        <p:strVal val="visible"/>
                                      </p:to>
                                    </p:set>
                                    <p:anim calcmode="lin" valueType="num">
                                      <p:cBhvr>
                                        <p:cTn id="32" dur="500" fill="hold"/>
                                        <p:tgtEl>
                                          <p:spTgt spid="784">
                                            <p:bg/>
                                          </p:spTgt>
                                        </p:tgtEl>
                                        <p:attrNameLst>
                                          <p:attrName>ppt_w</p:attrName>
                                        </p:attrNameLst>
                                      </p:cBhvr>
                                      <p:tavLst>
                                        <p:tav tm="0">
                                          <p:val>
                                            <p:fltVal val="0"/>
                                          </p:val>
                                        </p:tav>
                                        <p:tav tm="100000">
                                          <p:val>
                                            <p:strVal val="#ppt_w"/>
                                          </p:val>
                                        </p:tav>
                                      </p:tavLst>
                                    </p:anim>
                                    <p:anim calcmode="lin" valueType="num">
                                      <p:cBhvr>
                                        <p:cTn id="33" dur="500" fill="hold"/>
                                        <p:tgtEl>
                                          <p:spTgt spid="784">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784">
                                            <p:txEl>
                                              <p:pRg st="0" end="0"/>
                                            </p:txEl>
                                          </p:spTgt>
                                        </p:tgtEl>
                                        <p:attrNameLst>
                                          <p:attrName>style.visibility</p:attrName>
                                        </p:attrNameLst>
                                      </p:cBhvr>
                                      <p:to>
                                        <p:strVal val="visible"/>
                                      </p:to>
                                    </p:set>
                                    <p:anim calcmode="lin" valueType="num">
                                      <p:cBhvr>
                                        <p:cTn id="36" dur="500" fill="hold"/>
                                        <p:tgtEl>
                                          <p:spTgt spid="784">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784">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784">
                                            <p:txEl>
                                              <p:pRg st="1" end="1"/>
                                            </p:txEl>
                                          </p:spTgt>
                                        </p:tgtEl>
                                        <p:attrNameLst>
                                          <p:attrName>style.visibility</p:attrName>
                                        </p:attrNameLst>
                                      </p:cBhvr>
                                      <p:to>
                                        <p:strVal val="visible"/>
                                      </p:to>
                                    </p:set>
                                    <p:anim calcmode="lin" valueType="num">
                                      <p:cBhvr>
                                        <p:cTn id="41" dur="500" fill="hold"/>
                                        <p:tgtEl>
                                          <p:spTgt spid="784">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784">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784">
                                            <p:txEl>
                                              <p:pRg st="2" end="2"/>
                                            </p:txEl>
                                          </p:spTgt>
                                        </p:tgtEl>
                                        <p:attrNameLst>
                                          <p:attrName>style.visibility</p:attrName>
                                        </p:attrNameLst>
                                      </p:cBhvr>
                                      <p:to>
                                        <p:strVal val="visible"/>
                                      </p:to>
                                    </p:set>
                                    <p:anim calcmode="lin" valueType="num">
                                      <p:cBhvr>
                                        <p:cTn id="46" dur="500" fill="hold"/>
                                        <p:tgtEl>
                                          <p:spTgt spid="78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84">
                                            <p:txEl>
                                              <p:pRg st="2" end="2"/>
                                            </p:txEl>
                                          </p:spTgt>
                                        </p:tgtEl>
                                        <p:attrNameLst>
                                          <p:attrName>ppt_h</p:attrName>
                                        </p:attrNameLst>
                                      </p:cBhvr>
                                      <p:tavLst>
                                        <p:tav tm="0">
                                          <p:val>
                                            <p:fltVal val="0"/>
                                          </p:val>
                                        </p:tav>
                                        <p:tav tm="100000">
                                          <p:val>
                                            <p:strVal val="#ppt_h"/>
                                          </p:val>
                                        </p:tav>
                                      </p:tavLst>
                                    </p:anim>
                                  </p:childTnLst>
                                </p:cTn>
                              </p:par>
                            </p:childTnLst>
                          </p:cTn>
                        </p:par>
                        <p:par>
                          <p:cTn id="48" fill="hold">
                            <p:stCondLst>
                              <p:cond delay="2000"/>
                            </p:stCondLst>
                            <p:childTnLst>
                              <p:par>
                                <p:cTn id="49" presetID="23" presetClass="entr" presetSubtype="16" fill="hold" grpId="2" nodeType="afterEffect">
                                  <p:stCondLst>
                                    <p:cond delay="0"/>
                                  </p:stCondLst>
                                  <p:iterate>
                                    <p:tmAbs val="0"/>
                                  </p:iterate>
                                  <p:childTnLst>
                                    <p:set>
                                      <p:cBhvr>
                                        <p:cTn id="50" fill="hold"/>
                                        <p:tgtEl>
                                          <p:spTgt spid="784">
                                            <p:txEl>
                                              <p:pRg st="3" end="3"/>
                                            </p:txEl>
                                          </p:spTgt>
                                        </p:tgtEl>
                                        <p:attrNameLst>
                                          <p:attrName>style.visibility</p:attrName>
                                        </p:attrNameLst>
                                      </p:cBhvr>
                                      <p:to>
                                        <p:strVal val="visible"/>
                                      </p:to>
                                    </p:set>
                                    <p:anim calcmode="lin" valueType="num">
                                      <p:cBhvr>
                                        <p:cTn id="51" dur="500" fill="hold"/>
                                        <p:tgtEl>
                                          <p:spTgt spid="784">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78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1" build="p" bldLvl="5" animBg="1" advAuto="0"/>
      <p:bldP spid="784" grpId="2" build="p" bldLvl="5"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86" name="Such a council presupposes that all spirits, both good and evil, are subject to Yahweh’s sovereignty."/>
          <p:cNvSpPr txBox="1"/>
          <p:nvPr/>
        </p:nvSpPr>
        <p:spPr>
          <a:xfrm>
            <a:off x="676621" y="816752"/>
            <a:ext cx="8031953" cy="1996437"/>
          </a:xfrm>
          <a:prstGeom prst="rect">
            <a:avLst/>
          </a:prstGeom>
          <a:solidFill>
            <a:srgbClr val="FF99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900"/>
              </a:spcBef>
              <a:defRPr sz="4100">
                <a:latin typeface="Impact"/>
                <a:ea typeface="Impact"/>
                <a:cs typeface="Impact"/>
                <a:sym typeface="Impact"/>
              </a:defRPr>
            </a:lvl1pPr>
          </a:lstStyle>
          <a:p>
            <a:r>
              <a:t>Such a council presupposes that 　　all spirits, both good and evil, 　　　　are subject to Yahweh’s sovereignty.</a:t>
            </a:r>
          </a:p>
        </p:txBody>
      </p:sp>
      <p:sp>
        <p:nvSpPr>
          <p:cNvPr id="787" name="Such a council presupposes that all spirits, both good and evil, are subject to Yahweh’s sovereignty."/>
          <p:cNvSpPr txBox="1"/>
          <p:nvPr/>
        </p:nvSpPr>
        <p:spPr>
          <a:xfrm>
            <a:off x="676621" y="3510795"/>
            <a:ext cx="8031953" cy="2428237"/>
          </a:xfrm>
          <a:prstGeom prst="rect">
            <a:avLst/>
          </a:prstGeom>
          <a:solidFill>
            <a:srgbClr val="FF99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spcBef>
                <a:spcPts val="1900"/>
              </a:spcBef>
              <a:defRPr sz="3300">
                <a:latin typeface="Impact"/>
                <a:ea typeface="Impact"/>
                <a:cs typeface="Impact"/>
                <a:sym typeface="Impact"/>
              </a:defRPr>
            </a:pPr>
            <a:r>
              <a:t>このような天の議会の存在は、</a:t>
            </a:r>
            <a:br/>
            <a:r>
              <a:t>善なる霊も悪なる霊もすべてヤハウェの　主権のもとにあることを　　　　　　　前提としています。</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786"/>
                                        </p:tgtEl>
                                        <p:attrNameLst>
                                          <p:attrName>style.visibility</p:attrName>
                                        </p:attrNameLst>
                                      </p:cBhvr>
                                      <p:to>
                                        <p:strVal val="visible"/>
                                      </p:to>
                                    </p:set>
                                    <p:animEffect transition="in" filter="fade">
                                      <p:cBhvr>
                                        <p:cTn id="7" dur="500"/>
                                        <p:tgtEl>
                                          <p:spTgt spid="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787"/>
                                        </p:tgtEl>
                                        <p:attrNameLst>
                                          <p:attrName>style.visibility</p:attrName>
                                        </p:attrNameLst>
                                      </p:cBhvr>
                                      <p:to>
                                        <p:strVal val="visible"/>
                                      </p:to>
                                    </p:set>
                                    <p:animEffect transition="in" filter="fade">
                                      <p:cBhvr>
                                        <p:cTn id="12" dur="5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 grpId="1" animBg="1" advAuto="0"/>
      <p:bldP spid="787" grpId="2"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スライド番号"/>
          <p:cNvSpPr txBox="1">
            <a:spLocks noGrp="1"/>
          </p:cNvSpPr>
          <p:nvPr>
            <p:ph type="sldNum" sz="quarter" idx="4294967295"/>
          </p:nvPr>
        </p:nvSpPr>
        <p:spPr>
          <a:xfrm>
            <a:off x="8370768"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105</a:t>
            </a:fld>
            <a:endParaRPr/>
          </a:p>
        </p:txBody>
      </p:sp>
      <p:sp>
        <p:nvSpPr>
          <p:cNvPr id="790" name="The Random Bowshot"/>
          <p:cNvSpPr txBox="1">
            <a:spLocks noGrp="1"/>
          </p:cNvSpPr>
          <p:nvPr>
            <p:ph type="title" idx="4294967295"/>
          </p:nvPr>
        </p:nvSpPr>
        <p:spPr>
          <a:xfrm>
            <a:off x="-3" y="533398"/>
            <a:ext cx="8686803" cy="1143004"/>
          </a:xfrm>
          <a:prstGeom prst="rect">
            <a:avLst/>
          </a:prstGeom>
        </p:spPr>
        <p:txBody>
          <a:bodyPr/>
          <a:lstStyle/>
          <a:p>
            <a:pPr defTabSz="905255">
              <a:defRPr sz="4356"/>
            </a:pPr>
            <a:r>
              <a:t>The Random Bowshot　</a:t>
            </a:r>
            <a:r>
              <a:rPr sz="3366"/>
              <a:t>偶然放たれた矢</a:t>
            </a:r>
          </a:p>
        </p:txBody>
      </p:sp>
      <p:sp>
        <p:nvSpPr>
          <p:cNvPr id="791" name="Ahab died as a result of a random bowshot.…"/>
          <p:cNvSpPr txBox="1">
            <a:spLocks noGrp="1"/>
          </p:cNvSpPr>
          <p:nvPr>
            <p:ph type="body" sz="quarter" idx="4294967295"/>
          </p:nvPr>
        </p:nvSpPr>
        <p:spPr>
          <a:xfrm>
            <a:off x="5825916" y="1710731"/>
            <a:ext cx="2971801" cy="2766128"/>
          </a:xfrm>
          <a:prstGeom prst="rect">
            <a:avLst/>
          </a:prstGeom>
        </p:spPr>
        <p:txBody>
          <a:bodyPr>
            <a:normAutofit lnSpcReduction="10000"/>
          </a:bodyPr>
          <a:lstStyle>
            <a:lvl1pPr marL="0" indent="0" defTabSz="822959">
              <a:spcBef>
                <a:spcPts val="0"/>
              </a:spcBef>
              <a:buSzTx/>
              <a:buNone/>
              <a:defRPr sz="3059">
                <a:solidFill>
                  <a:srgbClr val="420000"/>
                </a:solidFill>
              </a:defRPr>
            </a:lvl1pPr>
          </a:lstStyle>
          <a:p>
            <a:r>
              <a:t>Ahab died as a result of a random bowshot.Here, ancient archers (Assyrian) shoot their short bows.</a:t>
            </a:r>
          </a:p>
        </p:txBody>
      </p:sp>
      <p:pic>
        <p:nvPicPr>
          <p:cNvPr id="792" name="MAS90" descr="MAS90"/>
          <p:cNvPicPr>
            <a:picLocks noChangeAspect="1"/>
          </p:cNvPicPr>
          <p:nvPr/>
        </p:nvPicPr>
        <p:blipFill>
          <a:blip r:embed="rId2"/>
          <a:stretch>
            <a:fillRect/>
          </a:stretch>
        </p:blipFill>
        <p:spPr>
          <a:xfrm>
            <a:off x="0" y="1801810"/>
            <a:ext cx="5715000" cy="4920707"/>
          </a:xfrm>
          <a:prstGeom prst="rect">
            <a:avLst/>
          </a:prstGeom>
          <a:ln w="12700">
            <a:miter lim="400000"/>
          </a:ln>
        </p:spPr>
      </p:pic>
      <p:sp>
        <p:nvSpPr>
          <p:cNvPr id="793" name="British Museum"/>
          <p:cNvSpPr txBox="1"/>
          <p:nvPr/>
        </p:nvSpPr>
        <p:spPr>
          <a:xfrm>
            <a:off x="4183174" y="6348136"/>
            <a:ext cx="20421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latin typeface="Arial Narrow"/>
                <a:ea typeface="Arial Narrow"/>
                <a:cs typeface="Arial Narrow"/>
                <a:sym typeface="Arial Narrow"/>
              </a:defRPr>
            </a:lvl1pPr>
          </a:lstStyle>
          <a:p>
            <a:r>
              <a:t>British Museum</a:t>
            </a:r>
          </a:p>
        </p:txBody>
      </p:sp>
      <p:sp>
        <p:nvSpPr>
          <p:cNvPr id="794" name="Ahab died as a result of a random bowshot.…"/>
          <p:cNvSpPr txBox="1"/>
          <p:nvPr/>
        </p:nvSpPr>
        <p:spPr>
          <a:xfrm>
            <a:off x="5825916" y="4511189"/>
            <a:ext cx="2971801" cy="2552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457200">
              <a:defRPr sz="2000" b="1">
                <a:latin typeface="Times Roman"/>
                <a:ea typeface="Times Roman"/>
                <a:cs typeface="Times Roman"/>
                <a:sym typeface="Times Roman"/>
              </a:defRPr>
            </a:lvl1pPr>
          </a:lstStyle>
          <a:p>
            <a:r>
              <a:t>アハブは、偶然放たれた一矢によって命を落としました。ここには、古代の弓兵（アッシリア人）が短弓を射る様子が描かれています。</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線"/>
          <p:cNvSpPr/>
          <p:nvPr/>
        </p:nvSpPr>
        <p:spPr>
          <a:xfrm>
            <a:off x="-3" y="4343400"/>
            <a:ext cx="9144005" cy="0"/>
          </a:xfrm>
          <a:prstGeom prst="line">
            <a:avLst/>
          </a:prstGeom>
          <a:ln w="76200">
            <a:solidFill>
              <a:srgbClr val="660000"/>
            </a:solidFill>
          </a:ln>
        </p:spPr>
        <p:txBody>
          <a:bodyPr lIns="45718" tIns="45718" rIns="45718" bIns="45718"/>
          <a:lstStyle/>
          <a:p>
            <a:endParaRPr/>
          </a:p>
        </p:txBody>
      </p:sp>
      <p:sp>
        <p:nvSpPr>
          <p:cNvPr id="797" name="線"/>
          <p:cNvSpPr/>
          <p:nvPr/>
        </p:nvSpPr>
        <p:spPr>
          <a:xfrm>
            <a:off x="-3" y="4419600"/>
            <a:ext cx="9144005" cy="0"/>
          </a:xfrm>
          <a:prstGeom prst="line">
            <a:avLst/>
          </a:prstGeom>
          <a:ln w="76200">
            <a:solidFill>
              <a:schemeClr val="accent2"/>
            </a:solidFill>
          </a:ln>
        </p:spPr>
        <p:txBody>
          <a:bodyPr lIns="45718" tIns="45718" rIns="45718" bIns="45718"/>
          <a:lstStyle/>
          <a:p>
            <a:endParaRPr/>
          </a:p>
        </p:txBody>
      </p:sp>
      <p:sp>
        <p:nvSpPr>
          <p:cNvPr id="798" name="線"/>
          <p:cNvSpPr/>
          <p:nvPr/>
        </p:nvSpPr>
        <p:spPr>
          <a:xfrm>
            <a:off x="-3" y="4495800"/>
            <a:ext cx="9144005" cy="0"/>
          </a:xfrm>
          <a:prstGeom prst="line">
            <a:avLst/>
          </a:prstGeom>
          <a:ln w="76200">
            <a:solidFill>
              <a:schemeClr val="accent2"/>
            </a:solidFill>
          </a:ln>
        </p:spPr>
        <p:txBody>
          <a:bodyPr lIns="45718" tIns="45718" rIns="45718" bIns="45718"/>
          <a:lstStyle/>
          <a:p>
            <a:endParaRPr/>
          </a:p>
        </p:txBody>
      </p:sp>
      <p:sp>
        <p:nvSpPr>
          <p:cNvPr id="799" name="The Elisha Cycle"/>
          <p:cNvSpPr txBox="1"/>
          <p:nvPr/>
        </p:nvSpPr>
        <p:spPr>
          <a:xfrm>
            <a:off x="1113798" y="2634931"/>
            <a:ext cx="6586890" cy="1000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2700">
                <a:ln w="9525" cap="flat">
                  <a:solidFill>
                    <a:srgbClr val="000000"/>
                  </a:solidFill>
                  <a:prstDash val="solid"/>
                  <a:round/>
                </a:ln>
                <a:solidFill>
                  <a:srgbClr val="FFFFFF"/>
                </a:solidFill>
                <a:latin typeface="MARKETPRO"/>
                <a:ea typeface="MARKETPRO"/>
                <a:cs typeface="MARKETPRO"/>
                <a:sym typeface="MARKETPRO"/>
              </a:defRPr>
            </a:pPr>
            <a:r>
              <a:t>The Elisha Cycle　</a:t>
            </a:r>
          </a:p>
          <a:p>
            <a:pPr algn="ctr">
              <a:defRPr sz="2700">
                <a:ln w="9525" cap="flat">
                  <a:solidFill>
                    <a:srgbClr val="000000"/>
                  </a:solidFill>
                  <a:prstDash val="solid"/>
                  <a:round/>
                </a:ln>
                <a:solidFill>
                  <a:srgbClr val="FFFFFF"/>
                </a:solidFill>
                <a:latin typeface="MARKETPRO"/>
                <a:ea typeface="MARKETPRO"/>
                <a:cs typeface="MARKETPRO"/>
                <a:sym typeface="MARKETPRO"/>
              </a:defRPr>
            </a:pPr>
            <a:r>
              <a:t>エリシャの物語群</a:t>
            </a:r>
          </a:p>
        </p:txBody>
      </p:sp>
      <p:sp>
        <p:nvSpPr>
          <p:cNvPr id="800" name="2 Kings 2:19--13:25"/>
          <p:cNvSpPr txBox="1"/>
          <p:nvPr/>
        </p:nvSpPr>
        <p:spPr>
          <a:xfrm>
            <a:off x="2273643" y="4610100"/>
            <a:ext cx="4267201" cy="1177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2100">
                <a:ln w="9525" cap="flat">
                  <a:solidFill>
                    <a:srgbClr val="000000"/>
                  </a:solidFill>
                  <a:prstDash val="solid"/>
                  <a:round/>
                </a:ln>
                <a:solidFill>
                  <a:srgbClr val="FFFFFF"/>
                </a:solidFill>
                <a:latin typeface="MARKETPRO"/>
                <a:ea typeface="MARKETPRO"/>
                <a:cs typeface="MARKETPRO"/>
                <a:sym typeface="MARKETPRO"/>
              </a:defRPr>
            </a:pPr>
            <a:r>
              <a:t>2 Kings 2:19 - 13:25</a:t>
            </a:r>
          </a:p>
          <a:p>
            <a:pPr algn="ctr">
              <a:defRPr sz="2100">
                <a:ln w="9525" cap="flat">
                  <a:solidFill>
                    <a:srgbClr val="000000"/>
                  </a:solidFill>
                  <a:prstDash val="solid"/>
                  <a:round/>
                </a:ln>
                <a:solidFill>
                  <a:srgbClr val="FFFFFF"/>
                </a:solidFill>
                <a:latin typeface="MARKETPRO"/>
                <a:ea typeface="MARKETPRO"/>
                <a:cs typeface="MARKETPRO"/>
                <a:sym typeface="MARKETPRO"/>
              </a:defRPr>
            </a:pPr>
            <a:r>
              <a:t>第2列王記2:19 - 13:25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スライド番号"/>
          <p:cNvSpPr txBox="1">
            <a:spLocks noGrp="1"/>
          </p:cNvSpPr>
          <p:nvPr>
            <p:ph type="sldNum" sz="quarter" idx="4294967295"/>
          </p:nvPr>
        </p:nvSpPr>
        <p:spPr>
          <a:xfrm>
            <a:off x="8370768"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107</a:t>
            </a:fld>
            <a:endParaRPr/>
          </a:p>
        </p:txBody>
      </p:sp>
      <p:sp>
        <p:nvSpPr>
          <p:cNvPr id="803" name="Elisha Replaces Elijah (2 Kg. 2)"/>
          <p:cNvSpPr txBox="1">
            <a:spLocks noGrp="1"/>
          </p:cNvSpPr>
          <p:nvPr>
            <p:ph type="title" idx="4294967295"/>
          </p:nvPr>
        </p:nvSpPr>
        <p:spPr>
          <a:xfrm>
            <a:off x="457200" y="533398"/>
            <a:ext cx="8229600" cy="1143004"/>
          </a:xfrm>
          <a:prstGeom prst="rect">
            <a:avLst/>
          </a:prstGeom>
        </p:spPr>
        <p:txBody>
          <a:bodyPr/>
          <a:lstStyle/>
          <a:p>
            <a:pPr defTabSz="841247">
              <a:defRPr sz="4048"/>
            </a:pPr>
            <a:r>
              <a:t>Elisha Replaces Elijah </a:t>
            </a:r>
            <a:r>
              <a:rPr sz="2576"/>
              <a:t>(2 Kg. 2)</a:t>
            </a:r>
          </a:p>
          <a:p>
            <a:pPr defTabSz="841247">
              <a:defRPr sz="4048"/>
            </a:pPr>
            <a:r>
              <a:rPr sz="2576"/>
              <a:t>エリシャ、エリヤの後継となる（2列2章）</a:t>
            </a:r>
          </a:p>
        </p:txBody>
      </p:sp>
      <p:sp>
        <p:nvSpPr>
          <p:cNvPr id="804" name="Elisha was confirmed in the office of Elijah.…"/>
          <p:cNvSpPr txBox="1">
            <a:spLocks noGrp="1"/>
          </p:cNvSpPr>
          <p:nvPr>
            <p:ph type="body" sz="half" idx="4294967295"/>
          </p:nvPr>
        </p:nvSpPr>
        <p:spPr>
          <a:xfrm>
            <a:off x="457200" y="1781726"/>
            <a:ext cx="8229600" cy="2683092"/>
          </a:xfrm>
          <a:prstGeom prst="rect">
            <a:avLst/>
          </a:prstGeom>
        </p:spPr>
        <p:txBody>
          <a:bodyPr>
            <a:normAutofit fontScale="92500"/>
          </a:bodyPr>
          <a:lstStyle/>
          <a:p>
            <a:pPr marL="418211" indent="-418211" defTabSz="813816">
              <a:spcBef>
                <a:spcPts val="600"/>
              </a:spcBef>
              <a:buSzTx/>
              <a:buNone/>
              <a:defRPr sz="2848" b="1"/>
            </a:pPr>
            <a:r>
              <a:t>Elisha was confirmed in the office of Elijah.</a:t>
            </a:r>
          </a:p>
          <a:p>
            <a:pPr marL="418211" indent="-418211" defTabSz="813816">
              <a:spcBef>
                <a:spcPts val="500"/>
              </a:spcBef>
              <a:defRPr sz="2492" i="1"/>
            </a:pPr>
            <a:r>
              <a:t>He received Elijah’s mantle, a symbol of his prophetic office.</a:t>
            </a:r>
          </a:p>
          <a:p>
            <a:pPr marL="418211" indent="-418211" defTabSz="813816">
              <a:spcBef>
                <a:spcPts val="500"/>
              </a:spcBef>
              <a:defRPr sz="2492" i="1"/>
            </a:pPr>
            <a:r>
              <a:t>The legitimacy of his office was confirmed quickly by three miracles:</a:t>
            </a:r>
          </a:p>
          <a:p>
            <a:pPr marL="808164" lvl="1" indent="-388540" defTabSz="813816">
              <a:spcBef>
                <a:spcPts val="0"/>
              </a:spcBef>
              <a:buClr>
                <a:schemeClr val="accent2"/>
              </a:buClr>
              <a:defRPr sz="2136" b="1" i="1"/>
            </a:pPr>
            <a:r>
              <a:t>The parting of the Jordan River</a:t>
            </a:r>
          </a:p>
          <a:p>
            <a:pPr marL="808164" lvl="1" indent="-388540" defTabSz="813816">
              <a:spcBef>
                <a:spcPts val="0"/>
              </a:spcBef>
              <a:buClr>
                <a:schemeClr val="accent2"/>
              </a:buClr>
              <a:defRPr sz="2136" b="1" i="1"/>
            </a:pPr>
            <a:r>
              <a:t>The healing of the Jordan spring</a:t>
            </a:r>
          </a:p>
          <a:p>
            <a:pPr marL="808164" lvl="1" indent="-388540" defTabSz="813816">
              <a:spcBef>
                <a:spcPts val="0"/>
              </a:spcBef>
              <a:buClr>
                <a:schemeClr val="accent2"/>
              </a:buClr>
              <a:defRPr sz="2136" b="1" i="1"/>
            </a:pPr>
            <a:r>
              <a:t>The curse upon those who mocked Yahweh and his prophet</a:t>
            </a:r>
          </a:p>
        </p:txBody>
      </p:sp>
      <p:sp>
        <p:nvSpPr>
          <p:cNvPr id="805" name="Elisha was confirmed in the office of Elijah.…"/>
          <p:cNvSpPr txBox="1"/>
          <p:nvPr/>
        </p:nvSpPr>
        <p:spPr>
          <a:xfrm>
            <a:off x="50800" y="4493941"/>
            <a:ext cx="9144001" cy="2466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57123" indent="-357123" defTabSz="694944">
              <a:spcBef>
                <a:spcPts val="500"/>
              </a:spcBef>
              <a:buClr>
                <a:srgbClr val="660000"/>
              </a:buClr>
              <a:defRPr sz="2432" b="1">
                <a:latin typeface="Times New Roman"/>
                <a:ea typeface="Times New Roman"/>
                <a:cs typeface="Times New Roman"/>
                <a:sym typeface="Times New Roman"/>
              </a:defRPr>
            </a:pPr>
            <a:r>
              <a:t>エリシャはエリヤの務めを正式に受け継いだ。</a:t>
            </a:r>
          </a:p>
          <a:p>
            <a:pPr marL="357123" indent="-357123" defTabSz="694944">
              <a:spcBef>
                <a:spcPts val="400"/>
              </a:spcBef>
              <a:buClr>
                <a:srgbClr val="660000"/>
              </a:buClr>
              <a:buSzPct val="70000"/>
              <a:buChar char="□"/>
              <a:defRPr sz="1900" i="1">
                <a:latin typeface="Times New Roman"/>
                <a:ea typeface="Times New Roman"/>
                <a:cs typeface="Times New Roman"/>
                <a:sym typeface="Times New Roman"/>
              </a:defRPr>
            </a:pPr>
            <a:r>
              <a:t>彼は預言者としての務めの象徴であるエリヤの外套（マント）を受け取った。</a:t>
            </a:r>
          </a:p>
          <a:p>
            <a:pPr marL="357123" indent="-357123" defTabSz="694944">
              <a:spcBef>
                <a:spcPts val="400"/>
              </a:spcBef>
              <a:buClr>
                <a:srgbClr val="660000"/>
              </a:buClr>
              <a:buSzPct val="70000"/>
              <a:buChar char="□"/>
              <a:defRPr sz="1900" i="1">
                <a:latin typeface="Times New Roman"/>
                <a:ea typeface="Times New Roman"/>
                <a:cs typeface="Times New Roman"/>
                <a:sym typeface="Times New Roman"/>
              </a:defRPr>
            </a:pPr>
            <a:r>
              <a:t>その預言者としての正当性は、すぐに起こった三つの奇跡によって証明された。</a:t>
            </a:r>
          </a:p>
          <a:p>
            <a:pPr marL="690118" lvl="1" indent="-331787" defTabSz="694944">
              <a:buClr>
                <a:schemeClr val="accent2"/>
              </a:buClr>
              <a:buSzPct val="75000"/>
              <a:buChar char="■"/>
              <a:defRPr sz="1748" b="1" i="1">
                <a:latin typeface="Times New Roman"/>
                <a:ea typeface="Times New Roman"/>
                <a:cs typeface="Times New Roman"/>
                <a:sym typeface="Times New Roman"/>
              </a:defRPr>
            </a:pPr>
            <a:r>
              <a:t>ヨルダン川の水を分けた奇跡</a:t>
            </a:r>
          </a:p>
          <a:p>
            <a:pPr marL="690118" lvl="1" indent="-331787" defTabSz="694944">
              <a:buClr>
                <a:schemeClr val="accent2"/>
              </a:buClr>
              <a:buSzPct val="75000"/>
              <a:buChar char="■"/>
              <a:defRPr sz="1748" b="1" i="1">
                <a:latin typeface="Times New Roman"/>
                <a:ea typeface="Times New Roman"/>
                <a:cs typeface="Times New Roman"/>
                <a:sym typeface="Times New Roman"/>
              </a:defRPr>
            </a:pPr>
            <a:r>
              <a:t>ヨルダンの泉のいやし</a:t>
            </a:r>
          </a:p>
          <a:p>
            <a:pPr marL="690118" lvl="1" indent="-331787" defTabSz="694944">
              <a:buClr>
                <a:schemeClr val="accent2"/>
              </a:buClr>
              <a:buSzPct val="75000"/>
              <a:buChar char="■"/>
              <a:defRPr sz="1748" b="1" i="1">
                <a:latin typeface="Times New Roman"/>
                <a:ea typeface="Times New Roman"/>
                <a:cs typeface="Times New Roman"/>
                <a:sym typeface="Times New Roman"/>
              </a:defRPr>
            </a:pPr>
            <a:r>
              <a:t>ヤハウェとその預言者を侮辱者たちへの呪い</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04">
                                            <p:bg/>
                                          </p:spTgt>
                                        </p:tgtEl>
                                        <p:attrNameLst>
                                          <p:attrName>style.visibility</p:attrName>
                                        </p:attrNameLst>
                                      </p:cBhvr>
                                      <p:to>
                                        <p:strVal val="visible"/>
                                      </p:to>
                                    </p:set>
                                    <p:anim calcmode="lin" valueType="num">
                                      <p:cBhvr>
                                        <p:cTn id="7" dur="500" fill="hold"/>
                                        <p:tgtEl>
                                          <p:spTgt spid="804">
                                            <p:bg/>
                                          </p:spTgt>
                                        </p:tgtEl>
                                        <p:attrNameLst>
                                          <p:attrName>ppt_w</p:attrName>
                                        </p:attrNameLst>
                                      </p:cBhvr>
                                      <p:tavLst>
                                        <p:tav tm="0">
                                          <p:val>
                                            <p:fltVal val="0"/>
                                          </p:val>
                                        </p:tav>
                                        <p:tav tm="100000">
                                          <p:val>
                                            <p:strVal val="#ppt_w"/>
                                          </p:val>
                                        </p:tav>
                                      </p:tavLst>
                                    </p:anim>
                                    <p:anim calcmode="lin" valueType="num">
                                      <p:cBhvr>
                                        <p:cTn id="8" dur="500" fill="hold"/>
                                        <p:tgtEl>
                                          <p:spTgt spid="80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804">
                                            <p:txEl>
                                              <p:pRg st="0" end="0"/>
                                            </p:txEl>
                                          </p:spTgt>
                                        </p:tgtEl>
                                        <p:attrNameLst>
                                          <p:attrName>style.visibility</p:attrName>
                                        </p:attrNameLst>
                                      </p:cBhvr>
                                      <p:to>
                                        <p:strVal val="visible"/>
                                      </p:to>
                                    </p:set>
                                    <p:anim calcmode="lin" valueType="num">
                                      <p:cBhvr>
                                        <p:cTn id="11" dur="500" fill="hold"/>
                                        <p:tgtEl>
                                          <p:spTgt spid="80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0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804">
                                            <p:txEl>
                                              <p:pRg st="1" end="1"/>
                                            </p:txEl>
                                          </p:spTgt>
                                        </p:tgtEl>
                                        <p:attrNameLst>
                                          <p:attrName>style.visibility</p:attrName>
                                        </p:attrNameLst>
                                      </p:cBhvr>
                                      <p:to>
                                        <p:strVal val="visible"/>
                                      </p:to>
                                    </p:set>
                                    <p:anim calcmode="lin" valueType="num">
                                      <p:cBhvr>
                                        <p:cTn id="16" dur="500" fill="hold"/>
                                        <p:tgtEl>
                                          <p:spTgt spid="80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0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804">
                                            <p:txEl>
                                              <p:pRg st="2" end="2"/>
                                            </p:txEl>
                                          </p:spTgt>
                                        </p:tgtEl>
                                        <p:attrNameLst>
                                          <p:attrName>style.visibility</p:attrName>
                                        </p:attrNameLst>
                                      </p:cBhvr>
                                      <p:to>
                                        <p:strVal val="visible"/>
                                      </p:to>
                                    </p:set>
                                    <p:anim calcmode="lin" valueType="num">
                                      <p:cBhvr>
                                        <p:cTn id="21" dur="500" fill="hold"/>
                                        <p:tgtEl>
                                          <p:spTgt spid="80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804">
                                            <p:txEl>
                                              <p:pRg st="3" end="3"/>
                                            </p:txEl>
                                          </p:spTgt>
                                        </p:tgtEl>
                                        <p:attrNameLst>
                                          <p:attrName>style.visibility</p:attrName>
                                        </p:attrNameLst>
                                      </p:cBhvr>
                                      <p:to>
                                        <p:strVal val="visible"/>
                                      </p:to>
                                    </p:set>
                                    <p:anim calcmode="lin" valueType="num">
                                      <p:cBhvr>
                                        <p:cTn id="27" dur="500" fill="hold"/>
                                        <p:tgtEl>
                                          <p:spTgt spid="80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0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804">
                                            <p:txEl>
                                              <p:pRg st="4" end="4"/>
                                            </p:txEl>
                                          </p:spTgt>
                                        </p:tgtEl>
                                        <p:attrNameLst>
                                          <p:attrName>style.visibility</p:attrName>
                                        </p:attrNameLst>
                                      </p:cBhvr>
                                      <p:to>
                                        <p:strVal val="visible"/>
                                      </p:to>
                                    </p:set>
                                    <p:anim calcmode="lin" valueType="num">
                                      <p:cBhvr>
                                        <p:cTn id="33" dur="500" fill="hold"/>
                                        <p:tgtEl>
                                          <p:spTgt spid="80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04">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1" nodeType="afterEffect">
                                  <p:stCondLst>
                                    <p:cond delay="0"/>
                                  </p:stCondLst>
                                  <p:iterate>
                                    <p:tmAbs val="0"/>
                                  </p:iterate>
                                  <p:childTnLst>
                                    <p:set>
                                      <p:cBhvr>
                                        <p:cTn id="37" fill="hold"/>
                                        <p:tgtEl>
                                          <p:spTgt spid="804">
                                            <p:txEl>
                                              <p:pRg st="5" end="5"/>
                                            </p:txEl>
                                          </p:spTgt>
                                        </p:tgtEl>
                                        <p:attrNameLst>
                                          <p:attrName>style.visibility</p:attrName>
                                        </p:attrNameLst>
                                      </p:cBhvr>
                                      <p:to>
                                        <p:strVal val="visible"/>
                                      </p:to>
                                    </p:set>
                                    <p:anim calcmode="lin" valueType="num">
                                      <p:cBhvr>
                                        <p:cTn id="38" dur="500" fill="hold"/>
                                        <p:tgtEl>
                                          <p:spTgt spid="804">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804">
                                            <p:txEl>
                                              <p:pRg st="5" end="5"/>
                                            </p:txEl>
                                          </p:spTgt>
                                        </p:tgtEl>
                                        <p:attrNameLst>
                                          <p:attrName>ppt_h</p:attrName>
                                        </p:attrNameLst>
                                      </p:cBhvr>
                                      <p:tavLst>
                                        <p:tav tm="0">
                                          <p:val>
                                            <p:fltVal val="0"/>
                                          </p:val>
                                        </p:tav>
                                        <p:tav tm="100000">
                                          <p:val>
                                            <p:strVal val="#ppt_h"/>
                                          </p:val>
                                        </p:tav>
                                      </p:tavLst>
                                    </p:anim>
                                  </p:childTnLst>
                                </p:cTn>
                              </p:par>
                            </p:childTnLst>
                          </p:cTn>
                        </p:par>
                        <p:par>
                          <p:cTn id="40" fill="hold">
                            <p:stCondLst>
                              <p:cond delay="1000"/>
                            </p:stCondLst>
                            <p:childTnLst>
                              <p:par>
                                <p:cTn id="41" presetID="23" presetClass="entr" presetSubtype="16" fill="hold" grpId="2" nodeType="afterEffect">
                                  <p:stCondLst>
                                    <p:cond delay="0"/>
                                  </p:stCondLst>
                                  <p:iterate>
                                    <p:tmAbs val="0"/>
                                  </p:iterate>
                                  <p:childTnLst>
                                    <p:set>
                                      <p:cBhvr>
                                        <p:cTn id="42" fill="hold"/>
                                        <p:tgtEl>
                                          <p:spTgt spid="805">
                                            <p:bg/>
                                          </p:spTgt>
                                        </p:tgtEl>
                                        <p:attrNameLst>
                                          <p:attrName>style.visibility</p:attrName>
                                        </p:attrNameLst>
                                      </p:cBhvr>
                                      <p:to>
                                        <p:strVal val="visible"/>
                                      </p:to>
                                    </p:set>
                                    <p:anim calcmode="lin" valueType="num">
                                      <p:cBhvr>
                                        <p:cTn id="43" dur="500" fill="hold"/>
                                        <p:tgtEl>
                                          <p:spTgt spid="805">
                                            <p:bg/>
                                          </p:spTgt>
                                        </p:tgtEl>
                                        <p:attrNameLst>
                                          <p:attrName>ppt_w</p:attrName>
                                        </p:attrNameLst>
                                      </p:cBhvr>
                                      <p:tavLst>
                                        <p:tav tm="0">
                                          <p:val>
                                            <p:fltVal val="0"/>
                                          </p:val>
                                        </p:tav>
                                        <p:tav tm="100000">
                                          <p:val>
                                            <p:strVal val="#ppt_w"/>
                                          </p:val>
                                        </p:tav>
                                      </p:tavLst>
                                    </p:anim>
                                    <p:anim calcmode="lin" valueType="num">
                                      <p:cBhvr>
                                        <p:cTn id="44" dur="500" fill="hold"/>
                                        <p:tgtEl>
                                          <p:spTgt spid="805">
                                            <p:bg/>
                                          </p:spTgt>
                                        </p:tgtEl>
                                        <p:attrNameLst>
                                          <p:attrName>ppt_h</p:attrName>
                                        </p:attrNameLst>
                                      </p:cBhvr>
                                      <p:tavLst>
                                        <p:tav tm="0">
                                          <p:val>
                                            <p:fltVal val="0"/>
                                          </p:val>
                                        </p:tav>
                                        <p:tav tm="100000">
                                          <p:val>
                                            <p:strVal val="#ppt_h"/>
                                          </p:val>
                                        </p:tav>
                                      </p:tavLst>
                                    </p:anim>
                                  </p:childTnLst>
                                </p:cTn>
                              </p:par>
                              <p:par>
                                <p:cTn id="45" presetID="23" presetClass="entr" presetSubtype="16" fill="hold" grpId="2" nodeType="withEffect">
                                  <p:stCondLst>
                                    <p:cond delay="0"/>
                                  </p:stCondLst>
                                  <p:iterate>
                                    <p:tmAbs val="0"/>
                                  </p:iterate>
                                  <p:childTnLst>
                                    <p:set>
                                      <p:cBhvr>
                                        <p:cTn id="46" fill="hold"/>
                                        <p:tgtEl>
                                          <p:spTgt spid="805">
                                            <p:txEl>
                                              <p:pRg st="0" end="0"/>
                                            </p:txEl>
                                          </p:spTgt>
                                        </p:tgtEl>
                                        <p:attrNameLst>
                                          <p:attrName>style.visibility</p:attrName>
                                        </p:attrNameLst>
                                      </p:cBhvr>
                                      <p:to>
                                        <p:strVal val="visible"/>
                                      </p:to>
                                    </p:set>
                                    <p:anim calcmode="lin" valueType="num">
                                      <p:cBhvr>
                                        <p:cTn id="47" dur="500" fill="hold"/>
                                        <p:tgtEl>
                                          <p:spTgt spid="80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805">
                                            <p:txEl>
                                              <p:pRg st="0" end="0"/>
                                            </p:txEl>
                                          </p:spTgt>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23" presetClass="entr" presetSubtype="16" fill="hold" grpId="2" nodeType="afterEffect">
                                  <p:stCondLst>
                                    <p:cond delay="0"/>
                                  </p:stCondLst>
                                  <p:iterate>
                                    <p:tmAbs val="0"/>
                                  </p:iterate>
                                  <p:childTnLst>
                                    <p:set>
                                      <p:cBhvr>
                                        <p:cTn id="51" fill="hold"/>
                                        <p:tgtEl>
                                          <p:spTgt spid="805">
                                            <p:txEl>
                                              <p:pRg st="1" end="1"/>
                                            </p:txEl>
                                          </p:spTgt>
                                        </p:tgtEl>
                                        <p:attrNameLst>
                                          <p:attrName>style.visibility</p:attrName>
                                        </p:attrNameLst>
                                      </p:cBhvr>
                                      <p:to>
                                        <p:strVal val="visible"/>
                                      </p:to>
                                    </p:set>
                                    <p:anim calcmode="lin" valueType="num">
                                      <p:cBhvr>
                                        <p:cTn id="52" dur="500" fill="hold"/>
                                        <p:tgtEl>
                                          <p:spTgt spid="805">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805">
                                            <p:txEl>
                                              <p:pRg st="1" end="1"/>
                                            </p:txEl>
                                          </p:spTgt>
                                        </p:tgtEl>
                                        <p:attrNameLst>
                                          <p:attrName>ppt_h</p:attrName>
                                        </p:attrNameLst>
                                      </p:cBhvr>
                                      <p:tavLst>
                                        <p:tav tm="0">
                                          <p:val>
                                            <p:fltVal val="0"/>
                                          </p:val>
                                        </p:tav>
                                        <p:tav tm="100000">
                                          <p:val>
                                            <p:strVal val="#ppt_h"/>
                                          </p:val>
                                        </p:tav>
                                      </p:tavLst>
                                    </p:anim>
                                  </p:childTnLst>
                                </p:cTn>
                              </p:par>
                            </p:childTnLst>
                          </p:cTn>
                        </p:par>
                        <p:par>
                          <p:cTn id="54" fill="hold">
                            <p:stCondLst>
                              <p:cond delay="2000"/>
                            </p:stCondLst>
                            <p:childTnLst>
                              <p:par>
                                <p:cTn id="55" presetID="23" presetClass="entr" presetSubtype="16" fill="hold" grpId="2" nodeType="afterEffect">
                                  <p:stCondLst>
                                    <p:cond delay="0"/>
                                  </p:stCondLst>
                                  <p:iterate>
                                    <p:tmAbs val="0"/>
                                  </p:iterate>
                                  <p:childTnLst>
                                    <p:set>
                                      <p:cBhvr>
                                        <p:cTn id="56" fill="hold"/>
                                        <p:tgtEl>
                                          <p:spTgt spid="805">
                                            <p:txEl>
                                              <p:pRg st="2" end="2"/>
                                            </p:txEl>
                                          </p:spTgt>
                                        </p:tgtEl>
                                        <p:attrNameLst>
                                          <p:attrName>style.visibility</p:attrName>
                                        </p:attrNameLst>
                                      </p:cBhvr>
                                      <p:to>
                                        <p:strVal val="visible"/>
                                      </p:to>
                                    </p:set>
                                    <p:anim calcmode="lin" valueType="num">
                                      <p:cBhvr>
                                        <p:cTn id="57" dur="500" fill="hold"/>
                                        <p:tgtEl>
                                          <p:spTgt spid="805">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80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2" nodeType="clickEffect">
                                  <p:stCondLst>
                                    <p:cond delay="0"/>
                                  </p:stCondLst>
                                  <p:iterate>
                                    <p:tmAbs val="0"/>
                                  </p:iterate>
                                  <p:childTnLst>
                                    <p:set>
                                      <p:cBhvr>
                                        <p:cTn id="62" fill="hold"/>
                                        <p:tgtEl>
                                          <p:spTgt spid="805">
                                            <p:txEl>
                                              <p:pRg st="3" end="3"/>
                                            </p:txEl>
                                          </p:spTgt>
                                        </p:tgtEl>
                                        <p:attrNameLst>
                                          <p:attrName>style.visibility</p:attrName>
                                        </p:attrNameLst>
                                      </p:cBhvr>
                                      <p:to>
                                        <p:strVal val="visible"/>
                                      </p:to>
                                    </p:set>
                                    <p:anim calcmode="lin" valueType="num">
                                      <p:cBhvr>
                                        <p:cTn id="63" dur="500" fill="hold"/>
                                        <p:tgtEl>
                                          <p:spTgt spid="805">
                                            <p:txEl>
                                              <p:pRg st="3" end="3"/>
                                            </p:txEl>
                                          </p:spTgt>
                                        </p:tgtEl>
                                        <p:attrNameLst>
                                          <p:attrName>ppt_w</p:attrName>
                                        </p:attrNameLst>
                                      </p:cBhvr>
                                      <p:tavLst>
                                        <p:tav tm="0">
                                          <p:val>
                                            <p:fltVal val="0"/>
                                          </p:val>
                                        </p:tav>
                                        <p:tav tm="100000">
                                          <p:val>
                                            <p:strVal val="#ppt_w"/>
                                          </p:val>
                                        </p:tav>
                                      </p:tavLst>
                                    </p:anim>
                                    <p:anim calcmode="lin" valueType="num">
                                      <p:cBhvr>
                                        <p:cTn id="64" dur="500" fill="hold"/>
                                        <p:tgtEl>
                                          <p:spTgt spid="80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2" nodeType="clickEffect">
                                  <p:stCondLst>
                                    <p:cond delay="0"/>
                                  </p:stCondLst>
                                  <p:iterate>
                                    <p:tmAbs val="0"/>
                                  </p:iterate>
                                  <p:childTnLst>
                                    <p:set>
                                      <p:cBhvr>
                                        <p:cTn id="68" fill="hold"/>
                                        <p:tgtEl>
                                          <p:spTgt spid="805">
                                            <p:txEl>
                                              <p:pRg st="4" end="4"/>
                                            </p:txEl>
                                          </p:spTgt>
                                        </p:tgtEl>
                                        <p:attrNameLst>
                                          <p:attrName>style.visibility</p:attrName>
                                        </p:attrNameLst>
                                      </p:cBhvr>
                                      <p:to>
                                        <p:strVal val="visible"/>
                                      </p:to>
                                    </p:set>
                                    <p:anim calcmode="lin" valueType="num">
                                      <p:cBhvr>
                                        <p:cTn id="69" dur="500" fill="hold"/>
                                        <p:tgtEl>
                                          <p:spTgt spid="805">
                                            <p:txEl>
                                              <p:pRg st="4" end="4"/>
                                            </p:txEl>
                                          </p:spTgt>
                                        </p:tgtEl>
                                        <p:attrNameLst>
                                          <p:attrName>ppt_w</p:attrName>
                                        </p:attrNameLst>
                                      </p:cBhvr>
                                      <p:tavLst>
                                        <p:tav tm="0">
                                          <p:val>
                                            <p:fltVal val="0"/>
                                          </p:val>
                                        </p:tav>
                                        <p:tav tm="100000">
                                          <p:val>
                                            <p:strVal val="#ppt_w"/>
                                          </p:val>
                                        </p:tav>
                                      </p:tavLst>
                                    </p:anim>
                                    <p:anim calcmode="lin" valueType="num">
                                      <p:cBhvr>
                                        <p:cTn id="70" dur="500" fill="hold"/>
                                        <p:tgtEl>
                                          <p:spTgt spid="80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2" nodeType="clickEffect">
                                  <p:stCondLst>
                                    <p:cond delay="0"/>
                                  </p:stCondLst>
                                  <p:iterate>
                                    <p:tmAbs val="0"/>
                                  </p:iterate>
                                  <p:childTnLst>
                                    <p:set>
                                      <p:cBhvr>
                                        <p:cTn id="74" fill="hold"/>
                                        <p:tgtEl>
                                          <p:spTgt spid="805">
                                            <p:txEl>
                                              <p:pRg st="5" end="5"/>
                                            </p:txEl>
                                          </p:spTgt>
                                        </p:tgtEl>
                                        <p:attrNameLst>
                                          <p:attrName>style.visibility</p:attrName>
                                        </p:attrNameLst>
                                      </p:cBhvr>
                                      <p:to>
                                        <p:strVal val="visible"/>
                                      </p:to>
                                    </p:set>
                                    <p:anim calcmode="lin" valueType="num">
                                      <p:cBhvr>
                                        <p:cTn id="75" dur="500" fill="hold"/>
                                        <p:tgtEl>
                                          <p:spTgt spid="805">
                                            <p:txEl>
                                              <p:pRg st="5" end="5"/>
                                            </p:txEl>
                                          </p:spTgt>
                                        </p:tgtEl>
                                        <p:attrNameLst>
                                          <p:attrName>ppt_w</p:attrName>
                                        </p:attrNameLst>
                                      </p:cBhvr>
                                      <p:tavLst>
                                        <p:tav tm="0">
                                          <p:val>
                                            <p:fltVal val="0"/>
                                          </p:val>
                                        </p:tav>
                                        <p:tav tm="100000">
                                          <p:val>
                                            <p:strVal val="#ppt_w"/>
                                          </p:val>
                                        </p:tav>
                                      </p:tavLst>
                                    </p:anim>
                                    <p:anim calcmode="lin" valueType="num">
                                      <p:cBhvr>
                                        <p:cTn id="76" dur="500" fill="hold"/>
                                        <p:tgtEl>
                                          <p:spTgt spid="80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1" build="p" bldLvl="5" animBg="1" advAuto="0"/>
      <p:bldP spid="805" grpId="2" build="p" bldLvl="5"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スライド番号"/>
          <p:cNvSpPr txBox="1">
            <a:spLocks noGrp="1"/>
          </p:cNvSpPr>
          <p:nvPr>
            <p:ph type="sldNum" sz="quarter" idx="4294967295"/>
          </p:nvPr>
        </p:nvSpPr>
        <p:spPr>
          <a:xfrm>
            <a:off x="8370768"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108</a:t>
            </a:fld>
            <a:endParaRPr/>
          </a:p>
        </p:txBody>
      </p:sp>
      <p:sp>
        <p:nvSpPr>
          <p:cNvPr id="808" name="Jehoram ben Ahab’s Campaign Against Moab (2 Kg. 3)"/>
          <p:cNvSpPr txBox="1">
            <a:spLocks noGrp="1"/>
          </p:cNvSpPr>
          <p:nvPr>
            <p:ph type="title" idx="4294967295"/>
          </p:nvPr>
        </p:nvSpPr>
        <p:spPr>
          <a:xfrm>
            <a:off x="457200" y="609598"/>
            <a:ext cx="8229600" cy="1143004"/>
          </a:xfrm>
          <a:prstGeom prst="rect">
            <a:avLst/>
          </a:prstGeom>
        </p:spPr>
        <p:txBody>
          <a:bodyPr/>
          <a:lstStyle/>
          <a:p>
            <a:pPr defTabSz="823781">
              <a:defRPr sz="3564"/>
            </a:pPr>
            <a:r>
              <a:rPr sz="3267"/>
              <a:t>Jehoram ben Ahab’s Campaign Against Moab (2 Kg. 3) </a:t>
            </a:r>
            <a:r>
              <a:rPr sz="2574"/>
              <a:t>アハブの子ヨラムによるモアブ遠征 2列３章</a:t>
            </a:r>
          </a:p>
        </p:txBody>
      </p:sp>
      <p:sp>
        <p:nvSpPr>
          <p:cNvPr id="809" name="With the death of his brother, Ahaziah, Jehoram assumed the Israelite throne.…"/>
          <p:cNvSpPr txBox="1">
            <a:spLocks noGrp="1"/>
          </p:cNvSpPr>
          <p:nvPr>
            <p:ph type="body" sz="half" idx="4294967295"/>
          </p:nvPr>
        </p:nvSpPr>
        <p:spPr>
          <a:xfrm>
            <a:off x="457200" y="1828800"/>
            <a:ext cx="8229600" cy="2395148"/>
          </a:xfrm>
          <a:prstGeom prst="rect">
            <a:avLst/>
          </a:prstGeom>
        </p:spPr>
        <p:txBody>
          <a:bodyPr/>
          <a:lstStyle/>
          <a:p>
            <a:pPr marL="300736" indent="-300736" defTabSz="585215">
              <a:lnSpc>
                <a:spcPct val="90000"/>
              </a:lnSpc>
              <a:spcBef>
                <a:spcPts val="400"/>
              </a:spcBef>
              <a:buSzTx/>
              <a:buNone/>
              <a:defRPr sz="2048" b="1"/>
            </a:pPr>
            <a:r>
              <a:t>With the death of his brother, Ahaziah, Jehoram assumed the Israelite throne.</a:t>
            </a:r>
          </a:p>
          <a:p>
            <a:pPr marL="300736" indent="-300736" defTabSz="585215">
              <a:lnSpc>
                <a:spcPct val="90000"/>
              </a:lnSpc>
              <a:spcBef>
                <a:spcPts val="300"/>
              </a:spcBef>
              <a:defRPr sz="1792" i="1"/>
            </a:pPr>
            <a:r>
              <a:t>Because of Moab’s revolt, he invited Jehoshaphat of Judah as well as Edom to join him in reprisals.</a:t>
            </a:r>
          </a:p>
          <a:p>
            <a:pPr marL="300736" indent="-300736" defTabSz="585215">
              <a:lnSpc>
                <a:spcPct val="90000"/>
              </a:lnSpc>
              <a:spcBef>
                <a:spcPts val="300"/>
              </a:spcBef>
              <a:defRPr sz="1792" i="1"/>
            </a:pPr>
            <a:r>
              <a:t>They sought to approach Moab from the south, since the Moabites had heavily fortified their northern border.</a:t>
            </a:r>
          </a:p>
          <a:p>
            <a:pPr marL="300736" indent="-300736" defTabSz="585215">
              <a:lnSpc>
                <a:spcPct val="90000"/>
              </a:lnSpc>
              <a:spcBef>
                <a:spcPts val="300"/>
              </a:spcBef>
              <a:defRPr sz="1792" i="1"/>
            </a:pPr>
            <a:r>
              <a:t>After running short of water, the coalition determined to seek assistance from Elisha.</a:t>
            </a:r>
          </a:p>
          <a:p>
            <a:pPr marL="300736" indent="-300736" defTabSz="585215">
              <a:lnSpc>
                <a:spcPct val="90000"/>
              </a:lnSpc>
              <a:spcBef>
                <a:spcPts val="300"/>
              </a:spcBef>
              <a:defRPr sz="1792" i="1"/>
            </a:pPr>
            <a:r>
              <a:t>Elisha predicted that without rain, the wadis would be filled with water.</a:t>
            </a:r>
          </a:p>
        </p:txBody>
      </p:sp>
      <p:sp>
        <p:nvSpPr>
          <p:cNvPr id="810" name="With the death of his brother, Ahaziah, Jehoram assumed the Israelite throne.…"/>
          <p:cNvSpPr txBox="1"/>
          <p:nvPr/>
        </p:nvSpPr>
        <p:spPr>
          <a:xfrm>
            <a:off x="457200" y="4300146"/>
            <a:ext cx="8229600" cy="2395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6638" indent="-286638" defTabSz="557784">
              <a:lnSpc>
                <a:spcPct val="90000"/>
              </a:lnSpc>
              <a:spcBef>
                <a:spcPts val="400"/>
              </a:spcBef>
              <a:buClr>
                <a:srgbClr val="660000"/>
              </a:buClr>
              <a:defRPr sz="1952" b="1">
                <a:latin typeface="Times New Roman"/>
                <a:ea typeface="Times New Roman"/>
                <a:cs typeface="Times New Roman"/>
                <a:sym typeface="Times New Roman"/>
              </a:defRPr>
            </a:pPr>
            <a:r>
              <a:t>ヨラム王のイスラエル統治開始とモアブ遠征</a:t>
            </a:r>
          </a:p>
          <a:p>
            <a:pPr marL="286638" indent="-286638" defTabSz="557784">
              <a:lnSpc>
                <a:spcPct val="90000"/>
              </a:lnSpc>
              <a:spcBef>
                <a:spcPts val="300"/>
              </a:spcBef>
              <a:buClr>
                <a:srgbClr val="660000"/>
              </a:buClr>
              <a:buSzPct val="70000"/>
              <a:buChar char="□"/>
              <a:defRPr sz="1708" i="1">
                <a:latin typeface="Times New Roman"/>
                <a:ea typeface="Times New Roman"/>
                <a:cs typeface="Times New Roman"/>
                <a:sym typeface="Times New Roman"/>
              </a:defRPr>
            </a:pPr>
            <a:r>
              <a:t>モアブの反乱のため、彼はユダのヨシャファト王とエドムを招き、報復に共にあたることを求めた。</a:t>
            </a:r>
          </a:p>
          <a:p>
            <a:pPr marL="286638" indent="-286638" defTabSz="557784">
              <a:lnSpc>
                <a:spcPct val="90000"/>
              </a:lnSpc>
              <a:spcBef>
                <a:spcPts val="300"/>
              </a:spcBef>
              <a:buClr>
                <a:srgbClr val="660000"/>
              </a:buClr>
              <a:buSzPct val="70000"/>
              <a:buChar char="□"/>
              <a:defRPr sz="1708" i="1">
                <a:latin typeface="Times New Roman"/>
                <a:ea typeface="Times New Roman"/>
                <a:cs typeface="Times New Roman"/>
                <a:sym typeface="Times New Roman"/>
              </a:defRPr>
            </a:pPr>
            <a:r>
              <a:t>彼らはモアブの北の国境が強固に守られていたため、南からモアブに接近しようとした。</a:t>
            </a:r>
          </a:p>
          <a:p>
            <a:pPr marL="286638" indent="-286638" defTabSz="557784">
              <a:lnSpc>
                <a:spcPct val="90000"/>
              </a:lnSpc>
              <a:spcBef>
                <a:spcPts val="300"/>
              </a:spcBef>
              <a:buClr>
                <a:srgbClr val="660000"/>
              </a:buClr>
              <a:buSzPct val="70000"/>
              <a:buChar char="□"/>
              <a:defRPr sz="1708" i="1">
                <a:latin typeface="Times New Roman"/>
                <a:ea typeface="Times New Roman"/>
                <a:cs typeface="Times New Roman"/>
                <a:sym typeface="Times New Roman"/>
              </a:defRPr>
            </a:pPr>
            <a:r>
              <a:t>水が不足したため、連合軍はエリシャに助けを求めることを決めた。</a:t>
            </a:r>
          </a:p>
          <a:p>
            <a:pPr marL="286638" indent="-286638" defTabSz="557784">
              <a:lnSpc>
                <a:spcPct val="90000"/>
              </a:lnSpc>
              <a:spcBef>
                <a:spcPts val="300"/>
              </a:spcBef>
              <a:buClr>
                <a:srgbClr val="660000"/>
              </a:buClr>
              <a:buSzPct val="70000"/>
              <a:buChar char="□"/>
              <a:defRPr sz="1708" i="1">
                <a:latin typeface="Times New Roman"/>
                <a:ea typeface="Times New Roman"/>
                <a:cs typeface="Times New Roman"/>
                <a:sym typeface="Times New Roman"/>
              </a:defRPr>
            </a:pPr>
            <a:r>
              <a:t>エリシャは雨が降らなくても、ワジ（乾いた谷）が水で満たされると予言した。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09">
                                            <p:bg/>
                                          </p:spTgt>
                                        </p:tgtEl>
                                        <p:attrNameLst>
                                          <p:attrName>style.visibility</p:attrName>
                                        </p:attrNameLst>
                                      </p:cBhvr>
                                      <p:to>
                                        <p:strVal val="visible"/>
                                      </p:to>
                                    </p:set>
                                    <p:anim calcmode="lin" valueType="num">
                                      <p:cBhvr>
                                        <p:cTn id="7" dur="500" fill="hold"/>
                                        <p:tgtEl>
                                          <p:spTgt spid="809">
                                            <p:bg/>
                                          </p:spTgt>
                                        </p:tgtEl>
                                        <p:attrNameLst>
                                          <p:attrName>ppt_w</p:attrName>
                                        </p:attrNameLst>
                                      </p:cBhvr>
                                      <p:tavLst>
                                        <p:tav tm="0">
                                          <p:val>
                                            <p:fltVal val="0"/>
                                          </p:val>
                                        </p:tav>
                                        <p:tav tm="100000">
                                          <p:val>
                                            <p:strVal val="#ppt_w"/>
                                          </p:val>
                                        </p:tav>
                                      </p:tavLst>
                                    </p:anim>
                                    <p:anim calcmode="lin" valueType="num">
                                      <p:cBhvr>
                                        <p:cTn id="8" dur="500" fill="hold"/>
                                        <p:tgtEl>
                                          <p:spTgt spid="8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809">
                                            <p:txEl>
                                              <p:pRg st="0" end="0"/>
                                            </p:txEl>
                                          </p:spTgt>
                                        </p:tgtEl>
                                        <p:attrNameLst>
                                          <p:attrName>style.visibility</p:attrName>
                                        </p:attrNameLst>
                                      </p:cBhvr>
                                      <p:to>
                                        <p:strVal val="visible"/>
                                      </p:to>
                                    </p:set>
                                    <p:anim calcmode="lin" valueType="num">
                                      <p:cBhvr>
                                        <p:cTn id="11" dur="500" fill="hold"/>
                                        <p:tgtEl>
                                          <p:spTgt spid="8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0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809">
                                            <p:txEl>
                                              <p:pRg st="1" end="1"/>
                                            </p:txEl>
                                          </p:spTgt>
                                        </p:tgtEl>
                                        <p:attrNameLst>
                                          <p:attrName>style.visibility</p:attrName>
                                        </p:attrNameLst>
                                      </p:cBhvr>
                                      <p:to>
                                        <p:strVal val="visible"/>
                                      </p:to>
                                    </p:set>
                                    <p:anim calcmode="lin" valueType="num">
                                      <p:cBhvr>
                                        <p:cTn id="16" dur="500" fill="hold"/>
                                        <p:tgtEl>
                                          <p:spTgt spid="80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0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809">
                                            <p:txEl>
                                              <p:pRg st="2" end="2"/>
                                            </p:txEl>
                                          </p:spTgt>
                                        </p:tgtEl>
                                        <p:attrNameLst>
                                          <p:attrName>style.visibility</p:attrName>
                                        </p:attrNameLst>
                                      </p:cBhvr>
                                      <p:to>
                                        <p:strVal val="visible"/>
                                      </p:to>
                                    </p:set>
                                    <p:anim calcmode="lin" valueType="num">
                                      <p:cBhvr>
                                        <p:cTn id="21" dur="500" fill="hold"/>
                                        <p:tgtEl>
                                          <p:spTgt spid="80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809">
                                            <p:txEl>
                                              <p:pRg st="3" end="3"/>
                                            </p:txEl>
                                          </p:spTgt>
                                        </p:tgtEl>
                                        <p:attrNameLst>
                                          <p:attrName>style.visibility</p:attrName>
                                        </p:attrNameLst>
                                      </p:cBhvr>
                                      <p:to>
                                        <p:strVal val="visible"/>
                                      </p:to>
                                    </p:set>
                                    <p:anim calcmode="lin" valueType="num">
                                      <p:cBhvr>
                                        <p:cTn id="27" dur="500" fill="hold"/>
                                        <p:tgtEl>
                                          <p:spTgt spid="80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0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809">
                                            <p:txEl>
                                              <p:pRg st="4" end="4"/>
                                            </p:txEl>
                                          </p:spTgt>
                                        </p:tgtEl>
                                        <p:attrNameLst>
                                          <p:attrName>style.visibility</p:attrName>
                                        </p:attrNameLst>
                                      </p:cBhvr>
                                      <p:to>
                                        <p:strVal val="visible"/>
                                      </p:to>
                                    </p:set>
                                    <p:anim calcmode="lin" valueType="num">
                                      <p:cBhvr>
                                        <p:cTn id="33" dur="500" fill="hold"/>
                                        <p:tgtEl>
                                          <p:spTgt spid="80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09">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2" nodeType="afterEffect">
                                  <p:stCondLst>
                                    <p:cond delay="0"/>
                                  </p:stCondLst>
                                  <p:iterate>
                                    <p:tmAbs val="0"/>
                                  </p:iterate>
                                  <p:childTnLst>
                                    <p:set>
                                      <p:cBhvr>
                                        <p:cTn id="37" fill="hold"/>
                                        <p:tgtEl>
                                          <p:spTgt spid="810">
                                            <p:bg/>
                                          </p:spTgt>
                                        </p:tgtEl>
                                        <p:attrNameLst>
                                          <p:attrName>style.visibility</p:attrName>
                                        </p:attrNameLst>
                                      </p:cBhvr>
                                      <p:to>
                                        <p:strVal val="visible"/>
                                      </p:to>
                                    </p:set>
                                    <p:anim calcmode="lin" valueType="num">
                                      <p:cBhvr>
                                        <p:cTn id="38" dur="500" fill="hold"/>
                                        <p:tgtEl>
                                          <p:spTgt spid="810">
                                            <p:bg/>
                                          </p:spTgt>
                                        </p:tgtEl>
                                        <p:attrNameLst>
                                          <p:attrName>ppt_w</p:attrName>
                                        </p:attrNameLst>
                                      </p:cBhvr>
                                      <p:tavLst>
                                        <p:tav tm="0">
                                          <p:val>
                                            <p:fltVal val="0"/>
                                          </p:val>
                                        </p:tav>
                                        <p:tav tm="100000">
                                          <p:val>
                                            <p:strVal val="#ppt_w"/>
                                          </p:val>
                                        </p:tav>
                                      </p:tavLst>
                                    </p:anim>
                                    <p:anim calcmode="lin" valueType="num">
                                      <p:cBhvr>
                                        <p:cTn id="39" dur="500" fill="hold"/>
                                        <p:tgtEl>
                                          <p:spTgt spid="810">
                                            <p:bg/>
                                          </p:spTgt>
                                        </p:tgtEl>
                                        <p:attrNameLst>
                                          <p:attrName>ppt_h</p:attrName>
                                        </p:attrNameLst>
                                      </p:cBhvr>
                                      <p:tavLst>
                                        <p:tav tm="0">
                                          <p:val>
                                            <p:fltVal val="0"/>
                                          </p:val>
                                        </p:tav>
                                        <p:tav tm="100000">
                                          <p:val>
                                            <p:strVal val="#ppt_h"/>
                                          </p:val>
                                        </p:tav>
                                      </p:tavLst>
                                    </p:anim>
                                  </p:childTnLst>
                                </p:cTn>
                              </p:par>
                              <p:par>
                                <p:cTn id="40" presetID="23" presetClass="entr" presetSubtype="16" fill="hold" grpId="2" nodeType="withEffect">
                                  <p:stCondLst>
                                    <p:cond delay="0"/>
                                  </p:stCondLst>
                                  <p:iterate>
                                    <p:tmAbs val="0"/>
                                  </p:iterate>
                                  <p:childTnLst>
                                    <p:set>
                                      <p:cBhvr>
                                        <p:cTn id="41" fill="hold"/>
                                        <p:tgtEl>
                                          <p:spTgt spid="810">
                                            <p:txEl>
                                              <p:pRg st="0" end="0"/>
                                            </p:txEl>
                                          </p:spTgt>
                                        </p:tgtEl>
                                        <p:attrNameLst>
                                          <p:attrName>style.visibility</p:attrName>
                                        </p:attrNameLst>
                                      </p:cBhvr>
                                      <p:to>
                                        <p:strVal val="visible"/>
                                      </p:to>
                                    </p:set>
                                    <p:anim calcmode="lin" valueType="num">
                                      <p:cBhvr>
                                        <p:cTn id="42" dur="500" fill="hold"/>
                                        <p:tgtEl>
                                          <p:spTgt spid="810">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10">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3" presetClass="entr" presetSubtype="16" fill="hold" grpId="2" nodeType="afterEffect">
                                  <p:stCondLst>
                                    <p:cond delay="0"/>
                                  </p:stCondLst>
                                  <p:iterate>
                                    <p:tmAbs val="0"/>
                                  </p:iterate>
                                  <p:childTnLst>
                                    <p:set>
                                      <p:cBhvr>
                                        <p:cTn id="46" fill="hold"/>
                                        <p:tgtEl>
                                          <p:spTgt spid="810">
                                            <p:txEl>
                                              <p:pRg st="1" end="1"/>
                                            </p:txEl>
                                          </p:spTgt>
                                        </p:tgtEl>
                                        <p:attrNameLst>
                                          <p:attrName>style.visibility</p:attrName>
                                        </p:attrNameLst>
                                      </p:cBhvr>
                                      <p:to>
                                        <p:strVal val="visible"/>
                                      </p:to>
                                    </p:set>
                                    <p:anim calcmode="lin" valueType="num">
                                      <p:cBhvr>
                                        <p:cTn id="47" dur="500" fill="hold"/>
                                        <p:tgtEl>
                                          <p:spTgt spid="810">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810">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23" presetClass="entr" presetSubtype="16" fill="hold" grpId="2" nodeType="afterEffect">
                                  <p:stCondLst>
                                    <p:cond delay="0"/>
                                  </p:stCondLst>
                                  <p:iterate>
                                    <p:tmAbs val="0"/>
                                  </p:iterate>
                                  <p:childTnLst>
                                    <p:set>
                                      <p:cBhvr>
                                        <p:cTn id="51" fill="hold"/>
                                        <p:tgtEl>
                                          <p:spTgt spid="810">
                                            <p:txEl>
                                              <p:pRg st="2" end="2"/>
                                            </p:txEl>
                                          </p:spTgt>
                                        </p:tgtEl>
                                        <p:attrNameLst>
                                          <p:attrName>style.visibility</p:attrName>
                                        </p:attrNameLst>
                                      </p:cBhvr>
                                      <p:to>
                                        <p:strVal val="visible"/>
                                      </p:to>
                                    </p:set>
                                    <p:anim calcmode="lin" valueType="num">
                                      <p:cBhvr>
                                        <p:cTn id="52" dur="500" fill="hold"/>
                                        <p:tgtEl>
                                          <p:spTgt spid="810">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8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2" nodeType="clickEffect">
                                  <p:stCondLst>
                                    <p:cond delay="0"/>
                                  </p:stCondLst>
                                  <p:iterate>
                                    <p:tmAbs val="0"/>
                                  </p:iterate>
                                  <p:childTnLst>
                                    <p:set>
                                      <p:cBhvr>
                                        <p:cTn id="57" fill="hold"/>
                                        <p:tgtEl>
                                          <p:spTgt spid="810">
                                            <p:txEl>
                                              <p:pRg st="3" end="3"/>
                                            </p:txEl>
                                          </p:spTgt>
                                        </p:tgtEl>
                                        <p:attrNameLst>
                                          <p:attrName>style.visibility</p:attrName>
                                        </p:attrNameLst>
                                      </p:cBhvr>
                                      <p:to>
                                        <p:strVal val="visible"/>
                                      </p:to>
                                    </p:set>
                                    <p:anim calcmode="lin" valueType="num">
                                      <p:cBhvr>
                                        <p:cTn id="58" dur="500" fill="hold"/>
                                        <p:tgtEl>
                                          <p:spTgt spid="810">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81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2" nodeType="clickEffect">
                                  <p:stCondLst>
                                    <p:cond delay="0"/>
                                  </p:stCondLst>
                                  <p:iterate>
                                    <p:tmAbs val="0"/>
                                  </p:iterate>
                                  <p:childTnLst>
                                    <p:set>
                                      <p:cBhvr>
                                        <p:cTn id="63" fill="hold"/>
                                        <p:tgtEl>
                                          <p:spTgt spid="810">
                                            <p:txEl>
                                              <p:pRg st="4" end="4"/>
                                            </p:txEl>
                                          </p:spTgt>
                                        </p:tgtEl>
                                        <p:attrNameLst>
                                          <p:attrName>style.visibility</p:attrName>
                                        </p:attrNameLst>
                                      </p:cBhvr>
                                      <p:to>
                                        <p:strVal val="visible"/>
                                      </p:to>
                                    </p:set>
                                    <p:anim calcmode="lin" valueType="num">
                                      <p:cBhvr>
                                        <p:cTn id="64" dur="500" fill="hold"/>
                                        <p:tgtEl>
                                          <p:spTgt spid="810">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81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1" build="p" bldLvl="5" animBg="1" advAuto="0"/>
      <p:bldP spid="810" grpId="2" build="p" bldLvl="5"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By circumventing the northern border of Moab and the Arnon Gorge, the coalition hoped to surprise the Moabites from the south."/>
          <p:cNvSpPr txBox="1">
            <a:spLocks noGrp="1"/>
          </p:cNvSpPr>
          <p:nvPr>
            <p:ph type="body" sz="quarter" idx="4294967295"/>
          </p:nvPr>
        </p:nvSpPr>
        <p:spPr>
          <a:xfrm>
            <a:off x="386589" y="287147"/>
            <a:ext cx="3810001" cy="2947281"/>
          </a:xfrm>
          <a:prstGeom prst="rect">
            <a:avLst/>
          </a:prstGeom>
        </p:spPr>
        <p:txBody>
          <a:bodyPr>
            <a:normAutofit lnSpcReduction="10000"/>
          </a:bodyPr>
          <a:lstStyle>
            <a:lvl1pPr>
              <a:spcBef>
                <a:spcPts val="600"/>
              </a:spcBef>
              <a:buSzTx/>
              <a:buNone/>
              <a:defRPr sz="2800">
                <a:latin typeface="+mn-lt"/>
                <a:ea typeface="+mn-ea"/>
                <a:cs typeface="+mn-cs"/>
                <a:sym typeface="Arial"/>
              </a:defRPr>
            </a:lvl1pPr>
          </a:lstStyle>
          <a:p>
            <a:r>
              <a:t>By circumventing the northern border of Moab and the Arnon Gorge, the coalition hoped to surprise the Moabites from the south.</a:t>
            </a:r>
          </a:p>
        </p:txBody>
      </p:sp>
      <p:pic>
        <p:nvPicPr>
          <p:cNvPr id="813" name="HBS03" descr="HBS03"/>
          <p:cNvPicPr>
            <a:picLocks noChangeAspect="1"/>
          </p:cNvPicPr>
          <p:nvPr/>
        </p:nvPicPr>
        <p:blipFill>
          <a:blip r:embed="rId2"/>
          <a:stretch>
            <a:fillRect/>
          </a:stretch>
        </p:blipFill>
        <p:spPr>
          <a:xfrm>
            <a:off x="4506912" y="60675"/>
            <a:ext cx="4629153" cy="6797325"/>
          </a:xfrm>
          <a:prstGeom prst="rect">
            <a:avLst/>
          </a:prstGeom>
          <a:ln w="12700">
            <a:miter lim="400000"/>
          </a:ln>
        </p:spPr>
      </p:pic>
      <p:grpSp>
        <p:nvGrpSpPr>
          <p:cNvPr id="817" name="グループ"/>
          <p:cNvGrpSpPr/>
          <p:nvPr/>
        </p:nvGrpSpPr>
        <p:grpSpPr>
          <a:xfrm>
            <a:off x="5943599" y="2971798"/>
            <a:ext cx="762005" cy="3584456"/>
            <a:chOff x="0" y="0"/>
            <a:chExt cx="762004" cy="3584455"/>
          </a:xfrm>
        </p:grpSpPr>
        <p:sp>
          <p:nvSpPr>
            <p:cNvPr id="814" name="図形"/>
            <p:cNvSpPr/>
            <p:nvPr/>
          </p:nvSpPr>
          <p:spPr>
            <a:xfrm>
              <a:off x="-1" y="-1"/>
              <a:ext cx="762005" cy="35844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4"/>
                  </a:cubicBezTo>
                  <a:lnTo>
                    <a:pt x="0" y="12122"/>
                  </a:lnTo>
                  <a:cubicBezTo>
                    <a:pt x="0" y="15392"/>
                    <a:pt x="5770" y="18306"/>
                    <a:pt x="14400" y="19396"/>
                  </a:cubicBezTo>
                  <a:lnTo>
                    <a:pt x="14400" y="21600"/>
                  </a:lnTo>
                  <a:lnTo>
                    <a:pt x="21600" y="17633"/>
                  </a:lnTo>
                  <a:lnTo>
                    <a:pt x="14400" y="12784"/>
                  </a:lnTo>
                  <a:lnTo>
                    <a:pt x="14400" y="14987"/>
                  </a:lnTo>
                  <a:cubicBezTo>
                    <a:pt x="7890" y="14165"/>
                    <a:pt x="2873" y="12282"/>
                    <a:pt x="900" y="9918"/>
                  </a:cubicBezTo>
                  <a:cubicBezTo>
                    <a:pt x="3630" y="6649"/>
                    <a:pt x="12048" y="4408"/>
                    <a:pt x="21600" y="4408"/>
                  </a:cubicBezTo>
                  <a:close/>
                </a:path>
              </a:pathLst>
            </a:custGeom>
            <a:solidFill>
              <a:schemeClr val="accent1"/>
            </a:solidFill>
            <a:ln w="9525" cap="flat">
              <a:solidFill>
                <a:srgbClr val="000000"/>
              </a:solidFill>
              <a:prstDash val="solid"/>
              <a:round/>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15" name="図形"/>
            <p:cNvSpPr/>
            <p:nvPr/>
          </p:nvSpPr>
          <p:spPr>
            <a:xfrm>
              <a:off x="-1" y="0"/>
              <a:ext cx="762005" cy="16459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cubicBezTo>
                    <a:pt x="3630" y="14480"/>
                    <a:pt x="12048" y="9600"/>
                    <a:pt x="21600" y="9600"/>
                  </a:cubicBezTo>
                  <a:close/>
                </a:path>
              </a:pathLst>
            </a:custGeom>
            <a:solidFill>
              <a:schemeClr val="accent1">
                <a:lumOff val="-8000"/>
              </a:schemeClr>
            </a:solidFill>
            <a:ln w="12700" cap="flat">
              <a:noFill/>
              <a:miter lim="4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16" name="線"/>
            <p:cNvSpPr/>
            <p:nvPr/>
          </p:nvSpPr>
          <p:spPr>
            <a:xfrm>
              <a:off x="-1" y="1280160"/>
              <a:ext cx="31766" cy="3657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grpSp>
        <p:nvGrpSpPr>
          <p:cNvPr id="821" name="グループ"/>
          <p:cNvGrpSpPr/>
          <p:nvPr/>
        </p:nvGrpSpPr>
        <p:grpSpPr>
          <a:xfrm>
            <a:off x="6781798" y="5867397"/>
            <a:ext cx="1568203" cy="838205"/>
            <a:chOff x="-1" y="-1"/>
            <a:chExt cx="1568202" cy="838204"/>
          </a:xfrm>
        </p:grpSpPr>
        <p:sp>
          <p:nvSpPr>
            <p:cNvPr id="818" name="図形"/>
            <p:cNvSpPr/>
            <p:nvPr/>
          </p:nvSpPr>
          <p:spPr>
            <a:xfrm>
              <a:off x="-2" y="-2"/>
              <a:ext cx="1568204" cy="8382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3454" y="21600"/>
                    <a:pt x="7714" y="21600"/>
                  </a:cubicBezTo>
                  <a:lnTo>
                    <a:pt x="12122" y="21600"/>
                  </a:lnTo>
                  <a:cubicBezTo>
                    <a:pt x="15392" y="21600"/>
                    <a:pt x="18306" y="15830"/>
                    <a:pt x="19396" y="7200"/>
                  </a:cubicBezTo>
                  <a:lnTo>
                    <a:pt x="21600" y="7200"/>
                  </a:lnTo>
                  <a:lnTo>
                    <a:pt x="17633" y="0"/>
                  </a:lnTo>
                  <a:lnTo>
                    <a:pt x="12784" y="7200"/>
                  </a:lnTo>
                  <a:lnTo>
                    <a:pt x="14987" y="7200"/>
                  </a:lnTo>
                  <a:cubicBezTo>
                    <a:pt x="14165" y="13710"/>
                    <a:pt x="12282" y="18727"/>
                    <a:pt x="9918" y="20700"/>
                  </a:cubicBezTo>
                  <a:cubicBezTo>
                    <a:pt x="6649" y="17970"/>
                    <a:pt x="4408" y="9552"/>
                    <a:pt x="4408" y="0"/>
                  </a:cubicBezTo>
                  <a:close/>
                </a:path>
              </a:pathLst>
            </a:custGeom>
            <a:solidFill>
              <a:schemeClr val="accent1"/>
            </a:solidFill>
            <a:ln w="9525" cap="flat">
              <a:solidFill>
                <a:srgbClr val="000000"/>
              </a:solidFill>
              <a:prstDash val="solid"/>
              <a:round/>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19" name="図形"/>
            <p:cNvSpPr/>
            <p:nvPr/>
          </p:nvSpPr>
          <p:spPr>
            <a:xfrm>
              <a:off x="-1" y="-2"/>
              <a:ext cx="880115" cy="8382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6154" y="21600"/>
                    <a:pt x="13745" y="21600"/>
                  </a:cubicBezTo>
                  <a:lnTo>
                    <a:pt x="21600" y="21600"/>
                  </a:lnTo>
                  <a:cubicBezTo>
                    <a:pt x="14009" y="21600"/>
                    <a:pt x="7855" y="11929"/>
                    <a:pt x="7855" y="0"/>
                  </a:cubicBezTo>
                  <a:close/>
                </a:path>
              </a:pathLst>
            </a:custGeom>
            <a:solidFill>
              <a:schemeClr val="accent1">
                <a:lumOff val="-8000"/>
              </a:schemeClr>
            </a:solidFill>
            <a:ln w="12700" cap="flat">
              <a:noFill/>
              <a:miter lim="4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820" name="線"/>
            <p:cNvSpPr/>
            <p:nvPr/>
          </p:nvSpPr>
          <p:spPr>
            <a:xfrm>
              <a:off x="720092" y="803261"/>
              <a:ext cx="160022" cy="349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285" y="21600"/>
                    <a:pt x="7010" y="14324"/>
                    <a:pt x="0" y="0"/>
                  </a:cubicBezTo>
                </a:path>
              </a:pathLst>
            </a:custGeom>
            <a:noFill/>
            <a:ln w="9525" cap="flat">
              <a:solidFill>
                <a:srgbClr val="000000"/>
              </a:solidFill>
              <a:prstDash val="solid"/>
              <a:round/>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sp>
        <p:nvSpPr>
          <p:cNvPr id="822" name="By circumventing the northern border of Moab and the Arnon Gorge, the coalition hoped to surprise the Moabites from the south."/>
          <p:cNvSpPr txBox="1"/>
          <p:nvPr/>
        </p:nvSpPr>
        <p:spPr>
          <a:xfrm>
            <a:off x="148096" y="4231852"/>
            <a:ext cx="4286987" cy="29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448055">
              <a:spcBef>
                <a:spcPts val="1100"/>
              </a:spcBef>
              <a:defRPr sz="2744" b="1">
                <a:latin typeface="Times Roman"/>
                <a:ea typeface="Times Roman"/>
                <a:cs typeface="Times Roman"/>
                <a:sym typeface="Times Roman"/>
              </a:defRPr>
            </a:lvl1pPr>
          </a:lstStyle>
          <a:p>
            <a:r>
              <a:t>モアブ北部の国境とアルノン渓谷を迂回することで、連合軍は南側からモアブ人を奇襲しようとした。</a:t>
            </a:r>
            <a:endParaRPr b="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Google Shape;270;p6"/>
          <p:cNvSpPr txBox="1">
            <a:spLocks noGrp="1"/>
          </p:cNvSpPr>
          <p:nvPr>
            <p:ph type="title"/>
          </p:nvPr>
        </p:nvSpPr>
        <p:spPr>
          <a:xfrm>
            <a:off x="152400" y="152400"/>
            <a:ext cx="8763000" cy="1752600"/>
          </a:xfrm>
          <a:prstGeom prst="rect">
            <a:avLst/>
          </a:prstGeom>
        </p:spPr>
        <p:txBody>
          <a:bodyPr/>
          <a:lstStyle/>
          <a:p>
            <a:pPr algn="ctr" defTabSz="896111">
              <a:defRPr sz="3200">
                <a:solidFill>
                  <a:srgbClr val="945200"/>
                </a:solidFill>
                <a:latin typeface="Impact"/>
                <a:ea typeface="Impact"/>
                <a:cs typeface="Impact"/>
                <a:sym typeface="Impact"/>
              </a:defRPr>
            </a:pPr>
            <a:r>
              <a:t>The Enduring Symbols of Self-Identity</a:t>
            </a:r>
            <a:br/>
            <a:r>
              <a:rPr sz="2200">
                <a:latin typeface="Open Sans"/>
                <a:ea typeface="Open Sans"/>
                <a:cs typeface="Open Sans"/>
                <a:sym typeface="Open Sans"/>
              </a:rPr>
              <a:t>all these symbols will be at risk in the Kings narratives</a:t>
            </a:r>
            <a:br>
              <a:rPr sz="2200">
                <a:latin typeface="Open Sans"/>
                <a:ea typeface="Open Sans"/>
                <a:cs typeface="Open Sans"/>
                <a:sym typeface="Open Sans"/>
              </a:rPr>
            </a:br>
            <a:r>
              <a:rPr sz="2400" b="1">
                <a:latin typeface="Open Sans"/>
                <a:ea typeface="Open Sans"/>
                <a:cs typeface="Open Sans"/>
                <a:sym typeface="Open Sans"/>
              </a:rPr>
              <a:t>アイデンティティーの永続的な象徴</a:t>
            </a:r>
            <a:br>
              <a:rPr sz="2400" b="1">
                <a:latin typeface="Open Sans"/>
                <a:ea typeface="Open Sans"/>
                <a:cs typeface="Open Sans"/>
                <a:sym typeface="Open Sans"/>
              </a:rPr>
            </a:br>
            <a:r>
              <a:rPr sz="2200">
                <a:latin typeface="Open Sans"/>
                <a:ea typeface="Open Sans"/>
                <a:cs typeface="Open Sans"/>
                <a:sym typeface="Open Sans"/>
              </a:rPr>
              <a:t>これらすべての象徴は、列王記の物語の中で危険にさらされる</a:t>
            </a:r>
          </a:p>
        </p:txBody>
      </p:sp>
      <p:pic>
        <p:nvPicPr>
          <p:cNvPr id="256" name="Google Shape;271;p6" descr="Google Shape;271;p6"/>
          <p:cNvPicPr>
            <a:picLocks noChangeAspect="1"/>
          </p:cNvPicPr>
          <p:nvPr/>
        </p:nvPicPr>
        <p:blipFill>
          <a:blip r:embed="rId2"/>
          <a:stretch>
            <a:fillRect/>
          </a:stretch>
        </p:blipFill>
        <p:spPr>
          <a:xfrm>
            <a:off x="1371600" y="1974850"/>
            <a:ext cx="2249487" cy="1522413"/>
          </a:xfrm>
          <a:prstGeom prst="rect">
            <a:avLst/>
          </a:prstGeom>
          <a:ln w="12700">
            <a:miter lim="400000"/>
          </a:ln>
        </p:spPr>
      </p:pic>
      <p:pic>
        <p:nvPicPr>
          <p:cNvPr id="257" name="Google Shape;272;p6" descr="Google Shape;272;p6"/>
          <p:cNvPicPr>
            <a:picLocks noGrp="1" noChangeAspect="1"/>
          </p:cNvPicPr>
          <p:nvPr>
            <p:ph type="body" idx="21"/>
          </p:nvPr>
        </p:nvPicPr>
        <p:blipFill>
          <a:blip r:embed="rId3"/>
          <a:stretch>
            <a:fillRect/>
          </a:stretch>
        </p:blipFill>
        <p:spPr>
          <a:xfrm>
            <a:off x="5822950" y="2155825"/>
            <a:ext cx="1720850" cy="1330325"/>
          </a:xfrm>
          <a:prstGeom prst="rect">
            <a:avLst/>
          </a:prstGeom>
        </p:spPr>
      </p:pic>
      <p:pic>
        <p:nvPicPr>
          <p:cNvPr id="258" name="Google Shape;273;p6" descr="Google Shape;273;p6"/>
          <p:cNvPicPr>
            <a:picLocks noGrp="1" noChangeAspect="1"/>
          </p:cNvPicPr>
          <p:nvPr>
            <p:ph type="body" idx="22"/>
          </p:nvPr>
        </p:nvPicPr>
        <p:blipFill>
          <a:blip r:embed="rId4"/>
          <a:stretch>
            <a:fillRect/>
          </a:stretch>
        </p:blipFill>
        <p:spPr>
          <a:xfrm>
            <a:off x="1568450" y="4318000"/>
            <a:ext cx="1814512" cy="1547813"/>
          </a:xfrm>
          <a:prstGeom prst="rect">
            <a:avLst/>
          </a:prstGeom>
        </p:spPr>
      </p:pic>
      <p:pic>
        <p:nvPicPr>
          <p:cNvPr id="259" name="Google Shape;274;p6" descr="Google Shape;274;p6"/>
          <p:cNvPicPr>
            <a:picLocks noGrp="1" noChangeAspect="1"/>
          </p:cNvPicPr>
          <p:nvPr>
            <p:ph type="body" idx="23"/>
          </p:nvPr>
        </p:nvPicPr>
        <p:blipFill>
          <a:blip r:embed="rId5"/>
          <a:stretch>
            <a:fillRect/>
          </a:stretch>
        </p:blipFill>
        <p:spPr>
          <a:xfrm>
            <a:off x="5819775" y="4156075"/>
            <a:ext cx="1695450" cy="1755775"/>
          </a:xfrm>
          <a:prstGeom prst="rect">
            <a:avLst/>
          </a:prstGeom>
        </p:spPr>
      </p:pic>
      <p:sp>
        <p:nvSpPr>
          <p:cNvPr id="260" name="Google Shape;275;p6"/>
          <p:cNvSpPr txBox="1"/>
          <p:nvPr/>
        </p:nvSpPr>
        <p:spPr>
          <a:xfrm>
            <a:off x="1036587" y="3493542"/>
            <a:ext cx="3605550" cy="726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a:solidFill>
                  <a:srgbClr val="420000"/>
                </a:solidFill>
                <a:latin typeface="Times New Roman"/>
                <a:ea typeface="Times New Roman"/>
                <a:cs typeface="Times New Roman"/>
                <a:sym typeface="Times New Roman"/>
              </a:defRPr>
            </a:lvl1pPr>
          </a:lstStyle>
          <a:p>
            <a:r>
              <a:t>KINGSHIP/王権</a:t>
            </a:r>
          </a:p>
        </p:txBody>
      </p:sp>
      <p:sp>
        <p:nvSpPr>
          <p:cNvPr id="261" name="Google Shape;276;p6"/>
          <p:cNvSpPr txBox="1"/>
          <p:nvPr/>
        </p:nvSpPr>
        <p:spPr>
          <a:xfrm>
            <a:off x="809428" y="5969003"/>
            <a:ext cx="3373828" cy="726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a:solidFill>
                  <a:srgbClr val="420000"/>
                </a:solidFill>
                <a:latin typeface="Times New Roman"/>
                <a:ea typeface="Times New Roman"/>
                <a:cs typeface="Times New Roman"/>
                <a:sym typeface="Times New Roman"/>
              </a:defRPr>
            </a:lvl1pPr>
          </a:lstStyle>
          <a:p>
            <a:r>
              <a:t>TEMPLE/神殿</a:t>
            </a:r>
          </a:p>
        </p:txBody>
      </p:sp>
      <p:sp>
        <p:nvSpPr>
          <p:cNvPr id="262" name="Google Shape;277;p6"/>
          <p:cNvSpPr txBox="1"/>
          <p:nvPr/>
        </p:nvSpPr>
        <p:spPr>
          <a:xfrm>
            <a:off x="5649409" y="3493542"/>
            <a:ext cx="2933153" cy="726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a:solidFill>
                  <a:srgbClr val="420000"/>
                </a:solidFill>
                <a:latin typeface="Times New Roman"/>
                <a:ea typeface="Times New Roman"/>
                <a:cs typeface="Times New Roman"/>
                <a:sym typeface="Times New Roman"/>
              </a:defRPr>
            </a:lvl1pPr>
          </a:lstStyle>
          <a:p>
            <a:r>
              <a:t>LAND/土地</a:t>
            </a:r>
          </a:p>
        </p:txBody>
      </p:sp>
      <p:sp>
        <p:nvSpPr>
          <p:cNvPr id="263" name="Google Shape;278;p6"/>
          <p:cNvSpPr txBox="1"/>
          <p:nvPr/>
        </p:nvSpPr>
        <p:spPr>
          <a:xfrm>
            <a:off x="5095773" y="5969003"/>
            <a:ext cx="3867304" cy="726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600">
                <a:solidFill>
                  <a:srgbClr val="420000"/>
                </a:solidFill>
                <a:latin typeface="Times New Roman"/>
                <a:ea typeface="Times New Roman"/>
                <a:cs typeface="Times New Roman"/>
                <a:sym typeface="Times New Roman"/>
              </a:defRPr>
            </a:lvl1pPr>
          </a:lstStyle>
          <a:p>
            <a:r>
              <a:t>COVENANT/契約</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スライド番号"/>
          <p:cNvSpPr txBox="1">
            <a:spLocks noGrp="1"/>
          </p:cNvSpPr>
          <p:nvPr>
            <p:ph type="sldNum" sz="quarter" idx="4294967295"/>
          </p:nvPr>
        </p:nvSpPr>
        <p:spPr>
          <a:xfrm>
            <a:off x="8380194" y="6248400"/>
            <a:ext cx="306605"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110</a:t>
            </a:fld>
            <a:endParaRPr/>
          </a:p>
        </p:txBody>
      </p:sp>
      <p:sp>
        <p:nvSpPr>
          <p:cNvPr id="825" name="Mesha’s Human Sacrifice"/>
          <p:cNvSpPr txBox="1">
            <a:spLocks noGrp="1"/>
          </p:cNvSpPr>
          <p:nvPr>
            <p:ph type="title" idx="4294967295"/>
          </p:nvPr>
        </p:nvSpPr>
        <p:spPr>
          <a:xfrm>
            <a:off x="457200" y="533398"/>
            <a:ext cx="8229600" cy="1143004"/>
          </a:xfrm>
          <a:prstGeom prst="rect">
            <a:avLst/>
          </a:prstGeom>
        </p:spPr>
        <p:txBody>
          <a:bodyPr/>
          <a:lstStyle/>
          <a:p>
            <a:pPr defTabSz="685800">
              <a:defRPr sz="3300"/>
            </a:pPr>
            <a:r>
              <a:t>Mesha’s Human Sacrifice</a:t>
            </a:r>
          </a:p>
          <a:p>
            <a:pPr defTabSz="685800">
              <a:defRPr sz="3300"/>
            </a:pPr>
            <a:r>
              <a:t>メシャによる人身犠牲</a:t>
            </a:r>
          </a:p>
        </p:txBody>
      </p:sp>
      <p:sp>
        <p:nvSpPr>
          <p:cNvPr id="826" name="When Mesha of Moab sacrificed his own son in full view of the armies, he probably was acting in accord with ancient Canaanite laws of holy war.…"/>
          <p:cNvSpPr txBox="1">
            <a:spLocks noGrp="1"/>
          </p:cNvSpPr>
          <p:nvPr>
            <p:ph type="body" sz="half" idx="4294967295"/>
          </p:nvPr>
        </p:nvSpPr>
        <p:spPr>
          <a:xfrm>
            <a:off x="381000" y="1722884"/>
            <a:ext cx="8305800" cy="2540101"/>
          </a:xfrm>
          <a:prstGeom prst="rect">
            <a:avLst/>
          </a:prstGeom>
        </p:spPr>
        <p:txBody>
          <a:bodyPr>
            <a:normAutofit lnSpcReduction="10000"/>
          </a:bodyPr>
          <a:lstStyle/>
          <a:p>
            <a:pPr marL="366521" indent="-366521" defTabSz="713231">
              <a:spcBef>
                <a:spcPts val="500"/>
              </a:spcBef>
              <a:buSzTx/>
              <a:buNone/>
              <a:defRPr sz="2496" b="1"/>
            </a:pPr>
            <a:r>
              <a:rPr dirty="0"/>
              <a:t>When Mesha of Moab sacrificed his own son in full view of the armies, he probably was acting in accord with ancient Canaanite laws of holy war.</a:t>
            </a:r>
          </a:p>
          <a:p>
            <a:pPr marL="366521" indent="-366521" defTabSz="713231">
              <a:spcBef>
                <a:spcPts val="400"/>
              </a:spcBef>
              <a:defRPr sz="2184" i="1"/>
            </a:pPr>
            <a:r>
              <a:rPr dirty="0"/>
              <a:t>A 13</a:t>
            </a:r>
            <a:r>
              <a:rPr baseline="29435" dirty="0"/>
              <a:t>th</a:t>
            </a:r>
            <a:r>
              <a:rPr dirty="0"/>
              <a:t> century Ugaritic text indicates that for Ba’al to drive away an enemy from the city gates required the sacrifice of a first-born son.</a:t>
            </a:r>
          </a:p>
          <a:p>
            <a:pPr marL="366521" indent="-366521" defTabSz="713231">
              <a:spcBef>
                <a:spcPts val="400"/>
              </a:spcBef>
              <a:defRPr sz="2184" i="1"/>
            </a:pPr>
            <a:r>
              <a:rPr dirty="0"/>
              <a:t>Though the text is four centuries earlier than Mesha, such practices were known elsewhere as late as the Roman Period.</a:t>
            </a:r>
          </a:p>
        </p:txBody>
      </p:sp>
      <p:sp>
        <p:nvSpPr>
          <p:cNvPr id="827" name="When Mesha of Moab sacrificed his own son in full view of the armies, he probably was acting in accord with ancient Canaanite laws of holy war.…"/>
          <p:cNvSpPr txBox="1"/>
          <p:nvPr/>
        </p:nvSpPr>
        <p:spPr>
          <a:xfrm>
            <a:off x="419100" y="4403614"/>
            <a:ext cx="8305800" cy="232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77240" indent="-277240" defTabSz="539495">
              <a:spcBef>
                <a:spcPts val="400"/>
              </a:spcBef>
              <a:buClr>
                <a:srgbClr val="660000"/>
              </a:buClr>
              <a:defRPr sz="1887" b="1">
                <a:latin typeface="Times New Roman"/>
                <a:ea typeface="Times New Roman"/>
                <a:cs typeface="Times New Roman"/>
                <a:sym typeface="Times New Roman"/>
              </a:defRPr>
            </a:pPr>
            <a:r>
              <a:t>モアブのメシャは、自らの息子を軍勢の見ている前で生け贄として捧げた。これはおそらく、古代カナンの聖戦の律法に従った行為であった。</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13世紀のウガリット文書によると、バアルが敵を城門から追い払うためには、　　長子の生け贄が必要とされていた。</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この文書はメシャの時代よりも4世紀も古いが、こうした習慣はローマ時代に至るまで他の地域でも知られていた。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26">
                                            <p:bg/>
                                          </p:spTgt>
                                        </p:tgtEl>
                                        <p:attrNameLst>
                                          <p:attrName>style.visibility</p:attrName>
                                        </p:attrNameLst>
                                      </p:cBhvr>
                                      <p:to>
                                        <p:strVal val="visible"/>
                                      </p:to>
                                    </p:set>
                                    <p:anim calcmode="lin" valueType="num">
                                      <p:cBhvr>
                                        <p:cTn id="7" dur="500" fill="hold"/>
                                        <p:tgtEl>
                                          <p:spTgt spid="826">
                                            <p:bg/>
                                          </p:spTgt>
                                        </p:tgtEl>
                                        <p:attrNameLst>
                                          <p:attrName>ppt_w</p:attrName>
                                        </p:attrNameLst>
                                      </p:cBhvr>
                                      <p:tavLst>
                                        <p:tav tm="0">
                                          <p:val>
                                            <p:fltVal val="0"/>
                                          </p:val>
                                        </p:tav>
                                        <p:tav tm="100000">
                                          <p:val>
                                            <p:strVal val="#ppt_w"/>
                                          </p:val>
                                        </p:tav>
                                      </p:tavLst>
                                    </p:anim>
                                    <p:anim calcmode="lin" valueType="num">
                                      <p:cBhvr>
                                        <p:cTn id="8" dur="500" fill="hold"/>
                                        <p:tgtEl>
                                          <p:spTgt spid="82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826">
                                            <p:txEl>
                                              <p:pRg st="0" end="0"/>
                                            </p:txEl>
                                          </p:spTgt>
                                        </p:tgtEl>
                                        <p:attrNameLst>
                                          <p:attrName>style.visibility</p:attrName>
                                        </p:attrNameLst>
                                      </p:cBhvr>
                                      <p:to>
                                        <p:strVal val="visible"/>
                                      </p:to>
                                    </p:set>
                                    <p:anim calcmode="lin" valueType="num">
                                      <p:cBhvr>
                                        <p:cTn id="11" dur="500" fill="hold"/>
                                        <p:tgtEl>
                                          <p:spTgt spid="8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2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826">
                                            <p:txEl>
                                              <p:pRg st="1" end="1"/>
                                            </p:txEl>
                                          </p:spTgt>
                                        </p:tgtEl>
                                        <p:attrNameLst>
                                          <p:attrName>style.visibility</p:attrName>
                                        </p:attrNameLst>
                                      </p:cBhvr>
                                      <p:to>
                                        <p:strVal val="visible"/>
                                      </p:to>
                                    </p:set>
                                    <p:anim calcmode="lin" valueType="num">
                                      <p:cBhvr>
                                        <p:cTn id="16" dur="500" fill="hold"/>
                                        <p:tgtEl>
                                          <p:spTgt spid="82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2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826">
                                            <p:txEl>
                                              <p:pRg st="2" end="2"/>
                                            </p:txEl>
                                          </p:spTgt>
                                        </p:tgtEl>
                                        <p:attrNameLst>
                                          <p:attrName>style.visibility</p:attrName>
                                        </p:attrNameLst>
                                      </p:cBhvr>
                                      <p:to>
                                        <p:strVal val="visible"/>
                                      </p:to>
                                    </p:set>
                                    <p:anim calcmode="lin" valueType="num">
                                      <p:cBhvr>
                                        <p:cTn id="21" dur="500" fill="hold"/>
                                        <p:tgtEl>
                                          <p:spTgt spid="8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26">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827">
                                            <p:bg/>
                                          </p:spTgt>
                                        </p:tgtEl>
                                        <p:attrNameLst>
                                          <p:attrName>style.visibility</p:attrName>
                                        </p:attrNameLst>
                                      </p:cBhvr>
                                      <p:to>
                                        <p:strVal val="visible"/>
                                      </p:to>
                                    </p:set>
                                    <p:anim calcmode="lin" valueType="num">
                                      <p:cBhvr>
                                        <p:cTn id="26" dur="500" fill="hold"/>
                                        <p:tgtEl>
                                          <p:spTgt spid="827">
                                            <p:bg/>
                                          </p:spTgt>
                                        </p:tgtEl>
                                        <p:attrNameLst>
                                          <p:attrName>ppt_w</p:attrName>
                                        </p:attrNameLst>
                                      </p:cBhvr>
                                      <p:tavLst>
                                        <p:tav tm="0">
                                          <p:val>
                                            <p:fltVal val="0"/>
                                          </p:val>
                                        </p:tav>
                                        <p:tav tm="100000">
                                          <p:val>
                                            <p:strVal val="#ppt_w"/>
                                          </p:val>
                                        </p:tav>
                                      </p:tavLst>
                                    </p:anim>
                                    <p:anim calcmode="lin" valueType="num">
                                      <p:cBhvr>
                                        <p:cTn id="27" dur="500" fill="hold"/>
                                        <p:tgtEl>
                                          <p:spTgt spid="827">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827">
                                            <p:txEl>
                                              <p:pRg st="0" end="0"/>
                                            </p:txEl>
                                          </p:spTgt>
                                        </p:tgtEl>
                                        <p:attrNameLst>
                                          <p:attrName>style.visibility</p:attrName>
                                        </p:attrNameLst>
                                      </p:cBhvr>
                                      <p:to>
                                        <p:strVal val="visible"/>
                                      </p:to>
                                    </p:set>
                                    <p:anim calcmode="lin" valueType="num">
                                      <p:cBhvr>
                                        <p:cTn id="30" dur="500" fill="hold"/>
                                        <p:tgtEl>
                                          <p:spTgt spid="82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827">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827">
                                            <p:txEl>
                                              <p:pRg st="1" end="1"/>
                                            </p:txEl>
                                          </p:spTgt>
                                        </p:tgtEl>
                                        <p:attrNameLst>
                                          <p:attrName>style.visibility</p:attrName>
                                        </p:attrNameLst>
                                      </p:cBhvr>
                                      <p:to>
                                        <p:strVal val="visible"/>
                                      </p:to>
                                    </p:set>
                                    <p:anim calcmode="lin" valueType="num">
                                      <p:cBhvr>
                                        <p:cTn id="35" dur="500" fill="hold"/>
                                        <p:tgtEl>
                                          <p:spTgt spid="827">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827">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827">
                                            <p:txEl>
                                              <p:pRg st="2" end="2"/>
                                            </p:txEl>
                                          </p:spTgt>
                                        </p:tgtEl>
                                        <p:attrNameLst>
                                          <p:attrName>style.visibility</p:attrName>
                                        </p:attrNameLst>
                                      </p:cBhvr>
                                      <p:to>
                                        <p:strVal val="visible"/>
                                      </p:to>
                                    </p:set>
                                    <p:anim calcmode="lin" valueType="num">
                                      <p:cBhvr>
                                        <p:cTn id="40" dur="500" fill="hold"/>
                                        <p:tgtEl>
                                          <p:spTgt spid="827">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82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 grpId="1" build="p" bldLvl="5" animBg="1" advAuto="0"/>
      <p:bldP spid="827" grpId="2" build="p" bldLvl="5"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スライド番号"/>
          <p:cNvSpPr txBox="1">
            <a:spLocks noGrp="1"/>
          </p:cNvSpPr>
          <p:nvPr>
            <p:ph type="sldNum" sz="quarter" idx="4294967295"/>
          </p:nvPr>
        </p:nvSpPr>
        <p:spPr>
          <a:xfrm>
            <a:off x="8389619" y="6248400"/>
            <a:ext cx="29718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111</a:t>
            </a:fld>
            <a:endParaRPr/>
          </a:p>
        </p:txBody>
      </p:sp>
      <p:sp>
        <p:nvSpPr>
          <p:cNvPr id="830" name="Elisha’s Miracles (2 Kg. 4-8)"/>
          <p:cNvSpPr txBox="1">
            <a:spLocks noGrp="1"/>
          </p:cNvSpPr>
          <p:nvPr>
            <p:ph type="title" idx="4294967295"/>
          </p:nvPr>
        </p:nvSpPr>
        <p:spPr>
          <a:xfrm>
            <a:off x="457200" y="533398"/>
            <a:ext cx="8229600" cy="1143004"/>
          </a:xfrm>
          <a:prstGeom prst="rect">
            <a:avLst/>
          </a:prstGeom>
        </p:spPr>
        <p:txBody>
          <a:bodyPr/>
          <a:lstStyle/>
          <a:p>
            <a:pPr defTabSz="841247">
              <a:defRPr sz="4048"/>
            </a:pPr>
            <a:r>
              <a:t>Elisha’s Miracles </a:t>
            </a:r>
            <a:r>
              <a:rPr sz="2576"/>
              <a:t>(2 Kg. 4-8)</a:t>
            </a:r>
          </a:p>
          <a:p>
            <a:pPr defTabSz="841247">
              <a:defRPr sz="4048"/>
            </a:pPr>
            <a:r>
              <a:rPr sz="2576"/>
              <a:t>エリシャの奇跡（2列王記4章〜8章）</a:t>
            </a:r>
          </a:p>
        </p:txBody>
      </p:sp>
      <p:sp>
        <p:nvSpPr>
          <p:cNvPr id="831" name="Multiplies the oil (2 Kg. 4:1-7)…"/>
          <p:cNvSpPr txBox="1">
            <a:spLocks noGrp="1"/>
          </p:cNvSpPr>
          <p:nvPr>
            <p:ph type="body" sz="half" idx="4294967295"/>
          </p:nvPr>
        </p:nvSpPr>
        <p:spPr>
          <a:xfrm>
            <a:off x="152400" y="1828800"/>
            <a:ext cx="4343400" cy="4876800"/>
          </a:xfrm>
          <a:prstGeom prst="rect">
            <a:avLst/>
          </a:prstGeom>
        </p:spPr>
        <p:txBody>
          <a:bodyPr/>
          <a:lstStyle/>
          <a:p>
            <a:pPr>
              <a:lnSpc>
                <a:spcPct val="90000"/>
              </a:lnSpc>
              <a:spcBef>
                <a:spcPts val="600"/>
              </a:spcBef>
              <a:defRPr sz="2800"/>
            </a:pPr>
            <a:r>
              <a:t>Multiplies the oil (2 Kg. 4:1-7)</a:t>
            </a:r>
          </a:p>
          <a:p>
            <a:pPr>
              <a:lnSpc>
                <a:spcPct val="90000"/>
              </a:lnSpc>
              <a:spcBef>
                <a:spcPts val="600"/>
              </a:spcBef>
              <a:defRPr sz="2800"/>
            </a:pPr>
            <a:r>
              <a:t>Raises the dead (2 Kg. 4:8-3)</a:t>
            </a:r>
          </a:p>
          <a:p>
            <a:pPr>
              <a:lnSpc>
                <a:spcPct val="90000"/>
              </a:lnSpc>
              <a:spcBef>
                <a:spcPts val="600"/>
              </a:spcBef>
              <a:defRPr sz="2800"/>
            </a:pPr>
            <a:r>
              <a:t>Heals the stew (2 Kg. 4:39-41)</a:t>
            </a:r>
          </a:p>
          <a:p>
            <a:pPr>
              <a:lnSpc>
                <a:spcPct val="90000"/>
              </a:lnSpc>
              <a:spcBef>
                <a:spcPts val="600"/>
              </a:spcBef>
              <a:defRPr sz="2800"/>
            </a:pPr>
            <a:r>
              <a:t>Multiplies the bread (2 Kg. 4:42-44)</a:t>
            </a:r>
          </a:p>
          <a:p>
            <a:pPr>
              <a:lnSpc>
                <a:spcPct val="90000"/>
              </a:lnSpc>
              <a:spcBef>
                <a:spcPts val="600"/>
              </a:spcBef>
              <a:defRPr sz="2800"/>
            </a:pPr>
            <a:r>
              <a:t>Heals a pagan leper (2 Kg. 5)</a:t>
            </a:r>
          </a:p>
        </p:txBody>
      </p:sp>
      <p:sp>
        <p:nvSpPr>
          <p:cNvPr id="832" name="Multiplies the oil (2 Kg. 4:1-7)…"/>
          <p:cNvSpPr txBox="1"/>
          <p:nvPr/>
        </p:nvSpPr>
        <p:spPr>
          <a:xfrm>
            <a:off x="4489370" y="1946483"/>
            <a:ext cx="4464180" cy="487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57200" indent="-317500" defTabSz="457200">
              <a:spcBef>
                <a:spcPts val="1200"/>
              </a:spcBef>
              <a:buSzPct val="100000"/>
              <a:buFont typeface="Times Roman"/>
              <a:buChar char="•"/>
              <a:defRPr sz="2000">
                <a:latin typeface="Times Roman"/>
                <a:ea typeface="Times Roman"/>
                <a:cs typeface="Times Roman"/>
                <a:sym typeface="Times Roman"/>
              </a:defRPr>
            </a:pPr>
            <a:r>
              <a:t>油を増やす奇跡（2列4:1-7）</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死者をよみがえらせる　　　　　（2列4:8-37）</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煮えたぎる煮込みを治す　　　　（2列4:39-41）</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パンを増やす（2列4:42-44）</a:t>
            </a:r>
          </a:p>
          <a:p>
            <a:pPr marL="457200" indent="-317500" defTabSz="457200">
              <a:spcBef>
                <a:spcPts val="1200"/>
              </a:spcBef>
              <a:buSzPct val="100000"/>
              <a:buFont typeface="Times Roman"/>
              <a:buChar char="•"/>
              <a:defRPr sz="2000">
                <a:latin typeface="Times Roman"/>
                <a:ea typeface="Times Roman"/>
                <a:cs typeface="Times Roman"/>
                <a:sym typeface="Times Roman"/>
              </a:defRPr>
            </a:pPr>
            <a:r>
              <a:t>異邦人のハンセン病を癒す　　　（2列5章）</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831">
                                            <p:bg/>
                                          </p:spTgt>
                                        </p:tgtEl>
                                        <p:attrNameLst>
                                          <p:attrName>style.visibility</p:attrName>
                                        </p:attrNameLst>
                                      </p:cBhvr>
                                      <p:to>
                                        <p:strVal val="visible"/>
                                      </p:to>
                                    </p:set>
                                    <p:anim calcmode="lin" valueType="num">
                                      <p:cBhvr>
                                        <p:cTn id="7" dur="500" fill="hold"/>
                                        <p:tgtEl>
                                          <p:spTgt spid="831">
                                            <p:bg/>
                                          </p:spTgt>
                                        </p:tgtEl>
                                        <p:attrNameLst>
                                          <p:attrName>ppt_x</p:attrName>
                                        </p:attrNameLst>
                                      </p:cBhvr>
                                      <p:tavLst>
                                        <p:tav tm="0">
                                          <p:val>
                                            <p:strVal val="#ppt_x"/>
                                          </p:val>
                                        </p:tav>
                                        <p:tav tm="100000">
                                          <p:val>
                                            <p:strVal val="#ppt_x"/>
                                          </p:val>
                                        </p:tav>
                                      </p:tavLst>
                                    </p:anim>
                                    <p:anim calcmode="lin" valueType="num">
                                      <p:cBhvr>
                                        <p:cTn id="8" dur="500" fill="hold"/>
                                        <p:tgtEl>
                                          <p:spTgt spid="8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831">
                                            <p:txEl>
                                              <p:pRg st="0" end="0"/>
                                            </p:txEl>
                                          </p:spTgt>
                                        </p:tgtEl>
                                        <p:attrNameLst>
                                          <p:attrName>style.visibility</p:attrName>
                                        </p:attrNameLst>
                                      </p:cBhvr>
                                      <p:to>
                                        <p:strVal val="visible"/>
                                      </p:to>
                                    </p:set>
                                    <p:anim calcmode="lin" valueType="num">
                                      <p:cBhvr>
                                        <p:cTn id="11"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83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831">
                                            <p:txEl>
                                              <p:pRg st="1" end="1"/>
                                            </p:txEl>
                                          </p:spTgt>
                                        </p:tgtEl>
                                        <p:attrNameLst>
                                          <p:attrName>style.visibility</p:attrName>
                                        </p:attrNameLst>
                                      </p:cBhvr>
                                      <p:to>
                                        <p:strVal val="visible"/>
                                      </p:to>
                                    </p:set>
                                    <p:anim calcmode="lin" valueType="num">
                                      <p:cBhvr>
                                        <p:cTn id="16" dur="500" fill="hold"/>
                                        <p:tgtEl>
                                          <p:spTgt spid="831">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83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1" nodeType="afterEffect">
                                  <p:stCondLst>
                                    <p:cond delay="0"/>
                                  </p:stCondLst>
                                  <p:iterate>
                                    <p:tmAbs val="0"/>
                                  </p:iterate>
                                  <p:childTnLst>
                                    <p:set>
                                      <p:cBhvr>
                                        <p:cTn id="20" fill="hold"/>
                                        <p:tgtEl>
                                          <p:spTgt spid="831">
                                            <p:txEl>
                                              <p:pRg st="2" end="2"/>
                                            </p:txEl>
                                          </p:spTgt>
                                        </p:tgtEl>
                                        <p:attrNameLst>
                                          <p:attrName>style.visibility</p:attrName>
                                        </p:attrNameLst>
                                      </p:cBhvr>
                                      <p:to>
                                        <p:strVal val="visible"/>
                                      </p:to>
                                    </p:set>
                                    <p:anim calcmode="lin" valueType="num">
                                      <p:cBhvr>
                                        <p:cTn id="21" dur="500" fill="hold"/>
                                        <p:tgtEl>
                                          <p:spTgt spid="831">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831">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1" nodeType="afterEffect">
                                  <p:stCondLst>
                                    <p:cond delay="0"/>
                                  </p:stCondLst>
                                  <p:iterate>
                                    <p:tmAbs val="0"/>
                                  </p:iterate>
                                  <p:childTnLst>
                                    <p:set>
                                      <p:cBhvr>
                                        <p:cTn id="25" fill="hold"/>
                                        <p:tgtEl>
                                          <p:spTgt spid="831">
                                            <p:txEl>
                                              <p:pRg st="3" end="3"/>
                                            </p:txEl>
                                          </p:spTgt>
                                        </p:tgtEl>
                                        <p:attrNameLst>
                                          <p:attrName>style.visibility</p:attrName>
                                        </p:attrNameLst>
                                      </p:cBhvr>
                                      <p:to>
                                        <p:strVal val="visible"/>
                                      </p:to>
                                    </p:set>
                                    <p:anim calcmode="lin" valueType="num">
                                      <p:cBhvr>
                                        <p:cTn id="26" dur="500" fill="hold"/>
                                        <p:tgtEl>
                                          <p:spTgt spid="831">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831">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1" nodeType="afterEffect">
                                  <p:stCondLst>
                                    <p:cond delay="0"/>
                                  </p:stCondLst>
                                  <p:iterate>
                                    <p:tmAbs val="0"/>
                                  </p:iterate>
                                  <p:childTnLst>
                                    <p:set>
                                      <p:cBhvr>
                                        <p:cTn id="30" fill="hold"/>
                                        <p:tgtEl>
                                          <p:spTgt spid="831">
                                            <p:txEl>
                                              <p:pRg st="4" end="4"/>
                                            </p:txEl>
                                          </p:spTgt>
                                        </p:tgtEl>
                                        <p:attrNameLst>
                                          <p:attrName>style.visibility</p:attrName>
                                        </p:attrNameLst>
                                      </p:cBhvr>
                                      <p:to>
                                        <p:strVal val="visible"/>
                                      </p:to>
                                    </p:set>
                                    <p:anim calcmode="lin" valueType="num">
                                      <p:cBhvr>
                                        <p:cTn id="31" dur="500" fill="hold"/>
                                        <p:tgtEl>
                                          <p:spTgt spid="831">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8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2" nodeType="clickEffect">
                                  <p:stCondLst>
                                    <p:cond delay="0"/>
                                  </p:stCondLst>
                                  <p:iterate>
                                    <p:tmAbs val="0"/>
                                  </p:iterate>
                                  <p:childTnLst>
                                    <p:set>
                                      <p:cBhvr>
                                        <p:cTn id="36" fill="hold"/>
                                        <p:tgtEl>
                                          <p:spTgt spid="832">
                                            <p:bg/>
                                          </p:spTgt>
                                        </p:tgtEl>
                                        <p:attrNameLst>
                                          <p:attrName>style.visibility</p:attrName>
                                        </p:attrNameLst>
                                      </p:cBhvr>
                                      <p:to>
                                        <p:strVal val="visible"/>
                                      </p:to>
                                    </p:set>
                                    <p:anim calcmode="lin" valueType="num">
                                      <p:cBhvr>
                                        <p:cTn id="37" dur="500" fill="hold"/>
                                        <p:tgtEl>
                                          <p:spTgt spid="832">
                                            <p:bg/>
                                          </p:spTgt>
                                        </p:tgtEl>
                                        <p:attrNameLst>
                                          <p:attrName>ppt_x</p:attrName>
                                        </p:attrNameLst>
                                      </p:cBhvr>
                                      <p:tavLst>
                                        <p:tav tm="0">
                                          <p:val>
                                            <p:strVal val="#ppt_x"/>
                                          </p:val>
                                        </p:tav>
                                        <p:tav tm="100000">
                                          <p:val>
                                            <p:strVal val="#ppt_x"/>
                                          </p:val>
                                        </p:tav>
                                      </p:tavLst>
                                    </p:anim>
                                    <p:anim calcmode="lin" valueType="num">
                                      <p:cBhvr>
                                        <p:cTn id="38" dur="500" fill="hold"/>
                                        <p:tgtEl>
                                          <p:spTgt spid="832">
                                            <p:bg/>
                                          </p:spTgt>
                                        </p:tgtEl>
                                        <p:attrNameLst>
                                          <p:attrName>ppt_y</p:attrName>
                                        </p:attrNameLst>
                                      </p:cBhvr>
                                      <p:tavLst>
                                        <p:tav tm="0">
                                          <p:val>
                                            <p:strVal val="1+#ppt_h/2"/>
                                          </p:val>
                                        </p:tav>
                                        <p:tav tm="100000">
                                          <p:val>
                                            <p:strVal val="#ppt_y"/>
                                          </p:val>
                                        </p:tav>
                                      </p:tavLst>
                                    </p:anim>
                                  </p:childTnLst>
                                </p:cTn>
                              </p:par>
                              <p:par>
                                <p:cTn id="39" presetID="2" presetClass="entr" presetSubtype="4" fill="hold" grpId="2" nodeType="withEffect">
                                  <p:stCondLst>
                                    <p:cond delay="0"/>
                                  </p:stCondLst>
                                  <p:iterate>
                                    <p:tmAbs val="0"/>
                                  </p:iterate>
                                  <p:childTnLst>
                                    <p:set>
                                      <p:cBhvr>
                                        <p:cTn id="40" fill="hold"/>
                                        <p:tgtEl>
                                          <p:spTgt spid="832">
                                            <p:txEl>
                                              <p:pRg st="0" end="0"/>
                                            </p:txEl>
                                          </p:spTgt>
                                        </p:tgtEl>
                                        <p:attrNameLst>
                                          <p:attrName>style.visibility</p:attrName>
                                        </p:attrNameLst>
                                      </p:cBhvr>
                                      <p:to>
                                        <p:strVal val="visible"/>
                                      </p:to>
                                    </p:set>
                                    <p:anim calcmode="lin" valueType="num">
                                      <p:cBhvr>
                                        <p:cTn id="41" dur="500" fill="hold"/>
                                        <p:tgtEl>
                                          <p:spTgt spid="832">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832">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2" nodeType="afterEffect">
                                  <p:stCondLst>
                                    <p:cond delay="0"/>
                                  </p:stCondLst>
                                  <p:iterate>
                                    <p:tmAbs val="0"/>
                                  </p:iterate>
                                  <p:childTnLst>
                                    <p:set>
                                      <p:cBhvr>
                                        <p:cTn id="45" fill="hold"/>
                                        <p:tgtEl>
                                          <p:spTgt spid="832">
                                            <p:txEl>
                                              <p:pRg st="1" end="1"/>
                                            </p:txEl>
                                          </p:spTgt>
                                        </p:tgtEl>
                                        <p:attrNameLst>
                                          <p:attrName>style.visibility</p:attrName>
                                        </p:attrNameLst>
                                      </p:cBhvr>
                                      <p:to>
                                        <p:strVal val="visible"/>
                                      </p:to>
                                    </p:set>
                                    <p:anim calcmode="lin" valueType="num">
                                      <p:cBhvr>
                                        <p:cTn id="46" dur="500" fill="hold"/>
                                        <p:tgtEl>
                                          <p:spTgt spid="832">
                                            <p:txEl>
                                              <p:pRg st="1" end="1"/>
                                            </p:txEl>
                                          </p:spTgt>
                                        </p:tgtEl>
                                        <p:attrNameLst>
                                          <p:attrName>ppt_x</p:attrName>
                                        </p:attrNameLst>
                                      </p:cBhvr>
                                      <p:tavLst>
                                        <p:tav tm="0">
                                          <p:val>
                                            <p:strVal val="#ppt_x"/>
                                          </p:val>
                                        </p:tav>
                                        <p:tav tm="100000">
                                          <p:val>
                                            <p:strVal val="#ppt_x"/>
                                          </p:val>
                                        </p:tav>
                                      </p:tavLst>
                                    </p:anim>
                                    <p:anim calcmode="lin" valueType="num">
                                      <p:cBhvr>
                                        <p:cTn id="47" dur="500" fill="hold"/>
                                        <p:tgtEl>
                                          <p:spTgt spid="832">
                                            <p:txEl>
                                              <p:pRg st="1" end="1"/>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2" nodeType="afterEffect">
                                  <p:stCondLst>
                                    <p:cond delay="0"/>
                                  </p:stCondLst>
                                  <p:iterate>
                                    <p:tmAbs val="0"/>
                                  </p:iterate>
                                  <p:childTnLst>
                                    <p:set>
                                      <p:cBhvr>
                                        <p:cTn id="50" fill="hold"/>
                                        <p:tgtEl>
                                          <p:spTgt spid="832">
                                            <p:txEl>
                                              <p:pRg st="2" end="2"/>
                                            </p:txEl>
                                          </p:spTgt>
                                        </p:tgtEl>
                                        <p:attrNameLst>
                                          <p:attrName>style.visibility</p:attrName>
                                        </p:attrNameLst>
                                      </p:cBhvr>
                                      <p:to>
                                        <p:strVal val="visible"/>
                                      </p:to>
                                    </p:set>
                                    <p:anim calcmode="lin" valueType="num">
                                      <p:cBhvr>
                                        <p:cTn id="51" dur="500" fill="hold"/>
                                        <p:tgtEl>
                                          <p:spTgt spid="832">
                                            <p:txEl>
                                              <p:pRg st="2" end="2"/>
                                            </p:txEl>
                                          </p:spTgt>
                                        </p:tgtEl>
                                        <p:attrNameLst>
                                          <p:attrName>ppt_x</p:attrName>
                                        </p:attrNameLst>
                                      </p:cBhvr>
                                      <p:tavLst>
                                        <p:tav tm="0">
                                          <p:val>
                                            <p:strVal val="#ppt_x"/>
                                          </p:val>
                                        </p:tav>
                                        <p:tav tm="100000">
                                          <p:val>
                                            <p:strVal val="#ppt_x"/>
                                          </p:val>
                                        </p:tav>
                                      </p:tavLst>
                                    </p:anim>
                                    <p:anim calcmode="lin" valueType="num">
                                      <p:cBhvr>
                                        <p:cTn id="52" dur="500" fill="hold"/>
                                        <p:tgtEl>
                                          <p:spTgt spid="832">
                                            <p:txEl>
                                              <p:pRg st="2" end="2"/>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grpId="2" nodeType="afterEffect">
                                  <p:stCondLst>
                                    <p:cond delay="0"/>
                                  </p:stCondLst>
                                  <p:iterate>
                                    <p:tmAbs val="0"/>
                                  </p:iterate>
                                  <p:childTnLst>
                                    <p:set>
                                      <p:cBhvr>
                                        <p:cTn id="55" fill="hold"/>
                                        <p:tgtEl>
                                          <p:spTgt spid="832">
                                            <p:txEl>
                                              <p:pRg st="3" end="3"/>
                                            </p:txEl>
                                          </p:spTgt>
                                        </p:tgtEl>
                                        <p:attrNameLst>
                                          <p:attrName>style.visibility</p:attrName>
                                        </p:attrNameLst>
                                      </p:cBhvr>
                                      <p:to>
                                        <p:strVal val="visible"/>
                                      </p:to>
                                    </p:set>
                                    <p:anim calcmode="lin" valueType="num">
                                      <p:cBhvr>
                                        <p:cTn id="56" dur="500" fill="hold"/>
                                        <p:tgtEl>
                                          <p:spTgt spid="832">
                                            <p:txEl>
                                              <p:pRg st="3" end="3"/>
                                            </p:txEl>
                                          </p:spTgt>
                                        </p:tgtEl>
                                        <p:attrNameLst>
                                          <p:attrName>ppt_x</p:attrName>
                                        </p:attrNameLst>
                                      </p:cBhvr>
                                      <p:tavLst>
                                        <p:tav tm="0">
                                          <p:val>
                                            <p:strVal val="#ppt_x"/>
                                          </p:val>
                                        </p:tav>
                                        <p:tav tm="100000">
                                          <p:val>
                                            <p:strVal val="#ppt_x"/>
                                          </p:val>
                                        </p:tav>
                                      </p:tavLst>
                                    </p:anim>
                                    <p:anim calcmode="lin" valueType="num">
                                      <p:cBhvr>
                                        <p:cTn id="57" dur="500" fill="hold"/>
                                        <p:tgtEl>
                                          <p:spTgt spid="832">
                                            <p:txEl>
                                              <p:pRg st="3" end="3"/>
                                            </p:txEl>
                                          </p:spTgt>
                                        </p:tgtEl>
                                        <p:attrNameLst>
                                          <p:attrName>ppt_y</p:attrName>
                                        </p:attrNameLst>
                                      </p:cBhvr>
                                      <p:tavLst>
                                        <p:tav tm="0">
                                          <p:val>
                                            <p:strVal val="1+#ppt_h/2"/>
                                          </p:val>
                                        </p:tav>
                                        <p:tav tm="100000">
                                          <p:val>
                                            <p:strVal val="#ppt_y"/>
                                          </p:val>
                                        </p:tav>
                                      </p:tavLst>
                                    </p:anim>
                                  </p:childTnLst>
                                </p:cTn>
                              </p:par>
                            </p:childTnLst>
                          </p:cTn>
                        </p:par>
                        <p:par>
                          <p:cTn id="58" fill="hold">
                            <p:stCondLst>
                              <p:cond delay="2000"/>
                            </p:stCondLst>
                            <p:childTnLst>
                              <p:par>
                                <p:cTn id="59" presetID="2" presetClass="entr" presetSubtype="4" fill="hold" grpId="2" nodeType="afterEffect">
                                  <p:stCondLst>
                                    <p:cond delay="0"/>
                                  </p:stCondLst>
                                  <p:iterate>
                                    <p:tmAbs val="0"/>
                                  </p:iterate>
                                  <p:childTnLst>
                                    <p:set>
                                      <p:cBhvr>
                                        <p:cTn id="60" fill="hold"/>
                                        <p:tgtEl>
                                          <p:spTgt spid="832">
                                            <p:txEl>
                                              <p:pRg st="4" end="4"/>
                                            </p:txEl>
                                          </p:spTgt>
                                        </p:tgtEl>
                                        <p:attrNameLst>
                                          <p:attrName>style.visibility</p:attrName>
                                        </p:attrNameLst>
                                      </p:cBhvr>
                                      <p:to>
                                        <p:strVal val="visible"/>
                                      </p:to>
                                    </p:set>
                                    <p:anim calcmode="lin" valueType="num">
                                      <p:cBhvr>
                                        <p:cTn id="61" dur="500" fill="hold"/>
                                        <p:tgtEl>
                                          <p:spTgt spid="832">
                                            <p:txEl>
                                              <p:pRg st="4" end="4"/>
                                            </p:txEl>
                                          </p:spTgt>
                                        </p:tgtEl>
                                        <p:attrNameLst>
                                          <p:attrName>ppt_x</p:attrName>
                                        </p:attrNameLst>
                                      </p:cBhvr>
                                      <p:tavLst>
                                        <p:tav tm="0">
                                          <p:val>
                                            <p:strVal val="#ppt_x"/>
                                          </p:val>
                                        </p:tav>
                                        <p:tav tm="100000">
                                          <p:val>
                                            <p:strVal val="#ppt_x"/>
                                          </p:val>
                                        </p:tav>
                                      </p:tavLst>
                                    </p:anim>
                                    <p:anim calcmode="lin" valueType="num">
                                      <p:cBhvr>
                                        <p:cTn id="62" dur="500" fill="hold"/>
                                        <p:tgtEl>
                                          <p:spTgt spid="832">
                                            <p:txEl>
                                              <p:pRg st="4" end="4"/>
                                            </p:txEl>
                                          </p:spTgt>
                                        </p:tgtEl>
                                        <p:attrNameLst>
                                          <p:attrName>ppt_y</p:attrName>
                                        </p:attrNameLst>
                                      </p:cBhvr>
                                      <p:tavLst>
                                        <p:tav tm="0">
                                          <p:val>
                                            <p:strVal val="1+#ppt_h/2"/>
                                          </p:val>
                                        </p:tav>
                                        <p:tav tm="100000">
                                          <p:val>
                                            <p:strVal val="#ppt_y"/>
                                          </p:val>
                                        </p:tav>
                                      </p:tavLst>
                                    </p:anim>
                                  </p:childTnLst>
                                </p:cTn>
                              </p:par>
                            </p:childTnLst>
                          </p:cTn>
                        </p:par>
                        <p:par>
                          <p:cTn id="63" fill="hold">
                            <p:stCondLst>
                              <p:cond delay="2500"/>
                            </p:stCondLst>
                            <p:childTnLst>
                              <p:par>
                                <p:cTn id="64" presetID="2" presetClass="entr" presetSubtype="4" fill="hold" grpId="2" nodeType="afterEffect">
                                  <p:stCondLst>
                                    <p:cond delay="0"/>
                                  </p:stCondLst>
                                  <p:iterate>
                                    <p:tmAbs val="0"/>
                                  </p:iterate>
                                  <p:childTnLst>
                                    <p:set>
                                      <p:cBhvr>
                                        <p:cTn id="65" fill="hold"/>
                                        <p:tgtEl>
                                          <p:spTgt spid="832">
                                            <p:txEl>
                                              <p:pRg st="5" end="5"/>
                                            </p:txEl>
                                          </p:spTgt>
                                        </p:tgtEl>
                                        <p:attrNameLst>
                                          <p:attrName>style.visibility</p:attrName>
                                        </p:attrNameLst>
                                      </p:cBhvr>
                                      <p:to>
                                        <p:strVal val="visible"/>
                                      </p:to>
                                    </p:set>
                                    <p:anim calcmode="lin" valueType="num">
                                      <p:cBhvr>
                                        <p:cTn id="66" dur="500" fill="hold"/>
                                        <p:tgtEl>
                                          <p:spTgt spid="832">
                                            <p:txEl>
                                              <p:pRg st="5" end="5"/>
                                            </p:txEl>
                                          </p:spTgt>
                                        </p:tgtEl>
                                        <p:attrNameLst>
                                          <p:attrName>ppt_x</p:attrName>
                                        </p:attrNameLst>
                                      </p:cBhvr>
                                      <p:tavLst>
                                        <p:tav tm="0">
                                          <p:val>
                                            <p:strVal val="#ppt_x"/>
                                          </p:val>
                                        </p:tav>
                                        <p:tav tm="100000">
                                          <p:val>
                                            <p:strVal val="#ppt_x"/>
                                          </p:val>
                                        </p:tav>
                                      </p:tavLst>
                                    </p:anim>
                                    <p:anim calcmode="lin" valueType="num">
                                      <p:cBhvr>
                                        <p:cTn id="67" dur="500" fill="hold"/>
                                        <p:tgtEl>
                                          <p:spTgt spid="83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build="p" bldLvl="5" animBg="1" advAuto="0"/>
      <p:bldP spid="832" grpId="2" build="p" bldLvl="5"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スライド番号"/>
          <p:cNvSpPr txBox="1">
            <a:spLocks noGrp="1"/>
          </p:cNvSpPr>
          <p:nvPr>
            <p:ph type="sldNum" sz="quarter" idx="4294967295"/>
          </p:nvPr>
        </p:nvSpPr>
        <p:spPr>
          <a:xfrm>
            <a:off x="8380194" y="6248400"/>
            <a:ext cx="306605"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112</a:t>
            </a:fld>
            <a:endParaRPr/>
          </a:p>
        </p:txBody>
      </p:sp>
      <p:sp>
        <p:nvSpPr>
          <p:cNvPr id="835" name="Elisha’s Miracles (2 Kg. 4-8)"/>
          <p:cNvSpPr txBox="1">
            <a:spLocks noGrp="1"/>
          </p:cNvSpPr>
          <p:nvPr>
            <p:ph type="title" idx="4294967295"/>
          </p:nvPr>
        </p:nvSpPr>
        <p:spPr>
          <a:xfrm>
            <a:off x="457200" y="533398"/>
            <a:ext cx="8229600" cy="1143004"/>
          </a:xfrm>
          <a:prstGeom prst="rect">
            <a:avLst/>
          </a:prstGeom>
        </p:spPr>
        <p:txBody>
          <a:bodyPr/>
          <a:lstStyle/>
          <a:p>
            <a:pPr defTabSz="841247">
              <a:defRPr sz="4048"/>
            </a:pPr>
            <a:r>
              <a:t>Elisha’s Miracles </a:t>
            </a:r>
            <a:r>
              <a:rPr sz="2576"/>
              <a:t>(2 Kg. 4-8)</a:t>
            </a:r>
          </a:p>
          <a:p>
            <a:pPr defTabSz="841247">
              <a:defRPr sz="4048"/>
            </a:pPr>
            <a:r>
              <a:rPr sz="2576"/>
              <a:t>エリシャの奇跡（2列王記4章〜8章）</a:t>
            </a:r>
          </a:p>
        </p:txBody>
      </p:sp>
      <p:sp>
        <p:nvSpPr>
          <p:cNvPr id="836" name="Causes an iron axhead to float (2 Kg. 6:1-7)…"/>
          <p:cNvSpPr txBox="1"/>
          <p:nvPr/>
        </p:nvSpPr>
        <p:spPr>
          <a:xfrm>
            <a:off x="152518" y="1911178"/>
            <a:ext cx="4556760" cy="487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90000"/>
              </a:lnSpc>
              <a:spcBef>
                <a:spcPts val="600"/>
              </a:spcBef>
              <a:buClr>
                <a:srgbClr val="660000"/>
              </a:buClr>
              <a:buSzPct val="70000"/>
              <a:buChar char="□"/>
              <a:defRPr sz="2800">
                <a:latin typeface="Times New Roman"/>
                <a:ea typeface="Times New Roman"/>
                <a:cs typeface="Times New Roman"/>
                <a:sym typeface="Times New Roman"/>
              </a:defRPr>
            </a:pPr>
            <a:r>
              <a:t>Causes an iron axhead to float (2 Kg. 6:1-7)</a:t>
            </a:r>
          </a:p>
          <a:p>
            <a:pPr marL="469900" indent="-469900">
              <a:lnSpc>
                <a:spcPct val="90000"/>
              </a:lnSpc>
              <a:spcBef>
                <a:spcPts val="600"/>
              </a:spcBef>
              <a:buClr>
                <a:srgbClr val="660000"/>
              </a:buClr>
              <a:buSzPct val="70000"/>
              <a:buChar char="□"/>
              <a:defRPr sz="2800">
                <a:latin typeface="Times New Roman"/>
                <a:ea typeface="Times New Roman"/>
                <a:cs typeface="Times New Roman"/>
                <a:sym typeface="Times New Roman"/>
              </a:defRPr>
            </a:pPr>
            <a:r>
              <a:t>Traps an army (2 Kg. 6:8-23)</a:t>
            </a:r>
          </a:p>
          <a:p>
            <a:pPr marL="469900" indent="-469900">
              <a:lnSpc>
                <a:spcPct val="90000"/>
              </a:lnSpc>
              <a:spcBef>
                <a:spcPts val="600"/>
              </a:spcBef>
              <a:buClr>
                <a:srgbClr val="660000"/>
              </a:buClr>
              <a:buSzPct val="70000"/>
              <a:buChar char="□"/>
              <a:defRPr sz="2800">
                <a:latin typeface="Times New Roman"/>
                <a:ea typeface="Times New Roman"/>
                <a:cs typeface="Times New Roman"/>
                <a:sym typeface="Times New Roman"/>
              </a:defRPr>
            </a:pPr>
            <a:r>
              <a:t>Predicts a reprieve from famine and siege (2 Kg. 6:24—7:20)</a:t>
            </a:r>
          </a:p>
          <a:p>
            <a:pPr marL="469900" indent="-469900">
              <a:lnSpc>
                <a:spcPct val="90000"/>
              </a:lnSpc>
              <a:spcBef>
                <a:spcPts val="600"/>
              </a:spcBef>
              <a:buClr>
                <a:srgbClr val="660000"/>
              </a:buClr>
              <a:buSzPct val="70000"/>
              <a:buChar char="□"/>
              <a:defRPr sz="2800">
                <a:latin typeface="Times New Roman"/>
                <a:ea typeface="Times New Roman"/>
                <a:cs typeface="Times New Roman"/>
                <a:sym typeface="Times New Roman"/>
              </a:defRPr>
            </a:pPr>
            <a:r>
              <a:t>Indirectly effects a property restoration (2 Kg. 8:1-6)</a:t>
            </a:r>
          </a:p>
          <a:p>
            <a:pPr marL="469900" indent="-469900">
              <a:lnSpc>
                <a:spcPct val="90000"/>
              </a:lnSpc>
              <a:spcBef>
                <a:spcPts val="600"/>
              </a:spcBef>
              <a:buClr>
                <a:srgbClr val="660000"/>
              </a:buClr>
              <a:buSzPct val="70000"/>
              <a:buChar char="□"/>
              <a:defRPr sz="2800">
                <a:latin typeface="Times New Roman"/>
                <a:ea typeface="Times New Roman"/>
                <a:cs typeface="Times New Roman"/>
                <a:sym typeface="Times New Roman"/>
              </a:defRPr>
            </a:pPr>
            <a:r>
              <a:t>Predicts the king of Aram’s death (2 Kg. 8:7-15)</a:t>
            </a:r>
          </a:p>
        </p:txBody>
      </p:sp>
      <p:sp>
        <p:nvSpPr>
          <p:cNvPr id="837" name="Causes an iron axhead to float (2 Kg. 6:1-7)…"/>
          <p:cNvSpPr txBox="1"/>
          <p:nvPr/>
        </p:nvSpPr>
        <p:spPr>
          <a:xfrm>
            <a:off x="4480815" y="2005325"/>
            <a:ext cx="4835667" cy="5273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57200" indent="-317500" defTabSz="457200">
              <a:spcBef>
                <a:spcPts val="1200"/>
              </a:spcBef>
              <a:buSzPct val="100000"/>
              <a:buFont typeface="Times Roman"/>
              <a:buChar char="•"/>
              <a:defRPr>
                <a:latin typeface="Times Roman"/>
                <a:ea typeface="Times Roman"/>
                <a:cs typeface="Times Roman"/>
                <a:sym typeface="Times Roman"/>
              </a:defRPr>
            </a:pPr>
            <a:r>
              <a:t>鉄の斧の頭が浮く奇跡（2列王記6:1-7）</a:t>
            </a:r>
          </a:p>
          <a:p>
            <a:pPr marL="457200" indent="-317500" defTabSz="457200">
              <a:spcBef>
                <a:spcPts val="1200"/>
              </a:spcBef>
              <a:buSzPct val="100000"/>
              <a:buFont typeface="Times Roman"/>
              <a:buChar char="•"/>
              <a:defRPr>
                <a:latin typeface="Times Roman"/>
                <a:ea typeface="Times Roman"/>
                <a:cs typeface="Times Roman"/>
                <a:sym typeface="Times Roman"/>
              </a:defRPr>
            </a:pPr>
            <a:r>
              <a:t>敵軍を罠にかける（2列王記6:8-23）</a:t>
            </a:r>
          </a:p>
          <a:p>
            <a:pPr defTabSz="457200">
              <a:spcBef>
                <a:spcPts val="1200"/>
              </a:spcBef>
              <a:defRPr>
                <a:latin typeface="Times Roman"/>
                <a:ea typeface="Times Roman"/>
                <a:cs typeface="Times Roman"/>
                <a:sym typeface="Times Roman"/>
              </a:defRPr>
            </a:pPr>
            <a:endParaRPr/>
          </a:p>
          <a:p>
            <a:pPr marL="457200" indent="-317500" defTabSz="457200">
              <a:spcBef>
                <a:spcPts val="1200"/>
              </a:spcBef>
              <a:buSzPct val="100000"/>
              <a:buFont typeface="Times Roman"/>
              <a:buChar char="•"/>
              <a:defRPr>
                <a:latin typeface="Times Roman"/>
                <a:ea typeface="Times Roman"/>
                <a:cs typeface="Times Roman"/>
                <a:sym typeface="Times Roman"/>
              </a:defRPr>
            </a:pPr>
            <a:r>
              <a:t>飢饉と包囲からの救いを予言する　　　（2列王記6:24–7:20）</a:t>
            </a:r>
          </a:p>
          <a:p>
            <a:pPr marL="457200" indent="-317500" defTabSz="457200">
              <a:spcBef>
                <a:spcPts val="1200"/>
              </a:spcBef>
              <a:buSzPct val="100000"/>
              <a:buFont typeface="Times Roman"/>
              <a:buChar char="•"/>
              <a:defRPr>
                <a:latin typeface="Times Roman"/>
                <a:ea typeface="Times Roman"/>
                <a:cs typeface="Times Roman"/>
                <a:sym typeface="Times Roman"/>
              </a:defRPr>
            </a:pPr>
            <a:r>
              <a:t>間接的に土地の回復をもたらす　　　　（2列王記8:1-6）</a:t>
            </a:r>
          </a:p>
          <a:p>
            <a:pPr defTabSz="457200">
              <a:spcBef>
                <a:spcPts val="1200"/>
              </a:spcBef>
              <a:defRPr>
                <a:latin typeface="Times Roman"/>
                <a:ea typeface="Times Roman"/>
                <a:cs typeface="Times Roman"/>
                <a:sym typeface="Times Roman"/>
              </a:defRPr>
            </a:pPr>
            <a:endParaRPr/>
          </a:p>
          <a:p>
            <a:pPr marL="457200" indent="-317500" defTabSz="457200">
              <a:spcBef>
                <a:spcPts val="1200"/>
              </a:spcBef>
              <a:buSzPct val="100000"/>
              <a:buFont typeface="Times Roman"/>
              <a:buChar char="•"/>
              <a:defRPr>
                <a:latin typeface="Times Roman"/>
                <a:ea typeface="Times Roman"/>
                <a:cs typeface="Times Roman"/>
                <a:sym typeface="Times Roman"/>
              </a:defRPr>
            </a:pPr>
            <a:r>
              <a:t>アラム王の死を予言する　　　　　　　（2列王記8:7-15）</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836">
                                            <p:bg/>
                                          </p:spTgt>
                                        </p:tgtEl>
                                        <p:attrNameLst>
                                          <p:attrName>style.visibility</p:attrName>
                                        </p:attrNameLst>
                                      </p:cBhvr>
                                      <p:to>
                                        <p:strVal val="visible"/>
                                      </p:to>
                                    </p:set>
                                    <p:anim calcmode="lin" valueType="num">
                                      <p:cBhvr>
                                        <p:cTn id="7" dur="1000" fill="hold"/>
                                        <p:tgtEl>
                                          <p:spTgt spid="836">
                                            <p:bg/>
                                          </p:spTgt>
                                        </p:tgtEl>
                                        <p:attrNameLst>
                                          <p:attrName>ppt_x</p:attrName>
                                        </p:attrNameLst>
                                      </p:cBhvr>
                                      <p:tavLst>
                                        <p:tav tm="0">
                                          <p:val>
                                            <p:strVal val="#ppt_x"/>
                                          </p:val>
                                        </p:tav>
                                        <p:tav tm="100000">
                                          <p:val>
                                            <p:strVal val="#ppt_x"/>
                                          </p:val>
                                        </p:tav>
                                      </p:tavLst>
                                    </p:anim>
                                    <p:anim calcmode="lin" valueType="num">
                                      <p:cBhvr>
                                        <p:cTn id="8" dur="1000" fill="hold"/>
                                        <p:tgtEl>
                                          <p:spTgt spid="836">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836">
                                            <p:txEl>
                                              <p:pRg st="0" end="0"/>
                                            </p:txEl>
                                          </p:spTgt>
                                        </p:tgtEl>
                                        <p:attrNameLst>
                                          <p:attrName>style.visibility</p:attrName>
                                        </p:attrNameLst>
                                      </p:cBhvr>
                                      <p:to>
                                        <p:strVal val="visible"/>
                                      </p:to>
                                    </p:set>
                                    <p:anim calcmode="lin" valueType="num">
                                      <p:cBhvr>
                                        <p:cTn id="11" dur="1000" fill="hold"/>
                                        <p:tgtEl>
                                          <p:spTgt spid="83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83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1" nodeType="afterEffect">
                                  <p:stCondLst>
                                    <p:cond delay="0"/>
                                  </p:stCondLst>
                                  <p:iterate>
                                    <p:tmAbs val="0"/>
                                  </p:iterate>
                                  <p:childTnLst>
                                    <p:set>
                                      <p:cBhvr>
                                        <p:cTn id="15" fill="hold"/>
                                        <p:tgtEl>
                                          <p:spTgt spid="836">
                                            <p:txEl>
                                              <p:pRg st="1" end="1"/>
                                            </p:txEl>
                                          </p:spTgt>
                                        </p:tgtEl>
                                        <p:attrNameLst>
                                          <p:attrName>style.visibility</p:attrName>
                                        </p:attrNameLst>
                                      </p:cBhvr>
                                      <p:to>
                                        <p:strVal val="visible"/>
                                      </p:to>
                                    </p:set>
                                    <p:anim calcmode="lin" valueType="num">
                                      <p:cBhvr>
                                        <p:cTn id="16" dur="1000" fill="hold"/>
                                        <p:tgtEl>
                                          <p:spTgt spid="836">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83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1" nodeType="afterEffect">
                                  <p:stCondLst>
                                    <p:cond delay="0"/>
                                  </p:stCondLst>
                                  <p:iterate>
                                    <p:tmAbs val="0"/>
                                  </p:iterate>
                                  <p:childTnLst>
                                    <p:set>
                                      <p:cBhvr>
                                        <p:cTn id="20" fill="hold"/>
                                        <p:tgtEl>
                                          <p:spTgt spid="836">
                                            <p:txEl>
                                              <p:pRg st="2" end="2"/>
                                            </p:txEl>
                                          </p:spTgt>
                                        </p:tgtEl>
                                        <p:attrNameLst>
                                          <p:attrName>style.visibility</p:attrName>
                                        </p:attrNameLst>
                                      </p:cBhvr>
                                      <p:to>
                                        <p:strVal val="visible"/>
                                      </p:to>
                                    </p:set>
                                    <p:anim calcmode="lin" valueType="num">
                                      <p:cBhvr>
                                        <p:cTn id="21" dur="1000" fill="hold"/>
                                        <p:tgtEl>
                                          <p:spTgt spid="83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3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grpId="1" nodeType="afterEffect">
                                  <p:stCondLst>
                                    <p:cond delay="0"/>
                                  </p:stCondLst>
                                  <p:iterate>
                                    <p:tmAbs val="0"/>
                                  </p:iterate>
                                  <p:childTnLst>
                                    <p:set>
                                      <p:cBhvr>
                                        <p:cTn id="25" fill="hold"/>
                                        <p:tgtEl>
                                          <p:spTgt spid="836">
                                            <p:txEl>
                                              <p:pRg st="3" end="3"/>
                                            </p:txEl>
                                          </p:spTgt>
                                        </p:tgtEl>
                                        <p:attrNameLst>
                                          <p:attrName>style.visibility</p:attrName>
                                        </p:attrNameLst>
                                      </p:cBhvr>
                                      <p:to>
                                        <p:strVal val="visible"/>
                                      </p:to>
                                    </p:set>
                                    <p:anim calcmode="lin" valueType="num">
                                      <p:cBhvr>
                                        <p:cTn id="26" dur="1000" fill="hold"/>
                                        <p:tgtEl>
                                          <p:spTgt spid="83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3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grpId="1" nodeType="afterEffect">
                                  <p:stCondLst>
                                    <p:cond delay="0"/>
                                  </p:stCondLst>
                                  <p:iterate>
                                    <p:tmAbs val="0"/>
                                  </p:iterate>
                                  <p:childTnLst>
                                    <p:set>
                                      <p:cBhvr>
                                        <p:cTn id="30" fill="hold"/>
                                        <p:tgtEl>
                                          <p:spTgt spid="836">
                                            <p:txEl>
                                              <p:pRg st="4" end="4"/>
                                            </p:txEl>
                                          </p:spTgt>
                                        </p:tgtEl>
                                        <p:attrNameLst>
                                          <p:attrName>style.visibility</p:attrName>
                                        </p:attrNameLst>
                                      </p:cBhvr>
                                      <p:to>
                                        <p:strVal val="visible"/>
                                      </p:to>
                                    </p:set>
                                    <p:anim calcmode="lin" valueType="num">
                                      <p:cBhvr>
                                        <p:cTn id="31" dur="1000" fill="hold"/>
                                        <p:tgtEl>
                                          <p:spTgt spid="836">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836">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2" presetClass="entr" presetSubtype="4" fill="hold" grpId="2" nodeType="afterEffect">
                                  <p:stCondLst>
                                    <p:cond delay="0"/>
                                  </p:stCondLst>
                                  <p:iterate>
                                    <p:tmAbs val="0"/>
                                  </p:iterate>
                                  <p:childTnLst>
                                    <p:set>
                                      <p:cBhvr>
                                        <p:cTn id="35" fill="hold"/>
                                        <p:tgtEl>
                                          <p:spTgt spid="837">
                                            <p:bg/>
                                          </p:spTgt>
                                        </p:tgtEl>
                                        <p:attrNameLst>
                                          <p:attrName>style.visibility</p:attrName>
                                        </p:attrNameLst>
                                      </p:cBhvr>
                                      <p:to>
                                        <p:strVal val="visible"/>
                                      </p:to>
                                    </p:set>
                                    <p:anim calcmode="lin" valueType="num">
                                      <p:cBhvr>
                                        <p:cTn id="36" dur="1000" fill="hold"/>
                                        <p:tgtEl>
                                          <p:spTgt spid="837">
                                            <p:bg/>
                                          </p:spTgt>
                                        </p:tgtEl>
                                        <p:attrNameLst>
                                          <p:attrName>ppt_x</p:attrName>
                                        </p:attrNameLst>
                                      </p:cBhvr>
                                      <p:tavLst>
                                        <p:tav tm="0">
                                          <p:val>
                                            <p:strVal val="#ppt_x"/>
                                          </p:val>
                                        </p:tav>
                                        <p:tav tm="100000">
                                          <p:val>
                                            <p:strVal val="#ppt_x"/>
                                          </p:val>
                                        </p:tav>
                                      </p:tavLst>
                                    </p:anim>
                                    <p:anim calcmode="lin" valueType="num">
                                      <p:cBhvr>
                                        <p:cTn id="37" dur="1000" fill="hold"/>
                                        <p:tgtEl>
                                          <p:spTgt spid="837">
                                            <p:bg/>
                                          </p:spTgt>
                                        </p:tgtEl>
                                        <p:attrNameLst>
                                          <p:attrName>ppt_y</p:attrName>
                                        </p:attrNameLst>
                                      </p:cBhvr>
                                      <p:tavLst>
                                        <p:tav tm="0">
                                          <p:val>
                                            <p:strVal val="1+#ppt_h/2"/>
                                          </p:val>
                                        </p:tav>
                                        <p:tav tm="100000">
                                          <p:val>
                                            <p:strVal val="#ppt_y"/>
                                          </p:val>
                                        </p:tav>
                                      </p:tavLst>
                                    </p:anim>
                                  </p:childTnLst>
                                </p:cTn>
                              </p:par>
                              <p:par>
                                <p:cTn id="38" presetID="2" presetClass="entr" presetSubtype="4" fill="hold" grpId="2" nodeType="withEffect">
                                  <p:stCondLst>
                                    <p:cond delay="0"/>
                                  </p:stCondLst>
                                  <p:iterate>
                                    <p:tmAbs val="0"/>
                                  </p:iterate>
                                  <p:childTnLst>
                                    <p:set>
                                      <p:cBhvr>
                                        <p:cTn id="39" fill="hold"/>
                                        <p:tgtEl>
                                          <p:spTgt spid="837">
                                            <p:txEl>
                                              <p:pRg st="0" end="0"/>
                                            </p:txEl>
                                          </p:spTgt>
                                        </p:tgtEl>
                                        <p:attrNameLst>
                                          <p:attrName>style.visibility</p:attrName>
                                        </p:attrNameLst>
                                      </p:cBhvr>
                                      <p:to>
                                        <p:strVal val="visible"/>
                                      </p:to>
                                    </p:set>
                                    <p:anim calcmode="lin" valueType="num">
                                      <p:cBhvr>
                                        <p:cTn id="40" dur="1000" fill="hold"/>
                                        <p:tgtEl>
                                          <p:spTgt spid="83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37">
                                            <p:txEl>
                                              <p:pRg st="0" end="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6000"/>
                            </p:stCondLst>
                            <p:childTnLst>
                              <p:par>
                                <p:cTn id="43" presetID="2" presetClass="entr" presetSubtype="4" fill="hold" grpId="2" nodeType="afterEffect">
                                  <p:stCondLst>
                                    <p:cond delay="0"/>
                                  </p:stCondLst>
                                  <p:iterate>
                                    <p:tmAbs val="0"/>
                                  </p:iterate>
                                  <p:childTnLst>
                                    <p:set>
                                      <p:cBhvr>
                                        <p:cTn id="44" fill="hold"/>
                                        <p:tgtEl>
                                          <p:spTgt spid="837">
                                            <p:txEl>
                                              <p:pRg st="1" end="1"/>
                                            </p:txEl>
                                          </p:spTgt>
                                        </p:tgtEl>
                                        <p:attrNameLst>
                                          <p:attrName>style.visibility</p:attrName>
                                        </p:attrNameLst>
                                      </p:cBhvr>
                                      <p:to>
                                        <p:strVal val="visible"/>
                                      </p:to>
                                    </p:set>
                                    <p:anim calcmode="lin" valueType="num">
                                      <p:cBhvr>
                                        <p:cTn id="45" dur="1000" fill="hold"/>
                                        <p:tgtEl>
                                          <p:spTgt spid="837">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837">
                                            <p:txEl>
                                              <p:pRg st="1" end="1"/>
                                            </p:txEl>
                                          </p:spTgt>
                                        </p:tgtEl>
                                        <p:attrNameLst>
                                          <p:attrName>ppt_y</p:attrName>
                                        </p:attrNameLst>
                                      </p:cBhvr>
                                      <p:tavLst>
                                        <p:tav tm="0">
                                          <p:val>
                                            <p:strVal val="1+#ppt_h/2"/>
                                          </p:val>
                                        </p:tav>
                                        <p:tav tm="100000">
                                          <p:val>
                                            <p:strVal val="#ppt_y"/>
                                          </p:val>
                                        </p:tav>
                                      </p:tavLst>
                                    </p:anim>
                                  </p:childTnLst>
                                </p:cTn>
                              </p:par>
                            </p:childTnLst>
                          </p:cTn>
                        </p:par>
                        <p:par>
                          <p:cTn id="47" fill="hold">
                            <p:stCondLst>
                              <p:cond delay="7000"/>
                            </p:stCondLst>
                            <p:childTnLst>
                              <p:par>
                                <p:cTn id="48" presetID="2" presetClass="entr" presetSubtype="4" fill="hold" grpId="2" nodeType="afterEffect">
                                  <p:stCondLst>
                                    <p:cond delay="0"/>
                                  </p:stCondLst>
                                  <p:iterate>
                                    <p:tmAbs val="0"/>
                                  </p:iterate>
                                  <p:childTnLst>
                                    <p:set>
                                      <p:cBhvr>
                                        <p:cTn id="49" fill="hold"/>
                                        <p:tgtEl>
                                          <p:spTgt spid="837">
                                            <p:txEl>
                                              <p:pRg st="2" end="2"/>
                                            </p:txEl>
                                          </p:spTgt>
                                        </p:tgtEl>
                                        <p:attrNameLst>
                                          <p:attrName>style.visibility</p:attrName>
                                        </p:attrNameLst>
                                      </p:cBhvr>
                                      <p:to>
                                        <p:strVal val="visible"/>
                                      </p:to>
                                    </p:set>
                                    <p:anim calcmode="lin" valueType="num">
                                      <p:cBhvr>
                                        <p:cTn id="50" dur="1000" fill="hold"/>
                                        <p:tgtEl>
                                          <p:spTgt spid="83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37">
                                            <p:txEl>
                                              <p:pRg st="2" end="2"/>
                                            </p:txEl>
                                          </p:spTgt>
                                        </p:tgtEl>
                                        <p:attrNameLst>
                                          <p:attrName>ppt_y</p:attrName>
                                        </p:attrNameLst>
                                      </p:cBhvr>
                                      <p:tavLst>
                                        <p:tav tm="0">
                                          <p:val>
                                            <p:strVal val="1+#ppt_h/2"/>
                                          </p:val>
                                        </p:tav>
                                        <p:tav tm="100000">
                                          <p:val>
                                            <p:strVal val="#ppt_y"/>
                                          </p:val>
                                        </p:tav>
                                      </p:tavLst>
                                    </p:anim>
                                  </p:childTnLst>
                                </p:cTn>
                              </p:par>
                            </p:childTnLst>
                          </p:cTn>
                        </p:par>
                        <p:par>
                          <p:cTn id="52" fill="hold">
                            <p:stCondLst>
                              <p:cond delay="8000"/>
                            </p:stCondLst>
                            <p:childTnLst>
                              <p:par>
                                <p:cTn id="53" presetID="2" presetClass="entr" presetSubtype="4" fill="hold" grpId="2" nodeType="afterEffect">
                                  <p:stCondLst>
                                    <p:cond delay="0"/>
                                  </p:stCondLst>
                                  <p:iterate>
                                    <p:tmAbs val="0"/>
                                  </p:iterate>
                                  <p:childTnLst>
                                    <p:set>
                                      <p:cBhvr>
                                        <p:cTn id="54" fill="hold"/>
                                        <p:tgtEl>
                                          <p:spTgt spid="837">
                                            <p:txEl>
                                              <p:pRg st="3" end="3"/>
                                            </p:txEl>
                                          </p:spTgt>
                                        </p:tgtEl>
                                        <p:attrNameLst>
                                          <p:attrName>style.visibility</p:attrName>
                                        </p:attrNameLst>
                                      </p:cBhvr>
                                      <p:to>
                                        <p:strVal val="visible"/>
                                      </p:to>
                                    </p:set>
                                    <p:anim calcmode="lin" valueType="num">
                                      <p:cBhvr>
                                        <p:cTn id="55" dur="1000" fill="hold"/>
                                        <p:tgtEl>
                                          <p:spTgt spid="837">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837">
                                            <p:txEl>
                                              <p:pRg st="3" end="3"/>
                                            </p:txEl>
                                          </p:spTgt>
                                        </p:tgtEl>
                                        <p:attrNameLst>
                                          <p:attrName>ppt_y</p:attrName>
                                        </p:attrNameLst>
                                      </p:cBhvr>
                                      <p:tavLst>
                                        <p:tav tm="0">
                                          <p:val>
                                            <p:strVal val="1+#ppt_h/2"/>
                                          </p:val>
                                        </p:tav>
                                        <p:tav tm="100000">
                                          <p:val>
                                            <p:strVal val="#ppt_y"/>
                                          </p:val>
                                        </p:tav>
                                      </p:tavLst>
                                    </p:anim>
                                  </p:childTnLst>
                                </p:cTn>
                              </p:par>
                            </p:childTnLst>
                          </p:cTn>
                        </p:par>
                        <p:par>
                          <p:cTn id="57" fill="hold">
                            <p:stCondLst>
                              <p:cond delay="9000"/>
                            </p:stCondLst>
                            <p:childTnLst>
                              <p:par>
                                <p:cTn id="58" presetID="2" presetClass="entr" presetSubtype="4" fill="hold" grpId="2" nodeType="afterEffect">
                                  <p:stCondLst>
                                    <p:cond delay="0"/>
                                  </p:stCondLst>
                                  <p:iterate>
                                    <p:tmAbs val="0"/>
                                  </p:iterate>
                                  <p:childTnLst>
                                    <p:set>
                                      <p:cBhvr>
                                        <p:cTn id="59" fill="hold"/>
                                        <p:tgtEl>
                                          <p:spTgt spid="837">
                                            <p:txEl>
                                              <p:pRg st="4" end="4"/>
                                            </p:txEl>
                                          </p:spTgt>
                                        </p:tgtEl>
                                        <p:attrNameLst>
                                          <p:attrName>style.visibility</p:attrName>
                                        </p:attrNameLst>
                                      </p:cBhvr>
                                      <p:to>
                                        <p:strVal val="visible"/>
                                      </p:to>
                                    </p:set>
                                    <p:anim calcmode="lin" valueType="num">
                                      <p:cBhvr>
                                        <p:cTn id="60" dur="1000" fill="hold"/>
                                        <p:tgtEl>
                                          <p:spTgt spid="837">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837">
                                            <p:txEl>
                                              <p:pRg st="4" end="4"/>
                                            </p:txEl>
                                          </p:spTgt>
                                        </p:tgtEl>
                                        <p:attrNameLst>
                                          <p:attrName>ppt_y</p:attrName>
                                        </p:attrNameLst>
                                      </p:cBhvr>
                                      <p:tavLst>
                                        <p:tav tm="0">
                                          <p:val>
                                            <p:strVal val="1+#ppt_h/2"/>
                                          </p:val>
                                        </p:tav>
                                        <p:tav tm="100000">
                                          <p:val>
                                            <p:strVal val="#ppt_y"/>
                                          </p:val>
                                        </p:tav>
                                      </p:tavLst>
                                    </p:anim>
                                  </p:childTnLst>
                                </p:cTn>
                              </p:par>
                            </p:childTnLst>
                          </p:cTn>
                        </p:par>
                        <p:par>
                          <p:cTn id="62" fill="hold">
                            <p:stCondLst>
                              <p:cond delay="10000"/>
                            </p:stCondLst>
                            <p:childTnLst>
                              <p:par>
                                <p:cTn id="63" presetID="2" presetClass="entr" presetSubtype="4" fill="hold" grpId="2" nodeType="afterEffect">
                                  <p:stCondLst>
                                    <p:cond delay="0"/>
                                  </p:stCondLst>
                                  <p:iterate>
                                    <p:tmAbs val="0"/>
                                  </p:iterate>
                                  <p:childTnLst>
                                    <p:set>
                                      <p:cBhvr>
                                        <p:cTn id="64" fill="hold"/>
                                        <p:tgtEl>
                                          <p:spTgt spid="837">
                                            <p:txEl>
                                              <p:pRg st="5" end="5"/>
                                            </p:txEl>
                                          </p:spTgt>
                                        </p:tgtEl>
                                        <p:attrNameLst>
                                          <p:attrName>style.visibility</p:attrName>
                                        </p:attrNameLst>
                                      </p:cBhvr>
                                      <p:to>
                                        <p:strVal val="visible"/>
                                      </p:to>
                                    </p:set>
                                    <p:anim calcmode="lin" valueType="num">
                                      <p:cBhvr>
                                        <p:cTn id="65" dur="1000" fill="hold"/>
                                        <p:tgtEl>
                                          <p:spTgt spid="837">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837">
                                            <p:txEl>
                                              <p:pRg st="5" end="5"/>
                                            </p:txEl>
                                          </p:spTgt>
                                        </p:tgtEl>
                                        <p:attrNameLst>
                                          <p:attrName>ppt_y</p:attrName>
                                        </p:attrNameLst>
                                      </p:cBhvr>
                                      <p:tavLst>
                                        <p:tav tm="0">
                                          <p:val>
                                            <p:strVal val="1+#ppt_h/2"/>
                                          </p:val>
                                        </p:tav>
                                        <p:tav tm="100000">
                                          <p:val>
                                            <p:strVal val="#ppt_y"/>
                                          </p:val>
                                        </p:tav>
                                      </p:tavLst>
                                    </p:anim>
                                  </p:childTnLst>
                                </p:cTn>
                              </p:par>
                            </p:childTnLst>
                          </p:cTn>
                        </p:par>
                        <p:par>
                          <p:cTn id="67" fill="hold">
                            <p:stCondLst>
                              <p:cond delay="11000"/>
                            </p:stCondLst>
                            <p:childTnLst>
                              <p:par>
                                <p:cTn id="68" presetID="2" presetClass="entr" presetSubtype="4" fill="hold" grpId="2" nodeType="afterEffect">
                                  <p:stCondLst>
                                    <p:cond delay="0"/>
                                  </p:stCondLst>
                                  <p:iterate>
                                    <p:tmAbs val="0"/>
                                  </p:iterate>
                                  <p:childTnLst>
                                    <p:set>
                                      <p:cBhvr>
                                        <p:cTn id="69" fill="hold"/>
                                        <p:tgtEl>
                                          <p:spTgt spid="837">
                                            <p:txEl>
                                              <p:pRg st="6" end="6"/>
                                            </p:txEl>
                                          </p:spTgt>
                                        </p:tgtEl>
                                        <p:attrNameLst>
                                          <p:attrName>style.visibility</p:attrName>
                                        </p:attrNameLst>
                                      </p:cBhvr>
                                      <p:to>
                                        <p:strVal val="visible"/>
                                      </p:to>
                                    </p:set>
                                    <p:anim calcmode="lin" valueType="num">
                                      <p:cBhvr>
                                        <p:cTn id="70" dur="1000" fill="hold"/>
                                        <p:tgtEl>
                                          <p:spTgt spid="837">
                                            <p:txEl>
                                              <p:pRg st="6" end="6"/>
                                            </p:txEl>
                                          </p:spTgt>
                                        </p:tgtEl>
                                        <p:attrNameLst>
                                          <p:attrName>ppt_x</p:attrName>
                                        </p:attrNameLst>
                                      </p:cBhvr>
                                      <p:tavLst>
                                        <p:tav tm="0">
                                          <p:val>
                                            <p:strVal val="#ppt_x"/>
                                          </p:val>
                                        </p:tav>
                                        <p:tav tm="100000">
                                          <p:val>
                                            <p:strVal val="#ppt_x"/>
                                          </p:val>
                                        </p:tav>
                                      </p:tavLst>
                                    </p:anim>
                                    <p:anim calcmode="lin" valueType="num">
                                      <p:cBhvr>
                                        <p:cTn id="71" dur="1000" fill="hold"/>
                                        <p:tgtEl>
                                          <p:spTgt spid="837">
                                            <p:txEl>
                                              <p:pRg st="6" end="6"/>
                                            </p:txEl>
                                          </p:spTgt>
                                        </p:tgtEl>
                                        <p:attrNameLst>
                                          <p:attrName>ppt_y</p:attrName>
                                        </p:attrNameLst>
                                      </p:cBhvr>
                                      <p:tavLst>
                                        <p:tav tm="0">
                                          <p:val>
                                            <p:strVal val="1+#ppt_h/2"/>
                                          </p:val>
                                        </p:tav>
                                        <p:tav tm="100000">
                                          <p:val>
                                            <p:strVal val="#ppt_y"/>
                                          </p:val>
                                        </p:tav>
                                      </p:tavLst>
                                    </p:anim>
                                  </p:childTnLst>
                                </p:cTn>
                              </p:par>
                            </p:childTnLst>
                          </p:cTn>
                        </p:par>
                        <p:par>
                          <p:cTn id="72" fill="hold">
                            <p:stCondLst>
                              <p:cond delay="12000"/>
                            </p:stCondLst>
                            <p:childTnLst>
                              <p:par>
                                <p:cTn id="73" presetID="2" presetClass="entr" presetSubtype="4" fill="hold" grpId="2" nodeType="afterEffect">
                                  <p:stCondLst>
                                    <p:cond delay="0"/>
                                  </p:stCondLst>
                                  <p:iterate>
                                    <p:tmAbs val="0"/>
                                  </p:iterate>
                                  <p:childTnLst>
                                    <p:set>
                                      <p:cBhvr>
                                        <p:cTn id="74" fill="hold"/>
                                        <p:tgtEl>
                                          <p:spTgt spid="837">
                                            <p:txEl>
                                              <p:pRg st="7" end="7"/>
                                            </p:txEl>
                                          </p:spTgt>
                                        </p:tgtEl>
                                        <p:attrNameLst>
                                          <p:attrName>style.visibility</p:attrName>
                                        </p:attrNameLst>
                                      </p:cBhvr>
                                      <p:to>
                                        <p:strVal val="visible"/>
                                      </p:to>
                                    </p:set>
                                    <p:anim calcmode="lin" valueType="num">
                                      <p:cBhvr>
                                        <p:cTn id="75" dur="1000" fill="hold"/>
                                        <p:tgtEl>
                                          <p:spTgt spid="837">
                                            <p:txEl>
                                              <p:pRg st="7" end="7"/>
                                            </p:txEl>
                                          </p:spTgt>
                                        </p:tgtEl>
                                        <p:attrNameLst>
                                          <p:attrName>ppt_x</p:attrName>
                                        </p:attrNameLst>
                                      </p:cBhvr>
                                      <p:tavLst>
                                        <p:tav tm="0">
                                          <p:val>
                                            <p:strVal val="#ppt_x"/>
                                          </p:val>
                                        </p:tav>
                                        <p:tav tm="100000">
                                          <p:val>
                                            <p:strVal val="#ppt_x"/>
                                          </p:val>
                                        </p:tav>
                                      </p:tavLst>
                                    </p:anim>
                                    <p:anim calcmode="lin" valueType="num">
                                      <p:cBhvr>
                                        <p:cTn id="76" dur="1000" fill="hold"/>
                                        <p:tgtEl>
                                          <p:spTgt spid="83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1" build="p" bldLvl="5" animBg="1" advAuto="0"/>
      <p:bldP spid="837" grpId="2" build="p" bldLvl="5"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Elisha’s Room (4:8-10)"/>
          <p:cNvSpPr txBox="1">
            <a:spLocks noGrp="1"/>
          </p:cNvSpPr>
          <p:nvPr>
            <p:ph type="title" idx="4294967295"/>
          </p:nvPr>
        </p:nvSpPr>
        <p:spPr>
          <a:xfrm>
            <a:off x="3978379" y="40894"/>
            <a:ext cx="5105401" cy="838201"/>
          </a:xfrm>
          <a:prstGeom prst="rect">
            <a:avLst/>
          </a:prstGeom>
        </p:spPr>
        <p:txBody>
          <a:bodyPr/>
          <a:lstStyle/>
          <a:p>
            <a:pPr algn="ctr" defTabSz="566927">
              <a:defRPr sz="2728">
                <a:latin typeface="Impact"/>
                <a:ea typeface="Impact"/>
                <a:cs typeface="Impact"/>
                <a:sym typeface="Impact"/>
              </a:defRPr>
            </a:pPr>
            <a:r>
              <a:t>Elisha’s Room</a:t>
            </a:r>
            <a:r>
              <a:rPr>
                <a:latin typeface="Times New Roman"/>
                <a:ea typeface="Times New Roman"/>
                <a:cs typeface="Times New Roman"/>
                <a:sym typeface="Times New Roman"/>
              </a:rPr>
              <a:t> </a:t>
            </a:r>
            <a:r>
              <a:rPr sz="1736">
                <a:latin typeface="Arial Narrow"/>
                <a:ea typeface="Arial Narrow"/>
                <a:cs typeface="Arial Narrow"/>
                <a:sym typeface="Arial Narrow"/>
              </a:rPr>
              <a:t>(4:8-10)</a:t>
            </a:r>
          </a:p>
          <a:p>
            <a:pPr algn="ctr" defTabSz="566927">
              <a:defRPr sz="2728">
                <a:latin typeface="Impact"/>
                <a:ea typeface="Impact"/>
                <a:cs typeface="Impact"/>
                <a:sym typeface="Impact"/>
              </a:defRPr>
            </a:pPr>
            <a:r>
              <a:rPr sz="1736">
                <a:latin typeface="Arial Narrow"/>
                <a:ea typeface="Arial Narrow"/>
                <a:cs typeface="Arial Narrow"/>
                <a:sym typeface="Arial Narrow"/>
              </a:rPr>
              <a:t>エリシャの部屋（2列4:8-10）</a:t>
            </a:r>
          </a:p>
        </p:txBody>
      </p:sp>
      <p:sp>
        <p:nvSpPr>
          <p:cNvPr id="840" name="Iron-age Israelites typically lived in homes not greatly different than modern farming homes in Israel.…"/>
          <p:cNvSpPr txBox="1"/>
          <p:nvPr/>
        </p:nvSpPr>
        <p:spPr>
          <a:xfrm>
            <a:off x="81024" y="-76244"/>
            <a:ext cx="3205545" cy="334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1900" b="1">
                <a:latin typeface="Arial Narrow"/>
                <a:ea typeface="Arial Narrow"/>
                <a:cs typeface="Arial Narrow"/>
                <a:sym typeface="Arial Narrow"/>
              </a:defRPr>
            </a:pPr>
            <a:r>
              <a:t>Iron-age Israelites typically lived in homes not greatly different than modern farming homes in Israel.</a:t>
            </a:r>
          </a:p>
          <a:p>
            <a:pPr>
              <a:spcBef>
                <a:spcPts val="1400"/>
              </a:spcBef>
              <a:defRPr sz="1900" b="1">
                <a:latin typeface="Arial Narrow"/>
                <a:ea typeface="Arial Narrow"/>
                <a:cs typeface="Arial Narrow"/>
                <a:sym typeface="Arial Narrow"/>
              </a:defRPr>
            </a:pPr>
            <a:r>
              <a:t>Outside stairways gave access to a flat roof, which served as extra living quarters. Mud walls on the roof offered shade from the sun as well as breeze for comfort. Elisha’s room was likely one of these.</a:t>
            </a:r>
          </a:p>
        </p:txBody>
      </p:sp>
      <p:pic>
        <p:nvPicPr>
          <p:cNvPr id="841" name="BAS15" descr="BAS15"/>
          <p:cNvPicPr>
            <a:picLocks noChangeAspect="1"/>
          </p:cNvPicPr>
          <p:nvPr/>
        </p:nvPicPr>
        <p:blipFill>
          <a:blip r:embed="rId2"/>
          <a:srcRect l="7699"/>
          <a:stretch>
            <a:fillRect/>
          </a:stretch>
        </p:blipFill>
        <p:spPr>
          <a:xfrm>
            <a:off x="3647385" y="967063"/>
            <a:ext cx="5767287" cy="5864226"/>
          </a:xfrm>
          <a:prstGeom prst="rect">
            <a:avLst/>
          </a:prstGeom>
          <a:ln w="12700">
            <a:miter lim="400000"/>
          </a:ln>
        </p:spPr>
      </p:pic>
      <p:sp>
        <p:nvSpPr>
          <p:cNvPr id="842" name="Iron-age Israelites typically lived in homes not greatly different than modern farming homes in Israel.…"/>
          <p:cNvSpPr txBox="1"/>
          <p:nvPr/>
        </p:nvSpPr>
        <p:spPr>
          <a:xfrm>
            <a:off x="111485" y="3628332"/>
            <a:ext cx="3379990" cy="288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1600" b="1">
                <a:latin typeface="Times Roman"/>
                <a:ea typeface="Times Roman"/>
                <a:cs typeface="Times Roman"/>
                <a:sym typeface="Times Roman"/>
              </a:defRPr>
            </a:pPr>
            <a:r>
              <a:t>鉄器時代のイスラエル人は、現代のイスラエルの農家の家と大きく変わらない住居に住んでいた。</a:t>
            </a:r>
          </a:p>
          <a:p>
            <a:pPr defTabSz="457200">
              <a:defRPr sz="1600" b="1">
                <a:latin typeface="Times Roman"/>
                <a:ea typeface="Times Roman"/>
                <a:cs typeface="Times Roman"/>
                <a:sym typeface="Times Roman"/>
              </a:defRPr>
            </a:pPr>
            <a:r>
              <a:t>外階段から屋上に上がることができ、屋上は追加の居住スペースとして使われていた。</a:t>
            </a:r>
          </a:p>
          <a:p>
            <a:pPr defTabSz="457200">
              <a:defRPr sz="1600" b="1">
                <a:latin typeface="Times Roman"/>
                <a:ea typeface="Times Roman"/>
                <a:cs typeface="Times Roman"/>
                <a:sym typeface="Times Roman"/>
              </a:defRPr>
            </a:pPr>
            <a:r>
              <a:t>屋上の泥壁は日差しを遮り、風通しをよくして快適さを保っていた。エリシャの部屋もおそらくこのような屋上の一室だったと考えられる。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he Vision of the Hosts of Yahweh"/>
          <p:cNvSpPr txBox="1">
            <a:spLocks noGrp="1"/>
          </p:cNvSpPr>
          <p:nvPr>
            <p:ph type="title" idx="4294967295"/>
          </p:nvPr>
        </p:nvSpPr>
        <p:spPr>
          <a:xfrm>
            <a:off x="457200" y="152398"/>
            <a:ext cx="8229600" cy="1143004"/>
          </a:xfrm>
          <a:prstGeom prst="rect">
            <a:avLst/>
          </a:prstGeom>
        </p:spPr>
        <p:txBody>
          <a:bodyPr/>
          <a:lstStyle/>
          <a:p>
            <a:pPr defTabSz="649223">
              <a:defRPr sz="3124">
                <a:solidFill>
                  <a:srgbClr val="CC0000"/>
                </a:solidFill>
                <a:effectLst>
                  <a:outerShdw blurRad="9017" dist="18034" dir="2700000" rotWithShape="0">
                    <a:srgbClr val="000000"/>
                  </a:outerShdw>
                </a:effectLst>
                <a:latin typeface="Impact"/>
                <a:ea typeface="Impact"/>
                <a:cs typeface="Impact"/>
                <a:sym typeface="Impact"/>
              </a:defRPr>
            </a:pPr>
            <a:r>
              <a:t>The Vision of the Hosts of Yahweh</a:t>
            </a:r>
          </a:p>
          <a:p>
            <a:pPr defTabSz="649223">
              <a:defRPr sz="3124">
                <a:solidFill>
                  <a:srgbClr val="CC0000"/>
                </a:solidFill>
                <a:effectLst>
                  <a:outerShdw blurRad="9017" dist="18034" dir="2700000" rotWithShape="0">
                    <a:srgbClr val="000000"/>
                  </a:outerShdw>
                </a:effectLst>
                <a:latin typeface="Impact"/>
                <a:ea typeface="Impact"/>
                <a:cs typeface="Impact"/>
                <a:sym typeface="Impact"/>
              </a:defRPr>
            </a:pPr>
            <a:r>
              <a:t>ヤハウェの天の軍勢の幻</a:t>
            </a:r>
          </a:p>
        </p:txBody>
      </p:sp>
      <p:sp>
        <p:nvSpPr>
          <p:cNvPr id="845" name="During the attempt to apprehend Elisha, the prophet’s servant was allowed a glimpse into the invisible world (2 Kg. 6:15-17).…"/>
          <p:cNvSpPr txBox="1">
            <a:spLocks noGrp="1"/>
          </p:cNvSpPr>
          <p:nvPr>
            <p:ph type="body" sz="half" idx="4294967295"/>
          </p:nvPr>
        </p:nvSpPr>
        <p:spPr>
          <a:xfrm>
            <a:off x="545756" y="1461357"/>
            <a:ext cx="3683793" cy="5188067"/>
          </a:xfrm>
          <a:prstGeom prst="rect">
            <a:avLst/>
          </a:prstGeom>
        </p:spPr>
        <p:txBody>
          <a:bodyPr/>
          <a:lstStyle/>
          <a:p>
            <a:pPr>
              <a:spcBef>
                <a:spcPts val="500"/>
              </a:spcBef>
              <a:buSzTx/>
              <a:buNone/>
              <a:defRPr sz="2500" b="1" i="1">
                <a:latin typeface="Arial Narrow"/>
                <a:ea typeface="Arial Narrow"/>
                <a:cs typeface="Arial Narrow"/>
                <a:sym typeface="Arial Narrow"/>
              </a:defRPr>
            </a:pPr>
            <a:r>
              <a:t>During the attempt to apprehend Elisha, the prophet’s servant was allowed a glimpse into the invisible world 　　　　(2 Kg. 6:15-17)</a:t>
            </a:r>
          </a:p>
          <a:p>
            <a:pPr>
              <a:spcBef>
                <a:spcPts val="500"/>
              </a:spcBef>
              <a:buSzTx/>
              <a:buNone/>
              <a:defRPr sz="2500" b="1" i="1">
                <a:latin typeface="Arial Narrow"/>
                <a:ea typeface="Arial Narrow"/>
                <a:cs typeface="Arial Narrow"/>
                <a:sym typeface="Arial Narrow"/>
              </a:defRPr>
            </a:pPr>
            <a:endParaRPr/>
          </a:p>
          <a:p>
            <a:pPr>
              <a:spcBef>
                <a:spcPts val="500"/>
              </a:spcBef>
              <a:buSzTx/>
              <a:buNone/>
              <a:defRPr sz="2500" b="1" i="1">
                <a:latin typeface="Arial Narrow"/>
                <a:ea typeface="Arial Narrow"/>
                <a:cs typeface="Arial Narrow"/>
                <a:sym typeface="Arial Narrow"/>
              </a:defRPr>
            </a:pPr>
            <a:r>
              <a:t>The mountains were full of horses and chariots of fire, the same kind that had taken Elijah into heaven (cf. 2 Kg. 2:11)</a:t>
            </a:r>
          </a:p>
        </p:txBody>
      </p:sp>
      <p:sp>
        <p:nvSpPr>
          <p:cNvPr id="846" name="During the attempt to apprehend Elisha, the prophet’s servant was allowed a glimpse into the invisible world (2 Kg. 6:15-17).…"/>
          <p:cNvSpPr txBox="1"/>
          <p:nvPr/>
        </p:nvSpPr>
        <p:spPr>
          <a:xfrm>
            <a:off x="4662085" y="1526549"/>
            <a:ext cx="3988430" cy="4581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34340">
              <a:spcBef>
                <a:spcPts val="1100"/>
              </a:spcBef>
              <a:defRPr sz="1900" b="1">
                <a:latin typeface="Times Roman"/>
                <a:ea typeface="Times Roman"/>
                <a:cs typeface="Times Roman"/>
                <a:sym typeface="Times Roman"/>
              </a:defRPr>
            </a:pPr>
            <a:r>
              <a:rPr dirty="0" err="1"/>
              <a:t>エリシャを捕らえようとした際</a:t>
            </a:r>
            <a:r>
              <a:rPr dirty="0"/>
              <a:t>、　　</a:t>
            </a:r>
            <a:r>
              <a:rPr dirty="0" err="1"/>
              <a:t>預言者の従者は見えない世界を垣間</a:t>
            </a:r>
            <a:r>
              <a:rPr dirty="0"/>
              <a:t>　</a:t>
            </a:r>
            <a:r>
              <a:rPr dirty="0" err="1"/>
              <a:t>見ることが許された</a:t>
            </a:r>
            <a:r>
              <a:rPr dirty="0"/>
              <a:t>　　　　　　　（2列王記6:15-17）</a:t>
            </a:r>
          </a:p>
          <a:p>
            <a:pPr defTabSz="434340">
              <a:spcBef>
                <a:spcPts val="1100"/>
              </a:spcBef>
              <a:defRPr sz="1900" b="1">
                <a:latin typeface="Times Roman"/>
                <a:ea typeface="Times Roman"/>
                <a:cs typeface="Times Roman"/>
                <a:sym typeface="Times Roman"/>
              </a:defRPr>
            </a:pPr>
            <a:endParaRPr dirty="0"/>
          </a:p>
          <a:p>
            <a:pPr defTabSz="434340">
              <a:spcBef>
                <a:spcPts val="1100"/>
              </a:spcBef>
              <a:defRPr sz="1900" b="1">
                <a:latin typeface="Times Roman"/>
                <a:ea typeface="Times Roman"/>
                <a:cs typeface="Times Roman"/>
                <a:sym typeface="Times Roman"/>
              </a:defRPr>
            </a:pPr>
            <a:endParaRPr dirty="0"/>
          </a:p>
          <a:p>
            <a:pPr defTabSz="434340">
              <a:spcBef>
                <a:spcPts val="1100"/>
              </a:spcBef>
              <a:defRPr sz="1900" b="1">
                <a:latin typeface="Times Roman"/>
                <a:ea typeface="Times Roman"/>
                <a:cs typeface="Times Roman"/>
                <a:sym typeface="Times Roman"/>
              </a:defRPr>
            </a:pPr>
            <a:br>
              <a:rPr dirty="0"/>
            </a:br>
            <a:r>
              <a:rPr dirty="0" err="1"/>
              <a:t>山々は火の馬と戦車で満ちており</a:t>
            </a:r>
            <a:r>
              <a:rPr dirty="0"/>
              <a:t>、　エリヤが天に昇った時に乗っていたのと同じ種類のものであった（参照：2列王記2:11）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45"/>
                                        </p:tgtEl>
                                        <p:attrNameLst>
                                          <p:attrName>style.visibility</p:attrName>
                                        </p:attrNameLst>
                                      </p:cBhvr>
                                      <p:to>
                                        <p:strVal val="visible"/>
                                      </p:to>
                                    </p:set>
                                    <p:anim calcmode="lin" valueType="num">
                                      <p:cBhvr>
                                        <p:cTn id="7" dur="500" fill="hold"/>
                                        <p:tgtEl>
                                          <p:spTgt spid="845"/>
                                        </p:tgtEl>
                                        <p:attrNameLst>
                                          <p:attrName>ppt_w</p:attrName>
                                        </p:attrNameLst>
                                      </p:cBhvr>
                                      <p:tavLst>
                                        <p:tav tm="0">
                                          <p:val>
                                            <p:fltVal val="0"/>
                                          </p:val>
                                        </p:tav>
                                        <p:tav tm="100000">
                                          <p:val>
                                            <p:strVal val="#ppt_w"/>
                                          </p:val>
                                        </p:tav>
                                      </p:tavLst>
                                    </p:anim>
                                    <p:anim calcmode="lin" valueType="num">
                                      <p:cBhvr>
                                        <p:cTn id="8" dur="500" fill="hold"/>
                                        <p:tgtEl>
                                          <p:spTgt spid="84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46"/>
                                        </p:tgtEl>
                                        <p:attrNameLst>
                                          <p:attrName>style.visibility</p:attrName>
                                        </p:attrNameLst>
                                      </p:cBhvr>
                                      <p:to>
                                        <p:strVal val="visible"/>
                                      </p:to>
                                    </p:set>
                                    <p:anim calcmode="lin" valueType="num">
                                      <p:cBhvr>
                                        <p:cTn id="13" dur="500" fill="hold"/>
                                        <p:tgtEl>
                                          <p:spTgt spid="846"/>
                                        </p:tgtEl>
                                        <p:attrNameLst>
                                          <p:attrName>ppt_w</p:attrName>
                                        </p:attrNameLst>
                                      </p:cBhvr>
                                      <p:tavLst>
                                        <p:tav tm="0">
                                          <p:val>
                                            <p:fltVal val="0"/>
                                          </p:val>
                                        </p:tav>
                                        <p:tav tm="100000">
                                          <p:val>
                                            <p:strVal val="#ppt_w"/>
                                          </p:val>
                                        </p:tav>
                                      </p:tavLst>
                                    </p:anim>
                                    <p:anim calcmode="lin" valueType="num">
                                      <p:cBhvr>
                                        <p:cTn id="14" dur="500" fill="hold"/>
                                        <p:tgtEl>
                                          <p:spTgt spid="8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1" animBg="1" advAuto="0"/>
      <p:bldP spid="846" grpId="2"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The Vision of the Hosts of Yahweh"/>
          <p:cNvSpPr txBox="1">
            <a:spLocks noGrp="1"/>
          </p:cNvSpPr>
          <p:nvPr>
            <p:ph type="title" idx="4294967295"/>
          </p:nvPr>
        </p:nvSpPr>
        <p:spPr>
          <a:xfrm>
            <a:off x="457200" y="152398"/>
            <a:ext cx="8229600" cy="1143004"/>
          </a:xfrm>
          <a:prstGeom prst="rect">
            <a:avLst/>
          </a:prstGeom>
        </p:spPr>
        <p:txBody>
          <a:bodyPr/>
          <a:lstStyle/>
          <a:p>
            <a:pPr defTabSz="649223">
              <a:defRPr sz="3124">
                <a:solidFill>
                  <a:srgbClr val="CC0000"/>
                </a:solidFill>
                <a:effectLst>
                  <a:outerShdw blurRad="9017" dist="18034" dir="2700000" rotWithShape="0">
                    <a:srgbClr val="000000"/>
                  </a:outerShdw>
                </a:effectLst>
                <a:latin typeface="Impact"/>
                <a:ea typeface="Impact"/>
                <a:cs typeface="Impact"/>
                <a:sym typeface="Impact"/>
              </a:defRPr>
            </a:pPr>
            <a:r>
              <a:t>The Vision of the Hosts of Yahweh</a:t>
            </a:r>
          </a:p>
          <a:p>
            <a:pPr defTabSz="649223">
              <a:defRPr sz="3124">
                <a:solidFill>
                  <a:srgbClr val="CC0000"/>
                </a:solidFill>
                <a:effectLst>
                  <a:outerShdw blurRad="9017" dist="18034" dir="2700000" rotWithShape="0">
                    <a:srgbClr val="000000"/>
                  </a:outerShdw>
                </a:effectLst>
                <a:latin typeface="Impact"/>
                <a:ea typeface="Impact"/>
                <a:cs typeface="Impact"/>
                <a:sym typeface="Impact"/>
              </a:defRPr>
            </a:pPr>
            <a:r>
              <a:t>ヤハウェの天の軍勢の幻</a:t>
            </a:r>
          </a:p>
        </p:txBody>
      </p:sp>
      <p:grpSp>
        <p:nvGrpSpPr>
          <p:cNvPr id="851" name="グループ"/>
          <p:cNvGrpSpPr/>
          <p:nvPr/>
        </p:nvGrpSpPr>
        <p:grpSpPr>
          <a:xfrm>
            <a:off x="20788" y="1616457"/>
            <a:ext cx="4635007" cy="4707437"/>
            <a:chOff x="0" y="0"/>
            <a:chExt cx="4635006" cy="4707435"/>
          </a:xfrm>
        </p:grpSpPr>
        <p:sp>
          <p:nvSpPr>
            <p:cNvPr id="849" name="四角形"/>
            <p:cNvSpPr/>
            <p:nvPr/>
          </p:nvSpPr>
          <p:spPr>
            <a:xfrm>
              <a:off x="0" y="-1"/>
              <a:ext cx="4635007" cy="4707436"/>
            </a:xfrm>
            <a:prstGeom prst="rect">
              <a:avLst/>
            </a:prstGeom>
            <a:solidFill>
              <a:srgbClr val="FF9966"/>
            </a:solidFill>
            <a:ln w="12700" cap="flat">
              <a:solidFill>
                <a:srgbClr val="000000"/>
              </a:solidFill>
              <a:prstDash val="solid"/>
              <a:miter lim="800000"/>
            </a:ln>
            <a:effectLst/>
          </p:spPr>
          <p:txBody>
            <a:bodyPr wrap="square" lIns="45718" tIns="45718" rIns="45718" bIns="45718" numCol="1" anchor="t">
              <a:noAutofit/>
            </a:bodyPr>
            <a:lstStyle/>
            <a:p>
              <a:pPr marL="469900" indent="-469900">
                <a:spcBef>
                  <a:spcPts val="600"/>
                </a:spcBef>
                <a:defRPr sz="2400" b="1">
                  <a:latin typeface="Tahoma"/>
                  <a:ea typeface="Tahoma"/>
                  <a:cs typeface="Tahoma"/>
                  <a:sym typeface="Tahoma"/>
                </a:defRPr>
              </a:pPr>
              <a:endParaRPr/>
            </a:p>
          </p:txBody>
        </p:sp>
        <p:sp>
          <p:nvSpPr>
            <p:cNvPr id="850" name="This vision illustrates one of the most important compound names for God, Yahweh Tsabaoth (= LORD of hosts or LORD of armies).…"/>
            <p:cNvSpPr txBox="1"/>
            <p:nvPr/>
          </p:nvSpPr>
          <p:spPr>
            <a:xfrm>
              <a:off x="49486" y="6034"/>
              <a:ext cx="4536032" cy="4695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65201" indent="-465201" defTabSz="905255">
                <a:spcBef>
                  <a:spcPts val="500"/>
                </a:spcBef>
                <a:defRPr sz="2300" b="1">
                  <a:latin typeface="Tahoma"/>
                  <a:ea typeface="Tahoma"/>
                  <a:cs typeface="Tahoma"/>
                  <a:sym typeface="Tahoma"/>
                </a:defRPr>
              </a:pPr>
              <a:r>
                <a:rPr dirty="0"/>
                <a:t>This vision illustrates one of the most important compound names for God, Yahweh </a:t>
              </a:r>
              <a:r>
                <a:rPr dirty="0" err="1"/>
                <a:t>Tsabaoth</a:t>
              </a:r>
              <a:r>
                <a:rPr dirty="0"/>
                <a:t> (= L</a:t>
              </a:r>
              <a:r>
                <a:rPr sz="1900" dirty="0"/>
                <a:t>ORD</a:t>
              </a:r>
              <a:r>
                <a:rPr dirty="0"/>
                <a:t> of hosts or L</a:t>
              </a:r>
              <a:r>
                <a:rPr sz="1900" dirty="0"/>
                <a:t>ORD</a:t>
              </a:r>
              <a:r>
                <a:rPr dirty="0"/>
                <a:t> of armies)</a:t>
              </a:r>
            </a:p>
            <a:p>
              <a:pPr marL="465201" indent="-465201" defTabSz="905255">
                <a:spcBef>
                  <a:spcPts val="500"/>
                </a:spcBef>
                <a:defRPr sz="2300" b="1">
                  <a:latin typeface="Tahoma"/>
                  <a:ea typeface="Tahoma"/>
                  <a:cs typeface="Tahoma"/>
                  <a:sym typeface="Tahoma"/>
                </a:defRPr>
              </a:pPr>
              <a:r>
                <a:rPr dirty="0"/>
                <a:t>Though it does not appear in the Torah, its use in Samuel, Kings, Chronicles, Psalms</a:t>
              </a:r>
              <a:r>
                <a:rPr lang="en-US" dirty="0"/>
                <a:t>,</a:t>
              </a:r>
              <a:r>
                <a:rPr dirty="0"/>
                <a:t> and the Prophets suggests that God’s angels are his armies (Ps. 103:21; 148:2; cf. 34:7).</a:t>
              </a:r>
            </a:p>
          </p:txBody>
        </p:sp>
      </p:grpSp>
      <p:grpSp>
        <p:nvGrpSpPr>
          <p:cNvPr id="854" name="グループ"/>
          <p:cNvGrpSpPr/>
          <p:nvPr/>
        </p:nvGrpSpPr>
        <p:grpSpPr>
          <a:xfrm>
            <a:off x="4583555" y="1602278"/>
            <a:ext cx="4662929" cy="4735795"/>
            <a:chOff x="0" y="0"/>
            <a:chExt cx="4662928" cy="4735793"/>
          </a:xfrm>
        </p:grpSpPr>
        <p:sp>
          <p:nvSpPr>
            <p:cNvPr id="852" name="四角形"/>
            <p:cNvSpPr/>
            <p:nvPr/>
          </p:nvSpPr>
          <p:spPr>
            <a:xfrm>
              <a:off x="0" y="-1"/>
              <a:ext cx="4662929" cy="4735795"/>
            </a:xfrm>
            <a:prstGeom prst="rect">
              <a:avLst/>
            </a:prstGeom>
            <a:solidFill>
              <a:srgbClr val="FF9966"/>
            </a:solidFill>
            <a:ln w="12700" cap="flat">
              <a:solidFill>
                <a:srgbClr val="000000"/>
              </a:solidFill>
              <a:prstDash val="solid"/>
              <a:miter lim="800000"/>
            </a:ln>
            <a:effectLst/>
          </p:spPr>
          <p:txBody>
            <a:bodyPr wrap="square" lIns="45718" tIns="45718" rIns="45718" bIns="45718" numCol="1" anchor="t">
              <a:noAutofit/>
            </a:bodyPr>
            <a:lstStyle/>
            <a:p>
              <a:pPr marL="469900" indent="-469900">
                <a:spcBef>
                  <a:spcPts val="600"/>
                </a:spcBef>
                <a:defRPr sz="2400" b="1">
                  <a:latin typeface="Tahoma"/>
                  <a:ea typeface="Tahoma"/>
                  <a:cs typeface="Tahoma"/>
                  <a:sym typeface="Tahoma"/>
                </a:defRPr>
              </a:pPr>
              <a:endParaRPr/>
            </a:p>
          </p:txBody>
        </p:sp>
        <p:sp>
          <p:nvSpPr>
            <p:cNvPr id="853" name="This vision illustrates one of the most important compound names for God, Yahweh Tsabaoth (= LORD of hosts or LORD of armies).…"/>
            <p:cNvSpPr txBox="1"/>
            <p:nvPr/>
          </p:nvSpPr>
          <p:spPr>
            <a:xfrm>
              <a:off x="49784" y="6070"/>
              <a:ext cx="4563358" cy="47236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23332" indent="-423332" defTabSz="823782">
                <a:spcBef>
                  <a:spcPts val="400"/>
                </a:spcBef>
                <a:defRPr sz="2093" b="1">
                  <a:latin typeface="Tahoma"/>
                  <a:ea typeface="Tahoma"/>
                  <a:cs typeface="Tahoma"/>
                  <a:sym typeface="Tahoma"/>
                </a:defRPr>
              </a:pPr>
              <a:r>
                <a:rPr dirty="0" err="1"/>
                <a:t>この幻は、神の複合名の中でも最も重要なものの一つである「ヤハウェ・ツァバオト</a:t>
              </a:r>
              <a:r>
                <a:rPr dirty="0"/>
                <a:t>（＝</a:t>
              </a:r>
              <a:r>
                <a:rPr dirty="0" err="1"/>
                <a:t>万軍の主、あるいは軍勢の主</a:t>
              </a:r>
              <a:r>
                <a:rPr dirty="0"/>
                <a:t>）」</a:t>
              </a:r>
              <a:r>
                <a:rPr dirty="0" err="1"/>
                <a:t>を表している</a:t>
              </a:r>
              <a:r>
                <a:rPr dirty="0"/>
                <a:t>。</a:t>
              </a:r>
            </a:p>
            <a:p>
              <a:pPr marL="423332" indent="-423332" defTabSz="823782">
                <a:spcBef>
                  <a:spcPts val="400"/>
                </a:spcBef>
                <a:defRPr sz="2093" b="1">
                  <a:latin typeface="Tahoma"/>
                  <a:ea typeface="Tahoma"/>
                  <a:cs typeface="Tahoma"/>
                  <a:sym typeface="Tahoma"/>
                </a:defRPr>
              </a:pPr>
              <a:r>
                <a:rPr dirty="0" err="1"/>
                <a:t>この名称はモーセ五書（トーラ</a:t>
              </a:r>
              <a:r>
                <a:rPr dirty="0"/>
                <a:t>ー）には登場しないが、サムエル記、列王記、歴代誌、詩篇、預言書における使用から見て、神の天使たちが神の軍勢として機能していることがうかがえる（詩篇103:21、148:2、</a:t>
              </a:r>
              <a:br>
                <a:rPr lang="en-US" dirty="0"/>
              </a:br>
              <a:r>
                <a:rPr dirty="0"/>
                <a:t>参照：34:7）</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51"/>
                                        </p:tgtEl>
                                        <p:attrNameLst>
                                          <p:attrName>style.visibility</p:attrName>
                                        </p:attrNameLst>
                                      </p:cBhvr>
                                      <p:to>
                                        <p:strVal val="visible"/>
                                      </p:to>
                                    </p:set>
                                    <p:animEffect transition="in" filter="fade">
                                      <p:cBhvr>
                                        <p:cTn id="7" dur="500"/>
                                        <p:tgtEl>
                                          <p:spTgt spid="8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54"/>
                                        </p:tgtEl>
                                        <p:attrNameLst>
                                          <p:attrName>style.visibility</p:attrName>
                                        </p:attrNameLst>
                                      </p:cBhvr>
                                      <p:to>
                                        <p:strVal val="visible"/>
                                      </p:to>
                                    </p:set>
                                    <p:animEffect transition="in" filter="fade">
                                      <p:cBhvr>
                                        <p:cTn id="12" dur="500"/>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 grpId="1" animBg="1" advAuto="0"/>
      <p:bldP spid="854" grpId="2"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スライド番号"/>
          <p:cNvSpPr txBox="1">
            <a:spLocks noGrp="1"/>
          </p:cNvSpPr>
          <p:nvPr>
            <p:ph type="sldNum" sz="quarter" idx="4294967295"/>
          </p:nvPr>
        </p:nvSpPr>
        <p:spPr>
          <a:xfrm>
            <a:off x="8380194" y="6248400"/>
            <a:ext cx="306605"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116</a:t>
            </a:fld>
            <a:endParaRPr/>
          </a:p>
        </p:txBody>
      </p:sp>
      <p:sp>
        <p:nvSpPr>
          <p:cNvPr id="857" name="The Anointing of Jehu (2 Kg. 9:1-13)"/>
          <p:cNvSpPr txBox="1">
            <a:spLocks noGrp="1"/>
          </p:cNvSpPr>
          <p:nvPr>
            <p:ph type="title" idx="4294967295"/>
          </p:nvPr>
        </p:nvSpPr>
        <p:spPr>
          <a:xfrm>
            <a:off x="457200" y="533398"/>
            <a:ext cx="8229600" cy="1143004"/>
          </a:xfrm>
          <a:prstGeom prst="rect">
            <a:avLst/>
          </a:prstGeom>
        </p:spPr>
        <p:txBody>
          <a:bodyPr/>
          <a:lstStyle/>
          <a:p>
            <a:pPr defTabSz="795527">
              <a:defRPr sz="3828"/>
            </a:pPr>
            <a:r>
              <a:t>The Anointing of Jehu </a:t>
            </a:r>
            <a:r>
              <a:rPr sz="2784"/>
              <a:t>(2 Kg. 9:1-13)                   エフーの油注ぎ（2列9:1–13）</a:t>
            </a:r>
          </a:p>
        </p:txBody>
      </p:sp>
      <p:sp>
        <p:nvSpPr>
          <p:cNvPr id="858" name="Though Ahab was now dead, his family still remained in power despite Elijah’s prediction of the Omride downfall.…"/>
          <p:cNvSpPr txBox="1">
            <a:spLocks noGrp="1"/>
          </p:cNvSpPr>
          <p:nvPr>
            <p:ph type="body" sz="half" idx="4294967295"/>
          </p:nvPr>
        </p:nvSpPr>
        <p:spPr>
          <a:xfrm>
            <a:off x="381000" y="1726014"/>
            <a:ext cx="8305800" cy="2498536"/>
          </a:xfrm>
          <a:prstGeom prst="rect">
            <a:avLst/>
          </a:prstGeom>
        </p:spPr>
        <p:txBody>
          <a:bodyPr/>
          <a:lstStyle/>
          <a:p>
            <a:pPr marL="361822" indent="-361822" defTabSz="704087">
              <a:lnSpc>
                <a:spcPct val="90000"/>
              </a:lnSpc>
              <a:spcBef>
                <a:spcPts val="500"/>
              </a:spcBef>
              <a:buSzTx/>
              <a:buNone/>
              <a:defRPr sz="2464" b="1"/>
            </a:pPr>
            <a:r>
              <a:t>Though Ahab was now dead, his family still remained in power despite Elijah’s prediction of the Omride downfall.</a:t>
            </a:r>
          </a:p>
          <a:p>
            <a:pPr marL="361822" indent="-361822" defTabSz="704087">
              <a:lnSpc>
                <a:spcPct val="90000"/>
              </a:lnSpc>
              <a:spcBef>
                <a:spcPts val="400"/>
              </a:spcBef>
              <a:defRPr sz="2156" i="1"/>
            </a:pPr>
            <a:r>
              <a:t>Jezebel, the queen mother, and Jehoram, her son, ruled in the north.</a:t>
            </a:r>
          </a:p>
          <a:p>
            <a:pPr marL="361822" indent="-361822" defTabSz="704087">
              <a:lnSpc>
                <a:spcPct val="90000"/>
              </a:lnSpc>
              <a:spcBef>
                <a:spcPts val="400"/>
              </a:spcBef>
              <a:defRPr sz="2156" i="1"/>
            </a:pPr>
            <a:r>
              <a:t>Athaliah, Jezebel’s daughter who was married to the king of Judah, extended Omride influence into the south.</a:t>
            </a:r>
          </a:p>
          <a:p>
            <a:pPr marL="361822" indent="-361822" defTabSz="704087">
              <a:lnSpc>
                <a:spcPct val="90000"/>
              </a:lnSpc>
              <a:spcBef>
                <a:spcPts val="400"/>
              </a:spcBef>
              <a:defRPr sz="2156" i="1"/>
            </a:pPr>
            <a:r>
              <a:t>Divine judgment upon the Omride family began with the anointing of Jehu, who was commissioned to exterminate Ahab’s family.</a:t>
            </a:r>
          </a:p>
        </p:txBody>
      </p:sp>
      <p:sp>
        <p:nvSpPr>
          <p:cNvPr id="859" name="Though Ahab was now dead, his family still remained in power despite Elijah’s prediction of the Omride downfall.…"/>
          <p:cNvSpPr txBox="1"/>
          <p:nvPr/>
        </p:nvSpPr>
        <p:spPr>
          <a:xfrm>
            <a:off x="381000" y="4274163"/>
            <a:ext cx="8305800" cy="2498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19531" indent="-319531" defTabSz="621791">
              <a:lnSpc>
                <a:spcPct val="90000"/>
              </a:lnSpc>
              <a:spcBef>
                <a:spcPts val="400"/>
              </a:spcBef>
              <a:buClr>
                <a:srgbClr val="660000"/>
              </a:buClr>
              <a:defRPr sz="2176" b="1">
                <a:latin typeface="Times New Roman"/>
                <a:ea typeface="Times New Roman"/>
                <a:cs typeface="Times New Roman"/>
                <a:sym typeface="Times New Roman"/>
              </a:defRPr>
            </a:pPr>
            <a:r>
              <a:t>アハブはすでに死んでいたが、エリヤがオムリ王朝の滅亡を予言していたにもかかわらず、彼の家系はなお権力の座にあった。</a:t>
            </a:r>
          </a:p>
          <a:p>
            <a:pPr marL="319531" indent="-319531" defTabSz="621791">
              <a:lnSpc>
                <a:spcPct val="90000"/>
              </a:lnSpc>
              <a:spcBef>
                <a:spcPts val="400"/>
              </a:spcBef>
              <a:buClr>
                <a:srgbClr val="660000"/>
              </a:buClr>
              <a:buSzPct val="70000"/>
              <a:buChar char="□"/>
              <a:defRPr sz="1904" i="1">
                <a:latin typeface="Times New Roman"/>
                <a:ea typeface="Times New Roman"/>
                <a:cs typeface="Times New Roman"/>
                <a:sym typeface="Times New Roman"/>
              </a:defRPr>
            </a:pPr>
            <a:r>
              <a:t>王母イゼベルとその子ヨラムは北王国で支配していた。</a:t>
            </a:r>
          </a:p>
          <a:p>
            <a:pPr marL="319531" indent="-319531" defTabSz="621791">
              <a:lnSpc>
                <a:spcPct val="90000"/>
              </a:lnSpc>
              <a:spcBef>
                <a:spcPts val="400"/>
              </a:spcBef>
              <a:buClr>
                <a:srgbClr val="660000"/>
              </a:buClr>
              <a:buSzPct val="70000"/>
              <a:buChar char="□"/>
              <a:defRPr sz="1904" i="1">
                <a:latin typeface="Times New Roman"/>
                <a:ea typeface="Times New Roman"/>
                <a:cs typeface="Times New Roman"/>
                <a:sym typeface="Times New Roman"/>
              </a:defRPr>
            </a:pPr>
            <a:r>
              <a:t>イゼベルの娘アタルヤはユダの王と結婚し、オムリ家の影響力を南王国にも及ぼしていた。</a:t>
            </a:r>
          </a:p>
          <a:p>
            <a:pPr marL="319531" indent="-319531" defTabSz="621791">
              <a:lnSpc>
                <a:spcPct val="90000"/>
              </a:lnSpc>
              <a:spcBef>
                <a:spcPts val="400"/>
              </a:spcBef>
              <a:buClr>
                <a:srgbClr val="660000"/>
              </a:buClr>
              <a:buSzPct val="70000"/>
              <a:buChar char="□"/>
              <a:defRPr sz="1904" i="1">
                <a:latin typeface="Times New Roman"/>
                <a:ea typeface="Times New Roman"/>
                <a:cs typeface="Times New Roman"/>
                <a:sym typeface="Times New Roman"/>
              </a:defRPr>
            </a:pPr>
            <a:r>
              <a:t>神によるオムリ家への裁きは、アハブの家を滅ぼす使命を帯びたエフーの  油注ぎから始まった。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58">
                                            <p:bg/>
                                          </p:spTgt>
                                        </p:tgtEl>
                                        <p:attrNameLst>
                                          <p:attrName>style.visibility</p:attrName>
                                        </p:attrNameLst>
                                      </p:cBhvr>
                                      <p:to>
                                        <p:strVal val="visible"/>
                                      </p:to>
                                    </p:set>
                                    <p:anim calcmode="lin" valueType="num">
                                      <p:cBhvr>
                                        <p:cTn id="7" dur="500" fill="hold"/>
                                        <p:tgtEl>
                                          <p:spTgt spid="858">
                                            <p:bg/>
                                          </p:spTgt>
                                        </p:tgtEl>
                                        <p:attrNameLst>
                                          <p:attrName>ppt_w</p:attrName>
                                        </p:attrNameLst>
                                      </p:cBhvr>
                                      <p:tavLst>
                                        <p:tav tm="0">
                                          <p:val>
                                            <p:fltVal val="0"/>
                                          </p:val>
                                        </p:tav>
                                        <p:tav tm="100000">
                                          <p:val>
                                            <p:strVal val="#ppt_w"/>
                                          </p:val>
                                        </p:tav>
                                      </p:tavLst>
                                    </p:anim>
                                    <p:anim calcmode="lin" valueType="num">
                                      <p:cBhvr>
                                        <p:cTn id="8" dur="500" fill="hold"/>
                                        <p:tgtEl>
                                          <p:spTgt spid="85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858">
                                            <p:txEl>
                                              <p:pRg st="0" end="0"/>
                                            </p:txEl>
                                          </p:spTgt>
                                        </p:tgtEl>
                                        <p:attrNameLst>
                                          <p:attrName>style.visibility</p:attrName>
                                        </p:attrNameLst>
                                      </p:cBhvr>
                                      <p:to>
                                        <p:strVal val="visible"/>
                                      </p:to>
                                    </p:set>
                                    <p:anim calcmode="lin" valueType="num">
                                      <p:cBhvr>
                                        <p:cTn id="11" dur="500" fill="hold"/>
                                        <p:tgtEl>
                                          <p:spTgt spid="85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5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858">
                                            <p:txEl>
                                              <p:pRg st="1" end="1"/>
                                            </p:txEl>
                                          </p:spTgt>
                                        </p:tgtEl>
                                        <p:attrNameLst>
                                          <p:attrName>style.visibility</p:attrName>
                                        </p:attrNameLst>
                                      </p:cBhvr>
                                      <p:to>
                                        <p:strVal val="visible"/>
                                      </p:to>
                                    </p:set>
                                    <p:anim calcmode="lin" valueType="num">
                                      <p:cBhvr>
                                        <p:cTn id="16" dur="500" fill="hold"/>
                                        <p:tgtEl>
                                          <p:spTgt spid="85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5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858">
                                            <p:txEl>
                                              <p:pRg st="2" end="2"/>
                                            </p:txEl>
                                          </p:spTgt>
                                        </p:tgtEl>
                                        <p:attrNameLst>
                                          <p:attrName>style.visibility</p:attrName>
                                        </p:attrNameLst>
                                      </p:cBhvr>
                                      <p:to>
                                        <p:strVal val="visible"/>
                                      </p:to>
                                    </p:set>
                                    <p:anim calcmode="lin" valueType="num">
                                      <p:cBhvr>
                                        <p:cTn id="21" dur="500" fill="hold"/>
                                        <p:tgtEl>
                                          <p:spTgt spid="85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5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858">
                                            <p:txEl>
                                              <p:pRg st="3" end="3"/>
                                            </p:txEl>
                                          </p:spTgt>
                                        </p:tgtEl>
                                        <p:attrNameLst>
                                          <p:attrName>style.visibility</p:attrName>
                                        </p:attrNameLst>
                                      </p:cBhvr>
                                      <p:to>
                                        <p:strVal val="visible"/>
                                      </p:to>
                                    </p:set>
                                    <p:anim calcmode="lin" valueType="num">
                                      <p:cBhvr>
                                        <p:cTn id="27" dur="500" fill="hold"/>
                                        <p:tgtEl>
                                          <p:spTgt spid="85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58">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859">
                                            <p:bg/>
                                          </p:spTgt>
                                        </p:tgtEl>
                                        <p:attrNameLst>
                                          <p:attrName>style.visibility</p:attrName>
                                        </p:attrNameLst>
                                      </p:cBhvr>
                                      <p:to>
                                        <p:strVal val="visible"/>
                                      </p:to>
                                    </p:set>
                                    <p:anim calcmode="lin" valueType="num">
                                      <p:cBhvr>
                                        <p:cTn id="32" dur="500" fill="hold"/>
                                        <p:tgtEl>
                                          <p:spTgt spid="859">
                                            <p:bg/>
                                          </p:spTgt>
                                        </p:tgtEl>
                                        <p:attrNameLst>
                                          <p:attrName>ppt_w</p:attrName>
                                        </p:attrNameLst>
                                      </p:cBhvr>
                                      <p:tavLst>
                                        <p:tav tm="0">
                                          <p:val>
                                            <p:fltVal val="0"/>
                                          </p:val>
                                        </p:tav>
                                        <p:tav tm="100000">
                                          <p:val>
                                            <p:strVal val="#ppt_w"/>
                                          </p:val>
                                        </p:tav>
                                      </p:tavLst>
                                    </p:anim>
                                    <p:anim calcmode="lin" valueType="num">
                                      <p:cBhvr>
                                        <p:cTn id="33" dur="500" fill="hold"/>
                                        <p:tgtEl>
                                          <p:spTgt spid="859">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859">
                                            <p:txEl>
                                              <p:pRg st="0" end="0"/>
                                            </p:txEl>
                                          </p:spTgt>
                                        </p:tgtEl>
                                        <p:attrNameLst>
                                          <p:attrName>style.visibility</p:attrName>
                                        </p:attrNameLst>
                                      </p:cBhvr>
                                      <p:to>
                                        <p:strVal val="visible"/>
                                      </p:to>
                                    </p:set>
                                    <p:anim calcmode="lin" valueType="num">
                                      <p:cBhvr>
                                        <p:cTn id="36" dur="500" fill="hold"/>
                                        <p:tgtEl>
                                          <p:spTgt spid="859">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859">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859">
                                            <p:txEl>
                                              <p:pRg st="1" end="1"/>
                                            </p:txEl>
                                          </p:spTgt>
                                        </p:tgtEl>
                                        <p:attrNameLst>
                                          <p:attrName>style.visibility</p:attrName>
                                        </p:attrNameLst>
                                      </p:cBhvr>
                                      <p:to>
                                        <p:strVal val="visible"/>
                                      </p:to>
                                    </p:set>
                                    <p:anim calcmode="lin" valueType="num">
                                      <p:cBhvr>
                                        <p:cTn id="41" dur="500" fill="hold"/>
                                        <p:tgtEl>
                                          <p:spTgt spid="859">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859">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859">
                                            <p:txEl>
                                              <p:pRg st="2" end="2"/>
                                            </p:txEl>
                                          </p:spTgt>
                                        </p:tgtEl>
                                        <p:attrNameLst>
                                          <p:attrName>style.visibility</p:attrName>
                                        </p:attrNameLst>
                                      </p:cBhvr>
                                      <p:to>
                                        <p:strVal val="visible"/>
                                      </p:to>
                                    </p:set>
                                    <p:anim calcmode="lin" valueType="num">
                                      <p:cBhvr>
                                        <p:cTn id="46" dur="500" fill="hold"/>
                                        <p:tgtEl>
                                          <p:spTgt spid="859">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59">
                                            <p:txEl>
                                              <p:pRg st="2" end="2"/>
                                            </p:txEl>
                                          </p:spTgt>
                                        </p:tgtEl>
                                        <p:attrNameLst>
                                          <p:attrName>ppt_h</p:attrName>
                                        </p:attrNameLst>
                                      </p:cBhvr>
                                      <p:tavLst>
                                        <p:tav tm="0">
                                          <p:val>
                                            <p:fltVal val="0"/>
                                          </p:val>
                                        </p:tav>
                                        <p:tav tm="100000">
                                          <p:val>
                                            <p:strVal val="#ppt_h"/>
                                          </p:val>
                                        </p:tav>
                                      </p:tavLst>
                                    </p:anim>
                                  </p:childTnLst>
                                </p:cTn>
                              </p:par>
                            </p:childTnLst>
                          </p:cTn>
                        </p:par>
                        <p:par>
                          <p:cTn id="48" fill="hold">
                            <p:stCondLst>
                              <p:cond delay="2000"/>
                            </p:stCondLst>
                            <p:childTnLst>
                              <p:par>
                                <p:cTn id="49" presetID="23" presetClass="entr" presetSubtype="16" fill="hold" grpId="2" nodeType="afterEffect">
                                  <p:stCondLst>
                                    <p:cond delay="0"/>
                                  </p:stCondLst>
                                  <p:iterate>
                                    <p:tmAbs val="0"/>
                                  </p:iterate>
                                  <p:childTnLst>
                                    <p:set>
                                      <p:cBhvr>
                                        <p:cTn id="50" fill="hold"/>
                                        <p:tgtEl>
                                          <p:spTgt spid="859">
                                            <p:txEl>
                                              <p:pRg st="3" end="3"/>
                                            </p:txEl>
                                          </p:spTgt>
                                        </p:tgtEl>
                                        <p:attrNameLst>
                                          <p:attrName>style.visibility</p:attrName>
                                        </p:attrNameLst>
                                      </p:cBhvr>
                                      <p:to>
                                        <p:strVal val="visible"/>
                                      </p:to>
                                    </p:set>
                                    <p:anim calcmode="lin" valueType="num">
                                      <p:cBhvr>
                                        <p:cTn id="51" dur="500" fill="hold"/>
                                        <p:tgtEl>
                                          <p:spTgt spid="859">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85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1" build="p" bldLvl="5" animBg="1" advAuto="0"/>
      <p:bldP spid="859" grpId="2" build="p" bldLvl="5"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スライド番号"/>
          <p:cNvSpPr txBox="1">
            <a:spLocks noGrp="1"/>
          </p:cNvSpPr>
          <p:nvPr>
            <p:ph type="sldNum" sz="quarter" idx="4294967295"/>
          </p:nvPr>
        </p:nvSpPr>
        <p:spPr>
          <a:xfrm>
            <a:off x="8380193" y="6248400"/>
            <a:ext cx="306605"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117</a:t>
            </a:fld>
            <a:endParaRPr/>
          </a:p>
        </p:txBody>
      </p:sp>
      <p:sp>
        <p:nvSpPr>
          <p:cNvPr id="862" name="Jehu’s Purge (2 Kg. 9:14—10:36)"/>
          <p:cNvSpPr txBox="1">
            <a:spLocks noGrp="1"/>
          </p:cNvSpPr>
          <p:nvPr>
            <p:ph type="title" idx="4294967295"/>
          </p:nvPr>
        </p:nvSpPr>
        <p:spPr>
          <a:xfrm>
            <a:off x="457200" y="533398"/>
            <a:ext cx="8229600" cy="1143004"/>
          </a:xfrm>
          <a:prstGeom prst="rect">
            <a:avLst/>
          </a:prstGeom>
        </p:spPr>
        <p:txBody>
          <a:bodyPr/>
          <a:lstStyle/>
          <a:p>
            <a:pPr defTabSz="841247">
              <a:defRPr sz="4048"/>
            </a:pPr>
            <a:r>
              <a:t>Jehu’s Purge </a:t>
            </a:r>
            <a:r>
              <a:rPr sz="2576"/>
              <a:t>(2 Kg. 9:14 - 10:36) </a:t>
            </a:r>
          </a:p>
          <a:p>
            <a:pPr defTabSz="841247">
              <a:defRPr sz="4048"/>
            </a:pPr>
            <a:r>
              <a:rPr sz="2576"/>
              <a:t>エフーによる粛清（2列王記9:14〜10:36）</a:t>
            </a:r>
          </a:p>
        </p:txBody>
      </p:sp>
      <p:sp>
        <p:nvSpPr>
          <p:cNvPr id="863" name="Jehu, an Israelite officer, began the purge by executing both Jehoram of Israel and Ahaziah of Judah (2 Kg. 9:14-29).…"/>
          <p:cNvSpPr txBox="1">
            <a:spLocks noGrp="1"/>
          </p:cNvSpPr>
          <p:nvPr>
            <p:ph type="body" sz="half" idx="4294967295"/>
          </p:nvPr>
        </p:nvSpPr>
        <p:spPr>
          <a:xfrm>
            <a:off x="457200" y="1798951"/>
            <a:ext cx="8229600" cy="2709455"/>
          </a:xfrm>
          <a:prstGeom prst="rect">
            <a:avLst/>
          </a:prstGeom>
        </p:spPr>
        <p:txBody>
          <a:bodyPr/>
          <a:lstStyle/>
          <a:p>
            <a:pPr marL="333628" indent="-333628" defTabSz="649223">
              <a:lnSpc>
                <a:spcPct val="90000"/>
              </a:lnSpc>
              <a:spcBef>
                <a:spcPts val="400"/>
              </a:spcBef>
              <a:buSzTx/>
              <a:buNone/>
              <a:defRPr sz="2272" b="1"/>
            </a:pPr>
            <a:r>
              <a:rPr dirty="0"/>
              <a:t>Jehu, an Israelite officer, began the purge by executing both Jehoram of Israel and Ahaziah of Judah (2 Kg. 9:14-29).</a:t>
            </a:r>
          </a:p>
          <a:p>
            <a:pPr marL="333628" indent="-333628" defTabSz="649223">
              <a:lnSpc>
                <a:spcPct val="90000"/>
              </a:lnSpc>
              <a:spcBef>
                <a:spcPts val="400"/>
              </a:spcBef>
              <a:defRPr sz="1987" i="1"/>
            </a:pPr>
            <a:r>
              <a:rPr dirty="0"/>
              <a:t>The purge continued when he rode down Jezebel in the street (2 Kg. 9:30-37).</a:t>
            </a:r>
          </a:p>
          <a:p>
            <a:pPr marL="333628" indent="-333628" defTabSz="649223">
              <a:lnSpc>
                <a:spcPct val="90000"/>
              </a:lnSpc>
              <a:spcBef>
                <a:spcPts val="400"/>
              </a:spcBef>
              <a:defRPr sz="1987" i="1"/>
            </a:pPr>
            <a:r>
              <a:rPr dirty="0"/>
              <a:t>In Samaria, the capital, Jehu executed the entire royal family (2 Kg. 10:1-11, 15-17).</a:t>
            </a:r>
          </a:p>
          <a:p>
            <a:pPr marL="333628" indent="-333628" defTabSz="649223">
              <a:lnSpc>
                <a:spcPct val="90000"/>
              </a:lnSpc>
              <a:spcBef>
                <a:spcPts val="400"/>
              </a:spcBef>
              <a:defRPr sz="1987" i="1"/>
            </a:pPr>
            <a:r>
              <a:rPr dirty="0"/>
              <a:t>He also executed Ahaziah’s relatives from Judah (2 Kg. 10:12-14).</a:t>
            </a:r>
          </a:p>
          <a:p>
            <a:pPr marL="333628" indent="-333628" defTabSz="649223">
              <a:lnSpc>
                <a:spcPct val="90000"/>
              </a:lnSpc>
              <a:spcBef>
                <a:spcPts val="400"/>
              </a:spcBef>
              <a:defRPr sz="1987" i="1"/>
            </a:pPr>
            <a:r>
              <a:rPr dirty="0"/>
              <a:t>Finally, he executed the entire company of Ba’al ministers (2 Kg. 10:18-27).</a:t>
            </a:r>
          </a:p>
        </p:txBody>
      </p:sp>
      <p:sp>
        <p:nvSpPr>
          <p:cNvPr id="864" name="Jehu, an Israelite officer, began the purge by executing both Jehoram of Israel and Ahaziah of Judah (2 Kg. 9:14-29).…"/>
          <p:cNvSpPr txBox="1"/>
          <p:nvPr/>
        </p:nvSpPr>
        <p:spPr>
          <a:xfrm>
            <a:off x="239486" y="4500877"/>
            <a:ext cx="8447314" cy="1955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10134" indent="-310134" defTabSz="603504">
              <a:lnSpc>
                <a:spcPct val="90000"/>
              </a:lnSpc>
              <a:spcBef>
                <a:spcPts val="400"/>
              </a:spcBef>
              <a:buClr>
                <a:srgbClr val="660000"/>
              </a:buClr>
              <a:defRPr sz="2112" b="1">
                <a:latin typeface="Times New Roman"/>
                <a:ea typeface="Times New Roman"/>
                <a:cs typeface="Times New Roman"/>
                <a:sym typeface="Times New Roman"/>
              </a:defRPr>
            </a:pPr>
            <a:r>
              <a:rPr dirty="0" err="1"/>
              <a:t>イスラエルの将校エフーは、イスラエルの王ヨラムとユダの王</a:t>
            </a:r>
            <a:r>
              <a:rPr dirty="0"/>
              <a:t>　　アハズヤを処刑することから粛清を開始した（2列王記9:14–29）</a:t>
            </a:r>
          </a:p>
          <a:p>
            <a:pPr marL="310134" indent="-310134" defTabSz="603504">
              <a:lnSpc>
                <a:spcPct val="90000"/>
              </a:lnSpc>
              <a:spcBef>
                <a:spcPts val="300"/>
              </a:spcBef>
              <a:buClr>
                <a:srgbClr val="660000"/>
              </a:buClr>
              <a:buSzPct val="70000"/>
              <a:buChar char="□"/>
              <a:defRPr sz="1848" i="1">
                <a:latin typeface="Times New Roman"/>
                <a:ea typeface="Times New Roman"/>
                <a:cs typeface="Times New Roman"/>
                <a:sym typeface="Times New Roman"/>
              </a:defRPr>
            </a:pPr>
            <a:r>
              <a:rPr dirty="0"/>
              <a:t>粛清は続き、エフーは街路でイゼベルをひき殺した（2列9:30–37）</a:t>
            </a:r>
          </a:p>
          <a:p>
            <a:pPr marL="310134" indent="-310134" defTabSz="603504">
              <a:lnSpc>
                <a:spcPct val="90000"/>
              </a:lnSpc>
              <a:spcBef>
                <a:spcPts val="300"/>
              </a:spcBef>
              <a:buClr>
                <a:srgbClr val="660000"/>
              </a:buClr>
              <a:buSzPct val="70000"/>
              <a:buChar char="□"/>
              <a:defRPr sz="1848" i="1">
                <a:latin typeface="Times New Roman"/>
                <a:ea typeface="Times New Roman"/>
                <a:cs typeface="Times New Roman"/>
                <a:sym typeface="Times New Roman"/>
              </a:defRPr>
            </a:pPr>
            <a:r>
              <a:rPr dirty="0"/>
              <a:t>首都サマリアでは、王族全員を処刑した（2列10:1–11、15–17）</a:t>
            </a:r>
          </a:p>
          <a:p>
            <a:pPr marL="310134" indent="-310134" defTabSz="603504">
              <a:lnSpc>
                <a:spcPct val="90000"/>
              </a:lnSpc>
              <a:spcBef>
                <a:spcPts val="300"/>
              </a:spcBef>
              <a:buClr>
                <a:srgbClr val="660000"/>
              </a:buClr>
              <a:buSzPct val="70000"/>
              <a:buChar char="□"/>
              <a:defRPr sz="1848" i="1">
                <a:latin typeface="Times New Roman"/>
                <a:ea typeface="Times New Roman"/>
                <a:cs typeface="Times New Roman"/>
                <a:sym typeface="Times New Roman"/>
              </a:defRPr>
            </a:pPr>
            <a:r>
              <a:rPr dirty="0"/>
              <a:t>さらに、ユダから来ていたアハズヤの親族たちも処刑した（2列10:12–14）</a:t>
            </a:r>
          </a:p>
          <a:p>
            <a:pPr marL="310134" indent="-310134" defTabSz="603504">
              <a:lnSpc>
                <a:spcPct val="90000"/>
              </a:lnSpc>
              <a:spcBef>
                <a:spcPts val="300"/>
              </a:spcBef>
              <a:buClr>
                <a:srgbClr val="660000"/>
              </a:buClr>
              <a:buSzPct val="70000"/>
              <a:buChar char="□"/>
              <a:defRPr sz="1848" i="1">
                <a:latin typeface="Times New Roman"/>
                <a:ea typeface="Times New Roman"/>
                <a:cs typeface="Times New Roman"/>
                <a:sym typeface="Times New Roman"/>
              </a:defRPr>
            </a:pPr>
            <a:r>
              <a:rPr dirty="0"/>
              <a:t>最後に、バアルの祭司団全体を処刑した（2列10:18–27）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63">
                                            <p:bg/>
                                          </p:spTgt>
                                        </p:tgtEl>
                                        <p:attrNameLst>
                                          <p:attrName>style.visibility</p:attrName>
                                        </p:attrNameLst>
                                      </p:cBhvr>
                                      <p:to>
                                        <p:strVal val="visible"/>
                                      </p:to>
                                    </p:set>
                                    <p:anim calcmode="lin" valueType="num">
                                      <p:cBhvr>
                                        <p:cTn id="7" dur="500" fill="hold"/>
                                        <p:tgtEl>
                                          <p:spTgt spid="863">
                                            <p:bg/>
                                          </p:spTgt>
                                        </p:tgtEl>
                                        <p:attrNameLst>
                                          <p:attrName>ppt_w</p:attrName>
                                        </p:attrNameLst>
                                      </p:cBhvr>
                                      <p:tavLst>
                                        <p:tav tm="0">
                                          <p:val>
                                            <p:fltVal val="0"/>
                                          </p:val>
                                        </p:tav>
                                        <p:tav tm="100000">
                                          <p:val>
                                            <p:strVal val="#ppt_w"/>
                                          </p:val>
                                        </p:tav>
                                      </p:tavLst>
                                    </p:anim>
                                    <p:anim calcmode="lin" valueType="num">
                                      <p:cBhvr>
                                        <p:cTn id="8" dur="500" fill="hold"/>
                                        <p:tgtEl>
                                          <p:spTgt spid="86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863">
                                            <p:txEl>
                                              <p:pRg st="0" end="0"/>
                                            </p:txEl>
                                          </p:spTgt>
                                        </p:tgtEl>
                                        <p:attrNameLst>
                                          <p:attrName>style.visibility</p:attrName>
                                        </p:attrNameLst>
                                      </p:cBhvr>
                                      <p:to>
                                        <p:strVal val="visible"/>
                                      </p:to>
                                    </p:set>
                                    <p:anim calcmode="lin" valueType="num">
                                      <p:cBhvr>
                                        <p:cTn id="11" dur="500" fill="hold"/>
                                        <p:tgtEl>
                                          <p:spTgt spid="86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6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863">
                                            <p:txEl>
                                              <p:pRg st="1" end="1"/>
                                            </p:txEl>
                                          </p:spTgt>
                                        </p:tgtEl>
                                        <p:attrNameLst>
                                          <p:attrName>style.visibility</p:attrName>
                                        </p:attrNameLst>
                                      </p:cBhvr>
                                      <p:to>
                                        <p:strVal val="visible"/>
                                      </p:to>
                                    </p:set>
                                    <p:anim calcmode="lin" valueType="num">
                                      <p:cBhvr>
                                        <p:cTn id="16" dur="500" fill="hold"/>
                                        <p:tgtEl>
                                          <p:spTgt spid="86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6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863">
                                            <p:txEl>
                                              <p:pRg st="2" end="2"/>
                                            </p:txEl>
                                          </p:spTgt>
                                        </p:tgtEl>
                                        <p:attrNameLst>
                                          <p:attrName>style.visibility</p:attrName>
                                        </p:attrNameLst>
                                      </p:cBhvr>
                                      <p:to>
                                        <p:strVal val="visible"/>
                                      </p:to>
                                    </p:set>
                                    <p:anim calcmode="lin" valueType="num">
                                      <p:cBhvr>
                                        <p:cTn id="21" dur="500" fill="hold"/>
                                        <p:tgtEl>
                                          <p:spTgt spid="86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863">
                                            <p:txEl>
                                              <p:pRg st="3" end="3"/>
                                            </p:txEl>
                                          </p:spTgt>
                                        </p:tgtEl>
                                        <p:attrNameLst>
                                          <p:attrName>style.visibility</p:attrName>
                                        </p:attrNameLst>
                                      </p:cBhvr>
                                      <p:to>
                                        <p:strVal val="visible"/>
                                      </p:to>
                                    </p:set>
                                    <p:anim calcmode="lin" valueType="num">
                                      <p:cBhvr>
                                        <p:cTn id="27" dur="500" fill="hold"/>
                                        <p:tgtEl>
                                          <p:spTgt spid="86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6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863">
                                            <p:txEl>
                                              <p:pRg st="4" end="4"/>
                                            </p:txEl>
                                          </p:spTgt>
                                        </p:tgtEl>
                                        <p:attrNameLst>
                                          <p:attrName>style.visibility</p:attrName>
                                        </p:attrNameLst>
                                      </p:cBhvr>
                                      <p:to>
                                        <p:strVal val="visible"/>
                                      </p:to>
                                    </p:set>
                                    <p:anim calcmode="lin" valueType="num">
                                      <p:cBhvr>
                                        <p:cTn id="33" dur="500" fill="hold"/>
                                        <p:tgtEl>
                                          <p:spTgt spid="86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63">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2" nodeType="afterEffect">
                                  <p:stCondLst>
                                    <p:cond delay="0"/>
                                  </p:stCondLst>
                                  <p:iterate>
                                    <p:tmAbs val="0"/>
                                  </p:iterate>
                                  <p:childTnLst>
                                    <p:set>
                                      <p:cBhvr>
                                        <p:cTn id="37" fill="hold"/>
                                        <p:tgtEl>
                                          <p:spTgt spid="864">
                                            <p:bg/>
                                          </p:spTgt>
                                        </p:tgtEl>
                                        <p:attrNameLst>
                                          <p:attrName>style.visibility</p:attrName>
                                        </p:attrNameLst>
                                      </p:cBhvr>
                                      <p:to>
                                        <p:strVal val="visible"/>
                                      </p:to>
                                    </p:set>
                                    <p:anim calcmode="lin" valueType="num">
                                      <p:cBhvr>
                                        <p:cTn id="38" dur="500" fill="hold"/>
                                        <p:tgtEl>
                                          <p:spTgt spid="864">
                                            <p:bg/>
                                          </p:spTgt>
                                        </p:tgtEl>
                                        <p:attrNameLst>
                                          <p:attrName>ppt_w</p:attrName>
                                        </p:attrNameLst>
                                      </p:cBhvr>
                                      <p:tavLst>
                                        <p:tav tm="0">
                                          <p:val>
                                            <p:fltVal val="0"/>
                                          </p:val>
                                        </p:tav>
                                        <p:tav tm="100000">
                                          <p:val>
                                            <p:strVal val="#ppt_w"/>
                                          </p:val>
                                        </p:tav>
                                      </p:tavLst>
                                    </p:anim>
                                    <p:anim calcmode="lin" valueType="num">
                                      <p:cBhvr>
                                        <p:cTn id="39" dur="500" fill="hold"/>
                                        <p:tgtEl>
                                          <p:spTgt spid="864">
                                            <p:bg/>
                                          </p:spTgt>
                                        </p:tgtEl>
                                        <p:attrNameLst>
                                          <p:attrName>ppt_h</p:attrName>
                                        </p:attrNameLst>
                                      </p:cBhvr>
                                      <p:tavLst>
                                        <p:tav tm="0">
                                          <p:val>
                                            <p:fltVal val="0"/>
                                          </p:val>
                                        </p:tav>
                                        <p:tav tm="100000">
                                          <p:val>
                                            <p:strVal val="#ppt_h"/>
                                          </p:val>
                                        </p:tav>
                                      </p:tavLst>
                                    </p:anim>
                                  </p:childTnLst>
                                </p:cTn>
                              </p:par>
                              <p:par>
                                <p:cTn id="40" presetID="23" presetClass="entr" presetSubtype="16" fill="hold" grpId="2" nodeType="withEffect">
                                  <p:stCondLst>
                                    <p:cond delay="0"/>
                                  </p:stCondLst>
                                  <p:iterate>
                                    <p:tmAbs val="0"/>
                                  </p:iterate>
                                  <p:childTnLst>
                                    <p:set>
                                      <p:cBhvr>
                                        <p:cTn id="41" fill="hold"/>
                                        <p:tgtEl>
                                          <p:spTgt spid="864">
                                            <p:txEl>
                                              <p:pRg st="0" end="0"/>
                                            </p:txEl>
                                          </p:spTgt>
                                        </p:tgtEl>
                                        <p:attrNameLst>
                                          <p:attrName>style.visibility</p:attrName>
                                        </p:attrNameLst>
                                      </p:cBhvr>
                                      <p:to>
                                        <p:strVal val="visible"/>
                                      </p:to>
                                    </p:set>
                                    <p:anim calcmode="lin" valueType="num">
                                      <p:cBhvr>
                                        <p:cTn id="42" dur="500" fill="hold"/>
                                        <p:tgtEl>
                                          <p:spTgt spid="86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64">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3" presetClass="entr" presetSubtype="16" fill="hold" grpId="2" nodeType="afterEffect">
                                  <p:stCondLst>
                                    <p:cond delay="0"/>
                                  </p:stCondLst>
                                  <p:iterate>
                                    <p:tmAbs val="0"/>
                                  </p:iterate>
                                  <p:childTnLst>
                                    <p:set>
                                      <p:cBhvr>
                                        <p:cTn id="46" fill="hold"/>
                                        <p:tgtEl>
                                          <p:spTgt spid="864">
                                            <p:txEl>
                                              <p:pRg st="1" end="1"/>
                                            </p:txEl>
                                          </p:spTgt>
                                        </p:tgtEl>
                                        <p:attrNameLst>
                                          <p:attrName>style.visibility</p:attrName>
                                        </p:attrNameLst>
                                      </p:cBhvr>
                                      <p:to>
                                        <p:strVal val="visible"/>
                                      </p:to>
                                    </p:set>
                                    <p:anim calcmode="lin" valueType="num">
                                      <p:cBhvr>
                                        <p:cTn id="47" dur="500" fill="hold"/>
                                        <p:tgtEl>
                                          <p:spTgt spid="864">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864">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23" presetClass="entr" presetSubtype="16" fill="hold" grpId="2" nodeType="afterEffect">
                                  <p:stCondLst>
                                    <p:cond delay="0"/>
                                  </p:stCondLst>
                                  <p:iterate>
                                    <p:tmAbs val="0"/>
                                  </p:iterate>
                                  <p:childTnLst>
                                    <p:set>
                                      <p:cBhvr>
                                        <p:cTn id="51" fill="hold"/>
                                        <p:tgtEl>
                                          <p:spTgt spid="864">
                                            <p:txEl>
                                              <p:pRg st="2" end="2"/>
                                            </p:txEl>
                                          </p:spTgt>
                                        </p:tgtEl>
                                        <p:attrNameLst>
                                          <p:attrName>style.visibility</p:attrName>
                                        </p:attrNameLst>
                                      </p:cBhvr>
                                      <p:to>
                                        <p:strVal val="visible"/>
                                      </p:to>
                                    </p:set>
                                    <p:anim calcmode="lin" valueType="num">
                                      <p:cBhvr>
                                        <p:cTn id="52" dur="500" fill="hold"/>
                                        <p:tgtEl>
                                          <p:spTgt spid="864">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86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2" nodeType="clickEffect">
                                  <p:stCondLst>
                                    <p:cond delay="0"/>
                                  </p:stCondLst>
                                  <p:iterate>
                                    <p:tmAbs val="0"/>
                                  </p:iterate>
                                  <p:childTnLst>
                                    <p:set>
                                      <p:cBhvr>
                                        <p:cTn id="57" fill="hold"/>
                                        <p:tgtEl>
                                          <p:spTgt spid="864">
                                            <p:txEl>
                                              <p:pRg st="3" end="3"/>
                                            </p:txEl>
                                          </p:spTgt>
                                        </p:tgtEl>
                                        <p:attrNameLst>
                                          <p:attrName>style.visibility</p:attrName>
                                        </p:attrNameLst>
                                      </p:cBhvr>
                                      <p:to>
                                        <p:strVal val="visible"/>
                                      </p:to>
                                    </p:set>
                                    <p:anim calcmode="lin" valueType="num">
                                      <p:cBhvr>
                                        <p:cTn id="58" dur="500" fill="hold"/>
                                        <p:tgtEl>
                                          <p:spTgt spid="864">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86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2" nodeType="clickEffect">
                                  <p:stCondLst>
                                    <p:cond delay="0"/>
                                  </p:stCondLst>
                                  <p:iterate>
                                    <p:tmAbs val="0"/>
                                  </p:iterate>
                                  <p:childTnLst>
                                    <p:set>
                                      <p:cBhvr>
                                        <p:cTn id="63" fill="hold"/>
                                        <p:tgtEl>
                                          <p:spTgt spid="864">
                                            <p:txEl>
                                              <p:pRg st="4" end="4"/>
                                            </p:txEl>
                                          </p:spTgt>
                                        </p:tgtEl>
                                        <p:attrNameLst>
                                          <p:attrName>style.visibility</p:attrName>
                                        </p:attrNameLst>
                                      </p:cBhvr>
                                      <p:to>
                                        <p:strVal val="visible"/>
                                      </p:to>
                                    </p:set>
                                    <p:anim calcmode="lin" valueType="num">
                                      <p:cBhvr>
                                        <p:cTn id="64" dur="500" fill="hold"/>
                                        <p:tgtEl>
                                          <p:spTgt spid="864">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86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1" build="p" bldLvl="5" animBg="1" advAuto="0"/>
      <p:bldP spid="864" grpId="2" build="p" bldLvl="5"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Tel Dan Inscription"/>
          <p:cNvSpPr txBox="1">
            <a:spLocks noGrp="1"/>
          </p:cNvSpPr>
          <p:nvPr>
            <p:ph type="title" idx="4294967295"/>
          </p:nvPr>
        </p:nvSpPr>
        <p:spPr>
          <a:xfrm>
            <a:off x="210064" y="-201239"/>
            <a:ext cx="6593497" cy="762001"/>
          </a:xfrm>
          <a:prstGeom prst="rect">
            <a:avLst/>
          </a:prstGeom>
        </p:spPr>
        <p:txBody>
          <a:bodyPr/>
          <a:lstStyle>
            <a:lvl1pPr defTabSz="685800">
              <a:defRPr sz="3000" b="1">
                <a:latin typeface="Tahoma"/>
                <a:ea typeface="Tahoma"/>
                <a:cs typeface="Tahoma"/>
                <a:sym typeface="Tahoma"/>
              </a:defRPr>
            </a:lvl1pPr>
          </a:lstStyle>
          <a:p>
            <a:r>
              <a:t>Tel Dan Inscription テル・ダン碑文</a:t>
            </a:r>
          </a:p>
        </p:txBody>
      </p:sp>
      <p:sp>
        <p:nvSpPr>
          <p:cNvPr id="867" name="The Tel Dan inscription mentions both the kings executed by Jehu: “[Jeho]ram, son of [Ahab] king of Israel,” and “[Ahaz]iah son of [Jehoram ki]ng of the house of David”. Though the text is fragmented, scholars speculate that it may have alluded to the de"/>
          <p:cNvSpPr txBox="1">
            <a:spLocks noGrp="1"/>
          </p:cNvSpPr>
          <p:nvPr>
            <p:ph type="body" sz="quarter" idx="4294967295"/>
          </p:nvPr>
        </p:nvSpPr>
        <p:spPr>
          <a:xfrm>
            <a:off x="5243028" y="625193"/>
            <a:ext cx="3712679" cy="3362333"/>
          </a:xfrm>
          <a:prstGeom prst="rect">
            <a:avLst/>
          </a:prstGeom>
        </p:spPr>
        <p:txBody>
          <a:bodyPr/>
          <a:lstStyle>
            <a:lvl1pPr marL="361822" indent="-361822" defTabSz="704087">
              <a:lnSpc>
                <a:spcPct val="90000"/>
              </a:lnSpc>
              <a:spcBef>
                <a:spcPts val="400"/>
              </a:spcBef>
              <a:buSzTx/>
              <a:buNone/>
              <a:defRPr sz="2156">
                <a:latin typeface="Arial Narrow"/>
                <a:ea typeface="Arial Narrow"/>
                <a:cs typeface="Arial Narrow"/>
                <a:sym typeface="Arial Narrow"/>
              </a:defRPr>
            </a:lvl1pPr>
          </a:lstStyle>
          <a:p>
            <a:r>
              <a:t>	The Tel Dan inscription mentions both the kings executed by Jehu: “[Jeho]ram, son of [Ahab] king of Israel,” and “[Ahaz]iah son of [Jehoram ki]ng of the house of David”. Though the text is fragmented, scholars speculate that it may have alluded to the death of one or both of these kings (cf. 2 Kg. 8:28-29; 9:24, 27) </a:t>
            </a:r>
          </a:p>
        </p:txBody>
      </p:sp>
      <p:pic>
        <p:nvPicPr>
          <p:cNvPr id="868" name="AIS134" descr="AIS134"/>
          <p:cNvPicPr>
            <a:picLocks noChangeAspect="1"/>
          </p:cNvPicPr>
          <p:nvPr/>
        </p:nvPicPr>
        <p:blipFill>
          <a:blip r:embed="rId2"/>
          <a:stretch>
            <a:fillRect/>
          </a:stretch>
        </p:blipFill>
        <p:spPr>
          <a:xfrm>
            <a:off x="64878" y="819076"/>
            <a:ext cx="5332414" cy="5486401"/>
          </a:xfrm>
          <a:prstGeom prst="rect">
            <a:avLst/>
          </a:prstGeom>
          <a:ln w="12700">
            <a:miter lim="400000"/>
          </a:ln>
        </p:spPr>
      </p:pic>
      <p:sp>
        <p:nvSpPr>
          <p:cNvPr id="869" name="The Tel Dan inscription mentions both the kings executed by Jehu: “[Jeho]ram, son of [Ahab] king of Israel,” and “[Ahaz]iah son of [Jehoram ki]ng of the house of David”. Though the text is fragmented, scholars speculate that it may have alluded to the de"/>
          <p:cNvSpPr txBox="1"/>
          <p:nvPr/>
        </p:nvSpPr>
        <p:spPr>
          <a:xfrm>
            <a:off x="5537237" y="4051956"/>
            <a:ext cx="3534322" cy="3135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265175">
              <a:spcBef>
                <a:spcPts val="600"/>
              </a:spcBef>
              <a:defRPr sz="1450" b="1">
                <a:latin typeface="Times Roman"/>
                <a:ea typeface="Times Roman"/>
                <a:cs typeface="Times Roman"/>
                <a:sym typeface="Times Roman"/>
              </a:defRPr>
            </a:pPr>
            <a:r>
              <a:rPr dirty="0" err="1"/>
              <a:t>テル・ダン碑文には、ヨアによって処刑された両王の名が記されています</a:t>
            </a:r>
            <a:r>
              <a:rPr dirty="0"/>
              <a:t>。「（</a:t>
            </a:r>
            <a:r>
              <a:rPr dirty="0" err="1"/>
              <a:t>アハブの子）ヨラム、イスラエルの王」および</a:t>
            </a:r>
            <a:r>
              <a:rPr dirty="0"/>
              <a:t> 「（ヨラムの子）アハジヤ、ダビデの家の王」碑文は断片的ですが、学者たちはこれがこれら一人または両方の王の死を示唆しているのではないかと推測しています （2列王記下8:28～29、9:24、27参照）</a:t>
            </a:r>
          </a:p>
          <a:p>
            <a:pPr defTabSz="265175">
              <a:defRPr sz="1450" b="1">
                <a:solidFill>
                  <a:srgbClr val="808080"/>
                </a:solidFill>
                <a:latin typeface="Times Roman"/>
                <a:ea typeface="Times Roman"/>
                <a:cs typeface="Times Roman"/>
                <a:sym typeface="Times Roman"/>
              </a:defRPr>
            </a:pPr>
            <a:endParaRPr dirty="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Assyrian Slide # AI-25i" descr="Assyrian Slide # AI-25i"/>
          <p:cNvPicPr>
            <a:picLocks noChangeAspect="1"/>
          </p:cNvPicPr>
          <p:nvPr/>
        </p:nvPicPr>
        <p:blipFill>
          <a:blip r:embed="rId2"/>
          <a:stretch>
            <a:fillRect/>
          </a:stretch>
        </p:blipFill>
        <p:spPr>
          <a:xfrm>
            <a:off x="0" y="1862135"/>
            <a:ext cx="9144000" cy="4995865"/>
          </a:xfrm>
          <a:prstGeom prst="rect">
            <a:avLst/>
          </a:prstGeom>
          <a:ln w="12700">
            <a:miter lim="400000"/>
          </a:ln>
        </p:spPr>
      </p:pic>
      <p:grpSp>
        <p:nvGrpSpPr>
          <p:cNvPr id="874" name="グループ"/>
          <p:cNvGrpSpPr/>
          <p:nvPr/>
        </p:nvGrpSpPr>
        <p:grpSpPr>
          <a:xfrm>
            <a:off x="0" y="101169"/>
            <a:ext cx="9144001" cy="1717040"/>
            <a:chOff x="0" y="-650238"/>
            <a:chExt cx="9144000" cy="1717038"/>
          </a:xfrm>
        </p:grpSpPr>
        <p:pic>
          <p:nvPicPr>
            <p:cNvPr id="872" name="image.png" descr="image.png"/>
            <p:cNvPicPr>
              <a:picLocks noChangeAspect="1"/>
            </p:cNvPicPr>
            <p:nvPr/>
          </p:nvPicPr>
          <p:blipFill>
            <a:blip r:embed="rId3"/>
            <a:stretch>
              <a:fillRect/>
            </a:stretch>
          </p:blipFill>
          <p:spPr>
            <a:xfrm>
              <a:off x="0" y="0"/>
              <a:ext cx="9144000" cy="1066800"/>
            </a:xfrm>
            <a:prstGeom prst="rect">
              <a:avLst/>
            </a:prstGeom>
            <a:ln w="12700" cap="flat">
              <a:noFill/>
              <a:miter lim="400000"/>
            </a:ln>
            <a:effectLst/>
          </p:spPr>
        </p:pic>
        <p:sp>
          <p:nvSpPr>
            <p:cNvPr id="873" name="Head counts of severed heads (2 Kg. 10:6-8) was a common way of numbering executed victims in the ancient Near East."/>
            <p:cNvSpPr txBox="1"/>
            <p:nvPr/>
          </p:nvSpPr>
          <p:spPr>
            <a:xfrm>
              <a:off x="45718" y="-650239"/>
              <a:ext cx="9052564" cy="1717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b">
              <a:spAutoFit/>
            </a:bodyPr>
            <a:lstStyle/>
            <a:p>
              <a:pPr>
                <a:defRPr sz="2800">
                  <a:latin typeface="Arial Narrow"/>
                  <a:ea typeface="Arial Narrow"/>
                  <a:cs typeface="Arial Narrow"/>
                  <a:sym typeface="Arial Narrow"/>
                </a:defRPr>
              </a:pPr>
              <a:r>
                <a:t>Head counts of severed heads (2 Kg. 10:6-8) was a common way of numbering executed victims in the ancient Near East.　</a:t>
              </a:r>
            </a:p>
            <a:p>
              <a:pPr>
                <a:defRPr sz="2300">
                  <a:latin typeface="Arial Narrow"/>
                  <a:ea typeface="Arial Narrow"/>
                  <a:cs typeface="Arial Narrow"/>
                  <a:sym typeface="Arial Narrow"/>
                </a:defRPr>
              </a:pPr>
              <a:r>
                <a:t>古代近東では、処刑された犠牲者の数を数える方法として、切り取った頭の数を数える（2列王記下10:6-8）が一般的であった。</a:t>
              </a:r>
            </a:p>
          </p:txBody>
        </p:sp>
      </p:grpSp>
      <p:sp>
        <p:nvSpPr>
          <p:cNvPr id="875" name="British Museum, London"/>
          <p:cNvSpPr txBox="1"/>
          <p:nvPr/>
        </p:nvSpPr>
        <p:spPr>
          <a:xfrm>
            <a:off x="45718" y="2133600"/>
            <a:ext cx="33375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latin typeface="Arial Narrow"/>
                <a:ea typeface="Arial Narrow"/>
                <a:cs typeface="Arial Narrow"/>
                <a:sym typeface="Arial Narrow"/>
              </a:defRPr>
            </a:lvl1pPr>
          </a:lstStyle>
          <a:p>
            <a:r>
              <a:t>British Museum, London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Google Shape;283;p7"/>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12</a:t>
            </a:fld>
            <a:endParaRPr/>
          </a:p>
        </p:txBody>
      </p:sp>
      <p:sp>
        <p:nvSpPr>
          <p:cNvPr id="266" name="Google Shape;284;p7"/>
          <p:cNvSpPr txBox="1">
            <a:spLocks noGrp="1"/>
          </p:cNvSpPr>
          <p:nvPr>
            <p:ph type="title"/>
          </p:nvPr>
        </p:nvSpPr>
        <p:spPr>
          <a:prstGeom prst="rect">
            <a:avLst/>
          </a:prstGeom>
        </p:spPr>
        <p:txBody>
          <a:bodyPr/>
          <a:lstStyle/>
          <a:p>
            <a:r>
              <a:t>Historical Structure　歴史的構造</a:t>
            </a:r>
          </a:p>
        </p:txBody>
      </p:sp>
      <p:sp>
        <p:nvSpPr>
          <p:cNvPr id="267" name="Google Shape;285;p7"/>
          <p:cNvSpPr txBox="1">
            <a:spLocks noGrp="1"/>
          </p:cNvSpPr>
          <p:nvPr>
            <p:ph type="body" idx="1"/>
          </p:nvPr>
        </p:nvSpPr>
        <p:spPr>
          <a:prstGeom prst="rect">
            <a:avLst/>
          </a:prstGeom>
        </p:spPr>
        <p:txBody>
          <a:bodyPr/>
          <a:lstStyle/>
          <a:p>
            <a:pPr marL="469900" indent="-469900">
              <a:spcBef>
                <a:spcPts val="0"/>
              </a:spcBef>
              <a:buSzTx/>
              <a:buNone/>
              <a:defRPr sz="2900" b="1"/>
            </a:pPr>
            <a:r>
              <a:t>Historically, the material falls into three large chronological blocks:</a:t>
            </a:r>
          </a:p>
          <a:p>
            <a:pPr marL="469900" indent="-450850">
              <a:spcBef>
                <a:spcPts val="500"/>
              </a:spcBef>
              <a:buSzPts val="2500"/>
              <a:defRPr sz="2500" i="1"/>
            </a:pPr>
            <a:r>
              <a:t>Kingship of Solomon (1 Kg. 1-11)</a:t>
            </a:r>
            <a:endParaRPr sz="2900"/>
          </a:p>
          <a:p>
            <a:pPr marL="469900" indent="-450850">
              <a:spcBef>
                <a:spcPts val="500"/>
              </a:spcBef>
              <a:buSzPts val="2500"/>
              <a:defRPr sz="2500" i="1"/>
            </a:pPr>
            <a:r>
              <a:t>Kings of the Divided Monarchy (1 Kg. 12 - 2 Kg. 17)</a:t>
            </a:r>
            <a:endParaRPr sz="2900"/>
          </a:p>
          <a:p>
            <a:pPr marL="469900" indent="-450850">
              <a:spcBef>
                <a:spcPts val="500"/>
              </a:spcBef>
              <a:buSzPts val="2500"/>
              <a:defRPr sz="2500" i="1"/>
            </a:pPr>
            <a:r>
              <a:t>Last Kings of Judah (2 Kg. 18-25)</a:t>
            </a:r>
          </a:p>
        </p:txBody>
      </p:sp>
      <p:sp>
        <p:nvSpPr>
          <p:cNvPr id="268" name="Google Shape;286;p7"/>
          <p:cNvSpPr txBox="1"/>
          <p:nvPr/>
        </p:nvSpPr>
        <p:spPr>
          <a:xfrm>
            <a:off x="239258" y="4219900"/>
            <a:ext cx="9000813" cy="4302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69900" indent="-469900">
              <a:defRPr sz="2700" b="1">
                <a:latin typeface="Times New Roman"/>
                <a:ea typeface="Times New Roman"/>
                <a:cs typeface="Times New Roman"/>
                <a:sym typeface="Times New Roman"/>
              </a:defRPr>
            </a:pPr>
            <a:r>
              <a:t>歴史的にこの資料は大きく3つの年代区分に分けられます:</a:t>
            </a:r>
          </a:p>
          <a:p>
            <a:pPr marL="469900" indent="-444500">
              <a:spcBef>
                <a:spcPts val="500"/>
              </a:spcBef>
              <a:buClr>
                <a:srgbClr val="660000"/>
              </a:buClr>
              <a:buSzPts val="2400"/>
              <a:buFont typeface="Helvetica"/>
              <a:buChar char="□"/>
              <a:defRPr sz="2400">
                <a:latin typeface="Times New Roman"/>
                <a:ea typeface="Times New Roman"/>
                <a:cs typeface="Times New Roman"/>
                <a:sym typeface="Times New Roman"/>
              </a:defRPr>
            </a:pPr>
            <a:r>
              <a:t>ソロモンの王権（ 1列王記1-11 )</a:t>
            </a:r>
            <a:endParaRPr sz="2800"/>
          </a:p>
          <a:p>
            <a:pPr marL="469900" indent="-444500">
              <a:spcBef>
                <a:spcPts val="500"/>
              </a:spcBef>
              <a:buClr>
                <a:srgbClr val="660000"/>
              </a:buClr>
              <a:buSzPts val="2400"/>
              <a:buFont typeface="Helvetica"/>
              <a:buChar char="□"/>
              <a:defRPr sz="2400">
                <a:latin typeface="Times New Roman"/>
                <a:ea typeface="Times New Roman"/>
                <a:cs typeface="Times New Roman"/>
                <a:sym typeface="Times New Roman"/>
              </a:defRPr>
            </a:pPr>
            <a:r>
              <a:t>分裂した王国の王たち ( 1列王記 12 - 2列王記17 )</a:t>
            </a:r>
            <a:endParaRPr sz="2800"/>
          </a:p>
          <a:p>
            <a:pPr marL="469900" indent="-444500">
              <a:spcBef>
                <a:spcPts val="500"/>
              </a:spcBef>
              <a:buClr>
                <a:srgbClr val="660000"/>
              </a:buClr>
              <a:buSzPts val="2400"/>
              <a:buFont typeface="Helvetica"/>
              <a:buChar char="□"/>
              <a:defRPr sz="2400">
                <a:latin typeface="Times New Roman"/>
                <a:ea typeface="Times New Roman"/>
                <a:cs typeface="Times New Roman"/>
                <a:sym typeface="Times New Roman"/>
              </a:defRPr>
            </a:pPr>
            <a:r>
              <a:t>ユダの最後の王 (2列王記 18-25)</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67">
                                            <p:bg/>
                                          </p:spTgt>
                                        </p:tgtEl>
                                        <p:attrNameLst>
                                          <p:attrName>style.visibility</p:attrName>
                                        </p:attrNameLst>
                                      </p:cBhvr>
                                      <p:to>
                                        <p:strVal val="visible"/>
                                      </p:to>
                                    </p:set>
                                    <p:anim calcmode="lin" valueType="num">
                                      <p:cBhvr>
                                        <p:cTn id="7" dur="500" fill="hold"/>
                                        <p:tgtEl>
                                          <p:spTgt spid="267">
                                            <p:bg/>
                                          </p:spTgt>
                                        </p:tgtEl>
                                        <p:attrNameLst>
                                          <p:attrName>ppt_w</p:attrName>
                                        </p:attrNameLst>
                                      </p:cBhvr>
                                      <p:tavLst>
                                        <p:tav tm="0">
                                          <p:val>
                                            <p:fltVal val="0"/>
                                          </p:val>
                                        </p:tav>
                                        <p:tav tm="100000">
                                          <p:val>
                                            <p:strVal val="#ppt_w"/>
                                          </p:val>
                                        </p:tav>
                                      </p:tavLst>
                                    </p:anim>
                                    <p:anim calcmode="lin" valueType="num">
                                      <p:cBhvr>
                                        <p:cTn id="8" dur="500" fill="hold"/>
                                        <p:tgtEl>
                                          <p:spTgt spid="26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67">
                                            <p:txEl>
                                              <p:pRg st="0" end="0"/>
                                            </p:txEl>
                                          </p:spTgt>
                                        </p:tgtEl>
                                        <p:attrNameLst>
                                          <p:attrName>style.visibility</p:attrName>
                                        </p:attrNameLst>
                                      </p:cBhvr>
                                      <p:to>
                                        <p:strVal val="visible"/>
                                      </p:to>
                                    </p:set>
                                    <p:anim calcmode="lin" valueType="num">
                                      <p:cBhvr>
                                        <p:cTn id="11" dur="500" fill="hold"/>
                                        <p:tgtEl>
                                          <p:spTgt spid="26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67">
                                            <p:txEl>
                                              <p:pRg st="1" end="1"/>
                                            </p:txEl>
                                          </p:spTgt>
                                        </p:tgtEl>
                                        <p:attrNameLst>
                                          <p:attrName>style.visibility</p:attrName>
                                        </p:attrNameLst>
                                      </p:cBhvr>
                                      <p:to>
                                        <p:strVal val="visible"/>
                                      </p:to>
                                    </p:set>
                                    <p:anim calcmode="lin" valueType="num">
                                      <p:cBhvr>
                                        <p:cTn id="16" dur="500" fill="hold"/>
                                        <p:tgtEl>
                                          <p:spTgt spid="26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6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67">
                                            <p:txEl>
                                              <p:pRg st="2" end="2"/>
                                            </p:txEl>
                                          </p:spTgt>
                                        </p:tgtEl>
                                        <p:attrNameLst>
                                          <p:attrName>style.visibility</p:attrName>
                                        </p:attrNameLst>
                                      </p:cBhvr>
                                      <p:to>
                                        <p:strVal val="visible"/>
                                      </p:to>
                                    </p:set>
                                    <p:anim calcmode="lin" valueType="num">
                                      <p:cBhvr>
                                        <p:cTn id="21" dur="500" fill="hold"/>
                                        <p:tgtEl>
                                          <p:spTgt spid="26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7">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67">
                                            <p:txEl>
                                              <p:pRg st="3" end="3"/>
                                            </p:txEl>
                                          </p:spTgt>
                                        </p:tgtEl>
                                        <p:attrNameLst>
                                          <p:attrName>style.visibility</p:attrName>
                                        </p:attrNameLst>
                                      </p:cBhvr>
                                      <p:to>
                                        <p:strVal val="visible"/>
                                      </p:to>
                                    </p:set>
                                    <p:anim calcmode="lin" valueType="num">
                                      <p:cBhvr>
                                        <p:cTn id="26" dur="500" fill="hold"/>
                                        <p:tgtEl>
                                          <p:spTgt spid="26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6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build="p" bldLvl="5"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HBS84" descr="HBS84"/>
          <p:cNvPicPr>
            <a:picLocks noChangeAspect="1"/>
          </p:cNvPicPr>
          <p:nvPr/>
        </p:nvPicPr>
        <p:blipFill>
          <a:blip r:embed="rId2"/>
          <a:stretch>
            <a:fillRect/>
          </a:stretch>
        </p:blipFill>
        <p:spPr>
          <a:xfrm>
            <a:off x="3400461" y="-35306"/>
            <a:ext cx="5715001" cy="2640016"/>
          </a:xfrm>
          <a:prstGeom prst="rect">
            <a:avLst/>
          </a:prstGeom>
          <a:ln w="12700">
            <a:miter lim="400000"/>
          </a:ln>
        </p:spPr>
      </p:pic>
      <p:pic>
        <p:nvPicPr>
          <p:cNvPr id="878" name="HBS85" descr="HBS85"/>
          <p:cNvPicPr>
            <a:picLocks noChangeAspect="1"/>
          </p:cNvPicPr>
          <p:nvPr/>
        </p:nvPicPr>
        <p:blipFill>
          <a:blip r:embed="rId3"/>
          <a:srcRect b="3890"/>
          <a:stretch>
            <a:fillRect/>
          </a:stretch>
        </p:blipFill>
        <p:spPr>
          <a:xfrm>
            <a:off x="3400461" y="3809932"/>
            <a:ext cx="5715001" cy="3065222"/>
          </a:xfrm>
          <a:prstGeom prst="rect">
            <a:avLst/>
          </a:prstGeom>
          <a:ln w="12700">
            <a:miter lim="400000"/>
          </a:ln>
        </p:spPr>
      </p:pic>
      <p:pic>
        <p:nvPicPr>
          <p:cNvPr id="879" name="HBS83" descr="HBS83"/>
          <p:cNvPicPr>
            <a:picLocks noChangeAspect="1"/>
          </p:cNvPicPr>
          <p:nvPr/>
        </p:nvPicPr>
        <p:blipFill>
          <a:blip r:embed="rId4"/>
          <a:stretch>
            <a:fillRect/>
          </a:stretch>
        </p:blipFill>
        <p:spPr>
          <a:xfrm>
            <a:off x="0" y="0"/>
            <a:ext cx="2711450" cy="6858000"/>
          </a:xfrm>
          <a:prstGeom prst="rect">
            <a:avLst/>
          </a:prstGeom>
          <a:ln w="12700">
            <a:miter lim="400000"/>
          </a:ln>
        </p:spPr>
      </p:pic>
      <p:sp>
        <p:nvSpPr>
          <p:cNvPr id="880" name="Black Obelisk of Shamaneser III…"/>
          <p:cNvSpPr txBox="1"/>
          <p:nvPr/>
        </p:nvSpPr>
        <p:spPr>
          <a:xfrm>
            <a:off x="274319" y="4929463"/>
            <a:ext cx="2346962" cy="1578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400"/>
              </a:spcBef>
              <a:defRPr sz="1900" b="1">
                <a:solidFill>
                  <a:srgbClr val="FFFFFF"/>
                </a:solidFill>
              </a:defRPr>
            </a:pPr>
            <a:r>
              <a:t>Black Obelisk ofShamaneser III　シャルマネセル3世の黒いオベリスク</a:t>
            </a:r>
          </a:p>
          <a:p>
            <a:pPr>
              <a:spcBef>
                <a:spcPts val="400"/>
              </a:spcBef>
              <a:defRPr sz="1500" b="1">
                <a:solidFill>
                  <a:srgbClr val="FFFFFF"/>
                </a:solidFill>
              </a:defRPr>
            </a:pPr>
            <a:r>
              <a:t>British Museum, London</a:t>
            </a:r>
          </a:p>
        </p:txBody>
      </p:sp>
      <p:sp>
        <p:nvSpPr>
          <p:cNvPr id="881" name="Shows Jehu of Israel bringing tribute to the Assyrian king.…"/>
          <p:cNvSpPr txBox="1"/>
          <p:nvPr/>
        </p:nvSpPr>
        <p:spPr>
          <a:xfrm>
            <a:off x="3408080" y="2679002"/>
            <a:ext cx="5699763" cy="106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sz="1400" b="1">
                <a:latin typeface="Franklin Gothic Medium"/>
                <a:ea typeface="Franklin Gothic Medium"/>
                <a:cs typeface="Franklin Gothic Medium"/>
                <a:sym typeface="Franklin Gothic Medium"/>
              </a:defRPr>
            </a:lvl1pPr>
          </a:lstStyle>
          <a:p>
            <a:r>
              <a:t>Shows Jehu of Israel bringing tribute to the Assyrian king. Another panel hows Israelites bringing tribute.　エフー（イスラエル王）がアッシリア王に貢ぎ物をささげる場面を描いている。別のパネルには、イスラエル人たちが貢ぎ物を運ぶ様子も描かれている。</a:t>
            </a:r>
          </a:p>
        </p:txBody>
      </p:sp>
      <p:sp>
        <p:nvSpPr>
          <p:cNvPr id="882" name="線"/>
          <p:cNvSpPr/>
          <p:nvPr/>
        </p:nvSpPr>
        <p:spPr>
          <a:xfrm flipH="1">
            <a:off x="761998" y="-2"/>
            <a:ext cx="2438403" cy="1905004"/>
          </a:xfrm>
          <a:prstGeom prst="line">
            <a:avLst/>
          </a:prstGeom>
          <a:ln w="28575">
            <a:solidFill>
              <a:srgbClr val="FF0000"/>
            </a:solidFill>
          </a:ln>
        </p:spPr>
        <p:txBody>
          <a:bodyPr lIns="45718" tIns="45718" rIns="45718" bIns="45718"/>
          <a:lstStyle/>
          <a:p>
            <a:endParaRPr/>
          </a:p>
        </p:txBody>
      </p:sp>
      <p:sp>
        <p:nvSpPr>
          <p:cNvPr id="883" name="線"/>
          <p:cNvSpPr/>
          <p:nvPr/>
        </p:nvSpPr>
        <p:spPr>
          <a:xfrm flipH="1" flipV="1">
            <a:off x="761997" y="2514599"/>
            <a:ext cx="2438403" cy="152404"/>
          </a:xfrm>
          <a:prstGeom prst="line">
            <a:avLst/>
          </a:prstGeom>
          <a:ln w="28575">
            <a:solidFill>
              <a:srgbClr val="FF0000"/>
            </a:solidFill>
          </a:ln>
        </p:spPr>
        <p:txBody>
          <a:bodyPr lIns="45718" tIns="45718" rIns="45718" bIns="45718"/>
          <a:lstStyle/>
          <a:p>
            <a:endParaRPr/>
          </a:p>
        </p:txBody>
      </p:sp>
      <p:sp>
        <p:nvSpPr>
          <p:cNvPr id="884" name="四角形"/>
          <p:cNvSpPr/>
          <p:nvPr/>
        </p:nvSpPr>
        <p:spPr>
          <a:xfrm>
            <a:off x="762000" y="1905000"/>
            <a:ext cx="1371600" cy="609600"/>
          </a:xfrm>
          <a:prstGeom prst="rect">
            <a:avLst/>
          </a:prstGeom>
          <a:gradFill>
            <a:gsLst>
              <a:gs pos="0">
                <a:srgbClr val="FFFFFF">
                  <a:alpha val="0"/>
                </a:srgbClr>
              </a:gs>
              <a:gs pos="50000">
                <a:schemeClr val="accent1">
                  <a:alpha val="0"/>
                </a:schemeClr>
              </a:gs>
              <a:gs pos="100000">
                <a:srgbClr val="FFFFFF">
                  <a:alpha val="0"/>
                </a:srgbClr>
              </a:gs>
            </a:gsLst>
            <a:lin ang="16200000"/>
          </a:gradFill>
          <a:ln w="28575">
            <a:solidFill>
              <a:srgbClr val="FF0000"/>
            </a:solidFill>
          </a:ln>
        </p:spPr>
        <p:txBody>
          <a:bodyPr lIns="45718" tIns="45718" rIns="45718" bIns="45718" anchor="ctr"/>
          <a:lstStyle/>
          <a:p>
            <a:pPr algn="ctr">
              <a:defRPr>
                <a:solidFill>
                  <a:srgbClr val="FF0000"/>
                </a:solidFill>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121</a:t>
            </a:fld>
            <a:endParaRPr/>
          </a:p>
        </p:txBody>
      </p:sp>
      <p:sp>
        <p:nvSpPr>
          <p:cNvPr id="887" name="The Kings During the Jehu Dynasty (dates are based on the chronology of Edwin Thiele)"/>
          <p:cNvSpPr txBox="1">
            <a:spLocks noGrp="1"/>
          </p:cNvSpPr>
          <p:nvPr>
            <p:ph type="title" idx="4294967295"/>
          </p:nvPr>
        </p:nvSpPr>
        <p:spPr>
          <a:xfrm>
            <a:off x="342900" y="568703"/>
            <a:ext cx="8458200" cy="1099841"/>
          </a:xfrm>
          <a:prstGeom prst="rect">
            <a:avLst/>
          </a:prstGeom>
        </p:spPr>
        <p:txBody>
          <a:bodyPr/>
          <a:lstStyle/>
          <a:p>
            <a:pPr algn="ctr" defTabSz="539495">
              <a:defRPr sz="2359"/>
            </a:pPr>
            <a:r>
              <a:rPr sz="2537" dirty="0"/>
              <a:t>The Kings During the Jehu Dynasty </a:t>
            </a:r>
            <a:r>
              <a:rPr sz="2537" b="1" dirty="0" err="1"/>
              <a:t>エフー王朝の王たち</a:t>
            </a:r>
            <a:br>
              <a:rPr sz="2537" dirty="0"/>
            </a:br>
            <a:r>
              <a:rPr sz="1592" i="1" dirty="0"/>
              <a:t>(dates are based on the chronology of Edwin Thiele)</a:t>
            </a:r>
            <a:br>
              <a:rPr sz="1592" i="1" dirty="0"/>
            </a:br>
            <a:r>
              <a:rPr sz="1592" i="1" dirty="0"/>
              <a:t>（</a:t>
            </a:r>
            <a:r>
              <a:rPr sz="1592" i="1" dirty="0" err="1"/>
              <a:t>年代はエドウィン・ティールの年代学による</a:t>
            </a:r>
            <a:r>
              <a:rPr sz="1592" i="1" dirty="0"/>
              <a:t>）</a:t>
            </a:r>
            <a:endParaRPr sz="1592" dirty="0"/>
          </a:p>
        </p:txBody>
      </p:sp>
      <p:sp>
        <p:nvSpPr>
          <p:cNvPr id="888" name="ISRAEL…"/>
          <p:cNvSpPr txBox="1">
            <a:spLocks noGrp="1"/>
          </p:cNvSpPr>
          <p:nvPr>
            <p:ph type="body" sz="half" idx="4294967295"/>
          </p:nvPr>
        </p:nvSpPr>
        <p:spPr>
          <a:xfrm>
            <a:off x="228600" y="2133600"/>
            <a:ext cx="4267200" cy="4267200"/>
          </a:xfrm>
          <a:prstGeom prst="rect">
            <a:avLst/>
          </a:prstGeom>
          <a:solidFill>
            <a:srgbClr val="DBB691"/>
          </a:solidFill>
          <a:ln>
            <a:solidFill>
              <a:srgbClr val="000000"/>
            </a:solidFill>
            <a:miter lim="800000"/>
          </a:ln>
        </p:spPr>
        <p:txBody>
          <a:bodyPr/>
          <a:lstStyle/>
          <a:p>
            <a:pPr marL="422909" indent="-422909" defTabSz="822959">
              <a:spcBef>
                <a:spcPts val="500"/>
              </a:spcBef>
              <a:buSzTx/>
              <a:buNone/>
              <a:defRPr sz="2520" b="1"/>
            </a:pPr>
            <a:r>
              <a:t>ISRAEL</a:t>
            </a:r>
          </a:p>
          <a:p>
            <a:pPr marL="422909" indent="-422909" defTabSz="822959">
              <a:spcBef>
                <a:spcPts val="400"/>
              </a:spcBef>
              <a:buSzTx/>
              <a:buNone/>
              <a:defRPr sz="2159"/>
            </a:pPr>
            <a:r>
              <a:t>*Jehu エフー	  　　841-814 BC</a:t>
            </a:r>
          </a:p>
          <a:p>
            <a:pPr marL="422909" indent="-422909" defTabSz="822959">
              <a:spcBef>
                <a:spcPts val="400"/>
              </a:spcBef>
              <a:buSzTx/>
              <a:buNone/>
              <a:defRPr sz="2159"/>
            </a:pPr>
            <a:r>
              <a:t>Jehoahaz ヨアハズ　   814-798 BC</a:t>
            </a:r>
          </a:p>
          <a:p>
            <a:pPr marL="422909" indent="-422909" defTabSz="822959">
              <a:spcBef>
                <a:spcPts val="400"/>
              </a:spcBef>
              <a:buSzTx/>
              <a:buNone/>
              <a:defRPr sz="2159"/>
            </a:pPr>
            <a:r>
              <a:t>Jehoash ヨアシュ　     798-782 BC</a:t>
            </a:r>
          </a:p>
          <a:p>
            <a:pPr marL="422909" indent="-422909" defTabSz="822959">
              <a:spcBef>
                <a:spcPts val="400"/>
              </a:spcBef>
              <a:buSzTx/>
              <a:buNone/>
              <a:defRPr sz="2159"/>
            </a:pPr>
            <a:r>
              <a:t>**Jeroboam IIヨラム2世  793-753 BC</a:t>
            </a:r>
          </a:p>
          <a:p>
            <a:pPr marL="422909" indent="-422909" defTabSz="822959">
              <a:spcBef>
                <a:spcPts val="400"/>
              </a:spcBef>
              <a:buSzTx/>
              <a:buNone/>
              <a:defRPr sz="2159"/>
            </a:pPr>
            <a:r>
              <a:t>Zechariah ゼカリヤ	  753 BC</a:t>
            </a:r>
          </a:p>
          <a:p>
            <a:pPr marL="422909" indent="-422909" defTabSz="822959">
              <a:spcBef>
                <a:spcPts val="500"/>
              </a:spcBef>
              <a:buSzTx/>
              <a:buNone/>
              <a:defRPr sz="2159"/>
            </a:pPr>
            <a:endParaRPr/>
          </a:p>
          <a:p>
            <a:pPr marL="422909" indent="-422909" algn="r" defTabSz="822959">
              <a:spcBef>
                <a:spcPts val="500"/>
              </a:spcBef>
              <a:buSzTx/>
              <a:buNone/>
              <a:defRPr sz="2520"/>
            </a:pPr>
            <a:r>
              <a:t>* = </a:t>
            </a:r>
            <a:r>
              <a:rPr sz="2159" i="1"/>
              <a:t>dynastic change</a:t>
            </a:r>
            <a:r>
              <a:rPr sz="1890" i="1"/>
              <a:t>王朝交替</a:t>
            </a:r>
          </a:p>
          <a:p>
            <a:pPr marL="422909" indent="-422909" algn="r" defTabSz="822959">
              <a:spcBef>
                <a:spcPts val="400"/>
              </a:spcBef>
              <a:buSzTx/>
              <a:buNone/>
              <a:defRPr sz="2159" i="1"/>
            </a:pPr>
            <a:r>
              <a:t>** = co-regencies</a:t>
            </a:r>
            <a:r>
              <a:rPr sz="1979"/>
              <a:t>共同統治</a:t>
            </a:r>
          </a:p>
        </p:txBody>
      </p:sp>
      <p:grpSp>
        <p:nvGrpSpPr>
          <p:cNvPr id="891" name="グループ"/>
          <p:cNvGrpSpPr/>
          <p:nvPr/>
        </p:nvGrpSpPr>
        <p:grpSpPr>
          <a:xfrm>
            <a:off x="4648200" y="2083015"/>
            <a:ext cx="4368369" cy="4368370"/>
            <a:chOff x="0" y="0"/>
            <a:chExt cx="4368368" cy="4368368"/>
          </a:xfrm>
        </p:grpSpPr>
        <p:sp>
          <p:nvSpPr>
            <p:cNvPr id="889" name="正方形"/>
            <p:cNvSpPr/>
            <p:nvPr/>
          </p:nvSpPr>
          <p:spPr>
            <a:xfrm>
              <a:off x="0" y="0"/>
              <a:ext cx="4368369" cy="4368369"/>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lgn="r">
                <a:spcBef>
                  <a:spcPts val="600"/>
                </a:spcBef>
                <a:defRPr sz="2400">
                  <a:latin typeface="Wingdings"/>
                  <a:ea typeface="Wingdings"/>
                  <a:cs typeface="Wingdings"/>
                  <a:sym typeface="Wingdings"/>
                </a:defRPr>
              </a:pPr>
              <a:endParaRPr/>
            </a:p>
          </p:txBody>
        </p:sp>
        <p:sp>
          <p:nvSpPr>
            <p:cNvPr id="890" name="JUDAH…"/>
            <p:cNvSpPr txBox="1"/>
            <p:nvPr/>
          </p:nvSpPr>
          <p:spPr>
            <a:xfrm>
              <a:off x="53302" y="6500"/>
              <a:ext cx="4261763" cy="4355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69900" indent="-469900">
                <a:spcBef>
                  <a:spcPts val="600"/>
                </a:spcBef>
                <a:defRPr sz="2800" b="1">
                  <a:latin typeface="Times New Roman"/>
                  <a:ea typeface="Times New Roman"/>
                  <a:cs typeface="Times New Roman"/>
                  <a:sym typeface="Times New Roman"/>
                </a:defRPr>
              </a:pPr>
              <a:r>
                <a:t>JUDAH</a:t>
              </a:r>
            </a:p>
            <a:p>
              <a:pPr marL="469900" indent="-469900">
                <a:spcBef>
                  <a:spcPts val="500"/>
                </a:spcBef>
                <a:defRPr sz="2400">
                  <a:latin typeface="Times New Roman"/>
                  <a:ea typeface="Times New Roman"/>
                  <a:cs typeface="Times New Roman"/>
                  <a:sym typeface="Times New Roman"/>
                </a:defRPr>
              </a:pPr>
              <a:r>
                <a:t>(Athaliah)</a:t>
              </a:r>
              <a:r>
                <a:rPr sz="2200"/>
                <a:t>アタルヤ　</a:t>
              </a:r>
              <a:r>
                <a:t>841-835 BC</a:t>
              </a:r>
            </a:p>
            <a:p>
              <a:pPr marL="469900" indent="-469900">
                <a:spcBef>
                  <a:spcPts val="500"/>
                </a:spcBef>
                <a:defRPr sz="2400">
                  <a:latin typeface="Times New Roman"/>
                  <a:ea typeface="Times New Roman"/>
                  <a:cs typeface="Times New Roman"/>
                  <a:sym typeface="Times New Roman"/>
                </a:defRPr>
              </a:pPr>
              <a:r>
                <a:t>Joash </a:t>
              </a:r>
              <a:r>
                <a:rPr sz="2200"/>
                <a:t>ヨアシュ     </a:t>
              </a:r>
              <a:r>
                <a:t>     835-796 BC</a:t>
              </a:r>
            </a:p>
            <a:p>
              <a:pPr marL="469900" indent="-469900">
                <a:spcBef>
                  <a:spcPts val="500"/>
                </a:spcBef>
                <a:defRPr sz="2400">
                  <a:latin typeface="Times New Roman"/>
                  <a:ea typeface="Times New Roman"/>
                  <a:cs typeface="Times New Roman"/>
                  <a:sym typeface="Times New Roman"/>
                </a:defRPr>
              </a:pPr>
              <a:r>
                <a:t>Amaziah</a:t>
              </a:r>
              <a:r>
                <a:rPr sz="2200"/>
                <a:t>アマツヤ     7</a:t>
              </a:r>
              <a:r>
                <a:t>96-767 BC</a:t>
              </a:r>
            </a:p>
            <a:p>
              <a:pPr marL="469900" indent="-469900">
                <a:spcBef>
                  <a:spcPts val="500"/>
                </a:spcBef>
                <a:defRPr sz="2400">
                  <a:latin typeface="Times New Roman"/>
                  <a:ea typeface="Times New Roman"/>
                  <a:cs typeface="Times New Roman"/>
                  <a:sym typeface="Times New Roman"/>
                </a:defRPr>
              </a:pPr>
              <a:r>
                <a:t>**Uzziah </a:t>
              </a:r>
              <a:r>
                <a:rPr sz="2200"/>
                <a:t>ウジヤ　    </a:t>
              </a:r>
              <a:r>
                <a:t>792-740 BC</a:t>
              </a:r>
              <a:endParaRPr>
                <a:latin typeface="Wingdings"/>
                <a:ea typeface="Wingdings"/>
                <a:cs typeface="Wingdings"/>
                <a:sym typeface="Wingdings"/>
              </a:endParaRPr>
            </a:p>
            <a:p>
              <a:pPr marL="469900" indent="-469900">
                <a:spcBef>
                  <a:spcPts val="600"/>
                </a:spcBef>
                <a:defRPr sz="2800">
                  <a:latin typeface="Times New Roman"/>
                  <a:ea typeface="Times New Roman"/>
                  <a:cs typeface="Times New Roman"/>
                  <a:sym typeface="Times New Roman"/>
                </a:defRPr>
              </a:pPr>
              <a:endParaRPr>
                <a:latin typeface="Wingdings"/>
                <a:ea typeface="Wingdings"/>
                <a:cs typeface="Wingdings"/>
                <a:sym typeface="Wingdings"/>
              </a:endParaRPr>
            </a:p>
            <a:p>
              <a:pPr marL="469900" indent="-469900" algn="r">
                <a:spcBef>
                  <a:spcPts val="600"/>
                </a:spcBef>
                <a:defRPr sz="2800">
                  <a:latin typeface="Times New Roman"/>
                  <a:ea typeface="Times New Roman"/>
                  <a:cs typeface="Times New Roman"/>
                  <a:sym typeface="Times New Roman"/>
                </a:defRPr>
              </a:pPr>
              <a:r>
                <a:t>** = </a:t>
              </a:r>
              <a:r>
                <a:rPr sz="2400" i="1"/>
                <a:t>co-regency</a:t>
              </a:r>
              <a:r>
                <a:rPr sz="2200" i="1"/>
                <a:t>共同統治</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122</a:t>
            </a:fld>
            <a:endParaRPr/>
          </a:p>
        </p:txBody>
      </p:sp>
      <p:sp>
        <p:nvSpPr>
          <p:cNvPr id="894" name="Athaliah Seizes Judah’s Throne  (2 Kg. 11:1-3)"/>
          <p:cNvSpPr txBox="1">
            <a:spLocks noGrp="1"/>
          </p:cNvSpPr>
          <p:nvPr>
            <p:ph type="title" idx="4294967295"/>
          </p:nvPr>
        </p:nvSpPr>
        <p:spPr>
          <a:xfrm>
            <a:off x="457200" y="533398"/>
            <a:ext cx="8229600" cy="1143004"/>
          </a:xfrm>
          <a:prstGeom prst="rect">
            <a:avLst/>
          </a:prstGeom>
        </p:spPr>
        <p:txBody>
          <a:bodyPr/>
          <a:lstStyle/>
          <a:p>
            <a:pPr defTabSz="896111">
              <a:defRPr sz="3920"/>
            </a:pPr>
            <a:r>
              <a:t>Athaliah Seizes Judah’s Throne </a:t>
            </a:r>
            <a:br/>
            <a:r>
              <a:rPr sz="2744"/>
              <a:t>(2 Kg/2列 11:1-3) アタルヤのユダ王位簒奪</a:t>
            </a:r>
          </a:p>
        </p:txBody>
      </p:sp>
      <p:sp>
        <p:nvSpPr>
          <p:cNvPr id="895" name="When Jehoram was killed by Jehu, Athaliah, the queen mother, slaughtered Judah’s royal family in order to prevent conservative elements in the south from dethroning her and elevating another Davidic son to the throne.…"/>
          <p:cNvSpPr txBox="1">
            <a:spLocks noGrp="1"/>
          </p:cNvSpPr>
          <p:nvPr>
            <p:ph type="body" sz="half" idx="4294967295"/>
          </p:nvPr>
        </p:nvSpPr>
        <p:spPr>
          <a:xfrm>
            <a:off x="241298" y="1781726"/>
            <a:ext cx="8763005" cy="2456417"/>
          </a:xfrm>
          <a:prstGeom prst="rect">
            <a:avLst/>
          </a:prstGeom>
        </p:spPr>
        <p:txBody>
          <a:bodyPr>
            <a:normAutofit lnSpcReduction="10000"/>
          </a:bodyPr>
          <a:lstStyle/>
          <a:p>
            <a:pPr marL="343027" indent="-343027" defTabSz="667512">
              <a:lnSpc>
                <a:spcPct val="90000"/>
              </a:lnSpc>
              <a:spcBef>
                <a:spcPts val="500"/>
              </a:spcBef>
              <a:buSzTx/>
              <a:buNone/>
              <a:defRPr sz="2336" b="1"/>
            </a:pPr>
            <a:r>
              <a:t>When Jehoram was killed by Jehu, Athaliah, the queen mother, slaughtered Judah’s royal family in order to prevent conservative elements in the south from dethroning her and elevating another Davidic son to the throne.</a:t>
            </a:r>
          </a:p>
          <a:p>
            <a:pPr marL="343027" indent="-343027" defTabSz="667512">
              <a:lnSpc>
                <a:spcPct val="90000"/>
              </a:lnSpc>
              <a:spcBef>
                <a:spcPts val="400"/>
              </a:spcBef>
              <a:defRPr sz="2044" i="1"/>
            </a:pPr>
            <a:r>
              <a:t>One son survived, however, who was hidden with a priestly family in the temple.</a:t>
            </a:r>
          </a:p>
          <a:p>
            <a:pPr marL="343027" indent="-343027" defTabSz="667512">
              <a:lnSpc>
                <a:spcPct val="90000"/>
              </a:lnSpc>
              <a:spcBef>
                <a:spcPts val="400"/>
              </a:spcBef>
              <a:defRPr sz="2044" i="1"/>
            </a:pPr>
            <a:r>
              <a:t>Athaliah’s usurpation now became a threat to the Davidic dynasty altogether!</a:t>
            </a:r>
          </a:p>
          <a:p>
            <a:pPr marL="343027" indent="-343027" defTabSz="667512">
              <a:lnSpc>
                <a:spcPct val="90000"/>
              </a:lnSpc>
              <a:spcBef>
                <a:spcPts val="400"/>
              </a:spcBef>
              <a:defRPr sz="2044" i="1"/>
            </a:pPr>
            <a:r>
              <a:t>She held power for six years.</a:t>
            </a:r>
          </a:p>
        </p:txBody>
      </p:sp>
      <p:sp>
        <p:nvSpPr>
          <p:cNvPr id="896" name="When Jehoram was killed by Jehu, Athaliah, the queen mother, slaughtered Judah’s royal family in order to prevent conservative elements in the south from dethroning her and elevating another Davidic son to the throne.…"/>
          <p:cNvSpPr txBox="1"/>
          <p:nvPr/>
        </p:nvSpPr>
        <p:spPr>
          <a:xfrm>
            <a:off x="79017" y="4267265"/>
            <a:ext cx="9322934" cy="2910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90000"/>
              </a:lnSpc>
              <a:spcBef>
                <a:spcPts val="700"/>
              </a:spcBef>
              <a:buClr>
                <a:srgbClr val="660000"/>
              </a:buClr>
              <a:defRPr sz="2200" b="1">
                <a:latin typeface="Times New Roman"/>
                <a:ea typeface="Times New Roman"/>
                <a:cs typeface="Times New Roman"/>
                <a:sym typeface="Times New Roman"/>
              </a:defRPr>
            </a:pPr>
            <a:r>
              <a:t>ヨラムがエフーによって殺された後、王母アタルヤは、南部の保守派が　彼女の王位を奪い、別のダビデ王の子を即位させるのを防ぐため、　ユダの王族を皆殺しにした。</a:t>
            </a:r>
          </a:p>
          <a:p>
            <a:pPr marL="469900" indent="-469900">
              <a:lnSpc>
                <a:spcPct val="90000"/>
              </a:lnSpc>
              <a:spcBef>
                <a:spcPts val="600"/>
              </a:spcBef>
              <a:buClr>
                <a:srgbClr val="660000"/>
              </a:buClr>
              <a:buSzPct val="70000"/>
              <a:buChar char="□"/>
              <a:defRPr sz="2000" i="1">
                <a:latin typeface="Times New Roman"/>
                <a:ea typeface="Times New Roman"/>
                <a:cs typeface="Times New Roman"/>
                <a:sym typeface="Times New Roman"/>
              </a:defRPr>
            </a:pPr>
            <a:r>
              <a:t>しかし一人の王子が生き延び、祭司の家族にかくまわれて神殿で守られた。</a:t>
            </a:r>
          </a:p>
          <a:p>
            <a:pPr marL="469900" indent="-469900">
              <a:lnSpc>
                <a:spcPct val="90000"/>
              </a:lnSpc>
              <a:spcBef>
                <a:spcPts val="600"/>
              </a:spcBef>
              <a:buClr>
                <a:srgbClr val="660000"/>
              </a:buClr>
              <a:buSzPct val="70000"/>
              <a:buChar char="□"/>
              <a:defRPr sz="2000" i="1">
                <a:latin typeface="Times New Roman"/>
                <a:ea typeface="Times New Roman"/>
                <a:cs typeface="Times New Roman"/>
                <a:sym typeface="Times New Roman"/>
              </a:defRPr>
            </a:pPr>
            <a:r>
              <a:t>アタルヤの簒奪は、ダビデ王家全体にとっての脅威となった。</a:t>
            </a:r>
          </a:p>
          <a:p>
            <a:pPr marL="469900" indent="-469900">
              <a:lnSpc>
                <a:spcPct val="90000"/>
              </a:lnSpc>
              <a:spcBef>
                <a:spcPts val="600"/>
              </a:spcBef>
              <a:buClr>
                <a:srgbClr val="660000"/>
              </a:buClr>
              <a:buSzPct val="70000"/>
              <a:buChar char="□"/>
              <a:defRPr sz="2000" i="1">
                <a:latin typeface="Times New Roman"/>
                <a:ea typeface="Times New Roman"/>
                <a:cs typeface="Times New Roman"/>
                <a:sym typeface="Times New Roman"/>
              </a:defRPr>
            </a:pPr>
            <a:r>
              <a:t>彼女は6年間権力を握り続けた。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95">
                                            <p:bg/>
                                          </p:spTgt>
                                        </p:tgtEl>
                                        <p:attrNameLst>
                                          <p:attrName>style.visibility</p:attrName>
                                        </p:attrNameLst>
                                      </p:cBhvr>
                                      <p:to>
                                        <p:strVal val="visible"/>
                                      </p:to>
                                    </p:set>
                                    <p:anim calcmode="lin" valueType="num">
                                      <p:cBhvr>
                                        <p:cTn id="7" dur="500" fill="hold"/>
                                        <p:tgtEl>
                                          <p:spTgt spid="895">
                                            <p:bg/>
                                          </p:spTgt>
                                        </p:tgtEl>
                                        <p:attrNameLst>
                                          <p:attrName>ppt_w</p:attrName>
                                        </p:attrNameLst>
                                      </p:cBhvr>
                                      <p:tavLst>
                                        <p:tav tm="0">
                                          <p:val>
                                            <p:fltVal val="0"/>
                                          </p:val>
                                        </p:tav>
                                        <p:tav tm="100000">
                                          <p:val>
                                            <p:strVal val="#ppt_w"/>
                                          </p:val>
                                        </p:tav>
                                      </p:tavLst>
                                    </p:anim>
                                    <p:anim calcmode="lin" valueType="num">
                                      <p:cBhvr>
                                        <p:cTn id="8" dur="500" fill="hold"/>
                                        <p:tgtEl>
                                          <p:spTgt spid="89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895">
                                            <p:txEl>
                                              <p:pRg st="0" end="0"/>
                                            </p:txEl>
                                          </p:spTgt>
                                        </p:tgtEl>
                                        <p:attrNameLst>
                                          <p:attrName>style.visibility</p:attrName>
                                        </p:attrNameLst>
                                      </p:cBhvr>
                                      <p:to>
                                        <p:strVal val="visible"/>
                                      </p:to>
                                    </p:set>
                                    <p:anim calcmode="lin" valueType="num">
                                      <p:cBhvr>
                                        <p:cTn id="11" dur="500" fill="hold"/>
                                        <p:tgtEl>
                                          <p:spTgt spid="89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9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895">
                                            <p:txEl>
                                              <p:pRg st="1" end="1"/>
                                            </p:txEl>
                                          </p:spTgt>
                                        </p:tgtEl>
                                        <p:attrNameLst>
                                          <p:attrName>style.visibility</p:attrName>
                                        </p:attrNameLst>
                                      </p:cBhvr>
                                      <p:to>
                                        <p:strVal val="visible"/>
                                      </p:to>
                                    </p:set>
                                    <p:anim calcmode="lin" valueType="num">
                                      <p:cBhvr>
                                        <p:cTn id="16" dur="500" fill="hold"/>
                                        <p:tgtEl>
                                          <p:spTgt spid="89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9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895">
                                            <p:txEl>
                                              <p:pRg st="2" end="2"/>
                                            </p:txEl>
                                          </p:spTgt>
                                        </p:tgtEl>
                                        <p:attrNameLst>
                                          <p:attrName>style.visibility</p:attrName>
                                        </p:attrNameLst>
                                      </p:cBhvr>
                                      <p:to>
                                        <p:strVal val="visible"/>
                                      </p:to>
                                    </p:set>
                                    <p:anim calcmode="lin" valueType="num">
                                      <p:cBhvr>
                                        <p:cTn id="21" dur="500" fill="hold"/>
                                        <p:tgtEl>
                                          <p:spTgt spid="89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895">
                                            <p:txEl>
                                              <p:pRg st="3" end="3"/>
                                            </p:txEl>
                                          </p:spTgt>
                                        </p:tgtEl>
                                        <p:attrNameLst>
                                          <p:attrName>style.visibility</p:attrName>
                                        </p:attrNameLst>
                                      </p:cBhvr>
                                      <p:to>
                                        <p:strVal val="visible"/>
                                      </p:to>
                                    </p:set>
                                    <p:anim calcmode="lin" valueType="num">
                                      <p:cBhvr>
                                        <p:cTn id="27" dur="500" fill="hold"/>
                                        <p:tgtEl>
                                          <p:spTgt spid="89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95">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896">
                                            <p:bg/>
                                          </p:spTgt>
                                        </p:tgtEl>
                                        <p:attrNameLst>
                                          <p:attrName>style.visibility</p:attrName>
                                        </p:attrNameLst>
                                      </p:cBhvr>
                                      <p:to>
                                        <p:strVal val="visible"/>
                                      </p:to>
                                    </p:set>
                                    <p:anim calcmode="lin" valueType="num">
                                      <p:cBhvr>
                                        <p:cTn id="32" dur="500" fill="hold"/>
                                        <p:tgtEl>
                                          <p:spTgt spid="896">
                                            <p:bg/>
                                          </p:spTgt>
                                        </p:tgtEl>
                                        <p:attrNameLst>
                                          <p:attrName>ppt_w</p:attrName>
                                        </p:attrNameLst>
                                      </p:cBhvr>
                                      <p:tavLst>
                                        <p:tav tm="0">
                                          <p:val>
                                            <p:fltVal val="0"/>
                                          </p:val>
                                        </p:tav>
                                        <p:tav tm="100000">
                                          <p:val>
                                            <p:strVal val="#ppt_w"/>
                                          </p:val>
                                        </p:tav>
                                      </p:tavLst>
                                    </p:anim>
                                    <p:anim calcmode="lin" valueType="num">
                                      <p:cBhvr>
                                        <p:cTn id="33" dur="500" fill="hold"/>
                                        <p:tgtEl>
                                          <p:spTgt spid="896">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896">
                                            <p:txEl>
                                              <p:pRg st="0" end="0"/>
                                            </p:txEl>
                                          </p:spTgt>
                                        </p:tgtEl>
                                        <p:attrNameLst>
                                          <p:attrName>style.visibility</p:attrName>
                                        </p:attrNameLst>
                                      </p:cBhvr>
                                      <p:to>
                                        <p:strVal val="visible"/>
                                      </p:to>
                                    </p:set>
                                    <p:anim calcmode="lin" valueType="num">
                                      <p:cBhvr>
                                        <p:cTn id="36" dur="500" fill="hold"/>
                                        <p:tgtEl>
                                          <p:spTgt spid="896">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896">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896">
                                            <p:txEl>
                                              <p:pRg st="1" end="1"/>
                                            </p:txEl>
                                          </p:spTgt>
                                        </p:tgtEl>
                                        <p:attrNameLst>
                                          <p:attrName>style.visibility</p:attrName>
                                        </p:attrNameLst>
                                      </p:cBhvr>
                                      <p:to>
                                        <p:strVal val="visible"/>
                                      </p:to>
                                    </p:set>
                                    <p:anim calcmode="lin" valueType="num">
                                      <p:cBhvr>
                                        <p:cTn id="41" dur="500" fill="hold"/>
                                        <p:tgtEl>
                                          <p:spTgt spid="896">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896">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896">
                                            <p:txEl>
                                              <p:pRg st="2" end="2"/>
                                            </p:txEl>
                                          </p:spTgt>
                                        </p:tgtEl>
                                        <p:attrNameLst>
                                          <p:attrName>style.visibility</p:attrName>
                                        </p:attrNameLst>
                                      </p:cBhvr>
                                      <p:to>
                                        <p:strVal val="visible"/>
                                      </p:to>
                                    </p:set>
                                    <p:anim calcmode="lin" valueType="num">
                                      <p:cBhvr>
                                        <p:cTn id="46" dur="500" fill="hold"/>
                                        <p:tgtEl>
                                          <p:spTgt spid="896">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96">
                                            <p:txEl>
                                              <p:pRg st="2" end="2"/>
                                            </p:txEl>
                                          </p:spTgt>
                                        </p:tgtEl>
                                        <p:attrNameLst>
                                          <p:attrName>ppt_h</p:attrName>
                                        </p:attrNameLst>
                                      </p:cBhvr>
                                      <p:tavLst>
                                        <p:tav tm="0">
                                          <p:val>
                                            <p:fltVal val="0"/>
                                          </p:val>
                                        </p:tav>
                                        <p:tav tm="100000">
                                          <p:val>
                                            <p:strVal val="#ppt_h"/>
                                          </p:val>
                                        </p:tav>
                                      </p:tavLst>
                                    </p:anim>
                                  </p:childTnLst>
                                </p:cTn>
                              </p:par>
                            </p:childTnLst>
                          </p:cTn>
                        </p:par>
                        <p:par>
                          <p:cTn id="48" fill="hold">
                            <p:stCondLst>
                              <p:cond delay="2000"/>
                            </p:stCondLst>
                            <p:childTnLst>
                              <p:par>
                                <p:cTn id="49" presetID="23" presetClass="entr" presetSubtype="16" fill="hold" grpId="2" nodeType="afterEffect">
                                  <p:stCondLst>
                                    <p:cond delay="0"/>
                                  </p:stCondLst>
                                  <p:iterate>
                                    <p:tmAbs val="0"/>
                                  </p:iterate>
                                  <p:childTnLst>
                                    <p:set>
                                      <p:cBhvr>
                                        <p:cTn id="50" fill="hold"/>
                                        <p:tgtEl>
                                          <p:spTgt spid="896">
                                            <p:txEl>
                                              <p:pRg st="3" end="3"/>
                                            </p:txEl>
                                          </p:spTgt>
                                        </p:tgtEl>
                                        <p:attrNameLst>
                                          <p:attrName>style.visibility</p:attrName>
                                        </p:attrNameLst>
                                      </p:cBhvr>
                                      <p:to>
                                        <p:strVal val="visible"/>
                                      </p:to>
                                    </p:set>
                                    <p:anim calcmode="lin" valueType="num">
                                      <p:cBhvr>
                                        <p:cTn id="51" dur="500" fill="hold"/>
                                        <p:tgtEl>
                                          <p:spTgt spid="896">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89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 grpId="1" build="p" bldLvl="5" animBg="1" advAuto="0"/>
      <p:bldP spid="896" grpId="2" build="p" bldLvl="5"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123</a:t>
            </a:fld>
            <a:endParaRPr/>
          </a:p>
        </p:txBody>
      </p:sp>
      <p:sp>
        <p:nvSpPr>
          <p:cNvPr id="899" name="The Coronation of Joash (2 Kg. 11:4-21)"/>
          <p:cNvSpPr txBox="1">
            <a:spLocks noGrp="1"/>
          </p:cNvSpPr>
          <p:nvPr>
            <p:ph type="title" idx="4294967295"/>
          </p:nvPr>
        </p:nvSpPr>
        <p:spPr>
          <a:xfrm>
            <a:off x="457200" y="533398"/>
            <a:ext cx="8229600" cy="1143004"/>
          </a:xfrm>
          <a:prstGeom prst="rect">
            <a:avLst/>
          </a:prstGeom>
        </p:spPr>
        <p:txBody>
          <a:bodyPr/>
          <a:lstStyle/>
          <a:p>
            <a:pPr defTabSz="841247">
              <a:defRPr sz="4048"/>
            </a:pPr>
            <a:r>
              <a:t>The Coronation of Joash</a:t>
            </a:r>
            <a:r>
              <a:rPr sz="3680"/>
              <a:t> </a:t>
            </a:r>
            <a:r>
              <a:rPr sz="2576"/>
              <a:t>(2 Kg. 11:4-21)ヨアシュの戴冠式（2列11:4-21）</a:t>
            </a:r>
          </a:p>
        </p:txBody>
      </p:sp>
      <p:sp>
        <p:nvSpPr>
          <p:cNvPr id="900" name="In the seventh year of Athaliah’s usurpation, conservative elements under Jehoiada, the priest, staged the royal son’s coronation.…"/>
          <p:cNvSpPr txBox="1">
            <a:spLocks noGrp="1"/>
          </p:cNvSpPr>
          <p:nvPr>
            <p:ph type="body" sz="half" idx="4294967295"/>
          </p:nvPr>
        </p:nvSpPr>
        <p:spPr>
          <a:xfrm>
            <a:off x="419100" y="1765454"/>
            <a:ext cx="8305800" cy="2454961"/>
          </a:xfrm>
          <a:prstGeom prst="rect">
            <a:avLst/>
          </a:prstGeom>
        </p:spPr>
        <p:txBody>
          <a:bodyPr>
            <a:normAutofit lnSpcReduction="10000"/>
          </a:bodyPr>
          <a:lstStyle/>
          <a:p>
            <a:pPr marL="319531" indent="-319531" defTabSz="621791">
              <a:lnSpc>
                <a:spcPct val="90000"/>
              </a:lnSpc>
              <a:spcBef>
                <a:spcPts val="400"/>
              </a:spcBef>
              <a:buSzTx/>
              <a:buNone/>
              <a:defRPr sz="2176" b="1"/>
            </a:pPr>
            <a:r>
              <a:rPr dirty="0"/>
              <a:t>In the seventh year of Athaliah’s usurpation, conservative elements under Jehoiada, the priest, staged the royal son’s coronation.</a:t>
            </a:r>
          </a:p>
          <a:p>
            <a:pPr marL="319531" indent="-319531" defTabSz="621791">
              <a:lnSpc>
                <a:spcPct val="90000"/>
              </a:lnSpc>
              <a:spcBef>
                <a:spcPts val="400"/>
              </a:spcBef>
              <a:defRPr sz="1904" i="1"/>
            </a:pPr>
            <a:r>
              <a:rPr dirty="0"/>
              <a:t>With the support of the army, Jehoiada presented Joash in the temple during a Sabbath.</a:t>
            </a:r>
          </a:p>
          <a:p>
            <a:pPr marL="319531" indent="-319531" defTabSz="621791">
              <a:lnSpc>
                <a:spcPct val="90000"/>
              </a:lnSpc>
              <a:spcBef>
                <a:spcPts val="400"/>
              </a:spcBef>
              <a:defRPr sz="1904" i="1"/>
            </a:pPr>
            <a:r>
              <a:rPr dirty="0"/>
              <a:t>At the age of seven, Joash was crowned and acclaimed the rightful king of Judah.</a:t>
            </a:r>
          </a:p>
          <a:p>
            <a:pPr marL="319531" indent="-319531" defTabSz="621791">
              <a:lnSpc>
                <a:spcPct val="90000"/>
              </a:lnSpc>
              <a:spcBef>
                <a:spcPts val="400"/>
              </a:spcBef>
              <a:defRPr sz="1904" i="1"/>
            </a:pPr>
            <a:r>
              <a:rPr dirty="0"/>
              <a:t>Athaliah was summarily arrested and executed.</a:t>
            </a:r>
          </a:p>
          <a:p>
            <a:pPr marL="319531" indent="-319531" defTabSz="621791">
              <a:lnSpc>
                <a:spcPct val="90000"/>
              </a:lnSpc>
              <a:spcBef>
                <a:spcPts val="400"/>
              </a:spcBef>
              <a:defRPr sz="1904" i="1"/>
            </a:pPr>
            <a:r>
              <a:rPr dirty="0"/>
              <a:t>Jehoiada then renewed Yahweh’s covenant with the citizens of Judah, purging the country of the Ba’al cult.</a:t>
            </a:r>
          </a:p>
        </p:txBody>
      </p:sp>
      <p:sp>
        <p:nvSpPr>
          <p:cNvPr id="901" name="In the seventh year of Athaliah’s usurpation, conservative elements under Jehoiada, the priest, staged the royal son’s coronation.…"/>
          <p:cNvSpPr txBox="1"/>
          <p:nvPr/>
        </p:nvSpPr>
        <p:spPr>
          <a:xfrm>
            <a:off x="228354" y="4161607"/>
            <a:ext cx="8788893" cy="2713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38328" indent="-338328" defTabSz="658368">
              <a:lnSpc>
                <a:spcPct val="90000"/>
              </a:lnSpc>
              <a:spcBef>
                <a:spcPts val="500"/>
              </a:spcBef>
              <a:buClr>
                <a:srgbClr val="660000"/>
              </a:buClr>
              <a:defRPr sz="2304" b="1">
                <a:latin typeface="Times New Roman"/>
                <a:ea typeface="Times New Roman"/>
                <a:cs typeface="Times New Roman"/>
                <a:sym typeface="Times New Roman"/>
              </a:defRPr>
            </a:pPr>
            <a:r>
              <a:t>アタルヤの簒奪から7年目、祭司ヨアダの指導のもと保守派が王子の戴冠式をおこなった。</a:t>
            </a:r>
          </a:p>
          <a:p>
            <a:pPr marL="338328" indent="-338328" defTabSz="658368">
              <a:lnSpc>
                <a:spcPct val="90000"/>
              </a:lnSpc>
              <a:spcBef>
                <a:spcPts val="400"/>
              </a:spcBef>
              <a:buClr>
                <a:srgbClr val="660000"/>
              </a:buClr>
              <a:buSzPct val="70000"/>
              <a:buChar char="□"/>
              <a:defRPr sz="2016" i="1">
                <a:latin typeface="Times New Roman"/>
                <a:ea typeface="Times New Roman"/>
                <a:cs typeface="Times New Roman"/>
                <a:sym typeface="Times New Roman"/>
              </a:defRPr>
            </a:pPr>
            <a:r>
              <a:t>軍の支持を得て、祭司ヨアダは安息日に神殿でヨアシュを紹介した。</a:t>
            </a:r>
          </a:p>
          <a:p>
            <a:pPr marL="338328" indent="-338328" defTabSz="658368">
              <a:lnSpc>
                <a:spcPct val="90000"/>
              </a:lnSpc>
              <a:spcBef>
                <a:spcPts val="400"/>
              </a:spcBef>
              <a:buClr>
                <a:srgbClr val="660000"/>
              </a:buClr>
              <a:buSzPct val="70000"/>
              <a:buChar char="□"/>
              <a:defRPr sz="2016" i="1">
                <a:latin typeface="Times New Roman"/>
                <a:ea typeface="Times New Roman"/>
                <a:cs typeface="Times New Roman"/>
                <a:sym typeface="Times New Roman"/>
              </a:defRPr>
            </a:pPr>
            <a:r>
              <a:t>7歳のヨアシュは戴冠し、ユダの正当な王として称えられた。</a:t>
            </a:r>
          </a:p>
          <a:p>
            <a:pPr marL="338328" indent="-338328" defTabSz="658368">
              <a:lnSpc>
                <a:spcPct val="90000"/>
              </a:lnSpc>
              <a:spcBef>
                <a:spcPts val="400"/>
              </a:spcBef>
              <a:buClr>
                <a:srgbClr val="660000"/>
              </a:buClr>
              <a:buSzPct val="70000"/>
              <a:buChar char="□"/>
              <a:defRPr sz="2016" i="1">
                <a:latin typeface="Times New Roman"/>
                <a:ea typeface="Times New Roman"/>
                <a:cs typeface="Times New Roman"/>
                <a:sym typeface="Times New Roman"/>
              </a:defRPr>
            </a:pPr>
            <a:r>
              <a:t>アタルヤは即座に逮捕され処刑された。</a:t>
            </a:r>
          </a:p>
          <a:p>
            <a:pPr marL="338328" indent="-338328" defTabSz="658368">
              <a:lnSpc>
                <a:spcPct val="90000"/>
              </a:lnSpc>
              <a:spcBef>
                <a:spcPts val="400"/>
              </a:spcBef>
              <a:buClr>
                <a:srgbClr val="660000"/>
              </a:buClr>
              <a:buSzPct val="70000"/>
              <a:buChar char="□"/>
              <a:defRPr sz="2016" i="1">
                <a:latin typeface="Times New Roman"/>
                <a:ea typeface="Times New Roman"/>
                <a:cs typeface="Times New Roman"/>
                <a:sym typeface="Times New Roman"/>
              </a:defRPr>
            </a:pPr>
            <a:r>
              <a:t>その後エホヤダはユダの民とヤハウェとの契約を新たにし、バアル崇拝を国から取り除いた。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00">
                                            <p:bg/>
                                          </p:spTgt>
                                        </p:tgtEl>
                                        <p:attrNameLst>
                                          <p:attrName>style.visibility</p:attrName>
                                        </p:attrNameLst>
                                      </p:cBhvr>
                                      <p:to>
                                        <p:strVal val="visible"/>
                                      </p:to>
                                    </p:set>
                                    <p:anim calcmode="lin" valueType="num">
                                      <p:cBhvr>
                                        <p:cTn id="7" dur="500" fill="hold"/>
                                        <p:tgtEl>
                                          <p:spTgt spid="900">
                                            <p:bg/>
                                          </p:spTgt>
                                        </p:tgtEl>
                                        <p:attrNameLst>
                                          <p:attrName>ppt_w</p:attrName>
                                        </p:attrNameLst>
                                      </p:cBhvr>
                                      <p:tavLst>
                                        <p:tav tm="0">
                                          <p:val>
                                            <p:fltVal val="0"/>
                                          </p:val>
                                        </p:tav>
                                        <p:tav tm="100000">
                                          <p:val>
                                            <p:strVal val="#ppt_w"/>
                                          </p:val>
                                        </p:tav>
                                      </p:tavLst>
                                    </p:anim>
                                    <p:anim calcmode="lin" valueType="num">
                                      <p:cBhvr>
                                        <p:cTn id="8" dur="500" fill="hold"/>
                                        <p:tgtEl>
                                          <p:spTgt spid="9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00">
                                            <p:txEl>
                                              <p:pRg st="0" end="0"/>
                                            </p:txEl>
                                          </p:spTgt>
                                        </p:tgtEl>
                                        <p:attrNameLst>
                                          <p:attrName>style.visibility</p:attrName>
                                        </p:attrNameLst>
                                      </p:cBhvr>
                                      <p:to>
                                        <p:strVal val="visible"/>
                                      </p:to>
                                    </p:set>
                                    <p:anim calcmode="lin" valueType="num">
                                      <p:cBhvr>
                                        <p:cTn id="11" dur="500" fill="hold"/>
                                        <p:tgtEl>
                                          <p:spTgt spid="9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0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00">
                                            <p:txEl>
                                              <p:pRg st="1" end="1"/>
                                            </p:txEl>
                                          </p:spTgt>
                                        </p:tgtEl>
                                        <p:attrNameLst>
                                          <p:attrName>style.visibility</p:attrName>
                                        </p:attrNameLst>
                                      </p:cBhvr>
                                      <p:to>
                                        <p:strVal val="visible"/>
                                      </p:to>
                                    </p:set>
                                    <p:anim calcmode="lin" valueType="num">
                                      <p:cBhvr>
                                        <p:cTn id="16" dur="500" fill="hold"/>
                                        <p:tgtEl>
                                          <p:spTgt spid="90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0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00">
                                            <p:txEl>
                                              <p:pRg st="2" end="2"/>
                                            </p:txEl>
                                          </p:spTgt>
                                        </p:tgtEl>
                                        <p:attrNameLst>
                                          <p:attrName>style.visibility</p:attrName>
                                        </p:attrNameLst>
                                      </p:cBhvr>
                                      <p:to>
                                        <p:strVal val="visible"/>
                                      </p:to>
                                    </p:set>
                                    <p:anim calcmode="lin" valueType="num">
                                      <p:cBhvr>
                                        <p:cTn id="21" dur="500" fill="hold"/>
                                        <p:tgtEl>
                                          <p:spTgt spid="90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0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900">
                                            <p:txEl>
                                              <p:pRg st="3" end="3"/>
                                            </p:txEl>
                                          </p:spTgt>
                                        </p:tgtEl>
                                        <p:attrNameLst>
                                          <p:attrName>style.visibility</p:attrName>
                                        </p:attrNameLst>
                                      </p:cBhvr>
                                      <p:to>
                                        <p:strVal val="visible"/>
                                      </p:to>
                                    </p:set>
                                    <p:anim calcmode="lin" valueType="num">
                                      <p:cBhvr>
                                        <p:cTn id="27" dur="500" fill="hold"/>
                                        <p:tgtEl>
                                          <p:spTgt spid="90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0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900">
                                            <p:txEl>
                                              <p:pRg st="4" end="4"/>
                                            </p:txEl>
                                          </p:spTgt>
                                        </p:tgtEl>
                                        <p:attrNameLst>
                                          <p:attrName>style.visibility</p:attrName>
                                        </p:attrNameLst>
                                      </p:cBhvr>
                                      <p:to>
                                        <p:strVal val="visible"/>
                                      </p:to>
                                    </p:set>
                                    <p:anim calcmode="lin" valueType="num">
                                      <p:cBhvr>
                                        <p:cTn id="33" dur="500" fill="hold"/>
                                        <p:tgtEl>
                                          <p:spTgt spid="90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900">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2" nodeType="afterEffect">
                                  <p:stCondLst>
                                    <p:cond delay="0"/>
                                  </p:stCondLst>
                                  <p:iterate>
                                    <p:tmAbs val="0"/>
                                  </p:iterate>
                                  <p:childTnLst>
                                    <p:set>
                                      <p:cBhvr>
                                        <p:cTn id="37" fill="hold"/>
                                        <p:tgtEl>
                                          <p:spTgt spid="901">
                                            <p:bg/>
                                          </p:spTgt>
                                        </p:tgtEl>
                                        <p:attrNameLst>
                                          <p:attrName>style.visibility</p:attrName>
                                        </p:attrNameLst>
                                      </p:cBhvr>
                                      <p:to>
                                        <p:strVal val="visible"/>
                                      </p:to>
                                    </p:set>
                                    <p:anim calcmode="lin" valueType="num">
                                      <p:cBhvr>
                                        <p:cTn id="38" dur="500" fill="hold"/>
                                        <p:tgtEl>
                                          <p:spTgt spid="901">
                                            <p:bg/>
                                          </p:spTgt>
                                        </p:tgtEl>
                                        <p:attrNameLst>
                                          <p:attrName>ppt_w</p:attrName>
                                        </p:attrNameLst>
                                      </p:cBhvr>
                                      <p:tavLst>
                                        <p:tav tm="0">
                                          <p:val>
                                            <p:fltVal val="0"/>
                                          </p:val>
                                        </p:tav>
                                        <p:tav tm="100000">
                                          <p:val>
                                            <p:strVal val="#ppt_w"/>
                                          </p:val>
                                        </p:tav>
                                      </p:tavLst>
                                    </p:anim>
                                    <p:anim calcmode="lin" valueType="num">
                                      <p:cBhvr>
                                        <p:cTn id="39" dur="500" fill="hold"/>
                                        <p:tgtEl>
                                          <p:spTgt spid="901">
                                            <p:bg/>
                                          </p:spTgt>
                                        </p:tgtEl>
                                        <p:attrNameLst>
                                          <p:attrName>ppt_h</p:attrName>
                                        </p:attrNameLst>
                                      </p:cBhvr>
                                      <p:tavLst>
                                        <p:tav tm="0">
                                          <p:val>
                                            <p:fltVal val="0"/>
                                          </p:val>
                                        </p:tav>
                                        <p:tav tm="100000">
                                          <p:val>
                                            <p:strVal val="#ppt_h"/>
                                          </p:val>
                                        </p:tav>
                                      </p:tavLst>
                                    </p:anim>
                                  </p:childTnLst>
                                </p:cTn>
                              </p:par>
                              <p:par>
                                <p:cTn id="40" presetID="23" presetClass="entr" presetSubtype="16" fill="hold" grpId="2" nodeType="withEffect">
                                  <p:stCondLst>
                                    <p:cond delay="0"/>
                                  </p:stCondLst>
                                  <p:iterate>
                                    <p:tmAbs val="0"/>
                                  </p:iterate>
                                  <p:childTnLst>
                                    <p:set>
                                      <p:cBhvr>
                                        <p:cTn id="41" fill="hold"/>
                                        <p:tgtEl>
                                          <p:spTgt spid="901">
                                            <p:txEl>
                                              <p:pRg st="0" end="0"/>
                                            </p:txEl>
                                          </p:spTgt>
                                        </p:tgtEl>
                                        <p:attrNameLst>
                                          <p:attrName>style.visibility</p:attrName>
                                        </p:attrNameLst>
                                      </p:cBhvr>
                                      <p:to>
                                        <p:strVal val="visible"/>
                                      </p:to>
                                    </p:set>
                                    <p:anim calcmode="lin" valueType="num">
                                      <p:cBhvr>
                                        <p:cTn id="42" dur="500" fill="hold"/>
                                        <p:tgtEl>
                                          <p:spTgt spid="90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01">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3" presetClass="entr" presetSubtype="16" fill="hold" grpId="2" nodeType="afterEffect">
                                  <p:stCondLst>
                                    <p:cond delay="0"/>
                                  </p:stCondLst>
                                  <p:iterate>
                                    <p:tmAbs val="0"/>
                                  </p:iterate>
                                  <p:childTnLst>
                                    <p:set>
                                      <p:cBhvr>
                                        <p:cTn id="46" fill="hold"/>
                                        <p:tgtEl>
                                          <p:spTgt spid="901">
                                            <p:txEl>
                                              <p:pRg st="1" end="1"/>
                                            </p:txEl>
                                          </p:spTgt>
                                        </p:tgtEl>
                                        <p:attrNameLst>
                                          <p:attrName>style.visibility</p:attrName>
                                        </p:attrNameLst>
                                      </p:cBhvr>
                                      <p:to>
                                        <p:strVal val="visible"/>
                                      </p:to>
                                    </p:set>
                                    <p:anim calcmode="lin" valueType="num">
                                      <p:cBhvr>
                                        <p:cTn id="47" dur="500" fill="hold"/>
                                        <p:tgtEl>
                                          <p:spTgt spid="901">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901">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23" presetClass="entr" presetSubtype="16" fill="hold" grpId="2" nodeType="afterEffect">
                                  <p:stCondLst>
                                    <p:cond delay="0"/>
                                  </p:stCondLst>
                                  <p:iterate>
                                    <p:tmAbs val="0"/>
                                  </p:iterate>
                                  <p:childTnLst>
                                    <p:set>
                                      <p:cBhvr>
                                        <p:cTn id="51" fill="hold"/>
                                        <p:tgtEl>
                                          <p:spTgt spid="901">
                                            <p:txEl>
                                              <p:pRg st="2" end="2"/>
                                            </p:txEl>
                                          </p:spTgt>
                                        </p:tgtEl>
                                        <p:attrNameLst>
                                          <p:attrName>style.visibility</p:attrName>
                                        </p:attrNameLst>
                                      </p:cBhvr>
                                      <p:to>
                                        <p:strVal val="visible"/>
                                      </p:to>
                                    </p:set>
                                    <p:anim calcmode="lin" valueType="num">
                                      <p:cBhvr>
                                        <p:cTn id="52" dur="500" fill="hold"/>
                                        <p:tgtEl>
                                          <p:spTgt spid="901">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90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2" nodeType="clickEffect">
                                  <p:stCondLst>
                                    <p:cond delay="0"/>
                                  </p:stCondLst>
                                  <p:iterate>
                                    <p:tmAbs val="0"/>
                                  </p:iterate>
                                  <p:childTnLst>
                                    <p:set>
                                      <p:cBhvr>
                                        <p:cTn id="57" fill="hold"/>
                                        <p:tgtEl>
                                          <p:spTgt spid="901">
                                            <p:txEl>
                                              <p:pRg st="3" end="3"/>
                                            </p:txEl>
                                          </p:spTgt>
                                        </p:tgtEl>
                                        <p:attrNameLst>
                                          <p:attrName>style.visibility</p:attrName>
                                        </p:attrNameLst>
                                      </p:cBhvr>
                                      <p:to>
                                        <p:strVal val="visible"/>
                                      </p:to>
                                    </p:set>
                                    <p:anim calcmode="lin" valueType="num">
                                      <p:cBhvr>
                                        <p:cTn id="58" dur="500" fill="hold"/>
                                        <p:tgtEl>
                                          <p:spTgt spid="901">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90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2" nodeType="clickEffect">
                                  <p:stCondLst>
                                    <p:cond delay="0"/>
                                  </p:stCondLst>
                                  <p:iterate>
                                    <p:tmAbs val="0"/>
                                  </p:iterate>
                                  <p:childTnLst>
                                    <p:set>
                                      <p:cBhvr>
                                        <p:cTn id="63" fill="hold"/>
                                        <p:tgtEl>
                                          <p:spTgt spid="901">
                                            <p:txEl>
                                              <p:pRg st="4" end="4"/>
                                            </p:txEl>
                                          </p:spTgt>
                                        </p:tgtEl>
                                        <p:attrNameLst>
                                          <p:attrName>style.visibility</p:attrName>
                                        </p:attrNameLst>
                                      </p:cBhvr>
                                      <p:to>
                                        <p:strVal val="visible"/>
                                      </p:to>
                                    </p:set>
                                    <p:anim calcmode="lin" valueType="num">
                                      <p:cBhvr>
                                        <p:cTn id="64" dur="500" fill="hold"/>
                                        <p:tgtEl>
                                          <p:spTgt spid="901">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90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1" build="p" bldLvl="5" animBg="1" advAuto="0"/>
      <p:bldP spid="901" grpId="2" build="p" bldLvl="5"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Tel al Rimah Stele"/>
          <p:cNvSpPr txBox="1">
            <a:spLocks noGrp="1"/>
          </p:cNvSpPr>
          <p:nvPr>
            <p:ph type="title" idx="4294967295"/>
          </p:nvPr>
        </p:nvSpPr>
        <p:spPr>
          <a:xfrm>
            <a:off x="3651420" y="120834"/>
            <a:ext cx="4953004" cy="1098366"/>
          </a:xfrm>
          <a:prstGeom prst="rect">
            <a:avLst/>
          </a:prstGeom>
        </p:spPr>
        <p:txBody>
          <a:bodyPr/>
          <a:lstStyle/>
          <a:p>
            <a:pPr defTabSz="630936">
              <a:defRPr sz="3036">
                <a:latin typeface="Impact"/>
                <a:ea typeface="Impact"/>
                <a:cs typeface="Impact"/>
                <a:sym typeface="Impact"/>
              </a:defRPr>
            </a:pPr>
            <a:r>
              <a:t>Tel al Rimah Stele</a:t>
            </a:r>
          </a:p>
          <a:p>
            <a:pPr defTabSz="630936">
              <a:defRPr sz="3036">
                <a:latin typeface="Impact"/>
                <a:ea typeface="Impact"/>
                <a:cs typeface="Impact"/>
                <a:sym typeface="Impact"/>
              </a:defRPr>
            </a:pPr>
            <a:r>
              <a:t>テル・アル・リマの石碑</a:t>
            </a:r>
          </a:p>
        </p:txBody>
      </p:sp>
      <p:sp>
        <p:nvSpPr>
          <p:cNvPr id="904" name="Discovered in 1967, this inscription contains the boast of Adad-nirari III that he conquered “the entire lands of Amurri (Syria) and Hatti (Israel)”, imposing tax and tribute. Jehoash of Israel is named in the list of tributaries: “He (Adad-nirari III) r"/>
          <p:cNvSpPr txBox="1">
            <a:spLocks noGrp="1"/>
          </p:cNvSpPr>
          <p:nvPr>
            <p:ph type="body" sz="half" idx="4294967295"/>
          </p:nvPr>
        </p:nvSpPr>
        <p:spPr>
          <a:xfrm>
            <a:off x="3810000" y="1165947"/>
            <a:ext cx="4876800" cy="2927962"/>
          </a:xfrm>
          <a:prstGeom prst="rect">
            <a:avLst/>
          </a:prstGeom>
        </p:spPr>
        <p:txBody>
          <a:bodyPr>
            <a:normAutofit lnSpcReduction="10000"/>
          </a:bodyPr>
          <a:lstStyle/>
          <a:p>
            <a:pPr marL="404113" indent="-404113" defTabSz="786384">
              <a:spcBef>
                <a:spcPts val="500"/>
              </a:spcBef>
              <a:buSzTx/>
              <a:buNone/>
              <a:defRPr sz="2408">
                <a:latin typeface="Arial Narrow"/>
                <a:ea typeface="Arial Narrow"/>
                <a:cs typeface="Arial Narrow"/>
                <a:sym typeface="Arial Narrow"/>
              </a:defRPr>
            </a:pPr>
            <a:r>
              <a:t>Discovered in 1967, this inscription contains the boast of Adad-nirari III that he conquered “the entire lands of Amurri (Syria) and Hatti (Israel)”, imposing tax and tribute. Jehoash of Israel is named in the list of tributaries: “He (Adad-nirari III) received the tribute of Joash [</a:t>
            </a:r>
            <a:r>
              <a:rPr i="1"/>
              <a:t>Iu’asu</a:t>
            </a:r>
            <a:r>
              <a:t>] of Samaria.”</a:t>
            </a:r>
          </a:p>
        </p:txBody>
      </p:sp>
      <p:pic>
        <p:nvPicPr>
          <p:cNvPr id="905" name="Image:Tel Al Rimah Stele.jpg" descr="Image:Tel Al Rimah Stele.jpg">
            <a:hlinkClick r:id="rId2"/>
          </p:cNvPr>
          <p:cNvPicPr>
            <a:picLocks noChangeAspect="1"/>
          </p:cNvPicPr>
          <p:nvPr/>
        </p:nvPicPr>
        <p:blipFill>
          <a:blip r:embed="rId3"/>
          <a:stretch>
            <a:fillRect/>
          </a:stretch>
        </p:blipFill>
        <p:spPr>
          <a:xfrm>
            <a:off x="0" y="0"/>
            <a:ext cx="3452813" cy="6858000"/>
          </a:xfrm>
          <a:prstGeom prst="rect">
            <a:avLst/>
          </a:prstGeom>
          <a:ln w="12700">
            <a:miter lim="400000"/>
          </a:ln>
        </p:spPr>
      </p:pic>
      <p:sp>
        <p:nvSpPr>
          <p:cNvPr id="906" name="Iraq Museum, Bagdad"/>
          <p:cNvSpPr txBox="1"/>
          <p:nvPr/>
        </p:nvSpPr>
        <p:spPr>
          <a:xfrm>
            <a:off x="814486" y="6308418"/>
            <a:ext cx="21945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t>Iraq Museum, Bagdad</a:t>
            </a:r>
          </a:p>
        </p:txBody>
      </p:sp>
      <p:sp>
        <p:nvSpPr>
          <p:cNvPr id="907" name="Discovered in 1967, this inscription contains the boast of Adad-nirari III that he conquered “the entire lands of Amurri (Syria) and Hatti (Israel)”, imposing tax and tribute. Jehoash of Israel is named in the list of tributaries: “He (Adad-nirari III) r"/>
          <p:cNvSpPr txBox="1"/>
          <p:nvPr/>
        </p:nvSpPr>
        <p:spPr>
          <a:xfrm>
            <a:off x="3660836" y="4211495"/>
            <a:ext cx="5383222" cy="2724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457200">
              <a:defRPr b="1">
                <a:latin typeface="+mj-lt"/>
                <a:ea typeface="+mj-ea"/>
                <a:cs typeface="+mj-cs"/>
                <a:sym typeface="Helvetica"/>
              </a:defRPr>
            </a:lvl1pPr>
          </a:lstStyle>
          <a:p>
            <a:r>
              <a:t>1967年に発見されたこの碑文には、アダド＝ニラリ3世が「アムリ（シリア）とハッティ（イスラエル）の全土を征服し」、税や貢物を課したという自慢が刻まれています。イスラエルのヨアシュが貢物を納めた者の一人として記されており、「彼（アダド＝ニラリ3世）はサマリアのヨアシュ（イウアス）の貢物を受け取った」と記されています。</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線"/>
          <p:cNvSpPr/>
          <p:nvPr/>
        </p:nvSpPr>
        <p:spPr>
          <a:xfrm>
            <a:off x="-3" y="4343400"/>
            <a:ext cx="9144005" cy="0"/>
          </a:xfrm>
          <a:prstGeom prst="line">
            <a:avLst/>
          </a:prstGeom>
          <a:ln w="76200">
            <a:solidFill>
              <a:srgbClr val="660000"/>
            </a:solidFill>
          </a:ln>
        </p:spPr>
        <p:txBody>
          <a:bodyPr lIns="45718" tIns="45718" rIns="45718" bIns="45718"/>
          <a:lstStyle/>
          <a:p>
            <a:endParaRPr/>
          </a:p>
        </p:txBody>
      </p:sp>
      <p:sp>
        <p:nvSpPr>
          <p:cNvPr id="910" name="線"/>
          <p:cNvSpPr/>
          <p:nvPr/>
        </p:nvSpPr>
        <p:spPr>
          <a:xfrm>
            <a:off x="-3" y="4419600"/>
            <a:ext cx="9144005" cy="0"/>
          </a:xfrm>
          <a:prstGeom prst="line">
            <a:avLst/>
          </a:prstGeom>
          <a:ln w="76200">
            <a:solidFill>
              <a:schemeClr val="accent2"/>
            </a:solidFill>
          </a:ln>
        </p:spPr>
        <p:txBody>
          <a:bodyPr lIns="45718" tIns="45718" rIns="45718" bIns="45718"/>
          <a:lstStyle/>
          <a:p>
            <a:endParaRPr/>
          </a:p>
        </p:txBody>
      </p:sp>
      <p:sp>
        <p:nvSpPr>
          <p:cNvPr id="911" name="線"/>
          <p:cNvSpPr/>
          <p:nvPr/>
        </p:nvSpPr>
        <p:spPr>
          <a:xfrm>
            <a:off x="-3" y="4495800"/>
            <a:ext cx="9144005" cy="0"/>
          </a:xfrm>
          <a:prstGeom prst="line">
            <a:avLst/>
          </a:prstGeom>
          <a:ln w="76200">
            <a:solidFill>
              <a:schemeClr val="accent2"/>
            </a:solidFill>
          </a:ln>
        </p:spPr>
        <p:txBody>
          <a:bodyPr lIns="45718" tIns="45718" rIns="45718" bIns="45718"/>
          <a:lstStyle/>
          <a:p>
            <a:endParaRPr/>
          </a:p>
        </p:txBody>
      </p:sp>
      <p:sp>
        <p:nvSpPr>
          <p:cNvPr id="912" name="Israel &amp; Judah until Israel's Exile"/>
          <p:cNvSpPr txBox="1"/>
          <p:nvPr/>
        </p:nvSpPr>
        <p:spPr>
          <a:xfrm>
            <a:off x="952873" y="2459734"/>
            <a:ext cx="6885792" cy="2272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2500">
                <a:ln w="9525" cap="flat">
                  <a:solidFill>
                    <a:srgbClr val="000000"/>
                  </a:solidFill>
                  <a:prstDash val="solid"/>
                  <a:round/>
                </a:ln>
                <a:solidFill>
                  <a:srgbClr val="FFFFFF"/>
                </a:solidFill>
                <a:latin typeface="MARKETPRO"/>
                <a:ea typeface="MARKETPRO"/>
                <a:cs typeface="MARKETPRO"/>
                <a:sym typeface="MARKETPRO"/>
              </a:defRPr>
            </a:pPr>
            <a:r>
              <a:t>Israel &amp; Judah until Israel's Exile</a:t>
            </a:r>
          </a:p>
          <a:p>
            <a:pPr algn="ctr">
              <a:defRPr sz="2500">
                <a:ln w="9525" cap="flat">
                  <a:solidFill>
                    <a:srgbClr val="000000"/>
                  </a:solidFill>
                  <a:prstDash val="solid"/>
                  <a:round/>
                </a:ln>
                <a:solidFill>
                  <a:srgbClr val="FFFFFF"/>
                </a:solidFill>
                <a:latin typeface="MARKETPRO"/>
                <a:ea typeface="MARKETPRO"/>
                <a:cs typeface="MARKETPRO"/>
                <a:sym typeface="MARKETPRO"/>
              </a:defRPr>
            </a:pPr>
            <a:r>
              <a:t>イスラエルとユダ：イスラエル捕囚まで</a:t>
            </a:r>
          </a:p>
        </p:txBody>
      </p:sp>
      <p:sp>
        <p:nvSpPr>
          <p:cNvPr id="913" name="2 Kings 14-17"/>
          <p:cNvSpPr txBox="1"/>
          <p:nvPr/>
        </p:nvSpPr>
        <p:spPr>
          <a:xfrm>
            <a:off x="2262169" y="4800600"/>
            <a:ext cx="4267201" cy="1044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2000">
                <a:ln w="9525" cap="flat">
                  <a:solidFill>
                    <a:srgbClr val="000000"/>
                  </a:solidFill>
                  <a:prstDash val="solid"/>
                  <a:round/>
                </a:ln>
                <a:solidFill>
                  <a:srgbClr val="FFFFFF"/>
                </a:solidFill>
                <a:latin typeface="MARKETPRO"/>
                <a:ea typeface="MARKETPRO"/>
                <a:cs typeface="MARKETPRO"/>
                <a:sym typeface="MARKETPRO"/>
              </a:defRPr>
            </a:pPr>
            <a:r>
              <a:t>2 Kings 14-17</a:t>
            </a:r>
          </a:p>
          <a:p>
            <a:pPr algn="ctr">
              <a:defRPr sz="2000">
                <a:ln w="9525" cap="flat">
                  <a:solidFill>
                    <a:srgbClr val="000000"/>
                  </a:solidFill>
                  <a:prstDash val="solid"/>
                  <a:round/>
                </a:ln>
                <a:solidFill>
                  <a:srgbClr val="FFFFFF"/>
                </a:solidFill>
                <a:latin typeface="MARKETPRO"/>
                <a:ea typeface="MARKETPRO"/>
                <a:cs typeface="MARKETPRO"/>
                <a:sym typeface="MARKETPRO"/>
              </a:defRPr>
            </a:pPr>
            <a:r>
              <a:t>２列王記14-17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126</a:t>
            </a:fld>
            <a:endParaRPr/>
          </a:p>
        </p:txBody>
      </p:sp>
      <p:sp>
        <p:nvSpPr>
          <p:cNvPr id="916" name="Jeroboam II of Israel (2 Kg. 14:23-29)"/>
          <p:cNvSpPr txBox="1">
            <a:spLocks noGrp="1"/>
          </p:cNvSpPr>
          <p:nvPr>
            <p:ph type="title" idx="4294967295"/>
          </p:nvPr>
        </p:nvSpPr>
        <p:spPr>
          <a:xfrm>
            <a:off x="457200" y="533398"/>
            <a:ext cx="8229600" cy="1143004"/>
          </a:xfrm>
          <a:prstGeom prst="rect">
            <a:avLst/>
          </a:prstGeom>
        </p:spPr>
        <p:txBody>
          <a:bodyPr/>
          <a:lstStyle/>
          <a:p>
            <a:r>
              <a:t>Jeroboam II of Israel </a:t>
            </a:r>
            <a:r>
              <a:rPr sz="2800"/>
              <a:t>(2 Kg. 14:23-29)</a:t>
            </a:r>
          </a:p>
        </p:txBody>
      </p:sp>
      <p:sp>
        <p:nvSpPr>
          <p:cNvPr id="917" name="Jeroboam II enjoyed a long and relatively stable reign in the north, the longest of any of the northern kings (41 years).…"/>
          <p:cNvSpPr txBox="1">
            <a:spLocks noGrp="1"/>
          </p:cNvSpPr>
          <p:nvPr>
            <p:ph type="body" idx="4294967295"/>
          </p:nvPr>
        </p:nvSpPr>
        <p:spPr>
          <a:xfrm>
            <a:off x="457200" y="1828800"/>
            <a:ext cx="8229600" cy="4876800"/>
          </a:xfrm>
          <a:prstGeom prst="rect">
            <a:avLst/>
          </a:prstGeom>
        </p:spPr>
        <p:txBody>
          <a:bodyPr/>
          <a:lstStyle/>
          <a:p>
            <a:pPr>
              <a:lnSpc>
                <a:spcPct val="80000"/>
              </a:lnSpc>
              <a:buSzTx/>
              <a:buNone/>
              <a:defRPr b="1"/>
            </a:pPr>
            <a:r>
              <a:rPr sz="2800" dirty="0"/>
              <a:t>Jeroboam II enjoyed a long and relatively stable reign in the north, the longest of any of the northern kings (41 years).</a:t>
            </a:r>
          </a:p>
          <a:p>
            <a:pPr>
              <a:lnSpc>
                <a:spcPct val="80000"/>
              </a:lnSpc>
              <a:spcBef>
                <a:spcPts val="600"/>
              </a:spcBef>
              <a:defRPr sz="2800" i="1"/>
            </a:pPr>
            <a:r>
              <a:rPr sz="2400" dirty="0"/>
              <a:t>He reasserted his northern border to Damascus, as predicted by the prophet Jonah (2 Kg. 14:25), and his southern border in the Transjordan to the Dead Sea.</a:t>
            </a:r>
          </a:p>
          <a:p>
            <a:pPr>
              <a:lnSpc>
                <a:spcPct val="80000"/>
              </a:lnSpc>
              <a:spcBef>
                <a:spcPts val="600"/>
              </a:spcBef>
              <a:defRPr sz="2800" i="1"/>
            </a:pPr>
            <a:r>
              <a:rPr sz="2400" dirty="0"/>
              <a:t>His military extensions brought increased prosperity to his capital for which he was severely castigated by Amos (Am. 3:15; 6:1, 4-6, 11).</a:t>
            </a:r>
          </a:p>
          <a:p>
            <a:pPr>
              <a:lnSpc>
                <a:spcPct val="80000"/>
              </a:lnSpc>
              <a:spcBef>
                <a:spcPts val="600"/>
              </a:spcBef>
              <a:defRPr sz="2800" i="1"/>
            </a:pPr>
            <a:r>
              <a:rPr sz="2400" dirty="0"/>
              <a:t>The social injustice and unfaithfulness to Yahweh during his reign was challenged by Hosea (Ho. 1:1).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17">
                                            <p:bg/>
                                          </p:spTgt>
                                        </p:tgtEl>
                                        <p:attrNameLst>
                                          <p:attrName>style.visibility</p:attrName>
                                        </p:attrNameLst>
                                      </p:cBhvr>
                                      <p:to>
                                        <p:strVal val="visible"/>
                                      </p:to>
                                    </p:set>
                                    <p:anim calcmode="lin" valueType="num">
                                      <p:cBhvr>
                                        <p:cTn id="7" dur="500" fill="hold"/>
                                        <p:tgtEl>
                                          <p:spTgt spid="917">
                                            <p:bg/>
                                          </p:spTgt>
                                        </p:tgtEl>
                                        <p:attrNameLst>
                                          <p:attrName>ppt_w</p:attrName>
                                        </p:attrNameLst>
                                      </p:cBhvr>
                                      <p:tavLst>
                                        <p:tav tm="0">
                                          <p:val>
                                            <p:fltVal val="0"/>
                                          </p:val>
                                        </p:tav>
                                        <p:tav tm="100000">
                                          <p:val>
                                            <p:strVal val="#ppt_w"/>
                                          </p:val>
                                        </p:tav>
                                      </p:tavLst>
                                    </p:anim>
                                    <p:anim calcmode="lin" valueType="num">
                                      <p:cBhvr>
                                        <p:cTn id="8" dur="500" fill="hold"/>
                                        <p:tgtEl>
                                          <p:spTgt spid="91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17">
                                            <p:txEl>
                                              <p:pRg st="0" end="0"/>
                                            </p:txEl>
                                          </p:spTgt>
                                        </p:tgtEl>
                                        <p:attrNameLst>
                                          <p:attrName>style.visibility</p:attrName>
                                        </p:attrNameLst>
                                      </p:cBhvr>
                                      <p:to>
                                        <p:strVal val="visible"/>
                                      </p:to>
                                    </p:set>
                                    <p:anim calcmode="lin" valueType="num">
                                      <p:cBhvr>
                                        <p:cTn id="11" dur="500" fill="hold"/>
                                        <p:tgtEl>
                                          <p:spTgt spid="9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1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17">
                                            <p:txEl>
                                              <p:pRg st="1" end="1"/>
                                            </p:txEl>
                                          </p:spTgt>
                                        </p:tgtEl>
                                        <p:attrNameLst>
                                          <p:attrName>style.visibility</p:attrName>
                                        </p:attrNameLst>
                                      </p:cBhvr>
                                      <p:to>
                                        <p:strVal val="visible"/>
                                      </p:to>
                                    </p:set>
                                    <p:anim calcmode="lin" valueType="num">
                                      <p:cBhvr>
                                        <p:cTn id="16" dur="500" fill="hold"/>
                                        <p:tgtEl>
                                          <p:spTgt spid="91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1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17">
                                            <p:txEl>
                                              <p:pRg st="2" end="2"/>
                                            </p:txEl>
                                          </p:spTgt>
                                        </p:tgtEl>
                                        <p:attrNameLst>
                                          <p:attrName>style.visibility</p:attrName>
                                        </p:attrNameLst>
                                      </p:cBhvr>
                                      <p:to>
                                        <p:strVal val="visible"/>
                                      </p:to>
                                    </p:set>
                                    <p:anim calcmode="lin" valueType="num">
                                      <p:cBhvr>
                                        <p:cTn id="21" dur="500" fill="hold"/>
                                        <p:tgtEl>
                                          <p:spTgt spid="91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1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917">
                                            <p:txEl>
                                              <p:pRg st="3" end="3"/>
                                            </p:txEl>
                                          </p:spTgt>
                                        </p:tgtEl>
                                        <p:attrNameLst>
                                          <p:attrName>style.visibility</p:attrName>
                                        </p:attrNameLst>
                                      </p:cBhvr>
                                      <p:to>
                                        <p:strVal val="visible"/>
                                      </p:to>
                                    </p:set>
                                    <p:anim calcmode="lin" valueType="num">
                                      <p:cBhvr>
                                        <p:cTn id="27" dur="500" fill="hold"/>
                                        <p:tgtEl>
                                          <p:spTgt spid="91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1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 grpId="1" build="p" bldLvl="5"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127</a:t>
            </a:fld>
            <a:endParaRPr/>
          </a:p>
        </p:txBody>
      </p:sp>
      <p:sp>
        <p:nvSpPr>
          <p:cNvPr id="920" name="Jeroboam II of Israel (2 Kg. 14:23-29)"/>
          <p:cNvSpPr txBox="1">
            <a:spLocks noGrp="1"/>
          </p:cNvSpPr>
          <p:nvPr>
            <p:ph type="title" idx="4294967295"/>
          </p:nvPr>
        </p:nvSpPr>
        <p:spPr>
          <a:xfrm>
            <a:off x="317942" y="536388"/>
            <a:ext cx="8920493" cy="1143004"/>
          </a:xfrm>
          <a:prstGeom prst="rect">
            <a:avLst/>
          </a:prstGeom>
        </p:spPr>
        <p:txBody>
          <a:bodyPr/>
          <a:lstStyle/>
          <a:p>
            <a:r>
              <a:rPr sz="2800"/>
              <a:t>イスラエルの王ヤロブアム2世</a:t>
            </a:r>
          </a:p>
          <a:p>
            <a:r>
              <a:rPr sz="2800"/>
              <a:t>（第二列王記 14章23〜29節）</a:t>
            </a:r>
          </a:p>
        </p:txBody>
      </p:sp>
      <p:sp>
        <p:nvSpPr>
          <p:cNvPr id="921" name="Jeroboam II enjoyed a long and relatively stable reign in the north, the longest of any of the northern kings (41 years).…"/>
          <p:cNvSpPr txBox="1">
            <a:spLocks noGrp="1"/>
          </p:cNvSpPr>
          <p:nvPr>
            <p:ph type="body" idx="4294967295"/>
          </p:nvPr>
        </p:nvSpPr>
        <p:spPr>
          <a:xfrm>
            <a:off x="13854" y="1793494"/>
            <a:ext cx="8920493" cy="4974501"/>
          </a:xfrm>
          <a:prstGeom prst="rect">
            <a:avLst/>
          </a:prstGeom>
        </p:spPr>
        <p:txBody>
          <a:bodyPr/>
          <a:lstStyle/>
          <a:p>
            <a:pPr marL="422909" indent="-422909" defTabSz="822959">
              <a:lnSpc>
                <a:spcPct val="80000"/>
              </a:lnSpc>
              <a:spcBef>
                <a:spcPts val="500"/>
              </a:spcBef>
              <a:defRPr sz="2520" i="1"/>
            </a:pPr>
            <a:r>
              <a:t>ヤロブアム2世は北王国イスラエルの王の中で最も長く、41年間も王として治めた。その間、国は比較的安定していた。</a:t>
            </a:r>
          </a:p>
          <a:p>
            <a:pPr marL="422909" indent="-422909" defTabSz="822959">
              <a:lnSpc>
                <a:spcPct val="80000"/>
              </a:lnSpc>
              <a:spcBef>
                <a:spcPts val="500"/>
              </a:spcBef>
              <a:defRPr sz="2520" i="1"/>
            </a:pPr>
            <a:r>
              <a:t>彼は、預言者ヨナ（第二列王記14章25節）の預言通りに、北の国境をダマスコまで押し戻し、東のヨルダン川東側（トランスヨルダン）では南の国境を死海まで広げた。</a:t>
            </a:r>
          </a:p>
          <a:p>
            <a:pPr marL="422909" indent="-422909" defTabSz="822959">
              <a:lnSpc>
                <a:spcPct val="80000"/>
              </a:lnSpc>
              <a:spcBef>
                <a:spcPts val="500"/>
              </a:spcBef>
              <a:defRPr sz="2520" i="1"/>
            </a:pPr>
            <a:r>
              <a:t>軍事的な拡大によって首都は繁栄したが、その繁栄に対してアモス（アモス3:15、6:1、4–6、11）は厳しく非難した</a:t>
            </a:r>
          </a:p>
          <a:p>
            <a:pPr marL="422909" indent="-422909" defTabSz="822959">
              <a:lnSpc>
                <a:spcPct val="80000"/>
              </a:lnSpc>
              <a:spcBef>
                <a:spcPts val="500"/>
              </a:spcBef>
              <a:defRPr sz="2520" i="1"/>
            </a:pPr>
            <a:r>
              <a:t>また、彼の治世中に広がった社会的不正や主（ヤハウェ）への不誠実に対しては、ホセア（ホセア1:1）が警告を与えました。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21">
                                            <p:bg/>
                                          </p:spTgt>
                                        </p:tgtEl>
                                        <p:attrNameLst>
                                          <p:attrName>style.visibility</p:attrName>
                                        </p:attrNameLst>
                                      </p:cBhvr>
                                      <p:to>
                                        <p:strVal val="visible"/>
                                      </p:to>
                                    </p:set>
                                    <p:anim calcmode="lin" valueType="num">
                                      <p:cBhvr>
                                        <p:cTn id="7" dur="500" fill="hold"/>
                                        <p:tgtEl>
                                          <p:spTgt spid="921">
                                            <p:bg/>
                                          </p:spTgt>
                                        </p:tgtEl>
                                        <p:attrNameLst>
                                          <p:attrName>ppt_w</p:attrName>
                                        </p:attrNameLst>
                                      </p:cBhvr>
                                      <p:tavLst>
                                        <p:tav tm="0">
                                          <p:val>
                                            <p:fltVal val="0"/>
                                          </p:val>
                                        </p:tav>
                                        <p:tav tm="100000">
                                          <p:val>
                                            <p:strVal val="#ppt_w"/>
                                          </p:val>
                                        </p:tav>
                                      </p:tavLst>
                                    </p:anim>
                                    <p:anim calcmode="lin" valueType="num">
                                      <p:cBhvr>
                                        <p:cTn id="8" dur="500" fill="hold"/>
                                        <p:tgtEl>
                                          <p:spTgt spid="92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21">
                                            <p:txEl>
                                              <p:pRg st="0" end="0"/>
                                            </p:txEl>
                                          </p:spTgt>
                                        </p:tgtEl>
                                        <p:attrNameLst>
                                          <p:attrName>style.visibility</p:attrName>
                                        </p:attrNameLst>
                                      </p:cBhvr>
                                      <p:to>
                                        <p:strVal val="visible"/>
                                      </p:to>
                                    </p:set>
                                    <p:anim calcmode="lin" valueType="num">
                                      <p:cBhvr>
                                        <p:cTn id="11" dur="500" fill="hold"/>
                                        <p:tgtEl>
                                          <p:spTgt spid="9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2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21">
                                            <p:txEl>
                                              <p:pRg st="1" end="1"/>
                                            </p:txEl>
                                          </p:spTgt>
                                        </p:tgtEl>
                                        <p:attrNameLst>
                                          <p:attrName>style.visibility</p:attrName>
                                        </p:attrNameLst>
                                      </p:cBhvr>
                                      <p:to>
                                        <p:strVal val="visible"/>
                                      </p:to>
                                    </p:set>
                                    <p:anim calcmode="lin" valueType="num">
                                      <p:cBhvr>
                                        <p:cTn id="16" dur="500" fill="hold"/>
                                        <p:tgtEl>
                                          <p:spTgt spid="92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2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21">
                                            <p:txEl>
                                              <p:pRg st="2" end="2"/>
                                            </p:txEl>
                                          </p:spTgt>
                                        </p:tgtEl>
                                        <p:attrNameLst>
                                          <p:attrName>style.visibility</p:attrName>
                                        </p:attrNameLst>
                                      </p:cBhvr>
                                      <p:to>
                                        <p:strVal val="visible"/>
                                      </p:to>
                                    </p:set>
                                    <p:anim calcmode="lin" valueType="num">
                                      <p:cBhvr>
                                        <p:cTn id="21" dur="500" fill="hold"/>
                                        <p:tgtEl>
                                          <p:spTgt spid="92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21">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921">
                                            <p:txEl>
                                              <p:pRg st="3" end="3"/>
                                            </p:txEl>
                                          </p:spTgt>
                                        </p:tgtEl>
                                        <p:attrNameLst>
                                          <p:attrName>style.visibility</p:attrName>
                                        </p:attrNameLst>
                                      </p:cBhvr>
                                      <p:to>
                                        <p:strVal val="visible"/>
                                      </p:to>
                                    </p:set>
                                    <p:anim calcmode="lin" valueType="num">
                                      <p:cBhvr>
                                        <p:cTn id="26" dur="500" fill="hold"/>
                                        <p:tgtEl>
                                          <p:spTgt spid="92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2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1" build="p" bldLvl="5"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The Shema Seal"/>
          <p:cNvSpPr txBox="1">
            <a:spLocks noGrp="1"/>
          </p:cNvSpPr>
          <p:nvPr>
            <p:ph type="title" idx="4294967295"/>
          </p:nvPr>
        </p:nvSpPr>
        <p:spPr>
          <a:xfrm>
            <a:off x="3474718" y="152400"/>
            <a:ext cx="5318764" cy="914400"/>
          </a:xfrm>
          <a:prstGeom prst="rect">
            <a:avLst/>
          </a:prstGeom>
        </p:spPr>
        <p:txBody>
          <a:bodyPr/>
          <a:lstStyle>
            <a:lvl1pPr defTabSz="640079">
              <a:defRPr sz="3220">
                <a:latin typeface="Impact"/>
                <a:ea typeface="Impact"/>
                <a:cs typeface="Impact"/>
                <a:sym typeface="Impact"/>
              </a:defRPr>
            </a:lvl1pPr>
          </a:lstStyle>
          <a:p>
            <a:r>
              <a:t>The Shema Seal シェマの印章</a:t>
            </a:r>
          </a:p>
        </p:txBody>
      </p:sp>
      <p:sp>
        <p:nvSpPr>
          <p:cNvPr id="924" name="Jeroboam II’s name is preserved on this seal impression, which is inscribed with the words “[belonging] to Shema, servant of Jeroboam”. The expression “servant of the king” is known from other seals to refer to high ranking officials (cf. 2 Kg. 22:12)."/>
          <p:cNvSpPr txBox="1">
            <a:spLocks noGrp="1"/>
          </p:cNvSpPr>
          <p:nvPr>
            <p:ph type="body" sz="quarter" idx="4294967295"/>
          </p:nvPr>
        </p:nvSpPr>
        <p:spPr>
          <a:xfrm>
            <a:off x="76200" y="304800"/>
            <a:ext cx="3124200" cy="3986482"/>
          </a:xfrm>
          <a:prstGeom prst="rect">
            <a:avLst/>
          </a:prstGeom>
        </p:spPr>
        <p:txBody>
          <a:bodyPr>
            <a:normAutofit lnSpcReduction="10000"/>
          </a:bodyPr>
          <a:lstStyle>
            <a:lvl1pPr marL="399415" indent="-399415" algn="r" defTabSz="777240">
              <a:lnSpc>
                <a:spcPct val="90000"/>
              </a:lnSpc>
              <a:spcBef>
                <a:spcPts val="500"/>
              </a:spcBef>
              <a:buSzTx/>
              <a:buNone/>
              <a:defRPr sz="2380">
                <a:latin typeface="Arial Narrow"/>
                <a:ea typeface="Arial Narrow"/>
                <a:cs typeface="Arial Narrow"/>
                <a:sym typeface="Arial Narrow"/>
              </a:defRPr>
            </a:lvl1pPr>
          </a:lstStyle>
          <a:p>
            <a:r>
              <a:t>Jeroboam II’s name is preserved on this seal impression, which is inscribed with the words “[belonging] to Shema, servant of Jeroboam”. The expression “servant of the king” is known from other seals to refer to high ranking officials (cf. 2 Kg. 22:12).</a:t>
            </a:r>
          </a:p>
        </p:txBody>
      </p:sp>
      <p:pic>
        <p:nvPicPr>
          <p:cNvPr id="925" name="HBS86" descr="HBS86"/>
          <p:cNvPicPr>
            <a:picLocks noChangeAspect="1"/>
          </p:cNvPicPr>
          <p:nvPr/>
        </p:nvPicPr>
        <p:blipFill>
          <a:blip r:embed="rId2"/>
          <a:stretch>
            <a:fillRect/>
          </a:stretch>
        </p:blipFill>
        <p:spPr>
          <a:xfrm>
            <a:off x="3352800" y="1066800"/>
            <a:ext cx="5562600" cy="4144963"/>
          </a:xfrm>
          <a:prstGeom prst="rect">
            <a:avLst/>
          </a:prstGeom>
          <a:ln w="12700">
            <a:miter lim="400000"/>
          </a:ln>
        </p:spPr>
      </p:pic>
      <p:sp>
        <p:nvSpPr>
          <p:cNvPr id="926" name="Excavated at Megiddo in 1904, the original seal was carved in jasper. Rockefeller Museum, Jerusalem"/>
          <p:cNvSpPr txBox="1"/>
          <p:nvPr/>
        </p:nvSpPr>
        <p:spPr>
          <a:xfrm>
            <a:off x="3389123" y="5257800"/>
            <a:ext cx="5757409" cy="153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200"/>
              </a:spcBef>
              <a:defRPr sz="1600">
                <a:latin typeface="Arial Narrow"/>
                <a:ea typeface="Arial Narrow"/>
                <a:cs typeface="Arial Narrow"/>
                <a:sym typeface="Arial Narrow"/>
              </a:defRPr>
            </a:pPr>
            <a:r>
              <a:t>Excavated at Megiddo in 1904, the original seal was carved in jasper. Rockefeller Museum, Jerusalem </a:t>
            </a:r>
          </a:p>
          <a:p>
            <a:pPr>
              <a:spcBef>
                <a:spcPts val="1200"/>
              </a:spcBef>
              <a:defRPr sz="1600">
                <a:latin typeface="Arial Narrow"/>
                <a:ea typeface="Arial Narrow"/>
                <a:cs typeface="Arial Narrow"/>
                <a:sym typeface="Arial Narrow"/>
              </a:defRPr>
            </a:pPr>
            <a:r>
              <a:t>1904年にメギドで発掘されたこの印章は、ジャスパー（碧玉）で彫られている。現在はエルサレムのロックフェラー博物館に所蔵されている。</a:t>
            </a:r>
          </a:p>
        </p:txBody>
      </p:sp>
      <p:sp>
        <p:nvSpPr>
          <p:cNvPr id="927" name="Jeroboam II’s name is preserved on this seal impression, which is inscribed with the words “[belonging] to Shema, servant of Jeroboam”. The expression “servant of the king” is known from other seals to refer to high ranking officials (cf. 2 Kg. 22:12)."/>
          <p:cNvSpPr txBox="1"/>
          <p:nvPr/>
        </p:nvSpPr>
        <p:spPr>
          <a:xfrm>
            <a:off x="-12136" y="4357598"/>
            <a:ext cx="3559775" cy="356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57200">
              <a:buClr>
                <a:srgbClr val="660000"/>
              </a:buClr>
              <a:defRPr sz="1300" b="1">
                <a:latin typeface="+mj-lt"/>
                <a:ea typeface="+mj-ea"/>
                <a:cs typeface="+mj-cs"/>
                <a:sym typeface="Helvetica"/>
              </a:defRPr>
            </a:pPr>
            <a:r>
              <a:t>ヤロブアム2世の名前はこの印章の痕跡に残っており、「ヤロブアムのしもべシェマのもの」と記されている。この「王のしもべ」という 表現は、他の印章でも高官を指す言葉として 知られている（2列22:12 参照）</a:t>
            </a:r>
          </a:p>
          <a:p>
            <a:pPr defTabSz="457200">
              <a:buClr>
                <a:srgbClr val="660000"/>
              </a:buClr>
              <a:defRPr sz="1300" b="1">
                <a:latin typeface="+mj-lt"/>
                <a:ea typeface="+mj-ea"/>
                <a:cs typeface="+mj-cs"/>
                <a:sym typeface="Helvetica"/>
              </a:defRPr>
            </a:pPr>
            <a:endParaRPr/>
          </a:p>
          <a:p>
            <a:pPr>
              <a:spcBef>
                <a:spcPts val="400"/>
              </a:spcBef>
              <a:defRPr sz="1200"/>
            </a:pPr>
            <a:endParaRPr/>
          </a:p>
          <a:p>
            <a:pPr>
              <a:spcBef>
                <a:spcPts val="400"/>
              </a:spcBef>
              <a:defRPr sz="1200"/>
            </a:pPr>
            <a:endParaRPr/>
          </a:p>
          <a:p>
            <a:pPr>
              <a:spcBef>
                <a:spcPts val="400"/>
              </a:spcBef>
              <a:defRPr sz="1200"/>
            </a:pPr>
            <a:endParaRPr/>
          </a:p>
          <a:p>
            <a:pPr>
              <a:spcBef>
                <a:spcPts val="400"/>
              </a:spcBef>
              <a:defRPr sz="1200"/>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スライド番号"/>
          <p:cNvSpPr txBox="1">
            <a:spLocks noGrp="1"/>
          </p:cNvSpPr>
          <p:nvPr>
            <p:ph type="sldNum" sz="quarter" idx="4294967295"/>
          </p:nvPr>
        </p:nvSpPr>
        <p:spPr>
          <a:xfrm>
            <a:off x="8370768"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129</a:t>
            </a:fld>
            <a:endParaRPr/>
          </a:p>
        </p:txBody>
      </p:sp>
      <p:sp>
        <p:nvSpPr>
          <p:cNvPr id="930" name="The Kings During the Last Years of Israel (dates are based on the chronology of Edwin Thiele)"/>
          <p:cNvSpPr txBox="1">
            <a:spLocks noGrp="1"/>
          </p:cNvSpPr>
          <p:nvPr>
            <p:ph type="title" idx="4294967295"/>
          </p:nvPr>
        </p:nvSpPr>
        <p:spPr>
          <a:xfrm>
            <a:off x="152400" y="533398"/>
            <a:ext cx="8915400" cy="1143004"/>
          </a:xfrm>
          <a:prstGeom prst="rect">
            <a:avLst/>
          </a:prstGeom>
        </p:spPr>
        <p:txBody>
          <a:bodyPr/>
          <a:lstStyle/>
          <a:p>
            <a:pPr algn="ctr">
              <a:defRPr sz="4000"/>
            </a:pPr>
            <a:r>
              <a:t>The Kings During the Last Years of Israel</a:t>
            </a:r>
            <a:br/>
            <a:r>
              <a:rPr sz="2400" i="1"/>
              <a:t>(dates are based on the chronology of Edwin Thiele)</a:t>
            </a:r>
          </a:p>
        </p:txBody>
      </p:sp>
      <p:sp>
        <p:nvSpPr>
          <p:cNvPr id="931" name="ISRAEL…"/>
          <p:cNvSpPr txBox="1">
            <a:spLocks noGrp="1"/>
          </p:cNvSpPr>
          <p:nvPr>
            <p:ph type="body" sz="half" idx="4294967295"/>
          </p:nvPr>
        </p:nvSpPr>
        <p:spPr>
          <a:xfrm>
            <a:off x="228600" y="2209800"/>
            <a:ext cx="4267200" cy="4267200"/>
          </a:xfrm>
          <a:prstGeom prst="rect">
            <a:avLst/>
          </a:prstGeom>
          <a:solidFill>
            <a:srgbClr val="DBB691"/>
          </a:solidFill>
          <a:ln>
            <a:solidFill>
              <a:srgbClr val="000000"/>
            </a:solidFill>
            <a:miter lim="800000"/>
          </a:ln>
        </p:spPr>
        <p:txBody>
          <a:bodyPr/>
          <a:lstStyle/>
          <a:p>
            <a:pPr>
              <a:spcBef>
                <a:spcPts val="600"/>
              </a:spcBef>
              <a:buSzTx/>
              <a:buNone/>
              <a:defRPr sz="2800" b="1"/>
            </a:pPr>
            <a:r>
              <a:t>ISRAEL</a:t>
            </a:r>
          </a:p>
          <a:p>
            <a:pPr>
              <a:spcBef>
                <a:spcPts val="500"/>
              </a:spcBef>
              <a:buSzTx/>
              <a:buNone/>
              <a:defRPr sz="2400"/>
            </a:pPr>
            <a:r>
              <a:t>Zechariah	          753 BC</a:t>
            </a:r>
          </a:p>
          <a:p>
            <a:pPr>
              <a:spcBef>
                <a:spcPts val="500"/>
              </a:spcBef>
              <a:buSzTx/>
              <a:buNone/>
              <a:defRPr sz="2400"/>
            </a:pPr>
            <a:r>
              <a:t>Shallum*	          752 BC</a:t>
            </a:r>
          </a:p>
          <a:p>
            <a:pPr>
              <a:spcBef>
                <a:spcPts val="500"/>
              </a:spcBef>
              <a:buSzTx/>
              <a:buNone/>
              <a:defRPr sz="2400"/>
            </a:pPr>
            <a:r>
              <a:t>Menahem*	   752-742 BC</a:t>
            </a:r>
          </a:p>
          <a:p>
            <a:pPr>
              <a:spcBef>
                <a:spcPts val="500"/>
              </a:spcBef>
              <a:buSzTx/>
              <a:buNone/>
              <a:defRPr sz="2400"/>
            </a:pPr>
            <a:r>
              <a:t>Pekahiah	   742-740 BC</a:t>
            </a:r>
          </a:p>
          <a:p>
            <a:pPr>
              <a:spcBef>
                <a:spcPts val="500"/>
              </a:spcBef>
              <a:buSzTx/>
              <a:buNone/>
              <a:defRPr sz="2400"/>
            </a:pPr>
            <a:r>
              <a:t>Pekah*		   752-732 BC</a:t>
            </a:r>
          </a:p>
          <a:p>
            <a:pPr>
              <a:spcBef>
                <a:spcPts val="500"/>
              </a:spcBef>
              <a:buSzTx/>
              <a:buNone/>
              <a:defRPr sz="2400"/>
            </a:pPr>
            <a:r>
              <a:t>Hoshea*	   732-722 BC</a:t>
            </a:r>
          </a:p>
          <a:p>
            <a:pPr>
              <a:spcBef>
                <a:spcPts val="600"/>
              </a:spcBef>
              <a:buSzTx/>
              <a:buNone/>
              <a:defRPr sz="2400"/>
            </a:pPr>
            <a:endParaRPr/>
          </a:p>
          <a:p>
            <a:pPr algn="r">
              <a:spcBef>
                <a:spcPts val="600"/>
              </a:spcBef>
              <a:buSzTx/>
              <a:buNone/>
              <a:defRPr sz="2800"/>
            </a:pPr>
            <a:r>
              <a:t>* = </a:t>
            </a:r>
            <a:r>
              <a:rPr sz="2400" i="1"/>
              <a:t>dynastic change</a:t>
            </a:r>
          </a:p>
        </p:txBody>
      </p:sp>
      <p:grpSp>
        <p:nvGrpSpPr>
          <p:cNvPr id="934" name="グループ"/>
          <p:cNvGrpSpPr/>
          <p:nvPr/>
        </p:nvGrpSpPr>
        <p:grpSpPr>
          <a:xfrm>
            <a:off x="4648200" y="2209800"/>
            <a:ext cx="4267200" cy="4267200"/>
            <a:chOff x="0" y="0"/>
            <a:chExt cx="4267200" cy="4267200"/>
          </a:xfrm>
        </p:grpSpPr>
        <p:sp>
          <p:nvSpPr>
            <p:cNvPr id="932" name="正方形"/>
            <p:cNvSpPr/>
            <p:nvPr/>
          </p:nvSpPr>
          <p:spPr>
            <a:xfrm>
              <a:off x="0" y="0"/>
              <a:ext cx="4267200" cy="4267200"/>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lgn="r">
                <a:spcBef>
                  <a:spcPts val="600"/>
                </a:spcBef>
                <a:defRPr sz="2400">
                  <a:latin typeface="Wingdings"/>
                  <a:ea typeface="Wingdings"/>
                  <a:cs typeface="Wingdings"/>
                  <a:sym typeface="Wingdings"/>
                </a:defRPr>
              </a:pPr>
              <a:endParaRPr/>
            </a:p>
          </p:txBody>
        </p:sp>
        <p:sp>
          <p:nvSpPr>
            <p:cNvPr id="933" name="JUDAH…"/>
            <p:cNvSpPr txBox="1"/>
            <p:nvPr/>
          </p:nvSpPr>
          <p:spPr>
            <a:xfrm>
              <a:off x="52067" y="6350"/>
              <a:ext cx="4163064" cy="425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69900" indent="-469900">
                <a:spcBef>
                  <a:spcPts val="600"/>
                </a:spcBef>
                <a:defRPr sz="2800" b="1">
                  <a:latin typeface="Times New Roman"/>
                  <a:ea typeface="Times New Roman"/>
                  <a:cs typeface="Times New Roman"/>
                  <a:sym typeface="Times New Roman"/>
                </a:defRPr>
              </a:pPr>
              <a:r>
                <a:t>JUDAH</a:t>
              </a:r>
            </a:p>
            <a:p>
              <a:pPr marL="469900" indent="-469900">
                <a:spcBef>
                  <a:spcPts val="500"/>
                </a:spcBef>
                <a:defRPr sz="2400">
                  <a:latin typeface="Times New Roman"/>
                  <a:ea typeface="Times New Roman"/>
                  <a:cs typeface="Times New Roman"/>
                  <a:sym typeface="Times New Roman"/>
                </a:defRPr>
              </a:pPr>
              <a:r>
                <a:t>**Uzziah	792-740 BC</a:t>
              </a:r>
            </a:p>
            <a:p>
              <a:pPr marL="469900" indent="-469900">
                <a:spcBef>
                  <a:spcPts val="600"/>
                </a:spcBef>
                <a:defRPr sz="2400">
                  <a:latin typeface="Times New Roman"/>
                  <a:ea typeface="Times New Roman"/>
                  <a:cs typeface="Times New Roman"/>
                  <a:sym typeface="Times New Roman"/>
                </a:defRPr>
              </a:pPr>
              <a:endParaRPr/>
            </a:p>
            <a:p>
              <a:pPr marL="469900" indent="-469900">
                <a:spcBef>
                  <a:spcPts val="500"/>
                </a:spcBef>
                <a:defRPr sz="2400">
                  <a:latin typeface="Times New Roman"/>
                  <a:ea typeface="Times New Roman"/>
                  <a:cs typeface="Times New Roman"/>
                  <a:sym typeface="Times New Roman"/>
                </a:defRPr>
              </a:pPr>
              <a:r>
                <a:t>**Jotham	750-732 BC</a:t>
              </a:r>
            </a:p>
            <a:p>
              <a:pPr marL="469900" indent="-469900">
                <a:spcBef>
                  <a:spcPts val="600"/>
                </a:spcBef>
                <a:defRPr sz="2400">
                  <a:latin typeface="Times New Roman"/>
                  <a:ea typeface="Times New Roman"/>
                  <a:cs typeface="Times New Roman"/>
                  <a:sym typeface="Times New Roman"/>
                </a:defRPr>
              </a:pPr>
              <a:endParaRPr/>
            </a:p>
            <a:p>
              <a:pPr marL="469900" indent="-469900">
                <a:spcBef>
                  <a:spcPts val="500"/>
                </a:spcBef>
                <a:defRPr sz="2400">
                  <a:latin typeface="Times New Roman"/>
                  <a:ea typeface="Times New Roman"/>
                  <a:cs typeface="Times New Roman"/>
                  <a:sym typeface="Times New Roman"/>
                </a:defRPr>
              </a:pPr>
              <a:r>
                <a:t>**Ahaz	735-715 BC</a:t>
              </a:r>
              <a:endParaRPr>
                <a:latin typeface="Wingdings"/>
                <a:ea typeface="Wingdings"/>
                <a:cs typeface="Wingdings"/>
                <a:sym typeface="Wingdings"/>
              </a:endParaRPr>
            </a:p>
            <a:p>
              <a:pPr marL="469900" indent="-469900">
                <a:spcBef>
                  <a:spcPts val="600"/>
                </a:spcBef>
                <a:defRPr sz="2800">
                  <a:latin typeface="Times New Roman"/>
                  <a:ea typeface="Times New Roman"/>
                  <a:cs typeface="Times New Roman"/>
                  <a:sym typeface="Times New Roman"/>
                </a:defRPr>
              </a:pPr>
              <a:endParaRPr>
                <a:latin typeface="Wingdings"/>
                <a:ea typeface="Wingdings"/>
                <a:cs typeface="Wingdings"/>
                <a:sym typeface="Wingdings"/>
              </a:endParaRPr>
            </a:p>
            <a:p>
              <a:pPr marL="469900" indent="-469900" algn="r">
                <a:spcBef>
                  <a:spcPts val="600"/>
                </a:spcBef>
                <a:defRPr sz="2800">
                  <a:latin typeface="Times New Roman"/>
                  <a:ea typeface="Times New Roman"/>
                  <a:cs typeface="Times New Roman"/>
                  <a:sym typeface="Times New Roman"/>
                </a:defRPr>
              </a:pPr>
              <a:r>
                <a:t>** = </a:t>
              </a:r>
              <a:r>
                <a:rPr sz="2400" i="1"/>
                <a:t>co-regency</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91;p8"/>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13</a:t>
            </a:fld>
            <a:endParaRPr/>
          </a:p>
        </p:txBody>
      </p:sp>
      <p:sp>
        <p:nvSpPr>
          <p:cNvPr id="271" name="Google Shape;292;p8"/>
          <p:cNvSpPr txBox="1">
            <a:spLocks noGrp="1"/>
          </p:cNvSpPr>
          <p:nvPr>
            <p:ph type="title"/>
          </p:nvPr>
        </p:nvSpPr>
        <p:spPr>
          <a:prstGeom prst="rect">
            <a:avLst/>
          </a:prstGeom>
        </p:spPr>
        <p:txBody>
          <a:bodyPr/>
          <a:lstStyle>
            <a:lvl1pPr>
              <a:defRPr sz="4000"/>
            </a:lvl1pPr>
          </a:lstStyle>
          <a:p>
            <a:r>
              <a:t>Theological Themes　神学的テーマ</a:t>
            </a:r>
          </a:p>
        </p:txBody>
      </p:sp>
      <p:sp>
        <p:nvSpPr>
          <p:cNvPr id="272" name="Google Shape;293;p8"/>
          <p:cNvSpPr txBox="1">
            <a:spLocks noGrp="1"/>
          </p:cNvSpPr>
          <p:nvPr>
            <p:ph type="body" idx="1"/>
          </p:nvPr>
        </p:nvSpPr>
        <p:spPr>
          <a:xfrm>
            <a:off x="380999" y="1676400"/>
            <a:ext cx="8952302" cy="5029200"/>
          </a:xfrm>
          <a:prstGeom prst="rect">
            <a:avLst/>
          </a:prstGeom>
        </p:spPr>
        <p:txBody>
          <a:bodyPr/>
          <a:lstStyle/>
          <a:p>
            <a:pPr marL="469900" indent="-469900">
              <a:lnSpc>
                <a:spcPct val="90000"/>
              </a:lnSpc>
              <a:spcBef>
                <a:spcPts val="0"/>
              </a:spcBef>
              <a:buSzTx/>
              <a:buNone/>
              <a:defRPr b="1"/>
            </a:pPr>
            <a:r>
              <a:t>Solomon’s reign becomes paradigmatic for the whole nation:</a:t>
            </a:r>
          </a:p>
          <a:p>
            <a:pPr marL="469900" indent="-469900">
              <a:lnSpc>
                <a:spcPct val="90000"/>
              </a:lnSpc>
              <a:spcBef>
                <a:spcPts val="500"/>
              </a:spcBef>
              <a:buSzPts val="2800"/>
              <a:defRPr sz="2800" i="1"/>
            </a:pPr>
            <a:r>
              <a:t>His reign began in obedience and blessing</a:t>
            </a:r>
          </a:p>
          <a:p>
            <a:pPr marL="469900" indent="-469900">
              <a:lnSpc>
                <a:spcPct val="90000"/>
              </a:lnSpc>
              <a:spcBef>
                <a:spcPts val="500"/>
              </a:spcBef>
              <a:buSzPts val="2800"/>
              <a:defRPr sz="2800" i="1"/>
            </a:pPr>
            <a:r>
              <a:t>It ended in disobedience and dissolution</a:t>
            </a:r>
            <a:br/>
            <a:endParaRPr/>
          </a:p>
          <a:p>
            <a:pPr marL="469900" indent="-469900">
              <a:lnSpc>
                <a:spcPct val="90000"/>
              </a:lnSpc>
              <a:spcBef>
                <a:spcPts val="0"/>
              </a:spcBef>
              <a:buSzTx/>
              <a:buNone/>
              <a:defRPr sz="2900" b="1"/>
            </a:pPr>
            <a:r>
              <a:t>ソロモンの治世は、国全体の模範となる</a:t>
            </a:r>
          </a:p>
          <a:p>
            <a:pPr marL="469900" indent="-495300">
              <a:lnSpc>
                <a:spcPct val="90000"/>
              </a:lnSpc>
              <a:spcBef>
                <a:spcPts val="500"/>
              </a:spcBef>
              <a:buSzPts val="2500"/>
              <a:defRPr sz="2500" i="1"/>
            </a:pPr>
            <a:r>
              <a:t>彼の治世は、従順と祝福のうちに始まった。</a:t>
            </a:r>
            <a:endParaRPr sz="2900"/>
          </a:p>
          <a:p>
            <a:pPr marL="469900" indent="-495300">
              <a:lnSpc>
                <a:spcPct val="90000"/>
              </a:lnSpc>
              <a:spcBef>
                <a:spcPts val="500"/>
              </a:spcBef>
              <a:buSzPts val="2500"/>
              <a:defRPr sz="2500" i="1"/>
            </a:pPr>
            <a:r>
              <a:t>しかし不従順と崩壊の中で終わる。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2">
                                            <p:bg/>
                                          </p:spTgt>
                                        </p:tgtEl>
                                        <p:attrNameLst>
                                          <p:attrName>style.visibility</p:attrName>
                                        </p:attrNameLst>
                                      </p:cBhvr>
                                      <p:to>
                                        <p:strVal val="visible"/>
                                      </p:to>
                                    </p:set>
                                    <p:anim calcmode="lin" valueType="num">
                                      <p:cBhvr>
                                        <p:cTn id="7" dur="500" fill="hold"/>
                                        <p:tgtEl>
                                          <p:spTgt spid="272">
                                            <p:bg/>
                                          </p:spTgt>
                                        </p:tgtEl>
                                        <p:attrNameLst>
                                          <p:attrName>ppt_w</p:attrName>
                                        </p:attrNameLst>
                                      </p:cBhvr>
                                      <p:tavLst>
                                        <p:tav tm="0">
                                          <p:val>
                                            <p:fltVal val="0"/>
                                          </p:val>
                                        </p:tav>
                                        <p:tav tm="100000">
                                          <p:val>
                                            <p:strVal val="#ppt_w"/>
                                          </p:val>
                                        </p:tav>
                                      </p:tavLst>
                                    </p:anim>
                                    <p:anim calcmode="lin" valueType="num">
                                      <p:cBhvr>
                                        <p:cTn id="8" dur="500" fill="hold"/>
                                        <p:tgtEl>
                                          <p:spTgt spid="2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2">
                                            <p:txEl>
                                              <p:pRg st="0" end="0"/>
                                            </p:txEl>
                                          </p:spTgt>
                                        </p:tgtEl>
                                        <p:attrNameLst>
                                          <p:attrName>style.visibility</p:attrName>
                                        </p:attrNameLst>
                                      </p:cBhvr>
                                      <p:to>
                                        <p:strVal val="visible"/>
                                      </p:to>
                                    </p:set>
                                    <p:anim calcmode="lin" valueType="num">
                                      <p:cBhvr>
                                        <p:cTn id="11" dur="500" fill="hold"/>
                                        <p:tgtEl>
                                          <p:spTgt spid="27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72">
                                            <p:txEl>
                                              <p:pRg st="1" end="1"/>
                                            </p:txEl>
                                          </p:spTgt>
                                        </p:tgtEl>
                                        <p:attrNameLst>
                                          <p:attrName>style.visibility</p:attrName>
                                        </p:attrNameLst>
                                      </p:cBhvr>
                                      <p:to>
                                        <p:strVal val="visible"/>
                                      </p:to>
                                    </p:set>
                                    <p:anim calcmode="lin" valueType="num">
                                      <p:cBhvr>
                                        <p:cTn id="16" dur="500" fill="hold"/>
                                        <p:tgtEl>
                                          <p:spTgt spid="27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7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72">
                                            <p:txEl>
                                              <p:pRg st="2" end="2"/>
                                            </p:txEl>
                                          </p:spTgt>
                                        </p:tgtEl>
                                        <p:attrNameLst>
                                          <p:attrName>style.visibility</p:attrName>
                                        </p:attrNameLst>
                                      </p:cBhvr>
                                      <p:to>
                                        <p:strVal val="visible"/>
                                      </p:to>
                                    </p:set>
                                    <p:anim calcmode="lin" valueType="num">
                                      <p:cBhvr>
                                        <p:cTn id="21" dur="500" fill="hold"/>
                                        <p:tgtEl>
                                          <p:spTgt spid="27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72">
                                            <p:txEl>
                                              <p:pRg st="3" end="3"/>
                                            </p:txEl>
                                          </p:spTgt>
                                        </p:tgtEl>
                                        <p:attrNameLst>
                                          <p:attrName>style.visibility</p:attrName>
                                        </p:attrNameLst>
                                      </p:cBhvr>
                                      <p:to>
                                        <p:strVal val="visible"/>
                                      </p:to>
                                    </p:set>
                                    <p:anim calcmode="lin" valueType="num">
                                      <p:cBhvr>
                                        <p:cTn id="26" dur="500" fill="hold"/>
                                        <p:tgtEl>
                                          <p:spTgt spid="27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72">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272">
                                            <p:txEl>
                                              <p:pRg st="4" end="4"/>
                                            </p:txEl>
                                          </p:spTgt>
                                        </p:tgtEl>
                                        <p:attrNameLst>
                                          <p:attrName>style.visibility</p:attrName>
                                        </p:attrNameLst>
                                      </p:cBhvr>
                                      <p:to>
                                        <p:strVal val="visible"/>
                                      </p:to>
                                    </p:set>
                                    <p:anim calcmode="lin" valueType="num">
                                      <p:cBhvr>
                                        <p:cTn id="31" dur="500" fill="hold"/>
                                        <p:tgtEl>
                                          <p:spTgt spid="27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2">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272">
                                            <p:txEl>
                                              <p:pRg st="5" end="5"/>
                                            </p:txEl>
                                          </p:spTgt>
                                        </p:tgtEl>
                                        <p:attrNameLst>
                                          <p:attrName>style.visibility</p:attrName>
                                        </p:attrNameLst>
                                      </p:cBhvr>
                                      <p:to>
                                        <p:strVal val="visible"/>
                                      </p:to>
                                    </p:set>
                                    <p:anim calcmode="lin" valueType="num">
                                      <p:cBhvr>
                                        <p:cTn id="36" dur="500" fill="hold"/>
                                        <p:tgtEl>
                                          <p:spTgt spid="272">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7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build="p" bldLvl="5"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スライド番号"/>
          <p:cNvSpPr txBox="1">
            <a:spLocks noGrp="1"/>
          </p:cNvSpPr>
          <p:nvPr>
            <p:ph type="sldNum" sz="quarter" idx="4294967295"/>
          </p:nvPr>
        </p:nvSpPr>
        <p:spPr>
          <a:xfrm>
            <a:off x="8370768"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130</a:t>
            </a:fld>
            <a:endParaRPr/>
          </a:p>
        </p:txBody>
      </p:sp>
      <p:sp>
        <p:nvSpPr>
          <p:cNvPr id="937" name="The Kings During the Last Years of Israel (dates are based on the chronology of Edwin Thiele)"/>
          <p:cNvSpPr txBox="1">
            <a:spLocks noGrp="1"/>
          </p:cNvSpPr>
          <p:nvPr>
            <p:ph type="title" idx="4294967295"/>
          </p:nvPr>
        </p:nvSpPr>
        <p:spPr>
          <a:xfrm>
            <a:off x="165100" y="623048"/>
            <a:ext cx="8915401" cy="960655"/>
          </a:xfrm>
          <a:prstGeom prst="rect">
            <a:avLst/>
          </a:prstGeom>
        </p:spPr>
        <p:txBody>
          <a:bodyPr/>
          <a:lstStyle/>
          <a:p>
            <a:pPr algn="ctr" defTabSz="548640">
              <a:defRPr sz="2400"/>
            </a:pPr>
            <a:r>
              <a:rPr dirty="0" err="1"/>
              <a:t>イスラエル滅亡直前の王たち</a:t>
            </a:r>
            <a:br>
              <a:rPr dirty="0"/>
            </a:br>
            <a:r>
              <a:rPr dirty="0"/>
              <a:t>（</a:t>
            </a:r>
            <a:r>
              <a:rPr dirty="0" err="1"/>
              <a:t>年代はエドウィン・ティーリーの年代学による</a:t>
            </a:r>
            <a:r>
              <a:rPr dirty="0"/>
              <a:t>）</a:t>
            </a:r>
          </a:p>
        </p:txBody>
      </p:sp>
      <p:sp>
        <p:nvSpPr>
          <p:cNvPr id="938" name="ISRAEL…"/>
          <p:cNvSpPr txBox="1">
            <a:spLocks noGrp="1"/>
          </p:cNvSpPr>
          <p:nvPr>
            <p:ph type="body" sz="half" idx="4294967295"/>
          </p:nvPr>
        </p:nvSpPr>
        <p:spPr>
          <a:xfrm>
            <a:off x="228600" y="2209800"/>
            <a:ext cx="4267200" cy="4267200"/>
          </a:xfrm>
          <a:prstGeom prst="rect">
            <a:avLst/>
          </a:prstGeom>
          <a:solidFill>
            <a:srgbClr val="DBB691"/>
          </a:solidFill>
          <a:ln>
            <a:solidFill>
              <a:srgbClr val="000000"/>
            </a:solidFill>
            <a:miter lim="800000"/>
          </a:ln>
        </p:spPr>
        <p:txBody>
          <a:bodyPr/>
          <a:lstStyle/>
          <a:p>
            <a:pPr marL="314833" indent="-314833" defTabSz="612648">
              <a:spcBef>
                <a:spcPts val="400"/>
              </a:spcBef>
              <a:buSzTx/>
              <a:buNone/>
              <a:defRPr sz="2479" b="1"/>
            </a:pPr>
            <a:r>
              <a:t>イスラエル王国</a:t>
            </a:r>
            <a:endParaRPr sz="1876"/>
          </a:p>
          <a:p>
            <a:pPr marL="314833" indent="-314833" defTabSz="612648">
              <a:spcBef>
                <a:spcPts val="400"/>
              </a:spcBef>
              <a:buSzTx/>
              <a:buNone/>
              <a:defRPr sz="1876" b="1"/>
            </a:pPr>
            <a:br/>
            <a:r>
              <a:t>ゼカリヤ　紀元前753年</a:t>
            </a:r>
            <a:br/>
            <a:r>
              <a:t>シャルム＊　紀元前752年</a:t>
            </a:r>
            <a:br/>
            <a:r>
              <a:t>メナヘム＊　紀元前752年～742年</a:t>
            </a:r>
            <a:br/>
            <a:r>
              <a:t>ペカヒヤ　紀元前742年～740年</a:t>
            </a:r>
            <a:br/>
            <a:r>
              <a:t>ペカ＊　紀元前752年～732年</a:t>
            </a:r>
            <a:br/>
            <a:r>
              <a:t>ホシェア＊　紀元前732年～722年</a:t>
            </a:r>
          </a:p>
          <a:p>
            <a:pPr marL="0" indent="0" defTabSz="306324">
              <a:spcBef>
                <a:spcPts val="800"/>
              </a:spcBef>
              <a:buClrTx/>
              <a:buSzTx/>
              <a:buNone/>
              <a:defRPr sz="804">
                <a:latin typeface="Times Roman"/>
                <a:ea typeface="Times Roman"/>
                <a:cs typeface="Times Roman"/>
                <a:sym typeface="Times Roman"/>
              </a:defRPr>
            </a:pPr>
            <a:endParaRPr sz="1876" b="1">
              <a:latin typeface="Times New Roman"/>
              <a:ea typeface="Times New Roman"/>
              <a:cs typeface="Times New Roman"/>
              <a:sym typeface="Times New Roman"/>
            </a:endParaRPr>
          </a:p>
          <a:p>
            <a:pPr marL="0" indent="0" defTabSz="306324">
              <a:spcBef>
                <a:spcPts val="800"/>
              </a:spcBef>
              <a:buClrTx/>
              <a:buSzTx/>
              <a:buNone/>
              <a:defRPr sz="804">
                <a:latin typeface="Times Roman"/>
                <a:ea typeface="Times Roman"/>
                <a:cs typeface="Times Roman"/>
                <a:sym typeface="Times Roman"/>
              </a:defRPr>
            </a:pPr>
            <a:r>
              <a:rPr sz="1876" b="1">
                <a:latin typeface="Times New Roman"/>
                <a:ea typeface="Times New Roman"/>
                <a:cs typeface="Times New Roman"/>
                <a:sym typeface="Times New Roman"/>
              </a:rPr>
              <a:t>                                 ＊は王朝交代を示す</a:t>
            </a:r>
          </a:p>
        </p:txBody>
      </p:sp>
      <p:grpSp>
        <p:nvGrpSpPr>
          <p:cNvPr id="941" name="グループ"/>
          <p:cNvGrpSpPr/>
          <p:nvPr/>
        </p:nvGrpSpPr>
        <p:grpSpPr>
          <a:xfrm>
            <a:off x="4648200" y="2209800"/>
            <a:ext cx="4267200" cy="4267200"/>
            <a:chOff x="0" y="0"/>
            <a:chExt cx="4267200" cy="4267200"/>
          </a:xfrm>
        </p:grpSpPr>
        <p:sp>
          <p:nvSpPr>
            <p:cNvPr id="939" name="正方形"/>
            <p:cNvSpPr/>
            <p:nvPr/>
          </p:nvSpPr>
          <p:spPr>
            <a:xfrm>
              <a:off x="0" y="0"/>
              <a:ext cx="4267200" cy="4267200"/>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lgn="r">
                <a:spcBef>
                  <a:spcPts val="600"/>
                </a:spcBef>
                <a:defRPr sz="2400">
                  <a:latin typeface="Wingdings"/>
                  <a:ea typeface="Wingdings"/>
                  <a:cs typeface="Wingdings"/>
                  <a:sym typeface="Wingdings"/>
                </a:defRPr>
              </a:pPr>
              <a:endParaRPr/>
            </a:p>
          </p:txBody>
        </p:sp>
        <p:sp>
          <p:nvSpPr>
            <p:cNvPr id="940" name="JUDAH…"/>
            <p:cNvSpPr txBox="1"/>
            <p:nvPr/>
          </p:nvSpPr>
          <p:spPr>
            <a:xfrm>
              <a:off x="52067" y="6350"/>
              <a:ext cx="4163064" cy="425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69900" indent="-469900">
                <a:spcBef>
                  <a:spcPts val="600"/>
                </a:spcBef>
                <a:defRPr sz="2600" b="1">
                  <a:latin typeface="Times New Roman"/>
                  <a:ea typeface="Times New Roman"/>
                  <a:cs typeface="Times New Roman"/>
                  <a:sym typeface="Times New Roman"/>
                </a:defRPr>
              </a:pPr>
              <a:r>
                <a:t>ユダ王国</a:t>
              </a:r>
              <a:endParaRPr sz="2800"/>
            </a:p>
            <a:p>
              <a:pPr marL="469900" indent="-469900">
                <a:spcBef>
                  <a:spcPts val="600"/>
                </a:spcBef>
                <a:defRPr sz="2800" b="1">
                  <a:latin typeface="Times New Roman"/>
                  <a:ea typeface="Times New Roman"/>
                  <a:cs typeface="Times New Roman"/>
                  <a:sym typeface="Times New Roman"/>
                </a:defRPr>
              </a:pPr>
              <a:br/>
              <a:r>
                <a:rPr sz="2000"/>
                <a:t>**ウジヤ　紀元前792年～740年</a:t>
              </a:r>
              <a:br>
                <a:rPr sz="2000"/>
              </a:br>
              <a:r>
                <a:rPr sz="2000"/>
                <a:t>**ヨタム　紀元前750年～732年</a:t>
              </a:r>
              <a:br>
                <a:rPr sz="2000"/>
              </a:br>
              <a:r>
                <a:rPr sz="2000"/>
                <a:t>**アハズ　紀元前735年～715年</a:t>
              </a:r>
            </a:p>
            <a:p>
              <a:pPr marL="469900" indent="-469900">
                <a:spcBef>
                  <a:spcPts val="600"/>
                </a:spcBef>
                <a:defRPr sz="2800" b="1">
                  <a:latin typeface="Times New Roman"/>
                  <a:ea typeface="Times New Roman"/>
                  <a:cs typeface="Times New Roman"/>
                  <a:sym typeface="Times New Roman"/>
                </a:defRPr>
              </a:pPr>
              <a:endParaRPr sz="2000"/>
            </a:p>
            <a:p>
              <a:pPr marL="469900" indent="-469900">
                <a:spcBef>
                  <a:spcPts val="600"/>
                </a:spcBef>
                <a:defRPr sz="2800" b="1">
                  <a:latin typeface="Times New Roman"/>
                  <a:ea typeface="Times New Roman"/>
                  <a:cs typeface="Times New Roman"/>
                  <a:sym typeface="Times New Roman"/>
                </a:defRPr>
              </a:pPr>
              <a:endParaRPr sz="2000"/>
            </a:p>
            <a:p>
              <a:pPr defTabSz="457200">
                <a:spcBef>
                  <a:spcPts val="1200"/>
                </a:spcBef>
                <a:defRPr sz="2000">
                  <a:latin typeface="Times Roman"/>
                  <a:ea typeface="Times Roman"/>
                  <a:cs typeface="Times Roman"/>
                  <a:sym typeface="Times Roman"/>
                </a:defRPr>
              </a:pPr>
              <a:r>
                <a:t>                   </a:t>
              </a:r>
              <a:r>
                <a:rPr b="1">
                  <a:latin typeface="Times New Roman"/>
                  <a:ea typeface="Times New Roman"/>
                  <a:cs typeface="Times New Roman"/>
                  <a:sym typeface="Times New Roman"/>
                </a:rPr>
                <a:t>**は共同統治を意味する</a:t>
              </a:r>
              <a:endParaRPr sz="2800" b="1">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C6C5A7"/>
        </a:solidFill>
        <a:effectLst/>
      </p:bgPr>
    </p:bg>
    <p:spTree>
      <p:nvGrpSpPr>
        <p:cNvPr id="1" name=""/>
        <p:cNvGrpSpPr/>
        <p:nvPr/>
      </p:nvGrpSpPr>
      <p:grpSpPr>
        <a:xfrm>
          <a:off x="0" y="0"/>
          <a:ext cx="0" cy="0"/>
          <a:chOff x="0" y="0"/>
          <a:chExt cx="0" cy="0"/>
        </a:xfrm>
      </p:grpSpPr>
      <p:sp>
        <p:nvSpPr>
          <p:cNvPr id="943" name="The Rise and Westward Expansion of Assyria"/>
          <p:cNvSpPr txBox="1">
            <a:spLocks noGrp="1"/>
          </p:cNvSpPr>
          <p:nvPr>
            <p:ph type="title" idx="4294967295"/>
          </p:nvPr>
        </p:nvSpPr>
        <p:spPr>
          <a:xfrm>
            <a:off x="457200" y="533398"/>
            <a:ext cx="8229600" cy="1143004"/>
          </a:xfrm>
          <a:prstGeom prst="rect">
            <a:avLst/>
          </a:prstGeom>
        </p:spPr>
        <p:txBody>
          <a:bodyPr/>
          <a:lstStyle>
            <a:lvl1pPr defTabSz="804672">
              <a:defRPr sz="3500">
                <a:latin typeface="Impact"/>
                <a:ea typeface="Impact"/>
                <a:cs typeface="Impact"/>
                <a:sym typeface="Impact"/>
              </a:defRPr>
            </a:lvl1pPr>
          </a:lstStyle>
          <a:p>
            <a:r>
              <a:t>The Rise and Westward Expansion of Assyria</a:t>
            </a:r>
          </a:p>
        </p:txBody>
      </p:sp>
      <p:sp>
        <p:nvSpPr>
          <p:cNvPr id="944" name="By 1300 BC, Assyrian individual city-states in central Mesopotamia had united under strong central control.…"/>
          <p:cNvSpPr txBox="1">
            <a:spLocks noGrp="1"/>
          </p:cNvSpPr>
          <p:nvPr>
            <p:ph type="body" idx="4294967295"/>
          </p:nvPr>
        </p:nvSpPr>
        <p:spPr>
          <a:xfrm>
            <a:off x="457200" y="1828800"/>
            <a:ext cx="8229600" cy="4800600"/>
          </a:xfrm>
          <a:prstGeom prst="rect">
            <a:avLst/>
          </a:prstGeom>
        </p:spPr>
        <p:txBody>
          <a:bodyPr/>
          <a:lstStyle/>
          <a:p>
            <a:pPr>
              <a:spcBef>
                <a:spcPts val="600"/>
              </a:spcBef>
              <a:buSzTx/>
              <a:buNone/>
              <a:defRPr sz="2800" b="1">
                <a:solidFill>
                  <a:srgbClr val="CC0000"/>
                </a:solidFill>
                <a:effectLst>
                  <a:outerShdw blurRad="12700" dist="25400" dir="2700000" rotWithShape="0">
                    <a:srgbClr val="000000"/>
                  </a:outerShdw>
                </a:effectLst>
                <a:latin typeface="Eras Demi ITC"/>
                <a:ea typeface="Eras Demi ITC"/>
                <a:cs typeface="Eras Demi ITC"/>
                <a:sym typeface="Eras Demi ITC"/>
              </a:defRPr>
            </a:pPr>
            <a:r>
              <a:t>By 1300 BC, Assyrian individual city-states in central Mesopotamia had united under strong central control.</a:t>
            </a:r>
          </a:p>
          <a:p>
            <a:pPr>
              <a:spcBef>
                <a:spcPts val="500"/>
              </a:spcBef>
              <a:defRPr sz="2400" i="1">
                <a:latin typeface="+mn-lt"/>
                <a:ea typeface="+mn-ea"/>
                <a:cs typeface="+mn-cs"/>
                <a:sym typeface="Arial"/>
              </a:defRPr>
            </a:pPr>
            <a:r>
              <a:t>In the Neo-Assyrian Period (900-612 BC), central Mesopotamia was consolidated, preparing the way for a major expedition into Syria by Ashurnasirpal (877 BC).</a:t>
            </a:r>
          </a:p>
          <a:p>
            <a:pPr>
              <a:spcBef>
                <a:spcPts val="500"/>
              </a:spcBef>
              <a:defRPr sz="2400" i="1">
                <a:latin typeface="+mn-lt"/>
                <a:ea typeface="+mn-ea"/>
                <a:cs typeface="+mn-cs"/>
                <a:sym typeface="Arial"/>
              </a:defRPr>
            </a:pPr>
            <a:r>
              <a:t>Shalmaneser III (859-824 BC) expanded the empire’s borders both eastward (to the Persian Gulf) and westward (to Cilicia and Palestine).</a:t>
            </a:r>
          </a:p>
          <a:p>
            <a:pPr>
              <a:spcBef>
                <a:spcPts val="500"/>
              </a:spcBef>
              <a:defRPr sz="2400" i="1">
                <a:latin typeface="+mn-lt"/>
                <a:ea typeface="+mn-ea"/>
                <a:cs typeface="+mn-cs"/>
                <a:sym typeface="Arial"/>
              </a:defRPr>
            </a:pPr>
            <a:r>
              <a:t>Tiglath-pileser III (745-727 BC) began an aggressive campaign against Aram and Israel.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44">
                                            <p:bg/>
                                          </p:spTgt>
                                        </p:tgtEl>
                                        <p:attrNameLst>
                                          <p:attrName>style.visibility</p:attrName>
                                        </p:attrNameLst>
                                      </p:cBhvr>
                                      <p:to>
                                        <p:strVal val="visible"/>
                                      </p:to>
                                    </p:set>
                                    <p:anim calcmode="lin" valueType="num">
                                      <p:cBhvr>
                                        <p:cTn id="7" dur="500" fill="hold"/>
                                        <p:tgtEl>
                                          <p:spTgt spid="944">
                                            <p:bg/>
                                          </p:spTgt>
                                        </p:tgtEl>
                                        <p:attrNameLst>
                                          <p:attrName>ppt_w</p:attrName>
                                        </p:attrNameLst>
                                      </p:cBhvr>
                                      <p:tavLst>
                                        <p:tav tm="0">
                                          <p:val>
                                            <p:fltVal val="0"/>
                                          </p:val>
                                        </p:tav>
                                        <p:tav tm="100000">
                                          <p:val>
                                            <p:strVal val="#ppt_w"/>
                                          </p:val>
                                        </p:tav>
                                      </p:tavLst>
                                    </p:anim>
                                    <p:anim calcmode="lin" valueType="num">
                                      <p:cBhvr>
                                        <p:cTn id="8" dur="500" fill="hold"/>
                                        <p:tgtEl>
                                          <p:spTgt spid="94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44">
                                            <p:txEl>
                                              <p:pRg st="0" end="0"/>
                                            </p:txEl>
                                          </p:spTgt>
                                        </p:tgtEl>
                                        <p:attrNameLst>
                                          <p:attrName>style.visibility</p:attrName>
                                        </p:attrNameLst>
                                      </p:cBhvr>
                                      <p:to>
                                        <p:strVal val="visible"/>
                                      </p:to>
                                    </p:set>
                                    <p:anim calcmode="lin" valueType="num">
                                      <p:cBhvr>
                                        <p:cTn id="11" dur="500" fill="hold"/>
                                        <p:tgtEl>
                                          <p:spTgt spid="9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4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44">
                                            <p:txEl>
                                              <p:pRg st="1" end="1"/>
                                            </p:txEl>
                                          </p:spTgt>
                                        </p:tgtEl>
                                        <p:attrNameLst>
                                          <p:attrName>style.visibility</p:attrName>
                                        </p:attrNameLst>
                                      </p:cBhvr>
                                      <p:to>
                                        <p:strVal val="visible"/>
                                      </p:to>
                                    </p:set>
                                    <p:anim calcmode="lin" valueType="num">
                                      <p:cBhvr>
                                        <p:cTn id="16" dur="500" fill="hold"/>
                                        <p:tgtEl>
                                          <p:spTgt spid="94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4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44">
                                            <p:txEl>
                                              <p:pRg st="2" end="2"/>
                                            </p:txEl>
                                          </p:spTgt>
                                        </p:tgtEl>
                                        <p:attrNameLst>
                                          <p:attrName>style.visibility</p:attrName>
                                        </p:attrNameLst>
                                      </p:cBhvr>
                                      <p:to>
                                        <p:strVal val="visible"/>
                                      </p:to>
                                    </p:set>
                                    <p:anim calcmode="lin" valueType="num">
                                      <p:cBhvr>
                                        <p:cTn id="21" dur="500" fill="hold"/>
                                        <p:tgtEl>
                                          <p:spTgt spid="94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4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944">
                                            <p:txEl>
                                              <p:pRg st="3" end="3"/>
                                            </p:txEl>
                                          </p:spTgt>
                                        </p:tgtEl>
                                        <p:attrNameLst>
                                          <p:attrName>style.visibility</p:attrName>
                                        </p:attrNameLst>
                                      </p:cBhvr>
                                      <p:to>
                                        <p:strVal val="visible"/>
                                      </p:to>
                                    </p:set>
                                    <p:anim calcmode="lin" valueType="num">
                                      <p:cBhvr>
                                        <p:cTn id="27" dur="500" fill="hold"/>
                                        <p:tgtEl>
                                          <p:spTgt spid="94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4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1" build="p" bldLvl="5"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C6C5A7"/>
        </a:solidFill>
        <a:effectLst/>
      </p:bgPr>
    </p:bg>
    <p:spTree>
      <p:nvGrpSpPr>
        <p:cNvPr id="1" name=""/>
        <p:cNvGrpSpPr/>
        <p:nvPr/>
      </p:nvGrpSpPr>
      <p:grpSpPr>
        <a:xfrm>
          <a:off x="0" y="0"/>
          <a:ext cx="0" cy="0"/>
          <a:chOff x="0" y="0"/>
          <a:chExt cx="0" cy="0"/>
        </a:xfrm>
      </p:grpSpPr>
      <p:sp>
        <p:nvSpPr>
          <p:cNvPr id="946" name="The Rise and Westward Expansion of Assyria"/>
          <p:cNvSpPr txBox="1">
            <a:spLocks noGrp="1"/>
          </p:cNvSpPr>
          <p:nvPr>
            <p:ph type="title" idx="4294967295"/>
          </p:nvPr>
        </p:nvSpPr>
        <p:spPr>
          <a:xfrm>
            <a:off x="457200" y="915892"/>
            <a:ext cx="8229600" cy="1143004"/>
          </a:xfrm>
          <a:prstGeom prst="rect">
            <a:avLst/>
          </a:prstGeom>
        </p:spPr>
        <p:txBody>
          <a:bodyPr/>
          <a:lstStyle>
            <a:lvl1pPr defTabSz="724204">
              <a:defRPr sz="3150">
                <a:latin typeface="Impact"/>
                <a:ea typeface="Impact"/>
                <a:cs typeface="Impact"/>
                <a:sym typeface="Impact"/>
              </a:defRPr>
            </a:lvl1pPr>
          </a:lstStyle>
          <a:p>
            <a:r>
              <a:t>アッシリアの台頭と西方への拡大</a:t>
            </a:r>
          </a:p>
        </p:txBody>
      </p:sp>
      <p:sp>
        <p:nvSpPr>
          <p:cNvPr id="947" name="By 1300 BC, Assyrian individual city-states in central Mesopotamia had united under strong central control.…"/>
          <p:cNvSpPr txBox="1">
            <a:spLocks noGrp="1"/>
          </p:cNvSpPr>
          <p:nvPr>
            <p:ph type="body" idx="4294967295"/>
          </p:nvPr>
        </p:nvSpPr>
        <p:spPr>
          <a:xfrm>
            <a:off x="372359" y="2211232"/>
            <a:ext cx="8229600" cy="4800601"/>
          </a:xfrm>
          <a:prstGeom prst="rect">
            <a:avLst/>
          </a:prstGeom>
        </p:spPr>
        <p:txBody>
          <a:bodyPr/>
          <a:lstStyle/>
          <a:p>
            <a:pPr>
              <a:spcBef>
                <a:spcPts val="600"/>
              </a:spcBef>
              <a:buSzTx/>
              <a:buNone/>
              <a:defRPr sz="2800" b="1">
                <a:solidFill>
                  <a:srgbClr val="CC0000"/>
                </a:solidFill>
                <a:effectLst>
                  <a:outerShdw blurRad="12700" dist="25400" dir="2700000" rotWithShape="0">
                    <a:srgbClr val="000000"/>
                  </a:outerShdw>
                </a:effectLst>
                <a:latin typeface="Eras Demi ITC"/>
                <a:ea typeface="Eras Demi ITC"/>
                <a:cs typeface="Eras Demi ITC"/>
                <a:sym typeface="Eras Demi ITC"/>
              </a:defRPr>
            </a:pPr>
            <a:r>
              <a:rPr dirty="0"/>
              <a:t>紀元前1300年までに、中央メソポタミアのアッシリアの各都市国家は強力な中央集権のもとに統一されていた</a:t>
            </a:r>
            <a:endParaRPr sz="2400" i="1" dirty="0">
              <a:latin typeface="+mn-lt"/>
              <a:ea typeface="+mn-ea"/>
              <a:cs typeface="+mn-cs"/>
              <a:sym typeface="Arial"/>
            </a:endParaRPr>
          </a:p>
          <a:p>
            <a:pPr>
              <a:spcBef>
                <a:spcPts val="500"/>
              </a:spcBef>
              <a:defRPr sz="2400" i="1">
                <a:latin typeface="+mn-lt"/>
                <a:ea typeface="+mn-ea"/>
                <a:cs typeface="+mn-cs"/>
                <a:sym typeface="Arial"/>
              </a:defRPr>
            </a:pPr>
            <a:r>
              <a:rPr dirty="0"/>
              <a:t>シャルマネセル3世（紀元前859年〜824年）は、帝国の国境を東はペルシャ湾まで、西はキリキアやパレスチナまで広げた。</a:t>
            </a:r>
          </a:p>
          <a:p>
            <a:pPr>
              <a:spcBef>
                <a:spcPts val="500"/>
              </a:spcBef>
              <a:defRPr sz="2400" i="1">
                <a:latin typeface="+mn-lt"/>
                <a:ea typeface="+mn-ea"/>
                <a:cs typeface="+mn-cs"/>
                <a:sym typeface="Arial"/>
              </a:defRPr>
            </a:pPr>
            <a:r>
              <a:rPr dirty="0"/>
              <a:t>ティグラト・ピレセル3世（紀元前745年〜727年）は、アラムとイスラエルに対して積極的な軍事遠征を開始した。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47">
                                            <p:bg/>
                                          </p:spTgt>
                                        </p:tgtEl>
                                        <p:attrNameLst>
                                          <p:attrName>style.visibility</p:attrName>
                                        </p:attrNameLst>
                                      </p:cBhvr>
                                      <p:to>
                                        <p:strVal val="visible"/>
                                      </p:to>
                                    </p:set>
                                    <p:anim calcmode="lin" valueType="num">
                                      <p:cBhvr>
                                        <p:cTn id="7" dur="500" fill="hold"/>
                                        <p:tgtEl>
                                          <p:spTgt spid="947">
                                            <p:bg/>
                                          </p:spTgt>
                                        </p:tgtEl>
                                        <p:attrNameLst>
                                          <p:attrName>ppt_w</p:attrName>
                                        </p:attrNameLst>
                                      </p:cBhvr>
                                      <p:tavLst>
                                        <p:tav tm="0">
                                          <p:val>
                                            <p:fltVal val="0"/>
                                          </p:val>
                                        </p:tav>
                                        <p:tav tm="100000">
                                          <p:val>
                                            <p:strVal val="#ppt_w"/>
                                          </p:val>
                                        </p:tav>
                                      </p:tavLst>
                                    </p:anim>
                                    <p:anim calcmode="lin" valueType="num">
                                      <p:cBhvr>
                                        <p:cTn id="8" dur="500" fill="hold"/>
                                        <p:tgtEl>
                                          <p:spTgt spid="94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47">
                                            <p:txEl>
                                              <p:pRg st="0" end="0"/>
                                            </p:txEl>
                                          </p:spTgt>
                                        </p:tgtEl>
                                        <p:attrNameLst>
                                          <p:attrName>style.visibility</p:attrName>
                                        </p:attrNameLst>
                                      </p:cBhvr>
                                      <p:to>
                                        <p:strVal val="visible"/>
                                      </p:to>
                                    </p:set>
                                    <p:anim calcmode="lin" valueType="num">
                                      <p:cBhvr>
                                        <p:cTn id="11" dur="500" fill="hold"/>
                                        <p:tgtEl>
                                          <p:spTgt spid="94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4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47">
                                            <p:txEl>
                                              <p:pRg st="1" end="1"/>
                                            </p:txEl>
                                          </p:spTgt>
                                        </p:tgtEl>
                                        <p:attrNameLst>
                                          <p:attrName>style.visibility</p:attrName>
                                        </p:attrNameLst>
                                      </p:cBhvr>
                                      <p:to>
                                        <p:strVal val="visible"/>
                                      </p:to>
                                    </p:set>
                                    <p:anim calcmode="lin" valueType="num">
                                      <p:cBhvr>
                                        <p:cTn id="16" dur="500" fill="hold"/>
                                        <p:tgtEl>
                                          <p:spTgt spid="94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4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47">
                                            <p:txEl>
                                              <p:pRg st="2" end="2"/>
                                            </p:txEl>
                                          </p:spTgt>
                                        </p:tgtEl>
                                        <p:attrNameLst>
                                          <p:attrName>style.visibility</p:attrName>
                                        </p:attrNameLst>
                                      </p:cBhvr>
                                      <p:to>
                                        <p:strVal val="visible"/>
                                      </p:to>
                                    </p:set>
                                    <p:anim calcmode="lin" valueType="num">
                                      <p:cBhvr>
                                        <p:cTn id="21" dur="500" fill="hold"/>
                                        <p:tgtEl>
                                          <p:spTgt spid="94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 grpId="1" build="p" bldLvl="5"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133</a:t>
            </a:fld>
            <a:endParaRPr/>
          </a:p>
        </p:txBody>
      </p:sp>
      <p:sp>
        <p:nvSpPr>
          <p:cNvPr id="950" name="Menahem, Pekahiah and Pekah"/>
          <p:cNvSpPr txBox="1">
            <a:spLocks noGrp="1"/>
          </p:cNvSpPr>
          <p:nvPr>
            <p:ph type="title" idx="4294967295"/>
          </p:nvPr>
        </p:nvSpPr>
        <p:spPr>
          <a:xfrm>
            <a:off x="457200" y="533398"/>
            <a:ext cx="8229600" cy="1143004"/>
          </a:xfrm>
          <a:prstGeom prst="rect">
            <a:avLst/>
          </a:prstGeom>
        </p:spPr>
        <p:txBody>
          <a:bodyPr/>
          <a:lstStyle/>
          <a:p>
            <a:r>
              <a:rPr dirty="0"/>
              <a:t>Menahem, Pekahiah</a:t>
            </a:r>
            <a:r>
              <a:rPr lang="en-US" dirty="0"/>
              <a:t>,</a:t>
            </a:r>
            <a:r>
              <a:rPr dirty="0"/>
              <a:t> and Pekah</a:t>
            </a:r>
          </a:p>
        </p:txBody>
      </p:sp>
      <p:sp>
        <p:nvSpPr>
          <p:cNvPr id="951" name="Assyrian interference escalates.…"/>
          <p:cNvSpPr txBox="1">
            <a:spLocks noGrp="1"/>
          </p:cNvSpPr>
          <p:nvPr>
            <p:ph type="body" idx="4294967295"/>
          </p:nvPr>
        </p:nvSpPr>
        <p:spPr>
          <a:prstGeom prst="rect">
            <a:avLst/>
          </a:prstGeom>
        </p:spPr>
        <p:txBody>
          <a:bodyPr/>
          <a:lstStyle/>
          <a:p>
            <a:pPr>
              <a:lnSpc>
                <a:spcPct val="90000"/>
              </a:lnSpc>
              <a:buSzTx/>
              <a:buNone/>
              <a:defRPr b="1"/>
            </a:pPr>
            <a:r>
              <a:rPr sz="2800" dirty="0"/>
              <a:t>Assyrian interference escalates.</a:t>
            </a:r>
          </a:p>
          <a:p>
            <a:pPr>
              <a:lnSpc>
                <a:spcPct val="90000"/>
              </a:lnSpc>
              <a:spcBef>
                <a:spcPts val="600"/>
              </a:spcBef>
              <a:defRPr sz="2800" i="1"/>
            </a:pPr>
            <a:r>
              <a:rPr sz="2400" dirty="0"/>
              <a:t>Menahem was forced to pay a huge tribute to Tiglath-</a:t>
            </a:r>
            <a:r>
              <a:rPr sz="2400" dirty="0" err="1"/>
              <a:t>pileser</a:t>
            </a:r>
            <a:r>
              <a:rPr sz="2400" dirty="0"/>
              <a:t> III (Pul) to maintain his throne (2 Kg. 15:17-22).</a:t>
            </a:r>
          </a:p>
          <a:p>
            <a:pPr>
              <a:lnSpc>
                <a:spcPct val="90000"/>
              </a:lnSpc>
              <a:spcBef>
                <a:spcPts val="600"/>
              </a:spcBef>
              <a:defRPr sz="2800" i="1"/>
            </a:pPr>
            <a:r>
              <a:rPr sz="2400" dirty="0"/>
              <a:t>After a short reign, Pekahiah ben Menahem was assassinated by Pekah, one of his officers (2 Kg. 15:23-26).</a:t>
            </a:r>
          </a:p>
          <a:p>
            <a:pPr>
              <a:lnSpc>
                <a:spcPct val="90000"/>
              </a:lnSpc>
              <a:spcBef>
                <a:spcPts val="600"/>
              </a:spcBef>
              <a:defRPr sz="2800" i="1"/>
            </a:pPr>
            <a:r>
              <a:rPr sz="2400" dirty="0"/>
              <a:t>Pekah’s resistance to Assyrian </a:t>
            </a:r>
            <a:r>
              <a:rPr sz="2400" dirty="0" err="1"/>
              <a:t>vassalship</a:t>
            </a:r>
            <a:r>
              <a:rPr sz="2400" dirty="0"/>
              <a:t> resulted in the first deportation of Israelites to Assyria (2 Kg. 15:27-31).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51">
                                            <p:bg/>
                                          </p:spTgt>
                                        </p:tgtEl>
                                        <p:attrNameLst>
                                          <p:attrName>style.visibility</p:attrName>
                                        </p:attrNameLst>
                                      </p:cBhvr>
                                      <p:to>
                                        <p:strVal val="visible"/>
                                      </p:to>
                                    </p:set>
                                    <p:anim calcmode="lin" valueType="num">
                                      <p:cBhvr>
                                        <p:cTn id="7" dur="500" fill="hold"/>
                                        <p:tgtEl>
                                          <p:spTgt spid="951">
                                            <p:bg/>
                                          </p:spTgt>
                                        </p:tgtEl>
                                        <p:attrNameLst>
                                          <p:attrName>ppt_w</p:attrName>
                                        </p:attrNameLst>
                                      </p:cBhvr>
                                      <p:tavLst>
                                        <p:tav tm="0">
                                          <p:val>
                                            <p:fltVal val="0"/>
                                          </p:val>
                                        </p:tav>
                                        <p:tav tm="100000">
                                          <p:val>
                                            <p:strVal val="#ppt_w"/>
                                          </p:val>
                                        </p:tav>
                                      </p:tavLst>
                                    </p:anim>
                                    <p:anim calcmode="lin" valueType="num">
                                      <p:cBhvr>
                                        <p:cTn id="8" dur="500" fill="hold"/>
                                        <p:tgtEl>
                                          <p:spTgt spid="95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51">
                                            <p:txEl>
                                              <p:pRg st="0" end="0"/>
                                            </p:txEl>
                                          </p:spTgt>
                                        </p:tgtEl>
                                        <p:attrNameLst>
                                          <p:attrName>style.visibility</p:attrName>
                                        </p:attrNameLst>
                                      </p:cBhvr>
                                      <p:to>
                                        <p:strVal val="visible"/>
                                      </p:to>
                                    </p:set>
                                    <p:anim calcmode="lin" valueType="num">
                                      <p:cBhvr>
                                        <p:cTn id="11" dur="500" fill="hold"/>
                                        <p:tgtEl>
                                          <p:spTgt spid="95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5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51">
                                            <p:txEl>
                                              <p:pRg st="1" end="1"/>
                                            </p:txEl>
                                          </p:spTgt>
                                        </p:tgtEl>
                                        <p:attrNameLst>
                                          <p:attrName>style.visibility</p:attrName>
                                        </p:attrNameLst>
                                      </p:cBhvr>
                                      <p:to>
                                        <p:strVal val="visible"/>
                                      </p:to>
                                    </p:set>
                                    <p:anim calcmode="lin" valueType="num">
                                      <p:cBhvr>
                                        <p:cTn id="16" dur="500" fill="hold"/>
                                        <p:tgtEl>
                                          <p:spTgt spid="95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5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51">
                                            <p:txEl>
                                              <p:pRg st="2" end="2"/>
                                            </p:txEl>
                                          </p:spTgt>
                                        </p:tgtEl>
                                        <p:attrNameLst>
                                          <p:attrName>style.visibility</p:attrName>
                                        </p:attrNameLst>
                                      </p:cBhvr>
                                      <p:to>
                                        <p:strVal val="visible"/>
                                      </p:to>
                                    </p:set>
                                    <p:anim calcmode="lin" valueType="num">
                                      <p:cBhvr>
                                        <p:cTn id="21" dur="500" fill="hold"/>
                                        <p:tgtEl>
                                          <p:spTgt spid="9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951">
                                            <p:txEl>
                                              <p:pRg st="3" end="3"/>
                                            </p:txEl>
                                          </p:spTgt>
                                        </p:tgtEl>
                                        <p:attrNameLst>
                                          <p:attrName>style.visibility</p:attrName>
                                        </p:attrNameLst>
                                      </p:cBhvr>
                                      <p:to>
                                        <p:strVal val="visible"/>
                                      </p:to>
                                    </p:set>
                                    <p:anim calcmode="lin" valueType="num">
                                      <p:cBhvr>
                                        <p:cTn id="27" dur="500" fill="hold"/>
                                        <p:tgtEl>
                                          <p:spTgt spid="95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5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 grpId="1" build="p" bldLvl="5"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134</a:t>
            </a:fld>
            <a:endParaRPr/>
          </a:p>
        </p:txBody>
      </p:sp>
      <p:sp>
        <p:nvSpPr>
          <p:cNvPr id="954" name="Menahem, Pekahiah and Pekah"/>
          <p:cNvSpPr txBox="1">
            <a:spLocks noGrp="1"/>
          </p:cNvSpPr>
          <p:nvPr>
            <p:ph type="title" idx="4294967295"/>
          </p:nvPr>
        </p:nvSpPr>
        <p:spPr>
          <a:xfrm>
            <a:off x="457200" y="820268"/>
            <a:ext cx="8229600" cy="735155"/>
          </a:xfrm>
          <a:prstGeom prst="rect">
            <a:avLst/>
          </a:prstGeom>
        </p:spPr>
        <p:txBody>
          <a:bodyPr/>
          <a:lstStyle>
            <a:lvl1pPr defTabSz="694944">
              <a:defRPr sz="3343"/>
            </a:lvl1pPr>
          </a:lstStyle>
          <a:p>
            <a:r>
              <a:rPr dirty="0" err="1"/>
              <a:t>メナヘム、ペカヒヤ、ペカ</a:t>
            </a:r>
            <a:endParaRPr dirty="0"/>
          </a:p>
        </p:txBody>
      </p:sp>
      <p:sp>
        <p:nvSpPr>
          <p:cNvPr id="955" name="Assyrian interference escalates.…"/>
          <p:cNvSpPr txBox="1">
            <a:spLocks noGrp="1"/>
          </p:cNvSpPr>
          <p:nvPr>
            <p:ph type="body" idx="4294967295"/>
          </p:nvPr>
        </p:nvSpPr>
        <p:spPr>
          <a:prstGeom prst="rect">
            <a:avLst/>
          </a:prstGeom>
        </p:spPr>
        <p:txBody>
          <a:bodyPr/>
          <a:lstStyle/>
          <a:p>
            <a:pPr marL="399415" indent="-399415" defTabSz="777240">
              <a:lnSpc>
                <a:spcPct val="90000"/>
              </a:lnSpc>
              <a:spcBef>
                <a:spcPts val="500"/>
              </a:spcBef>
              <a:buSzTx/>
              <a:buNone/>
              <a:defRPr sz="2720" b="1"/>
            </a:pPr>
            <a:r>
              <a:rPr dirty="0" err="1"/>
              <a:t>アッシリアの圧力が強まる</a:t>
            </a:r>
            <a:endParaRPr dirty="0"/>
          </a:p>
          <a:p>
            <a:pPr marL="399415" indent="-399415" defTabSz="777240">
              <a:lnSpc>
                <a:spcPct val="90000"/>
              </a:lnSpc>
              <a:spcBef>
                <a:spcPts val="500"/>
              </a:spcBef>
              <a:defRPr sz="2380" i="1"/>
            </a:pPr>
            <a:r>
              <a:rPr dirty="0"/>
              <a:t>メナヘムは王位を維持するために、ティグラト・ピレセル3世（プル）に多額の貢ぎ物を強いられた（列王記第二15章17〜22節）</a:t>
            </a:r>
          </a:p>
          <a:p>
            <a:pPr marL="399415" indent="-399415" defTabSz="777240">
              <a:lnSpc>
                <a:spcPct val="90000"/>
              </a:lnSpc>
              <a:spcBef>
                <a:spcPts val="500"/>
              </a:spcBef>
              <a:defRPr sz="2380" i="1"/>
            </a:pPr>
            <a:r>
              <a:rPr dirty="0"/>
              <a:t>短い治世の後、彼の子ペカヒヤは部下の一人であるペカに暗殺された（列王記第二15章23〜26節）</a:t>
            </a:r>
          </a:p>
          <a:p>
            <a:pPr marL="399415" indent="-399415" defTabSz="777240">
              <a:lnSpc>
                <a:spcPct val="90000"/>
              </a:lnSpc>
              <a:spcBef>
                <a:spcPts val="500"/>
              </a:spcBef>
              <a:defRPr sz="2380" i="1"/>
            </a:pPr>
            <a:r>
              <a:rPr dirty="0"/>
              <a:t>ペカはアッシリアの属国となることに抵抗したため、イスラエル人が初めてアッシリアに捕囚として連れて行かれる結果となった（列王記第二15章27〜31節）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55">
                                            <p:bg/>
                                          </p:spTgt>
                                        </p:tgtEl>
                                        <p:attrNameLst>
                                          <p:attrName>style.visibility</p:attrName>
                                        </p:attrNameLst>
                                      </p:cBhvr>
                                      <p:to>
                                        <p:strVal val="visible"/>
                                      </p:to>
                                    </p:set>
                                    <p:anim calcmode="lin" valueType="num">
                                      <p:cBhvr>
                                        <p:cTn id="7" dur="500" fill="hold"/>
                                        <p:tgtEl>
                                          <p:spTgt spid="955">
                                            <p:bg/>
                                          </p:spTgt>
                                        </p:tgtEl>
                                        <p:attrNameLst>
                                          <p:attrName>ppt_w</p:attrName>
                                        </p:attrNameLst>
                                      </p:cBhvr>
                                      <p:tavLst>
                                        <p:tav tm="0">
                                          <p:val>
                                            <p:fltVal val="0"/>
                                          </p:val>
                                        </p:tav>
                                        <p:tav tm="100000">
                                          <p:val>
                                            <p:strVal val="#ppt_w"/>
                                          </p:val>
                                        </p:tav>
                                      </p:tavLst>
                                    </p:anim>
                                    <p:anim calcmode="lin" valueType="num">
                                      <p:cBhvr>
                                        <p:cTn id="8" dur="500" fill="hold"/>
                                        <p:tgtEl>
                                          <p:spTgt spid="95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55">
                                            <p:txEl>
                                              <p:pRg st="0" end="0"/>
                                            </p:txEl>
                                          </p:spTgt>
                                        </p:tgtEl>
                                        <p:attrNameLst>
                                          <p:attrName>style.visibility</p:attrName>
                                        </p:attrNameLst>
                                      </p:cBhvr>
                                      <p:to>
                                        <p:strVal val="visible"/>
                                      </p:to>
                                    </p:set>
                                    <p:anim calcmode="lin" valueType="num">
                                      <p:cBhvr>
                                        <p:cTn id="11" dur="500" fill="hold"/>
                                        <p:tgtEl>
                                          <p:spTgt spid="9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5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55">
                                            <p:txEl>
                                              <p:pRg st="1" end="1"/>
                                            </p:txEl>
                                          </p:spTgt>
                                        </p:tgtEl>
                                        <p:attrNameLst>
                                          <p:attrName>style.visibility</p:attrName>
                                        </p:attrNameLst>
                                      </p:cBhvr>
                                      <p:to>
                                        <p:strVal val="visible"/>
                                      </p:to>
                                    </p:set>
                                    <p:anim calcmode="lin" valueType="num">
                                      <p:cBhvr>
                                        <p:cTn id="16" dur="500" fill="hold"/>
                                        <p:tgtEl>
                                          <p:spTgt spid="95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5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55">
                                            <p:txEl>
                                              <p:pRg st="2" end="2"/>
                                            </p:txEl>
                                          </p:spTgt>
                                        </p:tgtEl>
                                        <p:attrNameLst>
                                          <p:attrName>style.visibility</p:attrName>
                                        </p:attrNameLst>
                                      </p:cBhvr>
                                      <p:to>
                                        <p:strVal val="visible"/>
                                      </p:to>
                                    </p:set>
                                    <p:anim calcmode="lin" valueType="num">
                                      <p:cBhvr>
                                        <p:cTn id="21" dur="500" fill="hold"/>
                                        <p:tgtEl>
                                          <p:spTgt spid="95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55">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955">
                                            <p:txEl>
                                              <p:pRg st="3" end="3"/>
                                            </p:txEl>
                                          </p:spTgt>
                                        </p:tgtEl>
                                        <p:attrNameLst>
                                          <p:attrName>style.visibility</p:attrName>
                                        </p:attrNameLst>
                                      </p:cBhvr>
                                      <p:to>
                                        <p:strVal val="visible"/>
                                      </p:to>
                                    </p:set>
                                    <p:anim calcmode="lin" valueType="num">
                                      <p:cBhvr>
                                        <p:cTn id="26" dur="500" fill="hold"/>
                                        <p:tgtEl>
                                          <p:spTgt spid="95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5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 grpId="1" build="p" bldLvl="5"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957" name="Assyrian Strategy"/>
          <p:cNvSpPr txBox="1">
            <a:spLocks noGrp="1"/>
          </p:cNvSpPr>
          <p:nvPr>
            <p:ph type="title" idx="4294967295"/>
          </p:nvPr>
        </p:nvSpPr>
        <p:spPr>
          <a:xfrm>
            <a:off x="457200" y="228600"/>
            <a:ext cx="8229600" cy="838200"/>
          </a:xfrm>
          <a:prstGeom prst="rect">
            <a:avLst/>
          </a:prstGeom>
        </p:spPr>
        <p:txBody>
          <a:bodyPr/>
          <a:lstStyle>
            <a:lvl1pPr>
              <a:defRPr>
                <a:latin typeface="Impact"/>
                <a:ea typeface="Impact"/>
                <a:cs typeface="Impact"/>
                <a:sym typeface="Impact"/>
              </a:defRPr>
            </a:lvl1pPr>
          </a:lstStyle>
          <a:p>
            <a:r>
              <a:t>Assyrian Strategy</a:t>
            </a:r>
          </a:p>
        </p:txBody>
      </p:sp>
      <p:sp>
        <p:nvSpPr>
          <p:cNvPr id="958" name="As Assyria turned its attention westward, the strategy seems to have been a step-by-step conquest.…"/>
          <p:cNvSpPr txBox="1">
            <a:spLocks noGrp="1"/>
          </p:cNvSpPr>
          <p:nvPr>
            <p:ph type="body" idx="4294967295"/>
          </p:nvPr>
        </p:nvSpPr>
        <p:spPr>
          <a:xfrm>
            <a:off x="381000" y="1143000"/>
            <a:ext cx="8305800" cy="5486400"/>
          </a:xfrm>
          <a:prstGeom prst="rect">
            <a:avLst/>
          </a:prstGeom>
        </p:spPr>
        <p:txBody>
          <a:bodyPr/>
          <a:lstStyle/>
          <a:p>
            <a:pPr>
              <a:buSzTx/>
              <a:buNone/>
              <a:defRPr b="1">
                <a:latin typeface="Eras Demi ITC"/>
                <a:ea typeface="Eras Demi ITC"/>
                <a:cs typeface="Eras Demi ITC"/>
                <a:sym typeface="Eras Demi ITC"/>
              </a:defRPr>
            </a:pPr>
            <a:r>
              <a:t>As Assyria turned its attention westward, the strategy seems to have been a step-by-step conquest.</a:t>
            </a:r>
          </a:p>
          <a:p>
            <a:pPr>
              <a:spcBef>
                <a:spcPts val="500"/>
              </a:spcBef>
              <a:defRPr sz="2400" i="1">
                <a:latin typeface="+mn-lt"/>
                <a:ea typeface="+mn-ea"/>
                <a:cs typeface="+mn-cs"/>
                <a:sym typeface="Arial"/>
              </a:defRPr>
            </a:pPr>
            <a:r>
              <a:t>First, a vassal relationship was established with a small western state, and tribute was demanded.</a:t>
            </a:r>
          </a:p>
          <a:p>
            <a:pPr>
              <a:spcBef>
                <a:spcPts val="500"/>
              </a:spcBef>
              <a:defRPr sz="2400" i="1">
                <a:latin typeface="+mn-lt"/>
                <a:ea typeface="+mn-ea"/>
                <a:cs typeface="+mn-cs"/>
                <a:sym typeface="Arial"/>
              </a:defRPr>
            </a:pPr>
            <a:r>
              <a:t>As the years passed, the demand for tribute increased and intensified.</a:t>
            </a:r>
          </a:p>
          <a:p>
            <a:pPr>
              <a:spcBef>
                <a:spcPts val="500"/>
              </a:spcBef>
              <a:defRPr sz="2400" i="1">
                <a:latin typeface="+mn-lt"/>
                <a:ea typeface="+mn-ea"/>
                <a:cs typeface="+mn-cs"/>
                <a:sym typeface="Arial"/>
              </a:defRPr>
            </a:pPr>
            <a:r>
              <a:t>At the first sign of dissatisfaction or rebellion, Assyria conducted a military takeover of the small western state.</a:t>
            </a:r>
          </a:p>
          <a:p>
            <a:pPr>
              <a:spcBef>
                <a:spcPts val="500"/>
              </a:spcBef>
              <a:defRPr sz="2400" i="1">
                <a:latin typeface="+mn-lt"/>
                <a:ea typeface="+mn-ea"/>
                <a:cs typeface="+mn-cs"/>
                <a:sym typeface="Arial"/>
              </a:defRPr>
            </a:pPr>
            <a:r>
              <a:t>Mehahem’s vassalship to Tiglath-pileser III was the first step in this process.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960" name="Assyrian Strategy"/>
          <p:cNvSpPr txBox="1">
            <a:spLocks noGrp="1"/>
          </p:cNvSpPr>
          <p:nvPr>
            <p:ph type="title" idx="4294967295"/>
          </p:nvPr>
        </p:nvSpPr>
        <p:spPr>
          <a:xfrm>
            <a:off x="419100" y="461075"/>
            <a:ext cx="8229600" cy="754983"/>
          </a:xfrm>
          <a:prstGeom prst="rect">
            <a:avLst/>
          </a:prstGeom>
        </p:spPr>
        <p:txBody>
          <a:bodyPr/>
          <a:lstStyle>
            <a:lvl1pPr defTabSz="640079">
              <a:defRPr sz="3080">
                <a:latin typeface="Impact"/>
                <a:ea typeface="Impact"/>
                <a:cs typeface="Impact"/>
                <a:sym typeface="Impact"/>
              </a:defRPr>
            </a:lvl1pPr>
          </a:lstStyle>
          <a:p>
            <a:r>
              <a:rPr dirty="0" err="1"/>
              <a:t>アッシリアの戦略</a:t>
            </a:r>
            <a:endParaRPr dirty="0"/>
          </a:p>
        </p:txBody>
      </p:sp>
      <p:sp>
        <p:nvSpPr>
          <p:cNvPr id="961" name="As Assyria turned its attention westward, the strategy seems to have been a step-by-step conquest.…"/>
          <p:cNvSpPr txBox="1">
            <a:spLocks noGrp="1"/>
          </p:cNvSpPr>
          <p:nvPr>
            <p:ph type="body" idx="4294967295"/>
          </p:nvPr>
        </p:nvSpPr>
        <p:spPr>
          <a:xfrm>
            <a:off x="381000" y="1580777"/>
            <a:ext cx="8305800" cy="5486400"/>
          </a:xfrm>
          <a:prstGeom prst="rect">
            <a:avLst/>
          </a:prstGeom>
        </p:spPr>
        <p:txBody>
          <a:bodyPr/>
          <a:lstStyle/>
          <a:p>
            <a:pPr>
              <a:buSzTx/>
              <a:buNone/>
              <a:defRPr b="1">
                <a:latin typeface="Eras Demi ITC"/>
                <a:ea typeface="Eras Demi ITC"/>
                <a:cs typeface="Eras Demi ITC"/>
                <a:sym typeface="Eras Demi ITC"/>
              </a:defRPr>
            </a:pPr>
            <a:r>
              <a:rPr dirty="0" err="1"/>
              <a:t>アッシリアが西方に目を向けるようになると、その戦略は一歩ずつ着実に征服していく方式であったようだ</a:t>
            </a:r>
            <a:r>
              <a:rPr dirty="0"/>
              <a:t>。</a:t>
            </a:r>
          </a:p>
          <a:p>
            <a:pPr>
              <a:spcBef>
                <a:spcPts val="500"/>
              </a:spcBef>
              <a:defRPr sz="2400" i="1">
                <a:latin typeface="+mn-lt"/>
                <a:ea typeface="+mn-ea"/>
                <a:cs typeface="+mn-cs"/>
                <a:sym typeface="Arial"/>
              </a:defRPr>
            </a:pPr>
            <a:r>
              <a:rPr dirty="0" err="1"/>
              <a:t>まず、アッシリアは西方の小国と属国関係を結び、貢ぎ物を要求した</a:t>
            </a:r>
            <a:r>
              <a:rPr dirty="0"/>
              <a:t>。</a:t>
            </a:r>
          </a:p>
          <a:p>
            <a:pPr>
              <a:spcBef>
                <a:spcPts val="500"/>
              </a:spcBef>
              <a:defRPr sz="2400" i="1">
                <a:latin typeface="+mn-lt"/>
                <a:ea typeface="+mn-ea"/>
                <a:cs typeface="+mn-cs"/>
                <a:sym typeface="Arial"/>
              </a:defRPr>
            </a:pPr>
            <a:r>
              <a:rPr dirty="0" err="1"/>
              <a:t>年月が経つにつれて、その要求は次第に増し、厳しくなっていった</a:t>
            </a:r>
            <a:r>
              <a:rPr dirty="0"/>
              <a:t>。</a:t>
            </a:r>
          </a:p>
          <a:p>
            <a:pPr>
              <a:spcBef>
                <a:spcPts val="500"/>
              </a:spcBef>
              <a:defRPr sz="2400" i="1">
                <a:latin typeface="+mn-lt"/>
                <a:ea typeface="+mn-ea"/>
                <a:cs typeface="+mn-cs"/>
                <a:sym typeface="Arial"/>
              </a:defRPr>
            </a:pPr>
            <a:r>
              <a:rPr dirty="0" err="1"/>
              <a:t>不満や反乱の兆しが見られるとすぐに、アッシリアは軍事力でその小国を制圧した</a:t>
            </a:r>
            <a:r>
              <a:rPr dirty="0"/>
              <a:t>。</a:t>
            </a:r>
          </a:p>
          <a:p>
            <a:pPr>
              <a:spcBef>
                <a:spcPts val="500"/>
              </a:spcBef>
              <a:defRPr sz="2400" i="1">
                <a:latin typeface="+mn-lt"/>
                <a:ea typeface="+mn-ea"/>
                <a:cs typeface="+mn-cs"/>
                <a:sym typeface="Arial"/>
              </a:defRPr>
            </a:pPr>
            <a:r>
              <a:rPr dirty="0"/>
              <a:t>メナヘムがティグラト・ピレセル3世に従属したことは、この一連の流れの最初の段階であった。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Iran Stele"/>
          <p:cNvSpPr txBox="1">
            <a:spLocks noGrp="1"/>
          </p:cNvSpPr>
          <p:nvPr>
            <p:ph type="title" idx="4294967295"/>
          </p:nvPr>
        </p:nvSpPr>
        <p:spPr>
          <a:xfrm>
            <a:off x="457200" y="176210"/>
            <a:ext cx="5488367" cy="762005"/>
          </a:xfrm>
          <a:prstGeom prst="rect">
            <a:avLst/>
          </a:prstGeom>
        </p:spPr>
        <p:txBody>
          <a:bodyPr/>
          <a:lstStyle>
            <a:lvl1pPr defTabSz="786384">
              <a:defRPr sz="3784">
                <a:latin typeface="Impact"/>
                <a:ea typeface="Impact"/>
                <a:cs typeface="Impact"/>
                <a:sym typeface="Impact"/>
              </a:defRPr>
            </a:lvl1pPr>
          </a:lstStyle>
          <a:p>
            <a:r>
              <a:t>Iran Stele イランの記念碑</a:t>
            </a:r>
          </a:p>
        </p:txBody>
      </p:sp>
      <p:sp>
        <p:nvSpPr>
          <p:cNvPr id="964" name="On the only known monumental stele of Tiglath-pileser III appear a list of kings who paid tribute.…"/>
          <p:cNvSpPr txBox="1">
            <a:spLocks noGrp="1"/>
          </p:cNvSpPr>
          <p:nvPr>
            <p:ph type="body" sz="half" idx="4294967295"/>
          </p:nvPr>
        </p:nvSpPr>
        <p:spPr>
          <a:xfrm>
            <a:off x="87691" y="866738"/>
            <a:ext cx="6227384" cy="2955701"/>
          </a:xfrm>
          <a:prstGeom prst="rect">
            <a:avLst/>
          </a:prstGeom>
        </p:spPr>
        <p:txBody>
          <a:bodyPr>
            <a:normAutofit lnSpcReduction="10000"/>
          </a:bodyPr>
          <a:lstStyle/>
          <a:p>
            <a:pPr marL="357123" indent="-357123" defTabSz="694944">
              <a:lnSpc>
                <a:spcPct val="90000"/>
              </a:lnSpc>
              <a:spcBef>
                <a:spcPts val="400"/>
              </a:spcBef>
              <a:buSzTx/>
              <a:buNone/>
              <a:defRPr sz="1760">
                <a:latin typeface="Arial Narrow"/>
                <a:ea typeface="Arial Narrow"/>
                <a:cs typeface="Arial Narrow"/>
                <a:sym typeface="Arial Narrow"/>
              </a:defRPr>
            </a:pPr>
            <a:r>
              <a:t>On the only known monumental stele of Tiglath-pileser III appear a list of kings who paid tribute.</a:t>
            </a:r>
          </a:p>
          <a:p>
            <a:pPr marL="357123" indent="-357123" defTabSz="694944">
              <a:spcBef>
                <a:spcPts val="400"/>
              </a:spcBef>
              <a:buSzTx/>
              <a:buNone/>
              <a:defRPr sz="1760" i="1">
                <a:latin typeface="Arial Narrow"/>
                <a:ea typeface="Arial Narrow"/>
                <a:cs typeface="Arial Narrow"/>
                <a:sym typeface="Arial Narrow"/>
              </a:defRPr>
            </a:pPr>
            <a:r>
              <a:t>“As for Menahem I overwhelmed him like a snowstorm and he…fled like a bird, alone, and bowed to my feet. I returned him to his place and imposed tribute upon him: gold, silver, linen garments with multi-colored trimmings.”</a:t>
            </a:r>
          </a:p>
          <a:p>
            <a:pPr marL="357123" indent="-357123" defTabSz="694944">
              <a:spcBef>
                <a:spcPts val="400"/>
              </a:spcBef>
              <a:buSzTx/>
              <a:buNone/>
              <a:defRPr sz="1760" i="1">
                <a:latin typeface="Arial Narrow"/>
                <a:ea typeface="Arial Narrow"/>
                <a:cs typeface="Arial Narrow"/>
                <a:sym typeface="Arial Narrow"/>
              </a:defRPr>
            </a:pPr>
            <a:r>
              <a:t>“Israel…overthrew their king Pekah, and I placed Hoshea as king over them. I received from them 10 talents of gold, 1000 talents of silver as their tribute…”</a:t>
            </a:r>
          </a:p>
          <a:p>
            <a:pPr marL="357123" indent="-357123" algn="r" defTabSz="694944">
              <a:spcBef>
                <a:spcPts val="300"/>
              </a:spcBef>
              <a:buSzTx/>
              <a:buNone/>
              <a:defRPr sz="1360">
                <a:latin typeface="Arial Narrow"/>
                <a:ea typeface="Arial Narrow"/>
                <a:cs typeface="Arial Narrow"/>
                <a:sym typeface="Arial Narrow"/>
              </a:defRPr>
            </a:pPr>
            <a:r>
              <a:t>Assyrian Inscription</a:t>
            </a:r>
          </a:p>
          <a:p>
            <a:pPr marL="357123" indent="-357123" algn="r" defTabSz="694944">
              <a:spcBef>
                <a:spcPts val="300"/>
              </a:spcBef>
              <a:buSzTx/>
              <a:buNone/>
              <a:defRPr sz="1360">
                <a:latin typeface="Arial Narrow"/>
                <a:ea typeface="Arial Narrow"/>
                <a:cs typeface="Arial Narrow"/>
                <a:sym typeface="Arial Narrow"/>
              </a:defRPr>
            </a:pPr>
            <a:r>
              <a:t>Annals of Tiglath-Pileser III (Pul)</a:t>
            </a:r>
          </a:p>
        </p:txBody>
      </p:sp>
      <p:pic>
        <p:nvPicPr>
          <p:cNvPr id="965" name="Iran_Stele" descr="Iran_Stele"/>
          <p:cNvPicPr>
            <a:picLocks noChangeAspect="1"/>
          </p:cNvPicPr>
          <p:nvPr/>
        </p:nvPicPr>
        <p:blipFill>
          <a:blip r:embed="rId2"/>
          <a:srcRect l="19436" r="19128"/>
          <a:stretch>
            <a:fillRect/>
          </a:stretch>
        </p:blipFill>
        <p:spPr>
          <a:xfrm>
            <a:off x="6553199" y="0"/>
            <a:ext cx="2819403" cy="6858000"/>
          </a:xfrm>
          <a:prstGeom prst="rect">
            <a:avLst/>
          </a:prstGeom>
          <a:ln w="12700">
            <a:miter lim="400000"/>
          </a:ln>
        </p:spPr>
      </p:pic>
      <p:sp>
        <p:nvSpPr>
          <p:cNvPr id="966" name="Israel Museum, Jerusalem"/>
          <p:cNvSpPr txBox="1"/>
          <p:nvPr/>
        </p:nvSpPr>
        <p:spPr>
          <a:xfrm>
            <a:off x="6832521" y="6236631"/>
            <a:ext cx="25755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t>Israel Museum, Jerusalem</a:t>
            </a:r>
          </a:p>
        </p:txBody>
      </p:sp>
      <p:sp>
        <p:nvSpPr>
          <p:cNvPr id="967" name="On the only known monumental stele of Tiglath-pileser III appear a list of kings who paid tribute.…"/>
          <p:cNvSpPr txBox="1"/>
          <p:nvPr/>
        </p:nvSpPr>
        <p:spPr>
          <a:xfrm>
            <a:off x="87691" y="4005390"/>
            <a:ext cx="6227384" cy="29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187452">
              <a:spcBef>
                <a:spcPts val="400"/>
              </a:spcBef>
              <a:defRPr sz="1312" b="1">
                <a:latin typeface="Times Roman"/>
                <a:ea typeface="Times Roman"/>
                <a:cs typeface="Times Roman"/>
                <a:sym typeface="Times Roman"/>
              </a:defRPr>
            </a:pPr>
            <a:r>
              <a:t>ティグラト・ピレセル3世（プル）の唯一知られている記念石碑には、貢ぎ物を納めた王たちの名が刻まれている。</a:t>
            </a:r>
          </a:p>
          <a:p>
            <a:pPr defTabSz="187452">
              <a:spcBef>
                <a:spcPts val="400"/>
              </a:spcBef>
              <a:defRPr sz="1312" b="1">
                <a:latin typeface="Times Roman"/>
                <a:ea typeface="Times Roman"/>
                <a:cs typeface="Times Roman"/>
                <a:sym typeface="Times Roman"/>
              </a:defRPr>
            </a:pPr>
            <a:r>
              <a:t>「メナヘムについて言えば、私は彼を吹雪のように圧倒し、彼は……鳥のようにひとり逃げ去り、私の足元にひれ伏した。私は彼を元の地位に戻し、金・銀・多色の縁取りのある亜麻布を貢ぎ物として課した。」</a:t>
            </a:r>
          </a:p>
          <a:p>
            <a:pPr defTabSz="187452">
              <a:spcBef>
                <a:spcPts val="400"/>
              </a:spcBef>
              <a:defRPr sz="1312" b="1">
                <a:latin typeface="Times Roman"/>
                <a:ea typeface="Times Roman"/>
                <a:cs typeface="Times Roman"/>
                <a:sym typeface="Times Roman"/>
              </a:defRPr>
            </a:pPr>
            <a:r>
              <a:t>「イスラエルは……王ペカを倒し、私はホシェアを彼らの王として据えた。彼らから金10タラント、銀1000タラントを貢ぎ物として受け取った。」</a:t>
            </a:r>
          </a:p>
          <a:p>
            <a:pPr defTabSz="187452">
              <a:spcBef>
                <a:spcPts val="400"/>
              </a:spcBef>
              <a:defRPr sz="1312" b="1">
                <a:latin typeface="Times Roman"/>
                <a:ea typeface="Times Roman"/>
                <a:cs typeface="Times Roman"/>
                <a:sym typeface="Times Roman"/>
              </a:defRPr>
            </a:pPr>
            <a:r>
              <a:t>— アッシリアの碑文</a:t>
            </a:r>
            <a:br/>
            <a:r>
              <a:t>ティグラト・ピレセル3世（プル）の年代記より</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138</a:t>
            </a:fld>
            <a:endParaRPr/>
          </a:p>
        </p:txBody>
      </p:sp>
      <p:sp>
        <p:nvSpPr>
          <p:cNvPr id="970" name="Pekah’s Rebellion Against Assyria"/>
          <p:cNvSpPr txBox="1">
            <a:spLocks noGrp="1"/>
          </p:cNvSpPr>
          <p:nvPr>
            <p:ph type="title" idx="4294967295"/>
          </p:nvPr>
        </p:nvSpPr>
        <p:spPr>
          <a:xfrm>
            <a:off x="457200" y="533398"/>
            <a:ext cx="8229600" cy="1143004"/>
          </a:xfrm>
          <a:prstGeom prst="rect">
            <a:avLst/>
          </a:prstGeom>
        </p:spPr>
        <p:txBody>
          <a:bodyPr/>
          <a:lstStyle/>
          <a:p>
            <a:r>
              <a:t>Pekah’s Rebellion Against Assyria</a:t>
            </a:r>
          </a:p>
        </p:txBody>
      </p:sp>
      <p:sp>
        <p:nvSpPr>
          <p:cNvPr id="971" name="Pekah’s assassination of Pekahiah, who was an Assyrian vassal, could be expected to result in Assyrian reprisals.…"/>
          <p:cNvSpPr txBox="1">
            <a:spLocks noGrp="1"/>
          </p:cNvSpPr>
          <p:nvPr>
            <p:ph type="body" idx="4294967295"/>
          </p:nvPr>
        </p:nvSpPr>
        <p:spPr>
          <a:xfrm>
            <a:off x="304800" y="1828800"/>
            <a:ext cx="8686800" cy="5029200"/>
          </a:xfrm>
          <a:prstGeom prst="rect">
            <a:avLst/>
          </a:prstGeom>
        </p:spPr>
        <p:txBody>
          <a:bodyPr/>
          <a:lstStyle/>
          <a:p>
            <a:pPr>
              <a:lnSpc>
                <a:spcPct val="85000"/>
              </a:lnSpc>
              <a:buSzTx/>
              <a:buNone/>
              <a:defRPr b="1"/>
            </a:pPr>
            <a:r>
              <a:rPr sz="2800" dirty="0"/>
              <a:t>Pekah’s assassination of Pekahiah, who was an Assyrian vassal, could be expected to result in Assyrian reprisals.</a:t>
            </a:r>
          </a:p>
          <a:p>
            <a:pPr>
              <a:lnSpc>
                <a:spcPct val="85000"/>
              </a:lnSpc>
              <a:spcBef>
                <a:spcPts val="600"/>
              </a:spcBef>
              <a:defRPr sz="2800" i="1"/>
            </a:pPr>
            <a:r>
              <a:rPr sz="2400" dirty="0"/>
              <a:t>Pekah joined Aram to form an anti-Assyrian alliance, and they pressured Ahaz of Judah to join them (Is. 7:2).</a:t>
            </a:r>
          </a:p>
          <a:p>
            <a:pPr>
              <a:lnSpc>
                <a:spcPct val="85000"/>
              </a:lnSpc>
              <a:spcBef>
                <a:spcPts val="600"/>
              </a:spcBef>
              <a:defRPr sz="2800" i="1"/>
            </a:pPr>
            <a:r>
              <a:rPr sz="2400" dirty="0"/>
              <a:t>Against Isaiah’s advice (Is. 7:3-9), Ahaz of Judah directly appealed to Tiglath-</a:t>
            </a:r>
            <a:r>
              <a:rPr sz="2400" dirty="0" err="1"/>
              <a:t>pileser</a:t>
            </a:r>
            <a:r>
              <a:rPr sz="2400" dirty="0"/>
              <a:t> III for help (2 Kg. 16:7-9).</a:t>
            </a:r>
          </a:p>
          <a:p>
            <a:pPr>
              <a:lnSpc>
                <a:spcPct val="85000"/>
              </a:lnSpc>
              <a:spcBef>
                <a:spcPts val="600"/>
              </a:spcBef>
              <a:defRPr sz="2800" i="1"/>
            </a:pPr>
            <a:r>
              <a:rPr sz="2400" dirty="0"/>
              <a:t>Tiglath-</a:t>
            </a:r>
            <a:r>
              <a:rPr sz="2400" dirty="0" err="1"/>
              <a:t>pileser</a:t>
            </a:r>
            <a:r>
              <a:rPr sz="2400" dirty="0"/>
              <a:t> III then attacked Aram and Israel, resulting in the assassination of Pekah by the pro-Assyrian Hoshea and the first deportation of Israelites to Assyria (2 Kg. 15:27-31).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71">
                                            <p:bg/>
                                          </p:spTgt>
                                        </p:tgtEl>
                                        <p:attrNameLst>
                                          <p:attrName>style.visibility</p:attrName>
                                        </p:attrNameLst>
                                      </p:cBhvr>
                                      <p:to>
                                        <p:strVal val="visible"/>
                                      </p:to>
                                    </p:set>
                                    <p:anim calcmode="lin" valueType="num">
                                      <p:cBhvr>
                                        <p:cTn id="7" dur="500" fill="hold"/>
                                        <p:tgtEl>
                                          <p:spTgt spid="971">
                                            <p:bg/>
                                          </p:spTgt>
                                        </p:tgtEl>
                                        <p:attrNameLst>
                                          <p:attrName>ppt_w</p:attrName>
                                        </p:attrNameLst>
                                      </p:cBhvr>
                                      <p:tavLst>
                                        <p:tav tm="0">
                                          <p:val>
                                            <p:fltVal val="0"/>
                                          </p:val>
                                        </p:tav>
                                        <p:tav tm="100000">
                                          <p:val>
                                            <p:strVal val="#ppt_w"/>
                                          </p:val>
                                        </p:tav>
                                      </p:tavLst>
                                    </p:anim>
                                    <p:anim calcmode="lin" valueType="num">
                                      <p:cBhvr>
                                        <p:cTn id="8" dur="500" fill="hold"/>
                                        <p:tgtEl>
                                          <p:spTgt spid="97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71">
                                            <p:txEl>
                                              <p:pRg st="0" end="0"/>
                                            </p:txEl>
                                          </p:spTgt>
                                        </p:tgtEl>
                                        <p:attrNameLst>
                                          <p:attrName>style.visibility</p:attrName>
                                        </p:attrNameLst>
                                      </p:cBhvr>
                                      <p:to>
                                        <p:strVal val="visible"/>
                                      </p:to>
                                    </p:set>
                                    <p:anim calcmode="lin" valueType="num">
                                      <p:cBhvr>
                                        <p:cTn id="11" dur="500" fill="hold"/>
                                        <p:tgtEl>
                                          <p:spTgt spid="97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7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71">
                                            <p:txEl>
                                              <p:pRg st="1" end="1"/>
                                            </p:txEl>
                                          </p:spTgt>
                                        </p:tgtEl>
                                        <p:attrNameLst>
                                          <p:attrName>style.visibility</p:attrName>
                                        </p:attrNameLst>
                                      </p:cBhvr>
                                      <p:to>
                                        <p:strVal val="visible"/>
                                      </p:to>
                                    </p:set>
                                    <p:anim calcmode="lin" valueType="num">
                                      <p:cBhvr>
                                        <p:cTn id="16" dur="500" fill="hold"/>
                                        <p:tgtEl>
                                          <p:spTgt spid="97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7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71">
                                            <p:txEl>
                                              <p:pRg st="2" end="2"/>
                                            </p:txEl>
                                          </p:spTgt>
                                        </p:tgtEl>
                                        <p:attrNameLst>
                                          <p:attrName>style.visibility</p:attrName>
                                        </p:attrNameLst>
                                      </p:cBhvr>
                                      <p:to>
                                        <p:strVal val="visible"/>
                                      </p:to>
                                    </p:set>
                                    <p:anim calcmode="lin" valueType="num">
                                      <p:cBhvr>
                                        <p:cTn id="21" dur="500" fill="hold"/>
                                        <p:tgtEl>
                                          <p:spTgt spid="97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971">
                                            <p:txEl>
                                              <p:pRg st="3" end="3"/>
                                            </p:txEl>
                                          </p:spTgt>
                                        </p:tgtEl>
                                        <p:attrNameLst>
                                          <p:attrName>style.visibility</p:attrName>
                                        </p:attrNameLst>
                                      </p:cBhvr>
                                      <p:to>
                                        <p:strVal val="visible"/>
                                      </p:to>
                                    </p:set>
                                    <p:anim calcmode="lin" valueType="num">
                                      <p:cBhvr>
                                        <p:cTn id="27" dur="500" fill="hold"/>
                                        <p:tgtEl>
                                          <p:spTgt spid="97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7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build="p" bldLvl="5"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139</a:t>
            </a:fld>
            <a:endParaRPr/>
          </a:p>
        </p:txBody>
      </p:sp>
      <p:sp>
        <p:nvSpPr>
          <p:cNvPr id="974" name="Pekah’s Rebellion Against Assyria"/>
          <p:cNvSpPr txBox="1">
            <a:spLocks noGrp="1"/>
          </p:cNvSpPr>
          <p:nvPr>
            <p:ph type="title" idx="4294967295"/>
          </p:nvPr>
        </p:nvSpPr>
        <p:spPr>
          <a:xfrm>
            <a:off x="457200" y="915892"/>
            <a:ext cx="8229600" cy="630104"/>
          </a:xfrm>
          <a:prstGeom prst="rect">
            <a:avLst/>
          </a:prstGeom>
        </p:spPr>
        <p:txBody>
          <a:bodyPr/>
          <a:lstStyle>
            <a:lvl1pPr defTabSz="694944">
              <a:defRPr sz="3343"/>
            </a:lvl1pPr>
          </a:lstStyle>
          <a:p>
            <a:r>
              <a:rPr dirty="0" err="1"/>
              <a:t>ペカのアッシリアに対する反乱</a:t>
            </a:r>
            <a:endParaRPr dirty="0"/>
          </a:p>
        </p:txBody>
      </p:sp>
      <p:sp>
        <p:nvSpPr>
          <p:cNvPr id="975" name="Pekah’s assassination of Pekahiah, who was an Assyrian vassal, could be expected to result in Assyrian reprisals.…"/>
          <p:cNvSpPr txBox="1">
            <a:spLocks noGrp="1"/>
          </p:cNvSpPr>
          <p:nvPr>
            <p:ph type="body" idx="4294967295"/>
          </p:nvPr>
        </p:nvSpPr>
        <p:spPr>
          <a:xfrm>
            <a:off x="304800" y="1828800"/>
            <a:ext cx="8686800" cy="5029200"/>
          </a:xfrm>
          <a:prstGeom prst="rect">
            <a:avLst/>
          </a:prstGeom>
        </p:spPr>
        <p:txBody>
          <a:bodyPr/>
          <a:lstStyle/>
          <a:p>
            <a:pPr marL="413512" indent="-413512" defTabSz="804672">
              <a:lnSpc>
                <a:spcPct val="85000"/>
              </a:lnSpc>
              <a:spcBef>
                <a:spcPts val="600"/>
              </a:spcBef>
              <a:buSzTx/>
              <a:buNone/>
              <a:defRPr sz="2464" b="1"/>
            </a:pPr>
            <a:r>
              <a:t>アッシリアの属国であったペカヒヤをペカが暗殺したことは、アッシリアの報復を招くことが予想された。</a:t>
            </a:r>
            <a:endParaRPr i="1"/>
          </a:p>
          <a:p>
            <a:pPr marL="413512" indent="-413512" defTabSz="804672">
              <a:lnSpc>
                <a:spcPct val="85000"/>
              </a:lnSpc>
              <a:spcBef>
                <a:spcPts val="500"/>
              </a:spcBef>
              <a:defRPr sz="2464" i="1"/>
            </a:pPr>
            <a:r>
              <a:t>ペカはアラムと結んで反アッシリア同盟を形成し、ユダのアハズに加わるよう圧力をかけた（イザヤ書7章2節）。</a:t>
            </a:r>
          </a:p>
          <a:p>
            <a:pPr marL="413512" indent="-413512" defTabSz="804672">
              <a:lnSpc>
                <a:spcPct val="85000"/>
              </a:lnSpc>
              <a:spcBef>
                <a:spcPts val="500"/>
              </a:spcBef>
              <a:defRPr sz="2464" i="1"/>
            </a:pPr>
            <a:r>
              <a:t>イザヤの助言にもかかわらず（イザヤ書7章3〜9節）、ユダのアハズは直接ティグラト・ピレセル3世に救援を求めた（列王記第二16章7〜9節）。</a:t>
            </a:r>
          </a:p>
          <a:p>
            <a:pPr marL="413512" indent="-413512" defTabSz="804672">
              <a:lnSpc>
                <a:spcPct val="85000"/>
              </a:lnSpc>
              <a:spcBef>
                <a:spcPts val="500"/>
              </a:spcBef>
              <a:defRPr sz="2464" i="1"/>
            </a:pPr>
            <a:r>
              <a:t>その結果、ティグラト・ピレセル3世はアラムとイスラエルを攻撃し、親アッシリア派のホシェアによってペカは暗殺され、イスラエル人の初めてのアッシリアへの捕囚が行われた（列王記第二15章27〜31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75">
                                            <p:bg/>
                                          </p:spTgt>
                                        </p:tgtEl>
                                        <p:attrNameLst>
                                          <p:attrName>style.visibility</p:attrName>
                                        </p:attrNameLst>
                                      </p:cBhvr>
                                      <p:to>
                                        <p:strVal val="visible"/>
                                      </p:to>
                                    </p:set>
                                    <p:anim calcmode="lin" valueType="num">
                                      <p:cBhvr>
                                        <p:cTn id="7" dur="500" fill="hold"/>
                                        <p:tgtEl>
                                          <p:spTgt spid="975">
                                            <p:bg/>
                                          </p:spTgt>
                                        </p:tgtEl>
                                        <p:attrNameLst>
                                          <p:attrName>ppt_w</p:attrName>
                                        </p:attrNameLst>
                                      </p:cBhvr>
                                      <p:tavLst>
                                        <p:tav tm="0">
                                          <p:val>
                                            <p:fltVal val="0"/>
                                          </p:val>
                                        </p:tav>
                                        <p:tav tm="100000">
                                          <p:val>
                                            <p:strVal val="#ppt_w"/>
                                          </p:val>
                                        </p:tav>
                                      </p:tavLst>
                                    </p:anim>
                                    <p:anim calcmode="lin" valueType="num">
                                      <p:cBhvr>
                                        <p:cTn id="8" dur="500" fill="hold"/>
                                        <p:tgtEl>
                                          <p:spTgt spid="97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75">
                                            <p:txEl>
                                              <p:pRg st="0" end="0"/>
                                            </p:txEl>
                                          </p:spTgt>
                                        </p:tgtEl>
                                        <p:attrNameLst>
                                          <p:attrName>style.visibility</p:attrName>
                                        </p:attrNameLst>
                                      </p:cBhvr>
                                      <p:to>
                                        <p:strVal val="visible"/>
                                      </p:to>
                                    </p:set>
                                    <p:anim calcmode="lin" valueType="num">
                                      <p:cBhvr>
                                        <p:cTn id="11" dur="500" fill="hold"/>
                                        <p:tgtEl>
                                          <p:spTgt spid="97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7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75">
                                            <p:txEl>
                                              <p:pRg st="1" end="1"/>
                                            </p:txEl>
                                          </p:spTgt>
                                        </p:tgtEl>
                                        <p:attrNameLst>
                                          <p:attrName>style.visibility</p:attrName>
                                        </p:attrNameLst>
                                      </p:cBhvr>
                                      <p:to>
                                        <p:strVal val="visible"/>
                                      </p:to>
                                    </p:set>
                                    <p:anim calcmode="lin" valueType="num">
                                      <p:cBhvr>
                                        <p:cTn id="16" dur="500" fill="hold"/>
                                        <p:tgtEl>
                                          <p:spTgt spid="97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7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75">
                                            <p:txEl>
                                              <p:pRg st="2" end="2"/>
                                            </p:txEl>
                                          </p:spTgt>
                                        </p:tgtEl>
                                        <p:attrNameLst>
                                          <p:attrName>style.visibility</p:attrName>
                                        </p:attrNameLst>
                                      </p:cBhvr>
                                      <p:to>
                                        <p:strVal val="visible"/>
                                      </p:to>
                                    </p:set>
                                    <p:anim calcmode="lin" valueType="num">
                                      <p:cBhvr>
                                        <p:cTn id="21" dur="500" fill="hold"/>
                                        <p:tgtEl>
                                          <p:spTgt spid="97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75">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975">
                                            <p:txEl>
                                              <p:pRg st="3" end="3"/>
                                            </p:txEl>
                                          </p:spTgt>
                                        </p:tgtEl>
                                        <p:attrNameLst>
                                          <p:attrName>style.visibility</p:attrName>
                                        </p:attrNameLst>
                                      </p:cBhvr>
                                      <p:to>
                                        <p:strVal val="visible"/>
                                      </p:to>
                                    </p:set>
                                    <p:anim calcmode="lin" valueType="num">
                                      <p:cBhvr>
                                        <p:cTn id="26" dur="500" fill="hold"/>
                                        <p:tgtEl>
                                          <p:spTgt spid="97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7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Google Shape;298;g36a3cf6228b_0_92"/>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14</a:t>
            </a:fld>
            <a:endParaRPr/>
          </a:p>
        </p:txBody>
      </p:sp>
      <p:sp>
        <p:nvSpPr>
          <p:cNvPr id="275" name="Google Shape;299;g36a3cf6228b_0_92"/>
          <p:cNvSpPr txBox="1">
            <a:spLocks noGrp="1"/>
          </p:cNvSpPr>
          <p:nvPr>
            <p:ph type="body" idx="1"/>
          </p:nvPr>
        </p:nvSpPr>
        <p:spPr>
          <a:xfrm>
            <a:off x="0" y="1676400"/>
            <a:ext cx="9144000" cy="5029200"/>
          </a:xfrm>
          <a:prstGeom prst="rect">
            <a:avLst/>
          </a:prstGeom>
        </p:spPr>
        <p:txBody>
          <a:bodyPr/>
          <a:lstStyle/>
          <a:p>
            <a:pPr marL="0" indent="469900">
              <a:lnSpc>
                <a:spcPct val="90000"/>
              </a:lnSpc>
              <a:spcBef>
                <a:spcPts val="500"/>
              </a:spcBef>
              <a:buSzTx/>
              <a:buNone/>
              <a:defRPr sz="2600" b="1"/>
            </a:pPr>
            <a:r>
              <a:t>Each successive king is evaluated with respect to covenant faithfulness:</a:t>
            </a:r>
          </a:p>
          <a:p>
            <a:pPr marL="469900" indent="-431800">
              <a:lnSpc>
                <a:spcPct val="90000"/>
              </a:lnSpc>
              <a:spcBef>
                <a:spcPts val="500"/>
              </a:spcBef>
              <a:buSzPts val="2200"/>
              <a:defRPr sz="2200" i="1"/>
            </a:pPr>
            <a:r>
              <a:t>Without exception, the northern kings were judged as covenant violators and thoroughly evil.</a:t>
            </a:r>
            <a:endParaRPr sz="2600"/>
          </a:p>
          <a:p>
            <a:pPr marL="469900" indent="-431800">
              <a:lnSpc>
                <a:spcPct val="90000"/>
              </a:lnSpc>
              <a:spcBef>
                <a:spcPts val="500"/>
              </a:spcBef>
              <a:buSzPts val="2200"/>
              <a:defRPr sz="2200" i="1"/>
            </a:pPr>
            <a:r>
              <a:t>In the south, two kings were given unqualified commendation, several were partially commended, and the rest were judged as thoroughly evil.</a:t>
            </a:r>
            <a:br/>
            <a:endParaRPr/>
          </a:p>
          <a:p>
            <a:pPr marL="0" indent="469900">
              <a:lnSpc>
                <a:spcPct val="90000"/>
              </a:lnSpc>
              <a:spcBef>
                <a:spcPts val="500"/>
              </a:spcBef>
              <a:buSzTx/>
              <a:buNone/>
              <a:defRPr sz="2600" b="1"/>
            </a:pPr>
            <a:r>
              <a:t>それぞれの王は、契約への忠実さを基準に評価される：</a:t>
            </a:r>
          </a:p>
          <a:p>
            <a:pPr marL="469900" indent="-476250">
              <a:lnSpc>
                <a:spcPct val="90000"/>
              </a:lnSpc>
              <a:spcBef>
                <a:spcPts val="500"/>
              </a:spcBef>
              <a:buSzPts val="2200"/>
              <a:defRPr sz="2200" i="1"/>
            </a:pPr>
            <a:r>
              <a:t>例外なく、北の王たちは契約違反者として評価され、完全に悪と    みなされた。</a:t>
            </a:r>
            <a:endParaRPr sz="2600"/>
          </a:p>
          <a:p>
            <a:pPr marL="469900" indent="-476250">
              <a:lnSpc>
                <a:spcPct val="90000"/>
              </a:lnSpc>
              <a:spcBef>
                <a:spcPts val="500"/>
              </a:spcBef>
              <a:buSzPts val="2200"/>
              <a:defRPr sz="2200" i="1"/>
            </a:pPr>
            <a:r>
              <a:t>南の王たちの中では、2人の王が全面的に称賛され、数人は部分的に評価され、残りの王たちは完全に悪いと判断された。</a:t>
            </a:r>
          </a:p>
        </p:txBody>
      </p:sp>
      <p:sp>
        <p:nvSpPr>
          <p:cNvPr id="276" name="Google Shape;300;g36a3cf6228b_0_92"/>
          <p:cNvSpPr txBox="1">
            <a:spLocks noGrp="1"/>
          </p:cNvSpPr>
          <p:nvPr>
            <p:ph type="title"/>
          </p:nvPr>
        </p:nvSpPr>
        <p:spPr>
          <a:prstGeom prst="rect">
            <a:avLst/>
          </a:prstGeom>
        </p:spPr>
        <p:txBody>
          <a:bodyPr/>
          <a:lstStyle>
            <a:lvl1pPr>
              <a:defRPr sz="3900"/>
            </a:lvl1pPr>
          </a:lstStyle>
          <a:p>
            <a:r>
              <a:t>Theological Themes　神学的テーマ</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5">
                                            <p:bg/>
                                          </p:spTgt>
                                        </p:tgtEl>
                                        <p:attrNameLst>
                                          <p:attrName>style.visibility</p:attrName>
                                        </p:attrNameLst>
                                      </p:cBhvr>
                                      <p:to>
                                        <p:strVal val="visible"/>
                                      </p:to>
                                    </p:set>
                                    <p:anim calcmode="lin" valueType="num">
                                      <p:cBhvr>
                                        <p:cTn id="7" dur="500" fill="hold"/>
                                        <p:tgtEl>
                                          <p:spTgt spid="275">
                                            <p:bg/>
                                          </p:spTgt>
                                        </p:tgtEl>
                                        <p:attrNameLst>
                                          <p:attrName>ppt_w</p:attrName>
                                        </p:attrNameLst>
                                      </p:cBhvr>
                                      <p:tavLst>
                                        <p:tav tm="0">
                                          <p:val>
                                            <p:fltVal val="0"/>
                                          </p:val>
                                        </p:tav>
                                        <p:tav tm="100000">
                                          <p:val>
                                            <p:strVal val="#ppt_w"/>
                                          </p:val>
                                        </p:tav>
                                      </p:tavLst>
                                    </p:anim>
                                    <p:anim calcmode="lin" valueType="num">
                                      <p:cBhvr>
                                        <p:cTn id="8" dur="500" fill="hold"/>
                                        <p:tgtEl>
                                          <p:spTgt spid="27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5">
                                            <p:txEl>
                                              <p:pRg st="0" end="0"/>
                                            </p:txEl>
                                          </p:spTgt>
                                        </p:tgtEl>
                                        <p:attrNameLst>
                                          <p:attrName>style.visibility</p:attrName>
                                        </p:attrNameLst>
                                      </p:cBhvr>
                                      <p:to>
                                        <p:strVal val="visible"/>
                                      </p:to>
                                    </p:set>
                                    <p:anim calcmode="lin" valueType="num">
                                      <p:cBhvr>
                                        <p:cTn id="11" dur="500" fill="hold"/>
                                        <p:tgtEl>
                                          <p:spTgt spid="27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75">
                                            <p:txEl>
                                              <p:pRg st="1" end="1"/>
                                            </p:txEl>
                                          </p:spTgt>
                                        </p:tgtEl>
                                        <p:attrNameLst>
                                          <p:attrName>style.visibility</p:attrName>
                                        </p:attrNameLst>
                                      </p:cBhvr>
                                      <p:to>
                                        <p:strVal val="visible"/>
                                      </p:to>
                                    </p:set>
                                    <p:anim calcmode="lin" valueType="num">
                                      <p:cBhvr>
                                        <p:cTn id="16" dur="500" fill="hold"/>
                                        <p:tgtEl>
                                          <p:spTgt spid="27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7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75">
                                            <p:txEl>
                                              <p:pRg st="2" end="2"/>
                                            </p:txEl>
                                          </p:spTgt>
                                        </p:tgtEl>
                                        <p:attrNameLst>
                                          <p:attrName>style.visibility</p:attrName>
                                        </p:attrNameLst>
                                      </p:cBhvr>
                                      <p:to>
                                        <p:strVal val="visible"/>
                                      </p:to>
                                    </p:set>
                                    <p:anim calcmode="lin" valueType="num">
                                      <p:cBhvr>
                                        <p:cTn id="21" dur="500" fill="hold"/>
                                        <p:tgtEl>
                                          <p:spTgt spid="27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5">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75">
                                            <p:txEl>
                                              <p:pRg st="3" end="3"/>
                                            </p:txEl>
                                          </p:spTgt>
                                        </p:tgtEl>
                                        <p:attrNameLst>
                                          <p:attrName>style.visibility</p:attrName>
                                        </p:attrNameLst>
                                      </p:cBhvr>
                                      <p:to>
                                        <p:strVal val="visible"/>
                                      </p:to>
                                    </p:set>
                                    <p:anim calcmode="lin" valueType="num">
                                      <p:cBhvr>
                                        <p:cTn id="26" dur="500" fill="hold"/>
                                        <p:tgtEl>
                                          <p:spTgt spid="27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75">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275">
                                            <p:txEl>
                                              <p:pRg st="4" end="4"/>
                                            </p:txEl>
                                          </p:spTgt>
                                        </p:tgtEl>
                                        <p:attrNameLst>
                                          <p:attrName>style.visibility</p:attrName>
                                        </p:attrNameLst>
                                      </p:cBhvr>
                                      <p:to>
                                        <p:strVal val="visible"/>
                                      </p:to>
                                    </p:set>
                                    <p:anim calcmode="lin" valueType="num">
                                      <p:cBhvr>
                                        <p:cTn id="31" dur="500" fill="hold"/>
                                        <p:tgtEl>
                                          <p:spTgt spid="27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5">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275">
                                            <p:txEl>
                                              <p:pRg st="5" end="5"/>
                                            </p:txEl>
                                          </p:spTgt>
                                        </p:tgtEl>
                                        <p:attrNameLst>
                                          <p:attrName>style.visibility</p:attrName>
                                        </p:attrNameLst>
                                      </p:cBhvr>
                                      <p:to>
                                        <p:strVal val="visible"/>
                                      </p:to>
                                    </p:set>
                                    <p:anim calcmode="lin" valueType="num">
                                      <p:cBhvr>
                                        <p:cTn id="36" dur="500" fill="hold"/>
                                        <p:tgtEl>
                                          <p:spTgt spid="27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7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build="p" bldLvl="5"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140</a:t>
            </a:fld>
            <a:endParaRPr/>
          </a:p>
        </p:txBody>
      </p:sp>
      <p:sp>
        <p:nvSpPr>
          <p:cNvPr id="978" name="Ahaz of Judah (2 Kg. 16)"/>
          <p:cNvSpPr txBox="1">
            <a:spLocks noGrp="1"/>
          </p:cNvSpPr>
          <p:nvPr>
            <p:ph type="title" idx="4294967295"/>
          </p:nvPr>
        </p:nvSpPr>
        <p:spPr>
          <a:xfrm>
            <a:off x="457200" y="533398"/>
            <a:ext cx="8229600" cy="1143004"/>
          </a:xfrm>
          <a:prstGeom prst="rect">
            <a:avLst/>
          </a:prstGeom>
        </p:spPr>
        <p:txBody>
          <a:bodyPr/>
          <a:lstStyle/>
          <a:p>
            <a:r>
              <a:t>Ahaz of Judah </a:t>
            </a:r>
            <a:r>
              <a:rPr sz="2800"/>
              <a:t>(2 Kg. 16)</a:t>
            </a:r>
          </a:p>
        </p:txBody>
      </p:sp>
      <p:sp>
        <p:nvSpPr>
          <p:cNvPr id="979" name="Ahaz revived the fertility cult in Judah and sacrificed his own son.…"/>
          <p:cNvSpPr txBox="1">
            <a:spLocks noGrp="1"/>
          </p:cNvSpPr>
          <p:nvPr>
            <p:ph type="body" idx="4294967295"/>
          </p:nvPr>
        </p:nvSpPr>
        <p:spPr>
          <a:xfrm>
            <a:off x="457200" y="1676400"/>
            <a:ext cx="8686800" cy="5105400"/>
          </a:xfrm>
          <a:prstGeom prst="rect">
            <a:avLst/>
          </a:prstGeom>
        </p:spPr>
        <p:txBody>
          <a:bodyPr/>
          <a:lstStyle/>
          <a:p>
            <a:pPr>
              <a:lnSpc>
                <a:spcPct val="90000"/>
              </a:lnSpc>
              <a:buSzTx/>
              <a:buNone/>
              <a:defRPr b="1"/>
            </a:pPr>
            <a:r>
              <a:rPr sz="2800" dirty="0"/>
              <a:t>Ahaz revived the fertility cult in Judah and sacrificed his own son.</a:t>
            </a:r>
          </a:p>
          <a:p>
            <a:pPr>
              <a:lnSpc>
                <a:spcPct val="90000"/>
              </a:lnSpc>
              <a:spcBef>
                <a:spcPts val="600"/>
              </a:spcBef>
              <a:defRPr sz="2800" i="1"/>
            </a:pPr>
            <a:r>
              <a:rPr sz="2400" dirty="0"/>
              <a:t>When Rezin of Aram and Pekah of Israel tried to force him to join the anti-Assyrian coalition, he invited Tiglath-</a:t>
            </a:r>
            <a:r>
              <a:rPr sz="2400" dirty="0" err="1"/>
              <a:t>pileser</a:t>
            </a:r>
            <a:r>
              <a:rPr sz="2400" dirty="0"/>
              <a:t> III to defend him, submitting to Assyrian suzerainty by sending a large gift stripped from the temple while repudiating the advice of Isaiah (Is. 7).</a:t>
            </a:r>
          </a:p>
          <a:p>
            <a:pPr>
              <a:lnSpc>
                <a:spcPct val="90000"/>
              </a:lnSpc>
              <a:spcBef>
                <a:spcPts val="600"/>
              </a:spcBef>
              <a:defRPr sz="2800" i="1"/>
            </a:pPr>
            <a:r>
              <a:rPr sz="2400" dirty="0"/>
              <a:t>The Assyrians then attacked Damascus of Aram and deported its citizens.</a:t>
            </a:r>
          </a:p>
          <a:p>
            <a:pPr>
              <a:lnSpc>
                <a:spcPct val="90000"/>
              </a:lnSpc>
              <a:spcBef>
                <a:spcPts val="600"/>
              </a:spcBef>
              <a:defRPr sz="2800" i="1"/>
            </a:pPr>
            <a:r>
              <a:rPr sz="2400" dirty="0"/>
              <a:t>Ahaz subsequently set up a new altar in the temple precincts along with other changes to show his vassal loyalty to Assyria.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79">
                                            <p:bg/>
                                          </p:spTgt>
                                        </p:tgtEl>
                                        <p:attrNameLst>
                                          <p:attrName>style.visibility</p:attrName>
                                        </p:attrNameLst>
                                      </p:cBhvr>
                                      <p:to>
                                        <p:strVal val="visible"/>
                                      </p:to>
                                    </p:set>
                                    <p:anim calcmode="lin" valueType="num">
                                      <p:cBhvr>
                                        <p:cTn id="7" dur="500" fill="hold"/>
                                        <p:tgtEl>
                                          <p:spTgt spid="979">
                                            <p:bg/>
                                          </p:spTgt>
                                        </p:tgtEl>
                                        <p:attrNameLst>
                                          <p:attrName>ppt_w</p:attrName>
                                        </p:attrNameLst>
                                      </p:cBhvr>
                                      <p:tavLst>
                                        <p:tav tm="0">
                                          <p:val>
                                            <p:fltVal val="0"/>
                                          </p:val>
                                        </p:tav>
                                        <p:tav tm="100000">
                                          <p:val>
                                            <p:strVal val="#ppt_w"/>
                                          </p:val>
                                        </p:tav>
                                      </p:tavLst>
                                    </p:anim>
                                    <p:anim calcmode="lin" valueType="num">
                                      <p:cBhvr>
                                        <p:cTn id="8" dur="500" fill="hold"/>
                                        <p:tgtEl>
                                          <p:spTgt spid="97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79">
                                            <p:txEl>
                                              <p:pRg st="0" end="0"/>
                                            </p:txEl>
                                          </p:spTgt>
                                        </p:tgtEl>
                                        <p:attrNameLst>
                                          <p:attrName>style.visibility</p:attrName>
                                        </p:attrNameLst>
                                      </p:cBhvr>
                                      <p:to>
                                        <p:strVal val="visible"/>
                                      </p:to>
                                    </p:set>
                                    <p:anim calcmode="lin" valueType="num">
                                      <p:cBhvr>
                                        <p:cTn id="11" dur="500" fill="hold"/>
                                        <p:tgtEl>
                                          <p:spTgt spid="97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7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79">
                                            <p:txEl>
                                              <p:pRg st="1" end="1"/>
                                            </p:txEl>
                                          </p:spTgt>
                                        </p:tgtEl>
                                        <p:attrNameLst>
                                          <p:attrName>style.visibility</p:attrName>
                                        </p:attrNameLst>
                                      </p:cBhvr>
                                      <p:to>
                                        <p:strVal val="visible"/>
                                      </p:to>
                                    </p:set>
                                    <p:anim calcmode="lin" valueType="num">
                                      <p:cBhvr>
                                        <p:cTn id="16" dur="500" fill="hold"/>
                                        <p:tgtEl>
                                          <p:spTgt spid="97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7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79">
                                            <p:txEl>
                                              <p:pRg st="2" end="2"/>
                                            </p:txEl>
                                          </p:spTgt>
                                        </p:tgtEl>
                                        <p:attrNameLst>
                                          <p:attrName>style.visibility</p:attrName>
                                        </p:attrNameLst>
                                      </p:cBhvr>
                                      <p:to>
                                        <p:strVal val="visible"/>
                                      </p:to>
                                    </p:set>
                                    <p:anim calcmode="lin" valueType="num">
                                      <p:cBhvr>
                                        <p:cTn id="21" dur="500" fill="hold"/>
                                        <p:tgtEl>
                                          <p:spTgt spid="97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979">
                                            <p:txEl>
                                              <p:pRg st="3" end="3"/>
                                            </p:txEl>
                                          </p:spTgt>
                                        </p:tgtEl>
                                        <p:attrNameLst>
                                          <p:attrName>style.visibility</p:attrName>
                                        </p:attrNameLst>
                                      </p:cBhvr>
                                      <p:to>
                                        <p:strVal val="visible"/>
                                      </p:to>
                                    </p:set>
                                    <p:anim calcmode="lin" valueType="num">
                                      <p:cBhvr>
                                        <p:cTn id="27" dur="500" fill="hold"/>
                                        <p:tgtEl>
                                          <p:spTgt spid="97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7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1" build="p" bldLvl="5"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141</a:t>
            </a:fld>
            <a:endParaRPr/>
          </a:p>
        </p:txBody>
      </p:sp>
      <p:sp>
        <p:nvSpPr>
          <p:cNvPr id="982" name="Ahaz of Judah (2 Kg. 16)"/>
          <p:cNvSpPr txBox="1">
            <a:spLocks noGrp="1"/>
          </p:cNvSpPr>
          <p:nvPr>
            <p:ph type="title" idx="4294967295"/>
          </p:nvPr>
        </p:nvSpPr>
        <p:spPr>
          <a:xfrm>
            <a:off x="457200" y="863598"/>
            <a:ext cx="8229600" cy="635264"/>
          </a:xfrm>
          <a:prstGeom prst="rect">
            <a:avLst/>
          </a:prstGeom>
        </p:spPr>
        <p:txBody>
          <a:bodyPr/>
          <a:lstStyle>
            <a:lvl1pPr>
              <a:defRPr sz="2800"/>
            </a:lvl1pPr>
          </a:lstStyle>
          <a:p>
            <a:pPr>
              <a:defRPr sz="4400"/>
            </a:pPr>
            <a:r>
              <a:rPr sz="2800" dirty="0"/>
              <a:t>ユダのアハズ（列王記第二16章）</a:t>
            </a:r>
          </a:p>
        </p:txBody>
      </p:sp>
      <p:sp>
        <p:nvSpPr>
          <p:cNvPr id="983" name="Ahaz revived the fertility cult in Judah and sacrificed his own son.…"/>
          <p:cNvSpPr txBox="1">
            <a:spLocks noGrp="1"/>
          </p:cNvSpPr>
          <p:nvPr>
            <p:ph type="body" idx="4294967295"/>
          </p:nvPr>
        </p:nvSpPr>
        <p:spPr>
          <a:xfrm>
            <a:off x="409388" y="1819835"/>
            <a:ext cx="8686801" cy="5105401"/>
          </a:xfrm>
          <a:prstGeom prst="rect">
            <a:avLst/>
          </a:prstGeom>
        </p:spPr>
        <p:txBody>
          <a:bodyPr/>
          <a:lstStyle/>
          <a:p>
            <a:pPr marL="418211" indent="-418211" defTabSz="813816">
              <a:lnSpc>
                <a:spcPct val="90000"/>
              </a:lnSpc>
              <a:spcBef>
                <a:spcPts val="600"/>
              </a:spcBef>
              <a:buSzTx/>
              <a:buNone/>
              <a:defRPr sz="2848" b="1"/>
            </a:pPr>
            <a:r>
              <a:rPr dirty="0" err="1"/>
              <a:t>アハズはユダで多産の神の崇拝を復活させ、自分の息子を生け贄に捧げた</a:t>
            </a:r>
            <a:r>
              <a:rPr dirty="0"/>
              <a:t>。</a:t>
            </a:r>
            <a:endParaRPr sz="2492" i="1" dirty="0"/>
          </a:p>
          <a:p>
            <a:pPr marL="418211" indent="-418211" defTabSz="813816">
              <a:lnSpc>
                <a:spcPct val="90000"/>
              </a:lnSpc>
              <a:spcBef>
                <a:spcPts val="500"/>
              </a:spcBef>
              <a:defRPr sz="2492" i="1"/>
            </a:pPr>
            <a:r>
              <a:rPr dirty="0"/>
              <a:t>アラムのレジンとイスラエルのペカが反アッシリア同盟に参加するようアハズに圧力をかけたとき、アハズはイザヤの助言を無視してティグラト・ピレセル3世に援助を求め、大量の宝物を神殿から持ち出してアッシリアへの臣従のしるしとして贈った。</a:t>
            </a:r>
          </a:p>
          <a:p>
            <a:pPr marL="418211" indent="-418211" defTabSz="813816">
              <a:lnSpc>
                <a:spcPct val="90000"/>
              </a:lnSpc>
              <a:spcBef>
                <a:spcPts val="500"/>
              </a:spcBef>
              <a:defRPr sz="2492" i="1"/>
            </a:pPr>
            <a:r>
              <a:rPr dirty="0" err="1"/>
              <a:t>その後、アッシリア軍はアラムのダマスコを攻撃し、市民を捕囚にした</a:t>
            </a:r>
            <a:r>
              <a:rPr dirty="0"/>
              <a:t>。</a:t>
            </a:r>
          </a:p>
          <a:p>
            <a:pPr marL="418211" indent="-418211" defTabSz="813816">
              <a:lnSpc>
                <a:spcPct val="90000"/>
              </a:lnSpc>
              <a:spcBef>
                <a:spcPts val="500"/>
              </a:spcBef>
              <a:defRPr sz="2492" i="1"/>
            </a:pPr>
            <a:r>
              <a:rPr dirty="0" err="1"/>
              <a:t>アハズは続いて神殿の境内に新しい祭壇を設置するなどして、アッシリアへの属国としての忠誠心を示した</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83">
                                            <p:bg/>
                                          </p:spTgt>
                                        </p:tgtEl>
                                        <p:attrNameLst>
                                          <p:attrName>style.visibility</p:attrName>
                                        </p:attrNameLst>
                                      </p:cBhvr>
                                      <p:to>
                                        <p:strVal val="visible"/>
                                      </p:to>
                                    </p:set>
                                    <p:anim calcmode="lin" valueType="num">
                                      <p:cBhvr>
                                        <p:cTn id="7" dur="500" fill="hold"/>
                                        <p:tgtEl>
                                          <p:spTgt spid="983">
                                            <p:bg/>
                                          </p:spTgt>
                                        </p:tgtEl>
                                        <p:attrNameLst>
                                          <p:attrName>ppt_w</p:attrName>
                                        </p:attrNameLst>
                                      </p:cBhvr>
                                      <p:tavLst>
                                        <p:tav tm="0">
                                          <p:val>
                                            <p:fltVal val="0"/>
                                          </p:val>
                                        </p:tav>
                                        <p:tav tm="100000">
                                          <p:val>
                                            <p:strVal val="#ppt_w"/>
                                          </p:val>
                                        </p:tav>
                                      </p:tavLst>
                                    </p:anim>
                                    <p:anim calcmode="lin" valueType="num">
                                      <p:cBhvr>
                                        <p:cTn id="8" dur="500" fill="hold"/>
                                        <p:tgtEl>
                                          <p:spTgt spid="98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83">
                                            <p:txEl>
                                              <p:pRg st="0" end="0"/>
                                            </p:txEl>
                                          </p:spTgt>
                                        </p:tgtEl>
                                        <p:attrNameLst>
                                          <p:attrName>style.visibility</p:attrName>
                                        </p:attrNameLst>
                                      </p:cBhvr>
                                      <p:to>
                                        <p:strVal val="visible"/>
                                      </p:to>
                                    </p:set>
                                    <p:anim calcmode="lin" valueType="num">
                                      <p:cBhvr>
                                        <p:cTn id="11" dur="500" fill="hold"/>
                                        <p:tgtEl>
                                          <p:spTgt spid="9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8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83">
                                            <p:txEl>
                                              <p:pRg st="1" end="1"/>
                                            </p:txEl>
                                          </p:spTgt>
                                        </p:tgtEl>
                                        <p:attrNameLst>
                                          <p:attrName>style.visibility</p:attrName>
                                        </p:attrNameLst>
                                      </p:cBhvr>
                                      <p:to>
                                        <p:strVal val="visible"/>
                                      </p:to>
                                    </p:set>
                                    <p:anim calcmode="lin" valueType="num">
                                      <p:cBhvr>
                                        <p:cTn id="16" dur="500" fill="hold"/>
                                        <p:tgtEl>
                                          <p:spTgt spid="98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8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83">
                                            <p:txEl>
                                              <p:pRg st="2" end="2"/>
                                            </p:txEl>
                                          </p:spTgt>
                                        </p:tgtEl>
                                        <p:attrNameLst>
                                          <p:attrName>style.visibility</p:attrName>
                                        </p:attrNameLst>
                                      </p:cBhvr>
                                      <p:to>
                                        <p:strVal val="visible"/>
                                      </p:to>
                                    </p:set>
                                    <p:anim calcmode="lin" valueType="num">
                                      <p:cBhvr>
                                        <p:cTn id="21" dur="500" fill="hold"/>
                                        <p:tgtEl>
                                          <p:spTgt spid="9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8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983">
                                            <p:txEl>
                                              <p:pRg st="3" end="3"/>
                                            </p:txEl>
                                          </p:spTgt>
                                        </p:tgtEl>
                                        <p:attrNameLst>
                                          <p:attrName>style.visibility</p:attrName>
                                        </p:attrNameLst>
                                      </p:cBhvr>
                                      <p:to>
                                        <p:strVal val="visible"/>
                                      </p:to>
                                    </p:set>
                                    <p:anim calcmode="lin" valueType="num">
                                      <p:cBhvr>
                                        <p:cTn id="26" dur="500" fill="hold"/>
                                        <p:tgtEl>
                                          <p:spTgt spid="98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8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1" build="p" bldLvl="5"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eal Impression of Ahaz"/>
          <p:cNvSpPr txBox="1">
            <a:spLocks noGrp="1"/>
          </p:cNvSpPr>
          <p:nvPr>
            <p:ph type="title" idx="4294967295"/>
          </p:nvPr>
        </p:nvSpPr>
        <p:spPr>
          <a:xfrm>
            <a:off x="137318" y="647700"/>
            <a:ext cx="4221164" cy="1066800"/>
          </a:xfrm>
          <a:prstGeom prst="rect">
            <a:avLst/>
          </a:prstGeom>
        </p:spPr>
        <p:txBody>
          <a:bodyPr/>
          <a:lstStyle/>
          <a:p>
            <a:pPr algn="r" defTabSz="570584">
              <a:defRPr sz="2480">
                <a:latin typeface="Impact"/>
                <a:ea typeface="Impact"/>
                <a:cs typeface="Impact"/>
                <a:sym typeface="Impact"/>
              </a:defRPr>
            </a:pPr>
            <a:r>
              <a:t>Seal Impression of Ahaz</a:t>
            </a:r>
          </a:p>
          <a:p>
            <a:pPr algn="r" defTabSz="570584">
              <a:defRPr sz="2480">
                <a:latin typeface="Impact"/>
                <a:ea typeface="Impact"/>
                <a:cs typeface="Impact"/>
                <a:sym typeface="Impact"/>
              </a:defRPr>
            </a:pPr>
            <a:r>
              <a:t>アハズの印章痕（印章の跡）</a:t>
            </a:r>
          </a:p>
        </p:txBody>
      </p:sp>
      <p:sp>
        <p:nvSpPr>
          <p:cNvPr id="986" name="Bearing the inscription “belonging to Ahaz (son of) Yehotam”, this bulla features a discernible fingerprint on the left edge.…"/>
          <p:cNvSpPr txBox="1">
            <a:spLocks noGrp="1"/>
          </p:cNvSpPr>
          <p:nvPr>
            <p:ph type="body" sz="half" idx="4294967295"/>
          </p:nvPr>
        </p:nvSpPr>
        <p:spPr>
          <a:xfrm>
            <a:off x="304800" y="1905000"/>
            <a:ext cx="3886200" cy="4724400"/>
          </a:xfrm>
          <a:prstGeom prst="rect">
            <a:avLst/>
          </a:prstGeom>
        </p:spPr>
        <p:txBody>
          <a:bodyPr/>
          <a:lstStyle/>
          <a:p>
            <a:pPr marL="300736" indent="-300736" defTabSz="585215">
              <a:spcBef>
                <a:spcPts val="300"/>
              </a:spcBef>
              <a:buSzTx/>
              <a:buNone/>
              <a:defRPr sz="1536">
                <a:latin typeface="Arial Narrow"/>
                <a:ea typeface="Arial Narrow"/>
                <a:cs typeface="Arial Narrow"/>
                <a:sym typeface="Arial Narrow"/>
              </a:defRPr>
            </a:pPr>
            <a:r>
              <a:t>Bearing the inscription “belonging to Ahaz (son of) Yehotam”, this bulla features a discernible fingerprint on the left edge.</a:t>
            </a:r>
          </a:p>
          <a:p>
            <a:pPr marL="300736" indent="-300736" defTabSz="585215">
              <a:spcBef>
                <a:spcPts val="300"/>
              </a:spcBef>
              <a:buSzTx/>
              <a:buNone/>
              <a:defRPr sz="1536">
                <a:latin typeface="Arial Narrow"/>
                <a:ea typeface="Arial Narrow"/>
                <a:cs typeface="Arial Narrow"/>
                <a:sym typeface="Arial Narrow"/>
              </a:defRPr>
            </a:pPr>
            <a:r>
              <a:t>The bulla was used to seal a papyrus document, and the impression of some fibers remain on the back. There also are impressions of the double string with which the document was tied.</a:t>
            </a:r>
          </a:p>
          <a:p>
            <a:pPr marL="300736" indent="-300736" defTabSz="585215">
              <a:spcBef>
                <a:spcPts val="300"/>
              </a:spcBef>
              <a:buSzTx/>
              <a:buNone/>
              <a:defRPr sz="1536">
                <a:latin typeface="Arial Narrow"/>
                <a:ea typeface="Arial Narrow"/>
                <a:cs typeface="Arial Narrow"/>
                <a:sym typeface="Arial Narrow"/>
              </a:defRPr>
            </a:pPr>
            <a:endParaRPr/>
          </a:p>
          <a:p>
            <a:pPr marL="300736" indent="-300736" defTabSz="585215">
              <a:spcBef>
                <a:spcPts val="300"/>
              </a:spcBef>
              <a:buSzTx/>
              <a:buNone/>
              <a:defRPr sz="1536">
                <a:latin typeface="Arial Narrow"/>
                <a:ea typeface="Arial Narrow"/>
                <a:cs typeface="Arial Narrow"/>
                <a:sym typeface="Arial Narrow"/>
              </a:defRPr>
            </a:pPr>
            <a:r>
              <a:t>「ヨタムの子アハズのもの」と刻まれたこの印章痕（ブルラ）には、左端にはっきりとした指紋が残っている。</a:t>
            </a:r>
            <a:br/>
            <a:r>
              <a:t>このブルラはパピルス文書の封印に使われており、裏側には文書の繊維の痕跡も残っている。また、文書を結んでいた二重の紐の痕跡も見られる。</a:t>
            </a:r>
          </a:p>
        </p:txBody>
      </p:sp>
      <p:pic>
        <p:nvPicPr>
          <p:cNvPr id="987" name="bar002d06" descr="bar002d06"/>
          <p:cNvPicPr>
            <a:picLocks noChangeAspect="1"/>
          </p:cNvPicPr>
          <p:nvPr/>
        </p:nvPicPr>
        <p:blipFill>
          <a:blip r:embed="rId2"/>
          <a:stretch>
            <a:fillRect/>
          </a:stretch>
        </p:blipFill>
        <p:spPr>
          <a:xfrm>
            <a:off x="4471987" y="0"/>
            <a:ext cx="4679953" cy="6858000"/>
          </a:xfrm>
          <a:prstGeom prst="rect">
            <a:avLst/>
          </a:prstGeom>
          <a:ln w="12700">
            <a:miter lim="400000"/>
          </a:ln>
        </p:spPr>
      </p:pic>
      <p:sp>
        <p:nvSpPr>
          <p:cNvPr id="988" name="四角形"/>
          <p:cNvSpPr/>
          <p:nvPr/>
        </p:nvSpPr>
        <p:spPr>
          <a:xfrm>
            <a:off x="8839200" y="4572000"/>
            <a:ext cx="304800" cy="685800"/>
          </a:xfrm>
          <a:prstGeom prst="rect">
            <a:avLst/>
          </a:prstGeom>
          <a:solidFill>
            <a:srgbClr val="FFFFFF"/>
          </a:solidFill>
          <a:ln>
            <a:solidFill>
              <a:srgbClr val="FFFFFF"/>
            </a:solidFill>
          </a:ln>
        </p:spPr>
        <p:txBody>
          <a:bodyPr lIns="45718" tIns="45718" rIns="45718" bIns="45718" anchor="ctr"/>
          <a:lstStyle/>
          <a:p>
            <a:pPr>
              <a:defRPr>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スライド番号"/>
          <p:cNvSpPr txBox="1">
            <a:spLocks noGrp="1"/>
          </p:cNvSpPr>
          <p:nvPr>
            <p:ph type="sldNum" sz="quarter" idx="4294967295"/>
          </p:nvPr>
        </p:nvSpPr>
        <p:spPr>
          <a:xfrm>
            <a:off x="8370767"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143</a:t>
            </a:fld>
            <a:endParaRPr/>
          </a:p>
        </p:txBody>
      </p:sp>
      <p:sp>
        <p:nvSpPr>
          <p:cNvPr id="991" name="Collapse of the North"/>
          <p:cNvSpPr txBox="1">
            <a:spLocks noGrp="1"/>
          </p:cNvSpPr>
          <p:nvPr>
            <p:ph type="title" idx="4294967295"/>
          </p:nvPr>
        </p:nvSpPr>
        <p:spPr>
          <a:xfrm>
            <a:off x="457200" y="533398"/>
            <a:ext cx="8229600" cy="1143004"/>
          </a:xfrm>
          <a:prstGeom prst="rect">
            <a:avLst/>
          </a:prstGeom>
        </p:spPr>
        <p:txBody>
          <a:bodyPr/>
          <a:lstStyle>
            <a:lvl1pPr defTabSz="886968">
              <a:defRPr sz="4268"/>
            </a:lvl1pPr>
          </a:lstStyle>
          <a:p>
            <a:r>
              <a:t>Collapse of the North 北王国の崩壊</a:t>
            </a:r>
          </a:p>
        </p:txBody>
      </p:sp>
      <p:sp>
        <p:nvSpPr>
          <p:cNvPr id="992" name="Ahaz’ invitation to Tiglath-pileser III proved fatal to both Aram and Israel.…"/>
          <p:cNvSpPr txBox="1">
            <a:spLocks noGrp="1"/>
          </p:cNvSpPr>
          <p:nvPr>
            <p:ph type="body" sz="half" idx="4294967295"/>
          </p:nvPr>
        </p:nvSpPr>
        <p:spPr>
          <a:xfrm>
            <a:off x="457200" y="1828800"/>
            <a:ext cx="8229600" cy="2471701"/>
          </a:xfrm>
          <a:prstGeom prst="rect">
            <a:avLst/>
          </a:prstGeom>
        </p:spPr>
        <p:txBody>
          <a:bodyPr/>
          <a:lstStyle/>
          <a:p>
            <a:pPr marL="333628" indent="-333628" defTabSz="649223">
              <a:spcBef>
                <a:spcPts val="400"/>
              </a:spcBef>
              <a:buSzTx/>
              <a:buNone/>
              <a:defRPr sz="2272" b="1"/>
            </a:pPr>
            <a:r>
              <a:t>Ahaz’ invitation to Tiglath-pileser III proved fatal to both Aram and Israel.</a:t>
            </a:r>
          </a:p>
          <a:p>
            <a:pPr marL="333628" indent="-333628" defTabSz="649223">
              <a:spcBef>
                <a:spcPts val="400"/>
              </a:spcBef>
              <a:defRPr sz="1987" i="1"/>
            </a:pPr>
            <a:r>
              <a:t>Not only was Rezin of Damascus deposed and Aram annexed by the Assyrian Empire, Pekah was assassinated by Hoshea, who ostensibly was pro-Assyrian.</a:t>
            </a:r>
          </a:p>
          <a:p>
            <a:pPr marL="333628" indent="-333628" defTabSz="649223">
              <a:spcBef>
                <a:spcPts val="400"/>
              </a:spcBef>
              <a:defRPr sz="1987" i="1"/>
            </a:pPr>
            <a:r>
              <a:t>“They [the Israelites] overthrew their king Pekah (Pa-qa-ha) and I [Tiglath-pileser III] placed Hoshea (A-u-si) as king over them.” (ANET, p. 284)</a:t>
            </a:r>
          </a:p>
        </p:txBody>
      </p:sp>
      <p:sp>
        <p:nvSpPr>
          <p:cNvPr id="993" name="Ahaz’ invitation to Tiglath-pileser III proved fatal to both Aram and Israel.…"/>
          <p:cNvSpPr txBox="1"/>
          <p:nvPr/>
        </p:nvSpPr>
        <p:spPr>
          <a:xfrm>
            <a:off x="304211" y="4219323"/>
            <a:ext cx="8229601" cy="2594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19531" indent="-319531" defTabSz="621791">
              <a:spcBef>
                <a:spcPts val="400"/>
              </a:spcBef>
              <a:buClr>
                <a:srgbClr val="660000"/>
              </a:buClr>
              <a:defRPr sz="2176" b="1">
                <a:latin typeface="Times New Roman"/>
                <a:ea typeface="Times New Roman"/>
                <a:cs typeface="Times New Roman"/>
                <a:sym typeface="Times New Roman"/>
              </a:defRPr>
            </a:pPr>
            <a:r>
              <a:t>アハズがティグラト・ピレセル3世を招いたことは、アラムとイスラエルの両国にとって致命的な結果となった。</a:t>
            </a:r>
          </a:p>
          <a:p>
            <a:pPr marL="319531" indent="-319531" defTabSz="621791">
              <a:spcBef>
                <a:spcPts val="400"/>
              </a:spcBef>
              <a:buClr>
                <a:srgbClr val="660000"/>
              </a:buClr>
              <a:buSzPct val="70000"/>
              <a:buChar char="□"/>
              <a:defRPr sz="1904" i="1">
                <a:latin typeface="Times New Roman"/>
                <a:ea typeface="Times New Roman"/>
                <a:cs typeface="Times New Roman"/>
                <a:sym typeface="Times New Roman"/>
              </a:defRPr>
            </a:pPr>
            <a:r>
              <a:t>ダマスコのレジンは追放され、アラムはアッシリア帝国に併合された。また、ペカは表向きは親アッシリア派であったホシェアに暗殺された。</a:t>
            </a:r>
          </a:p>
          <a:p>
            <a:pPr marL="319531" indent="-319531" defTabSz="621791">
              <a:spcBef>
                <a:spcPts val="400"/>
              </a:spcBef>
              <a:buClr>
                <a:srgbClr val="660000"/>
              </a:buClr>
              <a:buSzPct val="70000"/>
              <a:buChar char="□"/>
              <a:defRPr sz="1904" i="1">
                <a:latin typeface="Times New Roman"/>
                <a:ea typeface="Times New Roman"/>
                <a:cs typeface="Times New Roman"/>
                <a:sym typeface="Times New Roman"/>
              </a:defRPr>
            </a:pPr>
            <a:r>
              <a:t>「彼ら（イスラエル人）は自分たちの王ペカ（Pa-qa-ha）を倒し、私はホシェア（A-u-si）を彼らの王として据えた。」（ANET、p.284）</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92">
                                            <p:bg/>
                                          </p:spTgt>
                                        </p:tgtEl>
                                        <p:attrNameLst>
                                          <p:attrName>style.visibility</p:attrName>
                                        </p:attrNameLst>
                                      </p:cBhvr>
                                      <p:to>
                                        <p:strVal val="visible"/>
                                      </p:to>
                                    </p:set>
                                    <p:anim calcmode="lin" valueType="num">
                                      <p:cBhvr>
                                        <p:cTn id="7" dur="500" fill="hold"/>
                                        <p:tgtEl>
                                          <p:spTgt spid="992">
                                            <p:bg/>
                                          </p:spTgt>
                                        </p:tgtEl>
                                        <p:attrNameLst>
                                          <p:attrName>ppt_w</p:attrName>
                                        </p:attrNameLst>
                                      </p:cBhvr>
                                      <p:tavLst>
                                        <p:tav tm="0">
                                          <p:val>
                                            <p:fltVal val="0"/>
                                          </p:val>
                                        </p:tav>
                                        <p:tav tm="100000">
                                          <p:val>
                                            <p:strVal val="#ppt_w"/>
                                          </p:val>
                                        </p:tav>
                                      </p:tavLst>
                                    </p:anim>
                                    <p:anim calcmode="lin" valueType="num">
                                      <p:cBhvr>
                                        <p:cTn id="8" dur="500" fill="hold"/>
                                        <p:tgtEl>
                                          <p:spTgt spid="99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92">
                                            <p:txEl>
                                              <p:pRg st="0" end="0"/>
                                            </p:txEl>
                                          </p:spTgt>
                                        </p:tgtEl>
                                        <p:attrNameLst>
                                          <p:attrName>style.visibility</p:attrName>
                                        </p:attrNameLst>
                                      </p:cBhvr>
                                      <p:to>
                                        <p:strVal val="visible"/>
                                      </p:to>
                                    </p:set>
                                    <p:anim calcmode="lin" valueType="num">
                                      <p:cBhvr>
                                        <p:cTn id="11" dur="500" fill="hold"/>
                                        <p:tgtEl>
                                          <p:spTgt spid="9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9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92">
                                            <p:txEl>
                                              <p:pRg st="1" end="1"/>
                                            </p:txEl>
                                          </p:spTgt>
                                        </p:tgtEl>
                                        <p:attrNameLst>
                                          <p:attrName>style.visibility</p:attrName>
                                        </p:attrNameLst>
                                      </p:cBhvr>
                                      <p:to>
                                        <p:strVal val="visible"/>
                                      </p:to>
                                    </p:set>
                                    <p:anim calcmode="lin" valueType="num">
                                      <p:cBhvr>
                                        <p:cTn id="16" dur="500" fill="hold"/>
                                        <p:tgtEl>
                                          <p:spTgt spid="99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9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92">
                                            <p:txEl>
                                              <p:pRg st="2" end="2"/>
                                            </p:txEl>
                                          </p:spTgt>
                                        </p:tgtEl>
                                        <p:attrNameLst>
                                          <p:attrName>style.visibility</p:attrName>
                                        </p:attrNameLst>
                                      </p:cBhvr>
                                      <p:to>
                                        <p:strVal val="visible"/>
                                      </p:to>
                                    </p:set>
                                    <p:anim calcmode="lin" valueType="num">
                                      <p:cBhvr>
                                        <p:cTn id="21" dur="500" fill="hold"/>
                                        <p:tgtEl>
                                          <p:spTgt spid="99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9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993">
                                            <p:bg/>
                                          </p:spTgt>
                                        </p:tgtEl>
                                        <p:attrNameLst>
                                          <p:attrName>style.visibility</p:attrName>
                                        </p:attrNameLst>
                                      </p:cBhvr>
                                      <p:to>
                                        <p:strVal val="visible"/>
                                      </p:to>
                                    </p:set>
                                    <p:anim calcmode="lin" valueType="num">
                                      <p:cBhvr>
                                        <p:cTn id="26" dur="500" fill="hold"/>
                                        <p:tgtEl>
                                          <p:spTgt spid="993">
                                            <p:bg/>
                                          </p:spTgt>
                                        </p:tgtEl>
                                        <p:attrNameLst>
                                          <p:attrName>ppt_w</p:attrName>
                                        </p:attrNameLst>
                                      </p:cBhvr>
                                      <p:tavLst>
                                        <p:tav tm="0">
                                          <p:val>
                                            <p:fltVal val="0"/>
                                          </p:val>
                                        </p:tav>
                                        <p:tav tm="100000">
                                          <p:val>
                                            <p:strVal val="#ppt_w"/>
                                          </p:val>
                                        </p:tav>
                                      </p:tavLst>
                                    </p:anim>
                                    <p:anim calcmode="lin" valueType="num">
                                      <p:cBhvr>
                                        <p:cTn id="27" dur="500" fill="hold"/>
                                        <p:tgtEl>
                                          <p:spTgt spid="993">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993">
                                            <p:txEl>
                                              <p:pRg st="0" end="0"/>
                                            </p:txEl>
                                          </p:spTgt>
                                        </p:tgtEl>
                                        <p:attrNameLst>
                                          <p:attrName>style.visibility</p:attrName>
                                        </p:attrNameLst>
                                      </p:cBhvr>
                                      <p:to>
                                        <p:strVal val="visible"/>
                                      </p:to>
                                    </p:set>
                                    <p:anim calcmode="lin" valueType="num">
                                      <p:cBhvr>
                                        <p:cTn id="30" dur="500" fill="hold"/>
                                        <p:tgtEl>
                                          <p:spTgt spid="993">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93">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993">
                                            <p:txEl>
                                              <p:pRg st="1" end="1"/>
                                            </p:txEl>
                                          </p:spTgt>
                                        </p:tgtEl>
                                        <p:attrNameLst>
                                          <p:attrName>style.visibility</p:attrName>
                                        </p:attrNameLst>
                                      </p:cBhvr>
                                      <p:to>
                                        <p:strVal val="visible"/>
                                      </p:to>
                                    </p:set>
                                    <p:anim calcmode="lin" valueType="num">
                                      <p:cBhvr>
                                        <p:cTn id="35" dur="500" fill="hold"/>
                                        <p:tgtEl>
                                          <p:spTgt spid="993">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993">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993">
                                            <p:txEl>
                                              <p:pRg st="2" end="2"/>
                                            </p:txEl>
                                          </p:spTgt>
                                        </p:tgtEl>
                                        <p:attrNameLst>
                                          <p:attrName>style.visibility</p:attrName>
                                        </p:attrNameLst>
                                      </p:cBhvr>
                                      <p:to>
                                        <p:strVal val="visible"/>
                                      </p:to>
                                    </p:set>
                                    <p:anim calcmode="lin" valueType="num">
                                      <p:cBhvr>
                                        <p:cTn id="40" dur="500" fill="hold"/>
                                        <p:tgtEl>
                                          <p:spTgt spid="993">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99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 grpId="1" build="p" bldLvl="5" animBg="1" advAuto="0"/>
      <p:bldP spid="993" grpId="2" build="p" bldLvl="5"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144</a:t>
            </a:fld>
            <a:endParaRPr/>
          </a:p>
        </p:txBody>
      </p:sp>
      <p:sp>
        <p:nvSpPr>
          <p:cNvPr id="996" name="Hoshea’s Revolt (2 Kg. 17:3-6)"/>
          <p:cNvSpPr txBox="1">
            <a:spLocks noGrp="1"/>
          </p:cNvSpPr>
          <p:nvPr>
            <p:ph type="title" idx="4294967295"/>
          </p:nvPr>
        </p:nvSpPr>
        <p:spPr>
          <a:xfrm>
            <a:off x="457200" y="533398"/>
            <a:ext cx="8229600" cy="1143004"/>
          </a:xfrm>
          <a:prstGeom prst="rect">
            <a:avLst/>
          </a:prstGeom>
        </p:spPr>
        <p:txBody>
          <a:bodyPr/>
          <a:lstStyle/>
          <a:p>
            <a:r>
              <a:t>Hoshea’s Revolt </a:t>
            </a:r>
            <a:r>
              <a:rPr sz="2800"/>
              <a:t>(2 Kg. 17:3-6)</a:t>
            </a:r>
          </a:p>
        </p:txBody>
      </p:sp>
      <p:sp>
        <p:nvSpPr>
          <p:cNvPr id="997" name="When Tiglath-pileser III died, Hoshea seized the opportunity to break his vassalship to Assyria.…"/>
          <p:cNvSpPr txBox="1">
            <a:spLocks noGrp="1"/>
          </p:cNvSpPr>
          <p:nvPr>
            <p:ph type="body" idx="4294967295"/>
          </p:nvPr>
        </p:nvSpPr>
        <p:spPr>
          <a:xfrm>
            <a:off x="457200" y="1828800"/>
            <a:ext cx="8229600" cy="4648200"/>
          </a:xfrm>
          <a:prstGeom prst="rect">
            <a:avLst/>
          </a:prstGeom>
        </p:spPr>
        <p:txBody>
          <a:bodyPr/>
          <a:lstStyle/>
          <a:p>
            <a:pPr>
              <a:lnSpc>
                <a:spcPct val="90000"/>
              </a:lnSpc>
              <a:buSzTx/>
              <a:buNone/>
              <a:defRPr b="1"/>
            </a:pPr>
            <a:r>
              <a:rPr sz="2800" dirty="0"/>
              <a:t>When Tiglath-</a:t>
            </a:r>
            <a:r>
              <a:rPr sz="2800" dirty="0" err="1"/>
              <a:t>pileser</a:t>
            </a:r>
            <a:r>
              <a:rPr sz="2800" dirty="0"/>
              <a:t> III died, Hoshea seized the opportunity to break his </a:t>
            </a:r>
            <a:r>
              <a:rPr sz="2800" dirty="0" err="1"/>
              <a:t>vassalship</a:t>
            </a:r>
            <a:r>
              <a:rPr sz="2800" dirty="0"/>
              <a:t> to Assyria.</a:t>
            </a:r>
          </a:p>
          <a:p>
            <a:pPr>
              <a:lnSpc>
                <a:spcPct val="90000"/>
              </a:lnSpc>
              <a:spcBef>
                <a:spcPts val="600"/>
              </a:spcBef>
              <a:defRPr sz="2800" i="1"/>
            </a:pPr>
            <a:r>
              <a:rPr sz="2400" dirty="0"/>
              <a:t>Hoping for support from Egypt, Hoshea withheld tribute.</a:t>
            </a:r>
          </a:p>
          <a:p>
            <a:pPr>
              <a:lnSpc>
                <a:spcPct val="90000"/>
              </a:lnSpc>
              <a:spcBef>
                <a:spcPts val="600"/>
              </a:spcBef>
              <a:defRPr sz="2800" i="1"/>
            </a:pPr>
            <a:r>
              <a:rPr sz="2400" dirty="0"/>
              <a:t>Egyptian support was a vain hope, and Shalmaneser V invaded Samaria. When the city fell, he put Hoshea in prison. Sargon II, Shalmaneser’s successor, deported large portions of the population to outlying regions of the empire.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97">
                                            <p:bg/>
                                          </p:spTgt>
                                        </p:tgtEl>
                                        <p:attrNameLst>
                                          <p:attrName>style.visibility</p:attrName>
                                        </p:attrNameLst>
                                      </p:cBhvr>
                                      <p:to>
                                        <p:strVal val="visible"/>
                                      </p:to>
                                    </p:set>
                                    <p:anim calcmode="lin" valueType="num">
                                      <p:cBhvr>
                                        <p:cTn id="7" dur="500" fill="hold"/>
                                        <p:tgtEl>
                                          <p:spTgt spid="997">
                                            <p:bg/>
                                          </p:spTgt>
                                        </p:tgtEl>
                                        <p:attrNameLst>
                                          <p:attrName>ppt_w</p:attrName>
                                        </p:attrNameLst>
                                      </p:cBhvr>
                                      <p:tavLst>
                                        <p:tav tm="0">
                                          <p:val>
                                            <p:fltVal val="0"/>
                                          </p:val>
                                        </p:tav>
                                        <p:tav tm="100000">
                                          <p:val>
                                            <p:strVal val="#ppt_w"/>
                                          </p:val>
                                        </p:tav>
                                      </p:tavLst>
                                    </p:anim>
                                    <p:anim calcmode="lin" valueType="num">
                                      <p:cBhvr>
                                        <p:cTn id="8" dur="500" fill="hold"/>
                                        <p:tgtEl>
                                          <p:spTgt spid="99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997">
                                            <p:txEl>
                                              <p:pRg st="0" end="0"/>
                                            </p:txEl>
                                          </p:spTgt>
                                        </p:tgtEl>
                                        <p:attrNameLst>
                                          <p:attrName>style.visibility</p:attrName>
                                        </p:attrNameLst>
                                      </p:cBhvr>
                                      <p:to>
                                        <p:strVal val="visible"/>
                                      </p:to>
                                    </p:set>
                                    <p:anim calcmode="lin" valueType="num">
                                      <p:cBhvr>
                                        <p:cTn id="11" dur="500" fill="hold"/>
                                        <p:tgtEl>
                                          <p:spTgt spid="99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9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997">
                                            <p:txEl>
                                              <p:pRg st="1" end="1"/>
                                            </p:txEl>
                                          </p:spTgt>
                                        </p:tgtEl>
                                        <p:attrNameLst>
                                          <p:attrName>style.visibility</p:attrName>
                                        </p:attrNameLst>
                                      </p:cBhvr>
                                      <p:to>
                                        <p:strVal val="visible"/>
                                      </p:to>
                                    </p:set>
                                    <p:anim calcmode="lin" valueType="num">
                                      <p:cBhvr>
                                        <p:cTn id="16" dur="500" fill="hold"/>
                                        <p:tgtEl>
                                          <p:spTgt spid="99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99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997">
                                            <p:txEl>
                                              <p:pRg st="2" end="2"/>
                                            </p:txEl>
                                          </p:spTgt>
                                        </p:tgtEl>
                                        <p:attrNameLst>
                                          <p:attrName>style.visibility</p:attrName>
                                        </p:attrNameLst>
                                      </p:cBhvr>
                                      <p:to>
                                        <p:strVal val="visible"/>
                                      </p:to>
                                    </p:set>
                                    <p:anim calcmode="lin" valueType="num">
                                      <p:cBhvr>
                                        <p:cTn id="21" dur="500" fill="hold"/>
                                        <p:tgtEl>
                                          <p:spTgt spid="99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9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 grpId="1" build="p" bldLvl="5"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145</a:t>
            </a:fld>
            <a:endParaRPr/>
          </a:p>
        </p:txBody>
      </p:sp>
      <p:sp>
        <p:nvSpPr>
          <p:cNvPr id="1000" name="Hoshea’s Revolt (2 Kg. 17:3-6)"/>
          <p:cNvSpPr txBox="1">
            <a:spLocks noGrp="1"/>
          </p:cNvSpPr>
          <p:nvPr>
            <p:ph type="title" idx="4294967295"/>
          </p:nvPr>
        </p:nvSpPr>
        <p:spPr>
          <a:xfrm>
            <a:off x="457200" y="825498"/>
            <a:ext cx="8229600" cy="682791"/>
          </a:xfrm>
          <a:prstGeom prst="rect">
            <a:avLst/>
          </a:prstGeom>
        </p:spPr>
        <p:txBody>
          <a:bodyPr/>
          <a:lstStyle>
            <a:lvl1pPr defTabSz="905255">
              <a:defRPr sz="2772"/>
            </a:lvl1pPr>
          </a:lstStyle>
          <a:p>
            <a:pPr>
              <a:defRPr sz="4356"/>
            </a:pPr>
            <a:r>
              <a:rPr sz="2772" dirty="0"/>
              <a:t>ホシェアの反乱（列王記第二17章3〜6節）</a:t>
            </a:r>
          </a:p>
        </p:txBody>
      </p:sp>
      <p:sp>
        <p:nvSpPr>
          <p:cNvPr id="1001" name="When Tiglath-pileser III died, Hoshea seized the opportunity to break his vassalship to Assyria.…"/>
          <p:cNvSpPr txBox="1">
            <a:spLocks noGrp="1"/>
          </p:cNvSpPr>
          <p:nvPr>
            <p:ph type="body" idx="4294967295"/>
          </p:nvPr>
        </p:nvSpPr>
        <p:spPr>
          <a:xfrm>
            <a:off x="457200" y="1828800"/>
            <a:ext cx="8229600" cy="4648200"/>
          </a:xfrm>
          <a:prstGeom prst="rect">
            <a:avLst/>
          </a:prstGeom>
        </p:spPr>
        <p:txBody>
          <a:bodyPr/>
          <a:lstStyle/>
          <a:p>
            <a:pPr marL="375920" indent="-375920" defTabSz="731520">
              <a:lnSpc>
                <a:spcPct val="90000"/>
              </a:lnSpc>
              <a:spcBef>
                <a:spcPts val="500"/>
              </a:spcBef>
              <a:buSzTx/>
              <a:buNone/>
              <a:defRPr sz="2560" b="1"/>
            </a:pPr>
            <a:r>
              <a:t>ティグラト・ピレセル3世が亡くなると、ホシェアはその隙をついてアッシリアへの属国関係を断ち切ろうとした。</a:t>
            </a:r>
          </a:p>
          <a:p>
            <a:pPr marL="375920" indent="-375920" defTabSz="731520">
              <a:lnSpc>
                <a:spcPct val="90000"/>
              </a:lnSpc>
              <a:spcBef>
                <a:spcPts val="500"/>
              </a:spcBef>
              <a:buSzTx/>
              <a:buNone/>
              <a:defRPr sz="2560" b="1"/>
            </a:pPr>
            <a:endParaRPr/>
          </a:p>
          <a:p>
            <a:pPr marL="375920" indent="-375920" defTabSz="731520">
              <a:lnSpc>
                <a:spcPct val="90000"/>
              </a:lnSpc>
              <a:spcBef>
                <a:spcPts val="400"/>
              </a:spcBef>
              <a:defRPr sz="2240" i="1"/>
            </a:pPr>
            <a:r>
              <a:t>エジプトの支援を期待してホシェアは貢ぎ物を差し控えた。</a:t>
            </a:r>
          </a:p>
          <a:p>
            <a:pPr marL="375920" indent="-375920" defTabSz="731520">
              <a:lnSpc>
                <a:spcPct val="90000"/>
              </a:lnSpc>
              <a:spcBef>
                <a:spcPts val="400"/>
              </a:spcBef>
              <a:defRPr sz="2240" i="1"/>
            </a:pPr>
            <a:r>
              <a:t>しかしエジプトの支援は虚しい望みであり、シャルマネセル5世がサマリアを侵攻した。都市が陥落すると、彼はホシェアを投獄した。</a:t>
            </a:r>
            <a:br/>
            <a:r>
              <a:t>シャルマネセルの後継者サルゴン2世は、人口の大部分を帝国の辺境地域へ強制移住させた。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01">
                                            <p:bg/>
                                          </p:spTgt>
                                        </p:tgtEl>
                                        <p:attrNameLst>
                                          <p:attrName>style.visibility</p:attrName>
                                        </p:attrNameLst>
                                      </p:cBhvr>
                                      <p:to>
                                        <p:strVal val="visible"/>
                                      </p:to>
                                    </p:set>
                                    <p:anim calcmode="lin" valueType="num">
                                      <p:cBhvr>
                                        <p:cTn id="7" dur="500" fill="hold"/>
                                        <p:tgtEl>
                                          <p:spTgt spid="1001">
                                            <p:bg/>
                                          </p:spTgt>
                                        </p:tgtEl>
                                        <p:attrNameLst>
                                          <p:attrName>ppt_w</p:attrName>
                                        </p:attrNameLst>
                                      </p:cBhvr>
                                      <p:tavLst>
                                        <p:tav tm="0">
                                          <p:val>
                                            <p:fltVal val="0"/>
                                          </p:val>
                                        </p:tav>
                                        <p:tav tm="100000">
                                          <p:val>
                                            <p:strVal val="#ppt_w"/>
                                          </p:val>
                                        </p:tav>
                                      </p:tavLst>
                                    </p:anim>
                                    <p:anim calcmode="lin" valueType="num">
                                      <p:cBhvr>
                                        <p:cTn id="8" dur="500" fill="hold"/>
                                        <p:tgtEl>
                                          <p:spTgt spid="100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001">
                                            <p:txEl>
                                              <p:pRg st="0" end="0"/>
                                            </p:txEl>
                                          </p:spTgt>
                                        </p:tgtEl>
                                        <p:attrNameLst>
                                          <p:attrName>style.visibility</p:attrName>
                                        </p:attrNameLst>
                                      </p:cBhvr>
                                      <p:to>
                                        <p:strVal val="visible"/>
                                      </p:to>
                                    </p:set>
                                    <p:anim calcmode="lin" valueType="num">
                                      <p:cBhvr>
                                        <p:cTn id="11" dur="500" fill="hold"/>
                                        <p:tgtEl>
                                          <p:spTgt spid="100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0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001">
                                            <p:txEl>
                                              <p:pRg st="1" end="1"/>
                                            </p:txEl>
                                          </p:spTgt>
                                        </p:tgtEl>
                                        <p:attrNameLst>
                                          <p:attrName>style.visibility</p:attrName>
                                        </p:attrNameLst>
                                      </p:cBhvr>
                                      <p:to>
                                        <p:strVal val="visible"/>
                                      </p:to>
                                    </p:set>
                                    <p:anim calcmode="lin" valueType="num">
                                      <p:cBhvr>
                                        <p:cTn id="16" dur="500" fill="hold"/>
                                        <p:tgtEl>
                                          <p:spTgt spid="100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0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001">
                                            <p:txEl>
                                              <p:pRg st="2" end="2"/>
                                            </p:txEl>
                                          </p:spTgt>
                                        </p:tgtEl>
                                        <p:attrNameLst>
                                          <p:attrName>style.visibility</p:attrName>
                                        </p:attrNameLst>
                                      </p:cBhvr>
                                      <p:to>
                                        <p:strVal val="visible"/>
                                      </p:to>
                                    </p:set>
                                    <p:anim calcmode="lin" valueType="num">
                                      <p:cBhvr>
                                        <p:cTn id="21" dur="500" fill="hold"/>
                                        <p:tgtEl>
                                          <p:spTgt spid="100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01">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001">
                                            <p:txEl>
                                              <p:pRg st="3" end="3"/>
                                            </p:txEl>
                                          </p:spTgt>
                                        </p:tgtEl>
                                        <p:attrNameLst>
                                          <p:attrName>style.visibility</p:attrName>
                                        </p:attrNameLst>
                                      </p:cBhvr>
                                      <p:to>
                                        <p:strVal val="visible"/>
                                      </p:to>
                                    </p:set>
                                    <p:anim calcmode="lin" valueType="num">
                                      <p:cBhvr>
                                        <p:cTn id="26" dur="500" fill="hold"/>
                                        <p:tgtEl>
                                          <p:spTgt spid="100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00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1" build="p" bldLvl="5"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Nimrud Prism"/>
          <p:cNvSpPr txBox="1">
            <a:spLocks noGrp="1"/>
          </p:cNvSpPr>
          <p:nvPr>
            <p:ph type="title" idx="4294967295"/>
          </p:nvPr>
        </p:nvSpPr>
        <p:spPr>
          <a:xfrm>
            <a:off x="901700" y="-139700"/>
            <a:ext cx="5007422" cy="1706017"/>
          </a:xfrm>
          <a:prstGeom prst="rect">
            <a:avLst/>
          </a:prstGeom>
        </p:spPr>
        <p:txBody>
          <a:bodyPr/>
          <a:lstStyle/>
          <a:p>
            <a:pPr defTabSz="493776">
              <a:defRPr sz="2376"/>
            </a:pPr>
            <a:endParaRPr/>
          </a:p>
          <a:p>
            <a:pPr defTabSz="493776">
              <a:defRPr sz="2376"/>
            </a:pPr>
            <a:r>
              <a:t>Nimrud Prism</a:t>
            </a:r>
          </a:p>
          <a:p>
            <a:pPr defTabSz="493776">
              <a:defRPr sz="2376"/>
            </a:pPr>
            <a:r>
              <a:t>ニムルド・プリズム</a:t>
            </a:r>
          </a:p>
        </p:txBody>
      </p:sp>
      <p:pic>
        <p:nvPicPr>
          <p:cNvPr id="1004" name="Image:Nimrud Prism.jpg" descr="Image:Nimrud Prism.jpg">
            <a:hlinkClick r:id="rId2"/>
          </p:cNvPr>
          <p:cNvPicPr>
            <a:picLocks noChangeAspect="1"/>
          </p:cNvPicPr>
          <p:nvPr/>
        </p:nvPicPr>
        <p:blipFill>
          <a:blip r:embed="rId3"/>
          <a:stretch>
            <a:fillRect/>
          </a:stretch>
        </p:blipFill>
        <p:spPr>
          <a:xfrm>
            <a:off x="5467350" y="0"/>
            <a:ext cx="3676650" cy="6858000"/>
          </a:xfrm>
          <a:prstGeom prst="rect">
            <a:avLst/>
          </a:prstGeom>
          <a:ln w="12700">
            <a:miter lim="400000"/>
          </a:ln>
        </p:spPr>
      </p:pic>
      <p:sp>
        <p:nvSpPr>
          <p:cNvPr id="1005" name="“…I repopulated Samerina (Samaria) more than before. I brought into it people from countries conquered by my hands. I appointed my eunuch as governor over them. And I counted them as Assyrians.”"/>
          <p:cNvSpPr txBox="1"/>
          <p:nvPr/>
        </p:nvSpPr>
        <p:spPr>
          <a:xfrm>
            <a:off x="223517" y="4099563"/>
            <a:ext cx="4861566" cy="2758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spcBef>
                <a:spcPts val="1400"/>
              </a:spcBef>
              <a:defRPr sz="1700" i="1"/>
            </a:lvl1pPr>
          </a:lstStyle>
          <a:p>
            <a:pPr>
              <a:defRPr sz="2400"/>
            </a:pPr>
            <a:r>
              <a:rPr sz="1700" dirty="0"/>
              <a:t>“…I repopulated </a:t>
            </a:r>
            <a:r>
              <a:rPr sz="1700" dirty="0" err="1"/>
              <a:t>Samerina</a:t>
            </a:r>
            <a:r>
              <a:rPr sz="1700" dirty="0"/>
              <a:t> (Samaria) more than before. I brought into it people from countries conquered by my hands. I appointed my eunuch as governor over them. And I counted them as Assyrians.”「…私はサマリヤを以前よりも再び人口で満たした。私の手で征服した国々から人々をそこに連れてきた。彼らの上に宦官を総督として任命し、彼らをアッシリア人として数えた。」</a:t>
            </a:r>
          </a:p>
        </p:txBody>
      </p:sp>
      <p:sp>
        <p:nvSpPr>
          <p:cNvPr id="1006" name="Commemorating Sargon II’s rule, this prism boasts how he deported and resettled the Israelites in “the midst of Assyria”. He deported 27,280 people."/>
          <p:cNvSpPr txBox="1"/>
          <p:nvPr/>
        </p:nvSpPr>
        <p:spPr>
          <a:xfrm>
            <a:off x="223517" y="1797509"/>
            <a:ext cx="5007422" cy="2555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just">
              <a:spcBef>
                <a:spcPts val="1400"/>
              </a:spcBef>
              <a:defRPr sz="1700">
                <a:latin typeface="Arial Narrow"/>
                <a:ea typeface="Arial Narrow"/>
                <a:cs typeface="Arial Narrow"/>
                <a:sym typeface="Arial Narrow"/>
              </a:defRPr>
            </a:lvl1pPr>
          </a:lstStyle>
          <a:p>
            <a:r>
              <a:rPr dirty="0"/>
              <a:t>Commemorating Sargon II’s rule, this prism boasts how he deported and resettled the Israelites in “the midst of Assyria”. He deported 27,280 people.サルゴン2世の治世を記念するこのプリズムには、彼がイスラエル人を「アッシリアの中心部」に捕囚し再定住させたことが誇らしげに記されている。捕囚された人数は27,280人であった。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EXILE OF THE NORTH Israel (Ephraim)"/>
          <p:cNvSpPr txBox="1">
            <a:spLocks noGrp="1"/>
          </p:cNvSpPr>
          <p:nvPr>
            <p:ph type="title" idx="4294967295"/>
          </p:nvPr>
        </p:nvSpPr>
        <p:spPr>
          <a:xfrm>
            <a:off x="381000" y="97430"/>
            <a:ext cx="8305800" cy="1339120"/>
          </a:xfrm>
          <a:prstGeom prst="rect">
            <a:avLst/>
          </a:prstGeom>
        </p:spPr>
        <p:txBody>
          <a:bodyPr/>
          <a:lstStyle/>
          <a:p>
            <a:pPr defTabSz="475487">
              <a:defRPr sz="2964">
                <a:solidFill>
                  <a:srgbClr val="FF0000"/>
                </a:solidFill>
                <a:effectLst>
                  <a:outerShdw blurRad="6604" dist="19812" dir="2700000" rotWithShape="0">
                    <a:srgbClr val="000000"/>
                  </a:outerShdw>
                </a:effectLst>
                <a:latin typeface="Impact"/>
                <a:ea typeface="Impact"/>
                <a:cs typeface="Impact"/>
                <a:sym typeface="Impact"/>
              </a:defRPr>
            </a:pPr>
            <a:r>
              <a:rPr dirty="0"/>
              <a:t>EXILE OF THE NORTH　</a:t>
            </a:r>
            <a:r>
              <a:rPr dirty="0" err="1"/>
              <a:t>北王国の捕囚</a:t>
            </a:r>
            <a:br>
              <a:rPr dirty="0"/>
            </a:br>
            <a:r>
              <a:rPr b="1" i="1" dirty="0">
                <a:solidFill>
                  <a:srgbClr val="420000"/>
                </a:solidFill>
                <a:latin typeface="Franklin Gothic Medium"/>
                <a:ea typeface="Franklin Gothic Medium"/>
                <a:cs typeface="Franklin Gothic Medium"/>
                <a:sym typeface="Franklin Gothic Medium"/>
              </a:rPr>
              <a:t>Israel (Ephraim)　　</a:t>
            </a:r>
            <a:r>
              <a:rPr b="1" i="1" dirty="0" err="1">
                <a:solidFill>
                  <a:srgbClr val="420000"/>
                </a:solidFill>
                <a:latin typeface="Franklin Gothic Medium"/>
                <a:ea typeface="Franklin Gothic Medium"/>
                <a:cs typeface="Franklin Gothic Medium"/>
                <a:sym typeface="Franklin Gothic Medium"/>
              </a:rPr>
              <a:t>イスラエル（エフライム</a:t>
            </a:r>
            <a:r>
              <a:rPr b="1" i="1" dirty="0">
                <a:solidFill>
                  <a:srgbClr val="420000"/>
                </a:solidFill>
                <a:latin typeface="Franklin Gothic Medium"/>
                <a:ea typeface="Franklin Gothic Medium"/>
                <a:cs typeface="Franklin Gothic Medium"/>
                <a:sym typeface="Franklin Gothic Medium"/>
              </a:rPr>
              <a:t>）</a:t>
            </a:r>
          </a:p>
        </p:txBody>
      </p:sp>
      <p:sp>
        <p:nvSpPr>
          <p:cNvPr id="1009" name="Tribute under Jehu to Shalmaneser III Black Obelisk…"/>
          <p:cNvSpPr txBox="1">
            <a:spLocks noGrp="1"/>
          </p:cNvSpPr>
          <p:nvPr>
            <p:ph type="body" sz="half" idx="4294967295"/>
          </p:nvPr>
        </p:nvSpPr>
        <p:spPr>
          <a:xfrm>
            <a:off x="234945" y="1436550"/>
            <a:ext cx="8153401" cy="2347622"/>
          </a:xfrm>
          <a:prstGeom prst="rect">
            <a:avLst/>
          </a:prstGeom>
        </p:spPr>
        <p:txBody>
          <a:bodyPr>
            <a:normAutofit lnSpcReduction="10000"/>
          </a:bodyPr>
          <a:lstStyle/>
          <a:p>
            <a:pPr marL="317745" indent="-317745" defTabSz="618316">
              <a:spcBef>
                <a:spcPts val="400"/>
              </a:spcBef>
              <a:defRPr sz="1862" b="1">
                <a:latin typeface="Franklin Gothic Medium"/>
                <a:ea typeface="Franklin Gothic Medium"/>
                <a:cs typeface="Franklin Gothic Medium"/>
                <a:sym typeface="Franklin Gothic Medium"/>
              </a:defRPr>
            </a:pPr>
            <a:r>
              <a:rPr dirty="0"/>
              <a:t>Tribute under Jehu to Shalmaneser III </a:t>
            </a:r>
            <a:r>
              <a:rPr sz="1311" b="0" dirty="0">
                <a:latin typeface="Arial Narrow"/>
                <a:ea typeface="Arial Narrow"/>
                <a:cs typeface="Arial Narrow"/>
                <a:sym typeface="Arial Narrow"/>
              </a:rPr>
              <a:t>Black Obelisk</a:t>
            </a:r>
            <a:endParaRPr lang="en-US" sz="1311" b="0" dirty="0">
              <a:latin typeface="Arial Narrow"/>
              <a:ea typeface="Arial Narrow"/>
              <a:cs typeface="Arial Narrow"/>
              <a:sym typeface="Arial Narrow"/>
            </a:endParaRPr>
          </a:p>
          <a:p>
            <a:pPr marL="317745" indent="-317745" defTabSz="618316">
              <a:spcBef>
                <a:spcPts val="400"/>
              </a:spcBef>
              <a:defRPr sz="1862" b="1">
                <a:latin typeface="Franklin Gothic Medium"/>
                <a:ea typeface="Franklin Gothic Medium"/>
                <a:cs typeface="Franklin Gothic Medium"/>
                <a:sym typeface="Franklin Gothic Medium"/>
              </a:defRPr>
            </a:pPr>
            <a:endParaRPr sz="1311" b="0" dirty="0">
              <a:latin typeface="Arial Narrow"/>
              <a:ea typeface="Arial Narrow"/>
              <a:cs typeface="Arial Narrow"/>
              <a:sym typeface="Arial Narrow"/>
            </a:endParaRPr>
          </a:p>
          <a:p>
            <a:pPr marL="317745" indent="-317745" defTabSz="618316">
              <a:spcBef>
                <a:spcPts val="400"/>
              </a:spcBef>
              <a:defRPr sz="1862" b="1">
                <a:latin typeface="Franklin Gothic Medium"/>
                <a:ea typeface="Franklin Gothic Medium"/>
                <a:cs typeface="Franklin Gothic Medium"/>
                <a:sym typeface="Franklin Gothic Medium"/>
              </a:defRPr>
            </a:pPr>
            <a:r>
              <a:rPr dirty="0"/>
              <a:t>Tribute under Menahem to Tiglath-</a:t>
            </a:r>
            <a:r>
              <a:rPr dirty="0" err="1"/>
              <a:t>pilseser</a:t>
            </a:r>
            <a:r>
              <a:rPr dirty="0"/>
              <a:t> III (745-738 BC)</a:t>
            </a:r>
            <a:r>
              <a:rPr sz="1311" b="0" dirty="0">
                <a:latin typeface="Arial Narrow"/>
                <a:ea typeface="Arial Narrow"/>
                <a:cs typeface="Arial Narrow"/>
                <a:sym typeface="Arial Narrow"/>
              </a:rPr>
              <a:t>  2 Kings 15:19-20</a:t>
            </a:r>
          </a:p>
          <a:p>
            <a:pPr marL="317745" indent="-317745" defTabSz="618316">
              <a:spcBef>
                <a:spcPts val="400"/>
              </a:spcBef>
              <a:buSzTx/>
              <a:buNone/>
              <a:defRPr sz="621" b="1">
                <a:latin typeface="Franklin Gothic Medium"/>
                <a:ea typeface="Franklin Gothic Medium"/>
                <a:cs typeface="Franklin Gothic Medium"/>
                <a:sym typeface="Franklin Gothic Medium"/>
              </a:defRPr>
            </a:pPr>
            <a:endParaRPr sz="1311" b="0" dirty="0">
              <a:latin typeface="Arial Narrow"/>
              <a:ea typeface="Arial Narrow"/>
              <a:cs typeface="Arial Narrow"/>
              <a:sym typeface="Arial Narrow"/>
            </a:endParaRPr>
          </a:p>
          <a:p>
            <a:pPr marL="317745" indent="-317745" defTabSz="618316">
              <a:spcBef>
                <a:spcPts val="400"/>
              </a:spcBef>
              <a:defRPr sz="1862" b="1">
                <a:latin typeface="Franklin Gothic Medium"/>
                <a:ea typeface="Franklin Gothic Medium"/>
                <a:cs typeface="Franklin Gothic Medium"/>
                <a:sym typeface="Franklin Gothic Medium"/>
              </a:defRPr>
            </a:pPr>
            <a:r>
              <a:rPr dirty="0"/>
              <a:t>Early deportation under Pekah by Tiglath-</a:t>
            </a:r>
            <a:r>
              <a:rPr dirty="0" err="1"/>
              <a:t>pileser</a:t>
            </a:r>
            <a:r>
              <a:rPr dirty="0"/>
              <a:t> III (733 BC) </a:t>
            </a:r>
            <a:r>
              <a:rPr sz="1311" b="0" dirty="0">
                <a:latin typeface="Arial Narrow"/>
                <a:ea typeface="Arial Narrow"/>
                <a:cs typeface="Arial Narrow"/>
                <a:sym typeface="Arial Narrow"/>
              </a:rPr>
              <a:t>2 Kings 15:29</a:t>
            </a:r>
          </a:p>
          <a:p>
            <a:pPr marL="317745" indent="-317745" defTabSz="618316">
              <a:spcBef>
                <a:spcPts val="400"/>
              </a:spcBef>
              <a:buSzTx/>
              <a:buNone/>
              <a:defRPr sz="621" b="1">
                <a:latin typeface="Franklin Gothic Medium"/>
                <a:ea typeface="Franklin Gothic Medium"/>
                <a:cs typeface="Franklin Gothic Medium"/>
                <a:sym typeface="Franklin Gothic Medium"/>
              </a:defRPr>
            </a:pPr>
            <a:endParaRPr sz="1311" b="0" dirty="0">
              <a:latin typeface="Arial Narrow"/>
              <a:ea typeface="Arial Narrow"/>
              <a:cs typeface="Arial Narrow"/>
              <a:sym typeface="Arial Narrow"/>
            </a:endParaRPr>
          </a:p>
          <a:p>
            <a:pPr marL="317745" indent="-317745" defTabSz="618316">
              <a:spcBef>
                <a:spcPts val="400"/>
              </a:spcBef>
              <a:defRPr sz="1862" b="1">
                <a:latin typeface="Franklin Gothic Medium"/>
                <a:ea typeface="Franklin Gothic Medium"/>
                <a:cs typeface="Franklin Gothic Medium"/>
                <a:sym typeface="Franklin Gothic Medium"/>
              </a:defRPr>
            </a:pPr>
            <a:r>
              <a:rPr dirty="0"/>
              <a:t>Fall of Samaria and deportation under Hoshea by Shalmaneser V and Sargon II (722-721 BC) </a:t>
            </a:r>
            <a:r>
              <a:rPr sz="1311" b="0" dirty="0">
                <a:latin typeface="Arial Narrow"/>
                <a:ea typeface="Arial Narrow"/>
                <a:cs typeface="Arial Narrow"/>
                <a:sym typeface="Arial Narrow"/>
              </a:rPr>
              <a:t>2 Kings 17</a:t>
            </a:r>
          </a:p>
        </p:txBody>
      </p:sp>
      <p:sp>
        <p:nvSpPr>
          <p:cNvPr id="1010" name="Tribute under Jehu to Shalmaneser III Black Obelisk…"/>
          <p:cNvSpPr txBox="1"/>
          <p:nvPr/>
        </p:nvSpPr>
        <p:spPr>
          <a:xfrm>
            <a:off x="258482" y="4169271"/>
            <a:ext cx="8550836" cy="2504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00635" indent="-400635" defTabSz="779616">
              <a:spcBef>
                <a:spcPts val="500"/>
              </a:spcBef>
              <a:buClr>
                <a:srgbClr val="660000"/>
              </a:buClr>
              <a:buSzPct val="70000"/>
              <a:buChar char="□"/>
              <a:defRPr sz="1740" b="1">
                <a:latin typeface="Franklin Gothic Medium"/>
                <a:ea typeface="Franklin Gothic Medium"/>
                <a:cs typeface="Franklin Gothic Medium"/>
                <a:sym typeface="Franklin Gothic Medium"/>
              </a:defRPr>
            </a:pPr>
            <a:r>
              <a:rPr dirty="0"/>
              <a:t>イエフによるシャルマネセル3世への貢物　</a:t>
            </a:r>
            <a:r>
              <a:rPr dirty="0" err="1"/>
              <a:t>黒いオベリスク</a:t>
            </a:r>
            <a:endParaRPr dirty="0"/>
          </a:p>
          <a:p>
            <a:pPr marL="400635" indent="-400635" defTabSz="779616">
              <a:spcBef>
                <a:spcPts val="500"/>
              </a:spcBef>
              <a:buClr>
                <a:srgbClr val="660000"/>
              </a:buClr>
              <a:buSzPct val="70000"/>
              <a:buChar char="□"/>
              <a:defRPr sz="1740" b="1">
                <a:latin typeface="Franklin Gothic Medium"/>
                <a:ea typeface="Franklin Gothic Medium"/>
                <a:cs typeface="Franklin Gothic Medium"/>
                <a:sym typeface="Franklin Gothic Medium"/>
              </a:defRPr>
            </a:pPr>
            <a:r>
              <a:rPr dirty="0"/>
              <a:t>メナヘムによるティグラト・ピレセル3世（紀元前745〜738年）への貢物             （2列15:19〜20）</a:t>
            </a:r>
          </a:p>
          <a:p>
            <a:pPr marL="400635" indent="-400635" defTabSz="779616">
              <a:spcBef>
                <a:spcPts val="500"/>
              </a:spcBef>
              <a:buClr>
                <a:srgbClr val="660000"/>
              </a:buClr>
              <a:buSzPct val="70000"/>
              <a:buChar char="□"/>
              <a:defRPr sz="1740" b="1">
                <a:latin typeface="Franklin Gothic Medium"/>
                <a:ea typeface="Franklin Gothic Medium"/>
                <a:cs typeface="Franklin Gothic Medium"/>
                <a:sym typeface="Franklin Gothic Medium"/>
              </a:defRPr>
            </a:pPr>
            <a:r>
              <a:rPr dirty="0"/>
              <a:t>ペカによる初期の捕囚ティグラト・ピレセル3世による（紀元前733年）（2列15:29）</a:t>
            </a:r>
          </a:p>
          <a:p>
            <a:pPr marL="400635" indent="-400635" defTabSz="779616">
              <a:spcBef>
                <a:spcPts val="500"/>
              </a:spcBef>
              <a:buClr>
                <a:srgbClr val="660000"/>
              </a:buClr>
              <a:buSzPct val="70000"/>
              <a:buChar char="□"/>
              <a:defRPr sz="1740" b="1">
                <a:latin typeface="Franklin Gothic Medium"/>
                <a:ea typeface="Franklin Gothic Medium"/>
                <a:cs typeface="Franklin Gothic Medium"/>
                <a:sym typeface="Franklin Gothic Medium"/>
              </a:defRPr>
            </a:pPr>
            <a:r>
              <a:rPr dirty="0" err="1"/>
              <a:t>サマリヤ陥落とホシェアによる捕囚</a:t>
            </a:r>
            <a:r>
              <a:rPr dirty="0"/>
              <a:t>　シャルマネセル5世とサルゴン2世による   （紀元前722〜721年）（2列17章）</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009">
                                            <p:bg/>
                                          </p:spTgt>
                                        </p:tgtEl>
                                        <p:attrNameLst>
                                          <p:attrName>style.visibility</p:attrName>
                                        </p:attrNameLst>
                                      </p:cBhvr>
                                      <p:to>
                                        <p:strVal val="visible"/>
                                      </p:to>
                                    </p:set>
                                    <p:anim calcmode="lin" valueType="num">
                                      <p:cBhvr>
                                        <p:cTn id="7" dur="500" fill="hold"/>
                                        <p:tgtEl>
                                          <p:spTgt spid="1009">
                                            <p:bg/>
                                          </p:spTgt>
                                        </p:tgtEl>
                                        <p:attrNameLst>
                                          <p:attrName>ppt_x</p:attrName>
                                        </p:attrNameLst>
                                      </p:cBhvr>
                                      <p:tavLst>
                                        <p:tav tm="0">
                                          <p:val>
                                            <p:strVal val="#ppt_x"/>
                                          </p:val>
                                        </p:tav>
                                        <p:tav tm="100000">
                                          <p:val>
                                            <p:strVal val="#ppt_x"/>
                                          </p:val>
                                        </p:tav>
                                      </p:tavLst>
                                    </p:anim>
                                    <p:anim calcmode="lin" valueType="num">
                                      <p:cBhvr>
                                        <p:cTn id="8" dur="500" fill="hold"/>
                                        <p:tgtEl>
                                          <p:spTgt spid="1009">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1009">
                                            <p:txEl>
                                              <p:pRg st="0" end="0"/>
                                            </p:txEl>
                                          </p:spTgt>
                                        </p:tgtEl>
                                        <p:attrNameLst>
                                          <p:attrName>style.visibility</p:attrName>
                                        </p:attrNameLst>
                                      </p:cBhvr>
                                      <p:to>
                                        <p:strVal val="visible"/>
                                      </p:to>
                                    </p:set>
                                    <p:anim calcmode="lin" valueType="num">
                                      <p:cBhvr>
                                        <p:cTn id="11" dur="500" fill="hold"/>
                                        <p:tgtEl>
                                          <p:spTgt spid="100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00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1009">
                                            <p:txEl>
                                              <p:pRg st="2" end="2"/>
                                            </p:txEl>
                                          </p:spTgt>
                                        </p:tgtEl>
                                        <p:attrNameLst>
                                          <p:attrName>style.visibility</p:attrName>
                                        </p:attrNameLst>
                                      </p:cBhvr>
                                      <p:to>
                                        <p:strVal val="visible"/>
                                      </p:to>
                                    </p:set>
                                    <p:anim calcmode="lin" valueType="num">
                                      <p:cBhvr>
                                        <p:cTn id="16" dur="500" fill="hold"/>
                                        <p:tgtEl>
                                          <p:spTgt spid="1009">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10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iterate>
                                    <p:tmAbs val="0"/>
                                  </p:iterate>
                                  <p:childTnLst>
                                    <p:set>
                                      <p:cBhvr>
                                        <p:cTn id="21" fill="hold"/>
                                        <p:tgtEl>
                                          <p:spTgt spid="1009">
                                            <p:txEl>
                                              <p:pRg st="4" end="4"/>
                                            </p:txEl>
                                          </p:spTgt>
                                        </p:tgtEl>
                                        <p:attrNameLst>
                                          <p:attrName>style.visibility</p:attrName>
                                        </p:attrNameLst>
                                      </p:cBhvr>
                                      <p:to>
                                        <p:strVal val="visible"/>
                                      </p:to>
                                    </p:set>
                                    <p:anim calcmode="lin" valueType="num">
                                      <p:cBhvr>
                                        <p:cTn id="22" dur="500" fill="hold"/>
                                        <p:tgtEl>
                                          <p:spTgt spid="1009">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100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1" nodeType="clickEffect">
                                  <p:stCondLst>
                                    <p:cond delay="0"/>
                                  </p:stCondLst>
                                  <p:iterate>
                                    <p:tmAbs val="0"/>
                                  </p:iterate>
                                  <p:childTnLst>
                                    <p:set>
                                      <p:cBhvr>
                                        <p:cTn id="27" fill="hold"/>
                                        <p:tgtEl>
                                          <p:spTgt spid="1009">
                                            <p:txEl>
                                              <p:pRg st="6" end="6"/>
                                            </p:txEl>
                                          </p:spTgt>
                                        </p:tgtEl>
                                        <p:attrNameLst>
                                          <p:attrName>style.visibility</p:attrName>
                                        </p:attrNameLst>
                                      </p:cBhvr>
                                      <p:to>
                                        <p:strVal val="visible"/>
                                      </p:to>
                                    </p:set>
                                    <p:anim calcmode="lin" valueType="num">
                                      <p:cBhvr>
                                        <p:cTn id="28" dur="500" fill="hold"/>
                                        <p:tgtEl>
                                          <p:spTgt spid="1009">
                                            <p:txEl>
                                              <p:pRg st="6" end="6"/>
                                            </p:txEl>
                                          </p:spTgt>
                                        </p:tgtEl>
                                        <p:attrNameLst>
                                          <p:attrName>ppt_x</p:attrName>
                                        </p:attrNameLst>
                                      </p:cBhvr>
                                      <p:tavLst>
                                        <p:tav tm="0">
                                          <p:val>
                                            <p:strVal val="#ppt_x"/>
                                          </p:val>
                                        </p:tav>
                                        <p:tav tm="100000">
                                          <p:val>
                                            <p:strVal val="#ppt_x"/>
                                          </p:val>
                                        </p:tav>
                                      </p:tavLst>
                                    </p:anim>
                                    <p:anim calcmode="lin" valueType="num">
                                      <p:cBhvr>
                                        <p:cTn id="29" dur="500" fill="hold"/>
                                        <p:tgtEl>
                                          <p:spTgt spid="100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2" nodeType="clickEffect">
                                  <p:stCondLst>
                                    <p:cond delay="0"/>
                                  </p:stCondLst>
                                  <p:iterate>
                                    <p:tmAbs val="0"/>
                                  </p:iterate>
                                  <p:childTnLst>
                                    <p:set>
                                      <p:cBhvr>
                                        <p:cTn id="33" fill="hold"/>
                                        <p:tgtEl>
                                          <p:spTgt spid="1010">
                                            <p:bg/>
                                          </p:spTgt>
                                        </p:tgtEl>
                                        <p:attrNameLst>
                                          <p:attrName>style.visibility</p:attrName>
                                        </p:attrNameLst>
                                      </p:cBhvr>
                                      <p:to>
                                        <p:strVal val="visible"/>
                                      </p:to>
                                    </p:set>
                                    <p:anim calcmode="lin" valueType="num">
                                      <p:cBhvr>
                                        <p:cTn id="34" dur="500" fill="hold"/>
                                        <p:tgtEl>
                                          <p:spTgt spid="1010">
                                            <p:bg/>
                                          </p:spTgt>
                                        </p:tgtEl>
                                        <p:attrNameLst>
                                          <p:attrName>ppt_x</p:attrName>
                                        </p:attrNameLst>
                                      </p:cBhvr>
                                      <p:tavLst>
                                        <p:tav tm="0">
                                          <p:val>
                                            <p:strVal val="#ppt_x"/>
                                          </p:val>
                                        </p:tav>
                                        <p:tav tm="100000">
                                          <p:val>
                                            <p:strVal val="#ppt_x"/>
                                          </p:val>
                                        </p:tav>
                                      </p:tavLst>
                                    </p:anim>
                                    <p:anim calcmode="lin" valueType="num">
                                      <p:cBhvr>
                                        <p:cTn id="35" dur="500" fill="hold"/>
                                        <p:tgtEl>
                                          <p:spTgt spid="1010">
                                            <p:bg/>
                                          </p:spTgt>
                                        </p:tgtEl>
                                        <p:attrNameLst>
                                          <p:attrName>ppt_y</p:attrName>
                                        </p:attrNameLst>
                                      </p:cBhvr>
                                      <p:tavLst>
                                        <p:tav tm="0">
                                          <p:val>
                                            <p:strVal val="1+#ppt_h/2"/>
                                          </p:val>
                                        </p:tav>
                                        <p:tav tm="100000">
                                          <p:val>
                                            <p:strVal val="#ppt_y"/>
                                          </p:val>
                                        </p:tav>
                                      </p:tavLst>
                                    </p:anim>
                                  </p:childTnLst>
                                </p:cTn>
                              </p:par>
                              <p:par>
                                <p:cTn id="36" presetID="2" presetClass="entr" presetSubtype="4" fill="hold" grpId="2" nodeType="withEffect">
                                  <p:stCondLst>
                                    <p:cond delay="0"/>
                                  </p:stCondLst>
                                  <p:iterate>
                                    <p:tmAbs val="0"/>
                                  </p:iterate>
                                  <p:childTnLst>
                                    <p:set>
                                      <p:cBhvr>
                                        <p:cTn id="37" fill="hold"/>
                                        <p:tgtEl>
                                          <p:spTgt spid="1010">
                                            <p:txEl>
                                              <p:pRg st="0" end="0"/>
                                            </p:txEl>
                                          </p:spTgt>
                                        </p:tgtEl>
                                        <p:attrNameLst>
                                          <p:attrName>style.visibility</p:attrName>
                                        </p:attrNameLst>
                                      </p:cBhvr>
                                      <p:to>
                                        <p:strVal val="visible"/>
                                      </p:to>
                                    </p:set>
                                    <p:anim calcmode="lin" valueType="num">
                                      <p:cBhvr>
                                        <p:cTn id="38" dur="500" fill="hold"/>
                                        <p:tgtEl>
                                          <p:spTgt spid="1010">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1010">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2" nodeType="afterEffect">
                                  <p:stCondLst>
                                    <p:cond delay="0"/>
                                  </p:stCondLst>
                                  <p:iterate>
                                    <p:tmAbs val="0"/>
                                  </p:iterate>
                                  <p:childTnLst>
                                    <p:set>
                                      <p:cBhvr>
                                        <p:cTn id="42" fill="hold"/>
                                        <p:tgtEl>
                                          <p:spTgt spid="1010">
                                            <p:txEl>
                                              <p:pRg st="1" end="1"/>
                                            </p:txEl>
                                          </p:spTgt>
                                        </p:tgtEl>
                                        <p:attrNameLst>
                                          <p:attrName>style.visibility</p:attrName>
                                        </p:attrNameLst>
                                      </p:cBhvr>
                                      <p:to>
                                        <p:strVal val="visible"/>
                                      </p:to>
                                    </p:set>
                                    <p:anim calcmode="lin" valueType="num">
                                      <p:cBhvr>
                                        <p:cTn id="43" dur="500" fill="hold"/>
                                        <p:tgtEl>
                                          <p:spTgt spid="1010">
                                            <p:txEl>
                                              <p:pRg st="1" end="1"/>
                                            </p:txEl>
                                          </p:spTgt>
                                        </p:tgtEl>
                                        <p:attrNameLst>
                                          <p:attrName>ppt_x</p:attrName>
                                        </p:attrNameLst>
                                      </p:cBhvr>
                                      <p:tavLst>
                                        <p:tav tm="0">
                                          <p:val>
                                            <p:strVal val="#ppt_x"/>
                                          </p:val>
                                        </p:tav>
                                        <p:tav tm="100000">
                                          <p:val>
                                            <p:strVal val="#ppt_x"/>
                                          </p:val>
                                        </p:tav>
                                      </p:tavLst>
                                    </p:anim>
                                    <p:anim calcmode="lin" valueType="num">
                                      <p:cBhvr>
                                        <p:cTn id="44" dur="500" fill="hold"/>
                                        <p:tgtEl>
                                          <p:spTgt spid="1010">
                                            <p:txEl>
                                              <p:pRg st="1" end="1"/>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2" nodeType="afterEffect">
                                  <p:stCondLst>
                                    <p:cond delay="0"/>
                                  </p:stCondLst>
                                  <p:iterate>
                                    <p:tmAbs val="0"/>
                                  </p:iterate>
                                  <p:childTnLst>
                                    <p:set>
                                      <p:cBhvr>
                                        <p:cTn id="47" fill="hold"/>
                                        <p:tgtEl>
                                          <p:spTgt spid="1010">
                                            <p:txEl>
                                              <p:pRg st="2" end="2"/>
                                            </p:txEl>
                                          </p:spTgt>
                                        </p:tgtEl>
                                        <p:attrNameLst>
                                          <p:attrName>style.visibility</p:attrName>
                                        </p:attrNameLst>
                                      </p:cBhvr>
                                      <p:to>
                                        <p:strVal val="visible"/>
                                      </p:to>
                                    </p:set>
                                    <p:anim calcmode="lin" valueType="num">
                                      <p:cBhvr>
                                        <p:cTn id="48" dur="500" fill="hold"/>
                                        <p:tgtEl>
                                          <p:spTgt spid="1010">
                                            <p:txEl>
                                              <p:pRg st="2" end="2"/>
                                            </p:txEl>
                                          </p:spTgt>
                                        </p:tgtEl>
                                        <p:attrNameLst>
                                          <p:attrName>ppt_x</p:attrName>
                                        </p:attrNameLst>
                                      </p:cBhvr>
                                      <p:tavLst>
                                        <p:tav tm="0">
                                          <p:val>
                                            <p:strVal val="#ppt_x"/>
                                          </p:val>
                                        </p:tav>
                                        <p:tav tm="100000">
                                          <p:val>
                                            <p:strVal val="#ppt_x"/>
                                          </p:val>
                                        </p:tav>
                                      </p:tavLst>
                                    </p:anim>
                                    <p:anim calcmode="lin" valueType="num">
                                      <p:cBhvr>
                                        <p:cTn id="49" dur="500" fill="hold"/>
                                        <p:tgtEl>
                                          <p:spTgt spid="10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2" nodeType="clickEffect">
                                  <p:stCondLst>
                                    <p:cond delay="0"/>
                                  </p:stCondLst>
                                  <p:iterate>
                                    <p:tmAbs val="0"/>
                                  </p:iterate>
                                  <p:childTnLst>
                                    <p:set>
                                      <p:cBhvr>
                                        <p:cTn id="53" fill="hold"/>
                                        <p:tgtEl>
                                          <p:spTgt spid="1010">
                                            <p:txEl>
                                              <p:pRg st="3" end="3"/>
                                            </p:txEl>
                                          </p:spTgt>
                                        </p:tgtEl>
                                        <p:attrNameLst>
                                          <p:attrName>style.visibility</p:attrName>
                                        </p:attrNameLst>
                                      </p:cBhvr>
                                      <p:to>
                                        <p:strVal val="visible"/>
                                      </p:to>
                                    </p:set>
                                    <p:anim calcmode="lin" valueType="num">
                                      <p:cBhvr>
                                        <p:cTn id="54" dur="500" fill="hold"/>
                                        <p:tgtEl>
                                          <p:spTgt spid="1010">
                                            <p:txEl>
                                              <p:pRg st="3" end="3"/>
                                            </p:txEl>
                                          </p:spTgt>
                                        </p:tgtEl>
                                        <p:attrNameLst>
                                          <p:attrName>ppt_x</p:attrName>
                                        </p:attrNameLst>
                                      </p:cBhvr>
                                      <p:tavLst>
                                        <p:tav tm="0">
                                          <p:val>
                                            <p:strVal val="#ppt_x"/>
                                          </p:val>
                                        </p:tav>
                                        <p:tav tm="100000">
                                          <p:val>
                                            <p:strVal val="#ppt_x"/>
                                          </p:val>
                                        </p:tav>
                                      </p:tavLst>
                                    </p:anim>
                                    <p:anim calcmode="lin" valueType="num">
                                      <p:cBhvr>
                                        <p:cTn id="55" dur="500" fill="hold"/>
                                        <p:tgtEl>
                                          <p:spTgt spid="10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 grpId="1" build="p" bldLvl="5" animBg="1" advAuto="0"/>
      <p:bldP spid="1010" grpId="2" build="p" bldLvl="5"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148</a:t>
            </a:fld>
            <a:endParaRPr/>
          </a:p>
        </p:txBody>
      </p:sp>
      <p:sp>
        <p:nvSpPr>
          <p:cNvPr id="1013" name="編集エリア"/>
          <p:cNvSpPr txBox="1">
            <a:spLocks noGrp="1"/>
          </p:cNvSpPr>
          <p:nvPr>
            <p:ph type="title" idx="4294967295"/>
          </p:nvPr>
        </p:nvSpPr>
        <p:spPr>
          <a:xfrm>
            <a:off x="0" y="0"/>
            <a:ext cx="2438400" cy="533400"/>
          </a:xfrm>
          <a:prstGeom prst="rect">
            <a:avLst/>
          </a:prstGeom>
        </p:spPr>
        <p:txBody>
          <a:bodyPr/>
          <a:lstStyle/>
          <a:p>
            <a:pPr defTabSz="539803">
              <a:defRPr sz="2278"/>
            </a:pPr>
            <a:endParaRPr/>
          </a:p>
        </p:txBody>
      </p:sp>
      <p:pic>
        <p:nvPicPr>
          <p:cNvPr id="1014" name="Map%20-%20The%20Assyrian%20Empire[1]" descr="Map%20-%20The%20Assyrian%20Empire[1]"/>
          <p:cNvPicPr>
            <a:picLocks noChangeAspect="1"/>
          </p:cNvPicPr>
          <p:nvPr/>
        </p:nvPicPr>
        <p:blipFill>
          <a:blip r:embed="rId2"/>
          <a:srcRect t="9275" b="5164"/>
          <a:stretch>
            <a:fillRect/>
          </a:stretch>
        </p:blipFill>
        <p:spPr>
          <a:xfrm>
            <a:off x="0" y="-1"/>
            <a:ext cx="9144000" cy="6858001"/>
          </a:xfrm>
          <a:prstGeom prst="rect">
            <a:avLst/>
          </a:prstGeom>
          <a:ln w="12700">
            <a:miter lim="400000"/>
          </a:ln>
        </p:spPr>
      </p:pic>
      <p:sp>
        <p:nvSpPr>
          <p:cNvPr id="1015" name="HAMATH"/>
          <p:cNvSpPr txBox="1"/>
          <p:nvPr/>
        </p:nvSpPr>
        <p:spPr>
          <a:xfrm>
            <a:off x="4160520" y="1981200"/>
            <a:ext cx="1508763" cy="43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400" b="1"/>
            </a:lvl1pPr>
          </a:lstStyle>
          <a:p>
            <a:r>
              <a:t>HAMATH</a:t>
            </a:r>
          </a:p>
        </p:txBody>
      </p:sp>
      <p:sp>
        <p:nvSpPr>
          <p:cNvPr id="1016" name="BABYLON"/>
          <p:cNvSpPr txBox="1"/>
          <p:nvPr/>
        </p:nvSpPr>
        <p:spPr>
          <a:xfrm>
            <a:off x="6217920" y="3429000"/>
            <a:ext cx="1661163" cy="43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400" b="1"/>
            </a:lvl1pPr>
          </a:lstStyle>
          <a:p>
            <a:r>
              <a:t>BABYLON</a:t>
            </a:r>
          </a:p>
        </p:txBody>
      </p:sp>
      <p:sp>
        <p:nvSpPr>
          <p:cNvPr id="1017" name="ISRAEL"/>
          <p:cNvSpPr txBox="1"/>
          <p:nvPr/>
        </p:nvSpPr>
        <p:spPr>
          <a:xfrm>
            <a:off x="2636520" y="3048000"/>
            <a:ext cx="1356363" cy="43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400" b="1"/>
            </a:lvl1pPr>
          </a:lstStyle>
          <a:p>
            <a:r>
              <a:t>ISRAEL</a:t>
            </a:r>
          </a:p>
        </p:txBody>
      </p:sp>
      <p:sp>
        <p:nvSpPr>
          <p:cNvPr id="1018" name="CUTHAH"/>
          <p:cNvSpPr txBox="1"/>
          <p:nvPr/>
        </p:nvSpPr>
        <p:spPr>
          <a:xfrm>
            <a:off x="6751318" y="2667000"/>
            <a:ext cx="1661163" cy="43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400" b="1"/>
            </a:lvl1pPr>
          </a:lstStyle>
          <a:p>
            <a:r>
              <a:t>CUTHAH</a:t>
            </a:r>
          </a:p>
        </p:txBody>
      </p:sp>
      <p:sp>
        <p:nvSpPr>
          <p:cNvPr id="1019" name="AVVA?"/>
          <p:cNvSpPr txBox="1"/>
          <p:nvPr/>
        </p:nvSpPr>
        <p:spPr>
          <a:xfrm>
            <a:off x="7437118" y="3048000"/>
            <a:ext cx="1280163" cy="437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400" b="1"/>
            </a:lvl1pPr>
          </a:lstStyle>
          <a:p>
            <a:r>
              <a:t>AVVA?</a:t>
            </a:r>
          </a:p>
        </p:txBody>
      </p:sp>
      <p:grpSp>
        <p:nvGrpSpPr>
          <p:cNvPr id="1023" name="グループ"/>
          <p:cNvGrpSpPr/>
          <p:nvPr/>
        </p:nvGrpSpPr>
        <p:grpSpPr>
          <a:xfrm>
            <a:off x="2186057" y="1148461"/>
            <a:ext cx="5506459" cy="1992342"/>
            <a:chOff x="-1" y="0"/>
            <a:chExt cx="5506457" cy="1992341"/>
          </a:xfrm>
        </p:grpSpPr>
        <p:sp>
          <p:nvSpPr>
            <p:cNvPr id="1020" name="図形"/>
            <p:cNvSpPr/>
            <p:nvPr/>
          </p:nvSpPr>
          <p:spPr>
            <a:xfrm rot="10396622">
              <a:off x="61778" y="310368"/>
              <a:ext cx="5382900" cy="13716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3454" y="21600"/>
                    <a:pt x="7714" y="21600"/>
                  </a:cubicBezTo>
                  <a:lnTo>
                    <a:pt x="12122" y="21600"/>
                  </a:lnTo>
                  <a:cubicBezTo>
                    <a:pt x="15392" y="21600"/>
                    <a:pt x="18306" y="15830"/>
                    <a:pt x="19396" y="7200"/>
                  </a:cubicBezTo>
                  <a:lnTo>
                    <a:pt x="21600" y="7200"/>
                  </a:lnTo>
                  <a:lnTo>
                    <a:pt x="17633" y="0"/>
                  </a:lnTo>
                  <a:lnTo>
                    <a:pt x="12784" y="7200"/>
                  </a:lnTo>
                  <a:lnTo>
                    <a:pt x="14987" y="7200"/>
                  </a:lnTo>
                  <a:cubicBezTo>
                    <a:pt x="14165" y="13710"/>
                    <a:pt x="12282" y="18727"/>
                    <a:pt x="9918" y="20700"/>
                  </a:cubicBezTo>
                  <a:cubicBezTo>
                    <a:pt x="6649" y="17970"/>
                    <a:pt x="4408" y="9552"/>
                    <a:pt x="4408" y="0"/>
                  </a:cubicBezTo>
                  <a:close/>
                </a:path>
              </a:pathLst>
            </a:custGeom>
            <a:solidFill>
              <a:schemeClr val="accent1"/>
            </a:solidFill>
            <a:ln w="9525" cap="flat">
              <a:solidFill>
                <a:srgbClr val="000000"/>
              </a:solidFill>
              <a:prstDash val="solid"/>
              <a:round/>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021" name="図形"/>
            <p:cNvSpPr/>
            <p:nvPr/>
          </p:nvSpPr>
          <p:spPr>
            <a:xfrm rot="10396622">
              <a:off x="2415541" y="172117"/>
              <a:ext cx="3021017" cy="13716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6154" y="21600"/>
                    <a:pt x="13745" y="21600"/>
                  </a:cubicBezTo>
                  <a:lnTo>
                    <a:pt x="21600" y="21600"/>
                  </a:lnTo>
                  <a:cubicBezTo>
                    <a:pt x="14009" y="21600"/>
                    <a:pt x="7855" y="11929"/>
                    <a:pt x="7855" y="0"/>
                  </a:cubicBezTo>
                  <a:close/>
                </a:path>
              </a:pathLst>
            </a:custGeom>
            <a:solidFill>
              <a:schemeClr val="accent1">
                <a:lumOff val="-8000"/>
              </a:schemeClr>
            </a:solidFill>
            <a:ln w="12700" cap="flat">
              <a:noFill/>
              <a:miter lim="400000"/>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sp>
          <p:nvSpPr>
            <p:cNvPr id="1022" name="線"/>
            <p:cNvSpPr/>
            <p:nvPr/>
          </p:nvSpPr>
          <p:spPr>
            <a:xfrm rot="10396622">
              <a:off x="2347100" y="321318"/>
              <a:ext cx="549269" cy="57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285" y="21600"/>
                    <a:pt x="7010" y="14324"/>
                    <a:pt x="0" y="0"/>
                  </a:cubicBezTo>
                </a:path>
              </a:pathLst>
            </a:custGeom>
            <a:noFill/>
            <a:ln w="9525" cap="flat">
              <a:solidFill>
                <a:srgbClr val="000000"/>
              </a:solidFill>
              <a:prstDash val="solid"/>
              <a:round/>
            </a:ln>
            <a:effectLst/>
          </p:spPr>
          <p:txBody>
            <a:bodyPr wrap="square" lIns="45718" tIns="45718" rIns="45718" bIns="45718" numCol="1" anchor="ctr">
              <a:noAutofit/>
            </a:bodyPr>
            <a:lstStyle/>
            <a:p>
              <a:pPr>
                <a:defRPr>
                  <a:latin typeface="Times New Roman"/>
                  <a:ea typeface="Times New Roman"/>
                  <a:cs typeface="Times New Roman"/>
                  <a:sym typeface="Times New Roman"/>
                </a:defRPr>
              </a:pPr>
              <a:endParaRP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he People of Samaria (17:29)"/>
          <p:cNvSpPr txBox="1">
            <a:spLocks noGrp="1"/>
          </p:cNvSpPr>
          <p:nvPr>
            <p:ph type="title" idx="4294967295"/>
          </p:nvPr>
        </p:nvSpPr>
        <p:spPr>
          <a:xfrm>
            <a:off x="457200" y="533398"/>
            <a:ext cx="8229600" cy="1143004"/>
          </a:xfrm>
          <a:prstGeom prst="rect">
            <a:avLst/>
          </a:prstGeom>
        </p:spPr>
        <p:txBody>
          <a:bodyPr/>
          <a:lstStyle/>
          <a:p>
            <a:r>
              <a:t>The People of Samaria </a:t>
            </a:r>
            <a:r>
              <a:rPr sz="2800"/>
              <a:t>(17:29)</a:t>
            </a:r>
          </a:p>
        </p:txBody>
      </p:sp>
      <p:sp>
        <p:nvSpPr>
          <p:cNvPr id="1026" name="A long-standing claim is that the Samaritans in the New Testament are direct descendents of the immigrants who intermarried with remaining Israelites (Josephus, Sirach, 2 Maccabees).…"/>
          <p:cNvSpPr txBox="1">
            <a:spLocks noGrp="1"/>
          </p:cNvSpPr>
          <p:nvPr>
            <p:ph type="body" idx="4294967295"/>
          </p:nvPr>
        </p:nvSpPr>
        <p:spPr>
          <a:xfrm>
            <a:off x="381000" y="1752600"/>
            <a:ext cx="8382000" cy="5029200"/>
          </a:xfrm>
          <a:prstGeom prst="rect">
            <a:avLst/>
          </a:prstGeom>
        </p:spPr>
        <p:txBody>
          <a:bodyPr/>
          <a:lstStyle/>
          <a:p>
            <a:pPr>
              <a:lnSpc>
                <a:spcPct val="90000"/>
              </a:lnSpc>
              <a:buSzTx/>
              <a:buNone/>
              <a:defRPr b="1"/>
            </a:pPr>
            <a:r>
              <a:rPr sz="2800" dirty="0"/>
              <a:t>A long-standing claim is that the Samaritans in the New Testament are direct </a:t>
            </a:r>
            <a:r>
              <a:rPr sz="2800" dirty="0" err="1"/>
              <a:t>descendents</a:t>
            </a:r>
            <a:r>
              <a:rPr sz="2800" dirty="0"/>
              <a:t> of the immigrants who intermarried with remaining Israelites (Josephus, Sirach, 2 Maccabees).</a:t>
            </a:r>
          </a:p>
          <a:p>
            <a:pPr>
              <a:lnSpc>
                <a:spcPct val="90000"/>
              </a:lnSpc>
              <a:spcBef>
                <a:spcPts val="600"/>
              </a:spcBef>
              <a:defRPr sz="2800" i="1"/>
            </a:pPr>
            <a:r>
              <a:rPr sz="2400" dirty="0"/>
              <a:t>There is reason to question this link, not least of which is that the Samaritans themselves deny it.</a:t>
            </a:r>
          </a:p>
          <a:p>
            <a:pPr>
              <a:lnSpc>
                <a:spcPct val="90000"/>
              </a:lnSpc>
              <a:spcBef>
                <a:spcPts val="600"/>
              </a:spcBef>
              <a:defRPr sz="2800" i="1"/>
            </a:pPr>
            <a:r>
              <a:rPr sz="2400" dirty="0"/>
              <a:t>Most modern scholars suggest that the Samaritans were an offshoot of Judaism, probably in the 2</a:t>
            </a:r>
            <a:r>
              <a:rPr sz="2400" baseline="30000" dirty="0"/>
              <a:t>nd</a:t>
            </a:r>
            <a:r>
              <a:rPr sz="2400" dirty="0"/>
              <a:t> or 1</a:t>
            </a:r>
            <a:r>
              <a:rPr sz="2400" baseline="30000" dirty="0"/>
              <a:t>st</a:t>
            </a:r>
            <a:r>
              <a:rPr sz="2400" dirty="0"/>
              <a:t> century BC.</a:t>
            </a:r>
          </a:p>
          <a:p>
            <a:pPr>
              <a:lnSpc>
                <a:spcPct val="90000"/>
              </a:lnSpc>
              <a:spcBef>
                <a:spcPts val="600"/>
              </a:spcBef>
              <a:defRPr sz="2800" i="1"/>
            </a:pPr>
            <a:r>
              <a:rPr sz="2400" dirty="0"/>
              <a:t>The origin of the NT Samaritans remains unresolved.</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Google Shape;312;p10"/>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15</a:t>
            </a:fld>
            <a:endParaRPr/>
          </a:p>
        </p:txBody>
      </p:sp>
      <p:sp>
        <p:nvSpPr>
          <p:cNvPr id="279" name="Google Shape;313;p10"/>
          <p:cNvSpPr txBox="1">
            <a:spLocks noGrp="1"/>
          </p:cNvSpPr>
          <p:nvPr>
            <p:ph type="title"/>
          </p:nvPr>
        </p:nvSpPr>
        <p:spPr>
          <a:xfrm>
            <a:off x="457200" y="533399"/>
            <a:ext cx="8229600" cy="1117333"/>
          </a:xfrm>
          <a:prstGeom prst="rect">
            <a:avLst/>
          </a:prstGeom>
        </p:spPr>
        <p:txBody>
          <a:bodyPr/>
          <a:lstStyle/>
          <a:p>
            <a:r>
              <a:t>The Temple　神殿</a:t>
            </a:r>
          </a:p>
        </p:txBody>
      </p:sp>
      <p:sp>
        <p:nvSpPr>
          <p:cNvPr id="280" name="Google Shape;314;p10"/>
          <p:cNvSpPr txBox="1">
            <a:spLocks noGrp="1"/>
          </p:cNvSpPr>
          <p:nvPr>
            <p:ph type="body" sz="half" idx="1"/>
          </p:nvPr>
        </p:nvSpPr>
        <p:spPr>
          <a:xfrm>
            <a:off x="228599" y="1828799"/>
            <a:ext cx="8597636" cy="2358721"/>
          </a:xfrm>
          <a:prstGeom prst="rect">
            <a:avLst/>
          </a:prstGeom>
        </p:spPr>
        <p:txBody>
          <a:bodyPr/>
          <a:lstStyle/>
          <a:p>
            <a:pPr marL="469900" indent="-469900">
              <a:lnSpc>
                <a:spcPct val="80000"/>
              </a:lnSpc>
              <a:spcBef>
                <a:spcPts val="0"/>
              </a:spcBef>
              <a:buSzTx/>
              <a:buNone/>
              <a:defRPr sz="2400" b="1"/>
            </a:pPr>
            <a:r>
              <a:t>The Deuteronomic code (Dt. 12) specified a single place for temple worship.</a:t>
            </a:r>
          </a:p>
          <a:p>
            <a:pPr marL="469900" indent="-419100">
              <a:lnSpc>
                <a:spcPct val="80000"/>
              </a:lnSpc>
              <a:spcBef>
                <a:spcPts val="500"/>
              </a:spcBef>
              <a:buSzPts val="2000"/>
              <a:defRPr sz="2000" i="1"/>
            </a:pPr>
            <a:r>
              <a:t>This single place was not chosen until the time of David and Solomon (1 Chr. 22:1; Ps. 78:67-69; 132:13-18).</a:t>
            </a:r>
            <a:endParaRPr sz="2400"/>
          </a:p>
          <a:p>
            <a:pPr marL="469900" indent="-419100">
              <a:lnSpc>
                <a:spcPct val="80000"/>
              </a:lnSpc>
              <a:spcBef>
                <a:spcPts val="500"/>
              </a:spcBef>
              <a:buSzPts val="2000"/>
              <a:defRPr sz="2000" i="1"/>
            </a:pPr>
            <a:r>
              <a:t>Prior to David and Solomon, the various shrines and high places of Canaan still were used for worship (1 Kg. 3:2).</a:t>
            </a:r>
            <a:endParaRPr sz="2400"/>
          </a:p>
          <a:p>
            <a:pPr marL="469900" indent="-469900">
              <a:lnSpc>
                <a:spcPct val="80000"/>
              </a:lnSpc>
              <a:spcBef>
                <a:spcPts val="500"/>
              </a:spcBef>
              <a:buSzPts val="2000"/>
              <a:defRPr sz="2000" i="1"/>
            </a:pPr>
            <a:r>
              <a:t>The construction of the 1</a:t>
            </a:r>
            <a:r>
              <a:rPr baseline="30000"/>
              <a:t>st</a:t>
            </a:r>
            <a:r>
              <a:t> temple anticipated a shift from multiple sites to a single site.    </a:t>
            </a:r>
          </a:p>
        </p:txBody>
      </p:sp>
      <p:sp>
        <p:nvSpPr>
          <p:cNvPr id="281" name="Google Shape;314;p10"/>
          <p:cNvSpPr txBox="1"/>
          <p:nvPr/>
        </p:nvSpPr>
        <p:spPr>
          <a:xfrm>
            <a:off x="133216" y="4262447"/>
            <a:ext cx="9069569" cy="2358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defTabSz="749808">
              <a:lnSpc>
                <a:spcPct val="80000"/>
              </a:lnSpc>
              <a:spcBef>
                <a:spcPts val="400"/>
              </a:spcBef>
              <a:defRPr sz="1900" b="1">
                <a:latin typeface="Times New Roman"/>
                <a:ea typeface="Times New Roman"/>
                <a:cs typeface="Times New Roman"/>
                <a:sym typeface="Times New Roman"/>
              </a:defRPr>
            </a:pPr>
            <a:r>
              <a:rPr dirty="0"/>
              <a:t>申命記12章にある申命法典は、礼拝を行う神殿の場所を一つに限定しています。</a:t>
            </a:r>
            <a:endParaRPr i="1" dirty="0"/>
          </a:p>
          <a:p>
            <a:pPr marL="385318" indent="-380111" defTabSz="749808">
              <a:lnSpc>
                <a:spcPct val="80000"/>
              </a:lnSpc>
              <a:spcBef>
                <a:spcPts val="400"/>
              </a:spcBef>
              <a:buClr>
                <a:srgbClr val="660000"/>
              </a:buClr>
              <a:buSzPts val="1600"/>
              <a:buFont typeface="Helvetica"/>
              <a:buChar char="□"/>
              <a:defRPr sz="1600" i="1">
                <a:latin typeface="Times New Roman"/>
                <a:ea typeface="Times New Roman"/>
                <a:cs typeface="Times New Roman"/>
                <a:sym typeface="Times New Roman"/>
              </a:defRPr>
            </a:pPr>
            <a:r>
              <a:rPr dirty="0" err="1"/>
              <a:t>この唯一の礼拝の場所が選ばれたのは、ダビデとソロモンの時代になってからでした</a:t>
            </a:r>
            <a:r>
              <a:rPr dirty="0"/>
              <a:t>        （一歴22:1、詩78:67-69、132:13-18）</a:t>
            </a:r>
            <a:endParaRPr sz="1900" dirty="0"/>
          </a:p>
          <a:p>
            <a:pPr marL="385318" indent="-380111" defTabSz="749808">
              <a:lnSpc>
                <a:spcPct val="80000"/>
              </a:lnSpc>
              <a:spcBef>
                <a:spcPts val="400"/>
              </a:spcBef>
              <a:buClr>
                <a:srgbClr val="660000"/>
              </a:buClr>
              <a:buSzPts val="1600"/>
              <a:buFont typeface="Helvetica"/>
              <a:buChar char="□"/>
              <a:defRPr sz="1600" i="1">
                <a:latin typeface="Times New Roman"/>
                <a:ea typeface="Times New Roman"/>
                <a:cs typeface="Times New Roman"/>
                <a:sym typeface="Times New Roman"/>
              </a:defRPr>
            </a:pPr>
            <a:r>
              <a:rPr dirty="0" err="1"/>
              <a:t>ダビデとソロモンの時代以前には、カナンの各地にある神殿や高き所が、なお礼拝の場として用いられていました（一列</a:t>
            </a:r>
            <a:r>
              <a:rPr dirty="0"/>
              <a:t> 3:2）</a:t>
            </a:r>
          </a:p>
          <a:p>
            <a:pPr marL="385318" indent="-380111" defTabSz="749808">
              <a:lnSpc>
                <a:spcPct val="80000"/>
              </a:lnSpc>
              <a:spcBef>
                <a:spcPts val="400"/>
              </a:spcBef>
              <a:buClr>
                <a:srgbClr val="660000"/>
              </a:buClr>
              <a:buSzPts val="1600"/>
              <a:buFont typeface="Helvetica"/>
              <a:buChar char="□"/>
              <a:defRPr sz="1600" i="1">
                <a:latin typeface="Times New Roman"/>
                <a:ea typeface="Times New Roman"/>
                <a:cs typeface="Times New Roman"/>
                <a:sym typeface="Times New Roman"/>
              </a:defRPr>
            </a:pPr>
            <a:r>
              <a:rPr dirty="0" err="1"/>
              <a:t>第一神殿の建設は、礼拝の場が複数から一つの場所へと移行することを</a:t>
            </a:r>
            <a:r>
              <a:rPr dirty="0"/>
              <a:t> </a:t>
            </a:r>
            <a:r>
              <a:rPr dirty="0" err="1"/>
              <a:t>前提としていました</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0">
                                            <p:bg/>
                                          </p:spTgt>
                                        </p:tgtEl>
                                        <p:attrNameLst>
                                          <p:attrName>style.visibility</p:attrName>
                                        </p:attrNameLst>
                                      </p:cBhvr>
                                      <p:to>
                                        <p:strVal val="visible"/>
                                      </p:to>
                                    </p:set>
                                    <p:anim calcmode="lin" valueType="num">
                                      <p:cBhvr>
                                        <p:cTn id="7" dur="500" fill="hold"/>
                                        <p:tgtEl>
                                          <p:spTgt spid="280">
                                            <p:bg/>
                                          </p:spTgt>
                                        </p:tgtEl>
                                        <p:attrNameLst>
                                          <p:attrName>ppt_w</p:attrName>
                                        </p:attrNameLst>
                                      </p:cBhvr>
                                      <p:tavLst>
                                        <p:tav tm="0">
                                          <p:val>
                                            <p:fltVal val="0"/>
                                          </p:val>
                                        </p:tav>
                                        <p:tav tm="100000">
                                          <p:val>
                                            <p:strVal val="#ppt_w"/>
                                          </p:val>
                                        </p:tav>
                                      </p:tavLst>
                                    </p:anim>
                                    <p:anim calcmode="lin" valueType="num">
                                      <p:cBhvr>
                                        <p:cTn id="8" dur="500" fill="hold"/>
                                        <p:tgtEl>
                                          <p:spTgt spid="28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0">
                                            <p:txEl>
                                              <p:pRg st="0" end="0"/>
                                            </p:txEl>
                                          </p:spTgt>
                                        </p:tgtEl>
                                        <p:attrNameLst>
                                          <p:attrName>style.visibility</p:attrName>
                                        </p:attrNameLst>
                                      </p:cBhvr>
                                      <p:to>
                                        <p:strVal val="visible"/>
                                      </p:to>
                                    </p:set>
                                    <p:anim calcmode="lin" valueType="num">
                                      <p:cBhvr>
                                        <p:cTn id="11" dur="500" fill="hold"/>
                                        <p:tgtEl>
                                          <p:spTgt spid="28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80">
                                            <p:txEl>
                                              <p:pRg st="1" end="1"/>
                                            </p:txEl>
                                          </p:spTgt>
                                        </p:tgtEl>
                                        <p:attrNameLst>
                                          <p:attrName>style.visibility</p:attrName>
                                        </p:attrNameLst>
                                      </p:cBhvr>
                                      <p:to>
                                        <p:strVal val="visible"/>
                                      </p:to>
                                    </p:set>
                                    <p:anim calcmode="lin" valueType="num">
                                      <p:cBhvr>
                                        <p:cTn id="16" dur="500" fill="hold"/>
                                        <p:tgtEl>
                                          <p:spTgt spid="28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8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80">
                                            <p:txEl>
                                              <p:pRg st="2" end="2"/>
                                            </p:txEl>
                                          </p:spTgt>
                                        </p:tgtEl>
                                        <p:attrNameLst>
                                          <p:attrName>style.visibility</p:attrName>
                                        </p:attrNameLst>
                                      </p:cBhvr>
                                      <p:to>
                                        <p:strVal val="visible"/>
                                      </p:to>
                                    </p:set>
                                    <p:anim calcmode="lin" valueType="num">
                                      <p:cBhvr>
                                        <p:cTn id="21" dur="500" fill="hold"/>
                                        <p:tgtEl>
                                          <p:spTgt spid="28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80">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80">
                                            <p:txEl>
                                              <p:pRg st="3" end="3"/>
                                            </p:txEl>
                                          </p:spTgt>
                                        </p:tgtEl>
                                        <p:attrNameLst>
                                          <p:attrName>style.visibility</p:attrName>
                                        </p:attrNameLst>
                                      </p:cBhvr>
                                      <p:to>
                                        <p:strVal val="visible"/>
                                      </p:to>
                                    </p:set>
                                    <p:anim calcmode="lin" valueType="num">
                                      <p:cBhvr>
                                        <p:cTn id="26" dur="500" fill="hold"/>
                                        <p:tgtEl>
                                          <p:spTgt spid="28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80">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2" nodeType="afterEffect">
                                  <p:stCondLst>
                                    <p:cond delay="0"/>
                                  </p:stCondLst>
                                  <p:iterate>
                                    <p:tmAbs val="0"/>
                                  </p:iterate>
                                  <p:childTnLst>
                                    <p:set>
                                      <p:cBhvr>
                                        <p:cTn id="30" fill="hold"/>
                                        <p:tgtEl>
                                          <p:spTgt spid="281">
                                            <p:bg/>
                                          </p:spTgt>
                                        </p:tgtEl>
                                        <p:attrNameLst>
                                          <p:attrName>style.visibility</p:attrName>
                                        </p:attrNameLst>
                                      </p:cBhvr>
                                      <p:to>
                                        <p:strVal val="visible"/>
                                      </p:to>
                                    </p:set>
                                    <p:anim calcmode="lin" valueType="num">
                                      <p:cBhvr>
                                        <p:cTn id="31" dur="500" fill="hold"/>
                                        <p:tgtEl>
                                          <p:spTgt spid="281">
                                            <p:bg/>
                                          </p:spTgt>
                                        </p:tgtEl>
                                        <p:attrNameLst>
                                          <p:attrName>ppt_w</p:attrName>
                                        </p:attrNameLst>
                                      </p:cBhvr>
                                      <p:tavLst>
                                        <p:tav tm="0">
                                          <p:val>
                                            <p:fltVal val="0"/>
                                          </p:val>
                                        </p:tav>
                                        <p:tav tm="100000">
                                          <p:val>
                                            <p:strVal val="#ppt_w"/>
                                          </p:val>
                                        </p:tav>
                                      </p:tavLst>
                                    </p:anim>
                                    <p:anim calcmode="lin" valueType="num">
                                      <p:cBhvr>
                                        <p:cTn id="32" dur="500" fill="hold"/>
                                        <p:tgtEl>
                                          <p:spTgt spid="281">
                                            <p:bg/>
                                          </p:spTgt>
                                        </p:tgtEl>
                                        <p:attrNameLst>
                                          <p:attrName>ppt_h</p:attrName>
                                        </p:attrNameLst>
                                      </p:cBhvr>
                                      <p:tavLst>
                                        <p:tav tm="0">
                                          <p:val>
                                            <p:fltVal val="0"/>
                                          </p:val>
                                        </p:tav>
                                        <p:tav tm="100000">
                                          <p:val>
                                            <p:strVal val="#ppt_h"/>
                                          </p:val>
                                        </p:tav>
                                      </p:tavLst>
                                    </p:anim>
                                  </p:childTnLst>
                                </p:cTn>
                              </p:par>
                              <p:par>
                                <p:cTn id="33" presetID="23" presetClass="entr" presetSubtype="16" fill="hold" grpId="2" nodeType="withEffect">
                                  <p:stCondLst>
                                    <p:cond delay="0"/>
                                  </p:stCondLst>
                                  <p:iterate>
                                    <p:tmAbs val="0"/>
                                  </p:iterate>
                                  <p:childTnLst>
                                    <p:set>
                                      <p:cBhvr>
                                        <p:cTn id="34" fill="hold"/>
                                        <p:tgtEl>
                                          <p:spTgt spid="281">
                                            <p:txEl>
                                              <p:pRg st="0" end="0"/>
                                            </p:txEl>
                                          </p:spTgt>
                                        </p:tgtEl>
                                        <p:attrNameLst>
                                          <p:attrName>style.visibility</p:attrName>
                                        </p:attrNameLst>
                                      </p:cBhvr>
                                      <p:to>
                                        <p:strVal val="visible"/>
                                      </p:to>
                                    </p:set>
                                    <p:anim calcmode="lin" valueType="num">
                                      <p:cBhvr>
                                        <p:cTn id="35" dur="500" fill="hold"/>
                                        <p:tgtEl>
                                          <p:spTgt spid="28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81">
                                            <p:txEl>
                                              <p:pRg st="0" end="0"/>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281">
                                            <p:txEl>
                                              <p:pRg st="1" end="1"/>
                                            </p:txEl>
                                          </p:spTgt>
                                        </p:tgtEl>
                                        <p:attrNameLst>
                                          <p:attrName>style.visibility</p:attrName>
                                        </p:attrNameLst>
                                      </p:cBhvr>
                                      <p:to>
                                        <p:strVal val="visible"/>
                                      </p:to>
                                    </p:set>
                                    <p:anim calcmode="lin" valueType="num">
                                      <p:cBhvr>
                                        <p:cTn id="40" dur="500" fill="hold"/>
                                        <p:tgtEl>
                                          <p:spTgt spid="281">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281">
                                            <p:txEl>
                                              <p:pRg st="1" end="1"/>
                                            </p:txEl>
                                          </p:spTgt>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23" presetClass="entr" presetSubtype="16" fill="hold" grpId="2" nodeType="afterEffect">
                                  <p:stCondLst>
                                    <p:cond delay="0"/>
                                  </p:stCondLst>
                                  <p:iterate>
                                    <p:tmAbs val="0"/>
                                  </p:iterate>
                                  <p:childTnLst>
                                    <p:set>
                                      <p:cBhvr>
                                        <p:cTn id="44" fill="hold"/>
                                        <p:tgtEl>
                                          <p:spTgt spid="281">
                                            <p:txEl>
                                              <p:pRg st="2" end="2"/>
                                            </p:txEl>
                                          </p:spTgt>
                                        </p:tgtEl>
                                        <p:attrNameLst>
                                          <p:attrName>style.visibility</p:attrName>
                                        </p:attrNameLst>
                                      </p:cBhvr>
                                      <p:to>
                                        <p:strVal val="visible"/>
                                      </p:to>
                                    </p:set>
                                    <p:anim calcmode="lin" valueType="num">
                                      <p:cBhvr>
                                        <p:cTn id="45" dur="500" fill="hold"/>
                                        <p:tgtEl>
                                          <p:spTgt spid="281">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281">
                                            <p:txEl>
                                              <p:pRg st="2" end="2"/>
                                            </p:txEl>
                                          </p:spTgt>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3" presetClass="entr" presetSubtype="16" fill="hold" grpId="2" nodeType="afterEffect">
                                  <p:stCondLst>
                                    <p:cond delay="0"/>
                                  </p:stCondLst>
                                  <p:iterate>
                                    <p:tmAbs val="0"/>
                                  </p:iterate>
                                  <p:childTnLst>
                                    <p:set>
                                      <p:cBhvr>
                                        <p:cTn id="49" fill="hold"/>
                                        <p:tgtEl>
                                          <p:spTgt spid="281">
                                            <p:txEl>
                                              <p:pRg st="3" end="3"/>
                                            </p:txEl>
                                          </p:spTgt>
                                        </p:tgtEl>
                                        <p:attrNameLst>
                                          <p:attrName>style.visibility</p:attrName>
                                        </p:attrNameLst>
                                      </p:cBhvr>
                                      <p:to>
                                        <p:strVal val="visible"/>
                                      </p:to>
                                    </p:set>
                                    <p:anim calcmode="lin" valueType="num">
                                      <p:cBhvr>
                                        <p:cTn id="50" dur="500" fill="hold"/>
                                        <p:tgtEl>
                                          <p:spTgt spid="281">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28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build="p" bldLvl="5" animBg="1" advAuto="0"/>
      <p:bldP spid="281" grpId="2" build="p" bldLvl="5"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he People of Samaria (17:29)"/>
          <p:cNvSpPr txBox="1">
            <a:spLocks noGrp="1"/>
          </p:cNvSpPr>
          <p:nvPr>
            <p:ph type="title" idx="4294967295"/>
          </p:nvPr>
        </p:nvSpPr>
        <p:spPr>
          <a:xfrm>
            <a:off x="457200" y="825498"/>
            <a:ext cx="8229600" cy="927102"/>
          </a:xfrm>
          <a:prstGeom prst="rect">
            <a:avLst/>
          </a:prstGeom>
        </p:spPr>
        <p:txBody>
          <a:bodyPr/>
          <a:lstStyle>
            <a:lvl1pPr>
              <a:defRPr sz="2800"/>
            </a:lvl1pPr>
          </a:lstStyle>
          <a:p>
            <a:pPr>
              <a:defRPr sz="4400"/>
            </a:pPr>
            <a:r>
              <a:rPr sz="2800" dirty="0"/>
              <a:t>サマリヤの民（列王記第二17章29節）</a:t>
            </a:r>
          </a:p>
        </p:txBody>
      </p:sp>
      <p:sp>
        <p:nvSpPr>
          <p:cNvPr id="1029" name="A long-standing claim is that the Samaritans in the New Testament are direct descendents of the immigrants who intermarried with remaining Israelites (Josephus, Sirach, 2 Maccabees).…"/>
          <p:cNvSpPr txBox="1">
            <a:spLocks noGrp="1"/>
          </p:cNvSpPr>
          <p:nvPr>
            <p:ph type="body" idx="4294967295"/>
          </p:nvPr>
        </p:nvSpPr>
        <p:spPr>
          <a:xfrm>
            <a:off x="381000" y="1752600"/>
            <a:ext cx="8382000" cy="5029200"/>
          </a:xfrm>
          <a:prstGeom prst="rect">
            <a:avLst/>
          </a:prstGeom>
        </p:spPr>
        <p:txBody>
          <a:bodyPr/>
          <a:lstStyle/>
          <a:p>
            <a:pPr marL="390016" indent="-390016" defTabSz="758951">
              <a:lnSpc>
                <a:spcPct val="90000"/>
              </a:lnSpc>
              <a:spcBef>
                <a:spcPts val="500"/>
              </a:spcBef>
              <a:buSzTx/>
              <a:buNone/>
              <a:defRPr sz="2656" b="1"/>
            </a:pPr>
            <a:r>
              <a:t>長く主張されてきたのは、新約聖書に登場するサマリア人は、残っていたイスラエル人と移住者が混ざり合い結婚した子孫であるということである（ヨセフス、シラク書、マカバイ記第二に記されている）。</a:t>
            </a:r>
          </a:p>
          <a:p>
            <a:pPr marL="390016" indent="-390016" defTabSz="758951">
              <a:lnSpc>
                <a:spcPct val="90000"/>
              </a:lnSpc>
              <a:spcBef>
                <a:spcPts val="400"/>
              </a:spcBef>
              <a:defRPr sz="2324" i="1"/>
            </a:pPr>
            <a:r>
              <a:t>このつながりには疑問もある。なぜなら、サマリア人自身がそれを否定しているからだ。</a:t>
            </a:r>
          </a:p>
          <a:p>
            <a:pPr marL="390016" indent="-390016" defTabSz="758951">
              <a:lnSpc>
                <a:spcPct val="90000"/>
              </a:lnSpc>
              <a:spcBef>
                <a:spcPts val="400"/>
              </a:spcBef>
              <a:defRPr sz="2324" i="1"/>
            </a:pPr>
            <a:r>
              <a:t>現代の多くの学者は、サマリア人はユダヤ教から分かれた一派であり、おそらく紀元前2〜1世紀ごろに形成されたと考えている。</a:t>
            </a:r>
            <a:br/>
            <a:r>
              <a:t>新約聖書のサマリア人の起源は、今なお解明されていないままである。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線"/>
          <p:cNvSpPr/>
          <p:nvPr/>
        </p:nvSpPr>
        <p:spPr>
          <a:xfrm>
            <a:off x="-3" y="4343400"/>
            <a:ext cx="9144005" cy="0"/>
          </a:xfrm>
          <a:prstGeom prst="line">
            <a:avLst/>
          </a:prstGeom>
          <a:ln w="76200">
            <a:solidFill>
              <a:srgbClr val="660000"/>
            </a:solidFill>
          </a:ln>
        </p:spPr>
        <p:txBody>
          <a:bodyPr lIns="45718" tIns="45718" rIns="45718" bIns="45718"/>
          <a:lstStyle/>
          <a:p>
            <a:endParaRPr/>
          </a:p>
        </p:txBody>
      </p:sp>
      <p:sp>
        <p:nvSpPr>
          <p:cNvPr id="1032" name="線"/>
          <p:cNvSpPr/>
          <p:nvPr/>
        </p:nvSpPr>
        <p:spPr>
          <a:xfrm>
            <a:off x="-3" y="4419600"/>
            <a:ext cx="9144005" cy="0"/>
          </a:xfrm>
          <a:prstGeom prst="line">
            <a:avLst/>
          </a:prstGeom>
          <a:ln w="76200">
            <a:solidFill>
              <a:schemeClr val="accent2"/>
            </a:solidFill>
          </a:ln>
        </p:spPr>
        <p:txBody>
          <a:bodyPr lIns="45718" tIns="45718" rIns="45718" bIns="45718"/>
          <a:lstStyle/>
          <a:p>
            <a:endParaRPr/>
          </a:p>
        </p:txBody>
      </p:sp>
      <p:sp>
        <p:nvSpPr>
          <p:cNvPr id="1033" name="線"/>
          <p:cNvSpPr/>
          <p:nvPr/>
        </p:nvSpPr>
        <p:spPr>
          <a:xfrm>
            <a:off x="-3" y="4495800"/>
            <a:ext cx="9144005" cy="0"/>
          </a:xfrm>
          <a:prstGeom prst="line">
            <a:avLst/>
          </a:prstGeom>
          <a:ln w="76200">
            <a:solidFill>
              <a:schemeClr val="accent2"/>
            </a:solidFill>
          </a:ln>
        </p:spPr>
        <p:txBody>
          <a:bodyPr lIns="45718" tIns="45718" rIns="45718" bIns="45718"/>
          <a:lstStyle/>
          <a:p>
            <a:endParaRPr/>
          </a:p>
        </p:txBody>
      </p:sp>
      <p:sp>
        <p:nvSpPr>
          <p:cNvPr id="1034" name="Judah Alone"/>
          <p:cNvSpPr txBox="1"/>
          <p:nvPr/>
        </p:nvSpPr>
        <p:spPr>
          <a:xfrm>
            <a:off x="1004427" y="2902366"/>
            <a:ext cx="6934201"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200">
                <a:ln w="9525" cap="flat">
                  <a:solidFill>
                    <a:srgbClr val="000000"/>
                  </a:solidFill>
                  <a:prstDash val="solid"/>
                  <a:round/>
                </a:ln>
                <a:solidFill>
                  <a:srgbClr val="FFFFFF"/>
                </a:solidFill>
                <a:latin typeface="MARKETPRO"/>
                <a:ea typeface="MARKETPRO"/>
                <a:cs typeface="MARKETPRO"/>
                <a:sym typeface="MARKETPRO"/>
              </a:defRPr>
            </a:lvl1pPr>
          </a:lstStyle>
          <a:p>
            <a:r>
              <a:t>Judah Alone　ユダだけが残った</a:t>
            </a:r>
          </a:p>
        </p:txBody>
      </p:sp>
      <p:sp>
        <p:nvSpPr>
          <p:cNvPr id="1035" name="2 Kings 18-25"/>
          <p:cNvSpPr txBox="1"/>
          <p:nvPr/>
        </p:nvSpPr>
        <p:spPr>
          <a:xfrm>
            <a:off x="2337927" y="4704246"/>
            <a:ext cx="4267201" cy="134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2000">
                <a:ln w="9525" cap="flat">
                  <a:solidFill>
                    <a:srgbClr val="000000"/>
                  </a:solidFill>
                  <a:prstDash val="solid"/>
                  <a:round/>
                </a:ln>
                <a:solidFill>
                  <a:srgbClr val="FFFFFF"/>
                </a:solidFill>
                <a:latin typeface="MARKETPRO"/>
                <a:ea typeface="MARKETPRO"/>
                <a:cs typeface="MARKETPRO"/>
                <a:sym typeface="MARKETPRO"/>
              </a:defRPr>
            </a:pPr>
            <a:r>
              <a:t>2 Kings 18-25　</a:t>
            </a:r>
          </a:p>
          <a:p>
            <a:pPr algn="ctr">
              <a:defRPr sz="2000">
                <a:ln w="9525" cap="flat">
                  <a:solidFill>
                    <a:srgbClr val="000000"/>
                  </a:solidFill>
                  <a:prstDash val="solid"/>
                  <a:round/>
                </a:ln>
                <a:solidFill>
                  <a:srgbClr val="FFFFFF"/>
                </a:solidFill>
                <a:latin typeface="MARKETPRO"/>
                <a:ea typeface="MARKETPRO"/>
                <a:cs typeface="MARKETPRO"/>
                <a:sym typeface="MARKETPRO"/>
              </a:defRPr>
            </a:pPr>
            <a:r>
              <a:t>列王記第二 18章～25章</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152</a:t>
            </a:fld>
            <a:endParaRPr/>
          </a:p>
        </p:txBody>
      </p:sp>
      <p:sp>
        <p:nvSpPr>
          <p:cNvPr id="1038" name="The Kings During the Last Years of Judah (dates are based on the chronology of Edwin Thiele)"/>
          <p:cNvSpPr txBox="1">
            <a:spLocks noGrp="1"/>
          </p:cNvSpPr>
          <p:nvPr>
            <p:ph type="title" idx="4294967295"/>
          </p:nvPr>
        </p:nvSpPr>
        <p:spPr>
          <a:xfrm>
            <a:off x="152400" y="533398"/>
            <a:ext cx="8915400" cy="1143004"/>
          </a:xfrm>
          <a:prstGeom prst="rect">
            <a:avLst/>
          </a:prstGeom>
        </p:spPr>
        <p:txBody>
          <a:bodyPr/>
          <a:lstStyle/>
          <a:p>
            <a:pPr algn="ctr">
              <a:defRPr sz="4000"/>
            </a:pPr>
            <a:r>
              <a:t>The Kings During the Last Years of Judah</a:t>
            </a:r>
            <a:br/>
            <a:r>
              <a:rPr sz="2400" i="1"/>
              <a:t>(dates are based on the chronology of Edwin Thiele)</a:t>
            </a:r>
          </a:p>
        </p:txBody>
      </p:sp>
      <p:sp>
        <p:nvSpPr>
          <p:cNvPr id="1039" name="ISRAEL…"/>
          <p:cNvSpPr txBox="1">
            <a:spLocks noGrp="1"/>
          </p:cNvSpPr>
          <p:nvPr>
            <p:ph type="body" sz="half" idx="4294967295"/>
          </p:nvPr>
        </p:nvSpPr>
        <p:spPr>
          <a:xfrm>
            <a:off x="152400" y="1981200"/>
            <a:ext cx="4343400" cy="3810000"/>
          </a:xfrm>
          <a:prstGeom prst="rect">
            <a:avLst/>
          </a:prstGeom>
          <a:solidFill>
            <a:srgbClr val="DBB691"/>
          </a:solidFill>
          <a:ln>
            <a:solidFill>
              <a:srgbClr val="000000"/>
            </a:solidFill>
            <a:miter lim="800000"/>
          </a:ln>
        </p:spPr>
        <p:txBody>
          <a:bodyPr/>
          <a:lstStyle/>
          <a:p>
            <a:pPr>
              <a:buSzTx/>
              <a:buNone/>
              <a:defRPr b="1"/>
            </a:pPr>
            <a:r>
              <a:t>ISRAEL</a:t>
            </a:r>
          </a:p>
          <a:p>
            <a:pPr>
              <a:spcBef>
                <a:spcPts val="500"/>
              </a:spcBef>
              <a:buSzTx/>
              <a:buNone/>
              <a:defRPr sz="2400"/>
            </a:pPr>
            <a:r>
              <a:t>After the fall of Samaria, the northern nation of Israel was absorbed into the Assyrian Empire.</a:t>
            </a:r>
          </a:p>
          <a:p>
            <a:pPr>
              <a:spcBef>
                <a:spcPts val="500"/>
              </a:spcBef>
              <a:buSzTx/>
              <a:buNone/>
              <a:defRPr sz="2400"/>
            </a:pPr>
            <a:r>
              <a:t>When Assyria fell to Babylon, the northern lands of Israel became part of the Babylonian Empire.</a:t>
            </a:r>
          </a:p>
        </p:txBody>
      </p:sp>
      <p:grpSp>
        <p:nvGrpSpPr>
          <p:cNvPr id="1042" name="グループ"/>
          <p:cNvGrpSpPr/>
          <p:nvPr/>
        </p:nvGrpSpPr>
        <p:grpSpPr>
          <a:xfrm>
            <a:off x="4648200" y="1981200"/>
            <a:ext cx="4267200" cy="4648200"/>
            <a:chOff x="0" y="0"/>
            <a:chExt cx="4267200" cy="4648200"/>
          </a:xfrm>
        </p:grpSpPr>
        <p:sp>
          <p:nvSpPr>
            <p:cNvPr id="1040" name="四角形"/>
            <p:cNvSpPr/>
            <p:nvPr/>
          </p:nvSpPr>
          <p:spPr>
            <a:xfrm>
              <a:off x="0" y="0"/>
              <a:ext cx="4267200" cy="4648200"/>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spcBef>
                  <a:spcPts val="600"/>
                </a:spcBef>
                <a:defRPr sz="2400">
                  <a:latin typeface="Wingdings"/>
                  <a:ea typeface="Wingdings"/>
                  <a:cs typeface="Wingdings"/>
                  <a:sym typeface="Wingdings"/>
                </a:defRPr>
              </a:pPr>
              <a:endParaRPr/>
            </a:p>
          </p:txBody>
        </p:sp>
        <p:sp>
          <p:nvSpPr>
            <p:cNvPr id="1041" name="JUDAH…"/>
            <p:cNvSpPr txBox="1"/>
            <p:nvPr/>
          </p:nvSpPr>
          <p:spPr>
            <a:xfrm>
              <a:off x="52067" y="6350"/>
              <a:ext cx="4163064" cy="4635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69900" indent="-469900">
                <a:spcBef>
                  <a:spcPts val="600"/>
                </a:spcBef>
                <a:defRPr sz="2800" b="1">
                  <a:latin typeface="Times New Roman"/>
                  <a:ea typeface="Times New Roman"/>
                  <a:cs typeface="Times New Roman"/>
                  <a:sym typeface="Times New Roman"/>
                </a:defRPr>
              </a:pPr>
              <a:r>
                <a:t>JUDAH</a:t>
              </a:r>
            </a:p>
            <a:p>
              <a:pPr marL="469900" indent="-469900">
                <a:spcBef>
                  <a:spcPts val="500"/>
                </a:spcBef>
                <a:defRPr sz="2400">
                  <a:latin typeface="Times New Roman"/>
                  <a:ea typeface="Times New Roman"/>
                  <a:cs typeface="Times New Roman"/>
                  <a:sym typeface="Times New Roman"/>
                </a:defRPr>
              </a:pPr>
              <a:r>
                <a:t>Hezekiah	715-686 BC</a:t>
              </a:r>
            </a:p>
            <a:p>
              <a:pPr marL="469900" indent="-469900">
                <a:spcBef>
                  <a:spcPts val="500"/>
                </a:spcBef>
                <a:defRPr sz="2400">
                  <a:latin typeface="Times New Roman"/>
                  <a:ea typeface="Times New Roman"/>
                  <a:cs typeface="Times New Roman"/>
                  <a:sym typeface="Times New Roman"/>
                </a:defRPr>
              </a:pPr>
              <a:r>
                <a:t>**Manasseh	697-642 BC</a:t>
              </a:r>
            </a:p>
            <a:p>
              <a:pPr marL="469900" indent="-469900">
                <a:spcBef>
                  <a:spcPts val="500"/>
                </a:spcBef>
                <a:defRPr sz="2400">
                  <a:latin typeface="Times New Roman"/>
                  <a:ea typeface="Times New Roman"/>
                  <a:cs typeface="Times New Roman"/>
                  <a:sym typeface="Times New Roman"/>
                </a:defRPr>
              </a:pPr>
              <a:r>
                <a:t>Amon		642-640 BC</a:t>
              </a:r>
            </a:p>
            <a:p>
              <a:pPr marL="469900" indent="-469900">
                <a:spcBef>
                  <a:spcPts val="500"/>
                </a:spcBef>
                <a:defRPr sz="2400">
                  <a:latin typeface="Times New Roman"/>
                  <a:ea typeface="Times New Roman"/>
                  <a:cs typeface="Times New Roman"/>
                  <a:sym typeface="Times New Roman"/>
                </a:defRPr>
              </a:pPr>
              <a:r>
                <a:t>Josiah		640-609 BC</a:t>
              </a:r>
            </a:p>
            <a:p>
              <a:pPr marL="469900" indent="-469900">
                <a:spcBef>
                  <a:spcPts val="500"/>
                </a:spcBef>
                <a:defRPr sz="2400">
                  <a:latin typeface="Times New Roman"/>
                  <a:ea typeface="Times New Roman"/>
                  <a:cs typeface="Times New Roman"/>
                  <a:sym typeface="Times New Roman"/>
                </a:defRPr>
              </a:pPr>
              <a:r>
                <a:t>Jehoahaz	       609 BC</a:t>
              </a:r>
            </a:p>
            <a:p>
              <a:pPr marL="469900" indent="-469900">
                <a:spcBef>
                  <a:spcPts val="500"/>
                </a:spcBef>
                <a:defRPr sz="2400">
                  <a:latin typeface="Times New Roman"/>
                  <a:ea typeface="Times New Roman"/>
                  <a:cs typeface="Times New Roman"/>
                  <a:sym typeface="Times New Roman"/>
                </a:defRPr>
              </a:pPr>
              <a:r>
                <a:t>Jehoiakim	609-598 BC</a:t>
              </a:r>
            </a:p>
            <a:p>
              <a:pPr marL="469900" indent="-469900">
                <a:spcBef>
                  <a:spcPts val="500"/>
                </a:spcBef>
                <a:defRPr sz="2400">
                  <a:latin typeface="Times New Roman"/>
                  <a:ea typeface="Times New Roman"/>
                  <a:cs typeface="Times New Roman"/>
                  <a:sym typeface="Times New Roman"/>
                </a:defRPr>
              </a:pPr>
              <a:r>
                <a:t>Jehoiachin	598-597 BC</a:t>
              </a:r>
            </a:p>
            <a:p>
              <a:pPr marL="469900" indent="-469900">
                <a:spcBef>
                  <a:spcPts val="500"/>
                </a:spcBef>
                <a:defRPr sz="2400">
                  <a:latin typeface="Times New Roman"/>
                  <a:ea typeface="Times New Roman"/>
                  <a:cs typeface="Times New Roman"/>
                  <a:sym typeface="Times New Roman"/>
                </a:defRPr>
              </a:pPr>
              <a:r>
                <a:t>Zedekiah	597-586 BC</a:t>
              </a:r>
              <a:endParaRPr>
                <a:latin typeface="Wingdings"/>
                <a:ea typeface="Wingdings"/>
                <a:cs typeface="Wingdings"/>
                <a:sym typeface="Wingdings"/>
              </a:endParaRPr>
            </a:p>
            <a:p>
              <a:pPr marL="469900" indent="-469900">
                <a:spcBef>
                  <a:spcPts val="600"/>
                </a:spcBef>
                <a:defRPr sz="2800">
                  <a:latin typeface="Times New Roman"/>
                  <a:ea typeface="Times New Roman"/>
                  <a:cs typeface="Times New Roman"/>
                  <a:sym typeface="Times New Roman"/>
                </a:defRPr>
              </a:pPr>
              <a:r>
                <a:t>			** = </a:t>
              </a:r>
              <a:r>
                <a:rPr sz="2400" i="1"/>
                <a:t>co-regency</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153</a:t>
            </a:fld>
            <a:endParaRPr/>
          </a:p>
        </p:txBody>
      </p:sp>
      <p:sp>
        <p:nvSpPr>
          <p:cNvPr id="1045" name="The Kings During the Last Years of Judah (dates are based on the chronology of Edwin Thiele)"/>
          <p:cNvSpPr txBox="1">
            <a:spLocks noGrp="1"/>
          </p:cNvSpPr>
          <p:nvPr>
            <p:ph type="title" idx="4294967295"/>
          </p:nvPr>
        </p:nvSpPr>
        <p:spPr>
          <a:xfrm>
            <a:off x="114300" y="672491"/>
            <a:ext cx="8915400" cy="864078"/>
          </a:xfrm>
          <a:prstGeom prst="rect">
            <a:avLst/>
          </a:prstGeom>
        </p:spPr>
        <p:txBody>
          <a:bodyPr/>
          <a:lstStyle/>
          <a:p>
            <a:pPr algn="ctr" defTabSz="630936">
              <a:defRPr sz="2208"/>
            </a:pPr>
            <a:r>
              <a:rPr i="1" dirty="0" err="1"/>
              <a:t>ユダ滅亡直前の王たち</a:t>
            </a:r>
            <a:br>
              <a:rPr i="1" dirty="0"/>
            </a:br>
            <a:r>
              <a:rPr i="1" dirty="0"/>
              <a:t>（</a:t>
            </a:r>
            <a:r>
              <a:rPr i="1" dirty="0" err="1"/>
              <a:t>年代はエドウィン・ティーリーの年代学による</a:t>
            </a:r>
            <a:r>
              <a:rPr i="1" dirty="0"/>
              <a:t>）</a:t>
            </a:r>
          </a:p>
        </p:txBody>
      </p:sp>
      <p:sp>
        <p:nvSpPr>
          <p:cNvPr id="1046" name="ISRAEL…"/>
          <p:cNvSpPr txBox="1">
            <a:spLocks noGrp="1"/>
          </p:cNvSpPr>
          <p:nvPr>
            <p:ph type="body" sz="half" idx="4294967295"/>
          </p:nvPr>
        </p:nvSpPr>
        <p:spPr>
          <a:xfrm>
            <a:off x="152400" y="1981200"/>
            <a:ext cx="4343400" cy="3810000"/>
          </a:xfrm>
          <a:prstGeom prst="rect">
            <a:avLst/>
          </a:prstGeom>
          <a:solidFill>
            <a:srgbClr val="DBB691"/>
          </a:solidFill>
          <a:ln>
            <a:solidFill>
              <a:srgbClr val="000000"/>
            </a:solidFill>
            <a:miter lim="800000"/>
          </a:ln>
        </p:spPr>
        <p:txBody>
          <a:bodyPr/>
          <a:lstStyle/>
          <a:p>
            <a:pPr>
              <a:buSzTx/>
              <a:buNone/>
              <a:defRPr b="1"/>
            </a:pPr>
            <a:r>
              <a:t>イスラエル</a:t>
            </a:r>
          </a:p>
          <a:p>
            <a:pPr marL="0" indent="0" defTabSz="457200">
              <a:spcBef>
                <a:spcPts val="1200"/>
              </a:spcBef>
              <a:buClrTx/>
              <a:buSzTx/>
              <a:buNone/>
              <a:defRPr sz="1900">
                <a:latin typeface="Times Roman"/>
                <a:ea typeface="Times Roman"/>
                <a:cs typeface="Times Roman"/>
                <a:sym typeface="Times Roman"/>
              </a:defRPr>
            </a:pPr>
            <a:r>
              <a:rPr b="1">
                <a:latin typeface="Times New Roman"/>
                <a:ea typeface="Times New Roman"/>
                <a:cs typeface="Times New Roman"/>
                <a:sym typeface="Times New Roman"/>
              </a:rPr>
              <a:t>サマリヤの陥落後、北のイスラエル王国はアッシリア帝国に吸収された。</a:t>
            </a:r>
            <a:br>
              <a:rPr b="1">
                <a:latin typeface="Times New Roman"/>
                <a:ea typeface="Times New Roman"/>
                <a:cs typeface="Times New Roman"/>
                <a:sym typeface="Times New Roman"/>
              </a:rPr>
            </a:br>
            <a:r>
              <a:rPr b="1">
                <a:latin typeface="Times New Roman"/>
                <a:ea typeface="Times New Roman"/>
                <a:cs typeface="Times New Roman"/>
                <a:sym typeface="Times New Roman"/>
              </a:rPr>
              <a:t>その後、アッシリアがバビロンに滅ぼされると、イスラエルの北部地域はバビロン帝国の一部となった。</a:t>
            </a:r>
          </a:p>
        </p:txBody>
      </p:sp>
      <p:grpSp>
        <p:nvGrpSpPr>
          <p:cNvPr id="1049" name="グループ"/>
          <p:cNvGrpSpPr/>
          <p:nvPr/>
        </p:nvGrpSpPr>
        <p:grpSpPr>
          <a:xfrm>
            <a:off x="4648200" y="1981200"/>
            <a:ext cx="4267200" cy="4648200"/>
            <a:chOff x="0" y="0"/>
            <a:chExt cx="4267200" cy="4648200"/>
          </a:xfrm>
        </p:grpSpPr>
        <p:sp>
          <p:nvSpPr>
            <p:cNvPr id="1047" name="四角形"/>
            <p:cNvSpPr/>
            <p:nvPr/>
          </p:nvSpPr>
          <p:spPr>
            <a:xfrm>
              <a:off x="0" y="0"/>
              <a:ext cx="4267200" cy="4648200"/>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spcBef>
                  <a:spcPts val="600"/>
                </a:spcBef>
                <a:defRPr sz="2400">
                  <a:latin typeface="Wingdings"/>
                  <a:ea typeface="Wingdings"/>
                  <a:cs typeface="Wingdings"/>
                  <a:sym typeface="Wingdings"/>
                </a:defRPr>
              </a:pPr>
              <a:endParaRPr/>
            </a:p>
          </p:txBody>
        </p:sp>
        <p:sp>
          <p:nvSpPr>
            <p:cNvPr id="1048" name="JUDAH…"/>
            <p:cNvSpPr txBox="1"/>
            <p:nvPr/>
          </p:nvSpPr>
          <p:spPr>
            <a:xfrm>
              <a:off x="52067" y="6350"/>
              <a:ext cx="4163064" cy="4635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305434" indent="-305434" defTabSz="594359">
                <a:spcBef>
                  <a:spcPts val="400"/>
                </a:spcBef>
                <a:buClr>
                  <a:srgbClr val="660000"/>
                </a:buClr>
                <a:defRPr sz="3250" b="1">
                  <a:latin typeface="Times New Roman"/>
                  <a:ea typeface="Times New Roman"/>
                  <a:cs typeface="Times New Roman"/>
                  <a:sym typeface="Times New Roman"/>
                </a:defRPr>
              </a:pPr>
              <a:r>
                <a:t>ユダ</a:t>
              </a:r>
            </a:p>
            <a:p>
              <a:pPr defTabSz="297179">
                <a:spcBef>
                  <a:spcPts val="700"/>
                </a:spcBef>
                <a:defRPr sz="1690">
                  <a:latin typeface="Times Roman"/>
                  <a:ea typeface="Times Roman"/>
                  <a:cs typeface="Times Roman"/>
                  <a:sym typeface="Times Roman"/>
                </a:defRPr>
              </a:pPr>
              <a:r>
                <a:rPr b="1">
                  <a:latin typeface="Times New Roman"/>
                  <a:ea typeface="Times New Roman"/>
                  <a:cs typeface="Times New Roman"/>
                  <a:sym typeface="Times New Roman"/>
                </a:rPr>
                <a:t>ヒゼキヤ　紀元前715年〜686年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**マナセ　紀元前697年〜642年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アモン　紀元前642年〜640年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ヨシヤ　紀元前640年〜609年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ヨアハズ　紀元前609年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ヨヤキム　紀元前609年〜598年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ヨヤキン　紀元前598年〜597年</a:t>
              </a:r>
              <a:br>
                <a:rPr b="1">
                  <a:latin typeface="Times New Roman"/>
                  <a:ea typeface="Times New Roman"/>
                  <a:cs typeface="Times New Roman"/>
                  <a:sym typeface="Times New Roman"/>
                </a:rPr>
              </a:br>
              <a:r>
                <a:rPr b="1">
                  <a:latin typeface="Times New Roman"/>
                  <a:ea typeface="Times New Roman"/>
                  <a:cs typeface="Times New Roman"/>
                  <a:sym typeface="Times New Roman"/>
                </a:rPr>
                <a:t>ゼデキヤ　紀元前597年〜586年</a:t>
              </a:r>
            </a:p>
            <a:p>
              <a:pPr defTabSz="297179">
                <a:spcBef>
                  <a:spcPts val="700"/>
                </a:spcBef>
                <a:defRPr sz="1690">
                  <a:latin typeface="Times Roman"/>
                  <a:ea typeface="Times Roman"/>
                  <a:cs typeface="Times Roman"/>
                  <a:sym typeface="Times Roman"/>
                </a:defRPr>
              </a:pPr>
              <a:r>
                <a:rPr b="1">
                  <a:latin typeface="Times New Roman"/>
                  <a:ea typeface="Times New Roman"/>
                  <a:cs typeface="Times New Roman"/>
                  <a:sym typeface="Times New Roman"/>
                </a:rPr>
                <a:t>** は共同統治を示す</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154</a:t>
            </a:fld>
            <a:endParaRPr/>
          </a:p>
        </p:txBody>
      </p:sp>
      <p:sp>
        <p:nvSpPr>
          <p:cNvPr id="1052" name="Hezekiah ben Ahaz (2 Kg. 18-19)"/>
          <p:cNvSpPr txBox="1">
            <a:spLocks noGrp="1"/>
          </p:cNvSpPr>
          <p:nvPr>
            <p:ph type="title" idx="4294967295"/>
          </p:nvPr>
        </p:nvSpPr>
        <p:spPr>
          <a:xfrm>
            <a:off x="457200" y="533398"/>
            <a:ext cx="8229600" cy="1143004"/>
          </a:xfrm>
          <a:prstGeom prst="rect">
            <a:avLst/>
          </a:prstGeom>
        </p:spPr>
        <p:txBody>
          <a:bodyPr/>
          <a:lstStyle/>
          <a:p>
            <a:r>
              <a:t>Hezekiah ben Ahaz </a:t>
            </a:r>
            <a:r>
              <a:rPr sz="2800"/>
              <a:t>(2 Kg. 18-19)</a:t>
            </a:r>
          </a:p>
        </p:txBody>
      </p:sp>
      <p:sp>
        <p:nvSpPr>
          <p:cNvPr id="1053" name="Hezekiah’s reign was characterized by one of the two most important reform movements in the south (cf. 2 Chr. 29-32; Is. 36-39).…"/>
          <p:cNvSpPr txBox="1">
            <a:spLocks noGrp="1"/>
          </p:cNvSpPr>
          <p:nvPr>
            <p:ph type="body" idx="4294967295"/>
          </p:nvPr>
        </p:nvSpPr>
        <p:spPr>
          <a:prstGeom prst="rect">
            <a:avLst/>
          </a:prstGeom>
        </p:spPr>
        <p:txBody>
          <a:bodyPr/>
          <a:lstStyle/>
          <a:p>
            <a:pPr>
              <a:buSzTx/>
              <a:buNone/>
              <a:defRPr b="1"/>
            </a:pPr>
            <a:r>
              <a:t>Hezekiah’s reign was characterized by one of the two most important reform movements in the south (cf. 2 Chr. 29-32; Is. 36-39).</a:t>
            </a:r>
          </a:p>
          <a:p>
            <a:pPr>
              <a:spcBef>
                <a:spcPts val="600"/>
              </a:spcBef>
              <a:defRPr sz="2800" i="1"/>
            </a:pPr>
            <a:r>
              <a:t>He removed all vestiges of the Canaanite fertility cult.</a:t>
            </a:r>
          </a:p>
          <a:p>
            <a:pPr>
              <a:spcBef>
                <a:spcPts val="600"/>
              </a:spcBef>
              <a:defRPr sz="2800" i="1"/>
            </a:pPr>
            <a:r>
              <a:t>Upon the death of Sargon II, he led a rebellion of nearby states against Assyrian suzerainty (Ekron, Ashkelon, Sidon, Ammon, Moab and Edom), though he paid dearly in Assyrian reprisals.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53">
                                            <p:bg/>
                                          </p:spTgt>
                                        </p:tgtEl>
                                        <p:attrNameLst>
                                          <p:attrName>style.visibility</p:attrName>
                                        </p:attrNameLst>
                                      </p:cBhvr>
                                      <p:to>
                                        <p:strVal val="visible"/>
                                      </p:to>
                                    </p:set>
                                    <p:anim calcmode="lin" valueType="num">
                                      <p:cBhvr>
                                        <p:cTn id="7" dur="500" fill="hold"/>
                                        <p:tgtEl>
                                          <p:spTgt spid="1053">
                                            <p:bg/>
                                          </p:spTgt>
                                        </p:tgtEl>
                                        <p:attrNameLst>
                                          <p:attrName>ppt_w</p:attrName>
                                        </p:attrNameLst>
                                      </p:cBhvr>
                                      <p:tavLst>
                                        <p:tav tm="0">
                                          <p:val>
                                            <p:fltVal val="0"/>
                                          </p:val>
                                        </p:tav>
                                        <p:tav tm="100000">
                                          <p:val>
                                            <p:strVal val="#ppt_w"/>
                                          </p:val>
                                        </p:tav>
                                      </p:tavLst>
                                    </p:anim>
                                    <p:anim calcmode="lin" valueType="num">
                                      <p:cBhvr>
                                        <p:cTn id="8" dur="500" fill="hold"/>
                                        <p:tgtEl>
                                          <p:spTgt spid="105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053">
                                            <p:txEl>
                                              <p:pRg st="0" end="0"/>
                                            </p:txEl>
                                          </p:spTgt>
                                        </p:tgtEl>
                                        <p:attrNameLst>
                                          <p:attrName>style.visibility</p:attrName>
                                        </p:attrNameLst>
                                      </p:cBhvr>
                                      <p:to>
                                        <p:strVal val="visible"/>
                                      </p:to>
                                    </p:set>
                                    <p:anim calcmode="lin" valueType="num">
                                      <p:cBhvr>
                                        <p:cTn id="11" dur="500" fill="hold"/>
                                        <p:tgtEl>
                                          <p:spTgt spid="105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5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053">
                                            <p:txEl>
                                              <p:pRg st="1" end="1"/>
                                            </p:txEl>
                                          </p:spTgt>
                                        </p:tgtEl>
                                        <p:attrNameLst>
                                          <p:attrName>style.visibility</p:attrName>
                                        </p:attrNameLst>
                                      </p:cBhvr>
                                      <p:to>
                                        <p:strVal val="visible"/>
                                      </p:to>
                                    </p:set>
                                    <p:anim calcmode="lin" valueType="num">
                                      <p:cBhvr>
                                        <p:cTn id="16" dur="500" fill="hold"/>
                                        <p:tgtEl>
                                          <p:spTgt spid="105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5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053">
                                            <p:txEl>
                                              <p:pRg st="2" end="2"/>
                                            </p:txEl>
                                          </p:spTgt>
                                        </p:tgtEl>
                                        <p:attrNameLst>
                                          <p:attrName>style.visibility</p:attrName>
                                        </p:attrNameLst>
                                      </p:cBhvr>
                                      <p:to>
                                        <p:strVal val="visible"/>
                                      </p:to>
                                    </p:set>
                                    <p:anim calcmode="lin" valueType="num">
                                      <p:cBhvr>
                                        <p:cTn id="21" dur="500" fill="hold"/>
                                        <p:tgtEl>
                                          <p:spTgt spid="105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5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1" build="p" bldLvl="5"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155</a:t>
            </a:fld>
            <a:endParaRPr/>
          </a:p>
        </p:txBody>
      </p:sp>
      <p:sp>
        <p:nvSpPr>
          <p:cNvPr id="1056" name="Hezekiah ben Ahaz (2 Kg. 18-19)"/>
          <p:cNvSpPr txBox="1">
            <a:spLocks noGrp="1"/>
          </p:cNvSpPr>
          <p:nvPr>
            <p:ph type="title" idx="4294967295"/>
          </p:nvPr>
        </p:nvSpPr>
        <p:spPr>
          <a:xfrm>
            <a:off x="457200" y="533398"/>
            <a:ext cx="8229600" cy="861769"/>
          </a:xfrm>
          <a:prstGeom prst="rect">
            <a:avLst/>
          </a:prstGeom>
        </p:spPr>
        <p:txBody>
          <a:bodyPr/>
          <a:lstStyle>
            <a:lvl1pPr>
              <a:defRPr sz="2800"/>
            </a:lvl1pPr>
          </a:lstStyle>
          <a:p>
            <a:pPr>
              <a:defRPr sz="4400"/>
            </a:pPr>
            <a:r>
              <a:rPr sz="2800" dirty="0"/>
              <a:t>アハズの子ヒゼキヤ（列王記第二18〜19章）</a:t>
            </a:r>
          </a:p>
        </p:txBody>
      </p:sp>
      <p:sp>
        <p:nvSpPr>
          <p:cNvPr id="1057" name="Hezekiah’s reign was characterized by one of the two most important reform movements in the south (cf. 2 Chr. 29-32; Is. 36-39).…"/>
          <p:cNvSpPr txBox="1">
            <a:spLocks noGrp="1"/>
          </p:cNvSpPr>
          <p:nvPr>
            <p:ph type="body" idx="4294967295"/>
          </p:nvPr>
        </p:nvSpPr>
        <p:spPr>
          <a:prstGeom prst="rect">
            <a:avLst/>
          </a:prstGeom>
        </p:spPr>
        <p:txBody>
          <a:bodyPr/>
          <a:lstStyle/>
          <a:p>
            <a:pPr marL="404113" indent="-404113" defTabSz="786384">
              <a:spcBef>
                <a:spcPts val="600"/>
              </a:spcBef>
              <a:buSzTx/>
              <a:buNone/>
              <a:defRPr sz="2752" b="1"/>
            </a:pPr>
            <a:r>
              <a:t>ヒゼキヤの治世は、南王国における二大重要改革運動のうちの一つとして特徴づけられている（歴代志下29〜32章、イザヤ36〜39章参照）</a:t>
            </a:r>
          </a:p>
          <a:p>
            <a:pPr marL="404113" indent="-404113" defTabSz="786384">
              <a:spcBef>
                <a:spcPts val="500"/>
              </a:spcBef>
              <a:defRPr sz="2408" i="1"/>
            </a:pPr>
            <a:r>
              <a:t>彼はカナンの多産の神の崇拝の名残をすべて取り除いた</a:t>
            </a:r>
          </a:p>
          <a:p>
            <a:pPr marL="404113" indent="-404113" defTabSz="786384">
              <a:spcBef>
                <a:spcPts val="500"/>
              </a:spcBef>
              <a:defRPr sz="2408" i="1"/>
            </a:pPr>
            <a:r>
              <a:t>サルゴン2世の死後、彼は近隣の諸国（エクロン、アシュケロン、シドン、アンモン、モアブ、エドム）と共にアッシリアの宗主権に反抗する反乱を主導したが、その報復として大きな代償を払った。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57">
                                            <p:bg/>
                                          </p:spTgt>
                                        </p:tgtEl>
                                        <p:attrNameLst>
                                          <p:attrName>style.visibility</p:attrName>
                                        </p:attrNameLst>
                                      </p:cBhvr>
                                      <p:to>
                                        <p:strVal val="visible"/>
                                      </p:to>
                                    </p:set>
                                    <p:anim calcmode="lin" valueType="num">
                                      <p:cBhvr>
                                        <p:cTn id="7" dur="500" fill="hold"/>
                                        <p:tgtEl>
                                          <p:spTgt spid="1057">
                                            <p:bg/>
                                          </p:spTgt>
                                        </p:tgtEl>
                                        <p:attrNameLst>
                                          <p:attrName>ppt_w</p:attrName>
                                        </p:attrNameLst>
                                      </p:cBhvr>
                                      <p:tavLst>
                                        <p:tav tm="0">
                                          <p:val>
                                            <p:fltVal val="0"/>
                                          </p:val>
                                        </p:tav>
                                        <p:tav tm="100000">
                                          <p:val>
                                            <p:strVal val="#ppt_w"/>
                                          </p:val>
                                        </p:tav>
                                      </p:tavLst>
                                    </p:anim>
                                    <p:anim calcmode="lin" valueType="num">
                                      <p:cBhvr>
                                        <p:cTn id="8" dur="500" fill="hold"/>
                                        <p:tgtEl>
                                          <p:spTgt spid="105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057">
                                            <p:txEl>
                                              <p:pRg st="0" end="0"/>
                                            </p:txEl>
                                          </p:spTgt>
                                        </p:tgtEl>
                                        <p:attrNameLst>
                                          <p:attrName>style.visibility</p:attrName>
                                        </p:attrNameLst>
                                      </p:cBhvr>
                                      <p:to>
                                        <p:strVal val="visible"/>
                                      </p:to>
                                    </p:set>
                                    <p:anim calcmode="lin" valueType="num">
                                      <p:cBhvr>
                                        <p:cTn id="11" dur="500" fill="hold"/>
                                        <p:tgtEl>
                                          <p:spTgt spid="105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5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057">
                                            <p:txEl>
                                              <p:pRg st="1" end="1"/>
                                            </p:txEl>
                                          </p:spTgt>
                                        </p:tgtEl>
                                        <p:attrNameLst>
                                          <p:attrName>style.visibility</p:attrName>
                                        </p:attrNameLst>
                                      </p:cBhvr>
                                      <p:to>
                                        <p:strVal val="visible"/>
                                      </p:to>
                                    </p:set>
                                    <p:anim calcmode="lin" valueType="num">
                                      <p:cBhvr>
                                        <p:cTn id="16" dur="500" fill="hold"/>
                                        <p:tgtEl>
                                          <p:spTgt spid="105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5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057">
                                            <p:txEl>
                                              <p:pRg st="2" end="2"/>
                                            </p:txEl>
                                          </p:spTgt>
                                        </p:tgtEl>
                                        <p:attrNameLst>
                                          <p:attrName>style.visibility</p:attrName>
                                        </p:attrNameLst>
                                      </p:cBhvr>
                                      <p:to>
                                        <p:strVal val="visible"/>
                                      </p:to>
                                    </p:set>
                                    <p:anim calcmode="lin" valueType="num">
                                      <p:cBhvr>
                                        <p:cTn id="21" dur="500" fill="hold"/>
                                        <p:tgtEl>
                                          <p:spTgt spid="105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5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1" build="p" bldLvl="5"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ADAC82"/>
        </a:solidFill>
        <a:effectLst/>
      </p:bgPr>
    </p:bg>
    <p:spTree>
      <p:nvGrpSpPr>
        <p:cNvPr id="1" name=""/>
        <p:cNvGrpSpPr/>
        <p:nvPr/>
      </p:nvGrpSpPr>
      <p:grpSpPr>
        <a:xfrm>
          <a:off x="0" y="0"/>
          <a:ext cx="0" cy="0"/>
          <a:chOff x="0" y="0"/>
          <a:chExt cx="0" cy="0"/>
        </a:xfrm>
      </p:grpSpPr>
      <p:sp>
        <p:nvSpPr>
          <p:cNvPr id="1059" name="2 Kings and the Book of Isaiah"/>
          <p:cNvSpPr txBox="1">
            <a:spLocks noGrp="1"/>
          </p:cNvSpPr>
          <p:nvPr>
            <p:ph type="title" idx="4294967295"/>
          </p:nvPr>
        </p:nvSpPr>
        <p:spPr>
          <a:xfrm>
            <a:off x="242047" y="100487"/>
            <a:ext cx="5437266" cy="922397"/>
          </a:xfrm>
          <a:prstGeom prst="rect">
            <a:avLst/>
          </a:prstGeom>
        </p:spPr>
        <p:txBody>
          <a:bodyPr>
            <a:normAutofit fontScale="90000"/>
          </a:bodyPr>
          <a:lstStyle/>
          <a:p>
            <a:pPr defTabSz="484631">
              <a:defRPr sz="2808">
                <a:latin typeface="Impact"/>
                <a:ea typeface="Impact"/>
                <a:cs typeface="Impact"/>
                <a:sym typeface="Impact"/>
              </a:defRPr>
            </a:pPr>
            <a:r>
              <a:rPr dirty="0"/>
              <a:t>2 Kings and the Book of Isaiah </a:t>
            </a:r>
          </a:p>
          <a:p>
            <a:pPr defTabSz="484631">
              <a:defRPr sz="2808">
                <a:latin typeface="Impact"/>
                <a:ea typeface="Impact"/>
                <a:cs typeface="Impact"/>
                <a:sym typeface="Impact"/>
              </a:defRPr>
            </a:pPr>
            <a:r>
              <a:rPr dirty="0" err="1"/>
              <a:t>列王記とイザヤ書</a:t>
            </a:r>
            <a:endParaRPr dirty="0"/>
          </a:p>
        </p:txBody>
      </p:sp>
      <p:sp>
        <p:nvSpPr>
          <p:cNvPr id="1060" name="2 Kings 18-20 is to a large degree a duplication of Isaiah 36-39.…"/>
          <p:cNvSpPr txBox="1">
            <a:spLocks noGrp="1"/>
          </p:cNvSpPr>
          <p:nvPr>
            <p:ph type="body" sz="half" idx="4294967295"/>
          </p:nvPr>
        </p:nvSpPr>
        <p:spPr>
          <a:xfrm>
            <a:off x="242047" y="1267011"/>
            <a:ext cx="8229601" cy="2776488"/>
          </a:xfrm>
          <a:prstGeom prst="rect">
            <a:avLst/>
          </a:prstGeom>
        </p:spPr>
        <p:txBody>
          <a:bodyPr>
            <a:normAutofit lnSpcReduction="10000"/>
          </a:bodyPr>
          <a:lstStyle/>
          <a:p>
            <a:pPr marL="399415" indent="-399415" defTabSz="777240">
              <a:spcBef>
                <a:spcPts val="500"/>
              </a:spcBef>
              <a:buSzTx/>
              <a:buNone/>
              <a:defRPr sz="2720" b="1">
                <a:latin typeface="Eras Demi ITC"/>
                <a:ea typeface="Eras Demi ITC"/>
                <a:cs typeface="Eras Demi ITC"/>
                <a:sym typeface="Eras Demi ITC"/>
              </a:defRPr>
            </a:pPr>
            <a:r>
              <a:t>2 Kings 18-20 is to a large degree a duplication of Isaiah 36-39.</a:t>
            </a:r>
          </a:p>
          <a:p>
            <a:pPr marL="399415" indent="-399415" defTabSz="777240">
              <a:spcBef>
                <a:spcPts val="500"/>
              </a:spcBef>
              <a:defRPr sz="2380" i="1">
                <a:latin typeface="Arial Narrow"/>
                <a:ea typeface="Arial Narrow"/>
                <a:cs typeface="Arial Narrow"/>
                <a:sym typeface="Arial Narrow"/>
              </a:defRPr>
            </a:pPr>
            <a:r>
              <a:t>So close is the language in the Hebrew text that virtually all scholars agree that there must be a literary dependency between them.</a:t>
            </a:r>
          </a:p>
          <a:p>
            <a:pPr marL="399415" indent="-399415" defTabSz="777240">
              <a:spcBef>
                <a:spcPts val="500"/>
              </a:spcBef>
              <a:defRPr sz="2380" i="1">
                <a:latin typeface="Arial Narrow"/>
                <a:ea typeface="Arial Narrow"/>
                <a:cs typeface="Arial Narrow"/>
                <a:sym typeface="Arial Narrow"/>
              </a:defRPr>
            </a:pPr>
            <a:r>
              <a:t>What is more debatable is which document is the earliest. Some scholars argue that 1 Kings is earlier and Isaiah is dependent upon 1 Kings, but other scholars argue the reverse.</a:t>
            </a:r>
          </a:p>
        </p:txBody>
      </p:sp>
      <p:sp>
        <p:nvSpPr>
          <p:cNvPr id="1061" name="2 Kings 18-20 is to a large degree a duplication of Isaiah 36-39.…"/>
          <p:cNvSpPr txBox="1"/>
          <p:nvPr/>
        </p:nvSpPr>
        <p:spPr>
          <a:xfrm>
            <a:off x="215176" y="4287626"/>
            <a:ext cx="8713648" cy="2600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72541" indent="-272541" defTabSz="530351">
              <a:spcBef>
                <a:spcPts val="400"/>
              </a:spcBef>
              <a:buClr>
                <a:srgbClr val="660000"/>
              </a:buClr>
              <a:defRPr sz="1856" b="1">
                <a:latin typeface="Eras Demi ITC"/>
                <a:ea typeface="Eras Demi ITC"/>
                <a:cs typeface="Eras Demi ITC"/>
                <a:sym typeface="Eras Demi ITC"/>
              </a:defRPr>
            </a:pPr>
            <a:r>
              <a:t>列王記第二18〜20章は、多くの部分でイザヤ書36〜39章の内容が重複している。</a:t>
            </a:r>
          </a:p>
          <a:p>
            <a:pPr marL="272541" indent="-272541" defTabSz="530351">
              <a:spcBef>
                <a:spcPts val="400"/>
              </a:spcBef>
              <a:buClr>
                <a:srgbClr val="660000"/>
              </a:buClr>
              <a:defRPr sz="1856" b="1">
                <a:latin typeface="Eras Demi ITC"/>
                <a:ea typeface="Eras Demi ITC"/>
                <a:cs typeface="Eras Demi ITC"/>
                <a:sym typeface="Eras Demi ITC"/>
              </a:defRPr>
            </a:pPr>
            <a:endParaRPr/>
          </a:p>
          <a:p>
            <a:pPr marL="272541" indent="-272541" defTabSz="530351">
              <a:spcBef>
                <a:spcPts val="300"/>
              </a:spcBef>
              <a:buClr>
                <a:srgbClr val="660000"/>
              </a:buClr>
              <a:buSzPct val="70000"/>
              <a:buChar char="□"/>
              <a:defRPr sz="1624" i="1">
                <a:latin typeface="Arial Narrow"/>
                <a:ea typeface="Arial Narrow"/>
                <a:cs typeface="Arial Narrow"/>
                <a:sym typeface="Arial Narrow"/>
              </a:defRPr>
            </a:pPr>
            <a:r>
              <a:t>ヘブライ語の本文の言葉遣いが非常に似ているため、ほぼすべての学者は両者の間に文学的な依存関係があると考えている。</a:t>
            </a:r>
          </a:p>
          <a:p>
            <a:pPr marL="272541" indent="-272541" defTabSz="530351">
              <a:spcBef>
                <a:spcPts val="300"/>
              </a:spcBef>
              <a:buClr>
                <a:srgbClr val="660000"/>
              </a:buClr>
              <a:buSzPct val="70000"/>
              <a:buChar char="□"/>
              <a:defRPr sz="1624" i="1">
                <a:latin typeface="Arial Narrow"/>
                <a:ea typeface="Arial Narrow"/>
                <a:cs typeface="Arial Narrow"/>
                <a:sym typeface="Arial Narrow"/>
              </a:defRPr>
            </a:pPr>
            <a:r>
              <a:t>しかし、どちらの文書が先に成立したかについては議論が分かれている。ある学者は列王記第一が先でイザヤ書はそれに依存していると主張し、別の学者はその逆だと考えている。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The Seal Impressions of Hezekiah"/>
          <p:cNvSpPr txBox="1">
            <a:spLocks noGrp="1"/>
          </p:cNvSpPr>
          <p:nvPr>
            <p:ph type="title" idx="4294967295"/>
          </p:nvPr>
        </p:nvSpPr>
        <p:spPr>
          <a:xfrm>
            <a:off x="152400" y="88152"/>
            <a:ext cx="8229600" cy="838201"/>
          </a:xfrm>
          <a:prstGeom prst="rect">
            <a:avLst/>
          </a:prstGeom>
        </p:spPr>
        <p:txBody>
          <a:bodyPr/>
          <a:lstStyle>
            <a:lvl1pPr defTabSz="566927">
              <a:defRPr sz="2728">
                <a:latin typeface="Impact"/>
                <a:ea typeface="Impact"/>
                <a:cs typeface="Impact"/>
                <a:sym typeface="Impact"/>
              </a:defRPr>
            </a:lvl1pPr>
          </a:lstStyle>
          <a:p>
            <a:r>
              <a:t>The Seal Impressions of Hezekiah          ヒゼキヤの印章痕</a:t>
            </a:r>
          </a:p>
        </p:txBody>
      </p:sp>
      <p:pic>
        <p:nvPicPr>
          <p:cNvPr id="1064" name="bar002d01" descr="bar002d01"/>
          <p:cNvPicPr>
            <a:picLocks noChangeAspect="1"/>
          </p:cNvPicPr>
          <p:nvPr/>
        </p:nvPicPr>
        <p:blipFill>
          <a:blip r:embed="rId2"/>
          <a:stretch>
            <a:fillRect/>
          </a:stretch>
        </p:blipFill>
        <p:spPr>
          <a:xfrm>
            <a:off x="238125" y="1066800"/>
            <a:ext cx="3560763" cy="5791200"/>
          </a:xfrm>
          <a:prstGeom prst="rect">
            <a:avLst/>
          </a:prstGeom>
          <a:ln w="12700">
            <a:miter lim="400000"/>
          </a:ln>
        </p:spPr>
      </p:pic>
      <p:sp>
        <p:nvSpPr>
          <p:cNvPr id="1065" name="Several seal impressions have been discovered bearing parts or all of the following inscription:…"/>
          <p:cNvSpPr txBox="1">
            <a:spLocks noGrp="1"/>
          </p:cNvSpPr>
          <p:nvPr>
            <p:ph type="body" idx="4294967295"/>
          </p:nvPr>
        </p:nvSpPr>
        <p:spPr>
          <a:xfrm>
            <a:off x="3962400" y="1143000"/>
            <a:ext cx="4876800" cy="5715000"/>
          </a:xfrm>
          <a:prstGeom prst="rect">
            <a:avLst/>
          </a:prstGeom>
        </p:spPr>
        <p:txBody>
          <a:bodyPr/>
          <a:lstStyle/>
          <a:p>
            <a:pPr marL="408812" indent="-408812" defTabSz="795527">
              <a:lnSpc>
                <a:spcPct val="90000"/>
              </a:lnSpc>
              <a:spcBef>
                <a:spcPts val="500"/>
              </a:spcBef>
              <a:buSzTx/>
              <a:buNone/>
              <a:defRPr sz="2436">
                <a:latin typeface="+mn-lt"/>
                <a:ea typeface="+mn-ea"/>
                <a:cs typeface="+mn-cs"/>
                <a:sym typeface="Arial"/>
              </a:defRPr>
            </a:pPr>
            <a:r>
              <a:t>S</a:t>
            </a:r>
            <a:r>
              <a:rPr sz="1653"/>
              <a:t>everal seal impressions have been discovered bearing parts or all of the following inscription:</a:t>
            </a:r>
          </a:p>
          <a:p>
            <a:pPr marL="408812" indent="-408812" defTabSz="795527">
              <a:lnSpc>
                <a:spcPct val="90000"/>
              </a:lnSpc>
              <a:spcBef>
                <a:spcPts val="500"/>
              </a:spcBef>
              <a:buSzTx/>
              <a:buNone/>
              <a:defRPr sz="1653">
                <a:latin typeface="Arial Narrow"/>
                <a:ea typeface="Arial Narrow"/>
                <a:cs typeface="Arial Narrow"/>
                <a:sym typeface="Arial Narrow"/>
              </a:defRPr>
            </a:pPr>
            <a:endParaRPr sz="1653"/>
          </a:p>
          <a:p>
            <a:pPr marL="408812" indent="-408812" algn="ctr" defTabSz="795527">
              <a:lnSpc>
                <a:spcPct val="90000"/>
              </a:lnSpc>
              <a:spcBef>
                <a:spcPts val="500"/>
              </a:spcBef>
              <a:buSzTx/>
              <a:buNone/>
              <a:defRPr sz="1653">
                <a:latin typeface="HebrewTh"/>
                <a:ea typeface="HebrewTh"/>
                <a:cs typeface="HebrewTh"/>
                <a:sym typeface="HebrewTh"/>
              </a:defRPr>
            </a:pPr>
            <a:r>
              <a:t>Hdhy jlm zHx vhyqzHl</a:t>
            </a:r>
          </a:p>
          <a:p>
            <a:pPr marL="408812" indent="-408812" algn="ctr" defTabSz="795527">
              <a:lnSpc>
                <a:spcPct val="90000"/>
              </a:lnSpc>
              <a:spcBef>
                <a:spcPts val="500"/>
              </a:spcBef>
              <a:buSzTx/>
              <a:buNone/>
              <a:defRPr sz="1653" i="1">
                <a:latin typeface="Arial Narrow"/>
                <a:ea typeface="Arial Narrow"/>
                <a:cs typeface="Arial Narrow"/>
                <a:sym typeface="Arial Narrow"/>
              </a:defRPr>
            </a:pPr>
            <a:r>
              <a:t>[belonging] to Hezekiah [son of] ‘Ahaz, king of Judah</a:t>
            </a:r>
          </a:p>
          <a:p>
            <a:pPr marL="408812" indent="-408812" defTabSz="795527">
              <a:lnSpc>
                <a:spcPct val="90000"/>
              </a:lnSpc>
              <a:spcBef>
                <a:spcPts val="500"/>
              </a:spcBef>
              <a:buSzTx/>
              <a:buNone/>
              <a:defRPr sz="1653" i="1">
                <a:latin typeface="Arial Narrow"/>
                <a:ea typeface="Arial Narrow"/>
                <a:cs typeface="Arial Narrow"/>
                <a:sym typeface="Arial Narrow"/>
              </a:defRPr>
            </a:pPr>
            <a:endParaRPr/>
          </a:p>
          <a:p>
            <a:pPr marL="408812" indent="-408812" defTabSz="795527">
              <a:lnSpc>
                <a:spcPct val="90000"/>
              </a:lnSpc>
              <a:spcBef>
                <a:spcPts val="500"/>
              </a:spcBef>
              <a:buSzTx/>
              <a:buNone/>
              <a:defRPr sz="1653">
                <a:latin typeface="+mn-lt"/>
                <a:ea typeface="+mn-ea"/>
                <a:cs typeface="+mn-cs"/>
                <a:sym typeface="Arial"/>
              </a:defRPr>
            </a:pPr>
            <a:r>
              <a:t>The seals feature the Egyptian scarab (winged beetle), a widely recognized symbol of authority and rulership.</a:t>
            </a:r>
          </a:p>
          <a:p>
            <a:pPr marL="408812" indent="-408812" defTabSz="795527">
              <a:lnSpc>
                <a:spcPct val="90000"/>
              </a:lnSpc>
              <a:spcBef>
                <a:spcPts val="500"/>
              </a:spcBef>
              <a:buSzTx/>
              <a:buNone/>
              <a:defRPr sz="1653">
                <a:latin typeface="+mn-lt"/>
                <a:ea typeface="+mn-ea"/>
                <a:cs typeface="+mn-cs"/>
                <a:sym typeface="Arial"/>
              </a:defRPr>
            </a:pPr>
            <a:endParaRPr/>
          </a:p>
          <a:p>
            <a:pPr marL="408812" indent="-408812" algn="ctr" defTabSz="795527">
              <a:lnSpc>
                <a:spcPct val="90000"/>
              </a:lnSpc>
              <a:spcBef>
                <a:spcPts val="500"/>
              </a:spcBef>
              <a:buSzTx/>
              <a:buNone/>
              <a:defRPr sz="1653">
                <a:latin typeface="+mn-lt"/>
                <a:ea typeface="+mn-ea"/>
                <a:cs typeface="+mn-cs"/>
                <a:sym typeface="Arial"/>
              </a:defRPr>
            </a:pPr>
            <a:r>
              <a:t>いくつかの印章痕が発見されており、以下の碑文の一部または全部が記されている。</a:t>
            </a:r>
          </a:p>
          <a:p>
            <a:pPr marL="408812" indent="-408812" algn="ctr" defTabSz="795527">
              <a:lnSpc>
                <a:spcPct val="90000"/>
              </a:lnSpc>
              <a:spcBef>
                <a:spcPts val="500"/>
              </a:spcBef>
              <a:buSzTx/>
              <a:buNone/>
              <a:defRPr sz="1653">
                <a:latin typeface="+mn-lt"/>
                <a:ea typeface="+mn-ea"/>
                <a:cs typeface="+mn-cs"/>
                <a:sym typeface="Arial"/>
              </a:defRPr>
            </a:pPr>
            <a:endParaRPr/>
          </a:p>
          <a:p>
            <a:pPr marL="0" indent="0" algn="ctr" defTabSz="397763">
              <a:spcBef>
                <a:spcPts val="1000"/>
              </a:spcBef>
              <a:buClrTx/>
              <a:buSzTx/>
              <a:buNone/>
              <a:defRPr sz="1653">
                <a:latin typeface="Times Roman"/>
                <a:ea typeface="Times Roman"/>
                <a:cs typeface="Times Roman"/>
                <a:sym typeface="Times Roman"/>
              </a:defRPr>
            </a:pPr>
            <a:r>
              <a:t>              Hdhy jlm zHx vhyqzHl</a:t>
            </a:r>
            <a:br/>
            <a:r>
              <a:t>（ユダ王アハズの子ヒゼキヤのもの）</a:t>
            </a:r>
          </a:p>
          <a:p>
            <a:pPr marL="0" indent="0" algn="ctr" defTabSz="397763">
              <a:spcBef>
                <a:spcPts val="1000"/>
              </a:spcBef>
              <a:buClrTx/>
              <a:buSzTx/>
              <a:buNone/>
              <a:defRPr sz="1653">
                <a:latin typeface="Times Roman"/>
                <a:ea typeface="Times Roman"/>
                <a:cs typeface="Times Roman"/>
                <a:sym typeface="Times Roman"/>
              </a:defRPr>
            </a:pPr>
            <a:r>
              <a:t>これらの印章には、権威と支配の象徴として広く知られるエジプトのスカラベ（翅のある甲虫）が刻まれている。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t>158</a:t>
            </a:fld>
            <a:endParaRPr/>
          </a:p>
        </p:txBody>
      </p:sp>
      <p:sp>
        <p:nvSpPr>
          <p:cNvPr id="1068" name="Hezekiah and Assyria (2 Kg. 18:7)"/>
          <p:cNvSpPr txBox="1">
            <a:spLocks noGrp="1"/>
          </p:cNvSpPr>
          <p:nvPr>
            <p:ph type="title" idx="4294967295"/>
          </p:nvPr>
        </p:nvSpPr>
        <p:spPr>
          <a:xfrm>
            <a:off x="457200" y="533398"/>
            <a:ext cx="8229600" cy="1143004"/>
          </a:xfrm>
          <a:prstGeom prst="rect">
            <a:avLst/>
          </a:prstGeom>
        </p:spPr>
        <p:txBody>
          <a:bodyPr/>
          <a:lstStyle/>
          <a:p>
            <a:r>
              <a:t>Hezekiah and Assyria </a:t>
            </a:r>
            <a:r>
              <a:rPr sz="2800"/>
              <a:t>(2 Kg. 18:7)</a:t>
            </a:r>
          </a:p>
        </p:txBody>
      </p:sp>
      <p:sp>
        <p:nvSpPr>
          <p:cNvPr id="1069" name="In the early years of his reign, Hezekiah was by default under suzerainty to Assyria as established by his father Ahaz.…"/>
          <p:cNvSpPr txBox="1">
            <a:spLocks noGrp="1"/>
          </p:cNvSpPr>
          <p:nvPr>
            <p:ph type="body" idx="4294967295"/>
          </p:nvPr>
        </p:nvSpPr>
        <p:spPr>
          <a:xfrm>
            <a:off x="457200" y="1828800"/>
            <a:ext cx="8229600" cy="4724400"/>
          </a:xfrm>
          <a:prstGeom prst="rect">
            <a:avLst/>
          </a:prstGeom>
        </p:spPr>
        <p:txBody>
          <a:bodyPr/>
          <a:lstStyle/>
          <a:p>
            <a:pPr>
              <a:spcBef>
                <a:spcPts val="600"/>
              </a:spcBef>
              <a:buSzTx/>
              <a:buNone/>
              <a:defRPr sz="2800" b="1"/>
            </a:pPr>
            <a:r>
              <a:t>In the early years of his reign, Hezekiah was by default under suzerainty to Assyria as established by his father Ahaz.</a:t>
            </a:r>
          </a:p>
          <a:p>
            <a:pPr>
              <a:spcBef>
                <a:spcPts val="500"/>
              </a:spcBef>
              <a:defRPr sz="2400" i="1"/>
            </a:pPr>
            <a:r>
              <a:t>Hence, when Assyria brought the northern nation of Israel to an end and penetrated Palestine as far as Ashdod, Judah was left unscathed.</a:t>
            </a:r>
          </a:p>
          <a:p>
            <a:pPr>
              <a:spcBef>
                <a:spcPts val="500"/>
              </a:spcBef>
              <a:defRPr sz="2400" i="1"/>
            </a:pPr>
            <a:r>
              <a:t>When Sargon II died (705 BC), however, Hezekiah saw his opportunity to break his vassalship to Assyria.</a:t>
            </a:r>
          </a:p>
          <a:p>
            <a:pPr>
              <a:spcBef>
                <a:spcPts val="500"/>
              </a:spcBef>
              <a:defRPr sz="2400" i="1"/>
            </a:pPr>
            <a:r>
              <a:t>The citizens of Ekron and other local states joined this rebellion and deposed Padi, their pro-Assyrian king, delivering him over to Hezekiah for imprisonment.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69">
                                            <p:bg/>
                                          </p:spTgt>
                                        </p:tgtEl>
                                        <p:attrNameLst>
                                          <p:attrName>style.visibility</p:attrName>
                                        </p:attrNameLst>
                                      </p:cBhvr>
                                      <p:to>
                                        <p:strVal val="visible"/>
                                      </p:to>
                                    </p:set>
                                    <p:anim calcmode="lin" valueType="num">
                                      <p:cBhvr>
                                        <p:cTn id="7" dur="500" fill="hold"/>
                                        <p:tgtEl>
                                          <p:spTgt spid="1069">
                                            <p:bg/>
                                          </p:spTgt>
                                        </p:tgtEl>
                                        <p:attrNameLst>
                                          <p:attrName>ppt_w</p:attrName>
                                        </p:attrNameLst>
                                      </p:cBhvr>
                                      <p:tavLst>
                                        <p:tav tm="0">
                                          <p:val>
                                            <p:fltVal val="0"/>
                                          </p:val>
                                        </p:tav>
                                        <p:tav tm="100000">
                                          <p:val>
                                            <p:strVal val="#ppt_w"/>
                                          </p:val>
                                        </p:tav>
                                      </p:tavLst>
                                    </p:anim>
                                    <p:anim calcmode="lin" valueType="num">
                                      <p:cBhvr>
                                        <p:cTn id="8" dur="500" fill="hold"/>
                                        <p:tgtEl>
                                          <p:spTgt spid="106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069">
                                            <p:txEl>
                                              <p:pRg st="0" end="0"/>
                                            </p:txEl>
                                          </p:spTgt>
                                        </p:tgtEl>
                                        <p:attrNameLst>
                                          <p:attrName>style.visibility</p:attrName>
                                        </p:attrNameLst>
                                      </p:cBhvr>
                                      <p:to>
                                        <p:strVal val="visible"/>
                                      </p:to>
                                    </p:set>
                                    <p:anim calcmode="lin" valueType="num">
                                      <p:cBhvr>
                                        <p:cTn id="11" dur="500" fill="hold"/>
                                        <p:tgtEl>
                                          <p:spTgt spid="10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6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069">
                                            <p:txEl>
                                              <p:pRg st="1" end="1"/>
                                            </p:txEl>
                                          </p:spTgt>
                                        </p:tgtEl>
                                        <p:attrNameLst>
                                          <p:attrName>style.visibility</p:attrName>
                                        </p:attrNameLst>
                                      </p:cBhvr>
                                      <p:to>
                                        <p:strVal val="visible"/>
                                      </p:to>
                                    </p:set>
                                    <p:anim calcmode="lin" valueType="num">
                                      <p:cBhvr>
                                        <p:cTn id="16" dur="500" fill="hold"/>
                                        <p:tgtEl>
                                          <p:spTgt spid="106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6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069">
                                            <p:txEl>
                                              <p:pRg st="2" end="2"/>
                                            </p:txEl>
                                          </p:spTgt>
                                        </p:tgtEl>
                                        <p:attrNameLst>
                                          <p:attrName>style.visibility</p:attrName>
                                        </p:attrNameLst>
                                      </p:cBhvr>
                                      <p:to>
                                        <p:strVal val="visible"/>
                                      </p:to>
                                    </p:set>
                                    <p:anim calcmode="lin" valueType="num">
                                      <p:cBhvr>
                                        <p:cTn id="21" dur="500" fill="hold"/>
                                        <p:tgtEl>
                                          <p:spTgt spid="106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6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069">
                                            <p:txEl>
                                              <p:pRg st="3" end="3"/>
                                            </p:txEl>
                                          </p:spTgt>
                                        </p:tgtEl>
                                        <p:attrNameLst>
                                          <p:attrName>style.visibility</p:attrName>
                                        </p:attrNameLst>
                                      </p:cBhvr>
                                      <p:to>
                                        <p:strVal val="visible"/>
                                      </p:to>
                                    </p:set>
                                    <p:anim calcmode="lin" valueType="num">
                                      <p:cBhvr>
                                        <p:cTn id="27" dur="500" fill="hold"/>
                                        <p:tgtEl>
                                          <p:spTgt spid="106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06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1" build="p" bldLvl="5"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159</a:t>
            </a:fld>
            <a:endParaRPr/>
          </a:p>
        </p:txBody>
      </p:sp>
      <p:sp>
        <p:nvSpPr>
          <p:cNvPr id="1072" name="Hezekiah and Assyria (2 Kg. 18:7)"/>
          <p:cNvSpPr txBox="1">
            <a:spLocks noGrp="1"/>
          </p:cNvSpPr>
          <p:nvPr>
            <p:ph type="title" idx="4294967295"/>
          </p:nvPr>
        </p:nvSpPr>
        <p:spPr>
          <a:xfrm>
            <a:off x="457200" y="533398"/>
            <a:ext cx="8229600" cy="1295402"/>
          </a:xfrm>
          <a:prstGeom prst="rect">
            <a:avLst/>
          </a:prstGeom>
        </p:spPr>
        <p:txBody>
          <a:bodyPr/>
          <a:lstStyle>
            <a:lvl1pPr>
              <a:defRPr sz="2800"/>
            </a:lvl1pPr>
          </a:lstStyle>
          <a:p>
            <a:pPr>
              <a:defRPr sz="4400"/>
            </a:pPr>
            <a:r>
              <a:rPr sz="2800" dirty="0"/>
              <a:t>ヒゼキヤとアッシリア（列王記第二18章7節）</a:t>
            </a:r>
          </a:p>
        </p:txBody>
      </p:sp>
      <p:sp>
        <p:nvSpPr>
          <p:cNvPr id="1073" name="In the early years of his reign, Hezekiah was by default under suzerainty to Assyria as established by his father Ahaz.…"/>
          <p:cNvSpPr txBox="1">
            <a:spLocks noGrp="1"/>
          </p:cNvSpPr>
          <p:nvPr>
            <p:ph type="body" idx="4294967295"/>
          </p:nvPr>
        </p:nvSpPr>
        <p:spPr>
          <a:xfrm>
            <a:off x="457200" y="1828800"/>
            <a:ext cx="8229600" cy="4724400"/>
          </a:xfrm>
          <a:prstGeom prst="rect">
            <a:avLst/>
          </a:prstGeom>
        </p:spPr>
        <p:txBody>
          <a:bodyPr/>
          <a:lstStyle/>
          <a:p>
            <a:pPr marL="427609" indent="-427609" defTabSz="832104">
              <a:spcBef>
                <a:spcPts val="500"/>
              </a:spcBef>
              <a:buSzTx/>
              <a:buNone/>
              <a:defRPr sz="2548" b="1"/>
            </a:pPr>
            <a:r>
              <a:t>ヒゼキヤの治世初期、彼は父アハズが築いた通り、アッシリアの宗主権下にあった。</a:t>
            </a:r>
          </a:p>
          <a:p>
            <a:pPr marL="427609" indent="-427609" defTabSz="832104">
              <a:spcBef>
                <a:spcPts val="500"/>
              </a:spcBef>
              <a:buSzTx/>
              <a:buNone/>
              <a:defRPr sz="2548" b="1"/>
            </a:pPr>
            <a:endParaRPr/>
          </a:p>
          <a:p>
            <a:pPr marL="427609" indent="-427609" defTabSz="832104">
              <a:spcBef>
                <a:spcPts val="400"/>
              </a:spcBef>
              <a:defRPr sz="2184" i="1"/>
            </a:pPr>
            <a:r>
              <a:t>そのため、アッシリアが北のイスラエル王国を滅ぼし、パレスチナのアシュドドまで侵攻したときも、ユダは無傷で残った。</a:t>
            </a:r>
          </a:p>
          <a:p>
            <a:pPr marL="427609" indent="-427609" defTabSz="832104">
              <a:spcBef>
                <a:spcPts val="400"/>
              </a:spcBef>
              <a:defRPr sz="2184" i="1"/>
            </a:pPr>
            <a:r>
              <a:t>しかし、サルゴン2世が亡くなった（紀元前705年）際、ヒゼキヤはアッシリアへの属国関係を断ち切る好機とみなした。</a:t>
            </a:r>
          </a:p>
          <a:p>
            <a:pPr marL="427609" indent="-427609" defTabSz="832104">
              <a:spcBef>
                <a:spcPts val="400"/>
              </a:spcBef>
              <a:defRPr sz="2184" i="1"/>
            </a:pPr>
            <a:r>
              <a:t>エクロンやその他の地方国家の市民たちはこの反乱に加わり、親アッシリア派の王パディを追放してヒゼキヤに引き渡し、投獄させた。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73">
                                            <p:bg/>
                                          </p:spTgt>
                                        </p:tgtEl>
                                        <p:attrNameLst>
                                          <p:attrName>style.visibility</p:attrName>
                                        </p:attrNameLst>
                                      </p:cBhvr>
                                      <p:to>
                                        <p:strVal val="visible"/>
                                      </p:to>
                                    </p:set>
                                    <p:anim calcmode="lin" valueType="num">
                                      <p:cBhvr>
                                        <p:cTn id="7" dur="500" fill="hold"/>
                                        <p:tgtEl>
                                          <p:spTgt spid="1073">
                                            <p:bg/>
                                          </p:spTgt>
                                        </p:tgtEl>
                                        <p:attrNameLst>
                                          <p:attrName>ppt_w</p:attrName>
                                        </p:attrNameLst>
                                      </p:cBhvr>
                                      <p:tavLst>
                                        <p:tav tm="0">
                                          <p:val>
                                            <p:fltVal val="0"/>
                                          </p:val>
                                        </p:tav>
                                        <p:tav tm="100000">
                                          <p:val>
                                            <p:strVal val="#ppt_w"/>
                                          </p:val>
                                        </p:tav>
                                      </p:tavLst>
                                    </p:anim>
                                    <p:anim calcmode="lin" valueType="num">
                                      <p:cBhvr>
                                        <p:cTn id="8" dur="500" fill="hold"/>
                                        <p:tgtEl>
                                          <p:spTgt spid="107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073">
                                            <p:txEl>
                                              <p:pRg st="0" end="0"/>
                                            </p:txEl>
                                          </p:spTgt>
                                        </p:tgtEl>
                                        <p:attrNameLst>
                                          <p:attrName>style.visibility</p:attrName>
                                        </p:attrNameLst>
                                      </p:cBhvr>
                                      <p:to>
                                        <p:strVal val="visible"/>
                                      </p:to>
                                    </p:set>
                                    <p:anim calcmode="lin" valueType="num">
                                      <p:cBhvr>
                                        <p:cTn id="11" dur="500" fill="hold"/>
                                        <p:tgtEl>
                                          <p:spTgt spid="107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7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073">
                                            <p:txEl>
                                              <p:pRg st="1" end="1"/>
                                            </p:txEl>
                                          </p:spTgt>
                                        </p:tgtEl>
                                        <p:attrNameLst>
                                          <p:attrName>style.visibility</p:attrName>
                                        </p:attrNameLst>
                                      </p:cBhvr>
                                      <p:to>
                                        <p:strVal val="visible"/>
                                      </p:to>
                                    </p:set>
                                    <p:anim calcmode="lin" valueType="num">
                                      <p:cBhvr>
                                        <p:cTn id="16" dur="500" fill="hold"/>
                                        <p:tgtEl>
                                          <p:spTgt spid="107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7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073">
                                            <p:txEl>
                                              <p:pRg st="2" end="2"/>
                                            </p:txEl>
                                          </p:spTgt>
                                        </p:tgtEl>
                                        <p:attrNameLst>
                                          <p:attrName>style.visibility</p:attrName>
                                        </p:attrNameLst>
                                      </p:cBhvr>
                                      <p:to>
                                        <p:strVal val="visible"/>
                                      </p:to>
                                    </p:set>
                                    <p:anim calcmode="lin" valueType="num">
                                      <p:cBhvr>
                                        <p:cTn id="21" dur="500" fill="hold"/>
                                        <p:tgtEl>
                                          <p:spTgt spid="107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7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073">
                                            <p:txEl>
                                              <p:pRg st="3" end="3"/>
                                            </p:txEl>
                                          </p:spTgt>
                                        </p:tgtEl>
                                        <p:attrNameLst>
                                          <p:attrName>style.visibility</p:attrName>
                                        </p:attrNameLst>
                                      </p:cBhvr>
                                      <p:to>
                                        <p:strVal val="visible"/>
                                      </p:to>
                                    </p:set>
                                    <p:anim calcmode="lin" valueType="num">
                                      <p:cBhvr>
                                        <p:cTn id="26" dur="500" fill="hold"/>
                                        <p:tgtEl>
                                          <p:spTgt spid="107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073">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1073">
                                            <p:txEl>
                                              <p:pRg st="4" end="4"/>
                                            </p:txEl>
                                          </p:spTgt>
                                        </p:tgtEl>
                                        <p:attrNameLst>
                                          <p:attrName>style.visibility</p:attrName>
                                        </p:attrNameLst>
                                      </p:cBhvr>
                                      <p:to>
                                        <p:strVal val="visible"/>
                                      </p:to>
                                    </p:set>
                                    <p:anim calcmode="lin" valueType="num">
                                      <p:cBhvr>
                                        <p:cTn id="31" dur="500" fill="hold"/>
                                        <p:tgtEl>
                                          <p:spTgt spid="107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7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Google Shape;319;g36a3cf6228b_0_115"/>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16</a:t>
            </a:fld>
            <a:endParaRPr/>
          </a:p>
        </p:txBody>
      </p:sp>
      <p:sp>
        <p:nvSpPr>
          <p:cNvPr id="284" name="Google Shape;320;g36a3cf6228b_0_115"/>
          <p:cNvSpPr txBox="1">
            <a:spLocks noGrp="1"/>
          </p:cNvSpPr>
          <p:nvPr>
            <p:ph type="title"/>
          </p:nvPr>
        </p:nvSpPr>
        <p:spPr>
          <a:prstGeom prst="rect">
            <a:avLst/>
          </a:prstGeom>
        </p:spPr>
        <p:txBody>
          <a:bodyPr/>
          <a:lstStyle/>
          <a:p>
            <a:r>
              <a:t>The Temple　神殿</a:t>
            </a:r>
          </a:p>
        </p:txBody>
      </p:sp>
      <p:sp>
        <p:nvSpPr>
          <p:cNvPr id="285" name="Google Shape;321;g36a3cf6228b_0_115"/>
          <p:cNvSpPr txBox="1"/>
          <p:nvPr/>
        </p:nvSpPr>
        <p:spPr>
          <a:xfrm>
            <a:off x="228600" y="2188997"/>
            <a:ext cx="8686800" cy="1666199"/>
          </a:xfrm>
          <a:prstGeom prst="rect">
            <a:avLst/>
          </a:prstGeom>
          <a:solidFill>
            <a:srgbClr val="CE9D7C"/>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400">
                <a:latin typeface="Narkisim"/>
                <a:ea typeface="Narkisim"/>
                <a:cs typeface="Narkisim"/>
                <a:sym typeface="Narkisim"/>
              </a:defRPr>
            </a:lvl1pPr>
          </a:lstStyle>
          <a:p>
            <a:r>
              <a:t>Faithfulness to this ideal became a central criteria for judging the covenant fidelity of the kings of Israel and Judah.</a:t>
            </a:r>
          </a:p>
        </p:txBody>
      </p:sp>
      <p:sp>
        <p:nvSpPr>
          <p:cNvPr id="286" name="Google Shape;322;g36a3cf6228b_0_115"/>
          <p:cNvSpPr txBox="1"/>
          <p:nvPr/>
        </p:nvSpPr>
        <p:spPr>
          <a:xfrm>
            <a:off x="267125" y="4374148"/>
            <a:ext cx="8674101" cy="1932899"/>
          </a:xfrm>
          <a:prstGeom prst="rect">
            <a:avLst/>
          </a:prstGeom>
          <a:solidFill>
            <a:srgbClr val="CE9D7C"/>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3400">
                <a:latin typeface="Narkisim"/>
                <a:ea typeface="Narkisim"/>
                <a:cs typeface="Narkisim"/>
                <a:sym typeface="Narkisim"/>
              </a:defRPr>
            </a:lvl1pPr>
          </a:lstStyle>
          <a:p>
            <a:r>
              <a:t>この理想への忠実さは、イスラエルとユダの王たちが契約に忠実であったかどうかを評価する上での中心的な基準となった。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The Broad Wall during the 1970 excavations."/>
          <p:cNvSpPr txBox="1">
            <a:spLocks noGrp="1"/>
          </p:cNvSpPr>
          <p:nvPr>
            <p:ph type="body" sz="quarter" idx="4294967295"/>
          </p:nvPr>
        </p:nvSpPr>
        <p:spPr>
          <a:xfrm>
            <a:off x="143435" y="2725384"/>
            <a:ext cx="3429001" cy="2888016"/>
          </a:xfrm>
          <a:prstGeom prst="rect">
            <a:avLst/>
          </a:prstGeom>
        </p:spPr>
        <p:txBody>
          <a:bodyPr anchor="ctr"/>
          <a:lstStyle/>
          <a:p>
            <a:pPr marL="394715" indent="-394715" algn="r" defTabSz="768095">
              <a:spcBef>
                <a:spcPts val="500"/>
              </a:spcBef>
              <a:buSzTx/>
              <a:buNone/>
              <a:defRPr sz="2351">
                <a:latin typeface="+mn-lt"/>
                <a:ea typeface="+mn-ea"/>
                <a:cs typeface="+mn-cs"/>
                <a:sym typeface="Arial"/>
              </a:defRPr>
            </a:pPr>
            <a:r>
              <a:t>The Broad Wall during the 1970 excavations.</a:t>
            </a:r>
          </a:p>
          <a:p>
            <a:pPr marL="394715" indent="-394715" algn="r" defTabSz="768095">
              <a:spcBef>
                <a:spcPts val="500"/>
              </a:spcBef>
              <a:buSzTx/>
              <a:buNone/>
              <a:defRPr sz="2351">
                <a:latin typeface="+mn-lt"/>
                <a:ea typeface="+mn-ea"/>
                <a:cs typeface="+mn-cs"/>
                <a:sym typeface="Arial"/>
              </a:defRPr>
            </a:pPr>
            <a:r>
              <a:t>1970年の発掘調査での「広い城壁」</a:t>
            </a:r>
          </a:p>
          <a:p>
            <a:pPr marL="394715" indent="-394715" algn="r" defTabSz="768095">
              <a:spcBef>
                <a:spcPts val="500"/>
              </a:spcBef>
              <a:buSzTx/>
              <a:buNone/>
              <a:defRPr sz="2351">
                <a:latin typeface="+mn-lt"/>
                <a:ea typeface="+mn-ea"/>
                <a:cs typeface="+mn-cs"/>
                <a:sym typeface="Arial"/>
              </a:defRPr>
            </a:pPr>
            <a:endParaRPr/>
          </a:p>
        </p:txBody>
      </p:sp>
      <p:pic>
        <p:nvPicPr>
          <p:cNvPr id="1081" name="JAS28" descr="JAS28"/>
          <p:cNvPicPr>
            <a:picLocks noChangeAspect="1"/>
          </p:cNvPicPr>
          <p:nvPr/>
        </p:nvPicPr>
        <p:blipFill>
          <a:blip r:embed="rId2"/>
          <a:stretch>
            <a:fillRect/>
          </a:stretch>
        </p:blipFill>
        <p:spPr>
          <a:xfrm>
            <a:off x="3611562" y="31969"/>
            <a:ext cx="5527678" cy="68025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161</a:t>
            </a:fld>
            <a:endParaRPr/>
          </a:p>
        </p:txBody>
      </p:sp>
      <p:sp>
        <p:nvSpPr>
          <p:cNvPr id="1076" name="Hezekiah’s Defense Preparations"/>
          <p:cNvSpPr txBox="1">
            <a:spLocks noGrp="1"/>
          </p:cNvSpPr>
          <p:nvPr>
            <p:ph type="title" idx="4294967295"/>
          </p:nvPr>
        </p:nvSpPr>
        <p:spPr>
          <a:xfrm>
            <a:off x="457200" y="533398"/>
            <a:ext cx="8229600" cy="1143004"/>
          </a:xfrm>
          <a:prstGeom prst="rect">
            <a:avLst/>
          </a:prstGeom>
        </p:spPr>
        <p:txBody>
          <a:bodyPr/>
          <a:lstStyle/>
          <a:p>
            <a:pPr defTabSz="685800">
              <a:defRPr sz="3300"/>
            </a:pPr>
            <a:r>
              <a:t>Hezekiah’s Defense Preparations </a:t>
            </a:r>
          </a:p>
          <a:p>
            <a:pPr defTabSz="685800">
              <a:defRPr sz="3300"/>
            </a:pPr>
            <a:r>
              <a:t>ヒゼキヤの防衛準備</a:t>
            </a:r>
          </a:p>
        </p:txBody>
      </p:sp>
      <p:sp>
        <p:nvSpPr>
          <p:cNvPr id="1077" name="Breaking his suzerainty to Assyria could only mean Assyrian reprisals. Consequently, Hezekiah made extensive defense improvements. These included:…"/>
          <p:cNvSpPr txBox="1">
            <a:spLocks noGrp="1"/>
          </p:cNvSpPr>
          <p:nvPr>
            <p:ph type="body" sz="half" idx="4294967295"/>
          </p:nvPr>
        </p:nvSpPr>
        <p:spPr>
          <a:xfrm>
            <a:off x="135401" y="1828800"/>
            <a:ext cx="8873198" cy="2659960"/>
          </a:xfrm>
          <a:prstGeom prst="rect">
            <a:avLst/>
          </a:prstGeom>
        </p:spPr>
        <p:txBody>
          <a:bodyPr>
            <a:normAutofit lnSpcReduction="10000"/>
          </a:bodyPr>
          <a:lstStyle/>
          <a:p>
            <a:pPr marL="394715" indent="-394715" defTabSz="768095">
              <a:spcBef>
                <a:spcPts val="500"/>
              </a:spcBef>
              <a:buSzTx/>
              <a:buNone/>
              <a:defRPr sz="2688" b="1"/>
            </a:pPr>
            <a:r>
              <a:t>Breaking his suzerainty to Assyria could only mean Assyrian reprisals. Consequently, Hezekiah made extensive defense improvements. These included:</a:t>
            </a:r>
          </a:p>
          <a:p>
            <a:pPr marL="394715" indent="-394715" defTabSz="768095">
              <a:spcBef>
                <a:spcPts val="500"/>
              </a:spcBef>
              <a:defRPr sz="2351" i="1"/>
            </a:pPr>
            <a:r>
              <a:t>Construction of the so-called “broad wall” (Is. 22:9-11; 2 Chr. 32:5).</a:t>
            </a:r>
          </a:p>
          <a:p>
            <a:pPr marL="394715" indent="-394715" defTabSz="768095">
              <a:spcBef>
                <a:spcPts val="500"/>
              </a:spcBef>
              <a:defRPr sz="2351" i="1"/>
            </a:pPr>
            <a:r>
              <a:t>Construction of the tunnel between the Gihon Spring and the Pool (2 Kg. 20:20).</a:t>
            </a:r>
          </a:p>
        </p:txBody>
      </p:sp>
      <p:sp>
        <p:nvSpPr>
          <p:cNvPr id="1078" name="Breaking his suzerainty to Assyria could only mean Assyrian reprisals. Consequently, Hezekiah made extensive defense improvements. These included:…"/>
          <p:cNvSpPr txBox="1"/>
          <p:nvPr/>
        </p:nvSpPr>
        <p:spPr>
          <a:xfrm>
            <a:off x="104149" y="4336133"/>
            <a:ext cx="8935702" cy="2253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28929" indent="-328929" defTabSz="640079">
              <a:spcBef>
                <a:spcPts val="400"/>
              </a:spcBef>
              <a:buClr>
                <a:srgbClr val="660000"/>
              </a:buClr>
              <a:defRPr sz="2240" b="1">
                <a:latin typeface="Times New Roman"/>
                <a:ea typeface="Times New Roman"/>
                <a:cs typeface="Times New Roman"/>
                <a:sym typeface="Times New Roman"/>
              </a:defRPr>
            </a:pPr>
            <a:r>
              <a:t>アッシリアへの属国関係を断つことは、必然的にアッシリアの報復を招くことを意味した。そこでヒゼキヤは大規模な防衛強化を行った。これには以下のようなものが含まれる。</a:t>
            </a:r>
          </a:p>
          <a:p>
            <a:pPr marL="328929" indent="-328929" defTabSz="640079">
              <a:spcBef>
                <a:spcPts val="400"/>
              </a:spcBef>
              <a:buClr>
                <a:srgbClr val="660000"/>
              </a:buClr>
              <a:buSzPct val="70000"/>
              <a:buChar char="□"/>
              <a:defRPr sz="1960" i="1">
                <a:latin typeface="Times New Roman"/>
                <a:ea typeface="Times New Roman"/>
                <a:cs typeface="Times New Roman"/>
                <a:sym typeface="Times New Roman"/>
              </a:defRPr>
            </a:pPr>
            <a:r>
              <a:t>いわゆる「広い城壁」の建設（イザヤ書22:9〜11、歴代志下32:5）</a:t>
            </a:r>
          </a:p>
          <a:p>
            <a:pPr marL="328929" indent="-328929" defTabSz="640079">
              <a:spcBef>
                <a:spcPts val="400"/>
              </a:spcBef>
              <a:buClr>
                <a:srgbClr val="660000"/>
              </a:buClr>
              <a:buSzPct val="70000"/>
              <a:buChar char="□"/>
              <a:defRPr sz="1960" i="1">
                <a:latin typeface="Times New Roman"/>
                <a:ea typeface="Times New Roman"/>
                <a:cs typeface="Times New Roman"/>
                <a:sym typeface="Times New Roman"/>
              </a:defRPr>
            </a:pPr>
            <a:r>
              <a:t>ギホンの泉と水の池をつなぐトンネルの建設（列王記第二20:20）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77">
                                            <p:bg/>
                                          </p:spTgt>
                                        </p:tgtEl>
                                        <p:attrNameLst>
                                          <p:attrName>style.visibility</p:attrName>
                                        </p:attrNameLst>
                                      </p:cBhvr>
                                      <p:to>
                                        <p:strVal val="visible"/>
                                      </p:to>
                                    </p:set>
                                    <p:anim calcmode="lin" valueType="num">
                                      <p:cBhvr>
                                        <p:cTn id="7" dur="500" fill="hold"/>
                                        <p:tgtEl>
                                          <p:spTgt spid="1077">
                                            <p:bg/>
                                          </p:spTgt>
                                        </p:tgtEl>
                                        <p:attrNameLst>
                                          <p:attrName>ppt_w</p:attrName>
                                        </p:attrNameLst>
                                      </p:cBhvr>
                                      <p:tavLst>
                                        <p:tav tm="0">
                                          <p:val>
                                            <p:fltVal val="0"/>
                                          </p:val>
                                        </p:tav>
                                        <p:tav tm="100000">
                                          <p:val>
                                            <p:strVal val="#ppt_w"/>
                                          </p:val>
                                        </p:tav>
                                      </p:tavLst>
                                    </p:anim>
                                    <p:anim calcmode="lin" valueType="num">
                                      <p:cBhvr>
                                        <p:cTn id="8" dur="500" fill="hold"/>
                                        <p:tgtEl>
                                          <p:spTgt spid="107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077">
                                            <p:txEl>
                                              <p:pRg st="0" end="0"/>
                                            </p:txEl>
                                          </p:spTgt>
                                        </p:tgtEl>
                                        <p:attrNameLst>
                                          <p:attrName>style.visibility</p:attrName>
                                        </p:attrNameLst>
                                      </p:cBhvr>
                                      <p:to>
                                        <p:strVal val="visible"/>
                                      </p:to>
                                    </p:set>
                                    <p:anim calcmode="lin" valueType="num">
                                      <p:cBhvr>
                                        <p:cTn id="11" dur="500" fill="hold"/>
                                        <p:tgtEl>
                                          <p:spTgt spid="107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7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077">
                                            <p:txEl>
                                              <p:pRg st="1" end="1"/>
                                            </p:txEl>
                                          </p:spTgt>
                                        </p:tgtEl>
                                        <p:attrNameLst>
                                          <p:attrName>style.visibility</p:attrName>
                                        </p:attrNameLst>
                                      </p:cBhvr>
                                      <p:to>
                                        <p:strVal val="visible"/>
                                      </p:to>
                                    </p:set>
                                    <p:anim calcmode="lin" valueType="num">
                                      <p:cBhvr>
                                        <p:cTn id="16" dur="500" fill="hold"/>
                                        <p:tgtEl>
                                          <p:spTgt spid="107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7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077">
                                            <p:txEl>
                                              <p:pRg st="2" end="2"/>
                                            </p:txEl>
                                          </p:spTgt>
                                        </p:tgtEl>
                                        <p:attrNameLst>
                                          <p:attrName>style.visibility</p:attrName>
                                        </p:attrNameLst>
                                      </p:cBhvr>
                                      <p:to>
                                        <p:strVal val="visible"/>
                                      </p:to>
                                    </p:set>
                                    <p:anim calcmode="lin" valueType="num">
                                      <p:cBhvr>
                                        <p:cTn id="21" dur="500" fill="hold"/>
                                        <p:tgtEl>
                                          <p:spTgt spid="107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77">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1078">
                                            <p:bg/>
                                          </p:spTgt>
                                        </p:tgtEl>
                                        <p:attrNameLst>
                                          <p:attrName>style.visibility</p:attrName>
                                        </p:attrNameLst>
                                      </p:cBhvr>
                                      <p:to>
                                        <p:strVal val="visible"/>
                                      </p:to>
                                    </p:set>
                                    <p:anim calcmode="lin" valueType="num">
                                      <p:cBhvr>
                                        <p:cTn id="26" dur="500" fill="hold"/>
                                        <p:tgtEl>
                                          <p:spTgt spid="1078">
                                            <p:bg/>
                                          </p:spTgt>
                                        </p:tgtEl>
                                        <p:attrNameLst>
                                          <p:attrName>ppt_w</p:attrName>
                                        </p:attrNameLst>
                                      </p:cBhvr>
                                      <p:tavLst>
                                        <p:tav tm="0">
                                          <p:val>
                                            <p:fltVal val="0"/>
                                          </p:val>
                                        </p:tav>
                                        <p:tav tm="100000">
                                          <p:val>
                                            <p:strVal val="#ppt_w"/>
                                          </p:val>
                                        </p:tav>
                                      </p:tavLst>
                                    </p:anim>
                                    <p:anim calcmode="lin" valueType="num">
                                      <p:cBhvr>
                                        <p:cTn id="27" dur="500" fill="hold"/>
                                        <p:tgtEl>
                                          <p:spTgt spid="1078">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1078">
                                            <p:txEl>
                                              <p:pRg st="0" end="0"/>
                                            </p:txEl>
                                          </p:spTgt>
                                        </p:tgtEl>
                                        <p:attrNameLst>
                                          <p:attrName>style.visibility</p:attrName>
                                        </p:attrNameLst>
                                      </p:cBhvr>
                                      <p:to>
                                        <p:strVal val="visible"/>
                                      </p:to>
                                    </p:set>
                                    <p:anim calcmode="lin" valueType="num">
                                      <p:cBhvr>
                                        <p:cTn id="30" dur="500" fill="hold"/>
                                        <p:tgtEl>
                                          <p:spTgt spid="1078">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078">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1078">
                                            <p:txEl>
                                              <p:pRg st="1" end="1"/>
                                            </p:txEl>
                                          </p:spTgt>
                                        </p:tgtEl>
                                        <p:attrNameLst>
                                          <p:attrName>style.visibility</p:attrName>
                                        </p:attrNameLst>
                                      </p:cBhvr>
                                      <p:to>
                                        <p:strVal val="visible"/>
                                      </p:to>
                                    </p:set>
                                    <p:anim calcmode="lin" valueType="num">
                                      <p:cBhvr>
                                        <p:cTn id="35" dur="500" fill="hold"/>
                                        <p:tgtEl>
                                          <p:spTgt spid="1078">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1078">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1078">
                                            <p:txEl>
                                              <p:pRg st="2" end="2"/>
                                            </p:txEl>
                                          </p:spTgt>
                                        </p:tgtEl>
                                        <p:attrNameLst>
                                          <p:attrName>style.visibility</p:attrName>
                                        </p:attrNameLst>
                                      </p:cBhvr>
                                      <p:to>
                                        <p:strVal val="visible"/>
                                      </p:to>
                                    </p:set>
                                    <p:anim calcmode="lin" valueType="num">
                                      <p:cBhvr>
                                        <p:cTn id="40" dur="500" fill="hold"/>
                                        <p:tgtEl>
                                          <p:spTgt spid="1078">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107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 grpId="1" build="p" bldLvl="5" animBg="1" advAuto="0"/>
      <p:bldP spid="1078" grpId="2" build="p" bldLvl="5"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Hezekiah’s Tunnel"/>
          <p:cNvSpPr txBox="1">
            <a:spLocks noGrp="1"/>
          </p:cNvSpPr>
          <p:nvPr>
            <p:ph type="title" idx="4294967295"/>
          </p:nvPr>
        </p:nvSpPr>
        <p:spPr>
          <a:xfrm>
            <a:off x="4648200" y="533398"/>
            <a:ext cx="4343400" cy="924860"/>
          </a:xfrm>
          <a:prstGeom prst="rect">
            <a:avLst/>
          </a:prstGeom>
        </p:spPr>
        <p:txBody>
          <a:bodyPr/>
          <a:lstStyle/>
          <a:p>
            <a:pPr defTabSz="438911">
              <a:defRPr sz="2112">
                <a:latin typeface="Impact"/>
                <a:ea typeface="Impact"/>
                <a:cs typeface="Impact"/>
                <a:sym typeface="Impact"/>
              </a:defRPr>
            </a:pPr>
            <a:r>
              <a:rPr dirty="0"/>
              <a:t>Hezekiah’s Tunnel</a:t>
            </a:r>
          </a:p>
          <a:p>
            <a:pPr defTabSz="438911">
              <a:defRPr sz="2112">
                <a:latin typeface="Impact"/>
                <a:ea typeface="Impact"/>
                <a:cs typeface="Impact"/>
                <a:sym typeface="Impact"/>
              </a:defRPr>
            </a:pPr>
            <a:r>
              <a:rPr dirty="0" err="1"/>
              <a:t>ヒゼキヤのトンネル</a:t>
            </a:r>
            <a:endParaRPr dirty="0"/>
          </a:p>
        </p:txBody>
      </p:sp>
      <p:sp>
        <p:nvSpPr>
          <p:cNvPr id="1084" name="The most ambitious water tunnel prior to the Roman Period was constructed by Hezekiah to bring water from the Gihon Spring on the east side of the Hill of Ophel to a pool on the southwestern side of the slope.…"/>
          <p:cNvSpPr txBox="1">
            <a:spLocks noGrp="1"/>
          </p:cNvSpPr>
          <p:nvPr>
            <p:ph type="body" sz="half" idx="4294967295"/>
          </p:nvPr>
        </p:nvSpPr>
        <p:spPr>
          <a:xfrm>
            <a:off x="4724400" y="1458258"/>
            <a:ext cx="3962400" cy="4724401"/>
          </a:xfrm>
          <a:prstGeom prst="rect">
            <a:avLst/>
          </a:prstGeom>
        </p:spPr>
        <p:txBody>
          <a:bodyPr/>
          <a:lstStyle/>
          <a:p>
            <a:pPr marL="277240" indent="-277240" algn="just" defTabSz="539495">
              <a:lnSpc>
                <a:spcPct val="90000"/>
              </a:lnSpc>
              <a:spcBef>
                <a:spcPts val="300"/>
              </a:spcBef>
              <a:buSzTx/>
              <a:buNone/>
              <a:defRPr sz="1651">
                <a:latin typeface="Arial Narrow"/>
                <a:ea typeface="Arial Narrow"/>
                <a:cs typeface="Arial Narrow"/>
                <a:sym typeface="Arial Narrow"/>
              </a:defRPr>
            </a:pPr>
            <a:r>
              <a:t>The most ambitious water tunnel prior to the Roman Period was constructed by Hezekiah to bring water from the Gihon Spring on the east side of the Hill of Ophel to a pool on the southwestern side of the slope.</a:t>
            </a:r>
          </a:p>
          <a:p>
            <a:pPr marL="277240" indent="-277240" algn="just" defTabSz="539495">
              <a:lnSpc>
                <a:spcPct val="90000"/>
              </a:lnSpc>
              <a:spcBef>
                <a:spcPts val="300"/>
              </a:spcBef>
              <a:buSzTx/>
              <a:buNone/>
              <a:defRPr sz="1651">
                <a:latin typeface="Arial Narrow"/>
                <a:ea typeface="Arial Narrow"/>
                <a:cs typeface="Arial Narrow"/>
                <a:sym typeface="Arial Narrow"/>
              </a:defRPr>
            </a:pPr>
            <a:r>
              <a:t>The tunnel is 1750’ long bored through solid rock.</a:t>
            </a:r>
          </a:p>
          <a:p>
            <a:pPr marL="277240" indent="-277240" algn="just" defTabSz="539495">
              <a:lnSpc>
                <a:spcPct val="90000"/>
              </a:lnSpc>
              <a:spcBef>
                <a:spcPts val="300"/>
              </a:spcBef>
              <a:buSzTx/>
              <a:buNone/>
              <a:defRPr sz="1651">
                <a:latin typeface="Arial Narrow"/>
                <a:ea typeface="Arial Narrow"/>
                <a:cs typeface="Arial Narrow"/>
                <a:sym typeface="Arial Narrow"/>
              </a:defRPr>
            </a:pPr>
            <a:endParaRPr/>
          </a:p>
          <a:p>
            <a:pPr marL="277240" indent="-277240" algn="just" defTabSz="539495">
              <a:lnSpc>
                <a:spcPct val="90000"/>
              </a:lnSpc>
              <a:spcBef>
                <a:spcPts val="300"/>
              </a:spcBef>
              <a:buSzTx/>
              <a:buNone/>
              <a:defRPr sz="1651">
                <a:latin typeface="Arial Narrow"/>
                <a:ea typeface="Arial Narrow"/>
                <a:cs typeface="Arial Narrow"/>
                <a:sym typeface="Arial Narrow"/>
              </a:defRPr>
            </a:pPr>
            <a:endParaRPr/>
          </a:p>
          <a:p>
            <a:pPr marL="277240" indent="-277240" algn="just" defTabSz="539495">
              <a:lnSpc>
                <a:spcPct val="90000"/>
              </a:lnSpc>
              <a:spcBef>
                <a:spcPts val="300"/>
              </a:spcBef>
              <a:buSzTx/>
              <a:buNone/>
              <a:defRPr sz="1651">
                <a:latin typeface="Arial Narrow"/>
                <a:ea typeface="Arial Narrow"/>
                <a:cs typeface="Arial Narrow"/>
                <a:sym typeface="Arial Narrow"/>
              </a:defRPr>
            </a:pPr>
            <a:r>
              <a:t>ローマ時代以前で最も野心的な導水トンネルは、ヒゼキヤによって建設されたもので、オフェルの丘の東側にあるギホンの泉から丘の南西側の斜面にある水の池へ水を引いた。</a:t>
            </a:r>
            <a:br/>
            <a:r>
              <a:t>このトンネルは、堅い岩盤を貫いて全長約1750フィート（約530メートル）に及ぶ。</a:t>
            </a:r>
          </a:p>
        </p:txBody>
      </p:sp>
      <p:pic>
        <p:nvPicPr>
          <p:cNvPr id="1085" name="JAS26" descr="JAS26"/>
          <p:cNvPicPr>
            <a:picLocks noChangeAspect="1"/>
          </p:cNvPicPr>
          <p:nvPr/>
        </p:nvPicPr>
        <p:blipFill>
          <a:blip r:embed="rId2"/>
          <a:stretch>
            <a:fillRect/>
          </a:stretch>
        </p:blipFill>
        <p:spPr>
          <a:xfrm>
            <a:off x="3175" y="-3"/>
            <a:ext cx="4378325" cy="67850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The Tunnel Bore"/>
          <p:cNvSpPr txBox="1">
            <a:spLocks noGrp="1"/>
          </p:cNvSpPr>
          <p:nvPr>
            <p:ph type="title" idx="4294967295"/>
          </p:nvPr>
        </p:nvSpPr>
        <p:spPr>
          <a:xfrm>
            <a:off x="615950" y="351118"/>
            <a:ext cx="2514600" cy="827234"/>
          </a:xfrm>
          <a:prstGeom prst="rect">
            <a:avLst/>
          </a:prstGeom>
        </p:spPr>
        <p:txBody>
          <a:bodyPr/>
          <a:lstStyle/>
          <a:p>
            <a:pPr algn="r" defTabSz="487831">
              <a:defRPr sz="2090">
                <a:latin typeface="Impact"/>
                <a:ea typeface="Impact"/>
                <a:cs typeface="Impact"/>
                <a:sym typeface="Impact"/>
              </a:defRPr>
            </a:pPr>
            <a:r>
              <a:rPr dirty="0"/>
              <a:t>The Tunnel Bore</a:t>
            </a:r>
          </a:p>
          <a:p>
            <a:pPr algn="r" defTabSz="487831">
              <a:defRPr sz="2090">
                <a:latin typeface="Impact"/>
                <a:ea typeface="Impact"/>
                <a:cs typeface="Impact"/>
                <a:sym typeface="Impact"/>
              </a:defRPr>
            </a:pPr>
            <a:r>
              <a:rPr dirty="0" err="1"/>
              <a:t>トンネルの掘削部分</a:t>
            </a:r>
            <a:endParaRPr dirty="0"/>
          </a:p>
        </p:txBody>
      </p:sp>
      <p:pic>
        <p:nvPicPr>
          <p:cNvPr id="1088" name="JAS24" descr="JAS24"/>
          <p:cNvPicPr>
            <a:picLocks noChangeAspect="1"/>
          </p:cNvPicPr>
          <p:nvPr/>
        </p:nvPicPr>
        <p:blipFill>
          <a:blip r:embed="rId2"/>
          <a:stretch>
            <a:fillRect/>
          </a:stretch>
        </p:blipFill>
        <p:spPr>
          <a:xfrm>
            <a:off x="6961185" y="3505200"/>
            <a:ext cx="2182815" cy="3352800"/>
          </a:xfrm>
          <a:prstGeom prst="rect">
            <a:avLst/>
          </a:prstGeom>
          <a:ln w="12700">
            <a:miter lim="400000"/>
          </a:ln>
        </p:spPr>
      </p:pic>
      <p:sp>
        <p:nvSpPr>
          <p:cNvPr id="1089" name="The tunnel slopes slightly downward from the underground spring in a double-curve. It was dug from both ends, and the meeting place in the middle features several “jogs” where the tunnelers sought to meet each other."/>
          <p:cNvSpPr txBox="1">
            <a:spLocks noGrp="1"/>
          </p:cNvSpPr>
          <p:nvPr>
            <p:ph type="body" sz="half" idx="4294967295"/>
          </p:nvPr>
        </p:nvSpPr>
        <p:spPr>
          <a:xfrm>
            <a:off x="0" y="1371600"/>
            <a:ext cx="3124200" cy="4876800"/>
          </a:xfrm>
          <a:prstGeom prst="rect">
            <a:avLst/>
          </a:prstGeom>
        </p:spPr>
        <p:txBody>
          <a:bodyPr/>
          <a:lstStyle/>
          <a:p>
            <a:pPr marL="357123" indent="-357123" algn="r" defTabSz="694944">
              <a:spcBef>
                <a:spcPts val="300"/>
              </a:spcBef>
              <a:buSzTx/>
              <a:buNone/>
              <a:defRPr sz="1824">
                <a:latin typeface="Arial Narrow"/>
                <a:ea typeface="Arial Narrow"/>
                <a:cs typeface="Arial Narrow"/>
                <a:sym typeface="Arial Narrow"/>
              </a:defRPr>
            </a:pPr>
            <a:r>
              <a:rPr dirty="0"/>
              <a:t>	The tunnel slopes slightly downward from the underground spring in a double-curve. It was dug from both ends, and the meeting place in the middle features several “jogs” where the </a:t>
            </a:r>
            <a:r>
              <a:rPr dirty="0" err="1"/>
              <a:t>tunnelers</a:t>
            </a:r>
            <a:r>
              <a:rPr dirty="0"/>
              <a:t> sought to meet each other.</a:t>
            </a:r>
          </a:p>
          <a:p>
            <a:pPr marL="357123" indent="-357123" algn="r" defTabSz="694944">
              <a:spcBef>
                <a:spcPts val="300"/>
              </a:spcBef>
              <a:buSzTx/>
              <a:buNone/>
              <a:defRPr sz="1824">
                <a:latin typeface="Arial Narrow"/>
                <a:ea typeface="Arial Narrow"/>
                <a:cs typeface="Arial Narrow"/>
                <a:sym typeface="Arial Narrow"/>
              </a:defRPr>
            </a:pPr>
            <a:r>
              <a:rPr dirty="0"/>
              <a:t>トンネルは地下泉からわずかに下り坂となり、二重の曲線を描いている。両端から掘削が進められ、中央の合流点には掘削者同士が出会うためにいくつかの「曲がり角（ジョグ）」</a:t>
            </a:r>
            <a:r>
              <a:rPr dirty="0" err="1"/>
              <a:t>がある</a:t>
            </a:r>
            <a:r>
              <a:rPr dirty="0"/>
              <a:t>。</a:t>
            </a:r>
          </a:p>
        </p:txBody>
      </p:sp>
      <p:pic>
        <p:nvPicPr>
          <p:cNvPr id="1090" name="JAS22" descr="JAS22"/>
          <p:cNvPicPr>
            <a:picLocks noChangeAspect="1"/>
          </p:cNvPicPr>
          <p:nvPr/>
        </p:nvPicPr>
        <p:blipFill>
          <a:blip r:embed="rId3"/>
          <a:stretch>
            <a:fillRect/>
          </a:stretch>
        </p:blipFill>
        <p:spPr>
          <a:xfrm>
            <a:off x="6953250" y="0"/>
            <a:ext cx="2190750" cy="3429000"/>
          </a:xfrm>
          <a:prstGeom prst="rect">
            <a:avLst/>
          </a:prstGeom>
          <a:ln w="12700">
            <a:miter lim="400000"/>
          </a:ln>
        </p:spPr>
      </p:pic>
      <p:pic>
        <p:nvPicPr>
          <p:cNvPr id="1091" name="JAS16" descr="JAS16"/>
          <p:cNvPicPr>
            <a:picLocks noChangeAspect="1"/>
          </p:cNvPicPr>
          <p:nvPr/>
        </p:nvPicPr>
        <p:blipFill>
          <a:blip r:embed="rId4"/>
          <a:stretch>
            <a:fillRect/>
          </a:stretch>
        </p:blipFill>
        <p:spPr>
          <a:xfrm>
            <a:off x="3233735" y="0"/>
            <a:ext cx="3624265" cy="5638800"/>
          </a:xfrm>
          <a:prstGeom prst="rect">
            <a:avLst/>
          </a:prstGeom>
          <a:ln w="12700">
            <a:miter lim="400000"/>
          </a:ln>
        </p:spPr>
      </p:pic>
      <p:sp>
        <p:nvSpPr>
          <p:cNvPr id="1092" name="The Gihon Spring"/>
          <p:cNvSpPr txBox="1"/>
          <p:nvPr/>
        </p:nvSpPr>
        <p:spPr>
          <a:xfrm>
            <a:off x="3472363" y="5525786"/>
            <a:ext cx="1737363" cy="106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b="1">
                <a:solidFill>
                  <a:srgbClr val="FFFFFF"/>
                </a:solidFill>
                <a:latin typeface="Arial Narrow"/>
                <a:ea typeface="Arial Narrow"/>
                <a:cs typeface="Arial Narrow"/>
                <a:sym typeface="Arial Narrow"/>
              </a:defRPr>
            </a:lvl1pPr>
          </a:lstStyle>
          <a:p>
            <a:r>
              <a:rPr dirty="0"/>
              <a:t>The Gihon </a:t>
            </a:r>
            <a:r>
              <a:rPr dirty="0" err="1"/>
              <a:t>Springギホンの泉</a:t>
            </a:r>
            <a:endParaRPr dirty="0"/>
          </a:p>
        </p:txBody>
      </p:sp>
      <p:sp>
        <p:nvSpPr>
          <p:cNvPr id="1093" name="The “Jogs” in the middle"/>
          <p:cNvSpPr txBox="1"/>
          <p:nvPr/>
        </p:nvSpPr>
        <p:spPr>
          <a:xfrm>
            <a:off x="4572000" y="6136064"/>
            <a:ext cx="2423162"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b="1">
                <a:latin typeface="Arial Narrow"/>
                <a:ea typeface="Arial Narrow"/>
                <a:cs typeface="Arial Narrow"/>
                <a:sym typeface="Arial Narrow"/>
              </a:defRPr>
            </a:lvl1pPr>
          </a:lstStyle>
          <a:p>
            <a:pPr algn="r"/>
            <a:r>
              <a:rPr dirty="0"/>
              <a:t>The “Jogs” in the </a:t>
            </a:r>
            <a:r>
              <a:rPr dirty="0" err="1"/>
              <a:t>middle中央の「曲がり角</a:t>
            </a:r>
            <a:r>
              <a:rPr dirty="0"/>
              <a:t>」</a:t>
            </a:r>
          </a:p>
        </p:txBody>
      </p:sp>
      <p:sp>
        <p:nvSpPr>
          <p:cNvPr id="1094" name="The shaft"/>
          <p:cNvSpPr txBox="1"/>
          <p:nvPr/>
        </p:nvSpPr>
        <p:spPr>
          <a:xfrm>
            <a:off x="7522843" y="2637294"/>
            <a:ext cx="1051563" cy="67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b="1">
                <a:solidFill>
                  <a:srgbClr val="FFFFFF"/>
                </a:solidFill>
                <a:latin typeface="Arial Narrow"/>
                <a:ea typeface="Arial Narrow"/>
                <a:cs typeface="Arial Narrow"/>
                <a:sym typeface="Arial Narrow"/>
              </a:defRPr>
            </a:lvl1pPr>
          </a:lstStyle>
          <a:p>
            <a:r>
              <a:rPr dirty="0"/>
              <a:t>The </a:t>
            </a:r>
            <a:r>
              <a:rPr dirty="0" err="1"/>
              <a:t>shaft縦穴</a:t>
            </a:r>
            <a:endParaRPr dirty="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The Siloam Inscription"/>
          <p:cNvSpPr txBox="1">
            <a:spLocks noGrp="1"/>
          </p:cNvSpPr>
          <p:nvPr>
            <p:ph type="title" idx="4294967295"/>
          </p:nvPr>
        </p:nvSpPr>
        <p:spPr>
          <a:xfrm>
            <a:off x="76200" y="76200"/>
            <a:ext cx="6535318" cy="762000"/>
          </a:xfrm>
          <a:prstGeom prst="rect">
            <a:avLst/>
          </a:prstGeom>
        </p:spPr>
        <p:txBody>
          <a:bodyPr/>
          <a:lstStyle>
            <a:lvl1pPr defTabSz="576072">
              <a:defRPr sz="2772">
                <a:latin typeface="Impact"/>
                <a:ea typeface="Impact"/>
                <a:cs typeface="Impact"/>
                <a:sym typeface="Impact"/>
              </a:defRPr>
            </a:lvl1pPr>
          </a:lstStyle>
          <a:p>
            <a:r>
              <a:t>The Siloam Inscription　　シロアムの碑文</a:t>
            </a:r>
          </a:p>
        </p:txBody>
      </p:sp>
      <p:sp>
        <p:nvSpPr>
          <p:cNvPr id="1097" name="Discovered in 1880 near the southern end of the tunnel, this inscription, incised in paleo-Hebrew, describes the tunneling process. The tunnel was completed shortly before 701 BC."/>
          <p:cNvSpPr txBox="1">
            <a:spLocks noGrp="1"/>
          </p:cNvSpPr>
          <p:nvPr>
            <p:ph type="body" sz="half" idx="4294967295"/>
          </p:nvPr>
        </p:nvSpPr>
        <p:spPr>
          <a:xfrm>
            <a:off x="266700" y="5184498"/>
            <a:ext cx="8610600" cy="1798106"/>
          </a:xfrm>
          <a:prstGeom prst="rect">
            <a:avLst/>
          </a:prstGeom>
        </p:spPr>
        <p:txBody>
          <a:bodyPr/>
          <a:lstStyle/>
          <a:p>
            <a:pPr marL="328929" indent="-328929" defTabSz="640079">
              <a:spcBef>
                <a:spcPts val="300"/>
              </a:spcBef>
              <a:buSzTx/>
              <a:buNone/>
              <a:defRPr sz="1679" b="1">
                <a:latin typeface="Arial Narrow"/>
                <a:ea typeface="Arial Narrow"/>
                <a:cs typeface="Arial Narrow"/>
                <a:sym typeface="Arial Narrow"/>
              </a:defRPr>
            </a:pPr>
            <a:r>
              <a:rPr dirty="0"/>
              <a:t>Discovered in 1880 near the southern end of the tunnel, this inscription, incised in paleo-Hebrew, describes the tunneling process. </a:t>
            </a:r>
          </a:p>
          <a:p>
            <a:pPr marL="328929" indent="-328929" defTabSz="640079">
              <a:spcBef>
                <a:spcPts val="300"/>
              </a:spcBef>
              <a:buSzTx/>
              <a:buNone/>
              <a:defRPr sz="1679" b="1">
                <a:latin typeface="Arial Narrow"/>
                <a:ea typeface="Arial Narrow"/>
                <a:cs typeface="Arial Narrow"/>
                <a:sym typeface="Arial Narrow"/>
              </a:defRPr>
            </a:pPr>
            <a:r>
              <a:rPr dirty="0"/>
              <a:t>The tunnel was completed shortly before 701 BC.</a:t>
            </a:r>
          </a:p>
          <a:p>
            <a:pPr marL="328929" indent="-328929" defTabSz="640079">
              <a:spcBef>
                <a:spcPts val="300"/>
              </a:spcBef>
              <a:buSzTx/>
              <a:buNone/>
              <a:defRPr sz="1679" b="1">
                <a:latin typeface="Arial Narrow"/>
                <a:ea typeface="Arial Narrow"/>
                <a:cs typeface="Arial Narrow"/>
                <a:sym typeface="Arial Narrow"/>
              </a:defRPr>
            </a:pPr>
            <a:r>
              <a:rPr dirty="0"/>
              <a:t>1880年、トンネルの南端近くで発見されたこの碑文は、古ヘブライ文字で刻まれてお、</a:t>
            </a:r>
          </a:p>
          <a:p>
            <a:pPr marL="328929" indent="-328929" defTabSz="640079">
              <a:spcBef>
                <a:spcPts val="300"/>
              </a:spcBef>
              <a:buSzTx/>
              <a:buNone/>
              <a:defRPr sz="1679" b="1">
                <a:latin typeface="Arial Narrow"/>
                <a:ea typeface="Arial Narrow"/>
                <a:cs typeface="Arial Narrow"/>
                <a:sym typeface="Arial Narrow"/>
              </a:defRPr>
            </a:pPr>
            <a:r>
              <a:rPr dirty="0"/>
              <a:t>トンネル掘削の様子を記述している。トンネルは紀元前701年頃に完成した。</a:t>
            </a:r>
          </a:p>
        </p:txBody>
      </p:sp>
      <p:pic>
        <p:nvPicPr>
          <p:cNvPr id="1098" name="JAS25" descr="JAS25"/>
          <p:cNvPicPr>
            <a:picLocks noChangeAspect="1"/>
          </p:cNvPicPr>
          <p:nvPr/>
        </p:nvPicPr>
        <p:blipFill>
          <a:blip r:embed="rId2"/>
          <a:stretch>
            <a:fillRect/>
          </a:stretch>
        </p:blipFill>
        <p:spPr>
          <a:xfrm>
            <a:off x="228600" y="838200"/>
            <a:ext cx="8686800" cy="4343400"/>
          </a:xfrm>
          <a:prstGeom prst="rect">
            <a:avLst/>
          </a:prstGeom>
          <a:ln w="12700">
            <a:miter lim="400000"/>
          </a:ln>
        </p:spPr>
      </p:pic>
      <p:sp>
        <p:nvSpPr>
          <p:cNvPr id="1099" name="Istanbul Archaeological Museum"/>
          <p:cNvSpPr txBox="1"/>
          <p:nvPr/>
        </p:nvSpPr>
        <p:spPr>
          <a:xfrm>
            <a:off x="5760720" y="4800600"/>
            <a:ext cx="30327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t>Istanbul Archaeological Museum</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165</a:t>
            </a:fld>
            <a:endParaRPr/>
          </a:p>
        </p:txBody>
      </p:sp>
      <p:sp>
        <p:nvSpPr>
          <p:cNvPr id="1102" name="Sennacherib’s Attack (2 Kg. 18:7—19:37)"/>
          <p:cNvSpPr txBox="1">
            <a:spLocks noGrp="1"/>
          </p:cNvSpPr>
          <p:nvPr>
            <p:ph type="title" idx="4294967295"/>
          </p:nvPr>
        </p:nvSpPr>
        <p:spPr>
          <a:xfrm>
            <a:off x="457200" y="533398"/>
            <a:ext cx="8229600" cy="1143004"/>
          </a:xfrm>
          <a:prstGeom prst="rect">
            <a:avLst/>
          </a:prstGeom>
        </p:spPr>
        <p:txBody>
          <a:bodyPr/>
          <a:lstStyle/>
          <a:p>
            <a:r>
              <a:t>Sennacherib’s Attack</a:t>
            </a:r>
            <a:r>
              <a:rPr sz="4000"/>
              <a:t> </a:t>
            </a:r>
            <a:r>
              <a:rPr sz="2800"/>
              <a:t>(2 Kg. 18:7—19:37)</a:t>
            </a:r>
          </a:p>
        </p:txBody>
      </p:sp>
      <p:sp>
        <p:nvSpPr>
          <p:cNvPr id="1103" name="As Hezekiah expected, Sargon II’s successor, Sennacherib, savagely attacked Judah because of its rebellion.…"/>
          <p:cNvSpPr txBox="1">
            <a:spLocks noGrp="1"/>
          </p:cNvSpPr>
          <p:nvPr>
            <p:ph type="body" idx="4294967295"/>
          </p:nvPr>
        </p:nvSpPr>
        <p:spPr>
          <a:xfrm>
            <a:off x="381000" y="1828800"/>
            <a:ext cx="8305800" cy="4800600"/>
          </a:xfrm>
          <a:prstGeom prst="rect">
            <a:avLst/>
          </a:prstGeom>
        </p:spPr>
        <p:txBody>
          <a:bodyPr/>
          <a:lstStyle/>
          <a:p>
            <a:pPr>
              <a:buSzTx/>
              <a:buNone/>
              <a:defRPr b="1"/>
            </a:pPr>
            <a:r>
              <a:rPr dirty="0"/>
              <a:t>As Hezekiah expected, Sargon II’s successor, Sennacherib, savagely attacked Judah because of its rebellion.</a:t>
            </a:r>
          </a:p>
          <a:p>
            <a:pPr>
              <a:spcBef>
                <a:spcPts val="600"/>
              </a:spcBef>
              <a:defRPr sz="2800" i="1"/>
            </a:pPr>
            <a:r>
              <a:rPr dirty="0"/>
              <a:t>The narratives concerning the attack and Hezekiah’s illness are nearly verbatim with Isaiah 36-39, suggesting a literary relationship.</a:t>
            </a:r>
          </a:p>
          <a:p>
            <a:pPr>
              <a:spcBef>
                <a:spcPts val="600"/>
              </a:spcBef>
              <a:defRPr sz="2800" i="1"/>
            </a:pPr>
            <a:r>
              <a:rPr dirty="0"/>
              <a:t>Assyrian records confirm that Sennacherib invaded the rebel coalition in 701 BC, first Sidon, then Ashkelon, then Ekron and finally Judah.</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03">
                                            <p:bg/>
                                          </p:spTgt>
                                        </p:tgtEl>
                                        <p:attrNameLst>
                                          <p:attrName>style.visibility</p:attrName>
                                        </p:attrNameLst>
                                      </p:cBhvr>
                                      <p:to>
                                        <p:strVal val="visible"/>
                                      </p:to>
                                    </p:set>
                                    <p:anim calcmode="lin" valueType="num">
                                      <p:cBhvr>
                                        <p:cTn id="7" dur="500" fill="hold"/>
                                        <p:tgtEl>
                                          <p:spTgt spid="1103">
                                            <p:bg/>
                                          </p:spTgt>
                                        </p:tgtEl>
                                        <p:attrNameLst>
                                          <p:attrName>ppt_w</p:attrName>
                                        </p:attrNameLst>
                                      </p:cBhvr>
                                      <p:tavLst>
                                        <p:tav tm="0">
                                          <p:val>
                                            <p:fltVal val="0"/>
                                          </p:val>
                                        </p:tav>
                                        <p:tav tm="100000">
                                          <p:val>
                                            <p:strVal val="#ppt_w"/>
                                          </p:val>
                                        </p:tav>
                                      </p:tavLst>
                                    </p:anim>
                                    <p:anim calcmode="lin" valueType="num">
                                      <p:cBhvr>
                                        <p:cTn id="8" dur="500" fill="hold"/>
                                        <p:tgtEl>
                                          <p:spTgt spid="110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03">
                                            <p:txEl>
                                              <p:pRg st="0" end="0"/>
                                            </p:txEl>
                                          </p:spTgt>
                                        </p:tgtEl>
                                        <p:attrNameLst>
                                          <p:attrName>style.visibility</p:attrName>
                                        </p:attrNameLst>
                                      </p:cBhvr>
                                      <p:to>
                                        <p:strVal val="visible"/>
                                      </p:to>
                                    </p:set>
                                    <p:anim calcmode="lin" valueType="num">
                                      <p:cBhvr>
                                        <p:cTn id="11" dur="500" fill="hold"/>
                                        <p:tgtEl>
                                          <p:spTgt spid="110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0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03">
                                            <p:txEl>
                                              <p:pRg st="1" end="1"/>
                                            </p:txEl>
                                          </p:spTgt>
                                        </p:tgtEl>
                                        <p:attrNameLst>
                                          <p:attrName>style.visibility</p:attrName>
                                        </p:attrNameLst>
                                      </p:cBhvr>
                                      <p:to>
                                        <p:strVal val="visible"/>
                                      </p:to>
                                    </p:set>
                                    <p:anim calcmode="lin" valueType="num">
                                      <p:cBhvr>
                                        <p:cTn id="16" dur="500" fill="hold"/>
                                        <p:tgtEl>
                                          <p:spTgt spid="110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0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03">
                                            <p:txEl>
                                              <p:pRg st="2" end="2"/>
                                            </p:txEl>
                                          </p:spTgt>
                                        </p:tgtEl>
                                        <p:attrNameLst>
                                          <p:attrName>style.visibility</p:attrName>
                                        </p:attrNameLst>
                                      </p:cBhvr>
                                      <p:to>
                                        <p:strVal val="visible"/>
                                      </p:to>
                                    </p:set>
                                    <p:anim calcmode="lin" valueType="num">
                                      <p:cBhvr>
                                        <p:cTn id="21" dur="500" fill="hold"/>
                                        <p:tgtEl>
                                          <p:spTgt spid="110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0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1" build="p" bldLvl="5" animBg="1"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166</a:t>
            </a:fld>
            <a:endParaRPr/>
          </a:p>
        </p:txBody>
      </p:sp>
      <p:sp>
        <p:nvSpPr>
          <p:cNvPr id="1106" name="Sennacherib’s Attack (2 Kg. 18:7—19:37)"/>
          <p:cNvSpPr txBox="1">
            <a:spLocks noGrp="1"/>
          </p:cNvSpPr>
          <p:nvPr>
            <p:ph type="title" idx="4294967295"/>
          </p:nvPr>
        </p:nvSpPr>
        <p:spPr>
          <a:xfrm>
            <a:off x="457200" y="533398"/>
            <a:ext cx="8229600" cy="1141383"/>
          </a:xfrm>
          <a:prstGeom prst="rect">
            <a:avLst/>
          </a:prstGeom>
        </p:spPr>
        <p:txBody>
          <a:bodyPr/>
          <a:lstStyle>
            <a:lvl1pPr>
              <a:defRPr sz="2800"/>
            </a:lvl1pPr>
          </a:lstStyle>
          <a:p>
            <a:pPr>
              <a:defRPr sz="4400"/>
            </a:pPr>
            <a:r>
              <a:rPr sz="2800" dirty="0"/>
              <a:t>センナケリブの攻撃（列王記第二18:7〜19:37）</a:t>
            </a:r>
          </a:p>
        </p:txBody>
      </p:sp>
      <p:sp>
        <p:nvSpPr>
          <p:cNvPr id="1107" name="As Hezekiah expected, Sargon II’s successor, Sennacherib, savagely attacked Judah because of its rebellion.…"/>
          <p:cNvSpPr txBox="1">
            <a:spLocks noGrp="1"/>
          </p:cNvSpPr>
          <p:nvPr>
            <p:ph type="body" idx="4294967295"/>
          </p:nvPr>
        </p:nvSpPr>
        <p:spPr>
          <a:xfrm>
            <a:off x="228598" y="1852336"/>
            <a:ext cx="8686804" cy="4800601"/>
          </a:xfrm>
          <a:prstGeom prst="rect">
            <a:avLst/>
          </a:prstGeom>
        </p:spPr>
        <p:txBody>
          <a:bodyPr/>
          <a:lstStyle/>
          <a:p>
            <a:pPr marL="399415" indent="-399415" defTabSz="777240">
              <a:spcBef>
                <a:spcPts val="500"/>
              </a:spcBef>
              <a:buSzTx/>
              <a:buNone/>
              <a:defRPr sz="2720" b="1"/>
            </a:pPr>
            <a:r>
              <a:rPr dirty="0"/>
              <a:t>ヒゼキヤの予想どおり、サルゴン2世の後継者センナケリブは反乱のためにユダを激しく攻撃した。</a:t>
            </a:r>
          </a:p>
          <a:p>
            <a:pPr marL="399415" indent="-399415" defTabSz="777240">
              <a:spcBef>
                <a:spcPts val="500"/>
              </a:spcBef>
              <a:buSzTx/>
              <a:buNone/>
              <a:defRPr sz="2720" b="1"/>
            </a:pPr>
            <a:endParaRPr dirty="0"/>
          </a:p>
          <a:p>
            <a:pPr marL="399415" indent="-399415" defTabSz="777240">
              <a:spcBef>
                <a:spcPts val="500"/>
              </a:spcBef>
              <a:defRPr sz="2380" i="1"/>
            </a:pPr>
            <a:r>
              <a:rPr dirty="0"/>
              <a:t>攻撃とヒゼキヤの病気に関する記述はほぼ逐語的にイザヤ書36〜39章と一致しており、文学的な関係が示唆されている。</a:t>
            </a:r>
          </a:p>
          <a:p>
            <a:pPr marL="399415" indent="-399415" defTabSz="777240">
              <a:spcBef>
                <a:spcPts val="500"/>
              </a:spcBef>
              <a:defRPr sz="2380" i="1"/>
            </a:pPr>
            <a:r>
              <a:rPr dirty="0"/>
              <a:t>アッシリアの記録によれば、センナケリブは紀元前701年に反乱同盟を侵攻し、最初にシドン、次にアシュケロン、さらにエクロン、そして最後にユダを攻めた。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07">
                                            <p:bg/>
                                          </p:spTgt>
                                        </p:tgtEl>
                                        <p:attrNameLst>
                                          <p:attrName>style.visibility</p:attrName>
                                        </p:attrNameLst>
                                      </p:cBhvr>
                                      <p:to>
                                        <p:strVal val="visible"/>
                                      </p:to>
                                    </p:set>
                                    <p:anim calcmode="lin" valueType="num">
                                      <p:cBhvr>
                                        <p:cTn id="7" dur="500" fill="hold"/>
                                        <p:tgtEl>
                                          <p:spTgt spid="1107">
                                            <p:bg/>
                                          </p:spTgt>
                                        </p:tgtEl>
                                        <p:attrNameLst>
                                          <p:attrName>ppt_w</p:attrName>
                                        </p:attrNameLst>
                                      </p:cBhvr>
                                      <p:tavLst>
                                        <p:tav tm="0">
                                          <p:val>
                                            <p:fltVal val="0"/>
                                          </p:val>
                                        </p:tav>
                                        <p:tav tm="100000">
                                          <p:val>
                                            <p:strVal val="#ppt_w"/>
                                          </p:val>
                                        </p:tav>
                                      </p:tavLst>
                                    </p:anim>
                                    <p:anim calcmode="lin" valueType="num">
                                      <p:cBhvr>
                                        <p:cTn id="8" dur="500" fill="hold"/>
                                        <p:tgtEl>
                                          <p:spTgt spid="110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07">
                                            <p:txEl>
                                              <p:pRg st="0" end="0"/>
                                            </p:txEl>
                                          </p:spTgt>
                                        </p:tgtEl>
                                        <p:attrNameLst>
                                          <p:attrName>style.visibility</p:attrName>
                                        </p:attrNameLst>
                                      </p:cBhvr>
                                      <p:to>
                                        <p:strVal val="visible"/>
                                      </p:to>
                                    </p:set>
                                    <p:anim calcmode="lin" valueType="num">
                                      <p:cBhvr>
                                        <p:cTn id="11" dur="500" fill="hold"/>
                                        <p:tgtEl>
                                          <p:spTgt spid="11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0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07">
                                            <p:txEl>
                                              <p:pRg st="2" end="2"/>
                                            </p:txEl>
                                          </p:spTgt>
                                        </p:tgtEl>
                                        <p:attrNameLst>
                                          <p:attrName>style.visibility</p:attrName>
                                        </p:attrNameLst>
                                      </p:cBhvr>
                                      <p:to>
                                        <p:strVal val="visible"/>
                                      </p:to>
                                    </p:set>
                                    <p:anim calcmode="lin" valueType="num">
                                      <p:cBhvr>
                                        <p:cTn id="16" dur="500" fill="hold"/>
                                        <p:tgtEl>
                                          <p:spTgt spid="1107">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1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1107">
                                            <p:txEl>
                                              <p:pRg st="3" end="3"/>
                                            </p:txEl>
                                          </p:spTgt>
                                        </p:tgtEl>
                                        <p:attrNameLst>
                                          <p:attrName>style.visibility</p:attrName>
                                        </p:attrNameLst>
                                      </p:cBhvr>
                                      <p:to>
                                        <p:strVal val="visible"/>
                                      </p:to>
                                    </p:set>
                                    <p:anim calcmode="lin" valueType="num">
                                      <p:cBhvr>
                                        <p:cTn id="22" dur="500" fill="hold"/>
                                        <p:tgtEl>
                                          <p:spTgt spid="110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10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1" build="p" bldLvl="5"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Taylor Prism"/>
          <p:cNvSpPr txBox="1">
            <a:spLocks noGrp="1"/>
          </p:cNvSpPr>
          <p:nvPr>
            <p:ph type="title" idx="4294967295"/>
          </p:nvPr>
        </p:nvSpPr>
        <p:spPr>
          <a:xfrm>
            <a:off x="4343400" y="228600"/>
            <a:ext cx="4044950" cy="902447"/>
          </a:xfrm>
          <a:prstGeom prst="rect">
            <a:avLst/>
          </a:prstGeom>
        </p:spPr>
        <p:txBody>
          <a:bodyPr/>
          <a:lstStyle/>
          <a:p>
            <a:pPr defTabSz="539495">
              <a:defRPr sz="2596">
                <a:latin typeface="Impact"/>
                <a:ea typeface="Impact"/>
                <a:cs typeface="Impact"/>
                <a:sym typeface="Impact"/>
              </a:defRPr>
            </a:pPr>
            <a:r>
              <a:rPr dirty="0"/>
              <a:t>Taylor Prism</a:t>
            </a:r>
          </a:p>
          <a:p>
            <a:pPr defTabSz="539495">
              <a:defRPr sz="2596">
                <a:latin typeface="Impact"/>
                <a:ea typeface="Impact"/>
                <a:cs typeface="Impact"/>
                <a:sym typeface="Impact"/>
              </a:defRPr>
            </a:pPr>
            <a:r>
              <a:rPr dirty="0" err="1"/>
              <a:t>テイラ</a:t>
            </a:r>
            <a:r>
              <a:rPr dirty="0"/>
              <a:t>ー・</a:t>
            </a:r>
            <a:r>
              <a:rPr dirty="0" err="1"/>
              <a:t>プリズム</a:t>
            </a:r>
            <a:endParaRPr dirty="0"/>
          </a:p>
        </p:txBody>
      </p:sp>
      <p:sp>
        <p:nvSpPr>
          <p:cNvPr id="1110" name="Sennacherib’s invasion of Judah is particularly well documented in Assyrian texts, bas-reliefs and excavation.…"/>
          <p:cNvSpPr txBox="1">
            <a:spLocks noGrp="1"/>
          </p:cNvSpPr>
          <p:nvPr>
            <p:ph type="body" sz="half" idx="4294967295"/>
          </p:nvPr>
        </p:nvSpPr>
        <p:spPr>
          <a:xfrm>
            <a:off x="4371788" y="1131047"/>
            <a:ext cx="4267201" cy="5486401"/>
          </a:xfrm>
          <a:prstGeom prst="rect">
            <a:avLst/>
          </a:prstGeom>
        </p:spPr>
        <p:txBody>
          <a:bodyPr/>
          <a:lstStyle/>
          <a:p>
            <a:pPr marL="314833" indent="-314833" defTabSz="612648">
              <a:lnSpc>
                <a:spcPct val="80000"/>
              </a:lnSpc>
              <a:spcBef>
                <a:spcPts val="300"/>
              </a:spcBef>
              <a:buSzTx/>
              <a:buNone/>
              <a:defRPr sz="1608">
                <a:latin typeface="+mn-lt"/>
                <a:ea typeface="+mn-ea"/>
                <a:cs typeface="+mn-cs"/>
                <a:sym typeface="Arial"/>
              </a:defRPr>
            </a:pPr>
            <a:r>
              <a:rPr dirty="0"/>
              <a:t>Sennacherib’s invasion of Judah is particularly well documented in Assyrian texts, bas-reliefs and excavation. </a:t>
            </a:r>
          </a:p>
          <a:p>
            <a:pPr marL="314833" indent="-314833" defTabSz="612648">
              <a:lnSpc>
                <a:spcPct val="80000"/>
              </a:lnSpc>
              <a:spcBef>
                <a:spcPts val="300"/>
              </a:spcBef>
              <a:buSzTx/>
              <a:buNone/>
              <a:defRPr sz="1608">
                <a:latin typeface="+mn-lt"/>
                <a:ea typeface="+mn-ea"/>
                <a:cs typeface="+mn-cs"/>
                <a:sym typeface="Arial"/>
              </a:defRPr>
            </a:pPr>
            <a:r>
              <a:rPr dirty="0"/>
              <a:t>The Taylor Prism, like the Oriental Institute Prism, details his conquest of 46 of Judah’s walled cities and “countless villages”. He also claimed to deport 200,150 people.</a:t>
            </a:r>
          </a:p>
          <a:p>
            <a:pPr marL="314833" indent="-314833" defTabSz="612648">
              <a:lnSpc>
                <a:spcPct val="80000"/>
              </a:lnSpc>
              <a:spcBef>
                <a:spcPts val="300"/>
              </a:spcBef>
              <a:buSzTx/>
              <a:buNone/>
              <a:defRPr sz="1608" i="1">
                <a:latin typeface="+mn-lt"/>
                <a:ea typeface="+mn-ea"/>
                <a:cs typeface="+mn-cs"/>
                <a:sym typeface="Arial"/>
              </a:defRPr>
            </a:pPr>
            <a:r>
              <a:rPr dirty="0"/>
              <a:t>“Hezekiah I made a prisoner in Jerusalem, his royal residence, like a bird in a cage.</a:t>
            </a:r>
          </a:p>
          <a:p>
            <a:pPr marL="314833" indent="-314833" defTabSz="612648">
              <a:lnSpc>
                <a:spcPct val="80000"/>
              </a:lnSpc>
              <a:spcBef>
                <a:spcPts val="300"/>
              </a:spcBef>
              <a:buSzTx/>
              <a:buNone/>
              <a:defRPr sz="1608" i="1">
                <a:latin typeface="+mn-lt"/>
                <a:ea typeface="+mn-ea"/>
                <a:cs typeface="+mn-cs"/>
                <a:sym typeface="Arial"/>
              </a:defRPr>
            </a:pPr>
            <a:endParaRPr dirty="0"/>
          </a:p>
          <a:p>
            <a:pPr marL="314833" indent="-314833" defTabSz="612648">
              <a:lnSpc>
                <a:spcPct val="80000"/>
              </a:lnSpc>
              <a:spcBef>
                <a:spcPts val="300"/>
              </a:spcBef>
              <a:buSzTx/>
              <a:buNone/>
              <a:defRPr sz="1608" i="1">
                <a:latin typeface="+mn-lt"/>
                <a:ea typeface="+mn-ea"/>
                <a:cs typeface="+mn-cs"/>
                <a:sym typeface="Arial"/>
              </a:defRPr>
            </a:pPr>
            <a:r>
              <a:rPr dirty="0"/>
              <a:t>”</a:t>
            </a:r>
            <a:r>
              <a:rPr dirty="0" err="1"/>
              <a:t>センナケリブのユダ侵攻は、アッシリアの文献やレリーフ、発掘調査によって特によく記録されている</a:t>
            </a:r>
            <a:r>
              <a:rPr dirty="0"/>
              <a:t>。</a:t>
            </a:r>
            <a:br>
              <a:rPr dirty="0"/>
            </a:br>
            <a:r>
              <a:rPr dirty="0" err="1"/>
              <a:t>テイラ</a:t>
            </a:r>
            <a:r>
              <a:rPr dirty="0"/>
              <a:t>ー・プリズムはオリエンタル研究所のプリズムと同様に、ユダの城壁都市46か所と「数えきれない村々」を征服したことを詳細に伝えている。また、20万150人を捕囚したと主張している。</a:t>
            </a:r>
            <a:br>
              <a:rPr dirty="0"/>
            </a:br>
            <a:r>
              <a:rPr dirty="0"/>
              <a:t>「</a:t>
            </a:r>
            <a:r>
              <a:rPr dirty="0" err="1"/>
              <a:t>ヒゼキヤ一世は、王宮であるエルサレムで鳥かごの中の鳥のように囚われの身となった</a:t>
            </a:r>
            <a:r>
              <a:rPr dirty="0"/>
              <a:t>。」</a:t>
            </a:r>
          </a:p>
        </p:txBody>
      </p:sp>
      <p:pic>
        <p:nvPicPr>
          <p:cNvPr id="1111" name="AIS46" descr="AIS46"/>
          <p:cNvPicPr>
            <a:picLocks noChangeAspect="1"/>
          </p:cNvPicPr>
          <p:nvPr/>
        </p:nvPicPr>
        <p:blipFill>
          <a:blip r:embed="rId2"/>
          <a:stretch>
            <a:fillRect/>
          </a:stretch>
        </p:blipFill>
        <p:spPr>
          <a:xfrm>
            <a:off x="0" y="27049"/>
            <a:ext cx="4044950" cy="6871087"/>
          </a:xfrm>
          <a:prstGeom prst="rect">
            <a:avLst/>
          </a:prstGeom>
          <a:ln w="12700">
            <a:miter lim="400000"/>
          </a:ln>
        </p:spPr>
      </p:pic>
      <p:sp>
        <p:nvSpPr>
          <p:cNvPr id="1112" name="線"/>
          <p:cNvSpPr/>
          <p:nvPr/>
        </p:nvSpPr>
        <p:spPr>
          <a:xfrm>
            <a:off x="-1" y="0"/>
            <a:ext cx="4038603" cy="0"/>
          </a:xfrm>
          <a:prstGeom prst="line">
            <a:avLst/>
          </a:prstGeom>
          <a:ln w="57150">
            <a:solidFill>
              <a:srgbClr val="000000"/>
            </a:solidFill>
          </a:ln>
        </p:spPr>
        <p:txBody>
          <a:bodyPr lIns="45718" tIns="45718" rIns="45718" bIns="45718"/>
          <a:lstStyle/>
          <a:p>
            <a:endParaRPr/>
          </a:p>
        </p:txBody>
      </p:sp>
      <p:sp>
        <p:nvSpPr>
          <p:cNvPr id="1113" name="British Museum, London"/>
          <p:cNvSpPr txBox="1"/>
          <p:nvPr/>
        </p:nvSpPr>
        <p:spPr>
          <a:xfrm>
            <a:off x="4160520" y="6400800"/>
            <a:ext cx="4689737" cy="80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latin typeface="Arial Narrow"/>
                <a:ea typeface="Arial Narrow"/>
                <a:cs typeface="Arial Narrow"/>
                <a:sym typeface="Arial Narrow"/>
              </a:defRPr>
            </a:lvl1pPr>
          </a:lstStyle>
          <a:p>
            <a:r>
              <a:t>British Museum, London大英博物館（ロンドン）</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ennacherib’s battering rams on a siege ramp attempt to penetrate Lachish’s walls. Defenders throw down rubble and firebrands, hoping to set the siege machine on fire. Water is poured over the machine to preserve it. Prisoners of war with packs on their "/>
          <p:cNvSpPr txBox="1">
            <a:spLocks noGrp="1"/>
          </p:cNvSpPr>
          <p:nvPr>
            <p:ph type="body" sz="half" idx="4294967295"/>
          </p:nvPr>
        </p:nvSpPr>
        <p:spPr>
          <a:xfrm>
            <a:off x="216647" y="122367"/>
            <a:ext cx="3505201" cy="6991176"/>
          </a:xfrm>
          <a:prstGeom prst="rect">
            <a:avLst/>
          </a:prstGeom>
        </p:spPr>
        <p:txBody>
          <a:bodyPr/>
          <a:lstStyle/>
          <a:p>
            <a:pPr marL="347726" indent="-347726" algn="r" defTabSz="676655">
              <a:lnSpc>
                <a:spcPct val="90000"/>
              </a:lnSpc>
              <a:spcBef>
                <a:spcPts val="300"/>
              </a:spcBef>
              <a:buSzTx/>
              <a:buNone/>
              <a:defRPr sz="1776">
                <a:latin typeface="Arial Narrow"/>
                <a:ea typeface="Arial Narrow"/>
                <a:cs typeface="Arial Narrow"/>
                <a:sym typeface="Arial Narrow"/>
              </a:defRPr>
            </a:pPr>
            <a:r>
              <a:t>	Sennacherib’s battering rams on a siege ramp attempt to penetrate Lachish’s walls. Defenders throw down rubble and firebrands, hoping to set the siege machine on fire. Water is poured over the machine to preserve it. Prisoners of war with packs on their backs leave for deportation. Archers on both sides send a withering fire of attack and defense.</a:t>
            </a:r>
          </a:p>
          <a:p>
            <a:pPr marL="347726" indent="-347726" algn="r" defTabSz="676655">
              <a:lnSpc>
                <a:spcPct val="90000"/>
              </a:lnSpc>
              <a:spcBef>
                <a:spcPts val="300"/>
              </a:spcBef>
              <a:buSzTx/>
              <a:buNone/>
              <a:defRPr sz="1776">
                <a:latin typeface="Arial Narrow"/>
                <a:ea typeface="Arial Narrow"/>
                <a:cs typeface="Arial Narrow"/>
                <a:sym typeface="Arial Narrow"/>
              </a:defRPr>
            </a:pPr>
            <a:endParaRPr/>
          </a:p>
          <a:p>
            <a:pPr marL="347726" indent="-347726" algn="r" defTabSz="676655">
              <a:lnSpc>
                <a:spcPct val="90000"/>
              </a:lnSpc>
              <a:spcBef>
                <a:spcPts val="300"/>
              </a:spcBef>
              <a:buSzTx/>
              <a:buNone/>
              <a:defRPr sz="1776">
                <a:latin typeface="Arial Narrow"/>
                <a:ea typeface="Arial Narrow"/>
                <a:cs typeface="Arial Narrow"/>
                <a:sym typeface="Arial Narrow"/>
              </a:defRPr>
            </a:pPr>
            <a:r>
              <a:t>センナケリブの攻城用の破城槌が攻城土塁からラキシュの城壁への突破を試みている。守備側は瓦礫や焼き松明を投げ落とし、攻城兵器に火をつけようとする。攻城兵器には水がかけられ、損傷を防いでいる。背負い袋を背負った捕虜たちは捕囚先へ連行されていく。両軍の射手たちは攻防にわたって激しい矢の射撃を繰り広げている。</a:t>
            </a:r>
          </a:p>
        </p:txBody>
      </p:sp>
      <p:pic>
        <p:nvPicPr>
          <p:cNvPr id="1116" name="MAS86" descr="MAS86"/>
          <p:cNvPicPr>
            <a:picLocks noChangeAspect="1"/>
          </p:cNvPicPr>
          <p:nvPr/>
        </p:nvPicPr>
        <p:blipFill>
          <a:blip r:embed="rId2"/>
          <a:stretch>
            <a:fillRect/>
          </a:stretch>
        </p:blipFill>
        <p:spPr>
          <a:xfrm>
            <a:off x="3976687" y="0"/>
            <a:ext cx="5167313" cy="6858000"/>
          </a:xfrm>
          <a:prstGeom prst="rect">
            <a:avLst/>
          </a:prstGeom>
          <a:ln w="12700">
            <a:miter lim="400000"/>
          </a:ln>
        </p:spPr>
      </p:pic>
      <p:sp>
        <p:nvSpPr>
          <p:cNvPr id="1117" name="British Museum, London"/>
          <p:cNvSpPr txBox="1"/>
          <p:nvPr/>
        </p:nvSpPr>
        <p:spPr>
          <a:xfrm>
            <a:off x="6827518" y="6096000"/>
            <a:ext cx="21945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t>British Museum, London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Judean prisoners of war are deported to Assyria. Sennacherib claimed to have deported more than 200,000 people and animals from the 46 cities he crushed."/>
          <p:cNvSpPr txBox="1">
            <a:spLocks noGrp="1"/>
          </p:cNvSpPr>
          <p:nvPr>
            <p:ph type="title" idx="4294967295"/>
          </p:nvPr>
        </p:nvSpPr>
        <p:spPr>
          <a:xfrm>
            <a:off x="207390" y="0"/>
            <a:ext cx="8936612" cy="1300899"/>
          </a:xfrm>
          <a:prstGeom prst="rect">
            <a:avLst/>
          </a:prstGeom>
        </p:spPr>
        <p:txBody>
          <a:bodyPr>
            <a:normAutofit fontScale="90000"/>
          </a:bodyPr>
          <a:lstStyle/>
          <a:p>
            <a:pPr defTabSz="786384">
              <a:defRPr sz="2064">
                <a:latin typeface="Arial Narrow"/>
                <a:ea typeface="Arial Narrow"/>
                <a:cs typeface="Arial Narrow"/>
                <a:sym typeface="Arial Narrow"/>
              </a:defRPr>
            </a:pPr>
            <a:r>
              <a:rPr dirty="0"/>
              <a:t>Judean prisoners of war are deported to Assyria. Sennacherib claimed to have deported more than 200,000 people and animals from the 46 cities he crushed.</a:t>
            </a:r>
          </a:p>
          <a:p>
            <a:pPr defTabSz="786384">
              <a:defRPr sz="2064">
                <a:latin typeface="Arial Narrow"/>
                <a:ea typeface="Arial Narrow"/>
                <a:cs typeface="Arial Narrow"/>
                <a:sym typeface="Arial Narrow"/>
              </a:defRPr>
            </a:pPr>
            <a:r>
              <a:rPr dirty="0"/>
              <a:t>ユダの捕虜たちはアッシリアへ強制移住させられた。センナケリブは、制圧した46の都市から20万人以上の人々と家畜を捕囚したと主張している。</a:t>
            </a:r>
          </a:p>
        </p:txBody>
      </p:sp>
      <p:pic>
        <p:nvPicPr>
          <p:cNvPr id="1120" name="MAS85" descr="MAS85"/>
          <p:cNvPicPr>
            <a:picLocks noChangeAspect="1"/>
          </p:cNvPicPr>
          <p:nvPr/>
        </p:nvPicPr>
        <p:blipFill>
          <a:blip r:embed="rId2"/>
          <a:stretch>
            <a:fillRect/>
          </a:stretch>
        </p:blipFill>
        <p:spPr>
          <a:xfrm>
            <a:off x="0" y="1390650"/>
            <a:ext cx="9144000" cy="5448300"/>
          </a:xfrm>
          <a:prstGeom prst="rect">
            <a:avLst/>
          </a:prstGeom>
          <a:ln w="12700">
            <a:miter lim="400000"/>
          </a:ln>
        </p:spPr>
      </p:pic>
      <p:sp>
        <p:nvSpPr>
          <p:cNvPr id="1121" name="British Museum, London"/>
          <p:cNvSpPr txBox="1"/>
          <p:nvPr/>
        </p:nvSpPr>
        <p:spPr>
          <a:xfrm>
            <a:off x="6827518" y="6096000"/>
            <a:ext cx="21945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t>British Museum, London</a:t>
            </a:r>
          </a:p>
        </p:txBody>
      </p:sp>
      <p:sp>
        <p:nvSpPr>
          <p:cNvPr id="1122" name="Text"/>
          <p:cNvSpPr txBox="1"/>
          <p:nvPr/>
        </p:nvSpPr>
        <p:spPr>
          <a:xfrm>
            <a:off x="4627881" y="3421381"/>
            <a:ext cx="142237"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200">
                <a:latin typeface="Times Roman"/>
                <a:ea typeface="Times Roman"/>
                <a:cs typeface="Times Roman"/>
                <a:sym typeface="Times Roman"/>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Google Shape;327;g36a5949d82c_0_2"/>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17</a:t>
            </a:fld>
            <a:endParaRPr/>
          </a:p>
        </p:txBody>
      </p:sp>
      <p:sp>
        <p:nvSpPr>
          <p:cNvPr id="289" name="Google Shape;328;g36a5949d82c_0_2"/>
          <p:cNvSpPr txBox="1">
            <a:spLocks noGrp="1"/>
          </p:cNvSpPr>
          <p:nvPr>
            <p:ph type="title"/>
          </p:nvPr>
        </p:nvSpPr>
        <p:spPr>
          <a:xfrm>
            <a:off x="220725" y="533400"/>
            <a:ext cx="8560800" cy="1143000"/>
          </a:xfrm>
          <a:prstGeom prst="rect">
            <a:avLst/>
          </a:prstGeom>
        </p:spPr>
        <p:txBody>
          <a:bodyPr/>
          <a:lstStyle>
            <a:lvl1pPr>
              <a:defRPr sz="3500"/>
            </a:lvl1pPr>
          </a:lstStyle>
          <a:p>
            <a:r>
              <a:t>Violation in the North　北イスラエルの背信</a:t>
            </a:r>
          </a:p>
        </p:txBody>
      </p:sp>
      <p:sp>
        <p:nvSpPr>
          <p:cNvPr id="290" name="Google Shape;329;g36a5949d82c_0_2"/>
          <p:cNvSpPr txBox="1">
            <a:spLocks noGrp="1"/>
          </p:cNvSpPr>
          <p:nvPr>
            <p:ph type="body" idx="1"/>
          </p:nvPr>
        </p:nvSpPr>
        <p:spPr>
          <a:xfrm>
            <a:off x="457200" y="1828800"/>
            <a:ext cx="8229600" cy="4800600"/>
          </a:xfrm>
          <a:prstGeom prst="rect">
            <a:avLst/>
          </a:prstGeom>
        </p:spPr>
        <p:txBody>
          <a:bodyPr/>
          <a:lstStyle/>
          <a:p>
            <a:pPr marL="394715" indent="-394715" defTabSz="768094">
              <a:lnSpc>
                <a:spcPct val="90000"/>
              </a:lnSpc>
              <a:spcBef>
                <a:spcPts val="0"/>
              </a:spcBef>
              <a:buSzTx/>
              <a:buNone/>
              <a:defRPr sz="2900" b="1"/>
            </a:pPr>
            <a:r>
              <a:t>Solomon became the first to violate the expectation that worship was to be conducted exclusively at the Jerusalem temple (1 Kg. 3:3; 11:7-8) </a:t>
            </a:r>
          </a:p>
          <a:p>
            <a:pPr marL="394715" indent="-394715" defTabSz="768094">
              <a:lnSpc>
                <a:spcPct val="90000"/>
              </a:lnSpc>
              <a:spcBef>
                <a:spcPts val="0"/>
              </a:spcBef>
              <a:buSzTx/>
              <a:buNone/>
              <a:defRPr sz="2600" b="1"/>
            </a:pPr>
            <a:endParaRPr/>
          </a:p>
          <a:p>
            <a:pPr marL="394715" indent="-394715" defTabSz="768094">
              <a:lnSpc>
                <a:spcPct val="90000"/>
              </a:lnSpc>
              <a:spcBef>
                <a:spcPts val="0"/>
              </a:spcBef>
              <a:buSzTx/>
              <a:buNone/>
              <a:defRPr sz="2600" b="1"/>
            </a:pPr>
            <a:endParaRPr/>
          </a:p>
          <a:p>
            <a:pPr marL="0" indent="0" defTabSz="768094">
              <a:lnSpc>
                <a:spcPct val="115000"/>
              </a:lnSpc>
              <a:spcBef>
                <a:spcPts val="1000"/>
              </a:spcBef>
              <a:buSzTx/>
              <a:buNone/>
              <a:defRPr sz="2500" b="1">
                <a:latin typeface="+mn-lt"/>
                <a:ea typeface="+mn-ea"/>
                <a:cs typeface="+mn-cs"/>
                <a:sym typeface="Arial"/>
              </a:defRPr>
            </a:pPr>
            <a:r>
              <a:t>ソロモンは、礼拝がエルサレム神殿でのみ行われるべきだという期待を最初に破った人物となった</a:t>
            </a:r>
          </a:p>
          <a:p>
            <a:pPr marL="0" indent="0" defTabSz="768094">
              <a:lnSpc>
                <a:spcPct val="115000"/>
              </a:lnSpc>
              <a:spcBef>
                <a:spcPts val="1000"/>
              </a:spcBef>
              <a:buSzTx/>
              <a:buNone/>
              <a:defRPr sz="2500" b="1">
                <a:latin typeface="+mn-lt"/>
                <a:ea typeface="+mn-ea"/>
                <a:cs typeface="+mn-cs"/>
                <a:sym typeface="Arial"/>
              </a:defRPr>
            </a:pPr>
            <a:r>
              <a:t>（1列王記 3:3, 11:7- 8）</a:t>
            </a:r>
          </a:p>
          <a:p>
            <a:pPr marL="394715" indent="-394715" defTabSz="768094">
              <a:lnSpc>
                <a:spcPct val="90000"/>
              </a:lnSpc>
              <a:spcBef>
                <a:spcPts val="1000"/>
              </a:spcBef>
              <a:buSzTx/>
              <a:buNone/>
              <a:defRPr sz="2500" b="1">
                <a:latin typeface="+mn-lt"/>
                <a:ea typeface="+mn-ea"/>
                <a:cs typeface="+mn-cs"/>
                <a:sym typeface="Arial"/>
              </a:defRPr>
            </a:pPr>
            <a:b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0">
                                            <p:bg/>
                                          </p:spTgt>
                                        </p:tgtEl>
                                        <p:attrNameLst>
                                          <p:attrName>style.visibility</p:attrName>
                                        </p:attrNameLst>
                                      </p:cBhvr>
                                      <p:to>
                                        <p:strVal val="visible"/>
                                      </p:to>
                                    </p:set>
                                    <p:anim calcmode="lin" valueType="num">
                                      <p:cBhvr>
                                        <p:cTn id="7" dur="500" fill="hold"/>
                                        <p:tgtEl>
                                          <p:spTgt spid="290">
                                            <p:bg/>
                                          </p:spTgt>
                                        </p:tgtEl>
                                        <p:attrNameLst>
                                          <p:attrName>ppt_w</p:attrName>
                                        </p:attrNameLst>
                                      </p:cBhvr>
                                      <p:tavLst>
                                        <p:tav tm="0">
                                          <p:val>
                                            <p:fltVal val="0"/>
                                          </p:val>
                                        </p:tav>
                                        <p:tav tm="100000">
                                          <p:val>
                                            <p:strVal val="#ppt_w"/>
                                          </p:val>
                                        </p:tav>
                                      </p:tavLst>
                                    </p:anim>
                                    <p:anim calcmode="lin" valueType="num">
                                      <p:cBhvr>
                                        <p:cTn id="8" dur="500" fill="hold"/>
                                        <p:tgtEl>
                                          <p:spTgt spid="29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0">
                                            <p:txEl>
                                              <p:pRg st="0" end="0"/>
                                            </p:txEl>
                                          </p:spTgt>
                                        </p:tgtEl>
                                        <p:attrNameLst>
                                          <p:attrName>style.visibility</p:attrName>
                                        </p:attrNameLst>
                                      </p:cBhvr>
                                      <p:to>
                                        <p:strVal val="visible"/>
                                      </p:to>
                                    </p:set>
                                    <p:anim calcmode="lin" valueType="num">
                                      <p:cBhvr>
                                        <p:cTn id="11" dur="500" fill="hold"/>
                                        <p:tgtEl>
                                          <p:spTgt spid="29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90">
                                            <p:txEl>
                                              <p:pRg st="1" end="1"/>
                                            </p:txEl>
                                          </p:spTgt>
                                        </p:tgtEl>
                                        <p:attrNameLst>
                                          <p:attrName>style.visibility</p:attrName>
                                        </p:attrNameLst>
                                      </p:cBhvr>
                                      <p:to>
                                        <p:strVal val="visible"/>
                                      </p:to>
                                    </p:set>
                                    <p:anim calcmode="lin" valueType="num">
                                      <p:cBhvr>
                                        <p:cTn id="16" dur="500" fill="hold"/>
                                        <p:tgtEl>
                                          <p:spTgt spid="29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9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90">
                                            <p:txEl>
                                              <p:pRg st="2" end="2"/>
                                            </p:txEl>
                                          </p:spTgt>
                                        </p:tgtEl>
                                        <p:attrNameLst>
                                          <p:attrName>style.visibility</p:attrName>
                                        </p:attrNameLst>
                                      </p:cBhvr>
                                      <p:to>
                                        <p:strVal val="visible"/>
                                      </p:to>
                                    </p:set>
                                    <p:anim calcmode="lin" valueType="num">
                                      <p:cBhvr>
                                        <p:cTn id="21" dur="500" fill="hold"/>
                                        <p:tgtEl>
                                          <p:spTgt spid="29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90">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90">
                                            <p:txEl>
                                              <p:pRg st="3" end="3"/>
                                            </p:txEl>
                                          </p:spTgt>
                                        </p:tgtEl>
                                        <p:attrNameLst>
                                          <p:attrName>style.visibility</p:attrName>
                                        </p:attrNameLst>
                                      </p:cBhvr>
                                      <p:to>
                                        <p:strVal val="visible"/>
                                      </p:to>
                                    </p:set>
                                    <p:anim calcmode="lin" valueType="num">
                                      <p:cBhvr>
                                        <p:cTn id="26" dur="500" fill="hold"/>
                                        <p:tgtEl>
                                          <p:spTgt spid="29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90">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290">
                                            <p:txEl>
                                              <p:pRg st="4" end="4"/>
                                            </p:txEl>
                                          </p:spTgt>
                                        </p:tgtEl>
                                        <p:attrNameLst>
                                          <p:attrName>style.visibility</p:attrName>
                                        </p:attrNameLst>
                                      </p:cBhvr>
                                      <p:to>
                                        <p:strVal val="visible"/>
                                      </p:to>
                                    </p:set>
                                    <p:anim calcmode="lin" valueType="num">
                                      <p:cBhvr>
                                        <p:cTn id="31" dur="500" fill="hold"/>
                                        <p:tgtEl>
                                          <p:spTgt spid="29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90">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290">
                                            <p:txEl>
                                              <p:pRg st="5" end="5"/>
                                            </p:txEl>
                                          </p:spTgt>
                                        </p:tgtEl>
                                        <p:attrNameLst>
                                          <p:attrName>style.visibility</p:attrName>
                                        </p:attrNameLst>
                                      </p:cBhvr>
                                      <p:to>
                                        <p:strVal val="visible"/>
                                      </p:to>
                                    </p:set>
                                    <p:anim calcmode="lin" valueType="num">
                                      <p:cBhvr>
                                        <p:cTn id="36" dur="500" fill="hold"/>
                                        <p:tgtEl>
                                          <p:spTgt spid="290">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9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build="p" bldLvl="5" animBg="1" advAuto="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170</a:t>
            </a:fld>
            <a:endParaRPr/>
          </a:p>
        </p:txBody>
      </p:sp>
      <p:sp>
        <p:nvSpPr>
          <p:cNvPr id="1125" name="Sennacherib’s Threat (2 Kg. 18:17-37)"/>
          <p:cNvSpPr txBox="1">
            <a:spLocks noGrp="1"/>
          </p:cNvSpPr>
          <p:nvPr>
            <p:ph type="title" idx="4294967295"/>
          </p:nvPr>
        </p:nvSpPr>
        <p:spPr>
          <a:xfrm>
            <a:off x="457200" y="784409"/>
            <a:ext cx="8229600" cy="924648"/>
          </a:xfrm>
          <a:prstGeom prst="rect">
            <a:avLst/>
          </a:prstGeom>
        </p:spPr>
        <p:txBody>
          <a:bodyPr/>
          <a:lstStyle>
            <a:lvl1pPr>
              <a:defRPr sz="2800"/>
            </a:lvl1pPr>
          </a:lstStyle>
          <a:p>
            <a:pPr>
              <a:defRPr sz="4400"/>
            </a:pPr>
            <a:r>
              <a:rPr sz="2800" dirty="0"/>
              <a:t>Sennacherib’s Threat (2 Kg. 18:17-37)</a:t>
            </a:r>
          </a:p>
        </p:txBody>
      </p:sp>
      <p:sp>
        <p:nvSpPr>
          <p:cNvPr id="1126" name="The irony of Sennacherib’s threat is that it was delivered at the same place that Hezekiah’s father, Ahaz, had been urged by Isaiah to stand firm in his faith (2 Kg. 18:17; cf. Is. 7:3).…"/>
          <p:cNvSpPr txBox="1">
            <a:spLocks noGrp="1"/>
          </p:cNvSpPr>
          <p:nvPr>
            <p:ph type="body" idx="4294967295"/>
          </p:nvPr>
        </p:nvSpPr>
        <p:spPr>
          <a:xfrm>
            <a:off x="304800" y="1828800"/>
            <a:ext cx="8839200" cy="5029200"/>
          </a:xfrm>
          <a:prstGeom prst="rect">
            <a:avLst/>
          </a:prstGeom>
        </p:spPr>
        <p:txBody>
          <a:bodyPr/>
          <a:lstStyle/>
          <a:p>
            <a:pPr>
              <a:lnSpc>
                <a:spcPct val="90000"/>
              </a:lnSpc>
              <a:buSzTx/>
              <a:buNone/>
              <a:defRPr b="1"/>
            </a:pPr>
            <a:r>
              <a:t>The irony of Sennacherib’s threat is that it was delivered at the same place that Hezekiah’s father, Ahaz, had been urged by Isaiah to stand firm in his faith (2 Kg. 18:17; cf. Is. 7:3).</a:t>
            </a:r>
          </a:p>
          <a:p>
            <a:pPr>
              <a:lnSpc>
                <a:spcPct val="90000"/>
              </a:lnSpc>
              <a:spcBef>
                <a:spcPts val="600"/>
              </a:spcBef>
              <a:defRPr sz="2800" i="1"/>
            </a:pPr>
            <a:r>
              <a:t>Ahaz ignored Isaiah, but now Hezekiah would listen (2 Kg. 19:5ff.). </a:t>
            </a:r>
          </a:p>
          <a:p>
            <a:pPr>
              <a:lnSpc>
                <a:spcPct val="90000"/>
              </a:lnSpc>
              <a:spcBef>
                <a:spcPts val="600"/>
              </a:spcBef>
              <a:defRPr sz="2800" i="1"/>
            </a:pPr>
            <a:r>
              <a:t>In spite of his threats, Sennacherib did not breach Jerusalem’s walls nor conquer the city. </a:t>
            </a:r>
          </a:p>
          <a:p>
            <a:pPr>
              <a:lnSpc>
                <a:spcPct val="90000"/>
              </a:lnSpc>
              <a:spcBef>
                <a:spcPts val="600"/>
              </a:spcBef>
              <a:defRPr sz="2800" i="1"/>
            </a:pPr>
            <a:r>
              <a:t>Hearing a report that Tirhakah of Egypt was mobilizing, and after losing troops in a plague, Sennacherib withdrew (2 Kg. 19:9, 35-36).</a:t>
            </a:r>
          </a:p>
        </p:txBody>
      </p:sp>
      <p:sp>
        <p:nvSpPr>
          <p:cNvPr id="1127" name="Text"/>
          <p:cNvSpPr txBox="1"/>
          <p:nvPr/>
        </p:nvSpPr>
        <p:spPr>
          <a:xfrm>
            <a:off x="4500881" y="3294381"/>
            <a:ext cx="142237"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200">
                <a:latin typeface="Times Roman"/>
                <a:ea typeface="Times Roman"/>
                <a:cs typeface="Times Roman"/>
                <a:sym typeface="Times Roman"/>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26">
                                            <p:bg/>
                                          </p:spTgt>
                                        </p:tgtEl>
                                        <p:attrNameLst>
                                          <p:attrName>style.visibility</p:attrName>
                                        </p:attrNameLst>
                                      </p:cBhvr>
                                      <p:to>
                                        <p:strVal val="visible"/>
                                      </p:to>
                                    </p:set>
                                    <p:anim calcmode="lin" valueType="num">
                                      <p:cBhvr>
                                        <p:cTn id="7" dur="500" fill="hold"/>
                                        <p:tgtEl>
                                          <p:spTgt spid="1126">
                                            <p:bg/>
                                          </p:spTgt>
                                        </p:tgtEl>
                                        <p:attrNameLst>
                                          <p:attrName>ppt_w</p:attrName>
                                        </p:attrNameLst>
                                      </p:cBhvr>
                                      <p:tavLst>
                                        <p:tav tm="0">
                                          <p:val>
                                            <p:fltVal val="0"/>
                                          </p:val>
                                        </p:tav>
                                        <p:tav tm="100000">
                                          <p:val>
                                            <p:strVal val="#ppt_w"/>
                                          </p:val>
                                        </p:tav>
                                      </p:tavLst>
                                    </p:anim>
                                    <p:anim calcmode="lin" valueType="num">
                                      <p:cBhvr>
                                        <p:cTn id="8" dur="500" fill="hold"/>
                                        <p:tgtEl>
                                          <p:spTgt spid="112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26">
                                            <p:txEl>
                                              <p:pRg st="0" end="0"/>
                                            </p:txEl>
                                          </p:spTgt>
                                        </p:tgtEl>
                                        <p:attrNameLst>
                                          <p:attrName>style.visibility</p:attrName>
                                        </p:attrNameLst>
                                      </p:cBhvr>
                                      <p:to>
                                        <p:strVal val="visible"/>
                                      </p:to>
                                    </p:set>
                                    <p:anim calcmode="lin" valueType="num">
                                      <p:cBhvr>
                                        <p:cTn id="11" dur="500" fill="hold"/>
                                        <p:tgtEl>
                                          <p:spTgt spid="11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2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26">
                                            <p:txEl>
                                              <p:pRg st="1" end="1"/>
                                            </p:txEl>
                                          </p:spTgt>
                                        </p:tgtEl>
                                        <p:attrNameLst>
                                          <p:attrName>style.visibility</p:attrName>
                                        </p:attrNameLst>
                                      </p:cBhvr>
                                      <p:to>
                                        <p:strVal val="visible"/>
                                      </p:to>
                                    </p:set>
                                    <p:anim calcmode="lin" valueType="num">
                                      <p:cBhvr>
                                        <p:cTn id="16" dur="500" fill="hold"/>
                                        <p:tgtEl>
                                          <p:spTgt spid="112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2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26">
                                            <p:txEl>
                                              <p:pRg st="2" end="2"/>
                                            </p:txEl>
                                          </p:spTgt>
                                        </p:tgtEl>
                                        <p:attrNameLst>
                                          <p:attrName>style.visibility</p:attrName>
                                        </p:attrNameLst>
                                      </p:cBhvr>
                                      <p:to>
                                        <p:strVal val="visible"/>
                                      </p:to>
                                    </p:set>
                                    <p:anim calcmode="lin" valueType="num">
                                      <p:cBhvr>
                                        <p:cTn id="21" dur="500" fill="hold"/>
                                        <p:tgtEl>
                                          <p:spTgt spid="11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26">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126">
                                            <p:txEl>
                                              <p:pRg st="3" end="3"/>
                                            </p:txEl>
                                          </p:spTgt>
                                        </p:tgtEl>
                                        <p:attrNameLst>
                                          <p:attrName>style.visibility</p:attrName>
                                        </p:attrNameLst>
                                      </p:cBhvr>
                                      <p:to>
                                        <p:strVal val="visible"/>
                                      </p:to>
                                    </p:set>
                                    <p:anim calcmode="lin" valueType="num">
                                      <p:cBhvr>
                                        <p:cTn id="26" dur="500" fill="hold"/>
                                        <p:tgtEl>
                                          <p:spTgt spid="1126">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2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1" build="p" bldLvl="5"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171</a:t>
            </a:fld>
            <a:endParaRPr/>
          </a:p>
        </p:txBody>
      </p:sp>
      <p:sp>
        <p:nvSpPr>
          <p:cNvPr id="1130" name="Sennacherib’s Threat (2 Kg. 18:17-37)"/>
          <p:cNvSpPr txBox="1">
            <a:spLocks noGrp="1"/>
          </p:cNvSpPr>
          <p:nvPr>
            <p:ph type="title" idx="4294967295"/>
          </p:nvPr>
        </p:nvSpPr>
        <p:spPr>
          <a:xfrm>
            <a:off x="457200" y="784409"/>
            <a:ext cx="8229600" cy="924648"/>
          </a:xfrm>
          <a:prstGeom prst="rect">
            <a:avLst/>
          </a:prstGeom>
        </p:spPr>
        <p:txBody>
          <a:bodyPr/>
          <a:lstStyle>
            <a:lvl1pPr>
              <a:defRPr sz="2800"/>
            </a:lvl1pPr>
          </a:lstStyle>
          <a:p>
            <a:pPr>
              <a:defRPr sz="4400"/>
            </a:pPr>
            <a:r>
              <a:rPr sz="2800" dirty="0" err="1"/>
              <a:t>セナケリブの脅迫（列王記第二</a:t>
            </a:r>
            <a:r>
              <a:rPr sz="2800" dirty="0"/>
              <a:t> 18章17～37節）</a:t>
            </a:r>
          </a:p>
        </p:txBody>
      </p:sp>
      <p:sp>
        <p:nvSpPr>
          <p:cNvPr id="1131" name="The irony of Sennacherib’s threat is that it was delivered at the same place that Hezekiah’s father, Ahaz, had been urged by Isaiah to stand firm in his faith (2 Kg. 18:17; cf. Is. 7:3).…"/>
          <p:cNvSpPr txBox="1">
            <a:spLocks noGrp="1"/>
          </p:cNvSpPr>
          <p:nvPr>
            <p:ph type="body" idx="4294967295"/>
          </p:nvPr>
        </p:nvSpPr>
        <p:spPr>
          <a:xfrm>
            <a:off x="304800" y="1828800"/>
            <a:ext cx="8839200" cy="5029200"/>
          </a:xfrm>
          <a:prstGeom prst="rect">
            <a:avLst/>
          </a:prstGeom>
        </p:spPr>
        <p:txBody>
          <a:bodyPr/>
          <a:lstStyle/>
          <a:p>
            <a:pPr marL="418211" indent="-418211" defTabSz="813816">
              <a:lnSpc>
                <a:spcPct val="90000"/>
              </a:lnSpc>
              <a:spcBef>
                <a:spcPts val="600"/>
              </a:spcBef>
              <a:buSzTx/>
              <a:buNone/>
              <a:defRPr sz="2848" b="1"/>
            </a:pPr>
            <a:r>
              <a:t>セナケリブの脅迫の皮肉な点は、それが、ヒゼキヤの父アハズがかつてイザヤから信仰に堅く立つよう促された場所で語られたということである（列王記第二18章17節；イザヤ書7章3節参照）</a:t>
            </a:r>
          </a:p>
          <a:p>
            <a:pPr marL="418211" indent="-418211" defTabSz="813816">
              <a:lnSpc>
                <a:spcPct val="90000"/>
              </a:lnSpc>
              <a:spcBef>
                <a:spcPts val="500"/>
              </a:spcBef>
              <a:defRPr sz="2492" i="1"/>
            </a:pPr>
            <a:r>
              <a:t>アハズはイザヤの言葉を無視したが、ヒゼキヤは耳を傾けた（列王記第二19章5節以降）。</a:t>
            </a:r>
          </a:p>
          <a:p>
            <a:pPr marL="418211" indent="-418211" defTabSz="813816">
              <a:lnSpc>
                <a:spcPct val="90000"/>
              </a:lnSpc>
              <a:spcBef>
                <a:spcPts val="500"/>
              </a:spcBef>
              <a:defRPr sz="2492" i="1"/>
            </a:pPr>
            <a:r>
              <a:t>セナケリブは多くの脅しを発したものの、エルサレムの城壁を破ることも、都市を征服することもなかった。</a:t>
            </a:r>
          </a:p>
          <a:p>
            <a:pPr marL="418211" indent="-418211" defTabSz="813816">
              <a:lnSpc>
                <a:spcPct val="90000"/>
              </a:lnSpc>
              <a:spcBef>
                <a:spcPts val="500"/>
              </a:spcBef>
              <a:defRPr sz="2492" i="1"/>
            </a:pPr>
            <a:r>
              <a:t>エジプトのティルハカが出陣しているという報告を聞き、さらに疫病によって兵を失ったセナケリブは、撤退した（列王記第二19章9節、35〜36節）</a:t>
            </a:r>
          </a:p>
        </p:txBody>
      </p:sp>
      <p:sp>
        <p:nvSpPr>
          <p:cNvPr id="1132" name="Text"/>
          <p:cNvSpPr txBox="1"/>
          <p:nvPr/>
        </p:nvSpPr>
        <p:spPr>
          <a:xfrm>
            <a:off x="4500881" y="3294381"/>
            <a:ext cx="142237"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200">
                <a:latin typeface="Times Roman"/>
                <a:ea typeface="Times Roman"/>
                <a:cs typeface="Times Roman"/>
                <a:sym typeface="Times Roman"/>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31">
                                            <p:bg/>
                                          </p:spTgt>
                                        </p:tgtEl>
                                        <p:attrNameLst>
                                          <p:attrName>style.visibility</p:attrName>
                                        </p:attrNameLst>
                                      </p:cBhvr>
                                      <p:to>
                                        <p:strVal val="visible"/>
                                      </p:to>
                                    </p:set>
                                    <p:anim calcmode="lin" valueType="num">
                                      <p:cBhvr>
                                        <p:cTn id="7" dur="500" fill="hold"/>
                                        <p:tgtEl>
                                          <p:spTgt spid="1131">
                                            <p:bg/>
                                          </p:spTgt>
                                        </p:tgtEl>
                                        <p:attrNameLst>
                                          <p:attrName>ppt_w</p:attrName>
                                        </p:attrNameLst>
                                      </p:cBhvr>
                                      <p:tavLst>
                                        <p:tav tm="0">
                                          <p:val>
                                            <p:fltVal val="0"/>
                                          </p:val>
                                        </p:tav>
                                        <p:tav tm="100000">
                                          <p:val>
                                            <p:strVal val="#ppt_w"/>
                                          </p:val>
                                        </p:tav>
                                      </p:tavLst>
                                    </p:anim>
                                    <p:anim calcmode="lin" valueType="num">
                                      <p:cBhvr>
                                        <p:cTn id="8" dur="500" fill="hold"/>
                                        <p:tgtEl>
                                          <p:spTgt spid="113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31">
                                            <p:txEl>
                                              <p:pRg st="0" end="0"/>
                                            </p:txEl>
                                          </p:spTgt>
                                        </p:tgtEl>
                                        <p:attrNameLst>
                                          <p:attrName>style.visibility</p:attrName>
                                        </p:attrNameLst>
                                      </p:cBhvr>
                                      <p:to>
                                        <p:strVal val="visible"/>
                                      </p:to>
                                    </p:set>
                                    <p:anim calcmode="lin" valueType="num">
                                      <p:cBhvr>
                                        <p:cTn id="11" dur="500" fill="hold"/>
                                        <p:tgtEl>
                                          <p:spTgt spid="113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3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31">
                                            <p:txEl>
                                              <p:pRg st="1" end="1"/>
                                            </p:txEl>
                                          </p:spTgt>
                                        </p:tgtEl>
                                        <p:attrNameLst>
                                          <p:attrName>style.visibility</p:attrName>
                                        </p:attrNameLst>
                                      </p:cBhvr>
                                      <p:to>
                                        <p:strVal val="visible"/>
                                      </p:to>
                                    </p:set>
                                    <p:anim calcmode="lin" valueType="num">
                                      <p:cBhvr>
                                        <p:cTn id="16" dur="500" fill="hold"/>
                                        <p:tgtEl>
                                          <p:spTgt spid="113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3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31">
                                            <p:txEl>
                                              <p:pRg st="2" end="2"/>
                                            </p:txEl>
                                          </p:spTgt>
                                        </p:tgtEl>
                                        <p:attrNameLst>
                                          <p:attrName>style.visibility</p:attrName>
                                        </p:attrNameLst>
                                      </p:cBhvr>
                                      <p:to>
                                        <p:strVal val="visible"/>
                                      </p:to>
                                    </p:set>
                                    <p:anim calcmode="lin" valueType="num">
                                      <p:cBhvr>
                                        <p:cTn id="21" dur="500" fill="hold"/>
                                        <p:tgtEl>
                                          <p:spTgt spid="113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31">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131">
                                            <p:txEl>
                                              <p:pRg st="3" end="3"/>
                                            </p:txEl>
                                          </p:spTgt>
                                        </p:tgtEl>
                                        <p:attrNameLst>
                                          <p:attrName>style.visibility</p:attrName>
                                        </p:attrNameLst>
                                      </p:cBhvr>
                                      <p:to>
                                        <p:strVal val="visible"/>
                                      </p:to>
                                    </p:set>
                                    <p:anim calcmode="lin" valueType="num">
                                      <p:cBhvr>
                                        <p:cTn id="26" dur="500" fill="hold"/>
                                        <p:tgtEl>
                                          <p:spTgt spid="113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3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1" build="p" bldLvl="5"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172</a:t>
            </a:fld>
            <a:endParaRPr/>
          </a:p>
        </p:txBody>
      </p:sp>
      <p:sp>
        <p:nvSpPr>
          <p:cNvPr id="1135" name="End of Hezekiah’s Life (2 Kg. 20)"/>
          <p:cNvSpPr txBox="1">
            <a:spLocks noGrp="1"/>
          </p:cNvSpPr>
          <p:nvPr>
            <p:ph type="title" idx="4294967295"/>
          </p:nvPr>
        </p:nvSpPr>
        <p:spPr>
          <a:xfrm>
            <a:off x="457200" y="533398"/>
            <a:ext cx="8229600" cy="1143004"/>
          </a:xfrm>
          <a:prstGeom prst="rect">
            <a:avLst/>
          </a:prstGeom>
        </p:spPr>
        <p:txBody>
          <a:bodyPr/>
          <a:lstStyle/>
          <a:p>
            <a:r>
              <a:t>End of Hezekiah’s Life </a:t>
            </a:r>
            <a:r>
              <a:rPr sz="2800" b="1"/>
              <a:t>(2 Kg. 20)</a:t>
            </a:r>
          </a:p>
        </p:txBody>
      </p:sp>
      <p:sp>
        <p:nvSpPr>
          <p:cNvPr id="1136" name="Two episodes conclude Hezekiah’s life:…"/>
          <p:cNvSpPr txBox="1">
            <a:spLocks noGrp="1"/>
          </p:cNvSpPr>
          <p:nvPr>
            <p:ph type="body" idx="4294967295"/>
          </p:nvPr>
        </p:nvSpPr>
        <p:spPr>
          <a:xfrm>
            <a:off x="381000" y="1828800"/>
            <a:ext cx="8305800" cy="4876800"/>
          </a:xfrm>
          <a:prstGeom prst="rect">
            <a:avLst/>
          </a:prstGeom>
        </p:spPr>
        <p:txBody>
          <a:bodyPr/>
          <a:lstStyle/>
          <a:p>
            <a:pPr>
              <a:lnSpc>
                <a:spcPct val="90000"/>
              </a:lnSpc>
              <a:buSzTx/>
              <a:buNone/>
              <a:defRPr b="1"/>
            </a:pPr>
            <a:r>
              <a:t>Two episodes conclude Hezekiah’s life:</a:t>
            </a:r>
          </a:p>
          <a:p>
            <a:pPr>
              <a:lnSpc>
                <a:spcPct val="90000"/>
              </a:lnSpc>
              <a:spcBef>
                <a:spcPts val="600"/>
              </a:spcBef>
              <a:defRPr sz="2800" i="1"/>
            </a:pPr>
            <a:r>
              <a:t>His illness, which at first was pronounced by Isaiah as terminal, resulted in an extension of life with a prophetic sign on the sun dial.</a:t>
            </a:r>
          </a:p>
          <a:p>
            <a:pPr marL="908050" lvl="1" indent="-436562">
              <a:lnSpc>
                <a:spcPct val="90000"/>
              </a:lnSpc>
              <a:spcBef>
                <a:spcPts val="0"/>
              </a:spcBef>
              <a:buClr>
                <a:schemeClr val="accent2"/>
              </a:buClr>
              <a:defRPr sz="2400">
                <a:latin typeface="Arial Narrow"/>
                <a:ea typeface="Arial Narrow"/>
                <a:cs typeface="Arial Narrow"/>
                <a:sym typeface="Arial Narrow"/>
              </a:defRPr>
            </a:pPr>
            <a:r>
              <a:t>The nature of this device is debated. A Qumran scroll (1QIsa</a:t>
            </a:r>
            <a:r>
              <a:rPr baseline="30000"/>
              <a:t>a</a:t>
            </a:r>
            <a:r>
              <a:t>) says it was the “upper dial of Ahaz”, presumably of Assyrian origin.</a:t>
            </a:r>
          </a:p>
          <a:p>
            <a:pPr marL="908050" lvl="1" indent="-436562">
              <a:lnSpc>
                <a:spcPct val="90000"/>
              </a:lnSpc>
              <a:spcBef>
                <a:spcPts val="0"/>
              </a:spcBef>
              <a:buClr>
                <a:schemeClr val="accent2"/>
              </a:buClr>
              <a:defRPr sz="2400">
                <a:latin typeface="Arial Narrow"/>
                <a:ea typeface="Arial Narrow"/>
                <a:cs typeface="Arial Narrow"/>
                <a:sym typeface="Arial Narrow"/>
              </a:defRPr>
            </a:pPr>
            <a:r>
              <a:t>Because the Hebrew text speaks of “steps”, other interpreters conclude that it was not a dial.</a:t>
            </a:r>
          </a:p>
          <a:p>
            <a:pPr>
              <a:lnSpc>
                <a:spcPct val="90000"/>
              </a:lnSpc>
              <a:spcBef>
                <a:spcPts val="600"/>
              </a:spcBef>
              <a:defRPr sz="2800" i="1"/>
            </a:pPr>
            <a:r>
              <a:t>His rash decision to show dignitaries from Merodach-Baladan of Babylon all his treasury resulted in Isaiah’s prediction of exile.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36">
                                            <p:bg/>
                                          </p:spTgt>
                                        </p:tgtEl>
                                        <p:attrNameLst>
                                          <p:attrName>style.visibility</p:attrName>
                                        </p:attrNameLst>
                                      </p:cBhvr>
                                      <p:to>
                                        <p:strVal val="visible"/>
                                      </p:to>
                                    </p:set>
                                    <p:anim calcmode="lin" valueType="num">
                                      <p:cBhvr>
                                        <p:cTn id="7" dur="500" fill="hold"/>
                                        <p:tgtEl>
                                          <p:spTgt spid="1136">
                                            <p:bg/>
                                          </p:spTgt>
                                        </p:tgtEl>
                                        <p:attrNameLst>
                                          <p:attrName>ppt_w</p:attrName>
                                        </p:attrNameLst>
                                      </p:cBhvr>
                                      <p:tavLst>
                                        <p:tav tm="0">
                                          <p:val>
                                            <p:fltVal val="0"/>
                                          </p:val>
                                        </p:tav>
                                        <p:tav tm="100000">
                                          <p:val>
                                            <p:strVal val="#ppt_w"/>
                                          </p:val>
                                        </p:tav>
                                      </p:tavLst>
                                    </p:anim>
                                    <p:anim calcmode="lin" valueType="num">
                                      <p:cBhvr>
                                        <p:cTn id="8" dur="500" fill="hold"/>
                                        <p:tgtEl>
                                          <p:spTgt spid="113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36">
                                            <p:txEl>
                                              <p:pRg st="0" end="0"/>
                                            </p:txEl>
                                          </p:spTgt>
                                        </p:tgtEl>
                                        <p:attrNameLst>
                                          <p:attrName>style.visibility</p:attrName>
                                        </p:attrNameLst>
                                      </p:cBhvr>
                                      <p:to>
                                        <p:strVal val="visible"/>
                                      </p:to>
                                    </p:set>
                                    <p:anim calcmode="lin" valueType="num">
                                      <p:cBhvr>
                                        <p:cTn id="11" dur="500" fill="hold"/>
                                        <p:tgtEl>
                                          <p:spTgt spid="113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3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36">
                                            <p:txEl>
                                              <p:pRg st="1" end="1"/>
                                            </p:txEl>
                                          </p:spTgt>
                                        </p:tgtEl>
                                        <p:attrNameLst>
                                          <p:attrName>style.visibility</p:attrName>
                                        </p:attrNameLst>
                                      </p:cBhvr>
                                      <p:to>
                                        <p:strVal val="visible"/>
                                      </p:to>
                                    </p:set>
                                    <p:anim calcmode="lin" valueType="num">
                                      <p:cBhvr>
                                        <p:cTn id="16" dur="500" fill="hold"/>
                                        <p:tgtEl>
                                          <p:spTgt spid="113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3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36">
                                            <p:txEl>
                                              <p:pRg st="2" end="2"/>
                                            </p:txEl>
                                          </p:spTgt>
                                        </p:tgtEl>
                                        <p:attrNameLst>
                                          <p:attrName>style.visibility</p:attrName>
                                        </p:attrNameLst>
                                      </p:cBhvr>
                                      <p:to>
                                        <p:strVal val="visible"/>
                                      </p:to>
                                    </p:set>
                                    <p:anim calcmode="lin" valueType="num">
                                      <p:cBhvr>
                                        <p:cTn id="21" dur="500" fill="hold"/>
                                        <p:tgtEl>
                                          <p:spTgt spid="113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3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36">
                                            <p:txEl>
                                              <p:pRg st="3" end="3"/>
                                            </p:txEl>
                                          </p:spTgt>
                                        </p:tgtEl>
                                        <p:attrNameLst>
                                          <p:attrName>style.visibility</p:attrName>
                                        </p:attrNameLst>
                                      </p:cBhvr>
                                      <p:to>
                                        <p:strVal val="visible"/>
                                      </p:to>
                                    </p:set>
                                    <p:anim calcmode="lin" valueType="num">
                                      <p:cBhvr>
                                        <p:cTn id="27" dur="500" fill="hold"/>
                                        <p:tgtEl>
                                          <p:spTgt spid="1136">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36">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1" nodeType="afterEffect">
                                  <p:stCondLst>
                                    <p:cond delay="0"/>
                                  </p:stCondLst>
                                  <p:iterate>
                                    <p:tmAbs val="0"/>
                                  </p:iterate>
                                  <p:childTnLst>
                                    <p:set>
                                      <p:cBhvr>
                                        <p:cTn id="31" fill="hold"/>
                                        <p:tgtEl>
                                          <p:spTgt spid="1136">
                                            <p:txEl>
                                              <p:pRg st="4" end="4"/>
                                            </p:txEl>
                                          </p:spTgt>
                                        </p:tgtEl>
                                        <p:attrNameLst>
                                          <p:attrName>style.visibility</p:attrName>
                                        </p:attrNameLst>
                                      </p:cBhvr>
                                      <p:to>
                                        <p:strVal val="visible"/>
                                      </p:to>
                                    </p:set>
                                    <p:anim calcmode="lin" valueType="num">
                                      <p:cBhvr>
                                        <p:cTn id="32" dur="500" fill="hold"/>
                                        <p:tgtEl>
                                          <p:spTgt spid="1136">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13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1" build="p" bldLvl="5" animBg="1" advAuto="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173</a:t>
            </a:fld>
            <a:endParaRPr/>
          </a:p>
        </p:txBody>
      </p:sp>
      <p:sp>
        <p:nvSpPr>
          <p:cNvPr id="1139" name="End of Hezekiah’s Life (2 Kg. 20)"/>
          <p:cNvSpPr txBox="1">
            <a:spLocks noGrp="1"/>
          </p:cNvSpPr>
          <p:nvPr>
            <p:ph type="title" idx="4294967295"/>
          </p:nvPr>
        </p:nvSpPr>
        <p:spPr>
          <a:xfrm>
            <a:off x="312644" y="380999"/>
            <a:ext cx="8442512" cy="1143004"/>
          </a:xfrm>
          <a:prstGeom prst="rect">
            <a:avLst/>
          </a:prstGeom>
        </p:spPr>
        <p:txBody>
          <a:bodyPr/>
          <a:lstStyle/>
          <a:p>
            <a:pPr defTabSz="813816">
              <a:defRPr sz="3916"/>
            </a:pPr>
            <a:r>
              <a:rPr dirty="0" err="1"/>
              <a:t>ヒゼキヤの生涯の終わり</a:t>
            </a:r>
            <a:br>
              <a:rPr lang="en-US" dirty="0"/>
            </a:br>
            <a:r>
              <a:rPr sz="2492" b="1" dirty="0"/>
              <a:t>（列王記第二20章）</a:t>
            </a:r>
          </a:p>
        </p:txBody>
      </p:sp>
      <p:sp>
        <p:nvSpPr>
          <p:cNvPr id="1140" name="Two episodes conclude Hezekiah’s life:…"/>
          <p:cNvSpPr txBox="1">
            <a:spLocks noGrp="1"/>
          </p:cNvSpPr>
          <p:nvPr>
            <p:ph type="body" idx="4294967295"/>
          </p:nvPr>
        </p:nvSpPr>
        <p:spPr>
          <a:xfrm>
            <a:off x="381000" y="1828800"/>
            <a:ext cx="8305800" cy="4876800"/>
          </a:xfrm>
          <a:prstGeom prst="rect">
            <a:avLst/>
          </a:prstGeom>
        </p:spPr>
        <p:txBody>
          <a:bodyPr/>
          <a:lstStyle/>
          <a:p>
            <a:pPr marL="343027" indent="-343027" defTabSz="667512">
              <a:lnSpc>
                <a:spcPct val="90000"/>
              </a:lnSpc>
              <a:spcBef>
                <a:spcPts val="500"/>
              </a:spcBef>
              <a:buSzTx/>
              <a:buNone/>
              <a:defRPr sz="2336" b="1"/>
            </a:pPr>
            <a:r>
              <a:t>ヒゼキヤの生涯を締めくくるのは、2つの出来事である：</a:t>
            </a:r>
          </a:p>
          <a:p>
            <a:pPr marL="343027" indent="-343027" defTabSz="667512">
              <a:lnSpc>
                <a:spcPct val="90000"/>
              </a:lnSpc>
              <a:spcBef>
                <a:spcPts val="400"/>
              </a:spcBef>
              <a:defRPr sz="2044" i="1"/>
            </a:pPr>
            <a:r>
              <a:t>彼の病は、最初はイザヤによって「死に至るもの」と宣告されたが、預言的なしるしとして日時計に現れた奇跡とともに、命が延ばされる結果となった。</a:t>
            </a:r>
          </a:p>
          <a:p>
            <a:pPr marL="343027" indent="-343027" defTabSz="667512">
              <a:lnSpc>
                <a:spcPct val="90000"/>
              </a:lnSpc>
              <a:spcBef>
                <a:spcPts val="400"/>
              </a:spcBef>
              <a:defRPr sz="2044" i="1"/>
            </a:pPr>
            <a:r>
              <a:t>　　この日時計の構造については議論がある。クムランの写本（1Qイザ書a）では、それが「アハズの上の日時計」であったと記されており、おそらくアッシリア起源のものであると考えられる。</a:t>
            </a:r>
          </a:p>
          <a:p>
            <a:pPr marL="343027" indent="-343027" defTabSz="667512">
              <a:lnSpc>
                <a:spcPct val="90000"/>
              </a:lnSpc>
              <a:spcBef>
                <a:spcPts val="400"/>
              </a:spcBef>
              <a:defRPr sz="2044" i="1"/>
            </a:pPr>
            <a:r>
              <a:t>　　ヘブライ語本文では「階段（steps）」という語が使われているため、他の解釈者たちは、それは日時計ではなく階段状の構造だったのではないかと結論づけている。</a:t>
            </a:r>
          </a:p>
          <a:p>
            <a:pPr marL="343027" indent="-343027" defTabSz="667512">
              <a:lnSpc>
                <a:spcPct val="90000"/>
              </a:lnSpc>
              <a:spcBef>
                <a:spcPts val="400"/>
              </a:spcBef>
              <a:defRPr sz="2044" i="1"/>
            </a:pPr>
            <a:r>
              <a:t>また、ヒゼキヤがバビロンのメロダク・バラダンからの使節に自分の財宝のすべてを軽率に見せたことが、イザヤによる</a:t>
            </a:r>
            <a:r>
              <a:rPr b="1"/>
              <a:t>バビロン捕囚の預言</a:t>
            </a:r>
            <a:r>
              <a:t>を招くこととなった。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40">
                                            <p:bg/>
                                          </p:spTgt>
                                        </p:tgtEl>
                                        <p:attrNameLst>
                                          <p:attrName>style.visibility</p:attrName>
                                        </p:attrNameLst>
                                      </p:cBhvr>
                                      <p:to>
                                        <p:strVal val="visible"/>
                                      </p:to>
                                    </p:set>
                                    <p:anim calcmode="lin" valueType="num">
                                      <p:cBhvr>
                                        <p:cTn id="7" dur="500" fill="hold"/>
                                        <p:tgtEl>
                                          <p:spTgt spid="1140">
                                            <p:bg/>
                                          </p:spTgt>
                                        </p:tgtEl>
                                        <p:attrNameLst>
                                          <p:attrName>ppt_w</p:attrName>
                                        </p:attrNameLst>
                                      </p:cBhvr>
                                      <p:tavLst>
                                        <p:tav tm="0">
                                          <p:val>
                                            <p:fltVal val="0"/>
                                          </p:val>
                                        </p:tav>
                                        <p:tav tm="100000">
                                          <p:val>
                                            <p:strVal val="#ppt_w"/>
                                          </p:val>
                                        </p:tav>
                                      </p:tavLst>
                                    </p:anim>
                                    <p:anim calcmode="lin" valueType="num">
                                      <p:cBhvr>
                                        <p:cTn id="8" dur="500" fill="hold"/>
                                        <p:tgtEl>
                                          <p:spTgt spid="114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40">
                                            <p:txEl>
                                              <p:pRg st="0" end="0"/>
                                            </p:txEl>
                                          </p:spTgt>
                                        </p:tgtEl>
                                        <p:attrNameLst>
                                          <p:attrName>style.visibility</p:attrName>
                                        </p:attrNameLst>
                                      </p:cBhvr>
                                      <p:to>
                                        <p:strVal val="visible"/>
                                      </p:to>
                                    </p:set>
                                    <p:anim calcmode="lin" valueType="num">
                                      <p:cBhvr>
                                        <p:cTn id="11" dur="500" fill="hold"/>
                                        <p:tgtEl>
                                          <p:spTgt spid="11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4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40">
                                            <p:txEl>
                                              <p:pRg st="1" end="1"/>
                                            </p:txEl>
                                          </p:spTgt>
                                        </p:tgtEl>
                                        <p:attrNameLst>
                                          <p:attrName>style.visibility</p:attrName>
                                        </p:attrNameLst>
                                      </p:cBhvr>
                                      <p:to>
                                        <p:strVal val="visible"/>
                                      </p:to>
                                    </p:set>
                                    <p:anim calcmode="lin" valueType="num">
                                      <p:cBhvr>
                                        <p:cTn id="16" dur="500" fill="hold"/>
                                        <p:tgtEl>
                                          <p:spTgt spid="114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4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40">
                                            <p:txEl>
                                              <p:pRg st="2" end="2"/>
                                            </p:txEl>
                                          </p:spTgt>
                                        </p:tgtEl>
                                        <p:attrNameLst>
                                          <p:attrName>style.visibility</p:attrName>
                                        </p:attrNameLst>
                                      </p:cBhvr>
                                      <p:to>
                                        <p:strVal val="visible"/>
                                      </p:to>
                                    </p:set>
                                    <p:anim calcmode="lin" valueType="num">
                                      <p:cBhvr>
                                        <p:cTn id="21" dur="500" fill="hold"/>
                                        <p:tgtEl>
                                          <p:spTgt spid="114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4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40">
                                            <p:txEl>
                                              <p:pRg st="3" end="3"/>
                                            </p:txEl>
                                          </p:spTgt>
                                        </p:tgtEl>
                                        <p:attrNameLst>
                                          <p:attrName>style.visibility</p:attrName>
                                        </p:attrNameLst>
                                      </p:cBhvr>
                                      <p:to>
                                        <p:strVal val="visible"/>
                                      </p:to>
                                    </p:set>
                                    <p:anim calcmode="lin" valueType="num">
                                      <p:cBhvr>
                                        <p:cTn id="27" dur="500" fill="hold"/>
                                        <p:tgtEl>
                                          <p:spTgt spid="114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4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140">
                                            <p:txEl>
                                              <p:pRg st="4" end="4"/>
                                            </p:txEl>
                                          </p:spTgt>
                                        </p:tgtEl>
                                        <p:attrNameLst>
                                          <p:attrName>style.visibility</p:attrName>
                                        </p:attrNameLst>
                                      </p:cBhvr>
                                      <p:to>
                                        <p:strVal val="visible"/>
                                      </p:to>
                                    </p:set>
                                    <p:anim calcmode="lin" valueType="num">
                                      <p:cBhvr>
                                        <p:cTn id="33" dur="500" fill="hold"/>
                                        <p:tgtEl>
                                          <p:spTgt spid="114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14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 grpId="1" build="p" bldLvl="5" animBg="1" advAuto="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174</a:t>
            </a:fld>
            <a:endParaRPr/>
          </a:p>
        </p:txBody>
      </p:sp>
      <p:sp>
        <p:nvSpPr>
          <p:cNvPr id="1143" name="Manasseh (2 Kg. 21:1-18)"/>
          <p:cNvSpPr txBox="1">
            <a:spLocks noGrp="1"/>
          </p:cNvSpPr>
          <p:nvPr>
            <p:ph type="title" idx="4294967295"/>
          </p:nvPr>
        </p:nvSpPr>
        <p:spPr>
          <a:xfrm>
            <a:off x="457200" y="533398"/>
            <a:ext cx="8229600" cy="1143004"/>
          </a:xfrm>
          <a:prstGeom prst="rect">
            <a:avLst/>
          </a:prstGeom>
        </p:spPr>
        <p:txBody>
          <a:bodyPr/>
          <a:lstStyle/>
          <a:p>
            <a:r>
              <a:t>Manasseh </a:t>
            </a:r>
            <a:r>
              <a:rPr sz="2800"/>
              <a:t>(2 Kg. 21:1-18)</a:t>
            </a:r>
          </a:p>
        </p:txBody>
      </p:sp>
      <p:sp>
        <p:nvSpPr>
          <p:cNvPr id="1144" name="At the age of 12, Manasseh, Hezekiah’s son, began a co-regency with his father.…"/>
          <p:cNvSpPr txBox="1">
            <a:spLocks noGrp="1"/>
          </p:cNvSpPr>
          <p:nvPr>
            <p:ph type="body" idx="4294967295"/>
          </p:nvPr>
        </p:nvSpPr>
        <p:spPr>
          <a:xfrm>
            <a:off x="457200" y="1828800"/>
            <a:ext cx="8229600" cy="4800600"/>
          </a:xfrm>
          <a:prstGeom prst="rect">
            <a:avLst/>
          </a:prstGeom>
        </p:spPr>
        <p:txBody>
          <a:bodyPr/>
          <a:lstStyle/>
          <a:p>
            <a:pPr>
              <a:lnSpc>
                <a:spcPct val="90000"/>
              </a:lnSpc>
              <a:buSzTx/>
              <a:buNone/>
              <a:defRPr b="1"/>
            </a:pPr>
            <a:r>
              <a:t>At the age of 12, Manasseh, Hezekiah’s son, began a co-regency with his father.</a:t>
            </a:r>
          </a:p>
          <a:p>
            <a:pPr>
              <a:lnSpc>
                <a:spcPct val="90000"/>
              </a:lnSpc>
              <a:spcBef>
                <a:spcPts val="600"/>
              </a:spcBef>
              <a:defRPr sz="2800" i="1"/>
            </a:pPr>
            <a:r>
              <a:t>When Hezekiah died, Manasseh deliberately turned to the Canaanite fertility cult, reinstating the bamoth, erecting shrines to Ba’al and Asherah, and participating in the astral religions of Mesopotamia.</a:t>
            </a:r>
          </a:p>
          <a:p>
            <a:pPr>
              <a:lnSpc>
                <a:spcPct val="90000"/>
              </a:lnSpc>
              <a:spcBef>
                <a:spcPts val="600"/>
              </a:spcBef>
              <a:defRPr sz="2800" i="1"/>
            </a:pPr>
            <a:r>
              <a:t>Like Ahaz, his grandfather (cf. 2 Kg. 16:3), he sacrificed his own son.</a:t>
            </a:r>
          </a:p>
          <a:p>
            <a:pPr>
              <a:lnSpc>
                <a:spcPct val="90000"/>
              </a:lnSpc>
              <a:spcBef>
                <a:spcPts val="600"/>
              </a:spcBef>
              <a:defRPr sz="2800" i="1"/>
            </a:pPr>
            <a:r>
              <a:t>He placed an Asherah pole in the temple .</a:t>
            </a:r>
          </a:p>
          <a:p>
            <a:pPr>
              <a:lnSpc>
                <a:spcPct val="90000"/>
              </a:lnSpc>
              <a:spcBef>
                <a:spcPts val="600"/>
              </a:spcBef>
              <a:defRPr sz="2800" i="1"/>
            </a:pPr>
            <a:r>
              <a:t>In response, the prophets announced the exile of Judah, just as Israel had been exiled earlier.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44">
                                            <p:bg/>
                                          </p:spTgt>
                                        </p:tgtEl>
                                        <p:attrNameLst>
                                          <p:attrName>style.visibility</p:attrName>
                                        </p:attrNameLst>
                                      </p:cBhvr>
                                      <p:to>
                                        <p:strVal val="visible"/>
                                      </p:to>
                                    </p:set>
                                    <p:anim calcmode="lin" valueType="num">
                                      <p:cBhvr>
                                        <p:cTn id="7" dur="500" fill="hold"/>
                                        <p:tgtEl>
                                          <p:spTgt spid="1144">
                                            <p:bg/>
                                          </p:spTgt>
                                        </p:tgtEl>
                                        <p:attrNameLst>
                                          <p:attrName>ppt_w</p:attrName>
                                        </p:attrNameLst>
                                      </p:cBhvr>
                                      <p:tavLst>
                                        <p:tav tm="0">
                                          <p:val>
                                            <p:fltVal val="0"/>
                                          </p:val>
                                        </p:tav>
                                        <p:tav tm="100000">
                                          <p:val>
                                            <p:strVal val="#ppt_w"/>
                                          </p:val>
                                        </p:tav>
                                      </p:tavLst>
                                    </p:anim>
                                    <p:anim calcmode="lin" valueType="num">
                                      <p:cBhvr>
                                        <p:cTn id="8" dur="500" fill="hold"/>
                                        <p:tgtEl>
                                          <p:spTgt spid="114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44">
                                            <p:txEl>
                                              <p:pRg st="0" end="0"/>
                                            </p:txEl>
                                          </p:spTgt>
                                        </p:tgtEl>
                                        <p:attrNameLst>
                                          <p:attrName>style.visibility</p:attrName>
                                        </p:attrNameLst>
                                      </p:cBhvr>
                                      <p:to>
                                        <p:strVal val="visible"/>
                                      </p:to>
                                    </p:set>
                                    <p:anim calcmode="lin" valueType="num">
                                      <p:cBhvr>
                                        <p:cTn id="11" dur="500" fill="hold"/>
                                        <p:tgtEl>
                                          <p:spTgt spid="11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4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44">
                                            <p:txEl>
                                              <p:pRg st="1" end="1"/>
                                            </p:txEl>
                                          </p:spTgt>
                                        </p:tgtEl>
                                        <p:attrNameLst>
                                          <p:attrName>style.visibility</p:attrName>
                                        </p:attrNameLst>
                                      </p:cBhvr>
                                      <p:to>
                                        <p:strVal val="visible"/>
                                      </p:to>
                                    </p:set>
                                    <p:anim calcmode="lin" valueType="num">
                                      <p:cBhvr>
                                        <p:cTn id="16" dur="500" fill="hold"/>
                                        <p:tgtEl>
                                          <p:spTgt spid="114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4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44">
                                            <p:txEl>
                                              <p:pRg st="2" end="2"/>
                                            </p:txEl>
                                          </p:spTgt>
                                        </p:tgtEl>
                                        <p:attrNameLst>
                                          <p:attrName>style.visibility</p:attrName>
                                        </p:attrNameLst>
                                      </p:cBhvr>
                                      <p:to>
                                        <p:strVal val="visible"/>
                                      </p:to>
                                    </p:set>
                                    <p:anim calcmode="lin" valueType="num">
                                      <p:cBhvr>
                                        <p:cTn id="21" dur="500" fill="hold"/>
                                        <p:tgtEl>
                                          <p:spTgt spid="114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4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44">
                                            <p:txEl>
                                              <p:pRg st="3" end="3"/>
                                            </p:txEl>
                                          </p:spTgt>
                                        </p:tgtEl>
                                        <p:attrNameLst>
                                          <p:attrName>style.visibility</p:attrName>
                                        </p:attrNameLst>
                                      </p:cBhvr>
                                      <p:to>
                                        <p:strVal val="visible"/>
                                      </p:to>
                                    </p:set>
                                    <p:anim calcmode="lin" valueType="num">
                                      <p:cBhvr>
                                        <p:cTn id="27" dur="500" fill="hold"/>
                                        <p:tgtEl>
                                          <p:spTgt spid="114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4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144">
                                            <p:txEl>
                                              <p:pRg st="4" end="4"/>
                                            </p:txEl>
                                          </p:spTgt>
                                        </p:tgtEl>
                                        <p:attrNameLst>
                                          <p:attrName>style.visibility</p:attrName>
                                        </p:attrNameLst>
                                      </p:cBhvr>
                                      <p:to>
                                        <p:strVal val="visible"/>
                                      </p:to>
                                    </p:set>
                                    <p:anim calcmode="lin" valueType="num">
                                      <p:cBhvr>
                                        <p:cTn id="33" dur="500" fill="hold"/>
                                        <p:tgtEl>
                                          <p:spTgt spid="114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14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 grpId="1" build="p" bldLvl="5" animBg="1" advAuto="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175</a:t>
            </a:fld>
            <a:endParaRPr/>
          </a:p>
        </p:txBody>
      </p:sp>
      <p:sp>
        <p:nvSpPr>
          <p:cNvPr id="1147" name="Manasseh (2 Kg. 21:1-18)"/>
          <p:cNvSpPr txBox="1">
            <a:spLocks noGrp="1"/>
          </p:cNvSpPr>
          <p:nvPr>
            <p:ph type="title" idx="4294967295"/>
          </p:nvPr>
        </p:nvSpPr>
        <p:spPr>
          <a:xfrm>
            <a:off x="457200" y="808315"/>
            <a:ext cx="8229600" cy="866467"/>
          </a:xfrm>
          <a:prstGeom prst="rect">
            <a:avLst/>
          </a:prstGeom>
        </p:spPr>
        <p:txBody>
          <a:bodyPr/>
          <a:lstStyle>
            <a:lvl1pPr defTabSz="576072">
              <a:defRPr sz="2772"/>
            </a:lvl1pPr>
          </a:lstStyle>
          <a:p>
            <a:r>
              <a:rPr dirty="0" err="1"/>
              <a:t>マナセ王（列王記第二</a:t>
            </a:r>
            <a:r>
              <a:rPr dirty="0"/>
              <a:t> 21章1〜18節）</a:t>
            </a:r>
          </a:p>
        </p:txBody>
      </p:sp>
      <p:sp>
        <p:nvSpPr>
          <p:cNvPr id="1148" name="At the age of 12, Manasseh, Hezekiah’s son, began a co-regency with his father.…"/>
          <p:cNvSpPr txBox="1">
            <a:spLocks noGrp="1"/>
          </p:cNvSpPr>
          <p:nvPr>
            <p:ph type="body" idx="4294967295"/>
          </p:nvPr>
        </p:nvSpPr>
        <p:spPr>
          <a:xfrm>
            <a:off x="457200" y="1828800"/>
            <a:ext cx="8229600" cy="4800600"/>
          </a:xfrm>
          <a:prstGeom prst="rect">
            <a:avLst/>
          </a:prstGeom>
        </p:spPr>
        <p:txBody>
          <a:bodyPr/>
          <a:lstStyle/>
          <a:p>
            <a:pPr marL="390016" indent="-390016" defTabSz="758951">
              <a:lnSpc>
                <a:spcPct val="90000"/>
              </a:lnSpc>
              <a:spcBef>
                <a:spcPts val="500"/>
              </a:spcBef>
              <a:buSzTx/>
              <a:buNone/>
              <a:defRPr sz="2656" b="1"/>
            </a:pPr>
            <a:r>
              <a:rPr dirty="0"/>
              <a:t>12歳の時、ヒゼキヤの息子マナセは父との共同統治を始めた。</a:t>
            </a:r>
          </a:p>
          <a:p>
            <a:pPr marL="390016" indent="-390016" defTabSz="758951">
              <a:lnSpc>
                <a:spcPct val="90000"/>
              </a:lnSpc>
              <a:spcBef>
                <a:spcPts val="400"/>
              </a:spcBef>
              <a:defRPr sz="2324" i="1"/>
            </a:pPr>
            <a:r>
              <a:rPr dirty="0"/>
              <a:t>ヒゼキヤが死ぬと、マナセは意図的にカナンの豊穣崇拝に戻り、バモテ（高き所）を復活させ、バアルとアシェラの祭壇を建て、メソポタミアの天体信仰にも加わった。</a:t>
            </a:r>
          </a:p>
          <a:p>
            <a:pPr marL="390016" indent="-390016" defTabSz="758951">
              <a:lnSpc>
                <a:spcPct val="90000"/>
              </a:lnSpc>
              <a:spcBef>
                <a:spcPts val="400"/>
              </a:spcBef>
              <a:defRPr sz="2324" i="1"/>
            </a:pPr>
            <a:r>
              <a:rPr dirty="0"/>
              <a:t>彼は祖父アハズのように（列王記第二16章3節参照）、</a:t>
            </a:r>
            <a:r>
              <a:rPr dirty="0" err="1"/>
              <a:t>自分の息子を犠牲に捧げた</a:t>
            </a:r>
            <a:r>
              <a:rPr dirty="0"/>
              <a:t>。</a:t>
            </a:r>
          </a:p>
          <a:p>
            <a:pPr marL="390016" indent="-390016" defTabSz="758951">
              <a:lnSpc>
                <a:spcPct val="90000"/>
              </a:lnSpc>
              <a:spcBef>
                <a:spcPts val="400"/>
              </a:spcBef>
              <a:defRPr sz="2324" i="1"/>
            </a:pPr>
            <a:r>
              <a:rPr dirty="0" err="1"/>
              <a:t>さらに、神殿の中にアシェラの柱を立てた</a:t>
            </a:r>
            <a:r>
              <a:rPr dirty="0"/>
              <a:t>。</a:t>
            </a:r>
          </a:p>
          <a:p>
            <a:pPr marL="390016" indent="-390016" defTabSz="758951">
              <a:lnSpc>
                <a:spcPct val="90000"/>
              </a:lnSpc>
              <a:spcBef>
                <a:spcPts val="400"/>
              </a:spcBef>
              <a:defRPr sz="2324" i="1"/>
            </a:pPr>
            <a:r>
              <a:rPr dirty="0" err="1"/>
              <a:t>これに対して、預言者たちはユダの捕囚を宣告した。これは、以前イスラエルが捕囚されたのと同様のことであった</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48">
                                            <p:bg/>
                                          </p:spTgt>
                                        </p:tgtEl>
                                        <p:attrNameLst>
                                          <p:attrName>style.visibility</p:attrName>
                                        </p:attrNameLst>
                                      </p:cBhvr>
                                      <p:to>
                                        <p:strVal val="visible"/>
                                      </p:to>
                                    </p:set>
                                    <p:anim calcmode="lin" valueType="num">
                                      <p:cBhvr>
                                        <p:cTn id="7" dur="500" fill="hold"/>
                                        <p:tgtEl>
                                          <p:spTgt spid="1148">
                                            <p:bg/>
                                          </p:spTgt>
                                        </p:tgtEl>
                                        <p:attrNameLst>
                                          <p:attrName>ppt_w</p:attrName>
                                        </p:attrNameLst>
                                      </p:cBhvr>
                                      <p:tavLst>
                                        <p:tav tm="0">
                                          <p:val>
                                            <p:fltVal val="0"/>
                                          </p:val>
                                        </p:tav>
                                        <p:tav tm="100000">
                                          <p:val>
                                            <p:strVal val="#ppt_w"/>
                                          </p:val>
                                        </p:tav>
                                      </p:tavLst>
                                    </p:anim>
                                    <p:anim calcmode="lin" valueType="num">
                                      <p:cBhvr>
                                        <p:cTn id="8" dur="500" fill="hold"/>
                                        <p:tgtEl>
                                          <p:spTgt spid="114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48">
                                            <p:txEl>
                                              <p:pRg st="0" end="0"/>
                                            </p:txEl>
                                          </p:spTgt>
                                        </p:tgtEl>
                                        <p:attrNameLst>
                                          <p:attrName>style.visibility</p:attrName>
                                        </p:attrNameLst>
                                      </p:cBhvr>
                                      <p:to>
                                        <p:strVal val="visible"/>
                                      </p:to>
                                    </p:set>
                                    <p:anim calcmode="lin" valueType="num">
                                      <p:cBhvr>
                                        <p:cTn id="11" dur="500" fill="hold"/>
                                        <p:tgtEl>
                                          <p:spTgt spid="114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4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48">
                                            <p:txEl>
                                              <p:pRg st="1" end="1"/>
                                            </p:txEl>
                                          </p:spTgt>
                                        </p:tgtEl>
                                        <p:attrNameLst>
                                          <p:attrName>style.visibility</p:attrName>
                                        </p:attrNameLst>
                                      </p:cBhvr>
                                      <p:to>
                                        <p:strVal val="visible"/>
                                      </p:to>
                                    </p:set>
                                    <p:anim calcmode="lin" valueType="num">
                                      <p:cBhvr>
                                        <p:cTn id="16" dur="500" fill="hold"/>
                                        <p:tgtEl>
                                          <p:spTgt spid="114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4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48">
                                            <p:txEl>
                                              <p:pRg st="2" end="2"/>
                                            </p:txEl>
                                          </p:spTgt>
                                        </p:tgtEl>
                                        <p:attrNameLst>
                                          <p:attrName>style.visibility</p:attrName>
                                        </p:attrNameLst>
                                      </p:cBhvr>
                                      <p:to>
                                        <p:strVal val="visible"/>
                                      </p:to>
                                    </p:set>
                                    <p:anim calcmode="lin" valueType="num">
                                      <p:cBhvr>
                                        <p:cTn id="21" dur="500" fill="hold"/>
                                        <p:tgtEl>
                                          <p:spTgt spid="114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48">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148">
                                            <p:txEl>
                                              <p:pRg st="3" end="3"/>
                                            </p:txEl>
                                          </p:spTgt>
                                        </p:tgtEl>
                                        <p:attrNameLst>
                                          <p:attrName>style.visibility</p:attrName>
                                        </p:attrNameLst>
                                      </p:cBhvr>
                                      <p:to>
                                        <p:strVal val="visible"/>
                                      </p:to>
                                    </p:set>
                                    <p:anim calcmode="lin" valueType="num">
                                      <p:cBhvr>
                                        <p:cTn id="26" dur="500" fill="hold"/>
                                        <p:tgtEl>
                                          <p:spTgt spid="1148">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48">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1148">
                                            <p:txEl>
                                              <p:pRg st="4" end="4"/>
                                            </p:txEl>
                                          </p:spTgt>
                                        </p:tgtEl>
                                        <p:attrNameLst>
                                          <p:attrName>style.visibility</p:attrName>
                                        </p:attrNameLst>
                                      </p:cBhvr>
                                      <p:to>
                                        <p:strVal val="visible"/>
                                      </p:to>
                                    </p:set>
                                    <p:anim calcmode="lin" valueType="num">
                                      <p:cBhvr>
                                        <p:cTn id="31" dur="500" fill="hold"/>
                                        <p:tgtEl>
                                          <p:spTgt spid="1148">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4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 grpId="1" build="p" bldLvl="5" animBg="1" advAuto="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176</a:t>
            </a:fld>
            <a:endParaRPr/>
          </a:p>
        </p:txBody>
      </p:sp>
      <p:sp>
        <p:nvSpPr>
          <p:cNvPr id="1151" name="Manasseh’s Spiritual Decline"/>
          <p:cNvSpPr txBox="1">
            <a:spLocks noGrp="1"/>
          </p:cNvSpPr>
          <p:nvPr>
            <p:ph type="title" idx="4294967295"/>
          </p:nvPr>
        </p:nvSpPr>
        <p:spPr>
          <a:xfrm>
            <a:off x="457200" y="533398"/>
            <a:ext cx="8229600" cy="1143004"/>
          </a:xfrm>
          <a:prstGeom prst="rect">
            <a:avLst/>
          </a:prstGeom>
        </p:spPr>
        <p:txBody>
          <a:bodyPr/>
          <a:lstStyle/>
          <a:p>
            <a:r>
              <a:t>Manasseh’s Spiritual Decline</a:t>
            </a:r>
          </a:p>
        </p:txBody>
      </p:sp>
      <p:sp>
        <p:nvSpPr>
          <p:cNvPr id="1152" name="If Hezekiah’s reign was the high mark thus far in Judah’s history, his son Manasseh’s reign was the low mark.…"/>
          <p:cNvSpPr txBox="1">
            <a:spLocks noGrp="1"/>
          </p:cNvSpPr>
          <p:nvPr>
            <p:ph type="body" idx="4294967295"/>
          </p:nvPr>
        </p:nvSpPr>
        <p:spPr>
          <a:xfrm>
            <a:off x="457200" y="1828800"/>
            <a:ext cx="8229600" cy="4876800"/>
          </a:xfrm>
          <a:prstGeom prst="rect">
            <a:avLst/>
          </a:prstGeom>
        </p:spPr>
        <p:txBody>
          <a:bodyPr/>
          <a:lstStyle/>
          <a:p>
            <a:pPr>
              <a:lnSpc>
                <a:spcPct val="90000"/>
              </a:lnSpc>
              <a:buSzTx/>
              <a:buNone/>
              <a:defRPr b="1"/>
            </a:pPr>
            <a:r>
              <a:t>If Hezekiah’s reign was the high mark thus far in Judah’s history, his son Manasseh’s reign was the low mark.</a:t>
            </a:r>
          </a:p>
          <a:p>
            <a:pPr>
              <a:lnSpc>
                <a:spcPct val="90000"/>
              </a:lnSpc>
              <a:spcBef>
                <a:spcPts val="600"/>
              </a:spcBef>
              <a:defRPr sz="2800" i="1"/>
            </a:pPr>
            <a:r>
              <a:t>According to Jeremiah, Manasseh’s sins were so flagrant that even if Samuel and Moses were to pray for the nation, it would not be enough (Je. 15:1-4).</a:t>
            </a:r>
          </a:p>
          <a:p>
            <a:pPr>
              <a:lnSpc>
                <a:spcPct val="90000"/>
              </a:lnSpc>
              <a:spcBef>
                <a:spcPts val="600"/>
              </a:spcBef>
              <a:defRPr sz="2800" i="1"/>
            </a:pPr>
            <a:r>
              <a:t>A subsequent revival under Josiah would not be sufficient to erase Manasseh’s evil and prevent exile (cf. 2 Kg. 23:26).</a:t>
            </a:r>
          </a:p>
          <a:p>
            <a:pPr>
              <a:lnSpc>
                <a:spcPct val="90000"/>
              </a:lnSpc>
              <a:spcBef>
                <a:spcPts val="600"/>
              </a:spcBef>
              <a:defRPr sz="2800" i="1"/>
            </a:pPr>
            <a:r>
              <a:t>Longstanding tradition is that Isaiah was martyred during Manasseh’s reign.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52">
                                            <p:bg/>
                                          </p:spTgt>
                                        </p:tgtEl>
                                        <p:attrNameLst>
                                          <p:attrName>style.visibility</p:attrName>
                                        </p:attrNameLst>
                                      </p:cBhvr>
                                      <p:to>
                                        <p:strVal val="visible"/>
                                      </p:to>
                                    </p:set>
                                    <p:anim calcmode="lin" valueType="num">
                                      <p:cBhvr>
                                        <p:cTn id="7" dur="500" fill="hold"/>
                                        <p:tgtEl>
                                          <p:spTgt spid="1152">
                                            <p:bg/>
                                          </p:spTgt>
                                        </p:tgtEl>
                                        <p:attrNameLst>
                                          <p:attrName>ppt_w</p:attrName>
                                        </p:attrNameLst>
                                      </p:cBhvr>
                                      <p:tavLst>
                                        <p:tav tm="0">
                                          <p:val>
                                            <p:fltVal val="0"/>
                                          </p:val>
                                        </p:tav>
                                        <p:tav tm="100000">
                                          <p:val>
                                            <p:strVal val="#ppt_w"/>
                                          </p:val>
                                        </p:tav>
                                      </p:tavLst>
                                    </p:anim>
                                    <p:anim calcmode="lin" valueType="num">
                                      <p:cBhvr>
                                        <p:cTn id="8" dur="500" fill="hold"/>
                                        <p:tgtEl>
                                          <p:spTgt spid="115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52">
                                            <p:txEl>
                                              <p:pRg st="0" end="0"/>
                                            </p:txEl>
                                          </p:spTgt>
                                        </p:tgtEl>
                                        <p:attrNameLst>
                                          <p:attrName>style.visibility</p:attrName>
                                        </p:attrNameLst>
                                      </p:cBhvr>
                                      <p:to>
                                        <p:strVal val="visible"/>
                                      </p:to>
                                    </p:set>
                                    <p:anim calcmode="lin" valueType="num">
                                      <p:cBhvr>
                                        <p:cTn id="11" dur="500" fill="hold"/>
                                        <p:tgtEl>
                                          <p:spTgt spid="115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5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52">
                                            <p:txEl>
                                              <p:pRg st="1" end="1"/>
                                            </p:txEl>
                                          </p:spTgt>
                                        </p:tgtEl>
                                        <p:attrNameLst>
                                          <p:attrName>style.visibility</p:attrName>
                                        </p:attrNameLst>
                                      </p:cBhvr>
                                      <p:to>
                                        <p:strVal val="visible"/>
                                      </p:to>
                                    </p:set>
                                    <p:anim calcmode="lin" valueType="num">
                                      <p:cBhvr>
                                        <p:cTn id="16" dur="500" fill="hold"/>
                                        <p:tgtEl>
                                          <p:spTgt spid="115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5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52">
                                            <p:txEl>
                                              <p:pRg st="2" end="2"/>
                                            </p:txEl>
                                          </p:spTgt>
                                        </p:tgtEl>
                                        <p:attrNameLst>
                                          <p:attrName>style.visibility</p:attrName>
                                        </p:attrNameLst>
                                      </p:cBhvr>
                                      <p:to>
                                        <p:strVal val="visible"/>
                                      </p:to>
                                    </p:set>
                                    <p:anim calcmode="lin" valueType="num">
                                      <p:cBhvr>
                                        <p:cTn id="21" dur="500" fill="hold"/>
                                        <p:tgtEl>
                                          <p:spTgt spid="115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5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52">
                                            <p:txEl>
                                              <p:pRg st="3" end="3"/>
                                            </p:txEl>
                                          </p:spTgt>
                                        </p:tgtEl>
                                        <p:attrNameLst>
                                          <p:attrName>style.visibility</p:attrName>
                                        </p:attrNameLst>
                                      </p:cBhvr>
                                      <p:to>
                                        <p:strVal val="visible"/>
                                      </p:to>
                                    </p:set>
                                    <p:anim calcmode="lin" valueType="num">
                                      <p:cBhvr>
                                        <p:cTn id="27" dur="500" fill="hold"/>
                                        <p:tgtEl>
                                          <p:spTgt spid="115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5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1" build="p" bldLvl="5" animBg="1" advAuto="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177</a:t>
            </a:fld>
            <a:endParaRPr/>
          </a:p>
        </p:txBody>
      </p:sp>
      <p:sp>
        <p:nvSpPr>
          <p:cNvPr id="1155" name="Manasseh’s Spiritual Decline"/>
          <p:cNvSpPr txBox="1">
            <a:spLocks noGrp="1"/>
          </p:cNvSpPr>
          <p:nvPr>
            <p:ph type="title" idx="4294967295"/>
          </p:nvPr>
        </p:nvSpPr>
        <p:spPr>
          <a:xfrm>
            <a:off x="457200" y="533398"/>
            <a:ext cx="8229600" cy="1143004"/>
          </a:xfrm>
          <a:prstGeom prst="rect">
            <a:avLst/>
          </a:prstGeom>
        </p:spPr>
        <p:txBody>
          <a:bodyPr/>
          <a:lstStyle/>
          <a:p>
            <a:r>
              <a:t>マナセの霊的堕落</a:t>
            </a:r>
          </a:p>
        </p:txBody>
      </p:sp>
      <p:sp>
        <p:nvSpPr>
          <p:cNvPr id="1156" name="If Hezekiah’s reign was the high mark thus far in Judah’s history, his son Manasseh’s reign was the low mark.…"/>
          <p:cNvSpPr txBox="1">
            <a:spLocks noGrp="1"/>
          </p:cNvSpPr>
          <p:nvPr>
            <p:ph type="body" idx="4294967295"/>
          </p:nvPr>
        </p:nvSpPr>
        <p:spPr>
          <a:xfrm>
            <a:off x="457200" y="1828800"/>
            <a:ext cx="8229600" cy="4876800"/>
          </a:xfrm>
          <a:prstGeom prst="rect">
            <a:avLst/>
          </a:prstGeom>
        </p:spPr>
        <p:txBody>
          <a:bodyPr/>
          <a:lstStyle/>
          <a:p>
            <a:pPr marL="375920" indent="-375920" defTabSz="731520">
              <a:lnSpc>
                <a:spcPct val="90000"/>
              </a:lnSpc>
              <a:spcBef>
                <a:spcPts val="500"/>
              </a:spcBef>
              <a:buSzTx/>
              <a:buNone/>
              <a:defRPr sz="2560" b="1"/>
            </a:pPr>
            <a:r>
              <a:t>もしヒゼキヤの治世がこれまでのユダの歴史の中で最も輝かしい時期であったとすれば、彼の息子マナセの治世は最も暗い時期であった。</a:t>
            </a:r>
          </a:p>
          <a:p>
            <a:pPr marL="375920" indent="-375920" defTabSz="731520">
              <a:lnSpc>
                <a:spcPct val="90000"/>
              </a:lnSpc>
              <a:spcBef>
                <a:spcPts val="400"/>
              </a:spcBef>
              <a:defRPr sz="2240" i="1"/>
            </a:pPr>
            <a:r>
              <a:t>エレミヤによると、マナセの罪はあまりにも甚だしく、たとえサムエルやモーセが国のために祈ったとしても、それだけでは足りないほどであった（エレミヤ書15章1〜4節）。</a:t>
            </a:r>
          </a:p>
          <a:p>
            <a:pPr marL="375920" indent="-375920" defTabSz="731520">
              <a:lnSpc>
                <a:spcPct val="90000"/>
              </a:lnSpc>
              <a:spcBef>
                <a:spcPts val="400"/>
              </a:spcBef>
              <a:defRPr sz="2240" i="1"/>
            </a:pPr>
            <a:r>
              <a:t>その後のヨシヤによる宗教改革（復興）は、マナセの悪を消し去り、捕囚を防ぐには不十分であった（列王記第二23章26節参照）。</a:t>
            </a:r>
          </a:p>
          <a:p>
            <a:pPr marL="375920" indent="-375920" defTabSz="731520">
              <a:lnSpc>
                <a:spcPct val="90000"/>
              </a:lnSpc>
              <a:spcBef>
                <a:spcPts val="400"/>
              </a:spcBef>
              <a:defRPr sz="2240" i="1"/>
            </a:pPr>
            <a:r>
              <a:t>伝統的に、イザヤはマナセの治世中に殉教したとされている。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56">
                                            <p:bg/>
                                          </p:spTgt>
                                        </p:tgtEl>
                                        <p:attrNameLst>
                                          <p:attrName>style.visibility</p:attrName>
                                        </p:attrNameLst>
                                      </p:cBhvr>
                                      <p:to>
                                        <p:strVal val="visible"/>
                                      </p:to>
                                    </p:set>
                                    <p:anim calcmode="lin" valueType="num">
                                      <p:cBhvr>
                                        <p:cTn id="7" dur="500" fill="hold"/>
                                        <p:tgtEl>
                                          <p:spTgt spid="1156">
                                            <p:bg/>
                                          </p:spTgt>
                                        </p:tgtEl>
                                        <p:attrNameLst>
                                          <p:attrName>ppt_w</p:attrName>
                                        </p:attrNameLst>
                                      </p:cBhvr>
                                      <p:tavLst>
                                        <p:tav tm="0">
                                          <p:val>
                                            <p:fltVal val="0"/>
                                          </p:val>
                                        </p:tav>
                                        <p:tav tm="100000">
                                          <p:val>
                                            <p:strVal val="#ppt_w"/>
                                          </p:val>
                                        </p:tav>
                                      </p:tavLst>
                                    </p:anim>
                                    <p:anim calcmode="lin" valueType="num">
                                      <p:cBhvr>
                                        <p:cTn id="8" dur="500" fill="hold"/>
                                        <p:tgtEl>
                                          <p:spTgt spid="115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56">
                                            <p:txEl>
                                              <p:pRg st="0" end="0"/>
                                            </p:txEl>
                                          </p:spTgt>
                                        </p:tgtEl>
                                        <p:attrNameLst>
                                          <p:attrName>style.visibility</p:attrName>
                                        </p:attrNameLst>
                                      </p:cBhvr>
                                      <p:to>
                                        <p:strVal val="visible"/>
                                      </p:to>
                                    </p:set>
                                    <p:anim calcmode="lin" valueType="num">
                                      <p:cBhvr>
                                        <p:cTn id="11" dur="500" fill="hold"/>
                                        <p:tgtEl>
                                          <p:spTgt spid="115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5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56">
                                            <p:txEl>
                                              <p:pRg st="1" end="1"/>
                                            </p:txEl>
                                          </p:spTgt>
                                        </p:tgtEl>
                                        <p:attrNameLst>
                                          <p:attrName>style.visibility</p:attrName>
                                        </p:attrNameLst>
                                      </p:cBhvr>
                                      <p:to>
                                        <p:strVal val="visible"/>
                                      </p:to>
                                    </p:set>
                                    <p:anim calcmode="lin" valueType="num">
                                      <p:cBhvr>
                                        <p:cTn id="16" dur="500" fill="hold"/>
                                        <p:tgtEl>
                                          <p:spTgt spid="115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5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56">
                                            <p:txEl>
                                              <p:pRg st="2" end="2"/>
                                            </p:txEl>
                                          </p:spTgt>
                                        </p:tgtEl>
                                        <p:attrNameLst>
                                          <p:attrName>style.visibility</p:attrName>
                                        </p:attrNameLst>
                                      </p:cBhvr>
                                      <p:to>
                                        <p:strVal val="visible"/>
                                      </p:to>
                                    </p:set>
                                    <p:anim calcmode="lin" valueType="num">
                                      <p:cBhvr>
                                        <p:cTn id="21" dur="500" fill="hold"/>
                                        <p:tgtEl>
                                          <p:spTgt spid="115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56">
                                            <p:txEl>
                                              <p:pRg st="3" end="3"/>
                                            </p:txEl>
                                          </p:spTgt>
                                        </p:tgtEl>
                                        <p:attrNameLst>
                                          <p:attrName>style.visibility</p:attrName>
                                        </p:attrNameLst>
                                      </p:cBhvr>
                                      <p:to>
                                        <p:strVal val="visible"/>
                                      </p:to>
                                    </p:set>
                                    <p:anim calcmode="lin" valueType="num">
                                      <p:cBhvr>
                                        <p:cTn id="27" dur="500" fill="hold"/>
                                        <p:tgtEl>
                                          <p:spTgt spid="1156">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5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 grpId="1" build="p" bldLvl="5" animBg="1" advAuto="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Syncretism in Judah"/>
          <p:cNvSpPr txBox="1">
            <a:spLocks noGrp="1"/>
          </p:cNvSpPr>
          <p:nvPr>
            <p:ph type="title" idx="4294967295"/>
          </p:nvPr>
        </p:nvSpPr>
        <p:spPr>
          <a:xfrm>
            <a:off x="4305300" y="173317"/>
            <a:ext cx="4419600" cy="762001"/>
          </a:xfrm>
          <a:prstGeom prst="rect">
            <a:avLst/>
          </a:prstGeom>
        </p:spPr>
        <p:txBody>
          <a:bodyPr>
            <a:normAutofit fontScale="90000"/>
          </a:bodyPr>
          <a:lstStyle/>
          <a:p>
            <a:pPr defTabSz="365760">
              <a:defRPr sz="1600">
                <a:latin typeface="Impact"/>
                <a:ea typeface="Impact"/>
                <a:cs typeface="Impact"/>
                <a:sym typeface="Impact"/>
              </a:defRPr>
            </a:pPr>
            <a:r>
              <a:t>Syncretism in Judah</a:t>
            </a:r>
          </a:p>
          <a:p>
            <a:pPr defTabSz="365760">
              <a:defRPr sz="1600">
                <a:latin typeface="Impact"/>
                <a:ea typeface="Impact"/>
                <a:cs typeface="Impact"/>
                <a:sym typeface="Impact"/>
              </a:defRPr>
            </a:pPr>
            <a:r>
              <a:t>ユダにおける宗教混合主義（シンクレティズ</a:t>
            </a:r>
          </a:p>
          <a:p>
            <a:pPr defTabSz="365760">
              <a:defRPr sz="1600">
                <a:latin typeface="Impact"/>
                <a:ea typeface="Impact"/>
                <a:cs typeface="Impact"/>
                <a:sym typeface="Impact"/>
              </a:defRPr>
            </a:pPr>
            <a:r>
              <a:t>ム）</a:t>
            </a:r>
          </a:p>
        </p:txBody>
      </p:sp>
      <p:pic>
        <p:nvPicPr>
          <p:cNvPr id="1159" name="AIS163" descr="AIS163"/>
          <p:cNvPicPr>
            <a:picLocks noChangeAspect="1"/>
          </p:cNvPicPr>
          <p:nvPr/>
        </p:nvPicPr>
        <p:blipFill>
          <a:blip r:embed="rId2"/>
          <a:stretch>
            <a:fillRect/>
          </a:stretch>
        </p:blipFill>
        <p:spPr>
          <a:xfrm>
            <a:off x="228600" y="152400"/>
            <a:ext cx="3657600" cy="3251151"/>
          </a:xfrm>
          <a:prstGeom prst="rect">
            <a:avLst/>
          </a:prstGeom>
          <a:ln w="12700">
            <a:miter lim="400000"/>
          </a:ln>
        </p:spPr>
      </p:pic>
      <p:pic>
        <p:nvPicPr>
          <p:cNvPr id="1160" name="AIS164" descr="AIS164"/>
          <p:cNvPicPr>
            <a:picLocks noChangeAspect="1"/>
          </p:cNvPicPr>
          <p:nvPr/>
        </p:nvPicPr>
        <p:blipFill>
          <a:blip r:embed="rId3"/>
          <a:stretch>
            <a:fillRect/>
          </a:stretch>
        </p:blipFill>
        <p:spPr>
          <a:xfrm>
            <a:off x="228600" y="3594100"/>
            <a:ext cx="3657600" cy="3030399"/>
          </a:xfrm>
          <a:prstGeom prst="rect">
            <a:avLst/>
          </a:prstGeom>
          <a:ln w="12700">
            <a:miter lim="400000"/>
          </a:ln>
        </p:spPr>
      </p:pic>
      <p:sp>
        <p:nvSpPr>
          <p:cNvPr id="1161" name="The mixing of Yahweh worship with the Canaanite fertility cult so typical of Manasseh’s reign is verified by this drawing from a large vessel excavated at Kuntillet Ajrud in southern Judah. The crude pictures show androgynous figures of gods/goddesses, t"/>
          <p:cNvSpPr txBox="1"/>
          <p:nvPr/>
        </p:nvSpPr>
        <p:spPr>
          <a:xfrm>
            <a:off x="4160520" y="1048871"/>
            <a:ext cx="4709160" cy="5539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1500">
                <a:latin typeface="Arial Narrow"/>
                <a:ea typeface="Arial Narrow"/>
                <a:cs typeface="Arial Narrow"/>
                <a:sym typeface="Arial Narrow"/>
              </a:defRPr>
            </a:pPr>
            <a:r>
              <a:t>The mixing of Yahweh worship with the Canaanite fertility cult so typical of Manasseh’s reign is verified by this drawing from a large vessel excavated at Kuntillet Ajrud in southern Judah. The crude pictures show androgynous figures of gods/goddesses, the larger one with the face of a bull and his consort with the face of a cow plus a musician. It bears an inscribed blessing:</a:t>
            </a:r>
          </a:p>
          <a:p>
            <a:pPr algn="ctr">
              <a:spcBef>
                <a:spcPts val="1400"/>
              </a:spcBef>
              <a:defRPr sz="1500" i="1">
                <a:latin typeface="Arial Narrow"/>
                <a:ea typeface="Arial Narrow"/>
                <a:cs typeface="Arial Narrow"/>
                <a:sym typeface="Arial Narrow"/>
              </a:defRPr>
            </a:pPr>
            <a:r>
              <a:t>“I bless you by Yahweh of Samaria and by his Asherah”</a:t>
            </a:r>
          </a:p>
          <a:p>
            <a:pPr algn="ctr">
              <a:spcBef>
                <a:spcPts val="1400"/>
              </a:spcBef>
              <a:defRPr sz="1500" i="1">
                <a:latin typeface="Arial Narrow"/>
                <a:ea typeface="Arial Narrow"/>
                <a:cs typeface="Arial Narrow"/>
                <a:sym typeface="Arial Narrow"/>
              </a:defRPr>
            </a:pPr>
            <a:endParaRPr/>
          </a:p>
          <a:p>
            <a:pPr algn="ctr">
              <a:spcBef>
                <a:spcPts val="1400"/>
              </a:spcBef>
              <a:defRPr sz="1500" i="1">
                <a:latin typeface="Arial Narrow"/>
                <a:ea typeface="Arial Narrow"/>
                <a:cs typeface="Arial Narrow"/>
                <a:sym typeface="Arial Narrow"/>
              </a:defRPr>
            </a:pPr>
            <a:r>
              <a:t>マナセの治世に典型的であったヤハウェ崇拝とカナンの豊穣崇拝の混合は、ユダ南部のクンティレット・アジュルードで発掘された大型の器に描かれたこの絵によって裏付けられている。</a:t>
            </a:r>
            <a:br/>
            <a:r>
              <a:t>粗雑な絵には、雄牛の顔をした大きな神と、雌牛の顔をした配偶神、そして奏者の姿が描かれている。</a:t>
            </a:r>
            <a:br/>
            <a:r>
              <a:t>そこには次の祝福の言葉が刻まれている：</a:t>
            </a:r>
          </a:p>
          <a:p>
            <a:pPr algn="ctr">
              <a:spcBef>
                <a:spcPts val="1400"/>
              </a:spcBef>
              <a:defRPr sz="1500" i="1">
                <a:latin typeface="Arial Narrow"/>
                <a:ea typeface="Arial Narrow"/>
                <a:cs typeface="Arial Narrow"/>
                <a:sym typeface="Arial Narrow"/>
              </a:defRPr>
            </a:pPr>
            <a:endParaRPr/>
          </a:p>
          <a:p>
            <a:pPr defTabSz="457200">
              <a:spcBef>
                <a:spcPts val="1200"/>
              </a:spcBef>
              <a:defRPr sz="1500">
                <a:latin typeface="Arial Narrow"/>
                <a:ea typeface="Arial Narrow"/>
                <a:cs typeface="Arial Narrow"/>
                <a:sym typeface="Arial Narrow"/>
              </a:defRPr>
            </a:pPr>
            <a:r>
              <a:t>「私はあなたをサマリアのヤハウェと彼のアシェラによって祝福する」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179</a:t>
            </a:fld>
            <a:endParaRPr/>
          </a:p>
        </p:txBody>
      </p:sp>
      <p:sp>
        <p:nvSpPr>
          <p:cNvPr id="1164" name="Vassalship to Assyria"/>
          <p:cNvSpPr txBox="1">
            <a:spLocks noGrp="1"/>
          </p:cNvSpPr>
          <p:nvPr>
            <p:ph type="title" idx="4294967295"/>
          </p:nvPr>
        </p:nvSpPr>
        <p:spPr>
          <a:xfrm>
            <a:off x="228600" y="533398"/>
            <a:ext cx="8229600" cy="1143004"/>
          </a:xfrm>
          <a:prstGeom prst="rect">
            <a:avLst/>
          </a:prstGeom>
        </p:spPr>
        <p:txBody>
          <a:bodyPr/>
          <a:lstStyle/>
          <a:p>
            <a:r>
              <a:t>Vassalship to Assyria</a:t>
            </a:r>
          </a:p>
        </p:txBody>
      </p:sp>
      <p:sp>
        <p:nvSpPr>
          <p:cNvPr id="1165" name="Manasseh reestablished Judah’s vassalship to Assyria that had been resisted during the reign of his father.…"/>
          <p:cNvSpPr txBox="1">
            <a:spLocks noGrp="1"/>
          </p:cNvSpPr>
          <p:nvPr>
            <p:ph type="body" idx="4294967295"/>
          </p:nvPr>
        </p:nvSpPr>
        <p:spPr>
          <a:xfrm>
            <a:off x="228598" y="1828800"/>
            <a:ext cx="8763004" cy="4724400"/>
          </a:xfrm>
          <a:prstGeom prst="rect">
            <a:avLst/>
          </a:prstGeom>
        </p:spPr>
        <p:txBody>
          <a:bodyPr/>
          <a:lstStyle/>
          <a:p>
            <a:pPr>
              <a:lnSpc>
                <a:spcPct val="80000"/>
              </a:lnSpc>
              <a:buSzTx/>
              <a:buNone/>
              <a:defRPr b="1"/>
            </a:pPr>
            <a:r>
              <a:t>Manasseh reestablished Judah’s vassalship to Assyria that had been resisted during the reign of his father.</a:t>
            </a:r>
          </a:p>
          <a:p>
            <a:pPr>
              <a:lnSpc>
                <a:spcPct val="90000"/>
              </a:lnSpc>
              <a:spcBef>
                <a:spcPts val="600"/>
              </a:spcBef>
              <a:defRPr sz="2800" i="1"/>
            </a:pPr>
            <a:r>
              <a:t>The Chronicler indicates that Manasseh suffered a temporary deportation to Assyria (2 Chr. 33:10-13).</a:t>
            </a:r>
          </a:p>
          <a:p>
            <a:pPr>
              <a:lnSpc>
                <a:spcPct val="90000"/>
              </a:lnSpc>
              <a:spcBef>
                <a:spcPts val="600"/>
              </a:spcBef>
              <a:defRPr sz="2800" i="1"/>
            </a:pPr>
            <a:r>
              <a:t>Assyrian texts indicate that Manasseh supplied building materials for Nineveh under Esarhaddon and stooped to “kiss the feet” of Ashurbanipal.</a:t>
            </a:r>
          </a:p>
          <a:p>
            <a:pPr>
              <a:lnSpc>
                <a:spcPct val="90000"/>
              </a:lnSpc>
              <a:spcBef>
                <a:spcPts val="600"/>
              </a:spcBef>
              <a:defRPr sz="2800" i="1"/>
            </a:pPr>
            <a:r>
              <a:t>When Manasseh died, Amon, his son, made no effort to reverse the paganizing trend. He was assassinated after a short reign (2 Kg. 21:23-24).</a:t>
            </a:r>
            <a:r>
              <a:rPr sz="2400"/>
              <a:t>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65">
                                            <p:bg/>
                                          </p:spTgt>
                                        </p:tgtEl>
                                        <p:attrNameLst>
                                          <p:attrName>style.visibility</p:attrName>
                                        </p:attrNameLst>
                                      </p:cBhvr>
                                      <p:to>
                                        <p:strVal val="visible"/>
                                      </p:to>
                                    </p:set>
                                    <p:anim calcmode="lin" valueType="num">
                                      <p:cBhvr>
                                        <p:cTn id="7" dur="500" fill="hold"/>
                                        <p:tgtEl>
                                          <p:spTgt spid="1165">
                                            <p:bg/>
                                          </p:spTgt>
                                        </p:tgtEl>
                                        <p:attrNameLst>
                                          <p:attrName>ppt_w</p:attrName>
                                        </p:attrNameLst>
                                      </p:cBhvr>
                                      <p:tavLst>
                                        <p:tav tm="0">
                                          <p:val>
                                            <p:fltVal val="0"/>
                                          </p:val>
                                        </p:tav>
                                        <p:tav tm="100000">
                                          <p:val>
                                            <p:strVal val="#ppt_w"/>
                                          </p:val>
                                        </p:tav>
                                      </p:tavLst>
                                    </p:anim>
                                    <p:anim calcmode="lin" valueType="num">
                                      <p:cBhvr>
                                        <p:cTn id="8" dur="500" fill="hold"/>
                                        <p:tgtEl>
                                          <p:spTgt spid="116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65">
                                            <p:txEl>
                                              <p:pRg st="0" end="0"/>
                                            </p:txEl>
                                          </p:spTgt>
                                        </p:tgtEl>
                                        <p:attrNameLst>
                                          <p:attrName>style.visibility</p:attrName>
                                        </p:attrNameLst>
                                      </p:cBhvr>
                                      <p:to>
                                        <p:strVal val="visible"/>
                                      </p:to>
                                    </p:set>
                                    <p:anim calcmode="lin" valueType="num">
                                      <p:cBhvr>
                                        <p:cTn id="11" dur="500" fill="hold"/>
                                        <p:tgtEl>
                                          <p:spTgt spid="11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6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65">
                                            <p:txEl>
                                              <p:pRg st="1" end="1"/>
                                            </p:txEl>
                                          </p:spTgt>
                                        </p:tgtEl>
                                        <p:attrNameLst>
                                          <p:attrName>style.visibility</p:attrName>
                                        </p:attrNameLst>
                                      </p:cBhvr>
                                      <p:to>
                                        <p:strVal val="visible"/>
                                      </p:to>
                                    </p:set>
                                    <p:anim calcmode="lin" valueType="num">
                                      <p:cBhvr>
                                        <p:cTn id="16" dur="500" fill="hold"/>
                                        <p:tgtEl>
                                          <p:spTgt spid="116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6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65">
                                            <p:txEl>
                                              <p:pRg st="2" end="2"/>
                                            </p:txEl>
                                          </p:spTgt>
                                        </p:tgtEl>
                                        <p:attrNameLst>
                                          <p:attrName>style.visibility</p:attrName>
                                        </p:attrNameLst>
                                      </p:cBhvr>
                                      <p:to>
                                        <p:strVal val="visible"/>
                                      </p:to>
                                    </p:set>
                                    <p:anim calcmode="lin" valueType="num">
                                      <p:cBhvr>
                                        <p:cTn id="21" dur="500" fill="hold"/>
                                        <p:tgtEl>
                                          <p:spTgt spid="116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6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65">
                                            <p:txEl>
                                              <p:pRg st="3" end="3"/>
                                            </p:txEl>
                                          </p:spTgt>
                                        </p:tgtEl>
                                        <p:attrNameLst>
                                          <p:attrName>style.visibility</p:attrName>
                                        </p:attrNameLst>
                                      </p:cBhvr>
                                      <p:to>
                                        <p:strVal val="visible"/>
                                      </p:to>
                                    </p:set>
                                    <p:anim calcmode="lin" valueType="num">
                                      <p:cBhvr>
                                        <p:cTn id="27" dur="500" fill="hold"/>
                                        <p:tgtEl>
                                          <p:spTgt spid="116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6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Google Shape;334;p11"/>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18</a:t>
            </a:fld>
            <a:endParaRPr/>
          </a:p>
        </p:txBody>
      </p:sp>
      <p:sp>
        <p:nvSpPr>
          <p:cNvPr id="293" name="Google Shape;335;p11"/>
          <p:cNvSpPr txBox="1">
            <a:spLocks noGrp="1"/>
          </p:cNvSpPr>
          <p:nvPr>
            <p:ph type="title"/>
          </p:nvPr>
        </p:nvSpPr>
        <p:spPr>
          <a:xfrm>
            <a:off x="220725" y="533400"/>
            <a:ext cx="8560800" cy="1143000"/>
          </a:xfrm>
          <a:prstGeom prst="rect">
            <a:avLst/>
          </a:prstGeom>
        </p:spPr>
        <p:txBody>
          <a:bodyPr/>
          <a:lstStyle>
            <a:lvl1pPr>
              <a:defRPr sz="3500"/>
            </a:lvl1pPr>
          </a:lstStyle>
          <a:p>
            <a:r>
              <a:t>Violation in the North　北イスラエルの背信</a:t>
            </a:r>
          </a:p>
        </p:txBody>
      </p:sp>
      <p:sp>
        <p:nvSpPr>
          <p:cNvPr id="294" name="Google Shape;336;p11"/>
          <p:cNvSpPr txBox="1">
            <a:spLocks noGrp="1"/>
          </p:cNvSpPr>
          <p:nvPr>
            <p:ph type="body" idx="1"/>
          </p:nvPr>
        </p:nvSpPr>
        <p:spPr>
          <a:xfrm>
            <a:off x="457200" y="1371600"/>
            <a:ext cx="8229600" cy="4800600"/>
          </a:xfrm>
          <a:prstGeom prst="rect">
            <a:avLst/>
          </a:prstGeom>
        </p:spPr>
        <p:txBody>
          <a:bodyPr/>
          <a:lstStyle/>
          <a:p>
            <a:pPr marL="0" indent="0" defTabSz="850391">
              <a:lnSpc>
                <a:spcPct val="90000"/>
              </a:lnSpc>
              <a:spcBef>
                <a:spcPts val="0"/>
              </a:spcBef>
              <a:buSzTx/>
              <a:buNone/>
              <a:defRPr sz="2100"/>
            </a:pPr>
            <a:endParaRPr/>
          </a:p>
          <a:p>
            <a:pPr marL="437005" indent="-407479" defTabSz="850391">
              <a:lnSpc>
                <a:spcPct val="90000"/>
              </a:lnSpc>
              <a:spcBef>
                <a:spcPts val="500"/>
              </a:spcBef>
              <a:buSzPts val="2500"/>
              <a:defRPr sz="2500" i="1"/>
            </a:pPr>
            <a:r>
              <a:t>His lead was followed by Jeroboam I, who rejected the temple outright (1 Kg. 12:16, 26-33). This rejection of the temple was unforgiveable (1 Kg. 12:30; 13:1-5, 32-34).</a:t>
            </a:r>
          </a:p>
          <a:p>
            <a:pPr marL="437005" indent="-407479" defTabSz="850391">
              <a:lnSpc>
                <a:spcPct val="90000"/>
              </a:lnSpc>
              <a:spcBef>
                <a:spcPts val="500"/>
              </a:spcBef>
              <a:buSzPts val="2500"/>
              <a:defRPr sz="2500" i="1"/>
            </a:pPr>
            <a:r>
              <a:t>Every king in the north was denounced for “walking in the way of Jeroboam.”</a:t>
            </a:r>
            <a:br/>
            <a:endParaRPr/>
          </a:p>
          <a:p>
            <a:pPr marL="437005" indent="-465352" defTabSz="850391">
              <a:lnSpc>
                <a:spcPct val="90000"/>
              </a:lnSpc>
              <a:spcBef>
                <a:spcPts val="500"/>
              </a:spcBef>
              <a:buSzPts val="2400"/>
              <a:defRPr sz="2400" i="1"/>
            </a:pPr>
            <a:r>
              <a:t>ソロモンに続いて、ヤロブアム1世も神殿を完全に拒絶した（1列12:16, 26 - 33）この神殿拒否は赦されざる罪とされた（1列王記12:30；13:1 - 5, 32–34）</a:t>
            </a:r>
          </a:p>
          <a:p>
            <a:pPr marL="437005" indent="-407479" defTabSz="850391">
              <a:lnSpc>
                <a:spcPct val="90000"/>
              </a:lnSpc>
              <a:spcBef>
                <a:spcPts val="500"/>
              </a:spcBef>
              <a:buSzPts val="2400"/>
              <a:defRPr sz="2400" i="1"/>
            </a:pPr>
            <a:r>
              <a:t>北王国のすべての王は、「ヤロブアムの道を歩んだ」 として非難された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4">
                                            <p:bg/>
                                          </p:spTgt>
                                        </p:tgtEl>
                                        <p:attrNameLst>
                                          <p:attrName>style.visibility</p:attrName>
                                        </p:attrNameLst>
                                      </p:cBhvr>
                                      <p:to>
                                        <p:strVal val="visible"/>
                                      </p:to>
                                    </p:set>
                                    <p:anim calcmode="lin" valueType="num">
                                      <p:cBhvr>
                                        <p:cTn id="7" dur="500" fill="hold"/>
                                        <p:tgtEl>
                                          <p:spTgt spid="294">
                                            <p:bg/>
                                          </p:spTgt>
                                        </p:tgtEl>
                                        <p:attrNameLst>
                                          <p:attrName>ppt_w</p:attrName>
                                        </p:attrNameLst>
                                      </p:cBhvr>
                                      <p:tavLst>
                                        <p:tav tm="0">
                                          <p:val>
                                            <p:fltVal val="0"/>
                                          </p:val>
                                        </p:tav>
                                        <p:tav tm="100000">
                                          <p:val>
                                            <p:strVal val="#ppt_w"/>
                                          </p:val>
                                        </p:tav>
                                      </p:tavLst>
                                    </p:anim>
                                    <p:anim calcmode="lin" valueType="num">
                                      <p:cBhvr>
                                        <p:cTn id="8" dur="500" fill="hold"/>
                                        <p:tgtEl>
                                          <p:spTgt spid="29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4">
                                            <p:txEl>
                                              <p:pRg st="0" end="0"/>
                                            </p:txEl>
                                          </p:spTgt>
                                        </p:tgtEl>
                                        <p:attrNameLst>
                                          <p:attrName>style.visibility</p:attrName>
                                        </p:attrNameLst>
                                      </p:cBhvr>
                                      <p:to>
                                        <p:strVal val="visible"/>
                                      </p:to>
                                    </p:set>
                                    <p:anim calcmode="lin" valueType="num">
                                      <p:cBhvr>
                                        <p:cTn id="11" dur="500" fill="hold"/>
                                        <p:tgtEl>
                                          <p:spTgt spid="29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94">
                                            <p:txEl>
                                              <p:pRg st="1" end="1"/>
                                            </p:txEl>
                                          </p:spTgt>
                                        </p:tgtEl>
                                        <p:attrNameLst>
                                          <p:attrName>style.visibility</p:attrName>
                                        </p:attrNameLst>
                                      </p:cBhvr>
                                      <p:to>
                                        <p:strVal val="visible"/>
                                      </p:to>
                                    </p:set>
                                    <p:anim calcmode="lin" valueType="num">
                                      <p:cBhvr>
                                        <p:cTn id="16" dur="500" fill="hold"/>
                                        <p:tgtEl>
                                          <p:spTgt spid="29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9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94">
                                            <p:txEl>
                                              <p:pRg st="2" end="2"/>
                                            </p:txEl>
                                          </p:spTgt>
                                        </p:tgtEl>
                                        <p:attrNameLst>
                                          <p:attrName>style.visibility</p:attrName>
                                        </p:attrNameLst>
                                      </p:cBhvr>
                                      <p:to>
                                        <p:strVal val="visible"/>
                                      </p:to>
                                    </p:set>
                                    <p:anim calcmode="lin" valueType="num">
                                      <p:cBhvr>
                                        <p:cTn id="21" dur="500" fill="hold"/>
                                        <p:tgtEl>
                                          <p:spTgt spid="29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94">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94">
                                            <p:txEl>
                                              <p:pRg st="3" end="3"/>
                                            </p:txEl>
                                          </p:spTgt>
                                        </p:tgtEl>
                                        <p:attrNameLst>
                                          <p:attrName>style.visibility</p:attrName>
                                        </p:attrNameLst>
                                      </p:cBhvr>
                                      <p:to>
                                        <p:strVal val="visible"/>
                                      </p:to>
                                    </p:set>
                                    <p:anim calcmode="lin" valueType="num">
                                      <p:cBhvr>
                                        <p:cTn id="26" dur="500" fill="hold"/>
                                        <p:tgtEl>
                                          <p:spTgt spid="29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94">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294">
                                            <p:txEl>
                                              <p:pRg st="4" end="4"/>
                                            </p:txEl>
                                          </p:spTgt>
                                        </p:tgtEl>
                                        <p:attrNameLst>
                                          <p:attrName>style.visibility</p:attrName>
                                        </p:attrNameLst>
                                      </p:cBhvr>
                                      <p:to>
                                        <p:strVal val="visible"/>
                                      </p:to>
                                    </p:set>
                                    <p:anim calcmode="lin" valueType="num">
                                      <p:cBhvr>
                                        <p:cTn id="31" dur="500" fill="hold"/>
                                        <p:tgtEl>
                                          <p:spTgt spid="29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9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1" build="p" bldLvl="5" animBg="1" advAuto="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180</a:t>
            </a:fld>
            <a:endParaRPr/>
          </a:p>
        </p:txBody>
      </p:sp>
      <p:sp>
        <p:nvSpPr>
          <p:cNvPr id="1168" name="Vassalship to Assyria"/>
          <p:cNvSpPr txBox="1">
            <a:spLocks noGrp="1"/>
          </p:cNvSpPr>
          <p:nvPr>
            <p:ph type="title" idx="4294967295"/>
          </p:nvPr>
        </p:nvSpPr>
        <p:spPr>
          <a:xfrm>
            <a:off x="228600" y="294339"/>
            <a:ext cx="8229600" cy="1143004"/>
          </a:xfrm>
          <a:prstGeom prst="rect">
            <a:avLst/>
          </a:prstGeom>
        </p:spPr>
        <p:txBody>
          <a:bodyPr/>
          <a:lstStyle/>
          <a:p>
            <a:r>
              <a:t>アッシリアへの属国支配</a:t>
            </a:r>
          </a:p>
        </p:txBody>
      </p:sp>
      <p:sp>
        <p:nvSpPr>
          <p:cNvPr id="1169" name="Manasseh reestablished Judah’s vassalship to Assyria that had been resisted during the reign of his father.…"/>
          <p:cNvSpPr txBox="1">
            <a:spLocks noGrp="1"/>
          </p:cNvSpPr>
          <p:nvPr>
            <p:ph type="body" idx="4294967295"/>
          </p:nvPr>
        </p:nvSpPr>
        <p:spPr>
          <a:xfrm>
            <a:off x="228598" y="1828800"/>
            <a:ext cx="8763004" cy="4724400"/>
          </a:xfrm>
          <a:prstGeom prst="rect">
            <a:avLst/>
          </a:prstGeom>
        </p:spPr>
        <p:txBody>
          <a:bodyPr/>
          <a:lstStyle/>
          <a:p>
            <a:pPr>
              <a:lnSpc>
                <a:spcPct val="80000"/>
              </a:lnSpc>
              <a:buSzTx/>
              <a:buNone/>
              <a:defRPr b="1"/>
            </a:pPr>
            <a:r>
              <a:t>マナセは、父ヒゼキヤの治世中に抵抗されていたアッシリアへの属国関係を再び確立した。</a:t>
            </a:r>
          </a:p>
          <a:p>
            <a:pPr marL="402771" indent="-402771">
              <a:lnSpc>
                <a:spcPct val="90000"/>
              </a:lnSpc>
              <a:spcBef>
                <a:spcPts val="600"/>
              </a:spcBef>
              <a:defRPr sz="2800" i="1"/>
            </a:pPr>
            <a:r>
              <a:rPr sz="2400"/>
              <a:t>歴代誌は、マナセが一時的にアッシリアに連行されたことを示している（歴代誌第二33章10～13節）。</a:t>
            </a:r>
          </a:p>
          <a:p>
            <a:pPr marL="402771" indent="-402771">
              <a:lnSpc>
                <a:spcPct val="90000"/>
              </a:lnSpc>
              <a:spcBef>
                <a:spcPts val="600"/>
              </a:spcBef>
              <a:defRPr sz="2800" i="1"/>
            </a:pPr>
            <a:r>
              <a:rPr sz="2400"/>
              <a:t>アッシリアの記録によると、マナセはエサルハドン王の下でニネベの建築資材を供給し、アッシュルバニパル王の前で「足に口づけをする」屈辱的な態度をとったと記されている。</a:t>
            </a:r>
          </a:p>
          <a:p>
            <a:pPr marL="402771" indent="-402771">
              <a:lnSpc>
                <a:spcPct val="90000"/>
              </a:lnSpc>
              <a:spcBef>
                <a:spcPts val="600"/>
              </a:spcBef>
              <a:defRPr sz="2800" i="1"/>
            </a:pPr>
            <a:r>
              <a:rPr sz="2400"/>
              <a:t>マナセが死ぬと、息子アモンは偶像崇拝の傾向を改める努力をせず、短い治世の後に暗殺された（列王記第二21章23～24節）。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69">
                                            <p:bg/>
                                          </p:spTgt>
                                        </p:tgtEl>
                                        <p:attrNameLst>
                                          <p:attrName>style.visibility</p:attrName>
                                        </p:attrNameLst>
                                      </p:cBhvr>
                                      <p:to>
                                        <p:strVal val="visible"/>
                                      </p:to>
                                    </p:set>
                                    <p:anim calcmode="lin" valueType="num">
                                      <p:cBhvr>
                                        <p:cTn id="7" dur="500" fill="hold"/>
                                        <p:tgtEl>
                                          <p:spTgt spid="1169">
                                            <p:bg/>
                                          </p:spTgt>
                                        </p:tgtEl>
                                        <p:attrNameLst>
                                          <p:attrName>ppt_w</p:attrName>
                                        </p:attrNameLst>
                                      </p:cBhvr>
                                      <p:tavLst>
                                        <p:tav tm="0">
                                          <p:val>
                                            <p:fltVal val="0"/>
                                          </p:val>
                                        </p:tav>
                                        <p:tav tm="100000">
                                          <p:val>
                                            <p:strVal val="#ppt_w"/>
                                          </p:val>
                                        </p:tav>
                                      </p:tavLst>
                                    </p:anim>
                                    <p:anim calcmode="lin" valueType="num">
                                      <p:cBhvr>
                                        <p:cTn id="8" dur="500" fill="hold"/>
                                        <p:tgtEl>
                                          <p:spTgt spid="116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69">
                                            <p:txEl>
                                              <p:pRg st="0" end="0"/>
                                            </p:txEl>
                                          </p:spTgt>
                                        </p:tgtEl>
                                        <p:attrNameLst>
                                          <p:attrName>style.visibility</p:attrName>
                                        </p:attrNameLst>
                                      </p:cBhvr>
                                      <p:to>
                                        <p:strVal val="visible"/>
                                      </p:to>
                                    </p:set>
                                    <p:anim calcmode="lin" valueType="num">
                                      <p:cBhvr>
                                        <p:cTn id="11" dur="500" fill="hold"/>
                                        <p:tgtEl>
                                          <p:spTgt spid="11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6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69">
                                            <p:txEl>
                                              <p:pRg st="1" end="1"/>
                                            </p:txEl>
                                          </p:spTgt>
                                        </p:tgtEl>
                                        <p:attrNameLst>
                                          <p:attrName>style.visibility</p:attrName>
                                        </p:attrNameLst>
                                      </p:cBhvr>
                                      <p:to>
                                        <p:strVal val="visible"/>
                                      </p:to>
                                    </p:set>
                                    <p:anim calcmode="lin" valueType="num">
                                      <p:cBhvr>
                                        <p:cTn id="16" dur="500" fill="hold"/>
                                        <p:tgtEl>
                                          <p:spTgt spid="116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6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69">
                                            <p:txEl>
                                              <p:pRg st="2" end="2"/>
                                            </p:txEl>
                                          </p:spTgt>
                                        </p:tgtEl>
                                        <p:attrNameLst>
                                          <p:attrName>style.visibility</p:attrName>
                                        </p:attrNameLst>
                                      </p:cBhvr>
                                      <p:to>
                                        <p:strVal val="visible"/>
                                      </p:to>
                                    </p:set>
                                    <p:anim calcmode="lin" valueType="num">
                                      <p:cBhvr>
                                        <p:cTn id="21" dur="500" fill="hold"/>
                                        <p:tgtEl>
                                          <p:spTgt spid="116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69">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169">
                                            <p:txEl>
                                              <p:pRg st="3" end="3"/>
                                            </p:txEl>
                                          </p:spTgt>
                                        </p:tgtEl>
                                        <p:attrNameLst>
                                          <p:attrName>style.visibility</p:attrName>
                                        </p:attrNameLst>
                                      </p:cBhvr>
                                      <p:to>
                                        <p:strVal val="visible"/>
                                      </p:to>
                                    </p:set>
                                    <p:anim calcmode="lin" valueType="num">
                                      <p:cBhvr>
                                        <p:cTn id="26" dur="500" fill="hold"/>
                                        <p:tgtEl>
                                          <p:spTgt spid="116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6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1" build="p" bldLvl="5" animBg="1" advAuto="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181</a:t>
            </a:fld>
            <a:endParaRPr/>
          </a:p>
        </p:txBody>
      </p:sp>
      <p:sp>
        <p:nvSpPr>
          <p:cNvPr id="1172" name="Josiah’s Reign (2 Kg. 22:1—23:30)"/>
          <p:cNvSpPr txBox="1">
            <a:spLocks noGrp="1"/>
          </p:cNvSpPr>
          <p:nvPr>
            <p:ph type="title" idx="4294967295"/>
          </p:nvPr>
        </p:nvSpPr>
        <p:spPr>
          <a:xfrm>
            <a:off x="457200" y="533398"/>
            <a:ext cx="8229600" cy="1143004"/>
          </a:xfrm>
          <a:prstGeom prst="rect">
            <a:avLst/>
          </a:prstGeom>
        </p:spPr>
        <p:txBody>
          <a:bodyPr/>
          <a:lstStyle/>
          <a:p>
            <a:r>
              <a:t>Josiah’s Reign </a:t>
            </a:r>
            <a:r>
              <a:rPr sz="2800"/>
              <a:t>(2 Kg. 22:1—23:30)</a:t>
            </a:r>
          </a:p>
        </p:txBody>
      </p:sp>
      <p:sp>
        <p:nvSpPr>
          <p:cNvPr id="1173" name="After the assassination of his father, Josiah ascended the throne at the tender age of eight.…"/>
          <p:cNvSpPr txBox="1">
            <a:spLocks noGrp="1"/>
          </p:cNvSpPr>
          <p:nvPr>
            <p:ph type="body" idx="4294967295"/>
          </p:nvPr>
        </p:nvSpPr>
        <p:spPr>
          <a:xfrm>
            <a:off x="457200" y="1828800"/>
            <a:ext cx="8229600" cy="4800600"/>
          </a:xfrm>
          <a:prstGeom prst="rect">
            <a:avLst/>
          </a:prstGeom>
        </p:spPr>
        <p:txBody>
          <a:bodyPr/>
          <a:lstStyle/>
          <a:p>
            <a:pPr>
              <a:lnSpc>
                <a:spcPct val="90000"/>
              </a:lnSpc>
              <a:buSzTx/>
              <a:buNone/>
              <a:defRPr b="1"/>
            </a:pPr>
            <a:r>
              <a:t>After the assassination of his father, Josiah ascended the throne at the tender age of eight.</a:t>
            </a:r>
          </a:p>
          <a:p>
            <a:pPr>
              <a:lnSpc>
                <a:spcPct val="90000"/>
              </a:lnSpc>
              <a:spcBef>
                <a:spcPts val="600"/>
              </a:spcBef>
              <a:defRPr sz="2800" i="1"/>
            </a:pPr>
            <a:r>
              <a:t>His ascension year can be fixed at 640 BC based on a correlation with the Babylonian Chronicle.</a:t>
            </a:r>
          </a:p>
          <a:p>
            <a:pPr>
              <a:lnSpc>
                <a:spcPct val="90000"/>
              </a:lnSpc>
              <a:spcBef>
                <a:spcPts val="600"/>
              </a:spcBef>
              <a:defRPr sz="2800" i="1"/>
            </a:pPr>
            <a:r>
              <a:t>While there is no information about the early years of his reign, it is likely that he was under the tutelage of court officials or perhaps even a priest.</a:t>
            </a:r>
          </a:p>
          <a:p>
            <a:pPr>
              <a:lnSpc>
                <a:spcPct val="90000"/>
              </a:lnSpc>
              <a:spcBef>
                <a:spcPts val="600"/>
              </a:spcBef>
              <a:defRPr sz="2800" i="1"/>
            </a:pPr>
            <a:r>
              <a:t>His initial reforms began when he was a teenager (2 Chr. 34:3-7), but in his 18</a:t>
            </a:r>
            <a:r>
              <a:rPr baseline="30000"/>
              <a:t>th</a:t>
            </a:r>
            <a:r>
              <a:t> regnal year he began renovating the temple.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73">
                                            <p:bg/>
                                          </p:spTgt>
                                        </p:tgtEl>
                                        <p:attrNameLst>
                                          <p:attrName>style.visibility</p:attrName>
                                        </p:attrNameLst>
                                      </p:cBhvr>
                                      <p:to>
                                        <p:strVal val="visible"/>
                                      </p:to>
                                    </p:set>
                                    <p:anim calcmode="lin" valueType="num">
                                      <p:cBhvr>
                                        <p:cTn id="7" dur="500" fill="hold"/>
                                        <p:tgtEl>
                                          <p:spTgt spid="1173">
                                            <p:bg/>
                                          </p:spTgt>
                                        </p:tgtEl>
                                        <p:attrNameLst>
                                          <p:attrName>ppt_w</p:attrName>
                                        </p:attrNameLst>
                                      </p:cBhvr>
                                      <p:tavLst>
                                        <p:tav tm="0">
                                          <p:val>
                                            <p:fltVal val="0"/>
                                          </p:val>
                                        </p:tav>
                                        <p:tav tm="100000">
                                          <p:val>
                                            <p:strVal val="#ppt_w"/>
                                          </p:val>
                                        </p:tav>
                                      </p:tavLst>
                                    </p:anim>
                                    <p:anim calcmode="lin" valueType="num">
                                      <p:cBhvr>
                                        <p:cTn id="8" dur="500" fill="hold"/>
                                        <p:tgtEl>
                                          <p:spTgt spid="117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73">
                                            <p:txEl>
                                              <p:pRg st="0" end="0"/>
                                            </p:txEl>
                                          </p:spTgt>
                                        </p:tgtEl>
                                        <p:attrNameLst>
                                          <p:attrName>style.visibility</p:attrName>
                                        </p:attrNameLst>
                                      </p:cBhvr>
                                      <p:to>
                                        <p:strVal val="visible"/>
                                      </p:to>
                                    </p:set>
                                    <p:anim calcmode="lin" valueType="num">
                                      <p:cBhvr>
                                        <p:cTn id="11" dur="500" fill="hold"/>
                                        <p:tgtEl>
                                          <p:spTgt spid="117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7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73">
                                            <p:txEl>
                                              <p:pRg st="1" end="1"/>
                                            </p:txEl>
                                          </p:spTgt>
                                        </p:tgtEl>
                                        <p:attrNameLst>
                                          <p:attrName>style.visibility</p:attrName>
                                        </p:attrNameLst>
                                      </p:cBhvr>
                                      <p:to>
                                        <p:strVal val="visible"/>
                                      </p:to>
                                    </p:set>
                                    <p:anim calcmode="lin" valueType="num">
                                      <p:cBhvr>
                                        <p:cTn id="16" dur="500" fill="hold"/>
                                        <p:tgtEl>
                                          <p:spTgt spid="117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7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73">
                                            <p:txEl>
                                              <p:pRg st="2" end="2"/>
                                            </p:txEl>
                                          </p:spTgt>
                                        </p:tgtEl>
                                        <p:attrNameLst>
                                          <p:attrName>style.visibility</p:attrName>
                                        </p:attrNameLst>
                                      </p:cBhvr>
                                      <p:to>
                                        <p:strVal val="visible"/>
                                      </p:to>
                                    </p:set>
                                    <p:anim calcmode="lin" valueType="num">
                                      <p:cBhvr>
                                        <p:cTn id="21" dur="500" fill="hold"/>
                                        <p:tgtEl>
                                          <p:spTgt spid="117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7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73">
                                            <p:txEl>
                                              <p:pRg st="3" end="3"/>
                                            </p:txEl>
                                          </p:spTgt>
                                        </p:tgtEl>
                                        <p:attrNameLst>
                                          <p:attrName>style.visibility</p:attrName>
                                        </p:attrNameLst>
                                      </p:cBhvr>
                                      <p:to>
                                        <p:strVal val="visible"/>
                                      </p:to>
                                    </p:set>
                                    <p:anim calcmode="lin" valueType="num">
                                      <p:cBhvr>
                                        <p:cTn id="27" dur="500" fill="hold"/>
                                        <p:tgtEl>
                                          <p:spTgt spid="117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7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 grpId="1" build="p" bldLvl="5" animBg="1" advAuto="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182</a:t>
            </a:fld>
            <a:endParaRPr/>
          </a:p>
        </p:txBody>
      </p:sp>
      <p:sp>
        <p:nvSpPr>
          <p:cNvPr id="1176" name="Josiah’s Reign (2 Kg. 22:1—23:30)"/>
          <p:cNvSpPr txBox="1">
            <a:spLocks noGrp="1"/>
          </p:cNvSpPr>
          <p:nvPr>
            <p:ph type="title" idx="4294967295"/>
          </p:nvPr>
        </p:nvSpPr>
        <p:spPr>
          <a:xfrm>
            <a:off x="457200" y="258480"/>
            <a:ext cx="8229600" cy="1143004"/>
          </a:xfrm>
          <a:prstGeom prst="rect">
            <a:avLst/>
          </a:prstGeom>
        </p:spPr>
        <p:txBody>
          <a:bodyPr/>
          <a:lstStyle>
            <a:lvl1pPr>
              <a:defRPr sz="2800"/>
            </a:lvl1pPr>
          </a:lstStyle>
          <a:p>
            <a:pPr>
              <a:defRPr sz="4400"/>
            </a:pPr>
            <a:r>
              <a:rPr sz="2800"/>
              <a:t>ヨシヤの治世（列王記第二 22章1節～23章30節）</a:t>
            </a:r>
          </a:p>
        </p:txBody>
      </p:sp>
      <p:sp>
        <p:nvSpPr>
          <p:cNvPr id="1177" name="After the assassination of his father, Josiah ascended the throne at the tender age of eight.…"/>
          <p:cNvSpPr txBox="1">
            <a:spLocks noGrp="1"/>
          </p:cNvSpPr>
          <p:nvPr>
            <p:ph type="body" idx="4294967295"/>
          </p:nvPr>
        </p:nvSpPr>
        <p:spPr>
          <a:xfrm>
            <a:off x="457200" y="1828800"/>
            <a:ext cx="8229600" cy="4800600"/>
          </a:xfrm>
          <a:prstGeom prst="rect">
            <a:avLst/>
          </a:prstGeom>
        </p:spPr>
        <p:txBody>
          <a:bodyPr/>
          <a:lstStyle/>
          <a:p>
            <a:pPr marL="432308" indent="-432308" defTabSz="841247">
              <a:lnSpc>
                <a:spcPct val="90000"/>
              </a:lnSpc>
              <a:spcBef>
                <a:spcPts val="600"/>
              </a:spcBef>
              <a:buSzTx/>
              <a:buNone/>
              <a:defRPr sz="2944" b="1"/>
            </a:pPr>
            <a:r>
              <a:t>父親が暗殺された後、ヨシヤはわずか8歳で王位に就いた。</a:t>
            </a:r>
          </a:p>
          <a:p>
            <a:pPr marL="432308" indent="-432308" defTabSz="841247">
              <a:lnSpc>
                <a:spcPct val="90000"/>
              </a:lnSpc>
              <a:spcBef>
                <a:spcPts val="500"/>
              </a:spcBef>
              <a:defRPr sz="2576" i="1"/>
            </a:pPr>
            <a:r>
              <a:t>バビロニア年代記との関連から、彼の即位年は紀元前640年と特定できる。</a:t>
            </a:r>
          </a:p>
          <a:p>
            <a:pPr marL="432308" indent="-432308" defTabSz="841247">
              <a:lnSpc>
                <a:spcPct val="90000"/>
              </a:lnSpc>
              <a:spcBef>
                <a:spcPts val="500"/>
              </a:spcBef>
              <a:defRPr sz="2576" i="1"/>
            </a:pPr>
            <a:r>
              <a:t>彼の治世初期についての情報はほとんどないが、宮廷の役人やおそらく祭司の指導のもとで育てられた可能性が高い。</a:t>
            </a:r>
          </a:p>
          <a:p>
            <a:pPr marL="432308" indent="-432308" defTabSz="841247">
              <a:lnSpc>
                <a:spcPct val="90000"/>
              </a:lnSpc>
              <a:spcBef>
                <a:spcPts val="500"/>
              </a:spcBef>
              <a:defRPr sz="2576" i="1"/>
            </a:pPr>
            <a:r>
              <a:t>彼の最初の改革は十代の頃に始まり（歴代誌第二34章3〜7節）、治世18年目には神殿の修復を開始した。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77">
                                            <p:bg/>
                                          </p:spTgt>
                                        </p:tgtEl>
                                        <p:attrNameLst>
                                          <p:attrName>style.visibility</p:attrName>
                                        </p:attrNameLst>
                                      </p:cBhvr>
                                      <p:to>
                                        <p:strVal val="visible"/>
                                      </p:to>
                                    </p:set>
                                    <p:anim calcmode="lin" valueType="num">
                                      <p:cBhvr>
                                        <p:cTn id="7" dur="500" fill="hold"/>
                                        <p:tgtEl>
                                          <p:spTgt spid="1177">
                                            <p:bg/>
                                          </p:spTgt>
                                        </p:tgtEl>
                                        <p:attrNameLst>
                                          <p:attrName>ppt_w</p:attrName>
                                        </p:attrNameLst>
                                      </p:cBhvr>
                                      <p:tavLst>
                                        <p:tav tm="0">
                                          <p:val>
                                            <p:fltVal val="0"/>
                                          </p:val>
                                        </p:tav>
                                        <p:tav tm="100000">
                                          <p:val>
                                            <p:strVal val="#ppt_w"/>
                                          </p:val>
                                        </p:tav>
                                      </p:tavLst>
                                    </p:anim>
                                    <p:anim calcmode="lin" valueType="num">
                                      <p:cBhvr>
                                        <p:cTn id="8" dur="500" fill="hold"/>
                                        <p:tgtEl>
                                          <p:spTgt spid="117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77">
                                            <p:txEl>
                                              <p:pRg st="0" end="0"/>
                                            </p:txEl>
                                          </p:spTgt>
                                        </p:tgtEl>
                                        <p:attrNameLst>
                                          <p:attrName>style.visibility</p:attrName>
                                        </p:attrNameLst>
                                      </p:cBhvr>
                                      <p:to>
                                        <p:strVal val="visible"/>
                                      </p:to>
                                    </p:set>
                                    <p:anim calcmode="lin" valueType="num">
                                      <p:cBhvr>
                                        <p:cTn id="11" dur="500" fill="hold"/>
                                        <p:tgtEl>
                                          <p:spTgt spid="117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7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77">
                                            <p:txEl>
                                              <p:pRg st="1" end="1"/>
                                            </p:txEl>
                                          </p:spTgt>
                                        </p:tgtEl>
                                        <p:attrNameLst>
                                          <p:attrName>style.visibility</p:attrName>
                                        </p:attrNameLst>
                                      </p:cBhvr>
                                      <p:to>
                                        <p:strVal val="visible"/>
                                      </p:to>
                                    </p:set>
                                    <p:anim calcmode="lin" valueType="num">
                                      <p:cBhvr>
                                        <p:cTn id="16" dur="500" fill="hold"/>
                                        <p:tgtEl>
                                          <p:spTgt spid="117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7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77">
                                            <p:txEl>
                                              <p:pRg st="2" end="2"/>
                                            </p:txEl>
                                          </p:spTgt>
                                        </p:tgtEl>
                                        <p:attrNameLst>
                                          <p:attrName>style.visibility</p:attrName>
                                        </p:attrNameLst>
                                      </p:cBhvr>
                                      <p:to>
                                        <p:strVal val="visible"/>
                                      </p:to>
                                    </p:set>
                                    <p:anim calcmode="lin" valueType="num">
                                      <p:cBhvr>
                                        <p:cTn id="21" dur="500" fill="hold"/>
                                        <p:tgtEl>
                                          <p:spTgt spid="117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77">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177">
                                            <p:txEl>
                                              <p:pRg st="3" end="3"/>
                                            </p:txEl>
                                          </p:spTgt>
                                        </p:tgtEl>
                                        <p:attrNameLst>
                                          <p:attrName>style.visibility</p:attrName>
                                        </p:attrNameLst>
                                      </p:cBhvr>
                                      <p:to>
                                        <p:strVal val="visible"/>
                                      </p:to>
                                    </p:set>
                                    <p:anim calcmode="lin" valueType="num">
                                      <p:cBhvr>
                                        <p:cTn id="26" dur="500" fill="hold"/>
                                        <p:tgtEl>
                                          <p:spTgt spid="117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7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1" build="p" bldLvl="5" animBg="1" advAuto="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183</a:t>
            </a:fld>
            <a:endParaRPr/>
          </a:p>
        </p:txBody>
      </p:sp>
      <p:sp>
        <p:nvSpPr>
          <p:cNvPr id="1180" name="The Discovery of the Torah Scroll"/>
          <p:cNvSpPr txBox="1">
            <a:spLocks noGrp="1"/>
          </p:cNvSpPr>
          <p:nvPr>
            <p:ph type="title" idx="4294967295"/>
          </p:nvPr>
        </p:nvSpPr>
        <p:spPr>
          <a:xfrm>
            <a:off x="457200" y="533398"/>
            <a:ext cx="8229600" cy="1143004"/>
          </a:xfrm>
          <a:prstGeom prst="rect">
            <a:avLst/>
          </a:prstGeom>
        </p:spPr>
        <p:txBody>
          <a:bodyPr/>
          <a:lstStyle/>
          <a:p>
            <a:r>
              <a:t>The Discovery of the Torah Scroll</a:t>
            </a:r>
          </a:p>
        </p:txBody>
      </p:sp>
      <p:sp>
        <p:nvSpPr>
          <p:cNvPr id="1181" name="During the temple repairs, Hilkiah, the high priest, reported the discovery of a Torah scroll.…"/>
          <p:cNvSpPr txBox="1">
            <a:spLocks noGrp="1"/>
          </p:cNvSpPr>
          <p:nvPr>
            <p:ph type="body" idx="4294967295"/>
          </p:nvPr>
        </p:nvSpPr>
        <p:spPr>
          <a:xfrm>
            <a:off x="457200" y="1828800"/>
            <a:ext cx="8229600" cy="4876800"/>
          </a:xfrm>
          <a:prstGeom prst="rect">
            <a:avLst/>
          </a:prstGeom>
        </p:spPr>
        <p:txBody>
          <a:bodyPr/>
          <a:lstStyle/>
          <a:p>
            <a:pPr>
              <a:lnSpc>
                <a:spcPct val="90000"/>
              </a:lnSpc>
              <a:buSzTx/>
              <a:buNone/>
              <a:defRPr b="1"/>
            </a:pPr>
            <a:r>
              <a:t>During the temple repairs, Hilkiah, the high priest, reported the discovery of a Torah scroll.</a:t>
            </a:r>
          </a:p>
          <a:p>
            <a:pPr>
              <a:lnSpc>
                <a:spcPct val="90000"/>
              </a:lnSpc>
              <a:spcBef>
                <a:spcPts val="600"/>
              </a:spcBef>
              <a:defRPr sz="2800" i="1"/>
            </a:pPr>
            <a:r>
              <a:t>The distressed reaction of Josiah when it was read suggests that it may have been the scroll of Deuteronomy with its searing curses for covenant disobedience (2 Kg. 22:11; cf. Dt. 28).</a:t>
            </a:r>
          </a:p>
          <a:p>
            <a:pPr>
              <a:lnSpc>
                <a:spcPct val="90000"/>
              </a:lnSpc>
              <a:spcBef>
                <a:spcPts val="600"/>
              </a:spcBef>
              <a:defRPr sz="2800" i="1"/>
            </a:pPr>
            <a:r>
              <a:t>The scroll was then sent to Huldah, the prophetess, and she confirmed that the disaster predicted because of covenant unfaithfulness would surely happen (2 Kg. 22:14-20).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81">
                                            <p:bg/>
                                          </p:spTgt>
                                        </p:tgtEl>
                                        <p:attrNameLst>
                                          <p:attrName>style.visibility</p:attrName>
                                        </p:attrNameLst>
                                      </p:cBhvr>
                                      <p:to>
                                        <p:strVal val="visible"/>
                                      </p:to>
                                    </p:set>
                                    <p:anim calcmode="lin" valueType="num">
                                      <p:cBhvr>
                                        <p:cTn id="7" dur="500" fill="hold"/>
                                        <p:tgtEl>
                                          <p:spTgt spid="1181">
                                            <p:bg/>
                                          </p:spTgt>
                                        </p:tgtEl>
                                        <p:attrNameLst>
                                          <p:attrName>ppt_w</p:attrName>
                                        </p:attrNameLst>
                                      </p:cBhvr>
                                      <p:tavLst>
                                        <p:tav tm="0">
                                          <p:val>
                                            <p:fltVal val="0"/>
                                          </p:val>
                                        </p:tav>
                                        <p:tav tm="100000">
                                          <p:val>
                                            <p:strVal val="#ppt_w"/>
                                          </p:val>
                                        </p:tav>
                                      </p:tavLst>
                                    </p:anim>
                                    <p:anim calcmode="lin" valueType="num">
                                      <p:cBhvr>
                                        <p:cTn id="8" dur="500" fill="hold"/>
                                        <p:tgtEl>
                                          <p:spTgt spid="118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81">
                                            <p:txEl>
                                              <p:pRg st="0" end="0"/>
                                            </p:txEl>
                                          </p:spTgt>
                                        </p:tgtEl>
                                        <p:attrNameLst>
                                          <p:attrName>style.visibility</p:attrName>
                                        </p:attrNameLst>
                                      </p:cBhvr>
                                      <p:to>
                                        <p:strVal val="visible"/>
                                      </p:to>
                                    </p:set>
                                    <p:anim calcmode="lin" valueType="num">
                                      <p:cBhvr>
                                        <p:cTn id="11" dur="500" fill="hold"/>
                                        <p:tgtEl>
                                          <p:spTgt spid="118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8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81">
                                            <p:txEl>
                                              <p:pRg st="1" end="1"/>
                                            </p:txEl>
                                          </p:spTgt>
                                        </p:tgtEl>
                                        <p:attrNameLst>
                                          <p:attrName>style.visibility</p:attrName>
                                        </p:attrNameLst>
                                      </p:cBhvr>
                                      <p:to>
                                        <p:strVal val="visible"/>
                                      </p:to>
                                    </p:set>
                                    <p:anim calcmode="lin" valueType="num">
                                      <p:cBhvr>
                                        <p:cTn id="16" dur="500" fill="hold"/>
                                        <p:tgtEl>
                                          <p:spTgt spid="118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8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81">
                                            <p:txEl>
                                              <p:pRg st="2" end="2"/>
                                            </p:txEl>
                                          </p:spTgt>
                                        </p:tgtEl>
                                        <p:attrNameLst>
                                          <p:attrName>style.visibility</p:attrName>
                                        </p:attrNameLst>
                                      </p:cBhvr>
                                      <p:to>
                                        <p:strVal val="visible"/>
                                      </p:to>
                                    </p:set>
                                    <p:anim calcmode="lin" valueType="num">
                                      <p:cBhvr>
                                        <p:cTn id="21" dur="500" fill="hold"/>
                                        <p:tgtEl>
                                          <p:spTgt spid="118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8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 grpId="1" build="p" bldLvl="5" animBg="1" advAuto="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184</a:t>
            </a:fld>
            <a:endParaRPr/>
          </a:p>
        </p:txBody>
      </p:sp>
      <p:sp>
        <p:nvSpPr>
          <p:cNvPr id="1184" name="The Discovery of the Torah Scroll"/>
          <p:cNvSpPr txBox="1">
            <a:spLocks noGrp="1"/>
          </p:cNvSpPr>
          <p:nvPr>
            <p:ph type="title" idx="4294967295"/>
          </p:nvPr>
        </p:nvSpPr>
        <p:spPr>
          <a:xfrm>
            <a:off x="457200" y="533398"/>
            <a:ext cx="8229600" cy="1143004"/>
          </a:xfrm>
          <a:prstGeom prst="rect">
            <a:avLst/>
          </a:prstGeom>
        </p:spPr>
        <p:txBody>
          <a:bodyPr/>
          <a:lstStyle/>
          <a:p>
            <a:r>
              <a:t>トーラー巻物の発見</a:t>
            </a:r>
          </a:p>
        </p:txBody>
      </p:sp>
      <p:sp>
        <p:nvSpPr>
          <p:cNvPr id="1185" name="During the temple repairs, Hilkiah, the high priest, reported the discovery of a Torah scroll.…"/>
          <p:cNvSpPr txBox="1">
            <a:spLocks noGrp="1"/>
          </p:cNvSpPr>
          <p:nvPr>
            <p:ph type="body" idx="4294967295"/>
          </p:nvPr>
        </p:nvSpPr>
        <p:spPr>
          <a:xfrm>
            <a:off x="457200" y="1828800"/>
            <a:ext cx="8229600" cy="4876800"/>
          </a:xfrm>
          <a:prstGeom prst="rect">
            <a:avLst/>
          </a:prstGeom>
        </p:spPr>
        <p:txBody>
          <a:bodyPr/>
          <a:lstStyle/>
          <a:p>
            <a:pPr>
              <a:lnSpc>
                <a:spcPct val="90000"/>
              </a:lnSpc>
              <a:buSzTx/>
              <a:buNone/>
              <a:defRPr b="1"/>
            </a:pPr>
            <a:r>
              <a:t>神殿の修理中、大祭司ヒルキヤは律法の巻物を発見したと報告した</a:t>
            </a:r>
          </a:p>
          <a:p>
            <a:pPr>
              <a:lnSpc>
                <a:spcPct val="90000"/>
              </a:lnSpc>
              <a:spcBef>
                <a:spcPts val="600"/>
              </a:spcBef>
              <a:defRPr sz="2500" i="1"/>
            </a:pPr>
            <a:r>
              <a:t>この巻物が読まれた時のヨシヤの苦悩に満ちた反応は、契約の不従順に対する呪いが書かれた申命記の巻物であった可能性を示唆している（2 Kg. 22:11; 申命記. 28参照）。</a:t>
            </a:r>
          </a:p>
          <a:p>
            <a:pPr>
              <a:lnSpc>
                <a:spcPct val="90000"/>
              </a:lnSpc>
              <a:spcBef>
                <a:spcPts val="600"/>
              </a:spcBef>
              <a:defRPr sz="2500" i="1"/>
            </a:pPr>
            <a:r>
              <a:t>そして、その巻物は預言者フルダに送られ、彼女は、契約に背いたために予言された災いが必ず起こることを確認した（2:14-20）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85">
                                            <p:bg/>
                                          </p:spTgt>
                                        </p:tgtEl>
                                        <p:attrNameLst>
                                          <p:attrName>style.visibility</p:attrName>
                                        </p:attrNameLst>
                                      </p:cBhvr>
                                      <p:to>
                                        <p:strVal val="visible"/>
                                      </p:to>
                                    </p:set>
                                    <p:anim calcmode="lin" valueType="num">
                                      <p:cBhvr>
                                        <p:cTn id="7" dur="500" fill="hold"/>
                                        <p:tgtEl>
                                          <p:spTgt spid="1185">
                                            <p:bg/>
                                          </p:spTgt>
                                        </p:tgtEl>
                                        <p:attrNameLst>
                                          <p:attrName>ppt_w</p:attrName>
                                        </p:attrNameLst>
                                      </p:cBhvr>
                                      <p:tavLst>
                                        <p:tav tm="0">
                                          <p:val>
                                            <p:fltVal val="0"/>
                                          </p:val>
                                        </p:tav>
                                        <p:tav tm="100000">
                                          <p:val>
                                            <p:strVal val="#ppt_w"/>
                                          </p:val>
                                        </p:tav>
                                      </p:tavLst>
                                    </p:anim>
                                    <p:anim calcmode="lin" valueType="num">
                                      <p:cBhvr>
                                        <p:cTn id="8" dur="500" fill="hold"/>
                                        <p:tgtEl>
                                          <p:spTgt spid="118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85">
                                            <p:txEl>
                                              <p:pRg st="0" end="0"/>
                                            </p:txEl>
                                          </p:spTgt>
                                        </p:tgtEl>
                                        <p:attrNameLst>
                                          <p:attrName>style.visibility</p:attrName>
                                        </p:attrNameLst>
                                      </p:cBhvr>
                                      <p:to>
                                        <p:strVal val="visible"/>
                                      </p:to>
                                    </p:set>
                                    <p:anim calcmode="lin" valueType="num">
                                      <p:cBhvr>
                                        <p:cTn id="11" dur="500" fill="hold"/>
                                        <p:tgtEl>
                                          <p:spTgt spid="118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8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85">
                                            <p:txEl>
                                              <p:pRg st="1" end="1"/>
                                            </p:txEl>
                                          </p:spTgt>
                                        </p:tgtEl>
                                        <p:attrNameLst>
                                          <p:attrName>style.visibility</p:attrName>
                                        </p:attrNameLst>
                                      </p:cBhvr>
                                      <p:to>
                                        <p:strVal val="visible"/>
                                      </p:to>
                                    </p:set>
                                    <p:anim calcmode="lin" valueType="num">
                                      <p:cBhvr>
                                        <p:cTn id="16" dur="500" fill="hold"/>
                                        <p:tgtEl>
                                          <p:spTgt spid="118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8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85">
                                            <p:txEl>
                                              <p:pRg st="2" end="2"/>
                                            </p:txEl>
                                          </p:spTgt>
                                        </p:tgtEl>
                                        <p:attrNameLst>
                                          <p:attrName>style.visibility</p:attrName>
                                        </p:attrNameLst>
                                      </p:cBhvr>
                                      <p:to>
                                        <p:strVal val="visible"/>
                                      </p:to>
                                    </p:set>
                                    <p:anim calcmode="lin" valueType="num">
                                      <p:cBhvr>
                                        <p:cTn id="21" dur="500" fill="hold"/>
                                        <p:tgtEl>
                                          <p:spTgt spid="118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8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 grpId="1" build="p" bldLvl="5" animBg="1" advAuto="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Hilkiah’s name surfaces on a sealing ring"/>
          <p:cNvSpPr txBox="1">
            <a:spLocks noGrp="1"/>
          </p:cNvSpPr>
          <p:nvPr>
            <p:ph type="title" idx="4294967295"/>
          </p:nvPr>
        </p:nvSpPr>
        <p:spPr>
          <a:xfrm>
            <a:off x="7239000" y="76200"/>
            <a:ext cx="1676400" cy="2895600"/>
          </a:xfrm>
          <a:prstGeom prst="rect">
            <a:avLst/>
          </a:prstGeom>
        </p:spPr>
        <p:txBody>
          <a:bodyPr/>
          <a:lstStyle/>
          <a:p>
            <a:pPr defTabSz="694944">
              <a:defRPr sz="2128">
                <a:latin typeface="Impact"/>
                <a:ea typeface="Impact"/>
                <a:cs typeface="Impact"/>
                <a:sym typeface="Impact"/>
              </a:defRPr>
            </a:pPr>
            <a:r>
              <a:t>Hilkiah’s name surfaces on a sealing ring</a:t>
            </a:r>
          </a:p>
          <a:p>
            <a:pPr defTabSz="694944">
              <a:defRPr sz="2128">
                <a:latin typeface="Impact"/>
                <a:ea typeface="Impact"/>
                <a:cs typeface="Impact"/>
                <a:sym typeface="Impact"/>
              </a:defRPr>
            </a:pPr>
            <a:r>
              <a:t>封印リングにヒルキヤの名が浮かび上がる</a:t>
            </a:r>
          </a:p>
        </p:txBody>
      </p:sp>
      <p:sp>
        <p:nvSpPr>
          <p:cNvPr id="1188" name="The three-line inscription……"/>
          <p:cNvSpPr txBox="1">
            <a:spLocks noGrp="1"/>
          </p:cNvSpPr>
          <p:nvPr>
            <p:ph type="body" sz="half" idx="4294967295"/>
          </p:nvPr>
        </p:nvSpPr>
        <p:spPr>
          <a:xfrm>
            <a:off x="4343400" y="3352800"/>
            <a:ext cx="4648200" cy="3311525"/>
          </a:xfrm>
          <a:prstGeom prst="rect">
            <a:avLst/>
          </a:prstGeom>
        </p:spPr>
        <p:txBody>
          <a:bodyPr/>
          <a:lstStyle/>
          <a:p>
            <a:pPr marL="328929" indent="-328929" defTabSz="640079">
              <a:spcBef>
                <a:spcPts val="400"/>
              </a:spcBef>
              <a:buSzTx/>
              <a:buNone/>
              <a:defRPr sz="1750">
                <a:latin typeface="Arial Narrow"/>
                <a:ea typeface="Arial Narrow"/>
                <a:cs typeface="Arial Narrow"/>
                <a:sym typeface="Arial Narrow"/>
              </a:defRPr>
            </a:pPr>
            <a:r>
              <a:t>The three-line inscription…</a:t>
            </a:r>
          </a:p>
          <a:p>
            <a:pPr marL="328929" indent="-328929" defTabSz="640079">
              <a:spcBef>
                <a:spcPts val="400"/>
              </a:spcBef>
              <a:buSzTx/>
              <a:buNone/>
              <a:defRPr sz="1750" i="1">
                <a:latin typeface="Arial Narrow"/>
                <a:ea typeface="Arial Narrow"/>
                <a:cs typeface="Arial Narrow"/>
                <a:sym typeface="Arial Narrow"/>
              </a:defRPr>
            </a:pPr>
            <a:r>
              <a:t>“[belonging] to Hanan, son [of] Hilqiyahu”</a:t>
            </a:r>
          </a:p>
          <a:p>
            <a:pPr marL="328929" indent="-328929" defTabSz="640079">
              <a:spcBef>
                <a:spcPts val="400"/>
              </a:spcBef>
              <a:buSzTx/>
              <a:buNone/>
              <a:defRPr sz="1750">
                <a:latin typeface="Arial Narrow"/>
                <a:ea typeface="Arial Narrow"/>
                <a:cs typeface="Arial Narrow"/>
                <a:sym typeface="Arial Narrow"/>
              </a:defRPr>
            </a:pPr>
            <a:r>
              <a:t>…may indicate that this ring belonged to the son of the priest who discovered the Torah scroll.</a:t>
            </a:r>
          </a:p>
          <a:p>
            <a:pPr marL="328929" indent="-328929" defTabSz="640079">
              <a:spcBef>
                <a:spcPts val="400"/>
              </a:spcBef>
              <a:buSzTx/>
              <a:buNone/>
              <a:defRPr sz="1750">
                <a:latin typeface="Arial Narrow"/>
                <a:ea typeface="Arial Narrow"/>
                <a:cs typeface="Arial Narrow"/>
                <a:sym typeface="Arial Narrow"/>
              </a:defRPr>
            </a:pPr>
            <a:endParaRPr/>
          </a:p>
          <a:p>
            <a:pPr marL="328929" indent="-328929" defTabSz="640079">
              <a:spcBef>
                <a:spcPts val="400"/>
              </a:spcBef>
              <a:buSzTx/>
              <a:buNone/>
              <a:defRPr sz="1750">
                <a:latin typeface="Arial Narrow"/>
                <a:ea typeface="Arial Narrow"/>
                <a:cs typeface="Arial Narrow"/>
                <a:sym typeface="Arial Narrow"/>
              </a:defRPr>
            </a:pPr>
            <a:r>
              <a:t>三行の碑文...</a:t>
            </a:r>
          </a:p>
          <a:p>
            <a:pPr marL="328929" indent="-328929" defTabSz="640079">
              <a:spcBef>
                <a:spcPts val="400"/>
              </a:spcBef>
              <a:buSzTx/>
              <a:buNone/>
              <a:defRPr sz="1750">
                <a:latin typeface="Arial Narrow"/>
                <a:ea typeface="Arial Narrow"/>
                <a:cs typeface="Arial Narrow"/>
                <a:sym typeface="Arial Narrow"/>
              </a:defRPr>
            </a:pPr>
            <a:r>
              <a:t>「[belonging] to Hanan, son [of] Hilqiyahu」</a:t>
            </a:r>
          </a:p>
          <a:p>
            <a:pPr marL="328929" indent="-328929" defTabSz="640079">
              <a:spcBef>
                <a:spcPts val="400"/>
              </a:spcBef>
              <a:buSzTx/>
              <a:buNone/>
              <a:defRPr sz="1750">
                <a:latin typeface="Arial Narrow"/>
                <a:ea typeface="Arial Narrow"/>
                <a:cs typeface="Arial Narrow"/>
                <a:sym typeface="Arial Narrow"/>
              </a:defRPr>
            </a:pPr>
            <a:r>
              <a:t>...この指輪は、律法の巻物を発見した祭司の息子のものであることを示しているのかもしれない。</a:t>
            </a:r>
          </a:p>
        </p:txBody>
      </p:sp>
      <p:pic>
        <p:nvPicPr>
          <p:cNvPr id="1189" name="AIS232" descr="AIS232"/>
          <p:cNvPicPr>
            <a:picLocks noChangeAspect="1"/>
          </p:cNvPicPr>
          <p:nvPr/>
        </p:nvPicPr>
        <p:blipFill>
          <a:blip r:embed="rId2"/>
          <a:stretch>
            <a:fillRect/>
          </a:stretch>
        </p:blipFill>
        <p:spPr>
          <a:xfrm>
            <a:off x="152400" y="152400"/>
            <a:ext cx="3932238" cy="6553200"/>
          </a:xfrm>
          <a:prstGeom prst="rect">
            <a:avLst/>
          </a:prstGeom>
          <a:ln w="12700">
            <a:miter lim="400000"/>
          </a:ln>
        </p:spPr>
      </p:pic>
      <p:pic>
        <p:nvPicPr>
          <p:cNvPr id="1190" name="AIS233" descr="AIS233"/>
          <p:cNvPicPr>
            <a:picLocks noChangeAspect="1"/>
          </p:cNvPicPr>
          <p:nvPr/>
        </p:nvPicPr>
        <p:blipFill>
          <a:blip r:embed="rId3"/>
          <a:stretch>
            <a:fillRect/>
          </a:stretch>
        </p:blipFill>
        <p:spPr>
          <a:xfrm>
            <a:off x="4191000" y="177649"/>
            <a:ext cx="2895600" cy="29978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186</a:t>
            </a:fld>
            <a:endParaRPr/>
          </a:p>
        </p:txBody>
      </p:sp>
      <p:sp>
        <p:nvSpPr>
          <p:cNvPr id="1193" name="Josiah’s Reform (2 Kg. 23:1-30)"/>
          <p:cNvSpPr txBox="1">
            <a:spLocks noGrp="1"/>
          </p:cNvSpPr>
          <p:nvPr>
            <p:ph type="title" idx="4294967295"/>
          </p:nvPr>
        </p:nvSpPr>
        <p:spPr>
          <a:xfrm>
            <a:off x="457200" y="533398"/>
            <a:ext cx="8229600" cy="1143004"/>
          </a:xfrm>
          <a:prstGeom prst="rect">
            <a:avLst/>
          </a:prstGeom>
        </p:spPr>
        <p:txBody>
          <a:bodyPr/>
          <a:lstStyle/>
          <a:p>
            <a:r>
              <a:t>Josiah’s Reform </a:t>
            </a:r>
            <a:r>
              <a:rPr sz="2800"/>
              <a:t>(2 Kg. 23:1-30)</a:t>
            </a:r>
          </a:p>
        </p:txBody>
      </p:sp>
      <p:sp>
        <p:nvSpPr>
          <p:cNvPr id="1194" name="Josiah’s reform began with a public reading of the newly discovered Torah scroll.…"/>
          <p:cNvSpPr txBox="1">
            <a:spLocks noGrp="1"/>
          </p:cNvSpPr>
          <p:nvPr>
            <p:ph type="body" idx="4294967295"/>
          </p:nvPr>
        </p:nvSpPr>
        <p:spPr>
          <a:xfrm>
            <a:off x="457200" y="1828800"/>
            <a:ext cx="8229600" cy="4876800"/>
          </a:xfrm>
          <a:prstGeom prst="rect">
            <a:avLst/>
          </a:prstGeom>
        </p:spPr>
        <p:txBody>
          <a:bodyPr/>
          <a:lstStyle/>
          <a:p>
            <a:pPr>
              <a:lnSpc>
                <a:spcPct val="90000"/>
              </a:lnSpc>
              <a:buSzTx/>
              <a:buNone/>
              <a:defRPr b="1"/>
            </a:pPr>
            <a:r>
              <a:t>Josiah’s reform began with a public reading of the newly discovered Torah scroll.</a:t>
            </a:r>
          </a:p>
          <a:p>
            <a:pPr>
              <a:lnSpc>
                <a:spcPct val="90000"/>
              </a:lnSpc>
              <a:spcBef>
                <a:spcPts val="600"/>
              </a:spcBef>
              <a:defRPr sz="2800" i="1"/>
            </a:pPr>
            <a:r>
              <a:t>The temple was purged of pagan elements.</a:t>
            </a:r>
          </a:p>
          <a:p>
            <a:pPr>
              <a:lnSpc>
                <a:spcPct val="90000"/>
              </a:lnSpc>
              <a:spcBef>
                <a:spcPts val="600"/>
              </a:spcBef>
              <a:defRPr sz="2800" i="1"/>
            </a:pPr>
            <a:r>
              <a:t>Pagan priests were deposed.</a:t>
            </a:r>
          </a:p>
          <a:p>
            <a:pPr>
              <a:lnSpc>
                <a:spcPct val="90000"/>
              </a:lnSpc>
              <a:spcBef>
                <a:spcPts val="600"/>
              </a:spcBef>
              <a:defRPr sz="2800" i="1"/>
            </a:pPr>
            <a:r>
              <a:t>The bamoth in both Judah and the former land of Israel were cleansed of pagan accretions.</a:t>
            </a:r>
          </a:p>
          <a:p>
            <a:pPr>
              <a:lnSpc>
                <a:spcPct val="90000"/>
              </a:lnSpc>
              <a:spcBef>
                <a:spcPts val="600"/>
              </a:spcBef>
              <a:defRPr sz="2800" i="1"/>
            </a:pPr>
            <a:r>
              <a:t>All pagan implements dating to former kings—some as far back as Solomon—were purged.</a:t>
            </a:r>
          </a:p>
          <a:p>
            <a:pPr>
              <a:lnSpc>
                <a:spcPct val="90000"/>
              </a:lnSpc>
              <a:spcBef>
                <a:spcPts val="600"/>
              </a:spcBef>
              <a:defRPr sz="2800" i="1"/>
            </a:pPr>
            <a:r>
              <a:t>The burning of human bones on Jeroboam’s altar at Bethel fulfilled a prophetic prediction made three centuries earlier (1 Kg. 13:2).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94">
                                            <p:bg/>
                                          </p:spTgt>
                                        </p:tgtEl>
                                        <p:attrNameLst>
                                          <p:attrName>style.visibility</p:attrName>
                                        </p:attrNameLst>
                                      </p:cBhvr>
                                      <p:to>
                                        <p:strVal val="visible"/>
                                      </p:to>
                                    </p:set>
                                    <p:anim calcmode="lin" valueType="num">
                                      <p:cBhvr>
                                        <p:cTn id="7" dur="500" fill="hold"/>
                                        <p:tgtEl>
                                          <p:spTgt spid="1194">
                                            <p:bg/>
                                          </p:spTgt>
                                        </p:tgtEl>
                                        <p:attrNameLst>
                                          <p:attrName>ppt_w</p:attrName>
                                        </p:attrNameLst>
                                      </p:cBhvr>
                                      <p:tavLst>
                                        <p:tav tm="0">
                                          <p:val>
                                            <p:fltVal val="0"/>
                                          </p:val>
                                        </p:tav>
                                        <p:tav tm="100000">
                                          <p:val>
                                            <p:strVal val="#ppt_w"/>
                                          </p:val>
                                        </p:tav>
                                      </p:tavLst>
                                    </p:anim>
                                    <p:anim calcmode="lin" valueType="num">
                                      <p:cBhvr>
                                        <p:cTn id="8" dur="500" fill="hold"/>
                                        <p:tgtEl>
                                          <p:spTgt spid="119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94">
                                            <p:txEl>
                                              <p:pRg st="0" end="0"/>
                                            </p:txEl>
                                          </p:spTgt>
                                        </p:tgtEl>
                                        <p:attrNameLst>
                                          <p:attrName>style.visibility</p:attrName>
                                        </p:attrNameLst>
                                      </p:cBhvr>
                                      <p:to>
                                        <p:strVal val="visible"/>
                                      </p:to>
                                    </p:set>
                                    <p:anim calcmode="lin" valueType="num">
                                      <p:cBhvr>
                                        <p:cTn id="11" dur="500" fill="hold"/>
                                        <p:tgtEl>
                                          <p:spTgt spid="119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9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94">
                                            <p:txEl>
                                              <p:pRg st="1" end="1"/>
                                            </p:txEl>
                                          </p:spTgt>
                                        </p:tgtEl>
                                        <p:attrNameLst>
                                          <p:attrName>style.visibility</p:attrName>
                                        </p:attrNameLst>
                                      </p:cBhvr>
                                      <p:to>
                                        <p:strVal val="visible"/>
                                      </p:to>
                                    </p:set>
                                    <p:anim calcmode="lin" valueType="num">
                                      <p:cBhvr>
                                        <p:cTn id="16" dur="500" fill="hold"/>
                                        <p:tgtEl>
                                          <p:spTgt spid="119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9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94">
                                            <p:txEl>
                                              <p:pRg st="2" end="2"/>
                                            </p:txEl>
                                          </p:spTgt>
                                        </p:tgtEl>
                                        <p:attrNameLst>
                                          <p:attrName>style.visibility</p:attrName>
                                        </p:attrNameLst>
                                      </p:cBhvr>
                                      <p:to>
                                        <p:strVal val="visible"/>
                                      </p:to>
                                    </p:set>
                                    <p:anim calcmode="lin" valueType="num">
                                      <p:cBhvr>
                                        <p:cTn id="21" dur="500" fill="hold"/>
                                        <p:tgtEl>
                                          <p:spTgt spid="119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9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94">
                                            <p:txEl>
                                              <p:pRg st="3" end="3"/>
                                            </p:txEl>
                                          </p:spTgt>
                                        </p:tgtEl>
                                        <p:attrNameLst>
                                          <p:attrName>style.visibility</p:attrName>
                                        </p:attrNameLst>
                                      </p:cBhvr>
                                      <p:to>
                                        <p:strVal val="visible"/>
                                      </p:to>
                                    </p:set>
                                    <p:anim calcmode="lin" valueType="num">
                                      <p:cBhvr>
                                        <p:cTn id="27" dur="500" fill="hold"/>
                                        <p:tgtEl>
                                          <p:spTgt spid="119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9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194">
                                            <p:txEl>
                                              <p:pRg st="4" end="4"/>
                                            </p:txEl>
                                          </p:spTgt>
                                        </p:tgtEl>
                                        <p:attrNameLst>
                                          <p:attrName>style.visibility</p:attrName>
                                        </p:attrNameLst>
                                      </p:cBhvr>
                                      <p:to>
                                        <p:strVal val="visible"/>
                                      </p:to>
                                    </p:set>
                                    <p:anim calcmode="lin" valueType="num">
                                      <p:cBhvr>
                                        <p:cTn id="33" dur="500" fill="hold"/>
                                        <p:tgtEl>
                                          <p:spTgt spid="119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19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1194">
                                            <p:txEl>
                                              <p:pRg st="5" end="5"/>
                                            </p:txEl>
                                          </p:spTgt>
                                        </p:tgtEl>
                                        <p:attrNameLst>
                                          <p:attrName>style.visibility</p:attrName>
                                        </p:attrNameLst>
                                      </p:cBhvr>
                                      <p:to>
                                        <p:strVal val="visible"/>
                                      </p:to>
                                    </p:set>
                                    <p:anim calcmode="lin" valueType="num">
                                      <p:cBhvr>
                                        <p:cTn id="39" dur="500" fill="hold"/>
                                        <p:tgtEl>
                                          <p:spTgt spid="1194">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194">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1" build="p" bldLvl="5"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187</a:t>
            </a:fld>
            <a:endParaRPr/>
          </a:p>
        </p:txBody>
      </p:sp>
      <p:sp>
        <p:nvSpPr>
          <p:cNvPr id="1197" name="Josiah’s Reform (2 Kg. 23:1-30)"/>
          <p:cNvSpPr txBox="1">
            <a:spLocks noGrp="1"/>
          </p:cNvSpPr>
          <p:nvPr>
            <p:ph type="title" idx="4294967295"/>
          </p:nvPr>
        </p:nvSpPr>
        <p:spPr>
          <a:xfrm>
            <a:off x="457200" y="533398"/>
            <a:ext cx="8229600" cy="1143004"/>
          </a:xfrm>
          <a:prstGeom prst="rect">
            <a:avLst/>
          </a:prstGeom>
        </p:spPr>
        <p:txBody>
          <a:bodyPr/>
          <a:lstStyle>
            <a:lvl1pPr>
              <a:defRPr sz="2800"/>
            </a:lvl1pPr>
          </a:lstStyle>
          <a:p>
            <a:pPr>
              <a:defRPr sz="4400"/>
            </a:pPr>
            <a:r>
              <a:rPr sz="2800"/>
              <a:t>ヨシヤの改革（2列王記23:1-30）</a:t>
            </a:r>
          </a:p>
        </p:txBody>
      </p:sp>
      <p:sp>
        <p:nvSpPr>
          <p:cNvPr id="1198" name="Josiah’s reform began with a public reading of the newly discovered Torah scroll.…"/>
          <p:cNvSpPr txBox="1">
            <a:spLocks noGrp="1"/>
          </p:cNvSpPr>
          <p:nvPr>
            <p:ph type="body" idx="4294967295"/>
          </p:nvPr>
        </p:nvSpPr>
        <p:spPr>
          <a:xfrm>
            <a:off x="457200" y="1828800"/>
            <a:ext cx="8229600" cy="4876800"/>
          </a:xfrm>
          <a:prstGeom prst="rect">
            <a:avLst/>
          </a:prstGeom>
        </p:spPr>
        <p:txBody>
          <a:bodyPr/>
          <a:lstStyle/>
          <a:p>
            <a:pPr marL="408812" indent="-408812" defTabSz="795527">
              <a:lnSpc>
                <a:spcPct val="90000"/>
              </a:lnSpc>
              <a:spcBef>
                <a:spcPts val="600"/>
              </a:spcBef>
              <a:buSzTx/>
              <a:buNone/>
              <a:defRPr sz="2784" b="1"/>
            </a:pPr>
            <a:r>
              <a:t>ヨシヤの改革は、新たに発見された律法の巻物の公開朗読から始まった。</a:t>
            </a:r>
          </a:p>
          <a:p>
            <a:pPr marL="408812" indent="-408812" defTabSz="795527">
              <a:lnSpc>
                <a:spcPct val="90000"/>
              </a:lnSpc>
              <a:spcBef>
                <a:spcPts val="500"/>
              </a:spcBef>
              <a:defRPr sz="2436" i="1"/>
            </a:pPr>
            <a:r>
              <a:t>神殿から異教的な要素が取り除かれた。</a:t>
            </a:r>
          </a:p>
          <a:p>
            <a:pPr marL="408812" indent="-408812" defTabSz="795527">
              <a:lnSpc>
                <a:spcPct val="90000"/>
              </a:lnSpc>
              <a:spcBef>
                <a:spcPts val="500"/>
              </a:spcBef>
              <a:defRPr sz="2436" i="1"/>
            </a:pPr>
            <a:r>
              <a:t>異教の祭司は退けられた。</a:t>
            </a:r>
          </a:p>
          <a:p>
            <a:pPr marL="408812" indent="-408812" defTabSz="795527">
              <a:lnSpc>
                <a:spcPct val="90000"/>
              </a:lnSpc>
              <a:spcBef>
                <a:spcPts val="500"/>
              </a:spcBef>
              <a:defRPr sz="2436" i="1"/>
            </a:pPr>
            <a:r>
              <a:t>ユダと旧イスラエルの両方のバモスは異教的なものから清められた。</a:t>
            </a:r>
          </a:p>
          <a:p>
            <a:pPr marL="408812" indent="-408812" defTabSz="795527">
              <a:lnSpc>
                <a:spcPct val="90000"/>
              </a:lnSpc>
              <a:spcBef>
                <a:spcPts val="500"/>
              </a:spcBef>
              <a:defRPr sz="2436" i="1"/>
            </a:pPr>
            <a:r>
              <a:t>かつての王たち（ソロモンまでさかのぼるものもあった）の異教的な道具はすべて清められた。</a:t>
            </a:r>
          </a:p>
          <a:p>
            <a:pPr marL="408812" indent="-408812" defTabSz="795527">
              <a:lnSpc>
                <a:spcPct val="90000"/>
              </a:lnSpc>
              <a:spcBef>
                <a:spcPts val="500"/>
              </a:spcBef>
              <a:defRPr sz="2436" i="1"/>
            </a:pPr>
            <a:r>
              <a:t>ベテルにあるヤロブアムの祭壇で人骨が焼かれたことは、3世紀前になされた預言的な予言（1Kg.13:2）を成就させた。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98">
                                            <p:bg/>
                                          </p:spTgt>
                                        </p:tgtEl>
                                        <p:attrNameLst>
                                          <p:attrName>style.visibility</p:attrName>
                                        </p:attrNameLst>
                                      </p:cBhvr>
                                      <p:to>
                                        <p:strVal val="visible"/>
                                      </p:to>
                                    </p:set>
                                    <p:anim calcmode="lin" valueType="num">
                                      <p:cBhvr>
                                        <p:cTn id="7" dur="500" fill="hold"/>
                                        <p:tgtEl>
                                          <p:spTgt spid="1198">
                                            <p:bg/>
                                          </p:spTgt>
                                        </p:tgtEl>
                                        <p:attrNameLst>
                                          <p:attrName>ppt_w</p:attrName>
                                        </p:attrNameLst>
                                      </p:cBhvr>
                                      <p:tavLst>
                                        <p:tav tm="0">
                                          <p:val>
                                            <p:fltVal val="0"/>
                                          </p:val>
                                        </p:tav>
                                        <p:tav tm="100000">
                                          <p:val>
                                            <p:strVal val="#ppt_w"/>
                                          </p:val>
                                        </p:tav>
                                      </p:tavLst>
                                    </p:anim>
                                    <p:anim calcmode="lin" valueType="num">
                                      <p:cBhvr>
                                        <p:cTn id="8" dur="500" fill="hold"/>
                                        <p:tgtEl>
                                          <p:spTgt spid="119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98">
                                            <p:txEl>
                                              <p:pRg st="0" end="0"/>
                                            </p:txEl>
                                          </p:spTgt>
                                        </p:tgtEl>
                                        <p:attrNameLst>
                                          <p:attrName>style.visibility</p:attrName>
                                        </p:attrNameLst>
                                      </p:cBhvr>
                                      <p:to>
                                        <p:strVal val="visible"/>
                                      </p:to>
                                    </p:set>
                                    <p:anim calcmode="lin" valueType="num">
                                      <p:cBhvr>
                                        <p:cTn id="11" dur="500" fill="hold"/>
                                        <p:tgtEl>
                                          <p:spTgt spid="119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9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198">
                                            <p:txEl>
                                              <p:pRg st="1" end="1"/>
                                            </p:txEl>
                                          </p:spTgt>
                                        </p:tgtEl>
                                        <p:attrNameLst>
                                          <p:attrName>style.visibility</p:attrName>
                                        </p:attrNameLst>
                                      </p:cBhvr>
                                      <p:to>
                                        <p:strVal val="visible"/>
                                      </p:to>
                                    </p:set>
                                    <p:anim calcmode="lin" valueType="num">
                                      <p:cBhvr>
                                        <p:cTn id="16" dur="500" fill="hold"/>
                                        <p:tgtEl>
                                          <p:spTgt spid="119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9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198">
                                            <p:txEl>
                                              <p:pRg st="2" end="2"/>
                                            </p:txEl>
                                          </p:spTgt>
                                        </p:tgtEl>
                                        <p:attrNameLst>
                                          <p:attrName>style.visibility</p:attrName>
                                        </p:attrNameLst>
                                      </p:cBhvr>
                                      <p:to>
                                        <p:strVal val="visible"/>
                                      </p:to>
                                    </p:set>
                                    <p:anim calcmode="lin" valueType="num">
                                      <p:cBhvr>
                                        <p:cTn id="21" dur="500" fill="hold"/>
                                        <p:tgtEl>
                                          <p:spTgt spid="119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9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198">
                                            <p:txEl>
                                              <p:pRg st="3" end="3"/>
                                            </p:txEl>
                                          </p:spTgt>
                                        </p:tgtEl>
                                        <p:attrNameLst>
                                          <p:attrName>style.visibility</p:attrName>
                                        </p:attrNameLst>
                                      </p:cBhvr>
                                      <p:to>
                                        <p:strVal val="visible"/>
                                      </p:to>
                                    </p:set>
                                    <p:anim calcmode="lin" valueType="num">
                                      <p:cBhvr>
                                        <p:cTn id="27" dur="500" fill="hold"/>
                                        <p:tgtEl>
                                          <p:spTgt spid="119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9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198">
                                            <p:txEl>
                                              <p:pRg st="4" end="4"/>
                                            </p:txEl>
                                          </p:spTgt>
                                        </p:tgtEl>
                                        <p:attrNameLst>
                                          <p:attrName>style.visibility</p:attrName>
                                        </p:attrNameLst>
                                      </p:cBhvr>
                                      <p:to>
                                        <p:strVal val="visible"/>
                                      </p:to>
                                    </p:set>
                                    <p:anim calcmode="lin" valueType="num">
                                      <p:cBhvr>
                                        <p:cTn id="33" dur="500" fill="hold"/>
                                        <p:tgtEl>
                                          <p:spTgt spid="1198">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19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1198">
                                            <p:txEl>
                                              <p:pRg st="5" end="5"/>
                                            </p:txEl>
                                          </p:spTgt>
                                        </p:tgtEl>
                                        <p:attrNameLst>
                                          <p:attrName>style.visibility</p:attrName>
                                        </p:attrNameLst>
                                      </p:cBhvr>
                                      <p:to>
                                        <p:strVal val="visible"/>
                                      </p:to>
                                    </p:set>
                                    <p:anim calcmode="lin" valueType="num">
                                      <p:cBhvr>
                                        <p:cTn id="39" dur="500" fill="hold"/>
                                        <p:tgtEl>
                                          <p:spTgt spid="1198">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19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 grpId="1" build="p" bldLvl="5"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DECLINE OF ASSYRIA"/>
          <p:cNvSpPr txBox="1">
            <a:spLocks noGrp="1"/>
          </p:cNvSpPr>
          <p:nvPr>
            <p:ph type="title" idx="4294967295"/>
          </p:nvPr>
        </p:nvSpPr>
        <p:spPr>
          <a:xfrm>
            <a:off x="228600" y="533398"/>
            <a:ext cx="8153400" cy="792167"/>
          </a:xfrm>
          <a:prstGeom prst="rect">
            <a:avLst/>
          </a:prstGeom>
        </p:spPr>
        <p:txBody>
          <a:bodyPr/>
          <a:lstStyle>
            <a:lvl1pPr defTabSz="722832">
              <a:defRPr sz="3740">
                <a:solidFill>
                  <a:srgbClr val="990033"/>
                </a:solidFill>
                <a:latin typeface="Impact"/>
                <a:ea typeface="Impact"/>
                <a:cs typeface="Impact"/>
                <a:sym typeface="Impact"/>
              </a:defRPr>
            </a:lvl1pPr>
          </a:lstStyle>
          <a:p>
            <a:r>
              <a:t>DECLINE OF ASSYRIA　アッシリアの衰退</a:t>
            </a:r>
          </a:p>
        </p:txBody>
      </p:sp>
      <p:sp>
        <p:nvSpPr>
          <p:cNvPr id="1201" name="626-620 BC Defeat at Babylon (Assyrians…"/>
          <p:cNvSpPr txBox="1">
            <a:spLocks noGrp="1"/>
          </p:cNvSpPr>
          <p:nvPr>
            <p:ph type="body" idx="4294967295"/>
          </p:nvPr>
        </p:nvSpPr>
        <p:spPr>
          <a:xfrm>
            <a:off x="190498" y="1473200"/>
            <a:ext cx="8763004" cy="4800600"/>
          </a:xfrm>
          <a:prstGeom prst="rect">
            <a:avLst/>
          </a:prstGeom>
        </p:spPr>
        <p:txBody>
          <a:bodyPr/>
          <a:lstStyle/>
          <a:p>
            <a:pPr marL="267655" indent="-267655" defTabSz="520842">
              <a:lnSpc>
                <a:spcPct val="90000"/>
              </a:lnSpc>
              <a:spcBef>
                <a:spcPts val="300"/>
              </a:spcBef>
              <a:buSzTx/>
              <a:buNone/>
              <a:defRPr sz="1536">
                <a:solidFill>
                  <a:srgbClr val="990033"/>
                </a:solidFill>
                <a:effectLst>
                  <a:outerShdw blurRad="8128" dist="14467" dir="2700000" rotWithShape="0">
                    <a:srgbClr val="000000"/>
                  </a:outerShdw>
                </a:effectLst>
                <a:latin typeface="Lucida Sans Unicode"/>
                <a:ea typeface="Lucida Sans Unicode"/>
                <a:cs typeface="Lucida Sans Unicode"/>
                <a:sym typeface="Lucida Sans Unicode"/>
              </a:defRPr>
            </a:pPr>
            <a:r>
              <a:t>626-620 BC</a:t>
            </a:r>
            <a:r>
              <a:rPr>
                <a:solidFill>
                  <a:srgbClr val="993300"/>
                </a:solidFill>
              </a:rPr>
              <a:t>	</a:t>
            </a:r>
            <a:r>
              <a:rPr>
                <a:solidFill>
                  <a:srgbClr val="000066"/>
                </a:solidFill>
              </a:rPr>
              <a:t>Defeat at Babylon</a:t>
            </a:r>
            <a:r>
              <a:rPr>
                <a:solidFill>
                  <a:srgbClr val="000000"/>
                </a:solidFill>
              </a:rPr>
              <a:t> (Assyrians</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				driven from Babylon)</a:t>
            </a:r>
          </a:p>
          <a:p>
            <a:pPr marL="267655" indent="-267655" defTabSz="520842">
              <a:lnSpc>
                <a:spcPct val="90000"/>
              </a:lnSpc>
              <a:spcBef>
                <a:spcPts val="300"/>
              </a:spcBef>
              <a:buSzTx/>
              <a:buNone/>
              <a:defRPr sz="1536">
                <a:solidFill>
                  <a:srgbClr val="990033"/>
                </a:solidFill>
                <a:effectLst>
                  <a:outerShdw blurRad="8128" dist="14467" dir="2700000" rotWithShape="0">
                    <a:srgbClr val="000000"/>
                  </a:outerShdw>
                </a:effectLst>
                <a:latin typeface="Lucida Sans Unicode"/>
                <a:ea typeface="Lucida Sans Unicode"/>
                <a:cs typeface="Lucida Sans Unicode"/>
                <a:sym typeface="Lucida Sans Unicode"/>
              </a:defRPr>
            </a:pPr>
            <a:r>
              <a:t>614 BC</a:t>
            </a:r>
            <a:r>
              <a:rPr>
                <a:solidFill>
                  <a:srgbClr val="993300"/>
                </a:solidFill>
              </a:rPr>
              <a:t>		</a:t>
            </a:r>
            <a:r>
              <a:rPr>
                <a:solidFill>
                  <a:srgbClr val="000066"/>
                </a:solidFill>
              </a:rPr>
              <a:t>Fall of Ashur</a:t>
            </a:r>
            <a:r>
              <a:rPr>
                <a:solidFill>
                  <a:srgbClr val="000000"/>
                </a:solidFill>
              </a:rPr>
              <a:t> (loss of </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				southern capital)</a:t>
            </a:r>
          </a:p>
          <a:p>
            <a:pPr marL="267655" indent="-267655" defTabSz="520842">
              <a:lnSpc>
                <a:spcPct val="90000"/>
              </a:lnSpc>
              <a:spcBef>
                <a:spcPts val="300"/>
              </a:spcBef>
              <a:buSzTx/>
              <a:buNone/>
              <a:defRPr sz="1536">
                <a:solidFill>
                  <a:srgbClr val="990033"/>
                </a:solidFill>
                <a:effectLst>
                  <a:outerShdw blurRad="8128" dist="14467" dir="2700000" rotWithShape="0">
                    <a:srgbClr val="000000"/>
                  </a:outerShdw>
                </a:effectLst>
                <a:latin typeface="Lucida Sans Unicode"/>
                <a:ea typeface="Lucida Sans Unicode"/>
                <a:cs typeface="Lucida Sans Unicode"/>
                <a:sym typeface="Lucida Sans Unicode"/>
              </a:defRPr>
            </a:pPr>
            <a:r>
              <a:t>612 BC</a:t>
            </a:r>
            <a:r>
              <a:rPr>
                <a:solidFill>
                  <a:srgbClr val="993300"/>
                </a:solidFill>
              </a:rPr>
              <a:t>		</a:t>
            </a:r>
            <a:r>
              <a:rPr>
                <a:solidFill>
                  <a:srgbClr val="000066"/>
                </a:solidFill>
              </a:rPr>
              <a:t>Fall of Nineveh</a:t>
            </a:r>
            <a:r>
              <a:rPr>
                <a:solidFill>
                  <a:srgbClr val="000000"/>
                </a:solidFill>
              </a:rPr>
              <a:t> (loss of</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				northern capital)</a:t>
            </a:r>
          </a:p>
          <a:p>
            <a:pPr marL="267655" indent="-267655" defTabSz="520842">
              <a:lnSpc>
                <a:spcPct val="90000"/>
              </a:lnSpc>
              <a:spcBef>
                <a:spcPts val="300"/>
              </a:spcBef>
              <a:buSzTx/>
              <a:buNone/>
              <a:defRPr sz="1536">
                <a:solidFill>
                  <a:srgbClr val="990033"/>
                </a:solidFill>
                <a:effectLst>
                  <a:outerShdw blurRad="8128" dist="14467" dir="2700000" rotWithShape="0">
                    <a:srgbClr val="000000"/>
                  </a:outerShdw>
                </a:effectLst>
                <a:latin typeface="Lucida Sans Unicode"/>
                <a:ea typeface="Lucida Sans Unicode"/>
                <a:cs typeface="Lucida Sans Unicode"/>
                <a:sym typeface="Lucida Sans Unicode"/>
              </a:defRPr>
            </a:pPr>
            <a:r>
              <a:t>609 BC</a:t>
            </a:r>
            <a:r>
              <a:rPr>
                <a:solidFill>
                  <a:srgbClr val="993300"/>
                </a:solidFill>
              </a:rPr>
              <a:t>		</a:t>
            </a:r>
            <a:r>
              <a:rPr>
                <a:solidFill>
                  <a:srgbClr val="000066"/>
                </a:solidFill>
              </a:rPr>
              <a:t>Defeat at Haran</a:t>
            </a:r>
            <a:r>
              <a:rPr>
                <a:solidFill>
                  <a:srgbClr val="000000"/>
                </a:solidFill>
              </a:rPr>
              <a:t> (loss of</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				government in exile)</a:t>
            </a:r>
          </a:p>
          <a:p>
            <a:pPr marL="267655" indent="-267655" defTabSz="520842">
              <a:lnSpc>
                <a:spcPct val="90000"/>
              </a:lnSpc>
              <a:spcBef>
                <a:spcPts val="300"/>
              </a:spcBef>
              <a:buSzTx/>
              <a:buNone/>
              <a:defRPr sz="1536">
                <a:solidFill>
                  <a:srgbClr val="990033"/>
                </a:solidFill>
                <a:effectLst>
                  <a:outerShdw blurRad="8128" dist="14467" dir="2700000" rotWithShape="0">
                    <a:srgbClr val="000000"/>
                  </a:outerShdw>
                </a:effectLst>
                <a:latin typeface="Lucida Sans Unicode"/>
                <a:ea typeface="Lucida Sans Unicode"/>
                <a:cs typeface="Lucida Sans Unicode"/>
                <a:sym typeface="Lucida Sans Unicode"/>
              </a:defRPr>
            </a:pPr>
            <a:r>
              <a:t>605 BC</a:t>
            </a:r>
            <a:r>
              <a:rPr>
                <a:solidFill>
                  <a:srgbClr val="993300"/>
                </a:solidFill>
              </a:rPr>
              <a:t>		</a:t>
            </a:r>
            <a:r>
              <a:rPr>
                <a:solidFill>
                  <a:srgbClr val="000066"/>
                </a:solidFill>
              </a:rPr>
              <a:t>Battle of Carchemish</a:t>
            </a:r>
            <a:r>
              <a:rPr>
                <a:solidFill>
                  <a:srgbClr val="000000"/>
                </a:solidFill>
              </a:rPr>
              <a:t> (loss of last</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				significant ally, Egypt)</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endParaRP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紀元前626～620年 　　　バビロンでの敗北（アッシリア人バビロンから追い出される）</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紀元前614年 　　　　　　アシュール陥落（南都を失う）</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紀元前612年 　　　　　　ニネヴェ陥落（北都を失う）</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紀元前609年　　　　　　 ハランでの敗北（亡命政府を失う）</a:t>
            </a:r>
          </a:p>
          <a:p>
            <a:pPr marL="267655" indent="-267655" defTabSz="520842">
              <a:lnSpc>
                <a:spcPct val="90000"/>
              </a:lnSpc>
              <a:spcBef>
                <a:spcPts val="300"/>
              </a:spcBef>
              <a:buSzTx/>
              <a:buNone/>
              <a:defRPr sz="1536">
                <a:latin typeface="Lucida Sans Unicode"/>
                <a:ea typeface="Lucida Sans Unicode"/>
                <a:cs typeface="Lucida Sans Unicode"/>
                <a:sym typeface="Lucida Sans Unicode"/>
              </a:defRPr>
            </a:pPr>
            <a:r>
              <a:t>紀元前605年 　　　　　　カルチェミシュの戦い（最後の重要な同盟国エジプトを失う。）</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201">
                                            <p:txEl>
                                              <p:pRg st="2" end="2"/>
                                            </p:txEl>
                                          </p:spTgt>
                                        </p:tgtEl>
                                        <p:attrNameLst>
                                          <p:attrName>style.visibility</p:attrName>
                                        </p:attrNameLst>
                                      </p:cBhvr>
                                      <p:to>
                                        <p:strVal val="visible"/>
                                      </p:to>
                                    </p:set>
                                    <p:anim calcmode="lin" valueType="num">
                                      <p:cBhvr>
                                        <p:cTn id="7" dur="500" fill="hold"/>
                                        <p:tgtEl>
                                          <p:spTgt spid="1201">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1201">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201">
                                            <p:txEl>
                                              <p:pRg st="3" end="3"/>
                                            </p:txEl>
                                          </p:spTgt>
                                        </p:tgtEl>
                                        <p:attrNameLst>
                                          <p:attrName>style.visibility</p:attrName>
                                        </p:attrNameLst>
                                      </p:cBhvr>
                                      <p:to>
                                        <p:strVal val="visible"/>
                                      </p:to>
                                    </p:set>
                                    <p:anim calcmode="lin" valueType="num">
                                      <p:cBhvr>
                                        <p:cTn id="12" dur="500" fill="hold"/>
                                        <p:tgtEl>
                                          <p:spTgt spid="1201">
                                            <p:txEl>
                                              <p:pRg st="3" end="3"/>
                                            </p:txEl>
                                          </p:spTgt>
                                        </p:tgtEl>
                                        <p:attrNameLst>
                                          <p:attrName>ppt_x</p:attrName>
                                        </p:attrNameLst>
                                      </p:cBhvr>
                                      <p:tavLst>
                                        <p:tav tm="0">
                                          <p:val>
                                            <p:strVal val="0-#ppt_w/2"/>
                                          </p:val>
                                        </p:tav>
                                        <p:tav tm="100000">
                                          <p:val>
                                            <p:strVal val="#ppt_x"/>
                                          </p:val>
                                        </p:tav>
                                      </p:tavLst>
                                    </p:anim>
                                    <p:anim calcmode="lin" valueType="num">
                                      <p:cBhvr>
                                        <p:cTn id="13" dur="500" fill="hold"/>
                                        <p:tgtEl>
                                          <p:spTgt spid="120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1" nodeType="clickEffect">
                                  <p:stCondLst>
                                    <p:cond delay="0"/>
                                  </p:stCondLst>
                                  <p:iterate>
                                    <p:tmAbs val="0"/>
                                  </p:iterate>
                                  <p:childTnLst>
                                    <p:set>
                                      <p:cBhvr>
                                        <p:cTn id="17" fill="hold"/>
                                        <p:tgtEl>
                                          <p:spTgt spid="1201">
                                            <p:txEl>
                                              <p:pRg st="4" end="4"/>
                                            </p:txEl>
                                          </p:spTgt>
                                        </p:tgtEl>
                                        <p:attrNameLst>
                                          <p:attrName>style.visibility</p:attrName>
                                        </p:attrNameLst>
                                      </p:cBhvr>
                                      <p:to>
                                        <p:strVal val="visible"/>
                                      </p:to>
                                    </p:set>
                                    <p:anim calcmode="lin" valueType="num">
                                      <p:cBhvr>
                                        <p:cTn id="18" dur="500" fill="hold"/>
                                        <p:tgtEl>
                                          <p:spTgt spid="1201">
                                            <p:txEl>
                                              <p:pRg st="4" end="4"/>
                                            </p:txEl>
                                          </p:spTgt>
                                        </p:tgtEl>
                                        <p:attrNameLst>
                                          <p:attrName>ppt_x</p:attrName>
                                        </p:attrNameLst>
                                      </p:cBhvr>
                                      <p:tavLst>
                                        <p:tav tm="0">
                                          <p:val>
                                            <p:strVal val="0-#ppt_w/2"/>
                                          </p:val>
                                        </p:tav>
                                        <p:tav tm="100000">
                                          <p:val>
                                            <p:strVal val="#ppt_x"/>
                                          </p:val>
                                        </p:tav>
                                      </p:tavLst>
                                    </p:anim>
                                    <p:anim calcmode="lin" valueType="num">
                                      <p:cBhvr>
                                        <p:cTn id="19" dur="500" fill="hold"/>
                                        <p:tgtEl>
                                          <p:spTgt spid="1201">
                                            <p:txEl>
                                              <p:pRg st="4" end="4"/>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1" nodeType="afterEffect">
                                  <p:stCondLst>
                                    <p:cond delay="0"/>
                                  </p:stCondLst>
                                  <p:iterate>
                                    <p:tmAbs val="0"/>
                                  </p:iterate>
                                  <p:childTnLst>
                                    <p:set>
                                      <p:cBhvr>
                                        <p:cTn id="22" fill="hold"/>
                                        <p:tgtEl>
                                          <p:spTgt spid="1201">
                                            <p:txEl>
                                              <p:pRg st="5" end="5"/>
                                            </p:txEl>
                                          </p:spTgt>
                                        </p:tgtEl>
                                        <p:attrNameLst>
                                          <p:attrName>style.visibility</p:attrName>
                                        </p:attrNameLst>
                                      </p:cBhvr>
                                      <p:to>
                                        <p:strVal val="visible"/>
                                      </p:to>
                                    </p:set>
                                    <p:anim calcmode="lin" valueType="num">
                                      <p:cBhvr>
                                        <p:cTn id="23" dur="500" fill="hold"/>
                                        <p:tgtEl>
                                          <p:spTgt spid="1201">
                                            <p:txEl>
                                              <p:pRg st="5" end="5"/>
                                            </p:txEl>
                                          </p:spTgt>
                                        </p:tgtEl>
                                        <p:attrNameLst>
                                          <p:attrName>ppt_x</p:attrName>
                                        </p:attrNameLst>
                                      </p:cBhvr>
                                      <p:tavLst>
                                        <p:tav tm="0">
                                          <p:val>
                                            <p:strVal val="0-#ppt_w/2"/>
                                          </p:val>
                                        </p:tav>
                                        <p:tav tm="100000">
                                          <p:val>
                                            <p:strVal val="#ppt_x"/>
                                          </p:val>
                                        </p:tav>
                                      </p:tavLst>
                                    </p:anim>
                                    <p:anim calcmode="lin" valueType="num">
                                      <p:cBhvr>
                                        <p:cTn id="24" dur="500" fill="hold"/>
                                        <p:tgtEl>
                                          <p:spTgt spid="120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1201">
                                            <p:txEl>
                                              <p:pRg st="6" end="6"/>
                                            </p:txEl>
                                          </p:spTgt>
                                        </p:tgtEl>
                                        <p:attrNameLst>
                                          <p:attrName>style.visibility</p:attrName>
                                        </p:attrNameLst>
                                      </p:cBhvr>
                                      <p:to>
                                        <p:strVal val="visible"/>
                                      </p:to>
                                    </p:set>
                                    <p:anim calcmode="lin" valueType="num">
                                      <p:cBhvr>
                                        <p:cTn id="29" dur="500" fill="hold"/>
                                        <p:tgtEl>
                                          <p:spTgt spid="1201">
                                            <p:txEl>
                                              <p:pRg st="6" end="6"/>
                                            </p:txEl>
                                          </p:spTgt>
                                        </p:tgtEl>
                                        <p:attrNameLst>
                                          <p:attrName>ppt_x</p:attrName>
                                        </p:attrNameLst>
                                      </p:cBhvr>
                                      <p:tavLst>
                                        <p:tav tm="0">
                                          <p:val>
                                            <p:strVal val="0-#ppt_w/2"/>
                                          </p:val>
                                        </p:tav>
                                        <p:tav tm="100000">
                                          <p:val>
                                            <p:strVal val="#ppt_x"/>
                                          </p:val>
                                        </p:tav>
                                      </p:tavLst>
                                    </p:anim>
                                    <p:anim calcmode="lin" valueType="num">
                                      <p:cBhvr>
                                        <p:cTn id="30" dur="500" fill="hold"/>
                                        <p:tgtEl>
                                          <p:spTgt spid="1201">
                                            <p:txEl>
                                              <p:pRg st="6" end="6"/>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1" nodeType="afterEffect">
                                  <p:stCondLst>
                                    <p:cond delay="0"/>
                                  </p:stCondLst>
                                  <p:iterate>
                                    <p:tmAbs val="0"/>
                                  </p:iterate>
                                  <p:childTnLst>
                                    <p:set>
                                      <p:cBhvr>
                                        <p:cTn id="33" fill="hold"/>
                                        <p:tgtEl>
                                          <p:spTgt spid="1201">
                                            <p:txEl>
                                              <p:pRg st="7" end="7"/>
                                            </p:txEl>
                                          </p:spTgt>
                                        </p:tgtEl>
                                        <p:attrNameLst>
                                          <p:attrName>style.visibility</p:attrName>
                                        </p:attrNameLst>
                                      </p:cBhvr>
                                      <p:to>
                                        <p:strVal val="visible"/>
                                      </p:to>
                                    </p:set>
                                    <p:anim calcmode="lin" valueType="num">
                                      <p:cBhvr>
                                        <p:cTn id="34" dur="500" fill="hold"/>
                                        <p:tgtEl>
                                          <p:spTgt spid="1201">
                                            <p:txEl>
                                              <p:pRg st="7" end="7"/>
                                            </p:txEl>
                                          </p:spTgt>
                                        </p:tgtEl>
                                        <p:attrNameLst>
                                          <p:attrName>ppt_x</p:attrName>
                                        </p:attrNameLst>
                                      </p:cBhvr>
                                      <p:tavLst>
                                        <p:tav tm="0">
                                          <p:val>
                                            <p:strVal val="0-#ppt_w/2"/>
                                          </p:val>
                                        </p:tav>
                                        <p:tav tm="100000">
                                          <p:val>
                                            <p:strVal val="#ppt_x"/>
                                          </p:val>
                                        </p:tav>
                                      </p:tavLst>
                                    </p:anim>
                                    <p:anim calcmode="lin" valueType="num">
                                      <p:cBhvr>
                                        <p:cTn id="35" dur="500" fill="hold"/>
                                        <p:tgtEl>
                                          <p:spTgt spid="120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1" nodeType="clickEffect">
                                  <p:stCondLst>
                                    <p:cond delay="0"/>
                                  </p:stCondLst>
                                  <p:iterate>
                                    <p:tmAbs val="0"/>
                                  </p:iterate>
                                  <p:childTnLst>
                                    <p:set>
                                      <p:cBhvr>
                                        <p:cTn id="39" fill="hold"/>
                                        <p:tgtEl>
                                          <p:spTgt spid="1201">
                                            <p:txEl>
                                              <p:pRg st="8" end="8"/>
                                            </p:txEl>
                                          </p:spTgt>
                                        </p:tgtEl>
                                        <p:attrNameLst>
                                          <p:attrName>style.visibility</p:attrName>
                                        </p:attrNameLst>
                                      </p:cBhvr>
                                      <p:to>
                                        <p:strVal val="visible"/>
                                      </p:to>
                                    </p:set>
                                    <p:anim calcmode="lin" valueType="num">
                                      <p:cBhvr>
                                        <p:cTn id="40" dur="500" fill="hold"/>
                                        <p:tgtEl>
                                          <p:spTgt spid="1201">
                                            <p:txEl>
                                              <p:pRg st="8" end="8"/>
                                            </p:txEl>
                                          </p:spTgt>
                                        </p:tgtEl>
                                        <p:attrNameLst>
                                          <p:attrName>ppt_x</p:attrName>
                                        </p:attrNameLst>
                                      </p:cBhvr>
                                      <p:tavLst>
                                        <p:tav tm="0">
                                          <p:val>
                                            <p:strVal val="0-#ppt_w/2"/>
                                          </p:val>
                                        </p:tav>
                                        <p:tav tm="100000">
                                          <p:val>
                                            <p:strVal val="#ppt_x"/>
                                          </p:val>
                                        </p:tav>
                                      </p:tavLst>
                                    </p:anim>
                                    <p:anim calcmode="lin" valueType="num">
                                      <p:cBhvr>
                                        <p:cTn id="41" dur="500" fill="hold"/>
                                        <p:tgtEl>
                                          <p:spTgt spid="1201">
                                            <p:txEl>
                                              <p:pRg st="8" end="8"/>
                                            </p:txEl>
                                          </p:spTgt>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8" fill="hold" grpId="1" nodeType="afterEffect">
                                  <p:stCondLst>
                                    <p:cond delay="0"/>
                                  </p:stCondLst>
                                  <p:iterate>
                                    <p:tmAbs val="0"/>
                                  </p:iterate>
                                  <p:childTnLst>
                                    <p:set>
                                      <p:cBhvr>
                                        <p:cTn id="44" fill="hold"/>
                                        <p:tgtEl>
                                          <p:spTgt spid="1201">
                                            <p:txEl>
                                              <p:pRg st="9" end="9"/>
                                            </p:txEl>
                                          </p:spTgt>
                                        </p:tgtEl>
                                        <p:attrNameLst>
                                          <p:attrName>style.visibility</p:attrName>
                                        </p:attrNameLst>
                                      </p:cBhvr>
                                      <p:to>
                                        <p:strVal val="visible"/>
                                      </p:to>
                                    </p:set>
                                    <p:anim calcmode="lin" valueType="num">
                                      <p:cBhvr>
                                        <p:cTn id="45" dur="500" fill="hold"/>
                                        <p:tgtEl>
                                          <p:spTgt spid="1201">
                                            <p:txEl>
                                              <p:pRg st="9" end="9"/>
                                            </p:txEl>
                                          </p:spTgt>
                                        </p:tgtEl>
                                        <p:attrNameLst>
                                          <p:attrName>ppt_x</p:attrName>
                                        </p:attrNameLst>
                                      </p:cBhvr>
                                      <p:tavLst>
                                        <p:tav tm="0">
                                          <p:val>
                                            <p:strVal val="0-#ppt_w/2"/>
                                          </p:val>
                                        </p:tav>
                                        <p:tav tm="100000">
                                          <p:val>
                                            <p:strVal val="#ppt_x"/>
                                          </p:val>
                                        </p:tav>
                                      </p:tavLst>
                                    </p:anim>
                                    <p:anim calcmode="lin" valueType="num">
                                      <p:cBhvr>
                                        <p:cTn id="46" dur="500" fill="hold"/>
                                        <p:tgtEl>
                                          <p:spTgt spid="1201">
                                            <p:txEl>
                                              <p:pRg st="9" end="9"/>
                                            </p:txEl>
                                          </p:spTgt>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8" fill="hold" grpId="1" nodeType="afterEffect">
                                  <p:stCondLst>
                                    <p:cond delay="0"/>
                                  </p:stCondLst>
                                  <p:iterate>
                                    <p:tmAbs val="0"/>
                                  </p:iterate>
                                  <p:childTnLst>
                                    <p:set>
                                      <p:cBhvr>
                                        <p:cTn id="49" fill="hold"/>
                                        <p:tgtEl>
                                          <p:spTgt spid="1201">
                                            <p:txEl>
                                              <p:pRg st="10" end="10"/>
                                            </p:txEl>
                                          </p:spTgt>
                                        </p:tgtEl>
                                        <p:attrNameLst>
                                          <p:attrName>style.visibility</p:attrName>
                                        </p:attrNameLst>
                                      </p:cBhvr>
                                      <p:to>
                                        <p:strVal val="visible"/>
                                      </p:to>
                                    </p:set>
                                    <p:anim calcmode="lin" valueType="num">
                                      <p:cBhvr>
                                        <p:cTn id="50" dur="500" fill="hold"/>
                                        <p:tgtEl>
                                          <p:spTgt spid="1201">
                                            <p:txEl>
                                              <p:pRg st="10" end="10"/>
                                            </p:txEl>
                                          </p:spTgt>
                                        </p:tgtEl>
                                        <p:attrNameLst>
                                          <p:attrName>ppt_x</p:attrName>
                                        </p:attrNameLst>
                                      </p:cBhvr>
                                      <p:tavLst>
                                        <p:tav tm="0">
                                          <p:val>
                                            <p:strVal val="0-#ppt_w/2"/>
                                          </p:val>
                                        </p:tav>
                                        <p:tav tm="100000">
                                          <p:val>
                                            <p:strVal val="#ppt_x"/>
                                          </p:val>
                                        </p:tav>
                                      </p:tavLst>
                                    </p:anim>
                                    <p:anim calcmode="lin" valueType="num">
                                      <p:cBhvr>
                                        <p:cTn id="51" dur="500" fill="hold"/>
                                        <p:tgtEl>
                                          <p:spTgt spid="1201">
                                            <p:txEl>
                                              <p:pRg st="10" end="10"/>
                                            </p:txEl>
                                          </p:spTgt>
                                        </p:tgtEl>
                                        <p:attrNameLst>
                                          <p:attrName>ppt_y</p:attrName>
                                        </p:attrNameLst>
                                      </p:cBhvr>
                                      <p:tavLst>
                                        <p:tav tm="0">
                                          <p:val>
                                            <p:strVal val="#ppt_y"/>
                                          </p:val>
                                        </p:tav>
                                        <p:tav tm="100000">
                                          <p:val>
                                            <p:strVal val="#ppt_y"/>
                                          </p:val>
                                        </p:tav>
                                      </p:tavLst>
                                    </p:anim>
                                  </p:childTnLst>
                                </p:cTn>
                              </p:par>
                            </p:childTnLst>
                          </p:cTn>
                        </p:par>
                        <p:par>
                          <p:cTn id="52" fill="hold">
                            <p:stCondLst>
                              <p:cond delay="1500"/>
                            </p:stCondLst>
                            <p:childTnLst>
                              <p:par>
                                <p:cTn id="53" presetID="2" presetClass="entr" presetSubtype="8" fill="hold" grpId="1" nodeType="afterEffect">
                                  <p:stCondLst>
                                    <p:cond delay="0"/>
                                  </p:stCondLst>
                                  <p:iterate>
                                    <p:tmAbs val="0"/>
                                  </p:iterate>
                                  <p:childTnLst>
                                    <p:set>
                                      <p:cBhvr>
                                        <p:cTn id="54" fill="hold"/>
                                        <p:tgtEl>
                                          <p:spTgt spid="1201">
                                            <p:txEl>
                                              <p:pRg st="11" end="11"/>
                                            </p:txEl>
                                          </p:spTgt>
                                        </p:tgtEl>
                                        <p:attrNameLst>
                                          <p:attrName>style.visibility</p:attrName>
                                        </p:attrNameLst>
                                      </p:cBhvr>
                                      <p:to>
                                        <p:strVal val="visible"/>
                                      </p:to>
                                    </p:set>
                                    <p:anim calcmode="lin" valueType="num">
                                      <p:cBhvr>
                                        <p:cTn id="55" dur="500" fill="hold"/>
                                        <p:tgtEl>
                                          <p:spTgt spid="1201">
                                            <p:txEl>
                                              <p:pRg st="11" end="11"/>
                                            </p:txEl>
                                          </p:spTgt>
                                        </p:tgtEl>
                                        <p:attrNameLst>
                                          <p:attrName>ppt_x</p:attrName>
                                        </p:attrNameLst>
                                      </p:cBhvr>
                                      <p:tavLst>
                                        <p:tav tm="0">
                                          <p:val>
                                            <p:strVal val="0-#ppt_w/2"/>
                                          </p:val>
                                        </p:tav>
                                        <p:tav tm="100000">
                                          <p:val>
                                            <p:strVal val="#ppt_x"/>
                                          </p:val>
                                        </p:tav>
                                      </p:tavLst>
                                    </p:anim>
                                    <p:anim calcmode="lin" valueType="num">
                                      <p:cBhvr>
                                        <p:cTn id="56" dur="500" fill="hold"/>
                                        <p:tgtEl>
                                          <p:spTgt spid="1201">
                                            <p:txEl>
                                              <p:pRg st="11" end="11"/>
                                            </p:txEl>
                                          </p:spTgt>
                                        </p:tgtEl>
                                        <p:attrNameLst>
                                          <p:attrName>ppt_y</p:attrName>
                                        </p:attrNameLst>
                                      </p:cBhvr>
                                      <p:tavLst>
                                        <p:tav tm="0">
                                          <p:val>
                                            <p:strVal val="#ppt_y"/>
                                          </p:val>
                                        </p:tav>
                                        <p:tav tm="100000">
                                          <p:val>
                                            <p:strVal val="#ppt_y"/>
                                          </p:val>
                                        </p:tav>
                                      </p:tavLst>
                                    </p:anim>
                                  </p:childTnLst>
                                </p:cTn>
                              </p:par>
                            </p:childTnLst>
                          </p:cTn>
                        </p:par>
                        <p:par>
                          <p:cTn id="57" fill="hold">
                            <p:stCondLst>
                              <p:cond delay="2000"/>
                            </p:stCondLst>
                            <p:childTnLst>
                              <p:par>
                                <p:cTn id="58" presetID="2" presetClass="entr" presetSubtype="8" fill="hold" grpId="1" nodeType="afterEffect">
                                  <p:stCondLst>
                                    <p:cond delay="0"/>
                                  </p:stCondLst>
                                  <p:iterate>
                                    <p:tmAbs val="0"/>
                                  </p:iterate>
                                  <p:childTnLst>
                                    <p:set>
                                      <p:cBhvr>
                                        <p:cTn id="59" fill="hold"/>
                                        <p:tgtEl>
                                          <p:spTgt spid="1201">
                                            <p:txEl>
                                              <p:pRg st="12" end="12"/>
                                            </p:txEl>
                                          </p:spTgt>
                                        </p:tgtEl>
                                        <p:attrNameLst>
                                          <p:attrName>style.visibility</p:attrName>
                                        </p:attrNameLst>
                                      </p:cBhvr>
                                      <p:to>
                                        <p:strVal val="visible"/>
                                      </p:to>
                                    </p:set>
                                    <p:anim calcmode="lin" valueType="num">
                                      <p:cBhvr>
                                        <p:cTn id="60" dur="500" fill="hold"/>
                                        <p:tgtEl>
                                          <p:spTgt spid="1201">
                                            <p:txEl>
                                              <p:pRg st="12" end="12"/>
                                            </p:txEl>
                                          </p:spTgt>
                                        </p:tgtEl>
                                        <p:attrNameLst>
                                          <p:attrName>ppt_x</p:attrName>
                                        </p:attrNameLst>
                                      </p:cBhvr>
                                      <p:tavLst>
                                        <p:tav tm="0">
                                          <p:val>
                                            <p:strVal val="0-#ppt_w/2"/>
                                          </p:val>
                                        </p:tav>
                                        <p:tav tm="100000">
                                          <p:val>
                                            <p:strVal val="#ppt_x"/>
                                          </p:val>
                                        </p:tav>
                                      </p:tavLst>
                                    </p:anim>
                                    <p:anim calcmode="lin" valueType="num">
                                      <p:cBhvr>
                                        <p:cTn id="61" dur="500" fill="hold"/>
                                        <p:tgtEl>
                                          <p:spTgt spid="1201">
                                            <p:txEl>
                                              <p:pRg st="12" end="12"/>
                                            </p:txEl>
                                          </p:spTgt>
                                        </p:tgtEl>
                                        <p:attrNameLst>
                                          <p:attrName>ppt_y</p:attrName>
                                        </p:attrNameLst>
                                      </p:cBhvr>
                                      <p:tavLst>
                                        <p:tav tm="0">
                                          <p:val>
                                            <p:strVal val="#ppt_y"/>
                                          </p:val>
                                        </p:tav>
                                        <p:tav tm="100000">
                                          <p:val>
                                            <p:strVal val="#ppt_y"/>
                                          </p:val>
                                        </p:tav>
                                      </p:tavLst>
                                    </p:anim>
                                  </p:childTnLst>
                                </p:cTn>
                              </p:par>
                            </p:childTnLst>
                          </p:cTn>
                        </p:par>
                        <p:par>
                          <p:cTn id="62" fill="hold">
                            <p:stCondLst>
                              <p:cond delay="2500"/>
                            </p:stCondLst>
                            <p:childTnLst>
                              <p:par>
                                <p:cTn id="63" presetID="2" presetClass="entr" presetSubtype="8" fill="hold" grpId="1" nodeType="afterEffect">
                                  <p:stCondLst>
                                    <p:cond delay="0"/>
                                  </p:stCondLst>
                                  <p:iterate>
                                    <p:tmAbs val="0"/>
                                  </p:iterate>
                                  <p:childTnLst>
                                    <p:set>
                                      <p:cBhvr>
                                        <p:cTn id="64" fill="hold"/>
                                        <p:tgtEl>
                                          <p:spTgt spid="1201">
                                            <p:txEl>
                                              <p:pRg st="13" end="13"/>
                                            </p:txEl>
                                          </p:spTgt>
                                        </p:tgtEl>
                                        <p:attrNameLst>
                                          <p:attrName>style.visibility</p:attrName>
                                        </p:attrNameLst>
                                      </p:cBhvr>
                                      <p:to>
                                        <p:strVal val="visible"/>
                                      </p:to>
                                    </p:set>
                                    <p:anim calcmode="lin" valueType="num">
                                      <p:cBhvr>
                                        <p:cTn id="65" dur="500" fill="hold"/>
                                        <p:tgtEl>
                                          <p:spTgt spid="1201">
                                            <p:txEl>
                                              <p:pRg st="13" end="13"/>
                                            </p:txEl>
                                          </p:spTgt>
                                        </p:tgtEl>
                                        <p:attrNameLst>
                                          <p:attrName>ppt_x</p:attrName>
                                        </p:attrNameLst>
                                      </p:cBhvr>
                                      <p:tavLst>
                                        <p:tav tm="0">
                                          <p:val>
                                            <p:strVal val="0-#ppt_w/2"/>
                                          </p:val>
                                        </p:tav>
                                        <p:tav tm="100000">
                                          <p:val>
                                            <p:strVal val="#ppt_x"/>
                                          </p:val>
                                        </p:tav>
                                      </p:tavLst>
                                    </p:anim>
                                    <p:anim calcmode="lin" valueType="num">
                                      <p:cBhvr>
                                        <p:cTn id="66" dur="500" fill="hold"/>
                                        <p:tgtEl>
                                          <p:spTgt spid="1201">
                                            <p:txEl>
                                              <p:pRg st="13" end="13"/>
                                            </p:txEl>
                                          </p:spTgt>
                                        </p:tgtEl>
                                        <p:attrNameLst>
                                          <p:attrName>ppt_y</p:attrName>
                                        </p:attrNameLst>
                                      </p:cBhvr>
                                      <p:tavLst>
                                        <p:tav tm="0">
                                          <p:val>
                                            <p:strVal val="#ppt_y"/>
                                          </p:val>
                                        </p:tav>
                                        <p:tav tm="100000">
                                          <p:val>
                                            <p:strVal val="#ppt_y"/>
                                          </p:val>
                                        </p:tav>
                                      </p:tavLst>
                                    </p:anim>
                                  </p:childTnLst>
                                </p:cTn>
                              </p:par>
                            </p:childTnLst>
                          </p:cTn>
                        </p:par>
                        <p:par>
                          <p:cTn id="67" fill="hold">
                            <p:stCondLst>
                              <p:cond delay="3000"/>
                            </p:stCondLst>
                            <p:childTnLst>
                              <p:par>
                                <p:cTn id="68" presetID="2" presetClass="entr" presetSubtype="8" fill="hold" grpId="1" nodeType="afterEffect">
                                  <p:stCondLst>
                                    <p:cond delay="0"/>
                                  </p:stCondLst>
                                  <p:iterate>
                                    <p:tmAbs val="0"/>
                                  </p:iterate>
                                  <p:childTnLst>
                                    <p:set>
                                      <p:cBhvr>
                                        <p:cTn id="69" fill="hold"/>
                                        <p:tgtEl>
                                          <p:spTgt spid="1201">
                                            <p:txEl>
                                              <p:pRg st="14" end="14"/>
                                            </p:txEl>
                                          </p:spTgt>
                                        </p:tgtEl>
                                        <p:attrNameLst>
                                          <p:attrName>style.visibility</p:attrName>
                                        </p:attrNameLst>
                                      </p:cBhvr>
                                      <p:to>
                                        <p:strVal val="visible"/>
                                      </p:to>
                                    </p:set>
                                    <p:anim calcmode="lin" valueType="num">
                                      <p:cBhvr>
                                        <p:cTn id="70" dur="500" fill="hold"/>
                                        <p:tgtEl>
                                          <p:spTgt spid="1201">
                                            <p:txEl>
                                              <p:pRg st="14" end="14"/>
                                            </p:txEl>
                                          </p:spTgt>
                                        </p:tgtEl>
                                        <p:attrNameLst>
                                          <p:attrName>ppt_x</p:attrName>
                                        </p:attrNameLst>
                                      </p:cBhvr>
                                      <p:tavLst>
                                        <p:tav tm="0">
                                          <p:val>
                                            <p:strVal val="0-#ppt_w/2"/>
                                          </p:val>
                                        </p:tav>
                                        <p:tav tm="100000">
                                          <p:val>
                                            <p:strVal val="#ppt_x"/>
                                          </p:val>
                                        </p:tav>
                                      </p:tavLst>
                                    </p:anim>
                                    <p:anim calcmode="lin" valueType="num">
                                      <p:cBhvr>
                                        <p:cTn id="71" dur="500" fill="hold"/>
                                        <p:tgtEl>
                                          <p:spTgt spid="1201">
                                            <p:txEl>
                                              <p:pRg st="14" end="14"/>
                                            </p:txEl>
                                          </p:spTgt>
                                        </p:tgtEl>
                                        <p:attrNameLst>
                                          <p:attrName>ppt_y</p:attrName>
                                        </p:attrNameLst>
                                      </p:cBhvr>
                                      <p:tavLst>
                                        <p:tav tm="0">
                                          <p:val>
                                            <p:strVal val="#ppt_y"/>
                                          </p:val>
                                        </p:tav>
                                        <p:tav tm="100000">
                                          <p:val>
                                            <p:strVal val="#ppt_y"/>
                                          </p:val>
                                        </p:tav>
                                      </p:tavLst>
                                    </p:anim>
                                  </p:childTnLst>
                                </p:cTn>
                              </p:par>
                            </p:childTnLst>
                          </p:cTn>
                        </p:par>
                        <p:par>
                          <p:cTn id="72" fill="hold">
                            <p:stCondLst>
                              <p:cond delay="3500"/>
                            </p:stCondLst>
                            <p:childTnLst>
                              <p:par>
                                <p:cTn id="73" presetID="2" presetClass="entr" presetSubtype="8" fill="hold" grpId="1" nodeType="afterEffect">
                                  <p:stCondLst>
                                    <p:cond delay="0"/>
                                  </p:stCondLst>
                                  <p:iterate>
                                    <p:tmAbs val="0"/>
                                  </p:iterate>
                                  <p:childTnLst>
                                    <p:set>
                                      <p:cBhvr>
                                        <p:cTn id="74" fill="hold"/>
                                        <p:tgtEl>
                                          <p:spTgt spid="1201">
                                            <p:txEl>
                                              <p:pRg st="15" end="15"/>
                                            </p:txEl>
                                          </p:spTgt>
                                        </p:tgtEl>
                                        <p:attrNameLst>
                                          <p:attrName>style.visibility</p:attrName>
                                        </p:attrNameLst>
                                      </p:cBhvr>
                                      <p:to>
                                        <p:strVal val="visible"/>
                                      </p:to>
                                    </p:set>
                                    <p:anim calcmode="lin" valueType="num">
                                      <p:cBhvr>
                                        <p:cTn id="75" dur="500" fill="hold"/>
                                        <p:tgtEl>
                                          <p:spTgt spid="1201">
                                            <p:txEl>
                                              <p:pRg st="15" end="15"/>
                                            </p:txEl>
                                          </p:spTgt>
                                        </p:tgtEl>
                                        <p:attrNameLst>
                                          <p:attrName>ppt_x</p:attrName>
                                        </p:attrNameLst>
                                      </p:cBhvr>
                                      <p:tavLst>
                                        <p:tav tm="0">
                                          <p:val>
                                            <p:strVal val="0-#ppt_w/2"/>
                                          </p:val>
                                        </p:tav>
                                        <p:tav tm="100000">
                                          <p:val>
                                            <p:strVal val="#ppt_x"/>
                                          </p:val>
                                        </p:tav>
                                      </p:tavLst>
                                    </p:anim>
                                    <p:anim calcmode="lin" valueType="num">
                                      <p:cBhvr>
                                        <p:cTn id="76" dur="500" fill="hold"/>
                                        <p:tgtEl>
                                          <p:spTgt spid="1201">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1" build="p" bldLvl="5" animBg="1" advAuto="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189</a:t>
            </a:fld>
            <a:endParaRPr/>
          </a:p>
        </p:txBody>
      </p:sp>
      <p:sp>
        <p:nvSpPr>
          <p:cNvPr id="1204" name="Josiah’s Death (2 Kg. 23:29-30)"/>
          <p:cNvSpPr txBox="1">
            <a:spLocks noGrp="1"/>
          </p:cNvSpPr>
          <p:nvPr>
            <p:ph type="title" idx="4294967295"/>
          </p:nvPr>
        </p:nvSpPr>
        <p:spPr>
          <a:xfrm>
            <a:off x="228600" y="533398"/>
            <a:ext cx="8229600" cy="1143004"/>
          </a:xfrm>
          <a:prstGeom prst="rect">
            <a:avLst/>
          </a:prstGeom>
        </p:spPr>
        <p:txBody>
          <a:bodyPr/>
          <a:lstStyle/>
          <a:p>
            <a:r>
              <a:t>Josiah’s Death </a:t>
            </a:r>
            <a:r>
              <a:rPr sz="2800"/>
              <a:t>(2 Kg. 23:29-30)</a:t>
            </a:r>
          </a:p>
        </p:txBody>
      </p:sp>
      <p:sp>
        <p:nvSpPr>
          <p:cNvPr id="1205" name="During Josiah’s reign, the great Assyrian Empire began to unravel after the death of Ashurbanipal in 627 BC.…"/>
          <p:cNvSpPr txBox="1">
            <a:spLocks noGrp="1"/>
          </p:cNvSpPr>
          <p:nvPr>
            <p:ph type="body" idx="4294967295"/>
          </p:nvPr>
        </p:nvSpPr>
        <p:spPr>
          <a:xfrm>
            <a:off x="228600" y="1828800"/>
            <a:ext cx="8610600" cy="5029200"/>
          </a:xfrm>
          <a:prstGeom prst="rect">
            <a:avLst/>
          </a:prstGeom>
        </p:spPr>
        <p:txBody>
          <a:bodyPr/>
          <a:lstStyle/>
          <a:p>
            <a:pPr>
              <a:lnSpc>
                <a:spcPct val="90000"/>
              </a:lnSpc>
              <a:buSzTx/>
              <a:buNone/>
              <a:defRPr b="1"/>
            </a:pPr>
            <a:r>
              <a:t>During Josiah’s reign, the great Assyrian Empire began to unravel after the death of Ashurbanipal in 627 BC.</a:t>
            </a:r>
          </a:p>
          <a:p>
            <a:pPr>
              <a:lnSpc>
                <a:spcPct val="90000"/>
              </a:lnSpc>
              <a:spcBef>
                <a:spcPts val="600"/>
              </a:spcBef>
              <a:defRPr sz="2800" i="1"/>
            </a:pPr>
            <a:r>
              <a:t>Josiah thus became free from Assyrian vassalship.</a:t>
            </a:r>
          </a:p>
          <a:p>
            <a:pPr>
              <a:lnSpc>
                <a:spcPct val="90000"/>
              </a:lnSpc>
              <a:spcBef>
                <a:spcPts val="600"/>
              </a:spcBef>
              <a:defRPr sz="2800" i="1"/>
            </a:pPr>
            <a:r>
              <a:t>With the eminent demise of Assyria, both Babylon and Egypt hoped to claim the lands of the Levant.</a:t>
            </a:r>
          </a:p>
          <a:p>
            <a:pPr>
              <a:lnSpc>
                <a:spcPct val="90000"/>
              </a:lnSpc>
              <a:spcBef>
                <a:spcPts val="600"/>
              </a:spcBef>
              <a:defRPr sz="2800" i="1"/>
            </a:pPr>
            <a:r>
              <a:t>Pharaoh Neco II of Egypt marched northward to defend the tottering Assyrians against the Babylonians.</a:t>
            </a:r>
          </a:p>
          <a:p>
            <a:pPr>
              <a:spcBef>
                <a:spcPts val="600"/>
              </a:spcBef>
              <a:defRPr sz="2800" i="1"/>
            </a:pPr>
            <a:r>
              <a:t>Neco warned Josiah not to interfere, but Josiah would not back down.</a:t>
            </a:r>
          </a:p>
          <a:p>
            <a:pPr>
              <a:spcBef>
                <a:spcPts val="600"/>
              </a:spcBef>
              <a:defRPr sz="2800" i="1"/>
            </a:pPr>
            <a:r>
              <a:t>In the conflict, Josiah was shot and killed.</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05">
                                            <p:bg/>
                                          </p:spTgt>
                                        </p:tgtEl>
                                        <p:attrNameLst>
                                          <p:attrName>style.visibility</p:attrName>
                                        </p:attrNameLst>
                                      </p:cBhvr>
                                      <p:to>
                                        <p:strVal val="visible"/>
                                      </p:to>
                                    </p:set>
                                    <p:anim calcmode="lin" valueType="num">
                                      <p:cBhvr>
                                        <p:cTn id="7" dur="500" fill="hold"/>
                                        <p:tgtEl>
                                          <p:spTgt spid="1205">
                                            <p:bg/>
                                          </p:spTgt>
                                        </p:tgtEl>
                                        <p:attrNameLst>
                                          <p:attrName>ppt_w</p:attrName>
                                        </p:attrNameLst>
                                      </p:cBhvr>
                                      <p:tavLst>
                                        <p:tav tm="0">
                                          <p:val>
                                            <p:fltVal val="0"/>
                                          </p:val>
                                        </p:tav>
                                        <p:tav tm="100000">
                                          <p:val>
                                            <p:strVal val="#ppt_w"/>
                                          </p:val>
                                        </p:tav>
                                      </p:tavLst>
                                    </p:anim>
                                    <p:anim calcmode="lin" valueType="num">
                                      <p:cBhvr>
                                        <p:cTn id="8" dur="500" fill="hold"/>
                                        <p:tgtEl>
                                          <p:spTgt spid="120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05">
                                            <p:txEl>
                                              <p:pRg st="0" end="0"/>
                                            </p:txEl>
                                          </p:spTgt>
                                        </p:tgtEl>
                                        <p:attrNameLst>
                                          <p:attrName>style.visibility</p:attrName>
                                        </p:attrNameLst>
                                      </p:cBhvr>
                                      <p:to>
                                        <p:strVal val="visible"/>
                                      </p:to>
                                    </p:set>
                                    <p:anim calcmode="lin" valueType="num">
                                      <p:cBhvr>
                                        <p:cTn id="11" dur="500" fill="hold"/>
                                        <p:tgtEl>
                                          <p:spTgt spid="120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0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05">
                                            <p:txEl>
                                              <p:pRg st="1" end="1"/>
                                            </p:txEl>
                                          </p:spTgt>
                                        </p:tgtEl>
                                        <p:attrNameLst>
                                          <p:attrName>style.visibility</p:attrName>
                                        </p:attrNameLst>
                                      </p:cBhvr>
                                      <p:to>
                                        <p:strVal val="visible"/>
                                      </p:to>
                                    </p:set>
                                    <p:anim calcmode="lin" valueType="num">
                                      <p:cBhvr>
                                        <p:cTn id="16" dur="500" fill="hold"/>
                                        <p:tgtEl>
                                          <p:spTgt spid="120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0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05">
                                            <p:txEl>
                                              <p:pRg st="2" end="2"/>
                                            </p:txEl>
                                          </p:spTgt>
                                        </p:tgtEl>
                                        <p:attrNameLst>
                                          <p:attrName>style.visibility</p:attrName>
                                        </p:attrNameLst>
                                      </p:cBhvr>
                                      <p:to>
                                        <p:strVal val="visible"/>
                                      </p:to>
                                    </p:set>
                                    <p:anim calcmode="lin" valueType="num">
                                      <p:cBhvr>
                                        <p:cTn id="21" dur="500" fill="hold"/>
                                        <p:tgtEl>
                                          <p:spTgt spid="120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0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05">
                                            <p:txEl>
                                              <p:pRg st="3" end="3"/>
                                            </p:txEl>
                                          </p:spTgt>
                                        </p:tgtEl>
                                        <p:attrNameLst>
                                          <p:attrName>style.visibility</p:attrName>
                                        </p:attrNameLst>
                                      </p:cBhvr>
                                      <p:to>
                                        <p:strVal val="visible"/>
                                      </p:to>
                                    </p:set>
                                    <p:anim calcmode="lin" valueType="num">
                                      <p:cBhvr>
                                        <p:cTn id="27" dur="500" fill="hold"/>
                                        <p:tgtEl>
                                          <p:spTgt spid="120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0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205">
                                            <p:txEl>
                                              <p:pRg st="4" end="4"/>
                                            </p:txEl>
                                          </p:spTgt>
                                        </p:tgtEl>
                                        <p:attrNameLst>
                                          <p:attrName>style.visibility</p:attrName>
                                        </p:attrNameLst>
                                      </p:cBhvr>
                                      <p:to>
                                        <p:strVal val="visible"/>
                                      </p:to>
                                    </p:set>
                                    <p:anim calcmode="lin" valueType="num">
                                      <p:cBhvr>
                                        <p:cTn id="33" dur="500" fill="hold"/>
                                        <p:tgtEl>
                                          <p:spTgt spid="120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20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1205">
                                            <p:txEl>
                                              <p:pRg st="5" end="5"/>
                                            </p:txEl>
                                          </p:spTgt>
                                        </p:tgtEl>
                                        <p:attrNameLst>
                                          <p:attrName>style.visibility</p:attrName>
                                        </p:attrNameLst>
                                      </p:cBhvr>
                                      <p:to>
                                        <p:strVal val="visible"/>
                                      </p:to>
                                    </p:set>
                                    <p:anim calcmode="lin" valueType="num">
                                      <p:cBhvr>
                                        <p:cTn id="39" dur="500" fill="hold"/>
                                        <p:tgtEl>
                                          <p:spTgt spid="1205">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20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Google Shape;341;p12"/>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19</a:t>
            </a:fld>
            <a:endParaRPr/>
          </a:p>
        </p:txBody>
      </p:sp>
      <p:sp>
        <p:nvSpPr>
          <p:cNvPr id="297" name="Google Shape;342;p12"/>
          <p:cNvSpPr txBox="1">
            <a:spLocks noGrp="1"/>
          </p:cNvSpPr>
          <p:nvPr>
            <p:ph type="title"/>
          </p:nvPr>
        </p:nvSpPr>
        <p:spPr>
          <a:xfrm>
            <a:off x="268024" y="533400"/>
            <a:ext cx="8876102" cy="1143000"/>
          </a:xfrm>
          <a:prstGeom prst="rect">
            <a:avLst/>
          </a:prstGeom>
        </p:spPr>
        <p:txBody>
          <a:bodyPr/>
          <a:lstStyle>
            <a:lvl1pPr>
              <a:defRPr sz="3600"/>
            </a:lvl1pPr>
          </a:lstStyle>
          <a:p>
            <a:r>
              <a:t>Violation in the South　南イスラエルの背信</a:t>
            </a:r>
          </a:p>
        </p:txBody>
      </p:sp>
      <p:sp>
        <p:nvSpPr>
          <p:cNvPr id="298" name="Google Shape;343;p12"/>
          <p:cNvSpPr txBox="1">
            <a:spLocks noGrp="1"/>
          </p:cNvSpPr>
          <p:nvPr>
            <p:ph type="body" idx="1"/>
          </p:nvPr>
        </p:nvSpPr>
        <p:spPr>
          <a:xfrm>
            <a:off x="381000" y="1813023"/>
            <a:ext cx="8305800" cy="4800604"/>
          </a:xfrm>
          <a:prstGeom prst="rect">
            <a:avLst/>
          </a:prstGeom>
        </p:spPr>
        <p:txBody>
          <a:bodyPr/>
          <a:lstStyle/>
          <a:p>
            <a:pPr marL="469900" indent="-469900">
              <a:lnSpc>
                <a:spcPct val="90000"/>
              </a:lnSpc>
              <a:spcBef>
                <a:spcPts val="0"/>
              </a:spcBef>
              <a:buSzTx/>
              <a:buNone/>
              <a:defRPr b="1"/>
            </a:pPr>
            <a:r>
              <a:t>The southern kings remained faithful to Jerusalem’s temple and were somewhat better than the northern kings, but they, also, were not completely faithful.</a:t>
            </a:r>
            <a:br/>
            <a:endParaRPr/>
          </a:p>
          <a:p>
            <a:pPr marL="469900" indent="-469900">
              <a:lnSpc>
                <a:spcPct val="90000"/>
              </a:lnSpc>
              <a:spcBef>
                <a:spcPts val="0"/>
              </a:spcBef>
              <a:buSzTx/>
              <a:buNone/>
              <a:defRPr b="1"/>
            </a:pPr>
            <a:r>
              <a:t>南王国の王たちはエルサレムの神殿に忠実であり続け、北王国の王たちよりはやや良い評価を受けましたが、彼らもまた完全に 忠実だったわけではありません。</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8">
                                            <p:bg/>
                                          </p:spTgt>
                                        </p:tgtEl>
                                        <p:attrNameLst>
                                          <p:attrName>style.visibility</p:attrName>
                                        </p:attrNameLst>
                                      </p:cBhvr>
                                      <p:to>
                                        <p:strVal val="visible"/>
                                      </p:to>
                                    </p:set>
                                    <p:anim calcmode="lin" valueType="num">
                                      <p:cBhvr>
                                        <p:cTn id="7" dur="500" fill="hold"/>
                                        <p:tgtEl>
                                          <p:spTgt spid="298">
                                            <p:bg/>
                                          </p:spTgt>
                                        </p:tgtEl>
                                        <p:attrNameLst>
                                          <p:attrName>ppt_w</p:attrName>
                                        </p:attrNameLst>
                                      </p:cBhvr>
                                      <p:tavLst>
                                        <p:tav tm="0">
                                          <p:val>
                                            <p:fltVal val="0"/>
                                          </p:val>
                                        </p:tav>
                                        <p:tav tm="100000">
                                          <p:val>
                                            <p:strVal val="#ppt_w"/>
                                          </p:val>
                                        </p:tav>
                                      </p:tavLst>
                                    </p:anim>
                                    <p:anim calcmode="lin" valueType="num">
                                      <p:cBhvr>
                                        <p:cTn id="8" dur="500" fill="hold"/>
                                        <p:tgtEl>
                                          <p:spTgt spid="29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8">
                                            <p:txEl>
                                              <p:pRg st="0" end="0"/>
                                            </p:txEl>
                                          </p:spTgt>
                                        </p:tgtEl>
                                        <p:attrNameLst>
                                          <p:attrName>style.visibility</p:attrName>
                                        </p:attrNameLst>
                                      </p:cBhvr>
                                      <p:to>
                                        <p:strVal val="visible"/>
                                      </p:to>
                                    </p:set>
                                    <p:anim calcmode="lin" valueType="num">
                                      <p:cBhvr>
                                        <p:cTn id="11" dur="500" fill="hold"/>
                                        <p:tgtEl>
                                          <p:spTgt spid="29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98">
                                            <p:txEl>
                                              <p:pRg st="1" end="1"/>
                                            </p:txEl>
                                          </p:spTgt>
                                        </p:tgtEl>
                                        <p:attrNameLst>
                                          <p:attrName>style.visibility</p:attrName>
                                        </p:attrNameLst>
                                      </p:cBhvr>
                                      <p:to>
                                        <p:strVal val="visible"/>
                                      </p:to>
                                    </p:set>
                                    <p:anim calcmode="lin" valueType="num">
                                      <p:cBhvr>
                                        <p:cTn id="16" dur="500" fill="hold"/>
                                        <p:tgtEl>
                                          <p:spTgt spid="29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9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build="p" bldLvl="5" animBg="1" advAuto="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190</a:t>
            </a:fld>
            <a:endParaRPr/>
          </a:p>
        </p:txBody>
      </p:sp>
      <p:sp>
        <p:nvSpPr>
          <p:cNvPr id="1208" name="Josiah’s Death (2 Kg. 23:29-30)"/>
          <p:cNvSpPr txBox="1">
            <a:spLocks noGrp="1"/>
          </p:cNvSpPr>
          <p:nvPr>
            <p:ph type="title" idx="4294967295"/>
          </p:nvPr>
        </p:nvSpPr>
        <p:spPr>
          <a:xfrm>
            <a:off x="337857" y="-15898"/>
            <a:ext cx="8569887" cy="1659642"/>
          </a:xfrm>
          <a:prstGeom prst="rect">
            <a:avLst/>
          </a:prstGeom>
        </p:spPr>
        <p:txBody>
          <a:bodyPr/>
          <a:lstStyle>
            <a:lvl1pPr>
              <a:defRPr sz="2800"/>
            </a:lvl1pPr>
          </a:lstStyle>
          <a:p>
            <a:pPr>
              <a:defRPr sz="4400"/>
            </a:pPr>
            <a:r>
              <a:rPr sz="2800" dirty="0" err="1"/>
              <a:t>ヨシヤの死（列王記第二</a:t>
            </a:r>
            <a:r>
              <a:rPr sz="2800" dirty="0"/>
              <a:t> 23章29〜30節）</a:t>
            </a:r>
          </a:p>
        </p:txBody>
      </p:sp>
      <p:sp>
        <p:nvSpPr>
          <p:cNvPr id="1209" name="During Josiah’s reign, the great Assyrian Empire began to unravel after the death of Ashurbanipal in 627 BC.…"/>
          <p:cNvSpPr txBox="1">
            <a:spLocks noGrp="1"/>
          </p:cNvSpPr>
          <p:nvPr>
            <p:ph type="body" idx="4294967295"/>
          </p:nvPr>
        </p:nvSpPr>
        <p:spPr>
          <a:xfrm>
            <a:off x="228600" y="1828800"/>
            <a:ext cx="8610600" cy="5029200"/>
          </a:xfrm>
          <a:prstGeom prst="rect">
            <a:avLst/>
          </a:prstGeom>
        </p:spPr>
        <p:txBody>
          <a:bodyPr/>
          <a:lstStyle/>
          <a:p>
            <a:pPr marL="385318" indent="-385318" defTabSz="749808">
              <a:lnSpc>
                <a:spcPct val="90000"/>
              </a:lnSpc>
              <a:spcBef>
                <a:spcPts val="500"/>
              </a:spcBef>
              <a:buSzTx/>
              <a:buNone/>
              <a:defRPr sz="2624" b="1"/>
            </a:pPr>
            <a:r>
              <a:t>ヨシヤの治世中、紀元前627年にアッシュールバニパルが死去すると、偉大なアッシリア帝国は崩壊し始めた。</a:t>
            </a:r>
          </a:p>
          <a:p>
            <a:pPr marL="385318" indent="-385318" defTabSz="749808">
              <a:spcBef>
                <a:spcPts val="400"/>
              </a:spcBef>
              <a:defRPr sz="2296" i="1"/>
            </a:pPr>
            <a:r>
              <a:t>こうしてヨシヤはアッシリアへの属国支配から解放された</a:t>
            </a:r>
          </a:p>
          <a:p>
            <a:pPr marL="385318" indent="-385318" defTabSz="749808">
              <a:spcBef>
                <a:spcPts val="400"/>
              </a:spcBef>
              <a:defRPr sz="2296" i="1"/>
            </a:pPr>
            <a:r>
              <a:t>アッシリアの崩壊が目前に迫る中、バビロニアとエジプトの両国は、レバント地方の領有を狙っていた。</a:t>
            </a:r>
          </a:p>
          <a:p>
            <a:pPr marL="385318" indent="-385318" defTabSz="749808">
              <a:spcBef>
                <a:spcPts val="400"/>
              </a:spcBef>
              <a:defRPr sz="2296" i="1"/>
            </a:pPr>
            <a:r>
              <a:t>エジプトのファラオ・ネコ2世は、動揺するアッシリアをバビロニアから守るために北へ進軍した。</a:t>
            </a:r>
          </a:p>
          <a:p>
            <a:pPr marL="385318" indent="-385318" defTabSz="749808">
              <a:spcBef>
                <a:spcPts val="400"/>
              </a:spcBef>
              <a:defRPr sz="2296" i="1"/>
            </a:pPr>
            <a:r>
              <a:t>ネコはヨシヤに干渉しないよう警告したが、ヨシヤは引き下がらなかった。</a:t>
            </a:r>
          </a:p>
          <a:p>
            <a:pPr marL="385318" indent="-385318" defTabSz="749808">
              <a:spcBef>
                <a:spcPts val="400"/>
              </a:spcBef>
              <a:defRPr sz="2296" i="1"/>
            </a:pPr>
            <a:r>
              <a:t>その衝突の中で、ヨシヤは射られて死亡した。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09">
                                            <p:bg/>
                                          </p:spTgt>
                                        </p:tgtEl>
                                        <p:attrNameLst>
                                          <p:attrName>style.visibility</p:attrName>
                                        </p:attrNameLst>
                                      </p:cBhvr>
                                      <p:to>
                                        <p:strVal val="visible"/>
                                      </p:to>
                                    </p:set>
                                    <p:anim calcmode="lin" valueType="num">
                                      <p:cBhvr>
                                        <p:cTn id="7" dur="500" fill="hold"/>
                                        <p:tgtEl>
                                          <p:spTgt spid="1209">
                                            <p:bg/>
                                          </p:spTgt>
                                        </p:tgtEl>
                                        <p:attrNameLst>
                                          <p:attrName>ppt_w</p:attrName>
                                        </p:attrNameLst>
                                      </p:cBhvr>
                                      <p:tavLst>
                                        <p:tav tm="0">
                                          <p:val>
                                            <p:fltVal val="0"/>
                                          </p:val>
                                        </p:tav>
                                        <p:tav tm="100000">
                                          <p:val>
                                            <p:strVal val="#ppt_w"/>
                                          </p:val>
                                        </p:tav>
                                      </p:tavLst>
                                    </p:anim>
                                    <p:anim calcmode="lin" valueType="num">
                                      <p:cBhvr>
                                        <p:cTn id="8" dur="500" fill="hold"/>
                                        <p:tgtEl>
                                          <p:spTgt spid="12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09">
                                            <p:txEl>
                                              <p:pRg st="0" end="0"/>
                                            </p:txEl>
                                          </p:spTgt>
                                        </p:tgtEl>
                                        <p:attrNameLst>
                                          <p:attrName>style.visibility</p:attrName>
                                        </p:attrNameLst>
                                      </p:cBhvr>
                                      <p:to>
                                        <p:strVal val="visible"/>
                                      </p:to>
                                    </p:set>
                                    <p:anim calcmode="lin" valueType="num">
                                      <p:cBhvr>
                                        <p:cTn id="11" dur="500" fill="hold"/>
                                        <p:tgtEl>
                                          <p:spTgt spid="12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0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09">
                                            <p:txEl>
                                              <p:pRg st="1" end="1"/>
                                            </p:txEl>
                                          </p:spTgt>
                                        </p:tgtEl>
                                        <p:attrNameLst>
                                          <p:attrName>style.visibility</p:attrName>
                                        </p:attrNameLst>
                                      </p:cBhvr>
                                      <p:to>
                                        <p:strVal val="visible"/>
                                      </p:to>
                                    </p:set>
                                    <p:anim calcmode="lin" valueType="num">
                                      <p:cBhvr>
                                        <p:cTn id="16" dur="500" fill="hold"/>
                                        <p:tgtEl>
                                          <p:spTgt spid="120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0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09">
                                            <p:txEl>
                                              <p:pRg st="2" end="2"/>
                                            </p:txEl>
                                          </p:spTgt>
                                        </p:tgtEl>
                                        <p:attrNameLst>
                                          <p:attrName>style.visibility</p:attrName>
                                        </p:attrNameLst>
                                      </p:cBhvr>
                                      <p:to>
                                        <p:strVal val="visible"/>
                                      </p:to>
                                    </p:set>
                                    <p:anim calcmode="lin" valueType="num">
                                      <p:cBhvr>
                                        <p:cTn id="21" dur="500" fill="hold"/>
                                        <p:tgtEl>
                                          <p:spTgt spid="120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09">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209">
                                            <p:txEl>
                                              <p:pRg st="3" end="3"/>
                                            </p:txEl>
                                          </p:spTgt>
                                        </p:tgtEl>
                                        <p:attrNameLst>
                                          <p:attrName>style.visibility</p:attrName>
                                        </p:attrNameLst>
                                      </p:cBhvr>
                                      <p:to>
                                        <p:strVal val="visible"/>
                                      </p:to>
                                    </p:set>
                                    <p:anim calcmode="lin" valueType="num">
                                      <p:cBhvr>
                                        <p:cTn id="26" dur="500" fill="hold"/>
                                        <p:tgtEl>
                                          <p:spTgt spid="120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209">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1209">
                                            <p:txEl>
                                              <p:pRg st="4" end="4"/>
                                            </p:txEl>
                                          </p:spTgt>
                                        </p:tgtEl>
                                        <p:attrNameLst>
                                          <p:attrName>style.visibility</p:attrName>
                                        </p:attrNameLst>
                                      </p:cBhvr>
                                      <p:to>
                                        <p:strVal val="visible"/>
                                      </p:to>
                                    </p:set>
                                    <p:anim calcmode="lin" valueType="num">
                                      <p:cBhvr>
                                        <p:cTn id="31" dur="500" fill="hold"/>
                                        <p:tgtEl>
                                          <p:spTgt spid="120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09">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1209">
                                            <p:txEl>
                                              <p:pRg st="5" end="5"/>
                                            </p:txEl>
                                          </p:spTgt>
                                        </p:tgtEl>
                                        <p:attrNameLst>
                                          <p:attrName>style.visibility</p:attrName>
                                        </p:attrNameLst>
                                      </p:cBhvr>
                                      <p:to>
                                        <p:strVal val="visible"/>
                                      </p:to>
                                    </p:set>
                                    <p:anim calcmode="lin" valueType="num">
                                      <p:cBhvr>
                                        <p:cTn id="36" dur="500" fill="hold"/>
                                        <p:tgtEl>
                                          <p:spTgt spid="1209">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120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 grpId="1" build="p" bldLvl="5" animBg="1" advAuto="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191</a:t>
            </a:fld>
            <a:endParaRPr/>
          </a:p>
        </p:txBody>
      </p:sp>
      <p:sp>
        <p:nvSpPr>
          <p:cNvPr id="1212" name="Jehoahaz’ Reign (2 Kg. 23:31-35)"/>
          <p:cNvSpPr txBox="1">
            <a:spLocks noGrp="1"/>
          </p:cNvSpPr>
          <p:nvPr>
            <p:ph type="title" idx="4294967295"/>
          </p:nvPr>
        </p:nvSpPr>
        <p:spPr>
          <a:xfrm>
            <a:off x="457200" y="533398"/>
            <a:ext cx="8229600" cy="1143004"/>
          </a:xfrm>
          <a:prstGeom prst="rect">
            <a:avLst/>
          </a:prstGeom>
        </p:spPr>
        <p:txBody>
          <a:bodyPr/>
          <a:lstStyle/>
          <a:p>
            <a:pPr defTabSz="841247">
              <a:defRPr sz="4048"/>
            </a:pPr>
            <a:r>
              <a:t>Jehoahaz’ Reign </a:t>
            </a:r>
            <a:r>
              <a:rPr sz="2576"/>
              <a:t>(2 Kg. 23:31-35) </a:t>
            </a:r>
          </a:p>
          <a:p>
            <a:pPr defTabSz="841247">
              <a:defRPr sz="4048"/>
            </a:pPr>
            <a:r>
              <a:rPr sz="2576"/>
              <a:t>エホアハズの治世（列王記第二 23:31〜35）</a:t>
            </a:r>
          </a:p>
        </p:txBody>
      </p:sp>
      <p:sp>
        <p:nvSpPr>
          <p:cNvPr id="1213" name="Jehoahaz (Shallum), Josiah’s son, was hardly sufficient to face the superpowers.…"/>
          <p:cNvSpPr txBox="1">
            <a:spLocks noGrp="1"/>
          </p:cNvSpPr>
          <p:nvPr>
            <p:ph type="body" sz="half" idx="4294967295"/>
          </p:nvPr>
        </p:nvSpPr>
        <p:spPr>
          <a:xfrm>
            <a:off x="222622" y="1828800"/>
            <a:ext cx="8464178" cy="2696519"/>
          </a:xfrm>
          <a:prstGeom prst="rect">
            <a:avLst/>
          </a:prstGeom>
        </p:spPr>
        <p:txBody>
          <a:bodyPr>
            <a:normAutofit lnSpcReduction="10000"/>
          </a:bodyPr>
          <a:lstStyle/>
          <a:p>
            <a:pPr marL="385318" indent="-385318" defTabSz="749808">
              <a:spcBef>
                <a:spcPts val="500"/>
              </a:spcBef>
              <a:buSzTx/>
              <a:buNone/>
              <a:defRPr sz="2624" b="1"/>
            </a:pPr>
            <a:r>
              <a:t>Jehoahaz (Shallum), Josiah’s son, was hardly sufficient to face the superpowers.</a:t>
            </a:r>
          </a:p>
          <a:p>
            <a:pPr marL="385318" indent="-385318" defTabSz="749808">
              <a:spcBef>
                <a:spcPts val="400"/>
              </a:spcBef>
              <a:defRPr sz="2296" i="1"/>
            </a:pPr>
            <a:r>
              <a:t>His reign lasted only three months before he was deposed by Pharaoh Neco II and deported to Egypt (cf. Eze. 19:1-4; Je. 22:10-12).</a:t>
            </a:r>
          </a:p>
          <a:p>
            <a:pPr marL="385318" indent="-385318" defTabSz="749808">
              <a:spcBef>
                <a:spcPts val="400"/>
              </a:spcBef>
              <a:defRPr sz="2296" i="1"/>
            </a:pPr>
            <a:r>
              <a:t>Neco imposed heavy tribute and installed Jehoahaz’ older brother, Jehoiakim, as a vassal king.</a:t>
            </a:r>
          </a:p>
        </p:txBody>
      </p:sp>
      <p:sp>
        <p:nvSpPr>
          <p:cNvPr id="1214" name="Jehoahaz (Shallum), Josiah’s son, was hardly sufficient to face the superpowers.…"/>
          <p:cNvSpPr txBox="1"/>
          <p:nvPr/>
        </p:nvSpPr>
        <p:spPr>
          <a:xfrm>
            <a:off x="163385" y="4507369"/>
            <a:ext cx="8918831" cy="22825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77240" indent="-277240" defTabSz="539495">
              <a:spcBef>
                <a:spcPts val="400"/>
              </a:spcBef>
              <a:buClr>
                <a:srgbClr val="660000"/>
              </a:buClr>
              <a:defRPr sz="1887" b="1">
                <a:latin typeface="Times New Roman"/>
                <a:ea typeface="Times New Roman"/>
                <a:cs typeface="Times New Roman"/>
                <a:sym typeface="Times New Roman"/>
              </a:defRPr>
            </a:pPr>
            <a:r>
              <a:t>エホアハズ（シャルム）、すなわちヨシヤの子は、超大国に立ち向かうにはあまりにも非力であった。</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彼の治世はわずか3か月で終わり、ファラオ・ネコ2世によって廃位され、エジプトへ連行された（エゼキエル19:1〜4、エレミヤ22:10〜12 参照）</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ネコは重い貢ぎ物を課し、エホアハズの兄であるエホヤキムを属国の王として即位させた。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13">
                                            <p:bg/>
                                          </p:spTgt>
                                        </p:tgtEl>
                                        <p:attrNameLst>
                                          <p:attrName>style.visibility</p:attrName>
                                        </p:attrNameLst>
                                      </p:cBhvr>
                                      <p:to>
                                        <p:strVal val="visible"/>
                                      </p:to>
                                    </p:set>
                                    <p:anim calcmode="lin" valueType="num">
                                      <p:cBhvr>
                                        <p:cTn id="7" dur="500" fill="hold"/>
                                        <p:tgtEl>
                                          <p:spTgt spid="1213">
                                            <p:bg/>
                                          </p:spTgt>
                                        </p:tgtEl>
                                        <p:attrNameLst>
                                          <p:attrName>ppt_w</p:attrName>
                                        </p:attrNameLst>
                                      </p:cBhvr>
                                      <p:tavLst>
                                        <p:tav tm="0">
                                          <p:val>
                                            <p:fltVal val="0"/>
                                          </p:val>
                                        </p:tav>
                                        <p:tav tm="100000">
                                          <p:val>
                                            <p:strVal val="#ppt_w"/>
                                          </p:val>
                                        </p:tav>
                                      </p:tavLst>
                                    </p:anim>
                                    <p:anim calcmode="lin" valueType="num">
                                      <p:cBhvr>
                                        <p:cTn id="8" dur="500" fill="hold"/>
                                        <p:tgtEl>
                                          <p:spTgt spid="121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13">
                                            <p:txEl>
                                              <p:pRg st="0" end="0"/>
                                            </p:txEl>
                                          </p:spTgt>
                                        </p:tgtEl>
                                        <p:attrNameLst>
                                          <p:attrName>style.visibility</p:attrName>
                                        </p:attrNameLst>
                                      </p:cBhvr>
                                      <p:to>
                                        <p:strVal val="visible"/>
                                      </p:to>
                                    </p:set>
                                    <p:anim calcmode="lin" valueType="num">
                                      <p:cBhvr>
                                        <p:cTn id="11" dur="500" fill="hold"/>
                                        <p:tgtEl>
                                          <p:spTgt spid="12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1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13">
                                            <p:txEl>
                                              <p:pRg st="1" end="1"/>
                                            </p:txEl>
                                          </p:spTgt>
                                        </p:tgtEl>
                                        <p:attrNameLst>
                                          <p:attrName>style.visibility</p:attrName>
                                        </p:attrNameLst>
                                      </p:cBhvr>
                                      <p:to>
                                        <p:strVal val="visible"/>
                                      </p:to>
                                    </p:set>
                                    <p:anim calcmode="lin" valueType="num">
                                      <p:cBhvr>
                                        <p:cTn id="16" dur="500" fill="hold"/>
                                        <p:tgtEl>
                                          <p:spTgt spid="121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1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13">
                                            <p:txEl>
                                              <p:pRg st="2" end="2"/>
                                            </p:txEl>
                                          </p:spTgt>
                                        </p:tgtEl>
                                        <p:attrNameLst>
                                          <p:attrName>style.visibility</p:attrName>
                                        </p:attrNameLst>
                                      </p:cBhvr>
                                      <p:to>
                                        <p:strVal val="visible"/>
                                      </p:to>
                                    </p:set>
                                    <p:anim calcmode="lin" valueType="num">
                                      <p:cBhvr>
                                        <p:cTn id="21" dur="500" fill="hold"/>
                                        <p:tgtEl>
                                          <p:spTgt spid="121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1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1214">
                                            <p:bg/>
                                          </p:spTgt>
                                        </p:tgtEl>
                                        <p:attrNameLst>
                                          <p:attrName>style.visibility</p:attrName>
                                        </p:attrNameLst>
                                      </p:cBhvr>
                                      <p:to>
                                        <p:strVal val="visible"/>
                                      </p:to>
                                    </p:set>
                                    <p:anim calcmode="lin" valueType="num">
                                      <p:cBhvr>
                                        <p:cTn id="26" dur="500" fill="hold"/>
                                        <p:tgtEl>
                                          <p:spTgt spid="1214">
                                            <p:bg/>
                                          </p:spTgt>
                                        </p:tgtEl>
                                        <p:attrNameLst>
                                          <p:attrName>ppt_w</p:attrName>
                                        </p:attrNameLst>
                                      </p:cBhvr>
                                      <p:tavLst>
                                        <p:tav tm="0">
                                          <p:val>
                                            <p:fltVal val="0"/>
                                          </p:val>
                                        </p:tav>
                                        <p:tav tm="100000">
                                          <p:val>
                                            <p:strVal val="#ppt_w"/>
                                          </p:val>
                                        </p:tav>
                                      </p:tavLst>
                                    </p:anim>
                                    <p:anim calcmode="lin" valueType="num">
                                      <p:cBhvr>
                                        <p:cTn id="27" dur="500" fill="hold"/>
                                        <p:tgtEl>
                                          <p:spTgt spid="1214">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1214">
                                            <p:txEl>
                                              <p:pRg st="0" end="0"/>
                                            </p:txEl>
                                          </p:spTgt>
                                        </p:tgtEl>
                                        <p:attrNameLst>
                                          <p:attrName>style.visibility</p:attrName>
                                        </p:attrNameLst>
                                      </p:cBhvr>
                                      <p:to>
                                        <p:strVal val="visible"/>
                                      </p:to>
                                    </p:set>
                                    <p:anim calcmode="lin" valueType="num">
                                      <p:cBhvr>
                                        <p:cTn id="30" dur="500" fill="hold"/>
                                        <p:tgtEl>
                                          <p:spTgt spid="1214">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214">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1214">
                                            <p:txEl>
                                              <p:pRg st="1" end="1"/>
                                            </p:txEl>
                                          </p:spTgt>
                                        </p:tgtEl>
                                        <p:attrNameLst>
                                          <p:attrName>style.visibility</p:attrName>
                                        </p:attrNameLst>
                                      </p:cBhvr>
                                      <p:to>
                                        <p:strVal val="visible"/>
                                      </p:to>
                                    </p:set>
                                    <p:anim calcmode="lin" valueType="num">
                                      <p:cBhvr>
                                        <p:cTn id="35" dur="500" fill="hold"/>
                                        <p:tgtEl>
                                          <p:spTgt spid="1214">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1214">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1214">
                                            <p:txEl>
                                              <p:pRg st="2" end="2"/>
                                            </p:txEl>
                                          </p:spTgt>
                                        </p:tgtEl>
                                        <p:attrNameLst>
                                          <p:attrName>style.visibility</p:attrName>
                                        </p:attrNameLst>
                                      </p:cBhvr>
                                      <p:to>
                                        <p:strVal val="visible"/>
                                      </p:to>
                                    </p:set>
                                    <p:anim calcmode="lin" valueType="num">
                                      <p:cBhvr>
                                        <p:cTn id="40" dur="500" fill="hold"/>
                                        <p:tgtEl>
                                          <p:spTgt spid="1214">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121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1" build="p" bldLvl="5" animBg="1" advAuto="0"/>
      <p:bldP spid="1214" grpId="2" build="p" bldLvl="5" animBg="1" advAuto="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192</a:t>
            </a:fld>
            <a:endParaRPr/>
          </a:p>
        </p:txBody>
      </p:sp>
      <p:sp>
        <p:nvSpPr>
          <p:cNvPr id="1217" name="Jehoiakim’s Reign (2 Kg. 23:36—24:7)"/>
          <p:cNvSpPr txBox="1">
            <a:spLocks noGrp="1"/>
          </p:cNvSpPr>
          <p:nvPr>
            <p:ph type="title" idx="4294967295"/>
          </p:nvPr>
        </p:nvSpPr>
        <p:spPr>
          <a:xfrm>
            <a:off x="457200" y="533398"/>
            <a:ext cx="8229600" cy="1143004"/>
          </a:xfrm>
          <a:prstGeom prst="rect">
            <a:avLst/>
          </a:prstGeom>
        </p:spPr>
        <p:txBody>
          <a:bodyPr/>
          <a:lstStyle/>
          <a:p>
            <a:r>
              <a:t>Jehoiakim’s Reign </a:t>
            </a:r>
            <a:r>
              <a:rPr sz="3200"/>
              <a:t>(2 Kg. 23:36—24:7)</a:t>
            </a:r>
          </a:p>
        </p:txBody>
      </p:sp>
      <p:sp>
        <p:nvSpPr>
          <p:cNvPr id="1218" name="Though Jehoiakim began his reign as a vassal to Egypt, Nebuchadnezzar’s defeat of Neco II in 605 BC left Judah as a pawn between superpowers.…"/>
          <p:cNvSpPr txBox="1">
            <a:spLocks noGrp="1"/>
          </p:cNvSpPr>
          <p:nvPr>
            <p:ph type="body" idx="4294967295"/>
          </p:nvPr>
        </p:nvSpPr>
        <p:spPr>
          <a:xfrm>
            <a:off x="381000" y="1828800"/>
            <a:ext cx="8458200" cy="4724400"/>
          </a:xfrm>
          <a:prstGeom prst="rect">
            <a:avLst/>
          </a:prstGeom>
        </p:spPr>
        <p:txBody>
          <a:bodyPr/>
          <a:lstStyle/>
          <a:p>
            <a:pPr>
              <a:spcBef>
                <a:spcPts val="600"/>
              </a:spcBef>
              <a:buSzTx/>
              <a:buNone/>
              <a:defRPr sz="2800" b="1"/>
            </a:pPr>
            <a:r>
              <a:t>Though Jehoiakim began his reign as a vassal to Egypt, Nebuchadnezzar’s defeat of Neco II in 605 BC left Judah as a pawn between superpowers.</a:t>
            </a:r>
          </a:p>
          <a:p>
            <a:pPr>
              <a:spcBef>
                <a:spcPts val="500"/>
              </a:spcBef>
              <a:defRPr sz="2400" i="1"/>
            </a:pPr>
            <a:r>
              <a:t>When Nebuchadnezzar invaded Judah in 603 BC, Jehoiakim was forced to become a vassal to Babylon.</a:t>
            </a:r>
          </a:p>
          <a:p>
            <a:pPr>
              <a:spcBef>
                <a:spcPts val="500"/>
              </a:spcBef>
              <a:defRPr sz="2400" i="1"/>
            </a:pPr>
            <a:r>
              <a:t>However, when the Babylonians were repulsed by the Egyptian army in 601/600 BC, Jehoiakim (who ostensibly was pro-Egyptian) once more reversed his fealty back to Neco II.</a:t>
            </a:r>
          </a:p>
          <a:p>
            <a:pPr>
              <a:spcBef>
                <a:spcPts val="500"/>
              </a:spcBef>
              <a:defRPr sz="2400" i="1"/>
            </a:pPr>
            <a:r>
              <a:t>This reversal guaranteed Babylonian reprisals, and Jerusalem was invaded again, at which time Jehoiakim died (2 Chr. 36:6; Je. 22:18-19).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18">
                                            <p:bg/>
                                          </p:spTgt>
                                        </p:tgtEl>
                                        <p:attrNameLst>
                                          <p:attrName>style.visibility</p:attrName>
                                        </p:attrNameLst>
                                      </p:cBhvr>
                                      <p:to>
                                        <p:strVal val="visible"/>
                                      </p:to>
                                    </p:set>
                                    <p:anim calcmode="lin" valueType="num">
                                      <p:cBhvr>
                                        <p:cTn id="7" dur="500" fill="hold"/>
                                        <p:tgtEl>
                                          <p:spTgt spid="1218">
                                            <p:bg/>
                                          </p:spTgt>
                                        </p:tgtEl>
                                        <p:attrNameLst>
                                          <p:attrName>ppt_w</p:attrName>
                                        </p:attrNameLst>
                                      </p:cBhvr>
                                      <p:tavLst>
                                        <p:tav tm="0">
                                          <p:val>
                                            <p:fltVal val="0"/>
                                          </p:val>
                                        </p:tav>
                                        <p:tav tm="100000">
                                          <p:val>
                                            <p:strVal val="#ppt_w"/>
                                          </p:val>
                                        </p:tav>
                                      </p:tavLst>
                                    </p:anim>
                                    <p:anim calcmode="lin" valueType="num">
                                      <p:cBhvr>
                                        <p:cTn id="8" dur="500" fill="hold"/>
                                        <p:tgtEl>
                                          <p:spTgt spid="121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18">
                                            <p:txEl>
                                              <p:pRg st="0" end="0"/>
                                            </p:txEl>
                                          </p:spTgt>
                                        </p:tgtEl>
                                        <p:attrNameLst>
                                          <p:attrName>style.visibility</p:attrName>
                                        </p:attrNameLst>
                                      </p:cBhvr>
                                      <p:to>
                                        <p:strVal val="visible"/>
                                      </p:to>
                                    </p:set>
                                    <p:anim calcmode="lin" valueType="num">
                                      <p:cBhvr>
                                        <p:cTn id="11" dur="500" fill="hold"/>
                                        <p:tgtEl>
                                          <p:spTgt spid="121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1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18">
                                            <p:txEl>
                                              <p:pRg st="1" end="1"/>
                                            </p:txEl>
                                          </p:spTgt>
                                        </p:tgtEl>
                                        <p:attrNameLst>
                                          <p:attrName>style.visibility</p:attrName>
                                        </p:attrNameLst>
                                      </p:cBhvr>
                                      <p:to>
                                        <p:strVal val="visible"/>
                                      </p:to>
                                    </p:set>
                                    <p:anim calcmode="lin" valueType="num">
                                      <p:cBhvr>
                                        <p:cTn id="16" dur="500" fill="hold"/>
                                        <p:tgtEl>
                                          <p:spTgt spid="121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1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18">
                                            <p:txEl>
                                              <p:pRg st="2" end="2"/>
                                            </p:txEl>
                                          </p:spTgt>
                                        </p:tgtEl>
                                        <p:attrNameLst>
                                          <p:attrName>style.visibility</p:attrName>
                                        </p:attrNameLst>
                                      </p:cBhvr>
                                      <p:to>
                                        <p:strVal val="visible"/>
                                      </p:to>
                                    </p:set>
                                    <p:anim calcmode="lin" valueType="num">
                                      <p:cBhvr>
                                        <p:cTn id="21" dur="500" fill="hold"/>
                                        <p:tgtEl>
                                          <p:spTgt spid="121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1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18">
                                            <p:txEl>
                                              <p:pRg st="3" end="3"/>
                                            </p:txEl>
                                          </p:spTgt>
                                        </p:tgtEl>
                                        <p:attrNameLst>
                                          <p:attrName>style.visibility</p:attrName>
                                        </p:attrNameLst>
                                      </p:cBhvr>
                                      <p:to>
                                        <p:strVal val="visible"/>
                                      </p:to>
                                    </p:set>
                                    <p:anim calcmode="lin" valueType="num">
                                      <p:cBhvr>
                                        <p:cTn id="27" dur="500" fill="hold"/>
                                        <p:tgtEl>
                                          <p:spTgt spid="121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1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 grpId="1" build="p" bldLvl="5" animBg="1" advAuto="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193</a:t>
            </a:fld>
            <a:endParaRPr/>
          </a:p>
        </p:txBody>
      </p:sp>
      <p:sp>
        <p:nvSpPr>
          <p:cNvPr id="1221" name="Jehoiakim’s Reign (2 Kg. 23:36—24:7)"/>
          <p:cNvSpPr txBox="1">
            <a:spLocks noGrp="1"/>
          </p:cNvSpPr>
          <p:nvPr>
            <p:ph type="title" idx="4294967295"/>
          </p:nvPr>
        </p:nvSpPr>
        <p:spPr>
          <a:xfrm>
            <a:off x="325717" y="294339"/>
            <a:ext cx="8305801" cy="1143004"/>
          </a:xfrm>
          <a:prstGeom prst="rect">
            <a:avLst/>
          </a:prstGeom>
        </p:spPr>
        <p:txBody>
          <a:bodyPr/>
          <a:lstStyle/>
          <a:p>
            <a:pPr>
              <a:defRPr sz="2800"/>
            </a:pPr>
            <a:r>
              <a:rPr b="1"/>
              <a:t>エホヤキムの治世</a:t>
            </a:r>
            <a:r>
              <a:t>：列王記第二 23章36節〜24章7節</a:t>
            </a:r>
          </a:p>
        </p:txBody>
      </p:sp>
      <p:sp>
        <p:nvSpPr>
          <p:cNvPr id="1222" name="Though Jehoiakim began his reign as a vassal to Egypt, Nebuchadnezzar’s defeat of Neco II in 605 BC left Judah as a pawn between superpowers.…"/>
          <p:cNvSpPr txBox="1">
            <a:spLocks noGrp="1"/>
          </p:cNvSpPr>
          <p:nvPr>
            <p:ph type="body" idx="4294967295"/>
          </p:nvPr>
        </p:nvSpPr>
        <p:spPr>
          <a:xfrm>
            <a:off x="381000" y="1828800"/>
            <a:ext cx="8458200" cy="4724400"/>
          </a:xfrm>
          <a:prstGeom prst="rect">
            <a:avLst/>
          </a:prstGeom>
        </p:spPr>
        <p:txBody>
          <a:bodyPr/>
          <a:lstStyle/>
          <a:p>
            <a:pPr marL="413512" indent="-413512" defTabSz="804672">
              <a:spcBef>
                <a:spcPts val="500"/>
              </a:spcBef>
              <a:buSzTx/>
              <a:buNone/>
              <a:defRPr sz="2464" b="1"/>
            </a:pPr>
            <a:r>
              <a:t>エホヤキムはエジプトの属国として治世を始めたが、紀元前605年にネブカドネザルがネコ2世を打ち破ったことで、ユダは大国間の駒（操り人形）と化した。</a:t>
            </a:r>
          </a:p>
          <a:p>
            <a:pPr marL="413512" indent="-413512" defTabSz="804672">
              <a:spcBef>
                <a:spcPts val="400"/>
              </a:spcBef>
              <a:defRPr sz="2112" i="1"/>
            </a:pPr>
            <a:r>
              <a:t>紀元前603年、ネブカドネザルがユダに侵攻した際、エホヤキムはバビロンの属国となることを余儀なくされた。</a:t>
            </a:r>
          </a:p>
          <a:p>
            <a:pPr marL="413512" indent="-413512" defTabSz="804672">
              <a:spcBef>
                <a:spcPts val="400"/>
              </a:spcBef>
              <a:defRPr sz="2112" i="1"/>
            </a:pPr>
            <a:r>
              <a:t>しかし、紀元前601〜600年にバビロニア軍がエジプト軍によって撃退されると、表向き親エジプト派であったエホヤキムは、再び忠誠をネコ2世へと翻した。</a:t>
            </a:r>
          </a:p>
          <a:p>
            <a:pPr marL="413512" indent="-413512" defTabSz="804672">
              <a:spcBef>
                <a:spcPts val="400"/>
              </a:spcBef>
              <a:defRPr sz="2112" i="1"/>
            </a:pPr>
            <a:r>
              <a:t>この裏切りはバビロンの報復を確実なものとし、エルサレムは再び侵略を受けた。その際、エホヤキムは死亡した（歴代誌第二 36章6節；エレミヤ書 22章18〜19節参照）。</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22">
                                            <p:bg/>
                                          </p:spTgt>
                                        </p:tgtEl>
                                        <p:attrNameLst>
                                          <p:attrName>style.visibility</p:attrName>
                                        </p:attrNameLst>
                                      </p:cBhvr>
                                      <p:to>
                                        <p:strVal val="visible"/>
                                      </p:to>
                                    </p:set>
                                    <p:anim calcmode="lin" valueType="num">
                                      <p:cBhvr>
                                        <p:cTn id="7" dur="500" fill="hold"/>
                                        <p:tgtEl>
                                          <p:spTgt spid="1222">
                                            <p:bg/>
                                          </p:spTgt>
                                        </p:tgtEl>
                                        <p:attrNameLst>
                                          <p:attrName>ppt_w</p:attrName>
                                        </p:attrNameLst>
                                      </p:cBhvr>
                                      <p:tavLst>
                                        <p:tav tm="0">
                                          <p:val>
                                            <p:fltVal val="0"/>
                                          </p:val>
                                        </p:tav>
                                        <p:tav tm="100000">
                                          <p:val>
                                            <p:strVal val="#ppt_w"/>
                                          </p:val>
                                        </p:tav>
                                      </p:tavLst>
                                    </p:anim>
                                    <p:anim calcmode="lin" valueType="num">
                                      <p:cBhvr>
                                        <p:cTn id="8" dur="500" fill="hold"/>
                                        <p:tgtEl>
                                          <p:spTgt spid="122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22">
                                            <p:txEl>
                                              <p:pRg st="0" end="0"/>
                                            </p:txEl>
                                          </p:spTgt>
                                        </p:tgtEl>
                                        <p:attrNameLst>
                                          <p:attrName>style.visibility</p:attrName>
                                        </p:attrNameLst>
                                      </p:cBhvr>
                                      <p:to>
                                        <p:strVal val="visible"/>
                                      </p:to>
                                    </p:set>
                                    <p:anim calcmode="lin" valueType="num">
                                      <p:cBhvr>
                                        <p:cTn id="11" dur="500" fill="hold"/>
                                        <p:tgtEl>
                                          <p:spTgt spid="122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2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22">
                                            <p:txEl>
                                              <p:pRg st="1" end="1"/>
                                            </p:txEl>
                                          </p:spTgt>
                                        </p:tgtEl>
                                        <p:attrNameLst>
                                          <p:attrName>style.visibility</p:attrName>
                                        </p:attrNameLst>
                                      </p:cBhvr>
                                      <p:to>
                                        <p:strVal val="visible"/>
                                      </p:to>
                                    </p:set>
                                    <p:anim calcmode="lin" valueType="num">
                                      <p:cBhvr>
                                        <p:cTn id="16" dur="500" fill="hold"/>
                                        <p:tgtEl>
                                          <p:spTgt spid="122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2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22">
                                            <p:txEl>
                                              <p:pRg st="2" end="2"/>
                                            </p:txEl>
                                          </p:spTgt>
                                        </p:tgtEl>
                                        <p:attrNameLst>
                                          <p:attrName>style.visibility</p:attrName>
                                        </p:attrNameLst>
                                      </p:cBhvr>
                                      <p:to>
                                        <p:strVal val="visible"/>
                                      </p:to>
                                    </p:set>
                                    <p:anim calcmode="lin" valueType="num">
                                      <p:cBhvr>
                                        <p:cTn id="21" dur="500" fill="hold"/>
                                        <p:tgtEl>
                                          <p:spTgt spid="122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2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22">
                                            <p:txEl>
                                              <p:pRg st="3" end="3"/>
                                            </p:txEl>
                                          </p:spTgt>
                                        </p:tgtEl>
                                        <p:attrNameLst>
                                          <p:attrName>style.visibility</p:attrName>
                                        </p:attrNameLst>
                                      </p:cBhvr>
                                      <p:to>
                                        <p:strVal val="visible"/>
                                      </p:to>
                                    </p:set>
                                    <p:anim calcmode="lin" valueType="num">
                                      <p:cBhvr>
                                        <p:cTn id="27" dur="500" fill="hold"/>
                                        <p:tgtEl>
                                          <p:spTgt spid="122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2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2" grpId="1" build="p" bldLvl="5" animBg="1" advAuto="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Babylonian Chronicle 5"/>
          <p:cNvSpPr txBox="1">
            <a:spLocks noGrp="1"/>
          </p:cNvSpPr>
          <p:nvPr>
            <p:ph type="title" idx="4294967295"/>
          </p:nvPr>
        </p:nvSpPr>
        <p:spPr>
          <a:xfrm>
            <a:off x="5486400" y="152400"/>
            <a:ext cx="3505200" cy="1600200"/>
          </a:xfrm>
          <a:prstGeom prst="rect">
            <a:avLst/>
          </a:prstGeom>
        </p:spPr>
        <p:txBody>
          <a:bodyPr/>
          <a:lstStyle/>
          <a:p>
            <a:pPr defTabSz="475487">
              <a:defRPr sz="2288">
                <a:latin typeface="Impact"/>
                <a:ea typeface="Impact"/>
                <a:cs typeface="Impact"/>
                <a:sym typeface="Impact"/>
              </a:defRPr>
            </a:pPr>
            <a:r>
              <a:t>Babylonian Chronicle 5</a:t>
            </a:r>
          </a:p>
          <a:p>
            <a:pPr defTabSz="475487">
              <a:defRPr sz="2288">
                <a:latin typeface="Impact"/>
                <a:ea typeface="Impact"/>
                <a:cs typeface="Impact"/>
                <a:sym typeface="Impact"/>
              </a:defRPr>
            </a:pPr>
            <a:r>
              <a:t>バビロニア年代記5（Babylonian Chronicle 5）</a:t>
            </a:r>
          </a:p>
        </p:txBody>
      </p:sp>
      <p:sp>
        <p:nvSpPr>
          <p:cNvPr id="1225" name="The record of Nebuchadnezzar II’s early years arppear on Chronicle 5 of the Babylonian Chronicle texts. They describe his defeat of Neco II at Carchemish (obverse side), his own severe losses when he invaded Egypt and his siege of Jerusalem (reverse side"/>
          <p:cNvSpPr txBox="1">
            <a:spLocks noGrp="1"/>
          </p:cNvSpPr>
          <p:nvPr>
            <p:ph type="body" sz="half" idx="4294967295"/>
          </p:nvPr>
        </p:nvSpPr>
        <p:spPr>
          <a:xfrm>
            <a:off x="5562600" y="1904999"/>
            <a:ext cx="3505200" cy="4572002"/>
          </a:xfrm>
          <a:prstGeom prst="rect">
            <a:avLst/>
          </a:prstGeom>
        </p:spPr>
        <p:txBody>
          <a:bodyPr/>
          <a:lstStyle/>
          <a:p>
            <a:pPr marL="0" indent="0" defTabSz="813816">
              <a:spcBef>
                <a:spcPts val="600"/>
              </a:spcBef>
              <a:buSzTx/>
              <a:buNone/>
              <a:defRPr sz="1602"/>
            </a:pPr>
            <a:r>
              <a:t>The record of Nebuchadnezzar II’s early years arppear on Chronicle 5 of the Babylonian Chronicle texts. They describe his defeat of Neco II at Carchemish (obverse side), his own severe losses when he invaded Egypt and his siege of Jerusalem (reverse side).</a:t>
            </a:r>
          </a:p>
          <a:p>
            <a:pPr marL="0" indent="0" defTabSz="813816">
              <a:spcBef>
                <a:spcPts val="600"/>
              </a:spcBef>
              <a:buSzTx/>
              <a:buNone/>
              <a:defRPr sz="1602"/>
            </a:pPr>
            <a:endParaRPr/>
          </a:p>
          <a:p>
            <a:pPr marL="0" indent="0" defTabSz="813816">
              <a:spcBef>
                <a:spcPts val="600"/>
              </a:spcBef>
              <a:buSzTx/>
              <a:buNone/>
              <a:defRPr sz="1602"/>
            </a:pPr>
            <a:r>
              <a:t>ネブカドネザル2世の初期の記録は、バビロニア年代記の第5巻に記されています。</a:t>
            </a:r>
          </a:p>
          <a:p>
            <a:pPr marL="0" indent="0" defTabSz="813816">
              <a:spcBef>
                <a:spcPts val="600"/>
              </a:spcBef>
              <a:buClrTx/>
              <a:buSzTx/>
              <a:buNone/>
              <a:defRPr sz="1602"/>
            </a:pPr>
            <a:r>
              <a:t>そこには、カルケミシュでネコ2世を打ち破ったこと（表面）、エジプトに侵攻した際の大きな損失、そしてエルサレム包囲（裏面）が記述されています</a:t>
            </a:r>
          </a:p>
        </p:txBody>
      </p:sp>
      <p:sp>
        <p:nvSpPr>
          <p:cNvPr id="1226" name="“In the seventh year: In the month Kislev the king of Akkad [Nebuchadnezzar] mustered his army and marched to Hattu [Palestine]. He encamped against the city of Judah [Jerusalem] and on the second day of the month Adar he captured the city (and) seized ("/>
          <p:cNvSpPr txBox="1"/>
          <p:nvPr/>
        </p:nvSpPr>
        <p:spPr>
          <a:xfrm>
            <a:off x="274318" y="3449637"/>
            <a:ext cx="5471164" cy="3258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pPr>
            <a:r>
              <a:t>“In the seventh year: In the month Kislev the king of Akkad [Nebuchadnezzar] mustered his army and marched to Hattu [Palestine]. He encamped against the city of Judah [Jerusalem] and on the second day of the month Adar he captured the city (and) seized (its) king. A king of his own choice he appointed in the city (and) taking the vast tribute he brought it to Babylon.”</a:t>
            </a:r>
          </a:p>
          <a:p>
            <a:pPr>
              <a:defRPr sz="1400"/>
            </a:pPr>
            <a:endParaRPr/>
          </a:p>
          <a:p>
            <a:pPr>
              <a:defRPr sz="1400"/>
            </a:pPr>
            <a:r>
              <a:t>「第7年において、キスレブの月にアッカドの王（ネブカドネザル）は軍勢を集めてハット（パレスチナ）へ進軍した。</a:t>
            </a:r>
            <a:br/>
            <a:r>
              <a:t>彼はユダの都（エルサレム）を包囲し、アダルの月の2日にその城を奪い、王を捕らえた。</a:t>
            </a:r>
            <a:br/>
            <a:r>
              <a:t>彼は自分が選んだ王をその地に任命し、多大な貢ぎ物を持ち帰ってバビロンに持ち帰った。」</a:t>
            </a:r>
          </a:p>
        </p:txBody>
      </p:sp>
      <p:pic>
        <p:nvPicPr>
          <p:cNvPr id="1227" name="ps089241_l" descr="ps089241_l"/>
          <p:cNvPicPr>
            <a:picLocks noChangeAspect="1"/>
          </p:cNvPicPr>
          <p:nvPr/>
        </p:nvPicPr>
        <p:blipFill>
          <a:blip r:embed="rId2"/>
          <a:stretch>
            <a:fillRect/>
          </a:stretch>
        </p:blipFill>
        <p:spPr>
          <a:xfrm>
            <a:off x="738187" y="380999"/>
            <a:ext cx="2001180" cy="3006303"/>
          </a:xfrm>
          <a:prstGeom prst="rect">
            <a:avLst/>
          </a:prstGeom>
          <a:ln w="12700">
            <a:miter lim="400000"/>
          </a:ln>
        </p:spPr>
      </p:pic>
      <p:pic>
        <p:nvPicPr>
          <p:cNvPr id="1228" name="Obverse of tablet" descr="Obverse of tablet"/>
          <p:cNvPicPr>
            <a:picLocks noChangeAspect="1"/>
          </p:cNvPicPr>
          <p:nvPr/>
        </p:nvPicPr>
        <p:blipFill>
          <a:blip r:embed="rId3"/>
          <a:stretch>
            <a:fillRect/>
          </a:stretch>
        </p:blipFill>
        <p:spPr>
          <a:xfrm>
            <a:off x="3048000" y="379410"/>
            <a:ext cx="1905000" cy="30241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195</a:t>
            </a:fld>
            <a:endParaRPr/>
          </a:p>
        </p:txBody>
      </p:sp>
      <p:sp>
        <p:nvSpPr>
          <p:cNvPr id="1231" name="Jehoiachin’s Reign (2 Kg. 24:8-17)"/>
          <p:cNvSpPr txBox="1">
            <a:spLocks noGrp="1"/>
          </p:cNvSpPr>
          <p:nvPr>
            <p:ph type="title" idx="4294967295"/>
          </p:nvPr>
        </p:nvSpPr>
        <p:spPr>
          <a:xfrm>
            <a:off x="457200" y="533398"/>
            <a:ext cx="8229600" cy="1143004"/>
          </a:xfrm>
          <a:prstGeom prst="rect">
            <a:avLst/>
          </a:prstGeom>
        </p:spPr>
        <p:txBody>
          <a:bodyPr/>
          <a:lstStyle/>
          <a:p>
            <a:r>
              <a:t>Jehoiachin’s Reign </a:t>
            </a:r>
            <a:r>
              <a:rPr sz="2800"/>
              <a:t>(2 Kg. 24:8-17)</a:t>
            </a:r>
          </a:p>
        </p:txBody>
      </p:sp>
      <p:sp>
        <p:nvSpPr>
          <p:cNvPr id="1232" name="As a teenager, Jehoiachin’s reign lasted only until his surrender to Nebuchadnezzar.…"/>
          <p:cNvSpPr txBox="1">
            <a:spLocks noGrp="1"/>
          </p:cNvSpPr>
          <p:nvPr>
            <p:ph type="body" idx="4294967295"/>
          </p:nvPr>
        </p:nvSpPr>
        <p:spPr>
          <a:xfrm>
            <a:off x="457200" y="1828800"/>
            <a:ext cx="8534400" cy="4800600"/>
          </a:xfrm>
          <a:prstGeom prst="rect">
            <a:avLst/>
          </a:prstGeom>
        </p:spPr>
        <p:txBody>
          <a:bodyPr/>
          <a:lstStyle/>
          <a:p>
            <a:pPr>
              <a:lnSpc>
                <a:spcPct val="90000"/>
              </a:lnSpc>
              <a:buSzTx/>
              <a:buNone/>
              <a:defRPr b="1"/>
            </a:pPr>
            <a:r>
              <a:rPr dirty="0"/>
              <a:t>As a teenager, Jehoiachin’s reign lasted only until his surrender to Nebuchadnezzar.</a:t>
            </a:r>
          </a:p>
          <a:p>
            <a:pPr>
              <a:lnSpc>
                <a:spcPct val="90000"/>
              </a:lnSpc>
              <a:spcBef>
                <a:spcPts val="600"/>
              </a:spcBef>
              <a:defRPr sz="2800" i="1"/>
            </a:pPr>
            <a:r>
              <a:rPr dirty="0"/>
              <a:t>He, along with his mother, his harem, his officials and 10,000 citizens (including Ezekiel) were deported to Babylon.</a:t>
            </a:r>
          </a:p>
          <a:p>
            <a:pPr>
              <a:lnSpc>
                <a:spcPct val="90000"/>
              </a:lnSpc>
              <a:spcBef>
                <a:spcPts val="600"/>
              </a:spcBef>
              <a:defRPr sz="2800" i="1"/>
            </a:pPr>
            <a:r>
              <a:rPr dirty="0"/>
              <a:t>The temple was stripped for </a:t>
            </a:r>
            <a:r>
              <a:rPr lang="en-US" dirty="0"/>
              <a:t>spoils of war</a:t>
            </a:r>
            <a:r>
              <a:rPr dirty="0"/>
              <a:t>.</a:t>
            </a:r>
          </a:p>
          <a:p>
            <a:pPr>
              <a:lnSpc>
                <a:spcPct val="90000"/>
              </a:lnSpc>
              <a:spcBef>
                <a:spcPts val="600"/>
              </a:spcBef>
              <a:defRPr sz="2800" i="1"/>
            </a:pPr>
            <a:r>
              <a:rPr dirty="0"/>
              <a:t>Zedekiah (Mattaniah), Jehoiachin’s uncle, was installed as a vassal king.</a:t>
            </a:r>
          </a:p>
          <a:p>
            <a:pPr>
              <a:lnSpc>
                <a:spcPct val="90000"/>
              </a:lnSpc>
              <a:spcBef>
                <a:spcPts val="600"/>
              </a:spcBef>
              <a:defRPr sz="2800" i="1"/>
            </a:pPr>
            <a:r>
              <a:rPr dirty="0"/>
              <a:t>According to Ezekiel, Jehoiachin was the last legitimate king of David’s line (implied, since even in exile he still calls Jehoiachin “the king”, cf. 1:2, etc.).</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32">
                                            <p:bg/>
                                          </p:spTgt>
                                        </p:tgtEl>
                                        <p:attrNameLst>
                                          <p:attrName>style.visibility</p:attrName>
                                        </p:attrNameLst>
                                      </p:cBhvr>
                                      <p:to>
                                        <p:strVal val="visible"/>
                                      </p:to>
                                    </p:set>
                                    <p:anim calcmode="lin" valueType="num">
                                      <p:cBhvr>
                                        <p:cTn id="7" dur="500" fill="hold"/>
                                        <p:tgtEl>
                                          <p:spTgt spid="1232">
                                            <p:bg/>
                                          </p:spTgt>
                                        </p:tgtEl>
                                        <p:attrNameLst>
                                          <p:attrName>ppt_w</p:attrName>
                                        </p:attrNameLst>
                                      </p:cBhvr>
                                      <p:tavLst>
                                        <p:tav tm="0">
                                          <p:val>
                                            <p:fltVal val="0"/>
                                          </p:val>
                                        </p:tav>
                                        <p:tav tm="100000">
                                          <p:val>
                                            <p:strVal val="#ppt_w"/>
                                          </p:val>
                                        </p:tav>
                                      </p:tavLst>
                                    </p:anim>
                                    <p:anim calcmode="lin" valueType="num">
                                      <p:cBhvr>
                                        <p:cTn id="8" dur="500" fill="hold"/>
                                        <p:tgtEl>
                                          <p:spTgt spid="123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32">
                                            <p:txEl>
                                              <p:pRg st="0" end="0"/>
                                            </p:txEl>
                                          </p:spTgt>
                                        </p:tgtEl>
                                        <p:attrNameLst>
                                          <p:attrName>style.visibility</p:attrName>
                                        </p:attrNameLst>
                                      </p:cBhvr>
                                      <p:to>
                                        <p:strVal val="visible"/>
                                      </p:to>
                                    </p:set>
                                    <p:anim calcmode="lin" valueType="num">
                                      <p:cBhvr>
                                        <p:cTn id="11" dur="500" fill="hold"/>
                                        <p:tgtEl>
                                          <p:spTgt spid="123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3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32">
                                            <p:txEl>
                                              <p:pRg st="1" end="1"/>
                                            </p:txEl>
                                          </p:spTgt>
                                        </p:tgtEl>
                                        <p:attrNameLst>
                                          <p:attrName>style.visibility</p:attrName>
                                        </p:attrNameLst>
                                      </p:cBhvr>
                                      <p:to>
                                        <p:strVal val="visible"/>
                                      </p:to>
                                    </p:set>
                                    <p:anim calcmode="lin" valueType="num">
                                      <p:cBhvr>
                                        <p:cTn id="16" dur="500" fill="hold"/>
                                        <p:tgtEl>
                                          <p:spTgt spid="123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3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32">
                                            <p:txEl>
                                              <p:pRg st="2" end="2"/>
                                            </p:txEl>
                                          </p:spTgt>
                                        </p:tgtEl>
                                        <p:attrNameLst>
                                          <p:attrName>style.visibility</p:attrName>
                                        </p:attrNameLst>
                                      </p:cBhvr>
                                      <p:to>
                                        <p:strVal val="visible"/>
                                      </p:to>
                                    </p:set>
                                    <p:anim calcmode="lin" valueType="num">
                                      <p:cBhvr>
                                        <p:cTn id="21" dur="500" fill="hold"/>
                                        <p:tgtEl>
                                          <p:spTgt spid="123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3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32">
                                            <p:txEl>
                                              <p:pRg st="3" end="3"/>
                                            </p:txEl>
                                          </p:spTgt>
                                        </p:tgtEl>
                                        <p:attrNameLst>
                                          <p:attrName>style.visibility</p:attrName>
                                        </p:attrNameLst>
                                      </p:cBhvr>
                                      <p:to>
                                        <p:strVal val="visible"/>
                                      </p:to>
                                    </p:set>
                                    <p:anim calcmode="lin" valueType="num">
                                      <p:cBhvr>
                                        <p:cTn id="27" dur="500" fill="hold"/>
                                        <p:tgtEl>
                                          <p:spTgt spid="123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3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232">
                                            <p:txEl>
                                              <p:pRg st="4" end="4"/>
                                            </p:txEl>
                                          </p:spTgt>
                                        </p:tgtEl>
                                        <p:attrNameLst>
                                          <p:attrName>style.visibility</p:attrName>
                                        </p:attrNameLst>
                                      </p:cBhvr>
                                      <p:to>
                                        <p:strVal val="visible"/>
                                      </p:to>
                                    </p:set>
                                    <p:anim calcmode="lin" valueType="num">
                                      <p:cBhvr>
                                        <p:cTn id="33" dur="500" fill="hold"/>
                                        <p:tgtEl>
                                          <p:spTgt spid="1232">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23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 grpId="1" build="p" bldLvl="5" animBg="1" advAuto="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196</a:t>
            </a:fld>
            <a:endParaRPr/>
          </a:p>
        </p:txBody>
      </p:sp>
      <p:sp>
        <p:nvSpPr>
          <p:cNvPr id="1235" name="Jehoiachin’s Reign (2 Kg. 24:8-17)"/>
          <p:cNvSpPr txBox="1">
            <a:spLocks noGrp="1"/>
          </p:cNvSpPr>
          <p:nvPr>
            <p:ph type="title" idx="4294967295"/>
          </p:nvPr>
        </p:nvSpPr>
        <p:spPr>
          <a:xfrm>
            <a:off x="457200" y="533398"/>
            <a:ext cx="8229600" cy="1143004"/>
          </a:xfrm>
          <a:prstGeom prst="rect">
            <a:avLst/>
          </a:prstGeom>
        </p:spPr>
        <p:txBody>
          <a:bodyPr/>
          <a:lstStyle>
            <a:lvl1pPr>
              <a:defRPr sz="2800"/>
            </a:lvl1pPr>
          </a:lstStyle>
          <a:p>
            <a:pPr>
              <a:defRPr sz="4400"/>
            </a:pPr>
            <a:r>
              <a:rPr sz="2800"/>
              <a:t>エホヤキンの治世（列王記第二 24章8〜17節）</a:t>
            </a:r>
          </a:p>
        </p:txBody>
      </p:sp>
      <p:sp>
        <p:nvSpPr>
          <p:cNvPr id="1236" name="As a teenager, Jehoiachin’s reign lasted only until his surrender to Nebuchadnezzar.…"/>
          <p:cNvSpPr txBox="1">
            <a:spLocks noGrp="1"/>
          </p:cNvSpPr>
          <p:nvPr>
            <p:ph type="body" idx="4294967295"/>
          </p:nvPr>
        </p:nvSpPr>
        <p:spPr>
          <a:xfrm>
            <a:off x="457200" y="1828800"/>
            <a:ext cx="8534400" cy="4800600"/>
          </a:xfrm>
          <a:prstGeom prst="rect">
            <a:avLst/>
          </a:prstGeom>
        </p:spPr>
        <p:txBody>
          <a:bodyPr/>
          <a:lstStyle/>
          <a:p>
            <a:pPr marL="404113" indent="-404113" defTabSz="786384">
              <a:lnSpc>
                <a:spcPct val="90000"/>
              </a:lnSpc>
              <a:spcBef>
                <a:spcPts val="600"/>
              </a:spcBef>
              <a:buSzTx/>
              <a:buNone/>
              <a:defRPr sz="2752" b="1"/>
            </a:pPr>
            <a:r>
              <a:t>少年時代のエホヤキンの治世は、ネブカドネザルに降伏するまでのわずかな期間で終わった。</a:t>
            </a:r>
          </a:p>
          <a:p>
            <a:pPr marL="404113" indent="-404113" defTabSz="786384">
              <a:lnSpc>
                <a:spcPct val="90000"/>
              </a:lnSpc>
              <a:spcBef>
                <a:spcPts val="500"/>
              </a:spcBef>
              <a:defRPr sz="2408" i="1"/>
            </a:pPr>
            <a:r>
              <a:t>彼は母親、側室たち、役人たち、そして1万人の市民（エゼキエルも含む）とともにバビロンへ連行された。</a:t>
            </a:r>
          </a:p>
          <a:p>
            <a:pPr marL="404113" indent="-404113" defTabSz="786384">
              <a:lnSpc>
                <a:spcPct val="90000"/>
              </a:lnSpc>
              <a:spcBef>
                <a:spcPts val="500"/>
              </a:spcBef>
              <a:defRPr sz="2408" i="1"/>
            </a:pPr>
            <a:r>
              <a:t>神殿は戦利品として剥ぎ取られた。</a:t>
            </a:r>
          </a:p>
          <a:p>
            <a:pPr marL="404113" indent="-404113" defTabSz="786384">
              <a:lnSpc>
                <a:spcPct val="90000"/>
              </a:lnSpc>
              <a:spcBef>
                <a:spcPts val="500"/>
              </a:spcBef>
              <a:defRPr sz="2408" i="1"/>
            </a:pPr>
            <a:r>
              <a:t>ゼデキヤ（マッタニヤ）、エホヤキンの叔父が属国の王として立てられた。</a:t>
            </a:r>
          </a:p>
          <a:p>
            <a:pPr marL="404113" indent="-404113" defTabSz="786384">
              <a:lnSpc>
                <a:spcPct val="90000"/>
              </a:lnSpc>
              <a:spcBef>
                <a:spcPts val="500"/>
              </a:spcBef>
              <a:defRPr sz="2408" i="1"/>
            </a:pPr>
            <a:r>
              <a:t>エゼキエルによれば、エホヤキンはダビデの家系における最後の正統な王であった（ exile にあってもエゼキエルが彼を「王」と呼び続けていることから暗示されている。例：エゼキエル書1章2節など）。</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36">
                                            <p:bg/>
                                          </p:spTgt>
                                        </p:tgtEl>
                                        <p:attrNameLst>
                                          <p:attrName>style.visibility</p:attrName>
                                        </p:attrNameLst>
                                      </p:cBhvr>
                                      <p:to>
                                        <p:strVal val="visible"/>
                                      </p:to>
                                    </p:set>
                                    <p:anim calcmode="lin" valueType="num">
                                      <p:cBhvr>
                                        <p:cTn id="7" dur="500" fill="hold"/>
                                        <p:tgtEl>
                                          <p:spTgt spid="1236">
                                            <p:bg/>
                                          </p:spTgt>
                                        </p:tgtEl>
                                        <p:attrNameLst>
                                          <p:attrName>ppt_w</p:attrName>
                                        </p:attrNameLst>
                                      </p:cBhvr>
                                      <p:tavLst>
                                        <p:tav tm="0">
                                          <p:val>
                                            <p:fltVal val="0"/>
                                          </p:val>
                                        </p:tav>
                                        <p:tav tm="100000">
                                          <p:val>
                                            <p:strVal val="#ppt_w"/>
                                          </p:val>
                                        </p:tav>
                                      </p:tavLst>
                                    </p:anim>
                                    <p:anim calcmode="lin" valueType="num">
                                      <p:cBhvr>
                                        <p:cTn id="8" dur="500" fill="hold"/>
                                        <p:tgtEl>
                                          <p:spTgt spid="123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36">
                                            <p:txEl>
                                              <p:pRg st="0" end="0"/>
                                            </p:txEl>
                                          </p:spTgt>
                                        </p:tgtEl>
                                        <p:attrNameLst>
                                          <p:attrName>style.visibility</p:attrName>
                                        </p:attrNameLst>
                                      </p:cBhvr>
                                      <p:to>
                                        <p:strVal val="visible"/>
                                      </p:to>
                                    </p:set>
                                    <p:anim calcmode="lin" valueType="num">
                                      <p:cBhvr>
                                        <p:cTn id="11" dur="500" fill="hold"/>
                                        <p:tgtEl>
                                          <p:spTgt spid="123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3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36">
                                            <p:txEl>
                                              <p:pRg st="1" end="1"/>
                                            </p:txEl>
                                          </p:spTgt>
                                        </p:tgtEl>
                                        <p:attrNameLst>
                                          <p:attrName>style.visibility</p:attrName>
                                        </p:attrNameLst>
                                      </p:cBhvr>
                                      <p:to>
                                        <p:strVal val="visible"/>
                                      </p:to>
                                    </p:set>
                                    <p:anim calcmode="lin" valueType="num">
                                      <p:cBhvr>
                                        <p:cTn id="16" dur="500" fill="hold"/>
                                        <p:tgtEl>
                                          <p:spTgt spid="123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3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36">
                                            <p:txEl>
                                              <p:pRg st="2" end="2"/>
                                            </p:txEl>
                                          </p:spTgt>
                                        </p:tgtEl>
                                        <p:attrNameLst>
                                          <p:attrName>style.visibility</p:attrName>
                                        </p:attrNameLst>
                                      </p:cBhvr>
                                      <p:to>
                                        <p:strVal val="visible"/>
                                      </p:to>
                                    </p:set>
                                    <p:anim calcmode="lin" valueType="num">
                                      <p:cBhvr>
                                        <p:cTn id="21" dur="500" fill="hold"/>
                                        <p:tgtEl>
                                          <p:spTgt spid="123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3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36">
                                            <p:txEl>
                                              <p:pRg st="3" end="3"/>
                                            </p:txEl>
                                          </p:spTgt>
                                        </p:tgtEl>
                                        <p:attrNameLst>
                                          <p:attrName>style.visibility</p:attrName>
                                        </p:attrNameLst>
                                      </p:cBhvr>
                                      <p:to>
                                        <p:strVal val="visible"/>
                                      </p:to>
                                    </p:set>
                                    <p:anim calcmode="lin" valueType="num">
                                      <p:cBhvr>
                                        <p:cTn id="27" dur="500" fill="hold"/>
                                        <p:tgtEl>
                                          <p:spTgt spid="1236">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3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236">
                                            <p:txEl>
                                              <p:pRg st="4" end="4"/>
                                            </p:txEl>
                                          </p:spTgt>
                                        </p:tgtEl>
                                        <p:attrNameLst>
                                          <p:attrName>style.visibility</p:attrName>
                                        </p:attrNameLst>
                                      </p:cBhvr>
                                      <p:to>
                                        <p:strVal val="visible"/>
                                      </p:to>
                                    </p:set>
                                    <p:anim calcmode="lin" valueType="num">
                                      <p:cBhvr>
                                        <p:cTn id="33" dur="500" fill="hold"/>
                                        <p:tgtEl>
                                          <p:spTgt spid="1236">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23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 grpId="1" build="p" bldLvl="5" animBg="1" advAuto="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197</a:t>
            </a:fld>
            <a:endParaRPr/>
          </a:p>
        </p:txBody>
      </p:sp>
      <p:sp>
        <p:nvSpPr>
          <p:cNvPr id="1239" name="Zedekiah’s Reign (2 Kg. 24:18—25:7)"/>
          <p:cNvSpPr txBox="1">
            <a:spLocks noGrp="1"/>
          </p:cNvSpPr>
          <p:nvPr>
            <p:ph type="title" idx="4294967295"/>
          </p:nvPr>
        </p:nvSpPr>
        <p:spPr>
          <a:xfrm>
            <a:off x="304800" y="533398"/>
            <a:ext cx="8229600" cy="1143004"/>
          </a:xfrm>
          <a:prstGeom prst="rect">
            <a:avLst/>
          </a:prstGeom>
        </p:spPr>
        <p:txBody>
          <a:bodyPr/>
          <a:lstStyle/>
          <a:p>
            <a:r>
              <a:t>Zedekiah’s Reign </a:t>
            </a:r>
            <a:r>
              <a:rPr sz="3200"/>
              <a:t>(2 Kg. 24:18—25:7)</a:t>
            </a:r>
          </a:p>
        </p:txBody>
      </p:sp>
      <p:sp>
        <p:nvSpPr>
          <p:cNvPr id="1240" name="Zedekiah’s eleven years as a Babylonian vassal ended in disaster.…"/>
          <p:cNvSpPr txBox="1">
            <a:spLocks noGrp="1"/>
          </p:cNvSpPr>
          <p:nvPr>
            <p:ph type="body" idx="4294967295"/>
          </p:nvPr>
        </p:nvSpPr>
        <p:spPr>
          <a:xfrm>
            <a:off x="304800" y="1676400"/>
            <a:ext cx="8534400" cy="5029200"/>
          </a:xfrm>
          <a:prstGeom prst="rect">
            <a:avLst/>
          </a:prstGeom>
        </p:spPr>
        <p:txBody>
          <a:bodyPr/>
          <a:lstStyle/>
          <a:p>
            <a:pPr>
              <a:lnSpc>
                <a:spcPct val="90000"/>
              </a:lnSpc>
              <a:buSzTx/>
              <a:buNone/>
              <a:defRPr b="1"/>
            </a:pPr>
            <a:r>
              <a:t>Zedekiah’s eleven years as a Babylonian vassal ended in disaster.</a:t>
            </a:r>
          </a:p>
          <a:p>
            <a:pPr>
              <a:lnSpc>
                <a:spcPct val="90000"/>
              </a:lnSpc>
              <a:spcBef>
                <a:spcPts val="600"/>
              </a:spcBef>
              <a:defRPr sz="2800" i="1"/>
            </a:pPr>
            <a:r>
              <a:t>In his fourth regnal year (594 BC), he traveled to Babylon, probably to pay tribute, and he took with him a letter from Jeremiah announcing judgment on Babylon (Je. 51:59-64).</a:t>
            </a:r>
          </a:p>
          <a:p>
            <a:pPr>
              <a:lnSpc>
                <a:spcPct val="90000"/>
              </a:lnSpc>
              <a:spcBef>
                <a:spcPts val="600"/>
              </a:spcBef>
              <a:defRPr sz="2800" i="1"/>
            </a:pPr>
            <a:r>
              <a:t>Zedekiah’s reign was marked by a vacillating hope that Judah would survive, but both Jeremiah and Ezekiel regarded such a hope as utterly vain.</a:t>
            </a:r>
          </a:p>
          <a:p>
            <a:pPr>
              <a:lnSpc>
                <a:spcPct val="90000"/>
              </a:lnSpc>
              <a:spcBef>
                <a:spcPts val="600"/>
              </a:spcBef>
              <a:defRPr sz="2800" i="1"/>
            </a:pPr>
            <a:r>
              <a:t>In the end, Zedekiah rebelled against Babylon, precipitating the siege that ended Judah’s national life.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40">
                                            <p:bg/>
                                          </p:spTgt>
                                        </p:tgtEl>
                                        <p:attrNameLst>
                                          <p:attrName>style.visibility</p:attrName>
                                        </p:attrNameLst>
                                      </p:cBhvr>
                                      <p:to>
                                        <p:strVal val="visible"/>
                                      </p:to>
                                    </p:set>
                                    <p:anim calcmode="lin" valueType="num">
                                      <p:cBhvr>
                                        <p:cTn id="7" dur="500" fill="hold"/>
                                        <p:tgtEl>
                                          <p:spTgt spid="1240">
                                            <p:bg/>
                                          </p:spTgt>
                                        </p:tgtEl>
                                        <p:attrNameLst>
                                          <p:attrName>ppt_w</p:attrName>
                                        </p:attrNameLst>
                                      </p:cBhvr>
                                      <p:tavLst>
                                        <p:tav tm="0">
                                          <p:val>
                                            <p:fltVal val="0"/>
                                          </p:val>
                                        </p:tav>
                                        <p:tav tm="100000">
                                          <p:val>
                                            <p:strVal val="#ppt_w"/>
                                          </p:val>
                                        </p:tav>
                                      </p:tavLst>
                                    </p:anim>
                                    <p:anim calcmode="lin" valueType="num">
                                      <p:cBhvr>
                                        <p:cTn id="8" dur="500" fill="hold"/>
                                        <p:tgtEl>
                                          <p:spTgt spid="124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40">
                                            <p:txEl>
                                              <p:pRg st="0" end="0"/>
                                            </p:txEl>
                                          </p:spTgt>
                                        </p:tgtEl>
                                        <p:attrNameLst>
                                          <p:attrName>style.visibility</p:attrName>
                                        </p:attrNameLst>
                                      </p:cBhvr>
                                      <p:to>
                                        <p:strVal val="visible"/>
                                      </p:to>
                                    </p:set>
                                    <p:anim calcmode="lin" valueType="num">
                                      <p:cBhvr>
                                        <p:cTn id="11" dur="500" fill="hold"/>
                                        <p:tgtEl>
                                          <p:spTgt spid="12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4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40">
                                            <p:txEl>
                                              <p:pRg st="1" end="1"/>
                                            </p:txEl>
                                          </p:spTgt>
                                        </p:tgtEl>
                                        <p:attrNameLst>
                                          <p:attrName>style.visibility</p:attrName>
                                        </p:attrNameLst>
                                      </p:cBhvr>
                                      <p:to>
                                        <p:strVal val="visible"/>
                                      </p:to>
                                    </p:set>
                                    <p:anim calcmode="lin" valueType="num">
                                      <p:cBhvr>
                                        <p:cTn id="16" dur="500" fill="hold"/>
                                        <p:tgtEl>
                                          <p:spTgt spid="124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4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40">
                                            <p:txEl>
                                              <p:pRg st="2" end="2"/>
                                            </p:txEl>
                                          </p:spTgt>
                                        </p:tgtEl>
                                        <p:attrNameLst>
                                          <p:attrName>style.visibility</p:attrName>
                                        </p:attrNameLst>
                                      </p:cBhvr>
                                      <p:to>
                                        <p:strVal val="visible"/>
                                      </p:to>
                                    </p:set>
                                    <p:anim calcmode="lin" valueType="num">
                                      <p:cBhvr>
                                        <p:cTn id="21" dur="500" fill="hold"/>
                                        <p:tgtEl>
                                          <p:spTgt spid="124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4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40">
                                            <p:txEl>
                                              <p:pRg st="3" end="3"/>
                                            </p:txEl>
                                          </p:spTgt>
                                        </p:tgtEl>
                                        <p:attrNameLst>
                                          <p:attrName>style.visibility</p:attrName>
                                        </p:attrNameLst>
                                      </p:cBhvr>
                                      <p:to>
                                        <p:strVal val="visible"/>
                                      </p:to>
                                    </p:set>
                                    <p:anim calcmode="lin" valueType="num">
                                      <p:cBhvr>
                                        <p:cTn id="27" dur="500" fill="hold"/>
                                        <p:tgtEl>
                                          <p:spTgt spid="124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4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 grpId="1" build="p" bldLvl="5" animBg="1" advAuto="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198</a:t>
            </a:fld>
            <a:endParaRPr/>
          </a:p>
        </p:txBody>
      </p:sp>
      <p:sp>
        <p:nvSpPr>
          <p:cNvPr id="1243" name="Zedekiah’s Reign (2 Kg. 24:18—25:7)"/>
          <p:cNvSpPr txBox="1">
            <a:spLocks noGrp="1"/>
          </p:cNvSpPr>
          <p:nvPr>
            <p:ph type="title" idx="4294967295"/>
          </p:nvPr>
        </p:nvSpPr>
        <p:spPr>
          <a:xfrm>
            <a:off x="268941" y="270433"/>
            <a:ext cx="9353224" cy="1143004"/>
          </a:xfrm>
          <a:prstGeom prst="rect">
            <a:avLst/>
          </a:prstGeom>
        </p:spPr>
        <p:txBody>
          <a:bodyPr/>
          <a:lstStyle>
            <a:lvl1pPr>
              <a:defRPr sz="3000"/>
            </a:lvl1pPr>
          </a:lstStyle>
          <a:p>
            <a:r>
              <a:t>ゼデキヤの治世（列王記第二 24章18節〜25章7節）</a:t>
            </a:r>
          </a:p>
        </p:txBody>
      </p:sp>
      <p:sp>
        <p:nvSpPr>
          <p:cNvPr id="1244" name="Zedekiah’s eleven years as a Babylonian vassal ended in disaster.…"/>
          <p:cNvSpPr txBox="1">
            <a:spLocks noGrp="1"/>
          </p:cNvSpPr>
          <p:nvPr>
            <p:ph type="body" idx="4294967295"/>
          </p:nvPr>
        </p:nvSpPr>
        <p:spPr>
          <a:xfrm>
            <a:off x="304800" y="1843741"/>
            <a:ext cx="8534400" cy="5029201"/>
          </a:xfrm>
          <a:prstGeom prst="rect">
            <a:avLst/>
          </a:prstGeom>
        </p:spPr>
        <p:txBody>
          <a:bodyPr/>
          <a:lstStyle/>
          <a:p>
            <a:pPr marL="418211" indent="-418211" defTabSz="813816">
              <a:lnSpc>
                <a:spcPct val="90000"/>
              </a:lnSpc>
              <a:spcBef>
                <a:spcPts val="600"/>
              </a:spcBef>
              <a:buSzTx/>
              <a:buNone/>
              <a:defRPr sz="2848" b="1"/>
            </a:pPr>
            <a:r>
              <a:t>ゼデキヤの11年間にわたるバビロンの属国としての治世は、悲劇的な結末を迎えた。</a:t>
            </a:r>
          </a:p>
          <a:p>
            <a:pPr marL="418211" indent="-418211" defTabSz="813816">
              <a:lnSpc>
                <a:spcPct val="90000"/>
              </a:lnSpc>
              <a:spcBef>
                <a:spcPts val="500"/>
              </a:spcBef>
              <a:defRPr sz="2492" i="1"/>
            </a:pPr>
            <a:r>
              <a:t>ゼデキヤは治世4年目（紀元前594年）に、おそらく貢物を納めるためにバビロンへ赴き、そこでエレミヤの書いたバビロンへの裁きの手紙（エレミヤ書51章59〜64節）を携えていた。</a:t>
            </a:r>
          </a:p>
          <a:p>
            <a:pPr marL="418211" indent="-418211" defTabSz="813816">
              <a:lnSpc>
                <a:spcPct val="90000"/>
              </a:lnSpc>
              <a:spcBef>
                <a:spcPts val="500"/>
              </a:spcBef>
              <a:defRPr sz="2492" i="1"/>
            </a:pPr>
            <a:r>
              <a:t>ゼデキヤの治世は、ユダが存続するという揺れ動く希望に彩られていたが、エレミヤもエゼキエルもその希望を完全に虚しいものと見なしていた。</a:t>
            </a:r>
          </a:p>
          <a:p>
            <a:pPr marL="418211" indent="-418211" defTabSz="813816">
              <a:lnSpc>
                <a:spcPct val="90000"/>
              </a:lnSpc>
              <a:spcBef>
                <a:spcPts val="500"/>
              </a:spcBef>
              <a:defRPr sz="2492" i="1"/>
            </a:pPr>
            <a:r>
              <a:t>最終的にゼデキヤはバビロンに反逆し、その結果ユダは包囲されて国としての存続が終わりを迎えた。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44">
                                            <p:bg/>
                                          </p:spTgt>
                                        </p:tgtEl>
                                        <p:attrNameLst>
                                          <p:attrName>style.visibility</p:attrName>
                                        </p:attrNameLst>
                                      </p:cBhvr>
                                      <p:to>
                                        <p:strVal val="visible"/>
                                      </p:to>
                                    </p:set>
                                    <p:anim calcmode="lin" valueType="num">
                                      <p:cBhvr>
                                        <p:cTn id="7" dur="500" fill="hold"/>
                                        <p:tgtEl>
                                          <p:spTgt spid="1244">
                                            <p:bg/>
                                          </p:spTgt>
                                        </p:tgtEl>
                                        <p:attrNameLst>
                                          <p:attrName>ppt_w</p:attrName>
                                        </p:attrNameLst>
                                      </p:cBhvr>
                                      <p:tavLst>
                                        <p:tav tm="0">
                                          <p:val>
                                            <p:fltVal val="0"/>
                                          </p:val>
                                        </p:tav>
                                        <p:tav tm="100000">
                                          <p:val>
                                            <p:strVal val="#ppt_w"/>
                                          </p:val>
                                        </p:tav>
                                      </p:tavLst>
                                    </p:anim>
                                    <p:anim calcmode="lin" valueType="num">
                                      <p:cBhvr>
                                        <p:cTn id="8" dur="500" fill="hold"/>
                                        <p:tgtEl>
                                          <p:spTgt spid="124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44">
                                            <p:txEl>
                                              <p:pRg st="0" end="0"/>
                                            </p:txEl>
                                          </p:spTgt>
                                        </p:tgtEl>
                                        <p:attrNameLst>
                                          <p:attrName>style.visibility</p:attrName>
                                        </p:attrNameLst>
                                      </p:cBhvr>
                                      <p:to>
                                        <p:strVal val="visible"/>
                                      </p:to>
                                    </p:set>
                                    <p:anim calcmode="lin" valueType="num">
                                      <p:cBhvr>
                                        <p:cTn id="11" dur="500" fill="hold"/>
                                        <p:tgtEl>
                                          <p:spTgt spid="12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4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44">
                                            <p:txEl>
                                              <p:pRg st="1" end="1"/>
                                            </p:txEl>
                                          </p:spTgt>
                                        </p:tgtEl>
                                        <p:attrNameLst>
                                          <p:attrName>style.visibility</p:attrName>
                                        </p:attrNameLst>
                                      </p:cBhvr>
                                      <p:to>
                                        <p:strVal val="visible"/>
                                      </p:to>
                                    </p:set>
                                    <p:anim calcmode="lin" valueType="num">
                                      <p:cBhvr>
                                        <p:cTn id="16" dur="500" fill="hold"/>
                                        <p:tgtEl>
                                          <p:spTgt spid="124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4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44">
                                            <p:txEl>
                                              <p:pRg st="2" end="2"/>
                                            </p:txEl>
                                          </p:spTgt>
                                        </p:tgtEl>
                                        <p:attrNameLst>
                                          <p:attrName>style.visibility</p:attrName>
                                        </p:attrNameLst>
                                      </p:cBhvr>
                                      <p:to>
                                        <p:strVal val="visible"/>
                                      </p:to>
                                    </p:set>
                                    <p:anim calcmode="lin" valueType="num">
                                      <p:cBhvr>
                                        <p:cTn id="21" dur="500" fill="hold"/>
                                        <p:tgtEl>
                                          <p:spTgt spid="124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44">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244">
                                            <p:txEl>
                                              <p:pRg st="3" end="3"/>
                                            </p:txEl>
                                          </p:spTgt>
                                        </p:tgtEl>
                                        <p:attrNameLst>
                                          <p:attrName>style.visibility</p:attrName>
                                        </p:attrNameLst>
                                      </p:cBhvr>
                                      <p:to>
                                        <p:strVal val="visible"/>
                                      </p:to>
                                    </p:set>
                                    <p:anim calcmode="lin" valueType="num">
                                      <p:cBhvr>
                                        <p:cTn id="26" dur="500" fill="hold"/>
                                        <p:tgtEl>
                                          <p:spTgt spid="124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24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 grpId="1" build="p" bldLvl="5" animBg="1" advAuto="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199</a:t>
            </a:fld>
            <a:endParaRPr/>
          </a:p>
        </p:txBody>
      </p:sp>
      <p:sp>
        <p:nvSpPr>
          <p:cNvPr id="1247" name="The Attack Upon Judah"/>
          <p:cNvSpPr txBox="1">
            <a:spLocks noGrp="1"/>
          </p:cNvSpPr>
          <p:nvPr>
            <p:ph type="title" idx="4294967295"/>
          </p:nvPr>
        </p:nvSpPr>
        <p:spPr>
          <a:xfrm>
            <a:off x="304800" y="533398"/>
            <a:ext cx="8229600" cy="1143004"/>
          </a:xfrm>
          <a:prstGeom prst="rect">
            <a:avLst/>
          </a:prstGeom>
        </p:spPr>
        <p:txBody>
          <a:bodyPr/>
          <a:lstStyle/>
          <a:p>
            <a:r>
              <a:t>The Attack Upon Judah</a:t>
            </a:r>
          </a:p>
        </p:txBody>
      </p:sp>
      <p:sp>
        <p:nvSpPr>
          <p:cNvPr id="1248" name="Zedekiah’s rebellion against Nebuchadnezzar was the beginning of the end.…"/>
          <p:cNvSpPr txBox="1">
            <a:spLocks noGrp="1"/>
          </p:cNvSpPr>
          <p:nvPr>
            <p:ph type="body" idx="4294967295"/>
          </p:nvPr>
        </p:nvSpPr>
        <p:spPr>
          <a:xfrm>
            <a:off x="381000" y="1828800"/>
            <a:ext cx="8305800" cy="4800600"/>
          </a:xfrm>
          <a:prstGeom prst="rect">
            <a:avLst/>
          </a:prstGeom>
        </p:spPr>
        <p:txBody>
          <a:bodyPr/>
          <a:lstStyle/>
          <a:p>
            <a:pPr>
              <a:lnSpc>
                <a:spcPct val="90000"/>
              </a:lnSpc>
              <a:buSzTx/>
              <a:buNone/>
              <a:defRPr b="1"/>
            </a:pPr>
            <a:r>
              <a:t>Zedekiah’s rebellion against Nebuchadnezzar was the beginning of the end.</a:t>
            </a:r>
          </a:p>
          <a:p>
            <a:pPr>
              <a:lnSpc>
                <a:spcPct val="90000"/>
              </a:lnSpc>
              <a:spcBef>
                <a:spcPts val="600"/>
              </a:spcBef>
              <a:defRPr sz="2800" i="1"/>
            </a:pPr>
            <a:r>
              <a:t>The outlying fortress cities were first destroyed, the final two being Azekah and Lachish (Je. 34:6-7).</a:t>
            </a:r>
          </a:p>
          <a:p>
            <a:pPr>
              <a:lnSpc>
                <a:spcPct val="90000"/>
              </a:lnSpc>
              <a:spcBef>
                <a:spcPts val="600"/>
              </a:spcBef>
              <a:defRPr sz="2800" i="1"/>
            </a:pPr>
            <a:r>
              <a:t>When Zedekiah entreated Jeremiah to ask whether God would intervene, Jeremiah bluntly said there was no hope whatsoever (Je. 21:1-10).</a:t>
            </a:r>
          </a:p>
          <a:p>
            <a:pPr>
              <a:lnSpc>
                <a:spcPct val="90000"/>
              </a:lnSpc>
              <a:spcBef>
                <a:spcPts val="600"/>
              </a:spcBef>
              <a:defRPr sz="2800" i="1"/>
            </a:pPr>
            <a:r>
              <a:t>When the Babylonian armies temporarily withdrew, giving Zedekiah hope, Jeremiah sternly announced that Nebuchadnezzar would soon return and burn Jerusalem to the ground (Je. 37:3-10, 17).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48">
                                            <p:bg/>
                                          </p:spTgt>
                                        </p:tgtEl>
                                        <p:attrNameLst>
                                          <p:attrName>style.visibility</p:attrName>
                                        </p:attrNameLst>
                                      </p:cBhvr>
                                      <p:to>
                                        <p:strVal val="visible"/>
                                      </p:to>
                                    </p:set>
                                    <p:anim calcmode="lin" valueType="num">
                                      <p:cBhvr>
                                        <p:cTn id="7" dur="500" fill="hold"/>
                                        <p:tgtEl>
                                          <p:spTgt spid="1248">
                                            <p:bg/>
                                          </p:spTgt>
                                        </p:tgtEl>
                                        <p:attrNameLst>
                                          <p:attrName>ppt_w</p:attrName>
                                        </p:attrNameLst>
                                      </p:cBhvr>
                                      <p:tavLst>
                                        <p:tav tm="0">
                                          <p:val>
                                            <p:fltVal val="0"/>
                                          </p:val>
                                        </p:tav>
                                        <p:tav tm="100000">
                                          <p:val>
                                            <p:strVal val="#ppt_w"/>
                                          </p:val>
                                        </p:tav>
                                      </p:tavLst>
                                    </p:anim>
                                    <p:anim calcmode="lin" valueType="num">
                                      <p:cBhvr>
                                        <p:cTn id="8" dur="500" fill="hold"/>
                                        <p:tgtEl>
                                          <p:spTgt spid="124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48">
                                            <p:txEl>
                                              <p:pRg st="0" end="0"/>
                                            </p:txEl>
                                          </p:spTgt>
                                        </p:tgtEl>
                                        <p:attrNameLst>
                                          <p:attrName>style.visibility</p:attrName>
                                        </p:attrNameLst>
                                      </p:cBhvr>
                                      <p:to>
                                        <p:strVal val="visible"/>
                                      </p:to>
                                    </p:set>
                                    <p:anim calcmode="lin" valueType="num">
                                      <p:cBhvr>
                                        <p:cTn id="11" dur="500" fill="hold"/>
                                        <p:tgtEl>
                                          <p:spTgt spid="124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4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48">
                                            <p:txEl>
                                              <p:pRg st="1" end="1"/>
                                            </p:txEl>
                                          </p:spTgt>
                                        </p:tgtEl>
                                        <p:attrNameLst>
                                          <p:attrName>style.visibility</p:attrName>
                                        </p:attrNameLst>
                                      </p:cBhvr>
                                      <p:to>
                                        <p:strVal val="visible"/>
                                      </p:to>
                                    </p:set>
                                    <p:anim calcmode="lin" valueType="num">
                                      <p:cBhvr>
                                        <p:cTn id="16" dur="500" fill="hold"/>
                                        <p:tgtEl>
                                          <p:spTgt spid="124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4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48">
                                            <p:txEl>
                                              <p:pRg st="2" end="2"/>
                                            </p:txEl>
                                          </p:spTgt>
                                        </p:tgtEl>
                                        <p:attrNameLst>
                                          <p:attrName>style.visibility</p:attrName>
                                        </p:attrNameLst>
                                      </p:cBhvr>
                                      <p:to>
                                        <p:strVal val="visible"/>
                                      </p:to>
                                    </p:set>
                                    <p:anim calcmode="lin" valueType="num">
                                      <p:cBhvr>
                                        <p:cTn id="21" dur="500" fill="hold"/>
                                        <p:tgtEl>
                                          <p:spTgt spid="124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4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48">
                                            <p:txEl>
                                              <p:pRg st="3" end="3"/>
                                            </p:txEl>
                                          </p:spTgt>
                                        </p:tgtEl>
                                        <p:attrNameLst>
                                          <p:attrName>style.visibility</p:attrName>
                                        </p:attrNameLst>
                                      </p:cBhvr>
                                      <p:to>
                                        <p:strVal val="visible"/>
                                      </p:to>
                                    </p:set>
                                    <p:anim calcmode="lin" valueType="num">
                                      <p:cBhvr>
                                        <p:cTn id="27" dur="500" fill="hold"/>
                                        <p:tgtEl>
                                          <p:spTgt spid="124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4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fter Moses and the exodus from Egypt, the Old Testament narratives concern the working out of the covenantal land promises in Israel’s national history. This history falls into four large blocks:"/>
          <p:cNvSpPr txBox="1">
            <a:spLocks noGrp="1"/>
          </p:cNvSpPr>
          <p:nvPr>
            <p:ph type="title" idx="4294967295"/>
          </p:nvPr>
        </p:nvSpPr>
        <p:spPr>
          <a:xfrm>
            <a:off x="533400" y="274635"/>
            <a:ext cx="8153400" cy="2849567"/>
          </a:xfrm>
          <a:prstGeom prst="rect">
            <a:avLst/>
          </a:prstGeom>
        </p:spPr>
        <p:txBody>
          <a:bodyPr/>
          <a:lstStyle/>
          <a:p>
            <a:pPr>
              <a:defRPr sz="3200" b="1">
                <a:solidFill>
                  <a:srgbClr val="993300"/>
                </a:solidFill>
                <a:effectLst>
                  <a:outerShdw blurRad="12700" dist="25400" dir="2700000" rotWithShape="0">
                    <a:srgbClr val="000000"/>
                  </a:outerShdw>
                </a:effectLst>
                <a:latin typeface="Eras Demi ITC"/>
                <a:ea typeface="Eras Demi ITC"/>
                <a:cs typeface="Eras Demi ITC"/>
                <a:sym typeface="Eras Demi ITC"/>
              </a:defRPr>
            </a:pPr>
            <a:r>
              <a:t>After Moses and the exodus from Egypt, the Old Testament narratives concern the working out of the covenantal land promises in Israel’s national history. This history falls into four large blocks:</a:t>
            </a:r>
            <a:r>
              <a:rPr sz="3600">
                <a:solidFill>
                  <a:srgbClr val="420000"/>
                </a:solidFill>
              </a:rPr>
              <a:t> </a:t>
            </a:r>
          </a:p>
        </p:txBody>
      </p:sp>
      <p:sp>
        <p:nvSpPr>
          <p:cNvPr id="183" name="線"/>
          <p:cNvSpPr/>
          <p:nvPr/>
        </p:nvSpPr>
        <p:spPr>
          <a:xfrm>
            <a:off x="152397" y="5715000"/>
            <a:ext cx="8763005" cy="0"/>
          </a:xfrm>
          <a:prstGeom prst="line">
            <a:avLst/>
          </a:prstGeom>
          <a:ln w="57150">
            <a:solidFill>
              <a:srgbClr val="000000"/>
            </a:solidFill>
            <a:headEnd type="triangle"/>
            <a:tailEnd type="triangle"/>
          </a:ln>
        </p:spPr>
        <p:txBody>
          <a:bodyPr lIns="45718" tIns="45718" rIns="45718" bIns="45718"/>
          <a:lstStyle/>
          <a:p>
            <a:endParaRPr/>
          </a:p>
        </p:txBody>
      </p:sp>
      <p:sp>
        <p:nvSpPr>
          <p:cNvPr id="184" name="1200        1100        1000        900        800        700        600       500       400 BC"/>
          <p:cNvSpPr txBox="1"/>
          <p:nvPr/>
        </p:nvSpPr>
        <p:spPr>
          <a:xfrm>
            <a:off x="274320" y="5881687"/>
            <a:ext cx="8823960"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latin typeface="Tahoma"/>
                <a:ea typeface="Tahoma"/>
                <a:cs typeface="Tahoma"/>
                <a:sym typeface="Tahoma"/>
              </a:defRPr>
            </a:lvl1pPr>
          </a:lstStyle>
          <a:p>
            <a:r>
              <a:t>1200        1100        1000        900        800        700        600       500       400 BC</a:t>
            </a:r>
          </a:p>
        </p:txBody>
      </p:sp>
      <p:sp>
        <p:nvSpPr>
          <p:cNvPr id="185" name="線"/>
          <p:cNvSpPr/>
          <p:nvPr/>
        </p:nvSpPr>
        <p:spPr>
          <a:xfrm flipV="1">
            <a:off x="1676399" y="3505198"/>
            <a:ext cx="1" cy="2362202"/>
          </a:xfrm>
          <a:prstGeom prst="line">
            <a:avLst/>
          </a:prstGeom>
          <a:ln>
            <a:solidFill>
              <a:srgbClr val="000000"/>
            </a:solidFill>
          </a:ln>
        </p:spPr>
        <p:txBody>
          <a:bodyPr lIns="45718" tIns="45718" rIns="45718" bIns="45718"/>
          <a:lstStyle/>
          <a:p>
            <a:endParaRPr/>
          </a:p>
        </p:txBody>
      </p:sp>
      <p:sp>
        <p:nvSpPr>
          <p:cNvPr id="186" name="線"/>
          <p:cNvSpPr/>
          <p:nvPr/>
        </p:nvSpPr>
        <p:spPr>
          <a:xfrm flipV="1">
            <a:off x="2743200" y="3505198"/>
            <a:ext cx="0" cy="2362202"/>
          </a:xfrm>
          <a:prstGeom prst="line">
            <a:avLst/>
          </a:prstGeom>
          <a:ln>
            <a:solidFill>
              <a:srgbClr val="000000"/>
            </a:solidFill>
          </a:ln>
        </p:spPr>
        <p:txBody>
          <a:bodyPr lIns="45718" tIns="45718" rIns="45718" bIns="45718"/>
          <a:lstStyle/>
          <a:p>
            <a:endParaRPr/>
          </a:p>
        </p:txBody>
      </p:sp>
      <p:sp>
        <p:nvSpPr>
          <p:cNvPr id="187" name="線"/>
          <p:cNvSpPr/>
          <p:nvPr/>
        </p:nvSpPr>
        <p:spPr>
          <a:xfrm flipV="1">
            <a:off x="6781800" y="3657598"/>
            <a:ext cx="1" cy="2209802"/>
          </a:xfrm>
          <a:prstGeom prst="line">
            <a:avLst/>
          </a:prstGeom>
          <a:ln>
            <a:solidFill>
              <a:srgbClr val="000000"/>
            </a:solidFill>
          </a:ln>
        </p:spPr>
        <p:txBody>
          <a:bodyPr lIns="45718" tIns="45718" rIns="45718" bIns="45718"/>
          <a:lstStyle/>
          <a:p>
            <a:endParaRPr/>
          </a:p>
        </p:txBody>
      </p:sp>
      <p:sp>
        <p:nvSpPr>
          <p:cNvPr id="188" name="Conquest &amp;…"/>
          <p:cNvSpPr txBox="1"/>
          <p:nvPr/>
        </p:nvSpPr>
        <p:spPr>
          <a:xfrm>
            <a:off x="312419" y="3168651"/>
            <a:ext cx="1432562" cy="174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1400"/>
              </a:spcBef>
              <a:defRPr sz="2400">
                <a:latin typeface="Agency FB"/>
                <a:ea typeface="Agency FB"/>
                <a:cs typeface="Agency FB"/>
                <a:sym typeface="Agency FB"/>
              </a:defRPr>
            </a:pPr>
            <a:r>
              <a:t>Conquest &amp;</a:t>
            </a:r>
          </a:p>
          <a:p>
            <a:pPr algn="ctr">
              <a:spcBef>
                <a:spcPts val="1400"/>
              </a:spcBef>
              <a:defRPr sz="2400">
                <a:latin typeface="Agency FB"/>
                <a:ea typeface="Agency FB"/>
                <a:cs typeface="Agency FB"/>
                <a:sym typeface="Agency FB"/>
              </a:defRPr>
            </a:pPr>
            <a:r>
              <a:t>Settlement</a:t>
            </a:r>
          </a:p>
        </p:txBody>
      </p:sp>
      <p:sp>
        <p:nvSpPr>
          <p:cNvPr id="189" name="United…"/>
          <p:cNvSpPr txBox="1"/>
          <p:nvPr/>
        </p:nvSpPr>
        <p:spPr>
          <a:xfrm>
            <a:off x="1490716" y="3505839"/>
            <a:ext cx="1664965"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1400"/>
              </a:spcBef>
              <a:defRPr sz="2200">
                <a:latin typeface="Agency FB"/>
                <a:ea typeface="Agency FB"/>
                <a:cs typeface="Agency FB"/>
                <a:sym typeface="Agency FB"/>
              </a:defRPr>
            </a:pPr>
            <a:r>
              <a:t>United</a:t>
            </a:r>
          </a:p>
          <a:p>
            <a:pPr algn="ctr">
              <a:spcBef>
                <a:spcPts val="1400"/>
              </a:spcBef>
              <a:defRPr sz="2200">
                <a:latin typeface="Agency FB"/>
                <a:ea typeface="Agency FB"/>
                <a:cs typeface="Agency FB"/>
                <a:sym typeface="Agency FB"/>
              </a:defRPr>
            </a:pPr>
            <a:r>
              <a:t>Monarchy</a:t>
            </a:r>
          </a:p>
        </p:txBody>
      </p:sp>
      <p:sp>
        <p:nvSpPr>
          <p:cNvPr id="190" name="Divided…"/>
          <p:cNvSpPr txBox="1"/>
          <p:nvPr/>
        </p:nvSpPr>
        <p:spPr>
          <a:xfrm>
            <a:off x="3703320" y="3352801"/>
            <a:ext cx="1508763" cy="100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1400"/>
              </a:spcBef>
              <a:defRPr sz="2400">
                <a:latin typeface="Agency FB"/>
                <a:ea typeface="Agency FB"/>
                <a:cs typeface="Agency FB"/>
                <a:sym typeface="Agency FB"/>
              </a:defRPr>
            </a:pPr>
            <a:r>
              <a:t>Divided </a:t>
            </a:r>
          </a:p>
          <a:p>
            <a:pPr algn="ctr">
              <a:spcBef>
                <a:spcPts val="1400"/>
              </a:spcBef>
              <a:defRPr sz="2400">
                <a:latin typeface="Agency FB"/>
                <a:ea typeface="Agency FB"/>
                <a:cs typeface="Agency FB"/>
                <a:sym typeface="Agency FB"/>
              </a:defRPr>
            </a:pPr>
            <a:r>
              <a:t>Monarchy</a:t>
            </a:r>
          </a:p>
        </p:txBody>
      </p:sp>
      <p:sp>
        <p:nvSpPr>
          <p:cNvPr id="191" name="Exile &amp;…"/>
          <p:cNvSpPr txBox="1"/>
          <p:nvPr/>
        </p:nvSpPr>
        <p:spPr>
          <a:xfrm>
            <a:off x="7234237" y="3642045"/>
            <a:ext cx="1127763" cy="100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2400">
                <a:latin typeface="Agency FB"/>
                <a:ea typeface="Agency FB"/>
                <a:cs typeface="Agency FB"/>
                <a:sym typeface="Agency FB"/>
              </a:defRPr>
            </a:pPr>
            <a:r>
              <a:t>Exile &amp; </a:t>
            </a:r>
          </a:p>
          <a:p>
            <a:pPr>
              <a:spcBef>
                <a:spcPts val="1400"/>
              </a:spcBef>
              <a:defRPr sz="2400">
                <a:latin typeface="Agency FB"/>
                <a:ea typeface="Agency FB"/>
                <a:cs typeface="Agency FB"/>
                <a:sym typeface="Agency FB"/>
              </a:defRPr>
            </a:pPr>
            <a:r>
              <a:t>Return</a:t>
            </a:r>
          </a:p>
        </p:txBody>
      </p:sp>
      <p:sp>
        <p:nvSpPr>
          <p:cNvPr id="192" name="四角形"/>
          <p:cNvSpPr/>
          <p:nvPr/>
        </p:nvSpPr>
        <p:spPr>
          <a:xfrm>
            <a:off x="381000" y="4495800"/>
            <a:ext cx="1295400" cy="1143001"/>
          </a:xfrm>
          <a:prstGeom prst="rect">
            <a:avLst/>
          </a:prstGeom>
          <a:solidFill>
            <a:schemeClr val="accent1"/>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193" name="四角形"/>
          <p:cNvSpPr/>
          <p:nvPr/>
        </p:nvSpPr>
        <p:spPr>
          <a:xfrm>
            <a:off x="1676400" y="4495800"/>
            <a:ext cx="1066800" cy="1143001"/>
          </a:xfrm>
          <a:prstGeom prst="rect">
            <a:avLst/>
          </a:prstGeom>
          <a:solidFill>
            <a:schemeClr val="accent1"/>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194" name="四角形"/>
          <p:cNvSpPr/>
          <p:nvPr/>
        </p:nvSpPr>
        <p:spPr>
          <a:xfrm>
            <a:off x="2743200" y="5105400"/>
            <a:ext cx="4038600" cy="533400"/>
          </a:xfrm>
          <a:prstGeom prst="rect">
            <a:avLst/>
          </a:prstGeom>
          <a:solidFill>
            <a:srgbClr val="FF6600"/>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195" name="四角形"/>
          <p:cNvSpPr/>
          <p:nvPr/>
        </p:nvSpPr>
        <p:spPr>
          <a:xfrm>
            <a:off x="2743200" y="4495800"/>
            <a:ext cx="2514600" cy="609600"/>
          </a:xfrm>
          <a:prstGeom prst="rect">
            <a:avLst/>
          </a:prstGeom>
          <a:solidFill>
            <a:srgbClr val="CC3300"/>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196" name="四角形"/>
          <p:cNvSpPr/>
          <p:nvPr/>
        </p:nvSpPr>
        <p:spPr>
          <a:xfrm flipV="1">
            <a:off x="7239000" y="5105400"/>
            <a:ext cx="1066800" cy="533400"/>
          </a:xfrm>
          <a:prstGeom prst="rect">
            <a:avLst/>
          </a:prstGeom>
          <a:solidFill>
            <a:srgbClr val="FF6600"/>
          </a:solidFill>
          <a:ln>
            <a:solidFill>
              <a:srgbClr val="000000"/>
            </a:solidFill>
          </a:ln>
        </p:spPr>
        <p:txBody>
          <a:bodyPr lIns="45718" tIns="45718" rIns="45718" bIns="45718" anchor="ctr"/>
          <a:lstStyle/>
          <a:p>
            <a:pPr algn="ctr">
              <a:defRPr>
                <a:solidFill>
                  <a:srgbClr val="FF6600"/>
                </a:solidFill>
                <a:latin typeface="Tahoma"/>
                <a:ea typeface="Tahoma"/>
                <a:cs typeface="Tahoma"/>
                <a:sym typeface="Tahoma"/>
              </a:defRPr>
            </a:pPr>
            <a:endParaRPr/>
          </a:p>
        </p:txBody>
      </p:sp>
      <p:sp>
        <p:nvSpPr>
          <p:cNvPr id="197" name="12…"/>
          <p:cNvSpPr txBox="1"/>
          <p:nvPr/>
        </p:nvSpPr>
        <p:spPr>
          <a:xfrm>
            <a:off x="579119" y="4648201"/>
            <a:ext cx="975364" cy="792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80000"/>
              </a:lnSpc>
              <a:spcBef>
                <a:spcPts val="1200"/>
              </a:spcBef>
              <a:defRPr sz="2000" b="1">
                <a:latin typeface="Tahoma"/>
                <a:ea typeface="Tahoma"/>
                <a:cs typeface="Tahoma"/>
                <a:sym typeface="Tahoma"/>
              </a:defRPr>
            </a:pPr>
            <a:r>
              <a:t>12</a:t>
            </a:r>
          </a:p>
          <a:p>
            <a:pPr algn="ctr">
              <a:lnSpc>
                <a:spcPct val="80000"/>
              </a:lnSpc>
              <a:spcBef>
                <a:spcPts val="1200"/>
              </a:spcBef>
              <a:defRPr sz="2000" b="1">
                <a:latin typeface="Tahoma"/>
                <a:ea typeface="Tahoma"/>
                <a:cs typeface="Tahoma"/>
                <a:sym typeface="Tahoma"/>
              </a:defRPr>
            </a:pPr>
            <a:r>
              <a:t>Tribes</a:t>
            </a:r>
          </a:p>
        </p:txBody>
      </p:sp>
      <p:sp>
        <p:nvSpPr>
          <p:cNvPr id="198" name="12…"/>
          <p:cNvSpPr txBox="1"/>
          <p:nvPr/>
        </p:nvSpPr>
        <p:spPr>
          <a:xfrm>
            <a:off x="1722120" y="4648201"/>
            <a:ext cx="975363" cy="792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80000"/>
              </a:lnSpc>
              <a:spcBef>
                <a:spcPts val="1200"/>
              </a:spcBef>
              <a:defRPr sz="2000" b="1">
                <a:latin typeface="Tahoma"/>
                <a:ea typeface="Tahoma"/>
                <a:cs typeface="Tahoma"/>
                <a:sym typeface="Tahoma"/>
              </a:defRPr>
            </a:pPr>
            <a:r>
              <a:t>12</a:t>
            </a:r>
          </a:p>
          <a:p>
            <a:pPr algn="ctr">
              <a:lnSpc>
                <a:spcPct val="80000"/>
              </a:lnSpc>
              <a:spcBef>
                <a:spcPts val="1200"/>
              </a:spcBef>
              <a:defRPr sz="2000" b="1">
                <a:latin typeface="Tahoma"/>
                <a:ea typeface="Tahoma"/>
                <a:cs typeface="Tahoma"/>
                <a:sym typeface="Tahoma"/>
              </a:defRPr>
            </a:pPr>
            <a:r>
              <a:t>Tribes</a:t>
            </a:r>
          </a:p>
        </p:txBody>
      </p:sp>
      <p:sp>
        <p:nvSpPr>
          <p:cNvPr id="199" name="Israel (10 tribes)"/>
          <p:cNvSpPr txBox="1"/>
          <p:nvPr/>
        </p:nvSpPr>
        <p:spPr>
          <a:xfrm>
            <a:off x="2865120" y="4572000"/>
            <a:ext cx="2423162"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000" b="1">
                <a:latin typeface="Tahoma"/>
                <a:ea typeface="Tahoma"/>
                <a:cs typeface="Tahoma"/>
                <a:sym typeface="Tahoma"/>
              </a:defRPr>
            </a:lvl1pPr>
          </a:lstStyle>
          <a:p>
            <a:r>
              <a:t>Israel (10 tribes)</a:t>
            </a:r>
          </a:p>
        </p:txBody>
      </p:sp>
      <p:sp>
        <p:nvSpPr>
          <p:cNvPr id="200" name="Judah (2 tribes)"/>
          <p:cNvSpPr txBox="1"/>
          <p:nvPr/>
        </p:nvSpPr>
        <p:spPr>
          <a:xfrm>
            <a:off x="2865120" y="5165725"/>
            <a:ext cx="3642360"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000" b="1">
                <a:latin typeface="Tahoma"/>
                <a:ea typeface="Tahoma"/>
                <a:cs typeface="Tahoma"/>
                <a:sym typeface="Tahoma"/>
              </a:defRPr>
            </a:lvl1pPr>
          </a:lstStyle>
          <a:p>
            <a:r>
              <a:t>Judah (2 tribes)</a:t>
            </a:r>
          </a:p>
        </p:txBody>
      </p:sp>
      <p:sp>
        <p:nvSpPr>
          <p:cNvPr id="201" name="Judah"/>
          <p:cNvSpPr txBox="1"/>
          <p:nvPr/>
        </p:nvSpPr>
        <p:spPr>
          <a:xfrm>
            <a:off x="7360918" y="5165725"/>
            <a:ext cx="975363"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000" b="1">
                <a:latin typeface="Tahoma"/>
                <a:ea typeface="Tahoma"/>
                <a:cs typeface="Tahoma"/>
                <a:sym typeface="Tahoma"/>
              </a:defRPr>
            </a:lvl1pPr>
          </a:lstStyle>
          <a:p>
            <a:r>
              <a:t>Judah</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92"/>
                                        </p:tgtEl>
                                        <p:attrNameLst>
                                          <p:attrName>style.visibility</p:attrName>
                                        </p:attrNameLst>
                                      </p:cBhvr>
                                      <p:to>
                                        <p:strVal val="visible"/>
                                      </p:to>
                                    </p:set>
                                    <p:animEffect transition="in" filter="fade">
                                      <p:cBhvr>
                                        <p:cTn id="11" dur="500"/>
                                        <p:tgtEl>
                                          <p:spTgt spid="192"/>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197">
                                            <p:bg/>
                                          </p:spTgt>
                                        </p:tgtEl>
                                        <p:attrNameLst>
                                          <p:attrName>style.visibility</p:attrName>
                                        </p:attrNameLst>
                                      </p:cBhvr>
                                      <p:to>
                                        <p:strVal val="visible"/>
                                      </p:to>
                                    </p:set>
                                    <p:animEffect transition="in" filter="fade">
                                      <p:cBhvr>
                                        <p:cTn id="15" dur="500"/>
                                        <p:tgtEl>
                                          <p:spTgt spid="197">
                                            <p:bg/>
                                          </p:spTgt>
                                        </p:tgtEl>
                                      </p:cBhvr>
                                    </p:animEffect>
                                  </p:childTnLst>
                                </p:cTn>
                              </p:par>
                              <p:par>
                                <p:cTn id="16" presetID="10" presetClass="entr" presetSubtype="0" fill="hold" grpId="3" nodeType="withEffect">
                                  <p:stCondLst>
                                    <p:cond delay="0"/>
                                  </p:stCondLst>
                                  <p:iterate>
                                    <p:tmAbs val="0"/>
                                  </p:iterate>
                                  <p:childTnLst>
                                    <p:set>
                                      <p:cBhvr>
                                        <p:cTn id="17" fill="hold"/>
                                        <p:tgtEl>
                                          <p:spTgt spid="197">
                                            <p:txEl>
                                              <p:pRg st="0" end="0"/>
                                            </p:txEl>
                                          </p:spTgt>
                                        </p:tgtEl>
                                        <p:attrNameLst>
                                          <p:attrName>style.visibility</p:attrName>
                                        </p:attrNameLst>
                                      </p:cBhvr>
                                      <p:to>
                                        <p:strVal val="visible"/>
                                      </p:to>
                                    </p:set>
                                    <p:animEffect transition="in" filter="fade">
                                      <p:cBhvr>
                                        <p:cTn id="18" dur="500"/>
                                        <p:tgtEl>
                                          <p:spTgt spid="197">
                                            <p:txEl>
                                              <p:pRg st="0" end="0"/>
                                            </p:txEl>
                                          </p:spTgt>
                                        </p:tgtEl>
                                      </p:cBhvr>
                                    </p:animEffect>
                                  </p:childTnLst>
                                </p:cTn>
                              </p:par>
                            </p:childTnLst>
                          </p:cTn>
                        </p:par>
                        <p:par>
                          <p:cTn id="19" fill="hold">
                            <p:stCondLst>
                              <p:cond delay="1500"/>
                            </p:stCondLst>
                            <p:childTnLst>
                              <p:par>
                                <p:cTn id="20" presetID="10" presetClass="entr" fill="hold" grpId="3" nodeType="afterEffect">
                                  <p:stCondLst>
                                    <p:cond delay="0"/>
                                  </p:stCondLst>
                                  <p:iterate>
                                    <p:tmAbs val="0"/>
                                  </p:iterate>
                                  <p:childTnLst>
                                    <p:set>
                                      <p:cBhvr>
                                        <p:cTn id="21" fill="hold"/>
                                        <p:tgtEl>
                                          <p:spTgt spid="197">
                                            <p:txEl>
                                              <p:pRg st="1" end="1"/>
                                            </p:txEl>
                                          </p:spTgt>
                                        </p:tgtEl>
                                        <p:attrNameLst>
                                          <p:attrName>style.visibility</p:attrName>
                                        </p:attrNameLst>
                                      </p:cBhvr>
                                      <p:to>
                                        <p:strVal val="visible"/>
                                      </p:to>
                                    </p:set>
                                    <p:animEffect transition="in" filter="fade">
                                      <p:cBhvr>
                                        <p:cTn id="22" dur="500"/>
                                        <p:tgtEl>
                                          <p:spTgt spid="19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4" nodeType="clickEffect">
                                  <p:stCondLst>
                                    <p:cond delay="0"/>
                                  </p:stCondLst>
                                  <p:iterate>
                                    <p:tmAbs val="0"/>
                                  </p:iterate>
                                  <p:childTnLst>
                                    <p:set>
                                      <p:cBhvr>
                                        <p:cTn id="26" fill="hold"/>
                                        <p:tgtEl>
                                          <p:spTgt spid="189"/>
                                        </p:tgtEl>
                                        <p:attrNameLst>
                                          <p:attrName>style.visibility</p:attrName>
                                        </p:attrNameLst>
                                      </p:cBhvr>
                                      <p:to>
                                        <p:strVal val="visible"/>
                                      </p:to>
                                    </p:set>
                                    <p:animEffect transition="in" filter="fade">
                                      <p:cBhvr>
                                        <p:cTn id="27" dur="500"/>
                                        <p:tgtEl>
                                          <p:spTgt spid="189"/>
                                        </p:tgtEl>
                                      </p:cBhvr>
                                    </p:animEffect>
                                  </p:childTnLst>
                                </p:cTn>
                              </p:par>
                            </p:childTnLst>
                          </p:cTn>
                        </p:par>
                        <p:par>
                          <p:cTn id="28" fill="hold">
                            <p:stCondLst>
                              <p:cond delay="500"/>
                            </p:stCondLst>
                            <p:childTnLst>
                              <p:par>
                                <p:cTn id="29" presetID="10" presetClass="entr" fill="hold" grpId="5" nodeType="afterEffect">
                                  <p:stCondLst>
                                    <p:cond delay="0"/>
                                  </p:stCondLst>
                                  <p:iterate>
                                    <p:tmAbs val="0"/>
                                  </p:iterate>
                                  <p:childTnLst>
                                    <p:set>
                                      <p:cBhvr>
                                        <p:cTn id="30" fill="hold"/>
                                        <p:tgtEl>
                                          <p:spTgt spid="193"/>
                                        </p:tgtEl>
                                        <p:attrNameLst>
                                          <p:attrName>style.visibility</p:attrName>
                                        </p:attrNameLst>
                                      </p:cBhvr>
                                      <p:to>
                                        <p:strVal val="visible"/>
                                      </p:to>
                                    </p:set>
                                    <p:animEffect transition="in" filter="fade">
                                      <p:cBhvr>
                                        <p:cTn id="31" dur="500"/>
                                        <p:tgtEl>
                                          <p:spTgt spid="193"/>
                                        </p:tgtEl>
                                      </p:cBhvr>
                                    </p:animEffect>
                                  </p:childTnLst>
                                </p:cTn>
                              </p:par>
                            </p:childTnLst>
                          </p:cTn>
                        </p:par>
                        <p:par>
                          <p:cTn id="32" fill="hold">
                            <p:stCondLst>
                              <p:cond delay="1000"/>
                            </p:stCondLst>
                            <p:childTnLst>
                              <p:par>
                                <p:cTn id="33" presetID="10" presetClass="entr" fill="hold" grpId="6" nodeType="afterEffect">
                                  <p:stCondLst>
                                    <p:cond delay="0"/>
                                  </p:stCondLst>
                                  <p:iterate>
                                    <p:tmAbs val="0"/>
                                  </p:iterate>
                                  <p:childTnLst>
                                    <p:set>
                                      <p:cBhvr>
                                        <p:cTn id="34" fill="hold"/>
                                        <p:tgtEl>
                                          <p:spTgt spid="198">
                                            <p:bg/>
                                          </p:spTgt>
                                        </p:tgtEl>
                                        <p:attrNameLst>
                                          <p:attrName>style.visibility</p:attrName>
                                        </p:attrNameLst>
                                      </p:cBhvr>
                                      <p:to>
                                        <p:strVal val="visible"/>
                                      </p:to>
                                    </p:set>
                                    <p:animEffect transition="in" filter="fade">
                                      <p:cBhvr>
                                        <p:cTn id="35" dur="500"/>
                                        <p:tgtEl>
                                          <p:spTgt spid="198">
                                            <p:bg/>
                                          </p:spTgt>
                                        </p:tgtEl>
                                      </p:cBhvr>
                                    </p:animEffect>
                                  </p:childTnLst>
                                </p:cTn>
                              </p:par>
                              <p:par>
                                <p:cTn id="36" presetID="10" presetClass="entr" presetSubtype="0" fill="hold" grpId="6" nodeType="withEffect">
                                  <p:stCondLst>
                                    <p:cond delay="0"/>
                                  </p:stCondLst>
                                  <p:iterate>
                                    <p:tmAbs val="0"/>
                                  </p:iterate>
                                  <p:childTnLst>
                                    <p:set>
                                      <p:cBhvr>
                                        <p:cTn id="37" fill="hold"/>
                                        <p:tgtEl>
                                          <p:spTgt spid="198">
                                            <p:txEl>
                                              <p:pRg st="0" end="0"/>
                                            </p:txEl>
                                          </p:spTgt>
                                        </p:tgtEl>
                                        <p:attrNameLst>
                                          <p:attrName>style.visibility</p:attrName>
                                        </p:attrNameLst>
                                      </p:cBhvr>
                                      <p:to>
                                        <p:strVal val="visible"/>
                                      </p:to>
                                    </p:set>
                                    <p:animEffect transition="in" filter="fade">
                                      <p:cBhvr>
                                        <p:cTn id="38" dur="500"/>
                                        <p:tgtEl>
                                          <p:spTgt spid="198">
                                            <p:txEl>
                                              <p:pRg st="0" end="0"/>
                                            </p:txEl>
                                          </p:spTgt>
                                        </p:tgtEl>
                                      </p:cBhvr>
                                    </p:animEffect>
                                  </p:childTnLst>
                                </p:cTn>
                              </p:par>
                            </p:childTnLst>
                          </p:cTn>
                        </p:par>
                        <p:par>
                          <p:cTn id="39" fill="hold">
                            <p:stCondLst>
                              <p:cond delay="1500"/>
                            </p:stCondLst>
                            <p:childTnLst>
                              <p:par>
                                <p:cTn id="40" presetID="10" presetClass="entr" fill="hold" grpId="6" nodeType="afterEffect">
                                  <p:stCondLst>
                                    <p:cond delay="0"/>
                                  </p:stCondLst>
                                  <p:iterate>
                                    <p:tmAbs val="0"/>
                                  </p:iterate>
                                  <p:childTnLst>
                                    <p:set>
                                      <p:cBhvr>
                                        <p:cTn id="41" fill="hold"/>
                                        <p:tgtEl>
                                          <p:spTgt spid="198">
                                            <p:txEl>
                                              <p:pRg st="1" end="1"/>
                                            </p:txEl>
                                          </p:spTgt>
                                        </p:tgtEl>
                                        <p:attrNameLst>
                                          <p:attrName>style.visibility</p:attrName>
                                        </p:attrNameLst>
                                      </p:cBhvr>
                                      <p:to>
                                        <p:strVal val="visible"/>
                                      </p:to>
                                    </p:set>
                                    <p:animEffect transition="in" filter="fade">
                                      <p:cBhvr>
                                        <p:cTn id="42" dur="500"/>
                                        <p:tgtEl>
                                          <p:spTgt spid="19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7" nodeType="clickEffect">
                                  <p:stCondLst>
                                    <p:cond delay="0"/>
                                  </p:stCondLst>
                                  <p:iterate>
                                    <p:tmAbs val="0"/>
                                  </p:iterate>
                                  <p:childTnLst>
                                    <p:set>
                                      <p:cBhvr>
                                        <p:cTn id="46" fill="hold"/>
                                        <p:tgtEl>
                                          <p:spTgt spid="190">
                                            <p:bg/>
                                          </p:spTgt>
                                        </p:tgtEl>
                                        <p:attrNameLst>
                                          <p:attrName>style.visibility</p:attrName>
                                        </p:attrNameLst>
                                      </p:cBhvr>
                                      <p:to>
                                        <p:strVal val="visible"/>
                                      </p:to>
                                    </p:set>
                                    <p:animEffect transition="in" filter="fade">
                                      <p:cBhvr>
                                        <p:cTn id="47" dur="500"/>
                                        <p:tgtEl>
                                          <p:spTgt spid="190">
                                            <p:bg/>
                                          </p:spTgt>
                                        </p:tgtEl>
                                      </p:cBhvr>
                                    </p:animEffect>
                                  </p:childTnLst>
                                </p:cTn>
                              </p:par>
                              <p:par>
                                <p:cTn id="48" presetID="10" presetClass="entr" presetSubtype="0" fill="hold" grpId="7" nodeType="withEffect">
                                  <p:stCondLst>
                                    <p:cond delay="0"/>
                                  </p:stCondLst>
                                  <p:iterate>
                                    <p:tmAbs val="0"/>
                                  </p:iterate>
                                  <p:childTnLst>
                                    <p:set>
                                      <p:cBhvr>
                                        <p:cTn id="49" fill="hold"/>
                                        <p:tgtEl>
                                          <p:spTgt spid="190">
                                            <p:txEl>
                                              <p:pRg st="0" end="0"/>
                                            </p:txEl>
                                          </p:spTgt>
                                        </p:tgtEl>
                                        <p:attrNameLst>
                                          <p:attrName>style.visibility</p:attrName>
                                        </p:attrNameLst>
                                      </p:cBhvr>
                                      <p:to>
                                        <p:strVal val="visible"/>
                                      </p:to>
                                    </p:set>
                                    <p:animEffect transition="in" filter="fade">
                                      <p:cBhvr>
                                        <p:cTn id="50" dur="500"/>
                                        <p:tgtEl>
                                          <p:spTgt spid="190">
                                            <p:txEl>
                                              <p:pRg st="0" end="0"/>
                                            </p:txEl>
                                          </p:spTgt>
                                        </p:tgtEl>
                                      </p:cBhvr>
                                    </p:animEffect>
                                  </p:childTnLst>
                                </p:cTn>
                              </p:par>
                            </p:childTnLst>
                          </p:cTn>
                        </p:par>
                        <p:par>
                          <p:cTn id="51" fill="hold">
                            <p:stCondLst>
                              <p:cond delay="500"/>
                            </p:stCondLst>
                            <p:childTnLst>
                              <p:par>
                                <p:cTn id="52" presetID="10" presetClass="entr" fill="hold" grpId="7" nodeType="afterEffect">
                                  <p:stCondLst>
                                    <p:cond delay="0"/>
                                  </p:stCondLst>
                                  <p:iterate>
                                    <p:tmAbs val="0"/>
                                  </p:iterate>
                                  <p:childTnLst>
                                    <p:set>
                                      <p:cBhvr>
                                        <p:cTn id="53" fill="hold"/>
                                        <p:tgtEl>
                                          <p:spTgt spid="190">
                                            <p:txEl>
                                              <p:pRg st="1" end="1"/>
                                            </p:txEl>
                                          </p:spTgt>
                                        </p:tgtEl>
                                        <p:attrNameLst>
                                          <p:attrName>style.visibility</p:attrName>
                                        </p:attrNameLst>
                                      </p:cBhvr>
                                      <p:to>
                                        <p:strVal val="visible"/>
                                      </p:to>
                                    </p:set>
                                    <p:animEffect transition="in" filter="fade">
                                      <p:cBhvr>
                                        <p:cTn id="54" dur="500"/>
                                        <p:tgtEl>
                                          <p:spTgt spid="190">
                                            <p:txEl>
                                              <p:pRg st="1" end="1"/>
                                            </p:txEl>
                                          </p:spTgt>
                                        </p:tgtEl>
                                      </p:cBhvr>
                                    </p:animEffect>
                                  </p:childTnLst>
                                </p:cTn>
                              </p:par>
                            </p:childTnLst>
                          </p:cTn>
                        </p:par>
                        <p:par>
                          <p:cTn id="55" fill="hold">
                            <p:stCondLst>
                              <p:cond delay="1000"/>
                            </p:stCondLst>
                            <p:childTnLst>
                              <p:par>
                                <p:cTn id="56" presetID="10" presetClass="entr" fill="hold" grpId="8" nodeType="afterEffect">
                                  <p:stCondLst>
                                    <p:cond delay="0"/>
                                  </p:stCondLst>
                                  <p:iterate>
                                    <p:tmAbs val="0"/>
                                  </p:iterate>
                                  <p:childTnLst>
                                    <p:set>
                                      <p:cBhvr>
                                        <p:cTn id="57" fill="hold"/>
                                        <p:tgtEl>
                                          <p:spTgt spid="195"/>
                                        </p:tgtEl>
                                        <p:attrNameLst>
                                          <p:attrName>style.visibility</p:attrName>
                                        </p:attrNameLst>
                                      </p:cBhvr>
                                      <p:to>
                                        <p:strVal val="visible"/>
                                      </p:to>
                                    </p:set>
                                    <p:animEffect transition="in" filter="fade">
                                      <p:cBhvr>
                                        <p:cTn id="58" dur="500"/>
                                        <p:tgtEl>
                                          <p:spTgt spid="195"/>
                                        </p:tgtEl>
                                      </p:cBhvr>
                                    </p:animEffect>
                                  </p:childTnLst>
                                </p:cTn>
                              </p:par>
                            </p:childTnLst>
                          </p:cTn>
                        </p:par>
                        <p:par>
                          <p:cTn id="59" fill="hold">
                            <p:stCondLst>
                              <p:cond delay="1500"/>
                            </p:stCondLst>
                            <p:childTnLst>
                              <p:par>
                                <p:cTn id="60" presetID="10" presetClass="entr" fill="hold" grpId="9" nodeType="afterEffect">
                                  <p:stCondLst>
                                    <p:cond delay="0"/>
                                  </p:stCondLst>
                                  <p:iterate>
                                    <p:tmAbs val="0"/>
                                  </p:iterate>
                                  <p:childTnLst>
                                    <p:set>
                                      <p:cBhvr>
                                        <p:cTn id="61" fill="hold"/>
                                        <p:tgtEl>
                                          <p:spTgt spid="199"/>
                                        </p:tgtEl>
                                        <p:attrNameLst>
                                          <p:attrName>style.visibility</p:attrName>
                                        </p:attrNameLst>
                                      </p:cBhvr>
                                      <p:to>
                                        <p:strVal val="visible"/>
                                      </p:to>
                                    </p:set>
                                    <p:animEffect transition="in" filter="fade">
                                      <p:cBhvr>
                                        <p:cTn id="62" dur="500"/>
                                        <p:tgtEl>
                                          <p:spTgt spid="199"/>
                                        </p:tgtEl>
                                      </p:cBhvr>
                                    </p:animEffect>
                                  </p:childTnLst>
                                </p:cTn>
                              </p:par>
                            </p:childTnLst>
                          </p:cTn>
                        </p:par>
                        <p:par>
                          <p:cTn id="63" fill="hold">
                            <p:stCondLst>
                              <p:cond delay="2000"/>
                            </p:stCondLst>
                            <p:childTnLst>
                              <p:par>
                                <p:cTn id="64" presetID="10" presetClass="entr" fill="hold" grpId="10" nodeType="afterEffect">
                                  <p:stCondLst>
                                    <p:cond delay="0"/>
                                  </p:stCondLst>
                                  <p:iterate>
                                    <p:tmAbs val="0"/>
                                  </p:iterate>
                                  <p:childTnLst>
                                    <p:set>
                                      <p:cBhvr>
                                        <p:cTn id="65" fill="hold"/>
                                        <p:tgtEl>
                                          <p:spTgt spid="200"/>
                                        </p:tgtEl>
                                        <p:attrNameLst>
                                          <p:attrName>style.visibility</p:attrName>
                                        </p:attrNameLst>
                                      </p:cBhvr>
                                      <p:to>
                                        <p:strVal val="visible"/>
                                      </p:to>
                                    </p:set>
                                    <p:animEffect transition="in" filter="fade">
                                      <p:cBhvr>
                                        <p:cTn id="66" dur="500"/>
                                        <p:tgtEl>
                                          <p:spTgt spid="200"/>
                                        </p:tgtEl>
                                      </p:cBhvr>
                                    </p:animEffect>
                                  </p:childTnLst>
                                </p:cTn>
                              </p:par>
                            </p:childTnLst>
                          </p:cTn>
                        </p:par>
                        <p:par>
                          <p:cTn id="67" fill="hold">
                            <p:stCondLst>
                              <p:cond delay="2500"/>
                            </p:stCondLst>
                            <p:childTnLst>
                              <p:par>
                                <p:cTn id="68" presetID="10" presetClass="entr" fill="hold" grpId="11" nodeType="afterEffect">
                                  <p:stCondLst>
                                    <p:cond delay="0"/>
                                  </p:stCondLst>
                                  <p:iterate>
                                    <p:tmAbs val="0"/>
                                  </p:iterate>
                                  <p:childTnLst>
                                    <p:set>
                                      <p:cBhvr>
                                        <p:cTn id="69" fill="hold"/>
                                        <p:tgtEl>
                                          <p:spTgt spid="194"/>
                                        </p:tgtEl>
                                        <p:attrNameLst>
                                          <p:attrName>style.visibility</p:attrName>
                                        </p:attrNameLst>
                                      </p:cBhvr>
                                      <p:to>
                                        <p:strVal val="visible"/>
                                      </p:to>
                                    </p:set>
                                    <p:animEffect transition="in" filter="fade">
                                      <p:cBhvr>
                                        <p:cTn id="70" dur="500"/>
                                        <p:tgtEl>
                                          <p:spTgt spid="19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fill="hold" grpId="12" nodeType="clickEffect">
                                  <p:stCondLst>
                                    <p:cond delay="0"/>
                                  </p:stCondLst>
                                  <p:iterate>
                                    <p:tmAbs val="0"/>
                                  </p:iterate>
                                  <p:childTnLst>
                                    <p:set>
                                      <p:cBhvr>
                                        <p:cTn id="74" fill="hold"/>
                                        <p:tgtEl>
                                          <p:spTgt spid="191"/>
                                        </p:tgtEl>
                                        <p:attrNameLst>
                                          <p:attrName>style.visibility</p:attrName>
                                        </p:attrNameLst>
                                      </p:cBhvr>
                                      <p:to>
                                        <p:strVal val="visible"/>
                                      </p:to>
                                    </p:set>
                                    <p:animEffect transition="in" filter="fade">
                                      <p:cBhvr>
                                        <p:cTn id="75" dur="500"/>
                                        <p:tgtEl>
                                          <p:spTgt spid="191"/>
                                        </p:tgtEl>
                                      </p:cBhvr>
                                    </p:animEffect>
                                  </p:childTnLst>
                                </p:cTn>
                              </p:par>
                            </p:childTnLst>
                          </p:cTn>
                        </p:par>
                        <p:par>
                          <p:cTn id="76" fill="hold">
                            <p:stCondLst>
                              <p:cond delay="500"/>
                            </p:stCondLst>
                            <p:childTnLst>
                              <p:par>
                                <p:cTn id="77" presetID="10" presetClass="entr" fill="hold" grpId="13" nodeType="afterEffect">
                                  <p:stCondLst>
                                    <p:cond delay="0"/>
                                  </p:stCondLst>
                                  <p:iterate>
                                    <p:tmAbs val="0"/>
                                  </p:iterate>
                                  <p:childTnLst>
                                    <p:set>
                                      <p:cBhvr>
                                        <p:cTn id="78" fill="hold"/>
                                        <p:tgtEl>
                                          <p:spTgt spid="196"/>
                                        </p:tgtEl>
                                        <p:attrNameLst>
                                          <p:attrName>style.visibility</p:attrName>
                                        </p:attrNameLst>
                                      </p:cBhvr>
                                      <p:to>
                                        <p:strVal val="visible"/>
                                      </p:to>
                                    </p:set>
                                    <p:animEffect transition="in" filter="fade">
                                      <p:cBhvr>
                                        <p:cTn id="79" dur="500"/>
                                        <p:tgtEl>
                                          <p:spTgt spid="196"/>
                                        </p:tgtEl>
                                      </p:cBhvr>
                                    </p:animEffect>
                                  </p:childTnLst>
                                </p:cTn>
                              </p:par>
                            </p:childTnLst>
                          </p:cTn>
                        </p:par>
                        <p:par>
                          <p:cTn id="80" fill="hold">
                            <p:stCondLst>
                              <p:cond delay="1000"/>
                            </p:stCondLst>
                            <p:childTnLst>
                              <p:par>
                                <p:cTn id="81" presetID="10" presetClass="entr" fill="hold" grpId="14" nodeType="afterEffect">
                                  <p:stCondLst>
                                    <p:cond delay="0"/>
                                  </p:stCondLst>
                                  <p:iterate>
                                    <p:tmAbs val="0"/>
                                  </p:iterate>
                                  <p:childTnLst>
                                    <p:set>
                                      <p:cBhvr>
                                        <p:cTn id="82" fill="hold"/>
                                        <p:tgtEl>
                                          <p:spTgt spid="201"/>
                                        </p:tgtEl>
                                        <p:attrNameLst>
                                          <p:attrName>style.visibility</p:attrName>
                                        </p:attrNameLst>
                                      </p:cBhvr>
                                      <p:to>
                                        <p:strVal val="visible"/>
                                      </p:to>
                                    </p:set>
                                    <p:animEffect transition="in" filter="fade">
                                      <p:cBhvr>
                                        <p:cTn id="83"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animBg="1" advAuto="0"/>
      <p:bldP spid="189" grpId="4" animBg="1" advAuto="0"/>
      <p:bldP spid="190" grpId="7" build="p" bldLvl="5" animBg="1" advAuto="0"/>
      <p:bldP spid="191" grpId="12" animBg="1" advAuto="0"/>
      <p:bldP spid="192" grpId="2" animBg="1" advAuto="0"/>
      <p:bldP spid="193" grpId="5" animBg="1" advAuto="0"/>
      <p:bldP spid="194" grpId="11" animBg="1" advAuto="0"/>
      <p:bldP spid="195" grpId="8" animBg="1" advAuto="0"/>
      <p:bldP spid="196" grpId="13" animBg="1" advAuto="0"/>
      <p:bldP spid="197" grpId="3" build="p" bldLvl="5" animBg="1" advAuto="0"/>
      <p:bldP spid="198" grpId="6" build="p" bldLvl="5" animBg="1" advAuto="0"/>
      <p:bldP spid="199" grpId="9" animBg="1" advAuto="0"/>
      <p:bldP spid="200" grpId="10" animBg="1" advAuto="0"/>
      <p:bldP spid="201" grpId="1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Google Shape;348;g36aa79582cb_0_6"/>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20</a:t>
            </a:fld>
            <a:endParaRPr/>
          </a:p>
        </p:txBody>
      </p:sp>
      <p:sp>
        <p:nvSpPr>
          <p:cNvPr id="301" name="Google Shape;349;g36aa79582cb_0_6"/>
          <p:cNvSpPr txBox="1">
            <a:spLocks noGrp="1"/>
          </p:cNvSpPr>
          <p:nvPr>
            <p:ph type="title"/>
          </p:nvPr>
        </p:nvSpPr>
        <p:spPr>
          <a:xfrm>
            <a:off x="268024" y="533400"/>
            <a:ext cx="8876102" cy="1143000"/>
          </a:xfrm>
          <a:prstGeom prst="rect">
            <a:avLst/>
          </a:prstGeom>
        </p:spPr>
        <p:txBody>
          <a:bodyPr/>
          <a:lstStyle>
            <a:lvl1pPr>
              <a:defRPr sz="3600"/>
            </a:lvl1pPr>
          </a:lstStyle>
          <a:p>
            <a:r>
              <a:t>Violation in the South　南イスラエルの背信</a:t>
            </a:r>
          </a:p>
        </p:txBody>
      </p:sp>
      <p:sp>
        <p:nvSpPr>
          <p:cNvPr id="302" name="Google Shape;350;g36aa79582cb_0_6"/>
          <p:cNvSpPr txBox="1">
            <a:spLocks noGrp="1"/>
          </p:cNvSpPr>
          <p:nvPr>
            <p:ph type="body" idx="1"/>
          </p:nvPr>
        </p:nvSpPr>
        <p:spPr>
          <a:xfrm>
            <a:off x="94499" y="1355822"/>
            <a:ext cx="8876102" cy="4800604"/>
          </a:xfrm>
          <a:prstGeom prst="rect">
            <a:avLst/>
          </a:prstGeom>
        </p:spPr>
        <p:txBody>
          <a:bodyPr/>
          <a:lstStyle/>
          <a:p>
            <a:pPr marL="432308" indent="-432308" defTabSz="841247">
              <a:lnSpc>
                <a:spcPct val="90000"/>
              </a:lnSpc>
              <a:spcBef>
                <a:spcPts val="0"/>
              </a:spcBef>
              <a:buSzTx/>
              <a:buNone/>
              <a:defRPr sz="2900"/>
            </a:pPr>
            <a:endParaRPr/>
          </a:p>
          <a:p>
            <a:pPr marL="432308" indent="-426466" defTabSz="841247">
              <a:lnSpc>
                <a:spcPct val="90000"/>
              </a:lnSpc>
              <a:spcBef>
                <a:spcPts val="400"/>
              </a:spcBef>
              <a:buSzPts val="2400"/>
              <a:defRPr sz="2400" i="1"/>
            </a:pPr>
            <a:r>
              <a:t>Only two kings, Hezekiah and Josiah, were given unqualified commendation based on exclusive temple worship and whole-hearted devotion to Yahweh (cf. 2 Kg. 18:4, 22; 23:4-15, 19-20).</a:t>
            </a:r>
            <a:endParaRPr sz="2800"/>
          </a:p>
          <a:p>
            <a:pPr marL="432308" indent="-426466" defTabSz="841247">
              <a:lnSpc>
                <a:spcPct val="90000"/>
              </a:lnSpc>
              <a:spcBef>
                <a:spcPts val="400"/>
              </a:spcBef>
              <a:buSzPts val="2400"/>
              <a:defRPr sz="2400" i="1"/>
            </a:pPr>
            <a:r>
              <a:t>The other southern kings were less than faithful, and their neglect led to the temple’s destruction (2 Kg. 23:27; 25:8-9, 13-17)</a:t>
            </a:r>
          </a:p>
          <a:p>
            <a:pPr marL="978535" lvl="1" indent="-426466" defTabSz="841247">
              <a:lnSpc>
                <a:spcPct val="90000"/>
              </a:lnSpc>
              <a:spcBef>
                <a:spcPts val="400"/>
              </a:spcBef>
              <a:buSzPts val="2400"/>
              <a:buChar char="□"/>
              <a:defRPr sz="2400" i="1"/>
            </a:pPr>
            <a:endParaRPr/>
          </a:p>
          <a:p>
            <a:pPr marL="432308" indent="-452169" defTabSz="841247">
              <a:lnSpc>
                <a:spcPct val="90000"/>
              </a:lnSpc>
              <a:spcBef>
                <a:spcPts val="400"/>
              </a:spcBef>
              <a:buSzPts val="2100"/>
              <a:defRPr sz="2100">
                <a:latin typeface="+mn-lt"/>
                <a:ea typeface="+mn-ea"/>
                <a:cs typeface="+mn-cs"/>
                <a:sym typeface="Arial"/>
              </a:defRPr>
            </a:pPr>
            <a:r>
              <a:t>ただ二人の王、ヒゼキヤとヨシヤだけが、神殿での礼拝に専念し、 心を尽くしてヤハウェに仕えたことに基づいて、無条件の称賛を受けました（2列王記 18:4, 22；23:4 -15, 19 - 20）</a:t>
            </a:r>
            <a:endParaRPr i="1">
              <a:latin typeface="Times New Roman"/>
              <a:ea typeface="Times New Roman"/>
              <a:cs typeface="Times New Roman"/>
              <a:sym typeface="Times New Roman"/>
            </a:endParaRPr>
          </a:p>
          <a:p>
            <a:pPr marL="432308" indent="-455676" defTabSz="841247">
              <a:lnSpc>
                <a:spcPct val="90000"/>
              </a:lnSpc>
              <a:spcBef>
                <a:spcPts val="400"/>
              </a:spcBef>
              <a:buSzPts val="2300"/>
              <a:defRPr sz="2300">
                <a:latin typeface="+mn-lt"/>
                <a:ea typeface="+mn-ea"/>
                <a:cs typeface="+mn-cs"/>
                <a:sym typeface="Arial"/>
              </a:defRPr>
            </a:pPr>
            <a:r>
              <a:t>他の南王国の王たちは忠実さに欠けており、その怠慢が神殿の破壊を招くことになりました（2列王記 23:27；25:8–9, 13-17）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2">
                                            <p:bg/>
                                          </p:spTgt>
                                        </p:tgtEl>
                                        <p:attrNameLst>
                                          <p:attrName>style.visibility</p:attrName>
                                        </p:attrNameLst>
                                      </p:cBhvr>
                                      <p:to>
                                        <p:strVal val="visible"/>
                                      </p:to>
                                    </p:set>
                                    <p:anim calcmode="lin" valueType="num">
                                      <p:cBhvr>
                                        <p:cTn id="7" dur="500" fill="hold"/>
                                        <p:tgtEl>
                                          <p:spTgt spid="302">
                                            <p:bg/>
                                          </p:spTgt>
                                        </p:tgtEl>
                                        <p:attrNameLst>
                                          <p:attrName>ppt_w</p:attrName>
                                        </p:attrNameLst>
                                      </p:cBhvr>
                                      <p:tavLst>
                                        <p:tav tm="0">
                                          <p:val>
                                            <p:fltVal val="0"/>
                                          </p:val>
                                        </p:tav>
                                        <p:tav tm="100000">
                                          <p:val>
                                            <p:strVal val="#ppt_w"/>
                                          </p:val>
                                        </p:tav>
                                      </p:tavLst>
                                    </p:anim>
                                    <p:anim calcmode="lin" valueType="num">
                                      <p:cBhvr>
                                        <p:cTn id="8" dur="500" fill="hold"/>
                                        <p:tgtEl>
                                          <p:spTgt spid="30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2">
                                            <p:txEl>
                                              <p:pRg st="0" end="0"/>
                                            </p:txEl>
                                          </p:spTgt>
                                        </p:tgtEl>
                                        <p:attrNameLst>
                                          <p:attrName>style.visibility</p:attrName>
                                        </p:attrNameLst>
                                      </p:cBhvr>
                                      <p:to>
                                        <p:strVal val="visible"/>
                                      </p:to>
                                    </p:set>
                                    <p:anim calcmode="lin" valueType="num">
                                      <p:cBhvr>
                                        <p:cTn id="11" dur="500" fill="hold"/>
                                        <p:tgtEl>
                                          <p:spTgt spid="30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02">
                                            <p:txEl>
                                              <p:pRg st="1" end="1"/>
                                            </p:txEl>
                                          </p:spTgt>
                                        </p:tgtEl>
                                        <p:attrNameLst>
                                          <p:attrName>style.visibility</p:attrName>
                                        </p:attrNameLst>
                                      </p:cBhvr>
                                      <p:to>
                                        <p:strVal val="visible"/>
                                      </p:to>
                                    </p:set>
                                    <p:anim calcmode="lin" valueType="num">
                                      <p:cBhvr>
                                        <p:cTn id="16" dur="500" fill="hold"/>
                                        <p:tgtEl>
                                          <p:spTgt spid="30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0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02">
                                            <p:txEl>
                                              <p:pRg st="2" end="2"/>
                                            </p:txEl>
                                          </p:spTgt>
                                        </p:tgtEl>
                                        <p:attrNameLst>
                                          <p:attrName>style.visibility</p:attrName>
                                        </p:attrNameLst>
                                      </p:cBhvr>
                                      <p:to>
                                        <p:strVal val="visible"/>
                                      </p:to>
                                    </p:set>
                                    <p:anim calcmode="lin" valueType="num">
                                      <p:cBhvr>
                                        <p:cTn id="21" dur="500" fill="hold"/>
                                        <p:tgtEl>
                                          <p:spTgt spid="30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0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302">
                                            <p:txEl>
                                              <p:pRg st="3" end="3"/>
                                            </p:txEl>
                                          </p:spTgt>
                                        </p:tgtEl>
                                        <p:attrNameLst>
                                          <p:attrName>style.visibility</p:attrName>
                                        </p:attrNameLst>
                                      </p:cBhvr>
                                      <p:to>
                                        <p:strVal val="visible"/>
                                      </p:to>
                                    </p:set>
                                    <p:anim calcmode="lin" valueType="num">
                                      <p:cBhvr>
                                        <p:cTn id="26" dur="500" fill="hold"/>
                                        <p:tgtEl>
                                          <p:spTgt spid="30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02">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302">
                                            <p:txEl>
                                              <p:pRg st="4" end="4"/>
                                            </p:txEl>
                                          </p:spTgt>
                                        </p:tgtEl>
                                        <p:attrNameLst>
                                          <p:attrName>style.visibility</p:attrName>
                                        </p:attrNameLst>
                                      </p:cBhvr>
                                      <p:to>
                                        <p:strVal val="visible"/>
                                      </p:to>
                                    </p:set>
                                    <p:anim calcmode="lin" valueType="num">
                                      <p:cBhvr>
                                        <p:cTn id="31" dur="500" fill="hold"/>
                                        <p:tgtEl>
                                          <p:spTgt spid="30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02">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302">
                                            <p:txEl>
                                              <p:pRg st="5" end="5"/>
                                            </p:txEl>
                                          </p:spTgt>
                                        </p:tgtEl>
                                        <p:attrNameLst>
                                          <p:attrName>style.visibility</p:attrName>
                                        </p:attrNameLst>
                                      </p:cBhvr>
                                      <p:to>
                                        <p:strVal val="visible"/>
                                      </p:to>
                                    </p:set>
                                    <p:anim calcmode="lin" valueType="num">
                                      <p:cBhvr>
                                        <p:cTn id="36" dur="500" fill="hold"/>
                                        <p:tgtEl>
                                          <p:spTgt spid="302">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0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1" build="p" bldLvl="5" animBg="1" advAuto="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200</a:t>
            </a:fld>
            <a:endParaRPr/>
          </a:p>
        </p:txBody>
      </p:sp>
      <p:sp>
        <p:nvSpPr>
          <p:cNvPr id="1251" name="The Attack Upon Judah"/>
          <p:cNvSpPr txBox="1">
            <a:spLocks noGrp="1"/>
          </p:cNvSpPr>
          <p:nvPr>
            <p:ph type="title" idx="4294967295"/>
          </p:nvPr>
        </p:nvSpPr>
        <p:spPr>
          <a:xfrm>
            <a:off x="304800" y="533398"/>
            <a:ext cx="8229600" cy="1143004"/>
          </a:xfrm>
          <a:prstGeom prst="rect">
            <a:avLst/>
          </a:prstGeom>
        </p:spPr>
        <p:txBody>
          <a:bodyPr/>
          <a:lstStyle/>
          <a:p>
            <a:r>
              <a:t>ユダ王国への攻撃</a:t>
            </a:r>
          </a:p>
        </p:txBody>
      </p:sp>
      <p:sp>
        <p:nvSpPr>
          <p:cNvPr id="1252" name="Zedekiah’s rebellion against Nebuchadnezzar was the beginning of the end.…"/>
          <p:cNvSpPr txBox="1">
            <a:spLocks noGrp="1"/>
          </p:cNvSpPr>
          <p:nvPr>
            <p:ph type="body" idx="4294967295"/>
          </p:nvPr>
        </p:nvSpPr>
        <p:spPr>
          <a:xfrm>
            <a:off x="381000" y="1828800"/>
            <a:ext cx="8305800" cy="4800600"/>
          </a:xfrm>
          <a:prstGeom prst="rect">
            <a:avLst/>
          </a:prstGeom>
        </p:spPr>
        <p:txBody>
          <a:bodyPr/>
          <a:lstStyle/>
          <a:p>
            <a:pPr marL="371221" indent="-371221" defTabSz="722376">
              <a:lnSpc>
                <a:spcPct val="90000"/>
              </a:lnSpc>
              <a:spcBef>
                <a:spcPts val="500"/>
              </a:spcBef>
              <a:buSzTx/>
              <a:buNone/>
              <a:defRPr sz="2528" b="1"/>
            </a:pPr>
            <a:r>
              <a:t>ゼデキヤのネブカドネザルに対する反乱は、終わりの始まりであった。</a:t>
            </a:r>
          </a:p>
          <a:p>
            <a:pPr marL="371221" indent="-371221" defTabSz="722376">
              <a:lnSpc>
                <a:spcPct val="90000"/>
              </a:lnSpc>
              <a:spcBef>
                <a:spcPts val="400"/>
              </a:spcBef>
              <a:defRPr sz="2212" i="1"/>
            </a:pPr>
            <a:r>
              <a:t>周辺の要塞都市は最初に破壊され、最後まで残ったのがアゼカとラキシュであった（エレミヤ書34章6〜7節）。</a:t>
            </a:r>
          </a:p>
          <a:p>
            <a:pPr marL="371221" indent="-371221" defTabSz="722376">
              <a:lnSpc>
                <a:spcPct val="90000"/>
              </a:lnSpc>
              <a:spcBef>
                <a:spcPts val="400"/>
              </a:spcBef>
              <a:defRPr sz="2212" i="1"/>
            </a:pPr>
            <a:r>
              <a:t>ゼデキヤがエレミヤに神が介入するかどうかを尋ねるよう頼んだとき、エレミヤは率直に「全く希望はない」と答えた（エレミヤ書21章1〜10節）。</a:t>
            </a:r>
          </a:p>
          <a:p>
            <a:pPr marL="371221" indent="-371221" defTabSz="722376">
              <a:lnSpc>
                <a:spcPct val="90000"/>
              </a:lnSpc>
              <a:spcBef>
                <a:spcPts val="400"/>
              </a:spcBef>
              <a:defRPr sz="2212" i="1"/>
            </a:pPr>
            <a:r>
              <a:t>バビロニア軍が一時的に撤退し、ゼデキヤに希望を与えたが、エレミヤは厳しく「ネブカドネザルはまもなく戻り、エルサレムを焼き尽くす」と告げた（エレミヤ書37章3〜10節、17節）。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52">
                                            <p:bg/>
                                          </p:spTgt>
                                        </p:tgtEl>
                                        <p:attrNameLst>
                                          <p:attrName>style.visibility</p:attrName>
                                        </p:attrNameLst>
                                      </p:cBhvr>
                                      <p:to>
                                        <p:strVal val="visible"/>
                                      </p:to>
                                    </p:set>
                                    <p:anim calcmode="lin" valueType="num">
                                      <p:cBhvr>
                                        <p:cTn id="7" dur="500" fill="hold"/>
                                        <p:tgtEl>
                                          <p:spTgt spid="1252">
                                            <p:bg/>
                                          </p:spTgt>
                                        </p:tgtEl>
                                        <p:attrNameLst>
                                          <p:attrName>ppt_w</p:attrName>
                                        </p:attrNameLst>
                                      </p:cBhvr>
                                      <p:tavLst>
                                        <p:tav tm="0">
                                          <p:val>
                                            <p:fltVal val="0"/>
                                          </p:val>
                                        </p:tav>
                                        <p:tav tm="100000">
                                          <p:val>
                                            <p:strVal val="#ppt_w"/>
                                          </p:val>
                                        </p:tav>
                                      </p:tavLst>
                                    </p:anim>
                                    <p:anim calcmode="lin" valueType="num">
                                      <p:cBhvr>
                                        <p:cTn id="8" dur="500" fill="hold"/>
                                        <p:tgtEl>
                                          <p:spTgt spid="125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52">
                                            <p:txEl>
                                              <p:pRg st="0" end="0"/>
                                            </p:txEl>
                                          </p:spTgt>
                                        </p:tgtEl>
                                        <p:attrNameLst>
                                          <p:attrName>style.visibility</p:attrName>
                                        </p:attrNameLst>
                                      </p:cBhvr>
                                      <p:to>
                                        <p:strVal val="visible"/>
                                      </p:to>
                                    </p:set>
                                    <p:anim calcmode="lin" valueType="num">
                                      <p:cBhvr>
                                        <p:cTn id="11" dur="500" fill="hold"/>
                                        <p:tgtEl>
                                          <p:spTgt spid="125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5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52">
                                            <p:txEl>
                                              <p:pRg st="1" end="1"/>
                                            </p:txEl>
                                          </p:spTgt>
                                        </p:tgtEl>
                                        <p:attrNameLst>
                                          <p:attrName>style.visibility</p:attrName>
                                        </p:attrNameLst>
                                      </p:cBhvr>
                                      <p:to>
                                        <p:strVal val="visible"/>
                                      </p:to>
                                    </p:set>
                                    <p:anim calcmode="lin" valueType="num">
                                      <p:cBhvr>
                                        <p:cTn id="16" dur="500" fill="hold"/>
                                        <p:tgtEl>
                                          <p:spTgt spid="125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5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52">
                                            <p:txEl>
                                              <p:pRg st="2" end="2"/>
                                            </p:txEl>
                                          </p:spTgt>
                                        </p:tgtEl>
                                        <p:attrNameLst>
                                          <p:attrName>style.visibility</p:attrName>
                                        </p:attrNameLst>
                                      </p:cBhvr>
                                      <p:to>
                                        <p:strVal val="visible"/>
                                      </p:to>
                                    </p:set>
                                    <p:anim calcmode="lin" valueType="num">
                                      <p:cBhvr>
                                        <p:cTn id="21" dur="500" fill="hold"/>
                                        <p:tgtEl>
                                          <p:spTgt spid="125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5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252">
                                            <p:txEl>
                                              <p:pRg st="3" end="3"/>
                                            </p:txEl>
                                          </p:spTgt>
                                        </p:tgtEl>
                                        <p:attrNameLst>
                                          <p:attrName>style.visibility</p:attrName>
                                        </p:attrNameLst>
                                      </p:cBhvr>
                                      <p:to>
                                        <p:strVal val="visible"/>
                                      </p:to>
                                    </p:set>
                                    <p:anim calcmode="lin" valueType="num">
                                      <p:cBhvr>
                                        <p:cTn id="26" dur="500" fill="hold"/>
                                        <p:tgtEl>
                                          <p:spTgt spid="125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25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1" build="p" bldLvl="5" animBg="1" advAuto="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54" name="Nebuchadnezzar’s strategy was similar to Sennacherib’s"/>
          <p:cNvSpPr txBox="1">
            <a:spLocks noGrp="1"/>
          </p:cNvSpPr>
          <p:nvPr>
            <p:ph type="title" idx="4294967295"/>
          </p:nvPr>
        </p:nvSpPr>
        <p:spPr>
          <a:xfrm>
            <a:off x="228600" y="152398"/>
            <a:ext cx="8229600" cy="1143004"/>
          </a:xfrm>
          <a:prstGeom prst="rect">
            <a:avLst/>
          </a:prstGeom>
        </p:spPr>
        <p:txBody>
          <a:bodyPr/>
          <a:lstStyle/>
          <a:p>
            <a:pPr defTabSz="520750">
              <a:defRPr sz="2278">
                <a:solidFill>
                  <a:srgbClr val="FF9900"/>
                </a:solidFill>
                <a:effectLst>
                  <a:outerShdw blurRad="8509" dist="14465" dir="2700000" rotWithShape="0">
                    <a:srgbClr val="000000"/>
                  </a:outerShdw>
                </a:effectLst>
                <a:latin typeface="Impact"/>
                <a:ea typeface="Impact"/>
                <a:cs typeface="Impact"/>
                <a:sym typeface="Impact"/>
              </a:defRPr>
            </a:pPr>
            <a:r>
              <a:t>Nebuchadnezzar’s strategy was similar to Sennacherib’s　</a:t>
            </a:r>
          </a:p>
          <a:p>
            <a:pPr defTabSz="520750">
              <a:defRPr sz="2278">
                <a:solidFill>
                  <a:srgbClr val="FF9900"/>
                </a:solidFill>
                <a:effectLst>
                  <a:outerShdw blurRad="8509" dist="14465" dir="2700000" rotWithShape="0">
                    <a:srgbClr val="000000"/>
                  </a:outerShdw>
                </a:effectLst>
                <a:latin typeface="Impact"/>
                <a:ea typeface="Impact"/>
                <a:cs typeface="Impact"/>
                <a:sym typeface="Impact"/>
              </a:defRPr>
            </a:pPr>
            <a:r>
              <a:t>ネブカドネザルの戦略は、セナケリブのそれと類似していた。</a:t>
            </a:r>
          </a:p>
        </p:txBody>
      </p:sp>
      <p:sp>
        <p:nvSpPr>
          <p:cNvPr id="1255" name="Jeremiah predicted that the attack on the defense cities was the beginning of the end (34:1-3).…"/>
          <p:cNvSpPr txBox="1">
            <a:spLocks noGrp="1"/>
          </p:cNvSpPr>
          <p:nvPr>
            <p:ph type="body" sz="half" idx="4294967295"/>
          </p:nvPr>
        </p:nvSpPr>
        <p:spPr>
          <a:xfrm>
            <a:off x="228600" y="1565275"/>
            <a:ext cx="3352800" cy="5064125"/>
          </a:xfrm>
          <a:prstGeom prst="rect">
            <a:avLst/>
          </a:prstGeom>
        </p:spPr>
        <p:txBody>
          <a:bodyPr/>
          <a:lstStyle/>
          <a:p>
            <a:pPr marL="319531" indent="-319531" defTabSz="621791">
              <a:lnSpc>
                <a:spcPct val="80000"/>
              </a:lnSpc>
              <a:spcBef>
                <a:spcPts val="300"/>
              </a:spcBef>
              <a:buSzTx/>
              <a:buNone/>
              <a:defRPr sz="1632" b="1">
                <a:latin typeface="Arial Narrow"/>
                <a:ea typeface="Arial Narrow"/>
                <a:cs typeface="Arial Narrow"/>
                <a:sym typeface="Arial Narrow"/>
              </a:defRPr>
            </a:pPr>
            <a:r>
              <a:t>Jeremiah predicted that the attack on the defense cities was the beginning of the end (34:1-3).</a:t>
            </a:r>
          </a:p>
          <a:p>
            <a:pPr marL="319531" indent="-319531" defTabSz="621791">
              <a:lnSpc>
                <a:spcPct val="80000"/>
              </a:lnSpc>
              <a:spcBef>
                <a:spcPts val="300"/>
              </a:spcBef>
              <a:buSzTx/>
              <a:buNone/>
              <a:defRPr sz="1632" b="1">
                <a:latin typeface="Arial Narrow"/>
                <a:ea typeface="Arial Narrow"/>
                <a:cs typeface="Arial Narrow"/>
                <a:sym typeface="Arial Narrow"/>
              </a:defRPr>
            </a:pPr>
            <a:r>
              <a:t>Lachish apparently had been rebuilt after its destruction by Sennacherib in 701 BC.</a:t>
            </a:r>
          </a:p>
          <a:p>
            <a:pPr marL="319531" indent="-319531" defTabSz="621791">
              <a:lnSpc>
                <a:spcPct val="80000"/>
              </a:lnSpc>
              <a:spcBef>
                <a:spcPts val="300"/>
              </a:spcBef>
              <a:buSzTx/>
              <a:buNone/>
              <a:defRPr sz="1632" b="1">
                <a:latin typeface="Arial Narrow"/>
                <a:ea typeface="Arial Narrow"/>
                <a:cs typeface="Arial Narrow"/>
                <a:sym typeface="Arial Narrow"/>
              </a:defRPr>
            </a:pPr>
            <a:r>
              <a:t>At the time of Jeremiah’s oracle, the only two defense cities remaining were Lachish and Azekah (34:6-7).</a:t>
            </a:r>
          </a:p>
          <a:p>
            <a:pPr marL="319531" indent="-319531" defTabSz="621791">
              <a:lnSpc>
                <a:spcPct val="80000"/>
              </a:lnSpc>
              <a:spcBef>
                <a:spcPts val="300"/>
              </a:spcBef>
              <a:buSzTx/>
              <a:buNone/>
              <a:defRPr sz="1632" b="1">
                <a:latin typeface="Arial Narrow"/>
                <a:ea typeface="Arial Narrow"/>
                <a:cs typeface="Arial Narrow"/>
                <a:sym typeface="Arial Narrow"/>
              </a:defRPr>
            </a:pPr>
            <a:endParaRPr/>
          </a:p>
          <a:p>
            <a:pPr marL="319531" indent="-319531" defTabSz="621791">
              <a:lnSpc>
                <a:spcPct val="80000"/>
              </a:lnSpc>
              <a:spcBef>
                <a:spcPts val="300"/>
              </a:spcBef>
              <a:buSzTx/>
              <a:buNone/>
              <a:defRPr sz="1632" b="1">
                <a:latin typeface="Arial Narrow"/>
                <a:ea typeface="Arial Narrow"/>
                <a:cs typeface="Arial Narrow"/>
                <a:sym typeface="Arial Narrow"/>
              </a:defRPr>
            </a:pPr>
            <a:r>
              <a:t>エレミヤは防衛都市への攻撃が終わりの始まりであると予言した（34章1〜3節）。</a:t>
            </a:r>
            <a:br/>
            <a:r>
              <a:t>ラキシュは、紀元前701年にセナケリブによって破壊された後、再建されていたらしい。</a:t>
            </a:r>
            <a:br/>
            <a:r>
              <a:t>エレミヤの神託の時点で、残っていた防衛都市はラキシュとアゼカの二つだけであった（34章6〜7節）。</a:t>
            </a:r>
          </a:p>
        </p:txBody>
      </p:sp>
      <p:grpSp>
        <p:nvGrpSpPr>
          <p:cNvPr id="1258" name="グループ"/>
          <p:cNvGrpSpPr/>
          <p:nvPr/>
        </p:nvGrpSpPr>
        <p:grpSpPr>
          <a:xfrm>
            <a:off x="3733800" y="1524000"/>
            <a:ext cx="5257800" cy="5181600"/>
            <a:chOff x="0" y="0"/>
            <a:chExt cx="5257800" cy="5181600"/>
          </a:xfrm>
        </p:grpSpPr>
        <p:sp>
          <p:nvSpPr>
            <p:cNvPr id="1256" name="四角形"/>
            <p:cNvSpPr/>
            <p:nvPr/>
          </p:nvSpPr>
          <p:spPr>
            <a:xfrm>
              <a:off x="0" y="0"/>
              <a:ext cx="5257800" cy="5181600"/>
            </a:xfrm>
            <a:prstGeom prst="rect">
              <a:avLst/>
            </a:prstGeom>
            <a:solidFill>
              <a:srgbClr val="003300"/>
            </a:solidFill>
            <a:ln w="28575" cap="flat">
              <a:solidFill>
                <a:srgbClr val="FF9900"/>
              </a:solidFill>
              <a:prstDash val="solid"/>
              <a:miter lim="800000"/>
            </a:ln>
            <a:effectLst/>
          </p:spPr>
          <p:txBody>
            <a:bodyPr wrap="square" lIns="45718" tIns="45718" rIns="45718" bIns="45718" numCol="1" anchor="t">
              <a:noAutofit/>
            </a:bodyPr>
            <a:lstStyle/>
            <a:p>
              <a:pPr>
                <a:lnSpc>
                  <a:spcPct val="80000"/>
                </a:lnSpc>
                <a:spcBef>
                  <a:spcPts val="600"/>
                </a:spcBef>
                <a:defRPr sz="2000" b="1" i="1">
                  <a:solidFill>
                    <a:srgbClr val="FFFF66"/>
                  </a:solidFill>
                  <a:latin typeface="Arial Narrow"/>
                  <a:ea typeface="Arial Narrow"/>
                  <a:cs typeface="Arial Narrow"/>
                  <a:sym typeface="Arial Narrow"/>
                </a:defRPr>
              </a:pPr>
              <a:endParaRPr/>
            </a:p>
          </p:txBody>
        </p:sp>
        <p:sp>
          <p:nvSpPr>
            <p:cNvPr id="1257" name="In 1935 and 1938, ostraca were discovered containing letters between Jewish military personnel who, during Nebuchadnezzar’s attack on Judah, communicated about……"/>
            <p:cNvSpPr txBox="1"/>
            <p:nvPr/>
          </p:nvSpPr>
          <p:spPr>
            <a:xfrm>
              <a:off x="60005" y="14286"/>
              <a:ext cx="5137788" cy="5153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defTabSz="768095">
                <a:defRPr sz="1512">
                  <a:solidFill>
                    <a:srgbClr val="FFFB00"/>
                  </a:solidFill>
                </a:defRPr>
              </a:pPr>
              <a:r>
                <a:t>In 1935 and 1938, ostraca were discovered containing letters between Jewish military personnel who, during Nebuchadnezzar’s attack on Judah, communicated about…</a:t>
              </a:r>
            </a:p>
            <a:p>
              <a:pPr marL="394715" indent="-394715" defTabSz="768095">
                <a:buSzPct val="70000"/>
                <a:buBlip>
                  <a:blip r:embed="rId2"/>
                </a:buBlip>
                <a:defRPr sz="1512">
                  <a:solidFill>
                    <a:srgbClr val="FFFB00"/>
                  </a:solidFill>
                </a:defRPr>
              </a:pPr>
              <a:r>
                <a:t>…urgent orders calling for special</a:t>
              </a:r>
            </a:p>
            <a:p>
              <a:pPr defTabSz="768095">
                <a:defRPr sz="1512">
                  <a:solidFill>
                    <a:srgbClr val="FFFB00"/>
                  </a:solidFill>
                </a:defRPr>
              </a:pPr>
              <a:r>
                <a:t>	arrangements of signal fires</a:t>
              </a:r>
            </a:p>
            <a:p>
              <a:pPr marL="394715" indent="-394715" defTabSz="768095">
                <a:buSzPct val="70000"/>
                <a:buBlip>
                  <a:blip r:embed="rId2"/>
                </a:buBlip>
                <a:defRPr sz="1512">
                  <a:solidFill>
                    <a:srgbClr val="FFFB00"/>
                  </a:solidFill>
                </a:defRPr>
              </a:pPr>
              <a:r>
                <a:t>…sending to Egypt for military support</a:t>
              </a:r>
            </a:p>
            <a:p>
              <a:pPr marL="394715" indent="-394715" defTabSz="768095">
                <a:buSzPct val="70000"/>
                <a:buBlip>
                  <a:blip r:embed="rId2"/>
                </a:buBlip>
                <a:defRPr sz="1512">
                  <a:solidFill>
                    <a:srgbClr val="FFFB00"/>
                  </a:solidFill>
                </a:defRPr>
              </a:pPr>
              <a:r>
                <a:t>…inspection of the guards</a:t>
              </a:r>
            </a:p>
            <a:p>
              <a:pPr marL="394715" indent="-394715" defTabSz="768095">
                <a:buSzPct val="70000"/>
                <a:buBlip>
                  <a:blip r:embed="rId2"/>
                </a:buBlip>
                <a:defRPr sz="1512">
                  <a:solidFill>
                    <a:srgbClr val="FFFB00"/>
                  </a:solidFill>
                </a:defRPr>
              </a:pPr>
              <a:r>
                <a:t>Several names known to us from the Book of Jeremiah appear in these letters, such as, Gemariah, Jaazaniah and Neriah.</a:t>
              </a:r>
            </a:p>
            <a:p>
              <a:pPr marL="394715" indent="-394715" defTabSz="768095">
                <a:buSzPct val="70000"/>
                <a:buBlip>
                  <a:blip r:embed="rId2"/>
                </a:buBlip>
                <a:defRPr sz="1512">
                  <a:solidFill>
                    <a:srgbClr val="FFFB00"/>
                  </a:solidFill>
                </a:defRPr>
              </a:pPr>
              <a:endParaRPr/>
            </a:p>
            <a:p>
              <a:pPr marL="394715" indent="-394715" defTabSz="768095">
                <a:buSzPct val="70000"/>
                <a:buBlip>
                  <a:blip r:embed="rId2"/>
                </a:buBlip>
                <a:defRPr sz="1512">
                  <a:solidFill>
                    <a:srgbClr val="FFFB00"/>
                  </a:solidFill>
                </a:defRPr>
              </a:pPr>
              <a:r>
                <a:t>1935年と1938年に、ネブカドネザルのユダ侵攻時にユダヤ軍の兵士たちが交わした手紙を記した陶片（オストラカ）が発見された。そこには以下のような内容が含まれていた。</a:t>
              </a:r>
            </a:p>
            <a:p>
              <a:pPr marL="384047" indent="-266700" defTabSz="768095">
                <a:buSzPct val="100000"/>
                <a:buFont typeface="Times Roman"/>
                <a:buChar char="•"/>
                <a:defRPr sz="1512">
                  <a:solidFill>
                    <a:srgbClr val="FFFB00"/>
                  </a:solidFill>
                </a:defRPr>
              </a:pPr>
              <a:r>
                <a:t>特別な信号火の配置に関する緊急命令</a:t>
              </a:r>
            </a:p>
            <a:p>
              <a:pPr marL="384047" indent="-266700" defTabSz="768095">
                <a:buSzPct val="100000"/>
                <a:buFont typeface="Times Roman"/>
                <a:buChar char="•"/>
                <a:defRPr sz="1512">
                  <a:solidFill>
                    <a:srgbClr val="FFFB00"/>
                  </a:solidFill>
                </a:defRPr>
              </a:pPr>
              <a:r>
                <a:t>エジプトへの軍事支援要請</a:t>
              </a:r>
            </a:p>
            <a:p>
              <a:pPr marL="384047" indent="-266700" defTabSz="768095">
                <a:buSzPct val="100000"/>
                <a:buFont typeface="Times Roman"/>
                <a:buChar char="•"/>
                <a:defRPr sz="1512">
                  <a:solidFill>
                    <a:srgbClr val="FFFB00"/>
                  </a:solidFill>
                </a:defRPr>
              </a:pPr>
              <a:r>
                <a:t>兵士たちの見回りの点検</a:t>
              </a:r>
            </a:p>
            <a:p>
              <a:pPr defTabSz="768095">
                <a:defRPr sz="1512">
                  <a:solidFill>
                    <a:srgbClr val="FFFB00"/>
                  </a:solidFill>
                </a:defRPr>
              </a:pPr>
              <a:r>
                <a:t>これらの手紙には、エレミヤ書にも登場するゲマリヤ、ヤアザニヤ、ネリヤなどの名前が記されている。</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255">
                                            <p:bg/>
                                          </p:spTgt>
                                        </p:tgtEl>
                                        <p:attrNameLst>
                                          <p:attrName>style.visibility</p:attrName>
                                        </p:attrNameLst>
                                      </p:cBhvr>
                                      <p:to>
                                        <p:strVal val="visible"/>
                                      </p:to>
                                    </p:set>
                                    <p:anim calcmode="lin" valueType="num">
                                      <p:cBhvr>
                                        <p:cTn id="7" dur="500" fill="hold"/>
                                        <p:tgtEl>
                                          <p:spTgt spid="1255">
                                            <p:bg/>
                                          </p:spTgt>
                                        </p:tgtEl>
                                        <p:attrNameLst>
                                          <p:attrName>ppt_x</p:attrName>
                                        </p:attrNameLst>
                                      </p:cBhvr>
                                      <p:tavLst>
                                        <p:tav tm="0">
                                          <p:val>
                                            <p:strVal val="#ppt_x"/>
                                          </p:val>
                                        </p:tav>
                                        <p:tav tm="100000">
                                          <p:val>
                                            <p:strVal val="#ppt_x"/>
                                          </p:val>
                                        </p:tav>
                                      </p:tavLst>
                                    </p:anim>
                                    <p:anim calcmode="lin" valueType="num">
                                      <p:cBhvr>
                                        <p:cTn id="8" dur="500" fill="hold"/>
                                        <p:tgtEl>
                                          <p:spTgt spid="1255">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1255">
                                            <p:txEl>
                                              <p:pRg st="0" end="0"/>
                                            </p:txEl>
                                          </p:spTgt>
                                        </p:tgtEl>
                                        <p:attrNameLst>
                                          <p:attrName>style.visibility</p:attrName>
                                        </p:attrNameLst>
                                      </p:cBhvr>
                                      <p:to>
                                        <p:strVal val="visible"/>
                                      </p:to>
                                    </p:set>
                                    <p:anim calcmode="lin" valueType="num">
                                      <p:cBhvr>
                                        <p:cTn id="11" dur="500" fill="hold"/>
                                        <p:tgtEl>
                                          <p:spTgt spid="125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25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1255">
                                            <p:txEl>
                                              <p:pRg st="1" end="1"/>
                                            </p:txEl>
                                          </p:spTgt>
                                        </p:tgtEl>
                                        <p:attrNameLst>
                                          <p:attrName>style.visibility</p:attrName>
                                        </p:attrNameLst>
                                      </p:cBhvr>
                                      <p:to>
                                        <p:strVal val="visible"/>
                                      </p:to>
                                    </p:set>
                                    <p:anim calcmode="lin" valueType="num">
                                      <p:cBhvr>
                                        <p:cTn id="16" dur="500" fill="hold"/>
                                        <p:tgtEl>
                                          <p:spTgt spid="1255">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25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1" nodeType="afterEffect">
                                  <p:stCondLst>
                                    <p:cond delay="0"/>
                                  </p:stCondLst>
                                  <p:iterate>
                                    <p:tmAbs val="0"/>
                                  </p:iterate>
                                  <p:childTnLst>
                                    <p:set>
                                      <p:cBhvr>
                                        <p:cTn id="20" fill="hold"/>
                                        <p:tgtEl>
                                          <p:spTgt spid="1255">
                                            <p:txEl>
                                              <p:pRg st="2" end="2"/>
                                            </p:txEl>
                                          </p:spTgt>
                                        </p:tgtEl>
                                        <p:attrNameLst>
                                          <p:attrName>style.visibility</p:attrName>
                                        </p:attrNameLst>
                                      </p:cBhvr>
                                      <p:to>
                                        <p:strVal val="visible"/>
                                      </p:to>
                                    </p:set>
                                    <p:anim calcmode="lin" valueType="num">
                                      <p:cBhvr>
                                        <p:cTn id="21" dur="500" fill="hold"/>
                                        <p:tgtEl>
                                          <p:spTgt spid="125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1255">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1" nodeType="afterEffect">
                                  <p:stCondLst>
                                    <p:cond delay="0"/>
                                  </p:stCondLst>
                                  <p:iterate>
                                    <p:tmAbs val="0"/>
                                  </p:iterate>
                                  <p:childTnLst>
                                    <p:set>
                                      <p:cBhvr>
                                        <p:cTn id="25" fill="hold"/>
                                        <p:tgtEl>
                                          <p:spTgt spid="1255">
                                            <p:txEl>
                                              <p:pRg st="3" end="3"/>
                                            </p:txEl>
                                          </p:spTgt>
                                        </p:tgtEl>
                                        <p:attrNameLst>
                                          <p:attrName>style.visibility</p:attrName>
                                        </p:attrNameLst>
                                      </p:cBhvr>
                                      <p:to>
                                        <p:strVal val="visible"/>
                                      </p:to>
                                    </p:set>
                                    <p:anim calcmode="lin" valueType="num">
                                      <p:cBhvr>
                                        <p:cTn id="26" dur="500" fill="hold"/>
                                        <p:tgtEl>
                                          <p:spTgt spid="125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255">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1" nodeType="afterEffect">
                                  <p:stCondLst>
                                    <p:cond delay="0"/>
                                  </p:stCondLst>
                                  <p:iterate>
                                    <p:tmAbs val="0"/>
                                  </p:iterate>
                                  <p:childTnLst>
                                    <p:set>
                                      <p:cBhvr>
                                        <p:cTn id="30" fill="hold"/>
                                        <p:tgtEl>
                                          <p:spTgt spid="1255">
                                            <p:txEl>
                                              <p:pRg st="4" end="4"/>
                                            </p:txEl>
                                          </p:spTgt>
                                        </p:tgtEl>
                                        <p:attrNameLst>
                                          <p:attrName>style.visibility</p:attrName>
                                        </p:attrNameLst>
                                      </p:cBhvr>
                                      <p:to>
                                        <p:strVal val="visible"/>
                                      </p:to>
                                    </p:set>
                                    <p:anim calcmode="lin" valueType="num">
                                      <p:cBhvr>
                                        <p:cTn id="31" dur="500" fill="hold"/>
                                        <p:tgtEl>
                                          <p:spTgt spid="1255">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255">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1" nodeType="afterEffect">
                                  <p:stCondLst>
                                    <p:cond delay="0"/>
                                  </p:stCondLst>
                                  <p:iterate>
                                    <p:tmAbs val="0"/>
                                  </p:iterate>
                                  <p:childTnLst>
                                    <p:set>
                                      <p:cBhvr>
                                        <p:cTn id="35" fill="hold"/>
                                        <p:tgtEl>
                                          <p:spTgt spid="1255">
                                            <p:txEl>
                                              <p:pRg st="5" end="5"/>
                                            </p:txEl>
                                          </p:spTgt>
                                        </p:tgtEl>
                                        <p:attrNameLst>
                                          <p:attrName>style.visibility</p:attrName>
                                        </p:attrNameLst>
                                      </p:cBhvr>
                                      <p:to>
                                        <p:strVal val="visible"/>
                                      </p:to>
                                    </p:set>
                                    <p:anim calcmode="lin" valueType="num">
                                      <p:cBhvr>
                                        <p:cTn id="36" dur="500" fill="hold"/>
                                        <p:tgtEl>
                                          <p:spTgt spid="1255">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12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fill="hold" grpId="2" nodeType="clickEffect">
                                  <p:stCondLst>
                                    <p:cond delay="0"/>
                                  </p:stCondLst>
                                  <p:iterate>
                                    <p:tmAbs val="0"/>
                                  </p:iterate>
                                  <p:childTnLst>
                                    <p:set>
                                      <p:cBhvr>
                                        <p:cTn id="41" fill="hold"/>
                                        <p:tgtEl>
                                          <p:spTgt spid="1258"/>
                                        </p:tgtEl>
                                        <p:attrNameLst>
                                          <p:attrName>style.visibility</p:attrName>
                                        </p:attrNameLst>
                                      </p:cBhvr>
                                      <p:to>
                                        <p:strVal val="visible"/>
                                      </p:to>
                                    </p:set>
                                    <p:animEffect transition="in" filter="fade">
                                      <p:cBhvr>
                                        <p:cTn id="42" dur="500"/>
                                        <p:tgtEl>
                                          <p:spTgt spid="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 grpId="1" build="p" bldLvl="5" animBg="1" advAuto="0"/>
      <p:bldP spid="1258" grpId="2" animBg="1" advAuto="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60" name="Lachish Letter III"/>
          <p:cNvSpPr txBox="1">
            <a:spLocks noGrp="1"/>
          </p:cNvSpPr>
          <p:nvPr>
            <p:ph type="title" idx="4294967295"/>
          </p:nvPr>
        </p:nvSpPr>
        <p:spPr>
          <a:xfrm>
            <a:off x="990600" y="457200"/>
            <a:ext cx="4495800" cy="762000"/>
          </a:xfrm>
          <a:prstGeom prst="rect">
            <a:avLst/>
          </a:prstGeom>
        </p:spPr>
        <p:txBody>
          <a:bodyPr/>
          <a:lstStyle/>
          <a:p>
            <a:pPr defTabSz="429768">
              <a:defRPr sz="2068">
                <a:effectLst>
                  <a:outerShdw blurRad="5969" dist="11938" dir="2700000" rotWithShape="0">
                    <a:srgbClr val="000000"/>
                  </a:outerShdw>
                </a:effectLst>
              </a:defRPr>
            </a:pPr>
            <a:r>
              <a:t>Lachish Letter III</a:t>
            </a:r>
          </a:p>
          <a:p>
            <a:pPr defTabSz="429768">
              <a:defRPr sz="2068">
                <a:effectLst>
                  <a:outerShdw blurRad="5969" dist="11938" dir="2700000" rotWithShape="0">
                    <a:srgbClr val="000000"/>
                  </a:outerShdw>
                </a:effectLst>
              </a:defRPr>
            </a:pPr>
            <a:r>
              <a:t>ラキシュ手紙III</a:t>
            </a:r>
          </a:p>
        </p:txBody>
      </p:sp>
      <p:sp>
        <p:nvSpPr>
          <p:cNvPr id="1261" name="This ostracon from the collection contains the intriguing reference to an unnamed prophet who had warned, “Beware!” The scribe who composed the letter seems to have functioned as an intermediary from the prophet himself. Could this prophet have been Jere"/>
          <p:cNvSpPr txBox="1">
            <a:spLocks noGrp="1"/>
          </p:cNvSpPr>
          <p:nvPr>
            <p:ph type="body" sz="half" idx="4294967295"/>
          </p:nvPr>
        </p:nvSpPr>
        <p:spPr>
          <a:xfrm>
            <a:off x="6019800" y="228600"/>
            <a:ext cx="2971800" cy="6629400"/>
          </a:xfrm>
          <a:prstGeom prst="rect">
            <a:avLst/>
          </a:prstGeom>
        </p:spPr>
        <p:txBody>
          <a:bodyPr/>
          <a:lstStyle/>
          <a:p>
            <a:pPr marL="319531" indent="-319531" defTabSz="621791">
              <a:spcBef>
                <a:spcPts val="300"/>
              </a:spcBef>
              <a:buSzTx/>
              <a:buNone/>
              <a:defRPr sz="1632" b="1" i="1">
                <a:latin typeface="Arial Narrow"/>
                <a:ea typeface="Arial Narrow"/>
                <a:cs typeface="Arial Narrow"/>
                <a:sym typeface="Arial Narrow"/>
              </a:defRPr>
            </a:pPr>
            <a:r>
              <a:t>	This ostracon from the collection contains the intriguing reference to an unnamed prophet who had warned, “Beware!” The scribe who composed the letter seems to have functioned as an intermediary from the prophet himself. Could this prophet have been Jeremiah?</a:t>
            </a:r>
          </a:p>
          <a:p>
            <a:pPr marL="319531" indent="-319531" defTabSz="621791">
              <a:spcBef>
                <a:spcPts val="300"/>
              </a:spcBef>
              <a:buSzTx/>
              <a:buNone/>
              <a:defRPr sz="1632" b="1" i="1">
                <a:latin typeface="Arial Narrow"/>
                <a:ea typeface="Arial Narrow"/>
                <a:cs typeface="Arial Narrow"/>
                <a:sym typeface="Arial Narrow"/>
              </a:defRPr>
            </a:pPr>
            <a:r>
              <a:t>　　</a:t>
            </a:r>
          </a:p>
          <a:p>
            <a:pPr marL="319531" indent="-319531" defTabSz="621791">
              <a:spcBef>
                <a:spcPts val="300"/>
              </a:spcBef>
              <a:buSzTx/>
              <a:buNone/>
              <a:defRPr sz="1632" b="1" i="1">
                <a:latin typeface="Arial Narrow"/>
                <a:ea typeface="Arial Narrow"/>
                <a:cs typeface="Arial Narrow"/>
                <a:sym typeface="Arial Narrow"/>
              </a:defRPr>
            </a:pPr>
            <a:r>
              <a:t>　　この陶片には、「気をつけよ！」と警告した名前のない預言者への興味深い言及が含まれている。</a:t>
            </a:r>
            <a:br/>
            <a:r>
              <a:t>この手紙を作成した書記は、その預言者本人の代理人のように機能していたらしい。</a:t>
            </a:r>
            <a:br/>
            <a:r>
              <a:t>この預言者はエレミヤだったのだろうか？</a:t>
            </a:r>
          </a:p>
        </p:txBody>
      </p:sp>
      <p:pic>
        <p:nvPicPr>
          <p:cNvPr id="1262" name="AIS183" descr="AIS183"/>
          <p:cNvPicPr>
            <a:picLocks noChangeAspect="1"/>
          </p:cNvPicPr>
          <p:nvPr/>
        </p:nvPicPr>
        <p:blipFill>
          <a:blip r:embed="rId2"/>
          <a:stretch>
            <a:fillRect/>
          </a:stretch>
        </p:blipFill>
        <p:spPr>
          <a:xfrm>
            <a:off x="304800" y="1463675"/>
            <a:ext cx="5867400" cy="4429125"/>
          </a:xfrm>
          <a:prstGeom prst="rect">
            <a:avLst/>
          </a:prstGeom>
          <a:ln w="12700">
            <a:miter lim="400000"/>
          </a:ln>
        </p:spPr>
      </p:pic>
      <p:sp>
        <p:nvSpPr>
          <p:cNvPr id="1263" name="Rockefeller Museum, Jerusalem"/>
          <p:cNvSpPr txBox="1"/>
          <p:nvPr/>
        </p:nvSpPr>
        <p:spPr>
          <a:xfrm>
            <a:off x="368449" y="6137275"/>
            <a:ext cx="7359960" cy="80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latin typeface="Arial Narrow"/>
                <a:ea typeface="Arial Narrow"/>
                <a:cs typeface="Arial Narrow"/>
                <a:sym typeface="Arial Narrow"/>
              </a:defRPr>
            </a:lvl1pPr>
          </a:lstStyle>
          <a:p>
            <a:r>
              <a:t>Rockefeller Museum, Jerusalem　ロックフェラー博物館（エルサレム）</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65" name="Lachish Letter IV"/>
          <p:cNvSpPr txBox="1">
            <a:spLocks noGrp="1"/>
          </p:cNvSpPr>
          <p:nvPr>
            <p:ph type="title" idx="4294967295"/>
          </p:nvPr>
        </p:nvSpPr>
        <p:spPr>
          <a:xfrm>
            <a:off x="228600" y="609600"/>
            <a:ext cx="4267200" cy="838200"/>
          </a:xfrm>
          <a:prstGeom prst="rect">
            <a:avLst/>
          </a:prstGeom>
        </p:spPr>
        <p:txBody>
          <a:bodyPr/>
          <a:lstStyle/>
          <a:p>
            <a:pPr defTabSz="475487">
              <a:defRPr sz="2288">
                <a:effectLst>
                  <a:outerShdw blurRad="6604" dist="13208" dir="2700000" rotWithShape="0">
                    <a:srgbClr val="000000"/>
                  </a:outerShdw>
                </a:effectLst>
              </a:defRPr>
            </a:pPr>
            <a:r>
              <a:t>Lachish Letter IV</a:t>
            </a:r>
          </a:p>
          <a:p>
            <a:pPr defTabSz="475487">
              <a:defRPr sz="2288">
                <a:effectLst>
                  <a:outerShdw blurRad="6604" dist="13208" dir="2700000" rotWithShape="0">
                    <a:srgbClr val="000000"/>
                  </a:outerShdw>
                </a:effectLst>
              </a:defRPr>
            </a:pPr>
            <a:r>
              <a:t>ラキシュ手紙IV</a:t>
            </a:r>
          </a:p>
        </p:txBody>
      </p:sp>
      <p:sp>
        <p:nvSpPr>
          <p:cNvPr id="1266" name="“…And let (my lord) know that we are watching for the signal (fires) of Lachish, according to all the indications which my lord has given, for we cannot see Azekah.”"/>
          <p:cNvSpPr txBox="1">
            <a:spLocks noGrp="1"/>
          </p:cNvSpPr>
          <p:nvPr>
            <p:ph type="body" sz="quarter" idx="4294967295"/>
          </p:nvPr>
        </p:nvSpPr>
        <p:spPr>
          <a:xfrm>
            <a:off x="76200" y="1676400"/>
            <a:ext cx="4114800" cy="2895600"/>
          </a:xfrm>
          <a:prstGeom prst="rect">
            <a:avLst/>
          </a:prstGeom>
        </p:spPr>
        <p:txBody>
          <a:bodyPr/>
          <a:lstStyle/>
          <a:p>
            <a:pPr marL="300736" indent="-300736" defTabSz="585215">
              <a:spcBef>
                <a:spcPts val="300"/>
              </a:spcBef>
              <a:buSzTx/>
              <a:buNone/>
              <a:defRPr sz="1536" b="1" i="1">
                <a:latin typeface="Arial Narrow"/>
                <a:ea typeface="Arial Narrow"/>
                <a:cs typeface="Arial Narrow"/>
                <a:sym typeface="Arial Narrow"/>
              </a:defRPr>
            </a:pPr>
            <a:r>
              <a:t>	“…And let (my lord) know that we are watching for the signal (fires) of Lachish, according to all the indications which my lord has given, for we cannot see Azekah.”</a:t>
            </a:r>
          </a:p>
          <a:p>
            <a:pPr marL="300736" indent="-300736" defTabSz="585215">
              <a:spcBef>
                <a:spcPts val="300"/>
              </a:spcBef>
              <a:buSzTx/>
              <a:buNone/>
              <a:defRPr sz="1536" b="1" i="1">
                <a:latin typeface="Arial Narrow"/>
                <a:ea typeface="Arial Narrow"/>
                <a:cs typeface="Arial Narrow"/>
                <a:sym typeface="Arial Narrow"/>
              </a:defRPr>
            </a:pPr>
            <a:endParaRPr/>
          </a:p>
          <a:p>
            <a:pPr marL="300736" indent="-300736" defTabSz="585215">
              <a:spcBef>
                <a:spcPts val="300"/>
              </a:spcBef>
              <a:buSzTx/>
              <a:buNone/>
              <a:defRPr sz="1536" b="1" i="1">
                <a:latin typeface="Arial Narrow"/>
                <a:ea typeface="Arial Narrow"/>
                <a:cs typeface="Arial Narrow"/>
                <a:sym typeface="Arial Narrow"/>
              </a:defRPr>
            </a:pPr>
            <a:r>
              <a:t>　　「…そして（私の主人）にお伝えします、私たちはラキシュの信号（火）を、主人が指示したすべての合図に従って見張っています。しかし、アゼカの方は見えません。」</a:t>
            </a:r>
          </a:p>
        </p:txBody>
      </p:sp>
      <p:pic>
        <p:nvPicPr>
          <p:cNvPr id="1267" name="AIS186" descr="AIS186"/>
          <p:cNvPicPr>
            <a:picLocks noChangeAspect="1"/>
          </p:cNvPicPr>
          <p:nvPr/>
        </p:nvPicPr>
        <p:blipFill>
          <a:blip r:embed="rId2"/>
          <a:stretch>
            <a:fillRect/>
          </a:stretch>
        </p:blipFill>
        <p:spPr>
          <a:xfrm>
            <a:off x="4730750" y="-3"/>
            <a:ext cx="4413250" cy="6905334"/>
          </a:xfrm>
          <a:prstGeom prst="rect">
            <a:avLst/>
          </a:prstGeom>
          <a:ln w="12700">
            <a:miter lim="400000"/>
          </a:ln>
        </p:spPr>
      </p:pic>
      <p:sp>
        <p:nvSpPr>
          <p:cNvPr id="1268" name="As is apparent from these ostaca, Azekah already had fallen and Lachish was barely holding out."/>
          <p:cNvSpPr txBox="1"/>
          <p:nvPr/>
        </p:nvSpPr>
        <p:spPr>
          <a:xfrm>
            <a:off x="471542" y="4318000"/>
            <a:ext cx="4251963" cy="2370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1700"/>
            </a:pPr>
            <a:r>
              <a:t>As is apparent from these ostaca, Azekah already had fallen and Lachish was barely holding out.</a:t>
            </a:r>
          </a:p>
          <a:p>
            <a:pPr>
              <a:spcBef>
                <a:spcPts val="1400"/>
              </a:spcBef>
              <a:defRPr sz="1700"/>
            </a:pPr>
            <a:r>
              <a:t>これらの陶片から明らかなように、アゼカはすでに陥落しており、ラキシュはかろうじて持ちこたえていた。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204</a:t>
            </a:fld>
            <a:endParaRPr/>
          </a:p>
        </p:txBody>
      </p:sp>
      <p:sp>
        <p:nvSpPr>
          <p:cNvPr id="1271" name="Siege of Jerusalem ( 2 Kg. 25:1-7; Je. 39, 52)"/>
          <p:cNvSpPr txBox="1">
            <a:spLocks noGrp="1"/>
          </p:cNvSpPr>
          <p:nvPr>
            <p:ph type="title" idx="4294967295"/>
          </p:nvPr>
        </p:nvSpPr>
        <p:spPr>
          <a:xfrm>
            <a:off x="381000" y="533398"/>
            <a:ext cx="8534400" cy="1143004"/>
          </a:xfrm>
          <a:prstGeom prst="rect">
            <a:avLst/>
          </a:prstGeom>
        </p:spPr>
        <p:txBody>
          <a:bodyPr/>
          <a:lstStyle/>
          <a:p>
            <a:r>
              <a:t>Siege of Jerusalem </a:t>
            </a:r>
            <a:r>
              <a:rPr sz="2800"/>
              <a:t>( 2 Kg. 25:1-7; Je. 39, 52)</a:t>
            </a:r>
          </a:p>
        </p:txBody>
      </p:sp>
      <p:sp>
        <p:nvSpPr>
          <p:cNvPr id="1272" name="The siege began in Zedekiah’s 9th regnal year and lasted nearly two years.…"/>
          <p:cNvSpPr txBox="1">
            <a:spLocks noGrp="1"/>
          </p:cNvSpPr>
          <p:nvPr>
            <p:ph type="body" idx="4294967295"/>
          </p:nvPr>
        </p:nvSpPr>
        <p:spPr>
          <a:xfrm>
            <a:off x="457200" y="1828800"/>
            <a:ext cx="8305800" cy="4800600"/>
          </a:xfrm>
          <a:prstGeom prst="rect">
            <a:avLst/>
          </a:prstGeom>
        </p:spPr>
        <p:txBody>
          <a:bodyPr/>
          <a:lstStyle/>
          <a:p>
            <a:pPr>
              <a:lnSpc>
                <a:spcPct val="90000"/>
              </a:lnSpc>
              <a:buSzTx/>
              <a:buNone/>
              <a:defRPr b="1"/>
            </a:pPr>
            <a:r>
              <a:t>The siege began in Zedekiah’s 9</a:t>
            </a:r>
            <a:r>
              <a:rPr baseline="30000"/>
              <a:t>th</a:t>
            </a:r>
            <a:r>
              <a:t> regnal year and lasted nearly two years.</a:t>
            </a:r>
          </a:p>
          <a:p>
            <a:pPr>
              <a:lnSpc>
                <a:spcPct val="90000"/>
              </a:lnSpc>
              <a:spcBef>
                <a:spcPts val="600"/>
              </a:spcBef>
              <a:defRPr sz="2800" i="1"/>
            </a:pPr>
            <a:r>
              <a:t>Starvation was rampant (2 Kg. 25:3), and some of the besieged resorted to cannibalism (La. 4:10).</a:t>
            </a:r>
          </a:p>
          <a:p>
            <a:pPr>
              <a:lnSpc>
                <a:spcPct val="90000"/>
              </a:lnSpc>
              <a:spcBef>
                <a:spcPts val="600"/>
              </a:spcBef>
              <a:defRPr sz="2800" i="1"/>
            </a:pPr>
            <a:r>
              <a:t>Possibly acting on Jeremiah’s suggestion (Je. 38:14-28), some citizens slipped out and gave themselves up to the Babylonians (Je. 38:19).</a:t>
            </a:r>
          </a:p>
          <a:p>
            <a:pPr>
              <a:lnSpc>
                <a:spcPct val="90000"/>
              </a:lnSpc>
              <a:spcBef>
                <a:spcPts val="600"/>
              </a:spcBef>
              <a:defRPr sz="2800" i="1"/>
            </a:pPr>
            <a:r>
              <a:t>Ezekiel in Babylon predicted that Zedekiah would attempt to flee the city (Eze. 12:12-14; 17:19-21). This, in fact, happened, but he was caught, just as Ezekiel predicted (2 Kg. 25:4-7).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72">
                                            <p:bg/>
                                          </p:spTgt>
                                        </p:tgtEl>
                                        <p:attrNameLst>
                                          <p:attrName>style.visibility</p:attrName>
                                        </p:attrNameLst>
                                      </p:cBhvr>
                                      <p:to>
                                        <p:strVal val="visible"/>
                                      </p:to>
                                    </p:set>
                                    <p:anim calcmode="lin" valueType="num">
                                      <p:cBhvr>
                                        <p:cTn id="7" dur="500" fill="hold"/>
                                        <p:tgtEl>
                                          <p:spTgt spid="1272">
                                            <p:bg/>
                                          </p:spTgt>
                                        </p:tgtEl>
                                        <p:attrNameLst>
                                          <p:attrName>ppt_w</p:attrName>
                                        </p:attrNameLst>
                                      </p:cBhvr>
                                      <p:tavLst>
                                        <p:tav tm="0">
                                          <p:val>
                                            <p:fltVal val="0"/>
                                          </p:val>
                                        </p:tav>
                                        <p:tav tm="100000">
                                          <p:val>
                                            <p:strVal val="#ppt_w"/>
                                          </p:val>
                                        </p:tav>
                                      </p:tavLst>
                                    </p:anim>
                                    <p:anim calcmode="lin" valueType="num">
                                      <p:cBhvr>
                                        <p:cTn id="8" dur="500" fill="hold"/>
                                        <p:tgtEl>
                                          <p:spTgt spid="12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72">
                                            <p:txEl>
                                              <p:pRg st="0" end="0"/>
                                            </p:txEl>
                                          </p:spTgt>
                                        </p:tgtEl>
                                        <p:attrNameLst>
                                          <p:attrName>style.visibility</p:attrName>
                                        </p:attrNameLst>
                                      </p:cBhvr>
                                      <p:to>
                                        <p:strVal val="visible"/>
                                      </p:to>
                                    </p:set>
                                    <p:anim calcmode="lin" valueType="num">
                                      <p:cBhvr>
                                        <p:cTn id="11" dur="500" fill="hold"/>
                                        <p:tgtEl>
                                          <p:spTgt spid="127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7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72">
                                            <p:txEl>
                                              <p:pRg st="1" end="1"/>
                                            </p:txEl>
                                          </p:spTgt>
                                        </p:tgtEl>
                                        <p:attrNameLst>
                                          <p:attrName>style.visibility</p:attrName>
                                        </p:attrNameLst>
                                      </p:cBhvr>
                                      <p:to>
                                        <p:strVal val="visible"/>
                                      </p:to>
                                    </p:set>
                                    <p:anim calcmode="lin" valueType="num">
                                      <p:cBhvr>
                                        <p:cTn id="16" dur="500" fill="hold"/>
                                        <p:tgtEl>
                                          <p:spTgt spid="127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7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72">
                                            <p:txEl>
                                              <p:pRg st="2" end="2"/>
                                            </p:txEl>
                                          </p:spTgt>
                                        </p:tgtEl>
                                        <p:attrNameLst>
                                          <p:attrName>style.visibility</p:attrName>
                                        </p:attrNameLst>
                                      </p:cBhvr>
                                      <p:to>
                                        <p:strVal val="visible"/>
                                      </p:to>
                                    </p:set>
                                    <p:anim calcmode="lin" valueType="num">
                                      <p:cBhvr>
                                        <p:cTn id="21" dur="500" fill="hold"/>
                                        <p:tgtEl>
                                          <p:spTgt spid="127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7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72">
                                            <p:txEl>
                                              <p:pRg st="3" end="3"/>
                                            </p:txEl>
                                          </p:spTgt>
                                        </p:tgtEl>
                                        <p:attrNameLst>
                                          <p:attrName>style.visibility</p:attrName>
                                        </p:attrNameLst>
                                      </p:cBhvr>
                                      <p:to>
                                        <p:strVal val="visible"/>
                                      </p:to>
                                    </p:set>
                                    <p:anim calcmode="lin" valueType="num">
                                      <p:cBhvr>
                                        <p:cTn id="27" dur="500" fill="hold"/>
                                        <p:tgtEl>
                                          <p:spTgt spid="127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7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1" build="p" bldLvl="5" animBg="1" advAuto="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205</a:t>
            </a:fld>
            <a:endParaRPr/>
          </a:p>
        </p:txBody>
      </p:sp>
      <p:sp>
        <p:nvSpPr>
          <p:cNvPr id="1275" name="Siege of Jerusalem ( 2 Kg. 25:1-7; Je. 39, 52)"/>
          <p:cNvSpPr txBox="1">
            <a:spLocks noGrp="1"/>
          </p:cNvSpPr>
          <p:nvPr>
            <p:ph type="title" idx="4294967295"/>
          </p:nvPr>
        </p:nvSpPr>
        <p:spPr>
          <a:xfrm>
            <a:off x="381000" y="533398"/>
            <a:ext cx="8534400" cy="1143004"/>
          </a:xfrm>
          <a:prstGeom prst="rect">
            <a:avLst/>
          </a:prstGeom>
        </p:spPr>
        <p:txBody>
          <a:bodyPr/>
          <a:lstStyle/>
          <a:p>
            <a:r>
              <a:rPr sz="2800"/>
              <a:t>エルサレム包囲戦</a:t>
            </a:r>
          </a:p>
          <a:p>
            <a:r>
              <a:rPr sz="2800"/>
              <a:t>（列王記第二 25章1〜7節；エレミヤ書 39章・52章）</a:t>
            </a:r>
          </a:p>
        </p:txBody>
      </p:sp>
      <p:sp>
        <p:nvSpPr>
          <p:cNvPr id="1276" name="The siege began in Zedekiah’s 9th regnal year and lasted nearly two years.…"/>
          <p:cNvSpPr txBox="1">
            <a:spLocks noGrp="1"/>
          </p:cNvSpPr>
          <p:nvPr>
            <p:ph type="body" idx="4294967295"/>
          </p:nvPr>
        </p:nvSpPr>
        <p:spPr>
          <a:xfrm>
            <a:off x="457200" y="1828800"/>
            <a:ext cx="8305800" cy="4800600"/>
          </a:xfrm>
          <a:prstGeom prst="rect">
            <a:avLst/>
          </a:prstGeom>
        </p:spPr>
        <p:txBody>
          <a:bodyPr/>
          <a:lstStyle/>
          <a:p>
            <a:pPr marL="371221" indent="-371221" defTabSz="722376">
              <a:lnSpc>
                <a:spcPct val="90000"/>
              </a:lnSpc>
              <a:spcBef>
                <a:spcPts val="500"/>
              </a:spcBef>
              <a:buSzTx/>
              <a:buNone/>
              <a:defRPr sz="2528" b="1"/>
            </a:pPr>
            <a:r>
              <a:t>包囲戦はゼデキヤの治世9年目に始まり、ほぼ2年間続いた。</a:t>
            </a:r>
          </a:p>
          <a:p>
            <a:pPr marL="371221" indent="-371221" defTabSz="722376">
              <a:lnSpc>
                <a:spcPct val="90000"/>
              </a:lnSpc>
              <a:spcBef>
                <a:spcPts val="400"/>
              </a:spcBef>
              <a:defRPr sz="2212" i="1"/>
            </a:pPr>
            <a:r>
              <a:t>飢餓が猛威を振るい（列王記第二 25章3節）、包囲された者たちの中には人肉食に及んだ者もいた（哀歌4章10節）。</a:t>
            </a:r>
          </a:p>
          <a:p>
            <a:pPr marL="371221" indent="-371221" defTabSz="722376">
              <a:lnSpc>
                <a:spcPct val="90000"/>
              </a:lnSpc>
              <a:spcBef>
                <a:spcPts val="400"/>
              </a:spcBef>
              <a:defRPr sz="2212" i="1"/>
            </a:pPr>
            <a:r>
              <a:t>おそらくエレミヤの助言に従って（エレミヤ書38章14〜28節）、数人の市民がこっそり脱出し、バビロン人に降伏した（エレミヤ書38章19節）。</a:t>
            </a:r>
          </a:p>
          <a:p>
            <a:pPr marL="371221" indent="-371221" defTabSz="722376">
              <a:lnSpc>
                <a:spcPct val="90000"/>
              </a:lnSpc>
              <a:spcBef>
                <a:spcPts val="400"/>
              </a:spcBef>
              <a:defRPr sz="2212" i="1"/>
            </a:pPr>
            <a:r>
              <a:t>バビロンにいたエゼキエルは、ゼデキヤがエルサレムから逃亡を試みると予言した（エゼキエル書12章12〜14節、17章19〜21節）。実際にそれは起こったが、予言通り彼は捕らえられた（列王記第二 25章4〜7節）。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76">
                                            <p:bg/>
                                          </p:spTgt>
                                        </p:tgtEl>
                                        <p:attrNameLst>
                                          <p:attrName>style.visibility</p:attrName>
                                        </p:attrNameLst>
                                      </p:cBhvr>
                                      <p:to>
                                        <p:strVal val="visible"/>
                                      </p:to>
                                    </p:set>
                                    <p:anim calcmode="lin" valueType="num">
                                      <p:cBhvr>
                                        <p:cTn id="7" dur="500" fill="hold"/>
                                        <p:tgtEl>
                                          <p:spTgt spid="1276">
                                            <p:bg/>
                                          </p:spTgt>
                                        </p:tgtEl>
                                        <p:attrNameLst>
                                          <p:attrName>ppt_w</p:attrName>
                                        </p:attrNameLst>
                                      </p:cBhvr>
                                      <p:tavLst>
                                        <p:tav tm="0">
                                          <p:val>
                                            <p:fltVal val="0"/>
                                          </p:val>
                                        </p:tav>
                                        <p:tav tm="100000">
                                          <p:val>
                                            <p:strVal val="#ppt_w"/>
                                          </p:val>
                                        </p:tav>
                                      </p:tavLst>
                                    </p:anim>
                                    <p:anim calcmode="lin" valueType="num">
                                      <p:cBhvr>
                                        <p:cTn id="8" dur="500" fill="hold"/>
                                        <p:tgtEl>
                                          <p:spTgt spid="127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76">
                                            <p:txEl>
                                              <p:pRg st="0" end="0"/>
                                            </p:txEl>
                                          </p:spTgt>
                                        </p:tgtEl>
                                        <p:attrNameLst>
                                          <p:attrName>style.visibility</p:attrName>
                                        </p:attrNameLst>
                                      </p:cBhvr>
                                      <p:to>
                                        <p:strVal val="visible"/>
                                      </p:to>
                                    </p:set>
                                    <p:anim calcmode="lin" valueType="num">
                                      <p:cBhvr>
                                        <p:cTn id="11" dur="500" fill="hold"/>
                                        <p:tgtEl>
                                          <p:spTgt spid="127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7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76">
                                            <p:txEl>
                                              <p:pRg st="1" end="1"/>
                                            </p:txEl>
                                          </p:spTgt>
                                        </p:tgtEl>
                                        <p:attrNameLst>
                                          <p:attrName>style.visibility</p:attrName>
                                        </p:attrNameLst>
                                      </p:cBhvr>
                                      <p:to>
                                        <p:strVal val="visible"/>
                                      </p:to>
                                    </p:set>
                                    <p:anim calcmode="lin" valueType="num">
                                      <p:cBhvr>
                                        <p:cTn id="16" dur="500" fill="hold"/>
                                        <p:tgtEl>
                                          <p:spTgt spid="127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7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76">
                                            <p:txEl>
                                              <p:pRg st="2" end="2"/>
                                            </p:txEl>
                                          </p:spTgt>
                                        </p:tgtEl>
                                        <p:attrNameLst>
                                          <p:attrName>style.visibility</p:attrName>
                                        </p:attrNameLst>
                                      </p:cBhvr>
                                      <p:to>
                                        <p:strVal val="visible"/>
                                      </p:to>
                                    </p:set>
                                    <p:anim calcmode="lin" valueType="num">
                                      <p:cBhvr>
                                        <p:cTn id="21" dur="500" fill="hold"/>
                                        <p:tgtEl>
                                          <p:spTgt spid="127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76">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276">
                                            <p:txEl>
                                              <p:pRg st="3" end="3"/>
                                            </p:txEl>
                                          </p:spTgt>
                                        </p:tgtEl>
                                        <p:attrNameLst>
                                          <p:attrName>style.visibility</p:attrName>
                                        </p:attrNameLst>
                                      </p:cBhvr>
                                      <p:to>
                                        <p:strVal val="visible"/>
                                      </p:to>
                                    </p:set>
                                    <p:anim calcmode="lin" valueType="num">
                                      <p:cBhvr>
                                        <p:cTn id="26" dur="500" fill="hold"/>
                                        <p:tgtEl>
                                          <p:spTgt spid="1276">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27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 grpId="1" build="p" bldLvl="5" animBg="1" advAuto="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Iron and bronze Arrowheads"/>
          <p:cNvSpPr txBox="1">
            <a:spLocks noGrp="1"/>
          </p:cNvSpPr>
          <p:nvPr>
            <p:ph type="title" idx="4294967295"/>
          </p:nvPr>
        </p:nvSpPr>
        <p:spPr>
          <a:xfrm>
            <a:off x="26147" y="623047"/>
            <a:ext cx="5492680" cy="838201"/>
          </a:xfrm>
          <a:prstGeom prst="rect">
            <a:avLst/>
          </a:prstGeom>
        </p:spPr>
        <p:txBody>
          <a:bodyPr/>
          <a:lstStyle/>
          <a:p>
            <a:pPr algn="ctr" defTabSz="502920">
              <a:defRPr sz="2200">
                <a:latin typeface="Impact"/>
                <a:ea typeface="Impact"/>
                <a:cs typeface="Impact"/>
                <a:sym typeface="Impact"/>
              </a:defRPr>
            </a:pPr>
            <a:r>
              <a:t>Iron and bronze Arrowheads　</a:t>
            </a:r>
          </a:p>
          <a:p>
            <a:pPr algn="ctr" defTabSz="502920">
              <a:defRPr sz="2200">
                <a:latin typeface="Impact"/>
                <a:ea typeface="Impact"/>
                <a:cs typeface="Impact"/>
                <a:sym typeface="Impact"/>
              </a:defRPr>
            </a:pPr>
            <a:r>
              <a:t>鉄と青銅の矢じり</a:t>
            </a:r>
          </a:p>
        </p:txBody>
      </p:sp>
      <p:sp>
        <p:nvSpPr>
          <p:cNvPr id="1279" name="These four arrowheads were discovered at the base of the defense tower (previous slide) from the Jerusalem destruction.…"/>
          <p:cNvSpPr txBox="1">
            <a:spLocks noGrp="1"/>
          </p:cNvSpPr>
          <p:nvPr>
            <p:ph type="body" sz="half" idx="4294967295"/>
          </p:nvPr>
        </p:nvSpPr>
        <p:spPr>
          <a:xfrm>
            <a:off x="6025570" y="383988"/>
            <a:ext cx="3118431" cy="6553201"/>
          </a:xfrm>
          <a:prstGeom prst="rect">
            <a:avLst/>
          </a:prstGeom>
        </p:spPr>
        <p:txBody>
          <a:bodyPr/>
          <a:lstStyle/>
          <a:p>
            <a:pPr marL="343027" indent="-343027" defTabSz="667512">
              <a:lnSpc>
                <a:spcPct val="90000"/>
              </a:lnSpc>
              <a:spcBef>
                <a:spcPts val="300"/>
              </a:spcBef>
              <a:buSzTx/>
              <a:buNone/>
              <a:defRPr sz="1752">
                <a:latin typeface="Arial Narrow"/>
                <a:ea typeface="Arial Narrow"/>
                <a:cs typeface="Arial Narrow"/>
                <a:sym typeface="Arial Narrow"/>
              </a:defRPr>
            </a:pPr>
            <a:r>
              <a:t>	These four arrowheads were discovered at the base of the defense tower (previous slide) from the Jerusalem destruction.</a:t>
            </a:r>
          </a:p>
          <a:p>
            <a:pPr marL="343027" indent="-343027" defTabSz="667512">
              <a:lnSpc>
                <a:spcPct val="90000"/>
              </a:lnSpc>
              <a:spcBef>
                <a:spcPts val="300"/>
              </a:spcBef>
              <a:buSzTx/>
              <a:buNone/>
              <a:defRPr sz="1752">
                <a:latin typeface="Arial Narrow"/>
                <a:ea typeface="Arial Narrow"/>
                <a:cs typeface="Arial Narrow"/>
                <a:sym typeface="Arial Narrow"/>
              </a:defRPr>
            </a:pPr>
            <a:r>
              <a:t>	The three light colored arrowheads are iron (probably of local manufacture), and the green tinted one to the lower right is bronze, a Scythian style favored by Babylonian mercenaries.</a:t>
            </a:r>
          </a:p>
          <a:p>
            <a:pPr marL="343027" indent="-343027" defTabSz="667512">
              <a:lnSpc>
                <a:spcPct val="90000"/>
              </a:lnSpc>
              <a:spcBef>
                <a:spcPts val="300"/>
              </a:spcBef>
              <a:buSzTx/>
              <a:buNone/>
              <a:defRPr sz="1752">
                <a:latin typeface="Arial Narrow"/>
                <a:ea typeface="Arial Narrow"/>
                <a:cs typeface="Arial Narrow"/>
                <a:sym typeface="Arial Narrow"/>
              </a:defRPr>
            </a:pPr>
            <a:r>
              <a:t>　　</a:t>
            </a:r>
          </a:p>
          <a:p>
            <a:pPr marL="343027" indent="-343027" defTabSz="667512">
              <a:lnSpc>
                <a:spcPct val="90000"/>
              </a:lnSpc>
              <a:spcBef>
                <a:spcPts val="300"/>
              </a:spcBef>
              <a:buSzTx/>
              <a:buNone/>
              <a:defRPr sz="1752">
                <a:latin typeface="Arial Narrow"/>
                <a:ea typeface="Arial Narrow"/>
                <a:cs typeface="Arial Narrow"/>
                <a:sym typeface="Arial Narrow"/>
              </a:defRPr>
            </a:pPr>
            <a:r>
              <a:t>　　これら4本の矢じりは、     エルサレム破壊時の防衛塔の基部（前のスライド）で発見されました。3本の淡色の矢じりは鉄製で、おそらく地元で製造されたものです。右下の緑がかった矢じりは青銅製で、バビロンの傭兵に好まれたスキタイ風の様式です。</a:t>
            </a:r>
          </a:p>
        </p:txBody>
      </p:sp>
      <p:pic>
        <p:nvPicPr>
          <p:cNvPr id="1280" name="HBS104" descr="HBS104"/>
          <p:cNvPicPr>
            <a:picLocks noChangeAspect="1"/>
          </p:cNvPicPr>
          <p:nvPr/>
        </p:nvPicPr>
        <p:blipFill>
          <a:blip r:embed="rId2"/>
          <a:stretch>
            <a:fillRect/>
          </a:stretch>
        </p:blipFill>
        <p:spPr>
          <a:xfrm>
            <a:off x="0" y="1826916"/>
            <a:ext cx="6333565" cy="41928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207</a:t>
            </a:fld>
            <a:endParaRPr/>
          </a:p>
        </p:txBody>
      </p:sp>
      <p:sp>
        <p:nvSpPr>
          <p:cNvPr id="1283" name="The Aftermath (2 Kg. 25:8-26)"/>
          <p:cNvSpPr txBox="1">
            <a:spLocks noGrp="1"/>
          </p:cNvSpPr>
          <p:nvPr>
            <p:ph type="title" idx="4294967295"/>
          </p:nvPr>
        </p:nvSpPr>
        <p:spPr>
          <a:xfrm>
            <a:off x="152400" y="533398"/>
            <a:ext cx="8229600" cy="1143004"/>
          </a:xfrm>
          <a:prstGeom prst="rect">
            <a:avLst/>
          </a:prstGeom>
        </p:spPr>
        <p:txBody>
          <a:bodyPr/>
          <a:lstStyle/>
          <a:p>
            <a:r>
              <a:t>The Aftermath </a:t>
            </a:r>
            <a:r>
              <a:rPr sz="2800"/>
              <a:t>(2 Kg. 25:8-26)</a:t>
            </a:r>
          </a:p>
        </p:txBody>
      </p:sp>
      <p:sp>
        <p:nvSpPr>
          <p:cNvPr id="1284" name="After Zedekiah’s capture, he was forced to watch the execution of his sons after which his eyes were put out.…"/>
          <p:cNvSpPr txBox="1">
            <a:spLocks noGrp="1"/>
          </p:cNvSpPr>
          <p:nvPr>
            <p:ph type="body" idx="4294967295"/>
          </p:nvPr>
        </p:nvSpPr>
        <p:spPr>
          <a:xfrm>
            <a:off x="152400" y="1752600"/>
            <a:ext cx="8839200" cy="4876800"/>
          </a:xfrm>
          <a:prstGeom prst="rect">
            <a:avLst/>
          </a:prstGeom>
        </p:spPr>
        <p:txBody>
          <a:bodyPr/>
          <a:lstStyle/>
          <a:p>
            <a:pPr>
              <a:lnSpc>
                <a:spcPct val="90000"/>
              </a:lnSpc>
              <a:buSzTx/>
              <a:buNone/>
              <a:defRPr b="1"/>
            </a:pPr>
            <a:r>
              <a:t>After Zedekiah’s capture, he was forced to watch the execution of his sons after which his eyes were put out.</a:t>
            </a:r>
          </a:p>
          <a:p>
            <a:pPr>
              <a:lnSpc>
                <a:spcPct val="90000"/>
              </a:lnSpc>
              <a:spcBef>
                <a:spcPts val="600"/>
              </a:spcBef>
              <a:defRPr sz="2800" i="1"/>
            </a:pPr>
            <a:r>
              <a:t>The temple was burned.</a:t>
            </a:r>
          </a:p>
          <a:p>
            <a:pPr>
              <a:lnSpc>
                <a:spcPct val="90000"/>
              </a:lnSpc>
              <a:spcBef>
                <a:spcPts val="600"/>
              </a:spcBef>
              <a:defRPr sz="2800" i="1"/>
            </a:pPr>
            <a:r>
              <a:t>Every major building was burned.</a:t>
            </a:r>
          </a:p>
          <a:p>
            <a:pPr>
              <a:lnSpc>
                <a:spcPct val="90000"/>
              </a:lnSpc>
              <a:spcBef>
                <a:spcPts val="600"/>
              </a:spcBef>
              <a:defRPr sz="2800" i="1"/>
            </a:pPr>
            <a:r>
              <a:t>The walls of Jerusalem were broken down.</a:t>
            </a:r>
          </a:p>
          <a:p>
            <a:pPr>
              <a:lnSpc>
                <a:spcPct val="90000"/>
              </a:lnSpc>
              <a:spcBef>
                <a:spcPts val="600"/>
              </a:spcBef>
              <a:defRPr sz="2800" i="1"/>
            </a:pPr>
            <a:r>
              <a:t>Anything of worth was pillaged.</a:t>
            </a:r>
          </a:p>
          <a:p>
            <a:pPr>
              <a:lnSpc>
                <a:spcPct val="90000"/>
              </a:lnSpc>
              <a:spcBef>
                <a:spcPts val="600"/>
              </a:spcBef>
              <a:defRPr sz="2800" i="1"/>
            </a:pPr>
            <a:r>
              <a:t>The remaining citizens of worth were deported.</a:t>
            </a:r>
          </a:p>
          <a:p>
            <a:pPr>
              <a:lnSpc>
                <a:spcPct val="90000"/>
              </a:lnSpc>
              <a:spcBef>
                <a:spcPts val="600"/>
              </a:spcBef>
              <a:defRPr sz="2800" i="1"/>
            </a:pPr>
            <a:r>
              <a:t>Gedaliah was appointed as governor of Jerusalem under the Babylonians, though he soon was assassinated.</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84">
                                            <p:bg/>
                                          </p:spTgt>
                                        </p:tgtEl>
                                        <p:attrNameLst>
                                          <p:attrName>style.visibility</p:attrName>
                                        </p:attrNameLst>
                                      </p:cBhvr>
                                      <p:to>
                                        <p:strVal val="visible"/>
                                      </p:to>
                                    </p:set>
                                    <p:anim calcmode="lin" valueType="num">
                                      <p:cBhvr>
                                        <p:cTn id="7" dur="500" fill="hold"/>
                                        <p:tgtEl>
                                          <p:spTgt spid="1284">
                                            <p:bg/>
                                          </p:spTgt>
                                        </p:tgtEl>
                                        <p:attrNameLst>
                                          <p:attrName>ppt_w</p:attrName>
                                        </p:attrNameLst>
                                      </p:cBhvr>
                                      <p:tavLst>
                                        <p:tav tm="0">
                                          <p:val>
                                            <p:fltVal val="0"/>
                                          </p:val>
                                        </p:tav>
                                        <p:tav tm="100000">
                                          <p:val>
                                            <p:strVal val="#ppt_w"/>
                                          </p:val>
                                        </p:tav>
                                      </p:tavLst>
                                    </p:anim>
                                    <p:anim calcmode="lin" valueType="num">
                                      <p:cBhvr>
                                        <p:cTn id="8" dur="500" fill="hold"/>
                                        <p:tgtEl>
                                          <p:spTgt spid="12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84">
                                            <p:txEl>
                                              <p:pRg st="0" end="0"/>
                                            </p:txEl>
                                          </p:spTgt>
                                        </p:tgtEl>
                                        <p:attrNameLst>
                                          <p:attrName>style.visibility</p:attrName>
                                        </p:attrNameLst>
                                      </p:cBhvr>
                                      <p:to>
                                        <p:strVal val="visible"/>
                                      </p:to>
                                    </p:set>
                                    <p:anim calcmode="lin" valueType="num">
                                      <p:cBhvr>
                                        <p:cTn id="11" dur="500" fill="hold"/>
                                        <p:tgtEl>
                                          <p:spTgt spid="128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8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84">
                                            <p:txEl>
                                              <p:pRg st="1" end="1"/>
                                            </p:txEl>
                                          </p:spTgt>
                                        </p:tgtEl>
                                        <p:attrNameLst>
                                          <p:attrName>style.visibility</p:attrName>
                                        </p:attrNameLst>
                                      </p:cBhvr>
                                      <p:to>
                                        <p:strVal val="visible"/>
                                      </p:to>
                                    </p:set>
                                    <p:anim calcmode="lin" valueType="num">
                                      <p:cBhvr>
                                        <p:cTn id="16" dur="500" fill="hold"/>
                                        <p:tgtEl>
                                          <p:spTgt spid="128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8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84">
                                            <p:txEl>
                                              <p:pRg st="2" end="2"/>
                                            </p:txEl>
                                          </p:spTgt>
                                        </p:tgtEl>
                                        <p:attrNameLst>
                                          <p:attrName>style.visibility</p:attrName>
                                        </p:attrNameLst>
                                      </p:cBhvr>
                                      <p:to>
                                        <p:strVal val="visible"/>
                                      </p:to>
                                    </p:set>
                                    <p:anim calcmode="lin" valueType="num">
                                      <p:cBhvr>
                                        <p:cTn id="21" dur="500" fill="hold"/>
                                        <p:tgtEl>
                                          <p:spTgt spid="128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84">
                                            <p:txEl>
                                              <p:pRg st="3" end="3"/>
                                            </p:txEl>
                                          </p:spTgt>
                                        </p:tgtEl>
                                        <p:attrNameLst>
                                          <p:attrName>style.visibility</p:attrName>
                                        </p:attrNameLst>
                                      </p:cBhvr>
                                      <p:to>
                                        <p:strVal val="visible"/>
                                      </p:to>
                                    </p:set>
                                    <p:anim calcmode="lin" valueType="num">
                                      <p:cBhvr>
                                        <p:cTn id="27" dur="500" fill="hold"/>
                                        <p:tgtEl>
                                          <p:spTgt spid="128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8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1284">
                                            <p:txEl>
                                              <p:pRg st="4" end="4"/>
                                            </p:txEl>
                                          </p:spTgt>
                                        </p:tgtEl>
                                        <p:attrNameLst>
                                          <p:attrName>style.visibility</p:attrName>
                                        </p:attrNameLst>
                                      </p:cBhvr>
                                      <p:to>
                                        <p:strVal val="visible"/>
                                      </p:to>
                                    </p:set>
                                    <p:anim calcmode="lin" valueType="num">
                                      <p:cBhvr>
                                        <p:cTn id="33" dur="500" fill="hold"/>
                                        <p:tgtEl>
                                          <p:spTgt spid="128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28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1284">
                                            <p:txEl>
                                              <p:pRg st="5" end="5"/>
                                            </p:txEl>
                                          </p:spTgt>
                                        </p:tgtEl>
                                        <p:attrNameLst>
                                          <p:attrName>style.visibility</p:attrName>
                                        </p:attrNameLst>
                                      </p:cBhvr>
                                      <p:to>
                                        <p:strVal val="visible"/>
                                      </p:to>
                                    </p:set>
                                    <p:anim calcmode="lin" valueType="num">
                                      <p:cBhvr>
                                        <p:cTn id="39" dur="500" fill="hold"/>
                                        <p:tgtEl>
                                          <p:spTgt spid="1284">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28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1" nodeType="clickEffect">
                                  <p:stCondLst>
                                    <p:cond delay="0"/>
                                  </p:stCondLst>
                                  <p:iterate>
                                    <p:tmAbs val="0"/>
                                  </p:iterate>
                                  <p:childTnLst>
                                    <p:set>
                                      <p:cBhvr>
                                        <p:cTn id="44" fill="hold"/>
                                        <p:tgtEl>
                                          <p:spTgt spid="1284">
                                            <p:txEl>
                                              <p:pRg st="6" end="6"/>
                                            </p:txEl>
                                          </p:spTgt>
                                        </p:tgtEl>
                                        <p:attrNameLst>
                                          <p:attrName>style.visibility</p:attrName>
                                        </p:attrNameLst>
                                      </p:cBhvr>
                                      <p:to>
                                        <p:strVal val="visible"/>
                                      </p:to>
                                    </p:set>
                                    <p:anim calcmode="lin" valueType="num">
                                      <p:cBhvr>
                                        <p:cTn id="45" dur="500" fill="hold"/>
                                        <p:tgtEl>
                                          <p:spTgt spid="1284">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128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4" grpId="1" build="p" bldLvl="5" animBg="1" advAuto="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208</a:t>
            </a:fld>
            <a:endParaRPr/>
          </a:p>
        </p:txBody>
      </p:sp>
      <p:sp>
        <p:nvSpPr>
          <p:cNvPr id="1287" name="The Aftermath (2 Kg. 25:8-26)"/>
          <p:cNvSpPr txBox="1">
            <a:spLocks noGrp="1"/>
          </p:cNvSpPr>
          <p:nvPr>
            <p:ph type="title" idx="4294967295"/>
          </p:nvPr>
        </p:nvSpPr>
        <p:spPr>
          <a:xfrm>
            <a:off x="68729" y="760503"/>
            <a:ext cx="8229601" cy="872354"/>
          </a:xfrm>
          <a:prstGeom prst="rect">
            <a:avLst/>
          </a:prstGeom>
        </p:spPr>
        <p:txBody>
          <a:bodyPr/>
          <a:lstStyle>
            <a:lvl1pPr defTabSz="905255">
              <a:defRPr sz="2772"/>
            </a:lvl1pPr>
          </a:lstStyle>
          <a:p>
            <a:pPr>
              <a:defRPr sz="4356"/>
            </a:pPr>
            <a:r>
              <a:rPr sz="2772" dirty="0" err="1"/>
              <a:t>その後の出来事（列王記第二</a:t>
            </a:r>
            <a:r>
              <a:rPr sz="2772" dirty="0"/>
              <a:t> 25章8〜26節）</a:t>
            </a:r>
          </a:p>
        </p:txBody>
      </p:sp>
      <p:sp>
        <p:nvSpPr>
          <p:cNvPr id="1288" name="After Zedekiah’s capture, he was forced to watch the execution of his sons after which his eyes were put out.…"/>
          <p:cNvSpPr txBox="1">
            <a:spLocks noGrp="1"/>
          </p:cNvSpPr>
          <p:nvPr>
            <p:ph type="body" idx="4294967295"/>
          </p:nvPr>
        </p:nvSpPr>
        <p:spPr>
          <a:xfrm>
            <a:off x="152400" y="1752600"/>
            <a:ext cx="8839200" cy="4876800"/>
          </a:xfrm>
          <a:prstGeom prst="rect">
            <a:avLst/>
          </a:prstGeom>
        </p:spPr>
        <p:txBody>
          <a:bodyPr/>
          <a:lstStyle/>
          <a:p>
            <a:pPr>
              <a:lnSpc>
                <a:spcPct val="90000"/>
              </a:lnSpc>
              <a:buSzTx/>
              <a:buNone/>
              <a:defRPr b="1"/>
            </a:pPr>
            <a:r>
              <a:t>ゼデキヤが捕らえられた後、彼は息子たちの処刑を見せられ、その後、目をえぐられた。</a:t>
            </a:r>
          </a:p>
          <a:p>
            <a:pPr>
              <a:lnSpc>
                <a:spcPct val="90000"/>
              </a:lnSpc>
              <a:spcBef>
                <a:spcPts val="600"/>
              </a:spcBef>
              <a:defRPr sz="2800" i="1"/>
            </a:pPr>
            <a:r>
              <a:t>神殿は焼き払われた。</a:t>
            </a:r>
          </a:p>
          <a:p>
            <a:pPr>
              <a:lnSpc>
                <a:spcPct val="90000"/>
              </a:lnSpc>
              <a:spcBef>
                <a:spcPts val="600"/>
              </a:spcBef>
              <a:defRPr sz="2800" i="1"/>
            </a:pPr>
            <a:r>
              <a:t>エルサレムの主要な建物はすべて焼かれた。</a:t>
            </a:r>
          </a:p>
          <a:p>
            <a:pPr>
              <a:lnSpc>
                <a:spcPct val="90000"/>
              </a:lnSpc>
              <a:spcBef>
                <a:spcPts val="600"/>
              </a:spcBef>
              <a:defRPr sz="2800" i="1"/>
            </a:pPr>
            <a:r>
              <a:t>エルサレムの城壁は破壊された。</a:t>
            </a:r>
          </a:p>
          <a:p>
            <a:pPr>
              <a:lnSpc>
                <a:spcPct val="90000"/>
              </a:lnSpc>
              <a:spcBef>
                <a:spcPts val="600"/>
              </a:spcBef>
              <a:defRPr sz="2800" i="1"/>
            </a:pPr>
            <a:r>
              <a:t>価値あるものはすべて略奪された。</a:t>
            </a:r>
          </a:p>
          <a:p>
            <a:pPr>
              <a:lnSpc>
                <a:spcPct val="90000"/>
              </a:lnSpc>
              <a:spcBef>
                <a:spcPts val="600"/>
              </a:spcBef>
              <a:defRPr sz="2800" i="1"/>
            </a:pPr>
            <a:r>
              <a:t>価値のある残りの市民は追放された。</a:t>
            </a:r>
          </a:p>
          <a:p>
            <a:pPr>
              <a:lnSpc>
                <a:spcPct val="90000"/>
              </a:lnSpc>
              <a:spcBef>
                <a:spcPts val="600"/>
              </a:spcBef>
              <a:defRPr sz="2800" i="1"/>
            </a:pPr>
            <a:r>
              <a:t>ゲダリヤがバビロンのもとでエルサレムの総督に任命されたが、まもなく暗殺された。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88">
                                            <p:bg/>
                                          </p:spTgt>
                                        </p:tgtEl>
                                        <p:attrNameLst>
                                          <p:attrName>style.visibility</p:attrName>
                                        </p:attrNameLst>
                                      </p:cBhvr>
                                      <p:to>
                                        <p:strVal val="visible"/>
                                      </p:to>
                                    </p:set>
                                    <p:anim calcmode="lin" valueType="num">
                                      <p:cBhvr>
                                        <p:cTn id="7" dur="500" fill="hold"/>
                                        <p:tgtEl>
                                          <p:spTgt spid="1288">
                                            <p:bg/>
                                          </p:spTgt>
                                        </p:tgtEl>
                                        <p:attrNameLst>
                                          <p:attrName>ppt_w</p:attrName>
                                        </p:attrNameLst>
                                      </p:cBhvr>
                                      <p:tavLst>
                                        <p:tav tm="0">
                                          <p:val>
                                            <p:fltVal val="0"/>
                                          </p:val>
                                        </p:tav>
                                        <p:tav tm="100000">
                                          <p:val>
                                            <p:strVal val="#ppt_w"/>
                                          </p:val>
                                        </p:tav>
                                      </p:tavLst>
                                    </p:anim>
                                    <p:anim calcmode="lin" valueType="num">
                                      <p:cBhvr>
                                        <p:cTn id="8" dur="500" fill="hold"/>
                                        <p:tgtEl>
                                          <p:spTgt spid="128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88">
                                            <p:txEl>
                                              <p:pRg st="0" end="0"/>
                                            </p:txEl>
                                          </p:spTgt>
                                        </p:tgtEl>
                                        <p:attrNameLst>
                                          <p:attrName>style.visibility</p:attrName>
                                        </p:attrNameLst>
                                      </p:cBhvr>
                                      <p:to>
                                        <p:strVal val="visible"/>
                                      </p:to>
                                    </p:set>
                                    <p:anim calcmode="lin" valueType="num">
                                      <p:cBhvr>
                                        <p:cTn id="11" dur="500" fill="hold"/>
                                        <p:tgtEl>
                                          <p:spTgt spid="128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8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88">
                                            <p:txEl>
                                              <p:pRg st="1" end="1"/>
                                            </p:txEl>
                                          </p:spTgt>
                                        </p:tgtEl>
                                        <p:attrNameLst>
                                          <p:attrName>style.visibility</p:attrName>
                                        </p:attrNameLst>
                                      </p:cBhvr>
                                      <p:to>
                                        <p:strVal val="visible"/>
                                      </p:to>
                                    </p:set>
                                    <p:anim calcmode="lin" valueType="num">
                                      <p:cBhvr>
                                        <p:cTn id="16" dur="500" fill="hold"/>
                                        <p:tgtEl>
                                          <p:spTgt spid="128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8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88">
                                            <p:txEl>
                                              <p:pRg st="2" end="2"/>
                                            </p:txEl>
                                          </p:spTgt>
                                        </p:tgtEl>
                                        <p:attrNameLst>
                                          <p:attrName>style.visibility</p:attrName>
                                        </p:attrNameLst>
                                      </p:cBhvr>
                                      <p:to>
                                        <p:strVal val="visible"/>
                                      </p:to>
                                    </p:set>
                                    <p:anim calcmode="lin" valueType="num">
                                      <p:cBhvr>
                                        <p:cTn id="21" dur="500" fill="hold"/>
                                        <p:tgtEl>
                                          <p:spTgt spid="128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88">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288">
                                            <p:txEl>
                                              <p:pRg st="3" end="3"/>
                                            </p:txEl>
                                          </p:spTgt>
                                        </p:tgtEl>
                                        <p:attrNameLst>
                                          <p:attrName>style.visibility</p:attrName>
                                        </p:attrNameLst>
                                      </p:cBhvr>
                                      <p:to>
                                        <p:strVal val="visible"/>
                                      </p:to>
                                    </p:set>
                                    <p:anim calcmode="lin" valueType="num">
                                      <p:cBhvr>
                                        <p:cTn id="26" dur="500" fill="hold"/>
                                        <p:tgtEl>
                                          <p:spTgt spid="1288">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288">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1288">
                                            <p:txEl>
                                              <p:pRg st="4" end="4"/>
                                            </p:txEl>
                                          </p:spTgt>
                                        </p:tgtEl>
                                        <p:attrNameLst>
                                          <p:attrName>style.visibility</p:attrName>
                                        </p:attrNameLst>
                                      </p:cBhvr>
                                      <p:to>
                                        <p:strVal val="visible"/>
                                      </p:to>
                                    </p:set>
                                    <p:anim calcmode="lin" valueType="num">
                                      <p:cBhvr>
                                        <p:cTn id="31" dur="500" fill="hold"/>
                                        <p:tgtEl>
                                          <p:spTgt spid="1288">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88">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1288">
                                            <p:txEl>
                                              <p:pRg st="5" end="5"/>
                                            </p:txEl>
                                          </p:spTgt>
                                        </p:tgtEl>
                                        <p:attrNameLst>
                                          <p:attrName>style.visibility</p:attrName>
                                        </p:attrNameLst>
                                      </p:cBhvr>
                                      <p:to>
                                        <p:strVal val="visible"/>
                                      </p:to>
                                    </p:set>
                                    <p:anim calcmode="lin" valueType="num">
                                      <p:cBhvr>
                                        <p:cTn id="36" dur="500" fill="hold"/>
                                        <p:tgtEl>
                                          <p:spTgt spid="1288">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1288">
                                            <p:txEl>
                                              <p:pRg st="5" end="5"/>
                                            </p:txEl>
                                          </p:spTgt>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3" presetClass="entr" presetSubtype="16" fill="hold" grpId="1" nodeType="afterEffect">
                                  <p:stCondLst>
                                    <p:cond delay="0"/>
                                  </p:stCondLst>
                                  <p:iterate>
                                    <p:tmAbs val="0"/>
                                  </p:iterate>
                                  <p:childTnLst>
                                    <p:set>
                                      <p:cBhvr>
                                        <p:cTn id="40" fill="hold"/>
                                        <p:tgtEl>
                                          <p:spTgt spid="1288">
                                            <p:txEl>
                                              <p:pRg st="6" end="6"/>
                                            </p:txEl>
                                          </p:spTgt>
                                        </p:tgtEl>
                                        <p:attrNameLst>
                                          <p:attrName>style.visibility</p:attrName>
                                        </p:attrNameLst>
                                      </p:cBhvr>
                                      <p:to>
                                        <p:strVal val="visible"/>
                                      </p:to>
                                    </p:set>
                                    <p:anim calcmode="lin" valueType="num">
                                      <p:cBhvr>
                                        <p:cTn id="41" dur="500" fill="hold"/>
                                        <p:tgtEl>
                                          <p:spTgt spid="1288">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288">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1" build="p" bldLvl="5" animBg="1" advAuto="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EXILE OF JUDAH"/>
          <p:cNvSpPr txBox="1">
            <a:spLocks noGrp="1"/>
          </p:cNvSpPr>
          <p:nvPr>
            <p:ph type="title" idx="4294967295"/>
          </p:nvPr>
        </p:nvSpPr>
        <p:spPr>
          <a:xfrm>
            <a:off x="457200" y="-76202"/>
            <a:ext cx="8229600" cy="1143004"/>
          </a:xfrm>
          <a:prstGeom prst="rect">
            <a:avLst/>
          </a:prstGeom>
        </p:spPr>
        <p:txBody>
          <a:bodyPr/>
          <a:lstStyle>
            <a:lvl1pPr>
              <a:defRPr sz="4800">
                <a:solidFill>
                  <a:srgbClr val="FF0000"/>
                </a:solidFill>
                <a:effectLst>
                  <a:outerShdw blurRad="12700" dist="25400" dir="2700000" rotWithShape="0">
                    <a:srgbClr val="000000"/>
                  </a:outerShdw>
                </a:effectLst>
                <a:latin typeface="Impact"/>
                <a:ea typeface="Impact"/>
                <a:cs typeface="Impact"/>
                <a:sym typeface="Impact"/>
              </a:defRPr>
            </a:lvl1pPr>
          </a:lstStyle>
          <a:p>
            <a:r>
              <a:t>EXILE OF JUDAH　ユダの捕囚</a:t>
            </a:r>
          </a:p>
        </p:txBody>
      </p:sp>
      <p:sp>
        <p:nvSpPr>
          <p:cNvPr id="1291" name="Deportation and release of Manasseh by Ashurbanipal of Assyria (ca. 648 BC)…"/>
          <p:cNvSpPr txBox="1">
            <a:spLocks noGrp="1"/>
          </p:cNvSpPr>
          <p:nvPr>
            <p:ph type="body" idx="4294967295"/>
          </p:nvPr>
        </p:nvSpPr>
        <p:spPr>
          <a:xfrm>
            <a:off x="201153" y="1076821"/>
            <a:ext cx="8485647" cy="5628654"/>
          </a:xfrm>
          <a:prstGeom prst="rect">
            <a:avLst/>
          </a:prstGeom>
        </p:spPr>
        <p:txBody>
          <a:bodyPr/>
          <a:lstStyle/>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Deportation and release of Manasseh by Ashurbanipal of Assyria (ca. 648 BC)</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Vassalship of Jehoiakim to Pharaoh Neco of Egypt (609-603 BC)</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Vassalship of Jehoiakim to Nebuchadnezzar of Babylon (603-598 BC)</a:t>
            </a:r>
          </a:p>
          <a:p>
            <a:pPr marL="257551" indent="-257551" defTabSz="501182">
              <a:lnSpc>
                <a:spcPct val="80000"/>
              </a:lnSpc>
              <a:spcBef>
                <a:spcPts val="300"/>
              </a:spcBef>
              <a:buSzTx/>
              <a:buNone/>
              <a:defRPr sz="1575" b="1">
                <a:latin typeface="Franklin Gothic Medium"/>
                <a:ea typeface="Franklin Gothic Medium"/>
                <a:cs typeface="Franklin Gothic Medium"/>
                <a:sym typeface="Franklin Gothic Medium"/>
              </a:defRPr>
            </a:pPr>
            <a:r>
              <a:t>		</a:t>
            </a:r>
            <a:r>
              <a:rPr b="0">
                <a:solidFill>
                  <a:srgbClr val="FF3300"/>
                </a:solidFill>
                <a:latin typeface="Comic Sans MS"/>
                <a:ea typeface="Comic Sans MS"/>
                <a:cs typeface="Comic Sans MS"/>
                <a:sym typeface="Comic Sans MS"/>
              </a:rPr>
              <a:t>Includes the deportation of Daniel and the Three</a:t>
            </a:r>
            <a:endParaRPr>
              <a:solidFill>
                <a:srgbClr val="FF3300"/>
              </a:solidFill>
            </a:endParaRP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Rebellion of Jehoiakim and execution by Nebuchadnezzar of Babylon (598 BC)</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Deportation of Jehoiachin by Nebuchadnezzar (598-597 BC, called “the 1</a:t>
            </a:r>
            <a:r>
              <a:rPr baseline="29080"/>
              <a:t>st</a:t>
            </a:r>
            <a:r>
              <a:t> Deportation”)</a:t>
            </a:r>
          </a:p>
          <a:p>
            <a:pPr marL="257551" indent="-257551" defTabSz="501182">
              <a:lnSpc>
                <a:spcPct val="80000"/>
              </a:lnSpc>
              <a:spcBef>
                <a:spcPts val="300"/>
              </a:spcBef>
              <a:buSzTx/>
              <a:buNone/>
              <a:defRPr sz="1575" b="1">
                <a:latin typeface="Franklin Gothic Medium"/>
                <a:ea typeface="Franklin Gothic Medium"/>
                <a:cs typeface="Franklin Gothic Medium"/>
                <a:sym typeface="Franklin Gothic Medium"/>
              </a:defRPr>
            </a:pPr>
            <a:r>
              <a:t>	</a:t>
            </a:r>
            <a:r>
              <a:rPr>
                <a:solidFill>
                  <a:srgbClr val="FF3300"/>
                </a:solidFill>
              </a:rPr>
              <a:t>	</a:t>
            </a:r>
            <a:r>
              <a:rPr b="0">
                <a:solidFill>
                  <a:srgbClr val="FF3300"/>
                </a:solidFill>
                <a:latin typeface="Comic Sans MS"/>
                <a:ea typeface="Comic Sans MS"/>
                <a:cs typeface="Comic Sans MS"/>
                <a:sym typeface="Comic Sans MS"/>
              </a:rPr>
              <a:t>Includes the deportation of Ezekiel</a:t>
            </a:r>
            <a:endParaRPr>
              <a:solidFill>
                <a:srgbClr val="FF3300"/>
              </a:solidFill>
            </a:endParaRP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Destruction of Jerusalem under Zedekiah and deportation by Nebuchadnezzar (587-586 BC, called “the 2</a:t>
            </a:r>
            <a:r>
              <a:rPr baseline="29080"/>
              <a:t>nd</a:t>
            </a:r>
            <a:r>
              <a:t> Deportation”)</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Final deportation (582 BC, cf. Je. 52:28-30)</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endParaRP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endParaRP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マナセのアッシリア王アッシュルバニパルによる捕囚と解放（紀元前約648年）</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エホヤキムのエジプト王ネコに対する属国化（紀元前609〜603年）</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エホヤキムのバビロン王ネブカドネザルに対する属国化（紀元前603〜598年）</a:t>
            </a:r>
            <a:br/>
            <a:r>
              <a:t>　　</a:t>
            </a:r>
            <a:r>
              <a:rPr>
                <a:solidFill>
                  <a:srgbClr val="FF2600"/>
                </a:solidFill>
              </a:rPr>
              <a:t>・この期間にダニエルと三人の仲間の捕囚が含まれる</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エホヤキムの反乱とバビロン王ネブカドネザルによる処刑（紀元前598年）</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エホヤキンのバビロンによる捕囚（紀元前598〜597年、「第一次捕囚」と呼ばれる）</a:t>
            </a:r>
            <a:br/>
            <a:r>
              <a:t>　　</a:t>
            </a:r>
            <a:r>
              <a:rPr>
                <a:solidFill>
                  <a:srgbClr val="FF2600"/>
                </a:solidFill>
              </a:rPr>
              <a:t>・この際にエゼキエルも捕囚された</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ゼデキヤのもとでのエルサレム破壊とネブカドネザルによる捕囚（紀元前587〜586年、「第二次捕囚」と呼ばれる）</a:t>
            </a:r>
          </a:p>
          <a:p>
            <a:pPr marL="257551" indent="-257551" defTabSz="501182">
              <a:lnSpc>
                <a:spcPct val="80000"/>
              </a:lnSpc>
              <a:spcBef>
                <a:spcPts val="300"/>
              </a:spcBef>
              <a:defRPr sz="1575" b="1">
                <a:latin typeface="Franklin Gothic Medium"/>
                <a:ea typeface="Franklin Gothic Medium"/>
                <a:cs typeface="Franklin Gothic Medium"/>
                <a:sym typeface="Franklin Gothic Medium"/>
              </a:defRPr>
            </a:pPr>
            <a:r>
              <a:t>最終的な捕囚（紀元前582年、エレミヤ書52章28〜30節参照）</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291">
                                            <p:bg/>
                                          </p:spTgt>
                                        </p:tgtEl>
                                        <p:attrNameLst>
                                          <p:attrName>style.visibility</p:attrName>
                                        </p:attrNameLst>
                                      </p:cBhvr>
                                      <p:to>
                                        <p:strVal val="visible"/>
                                      </p:to>
                                    </p:set>
                                    <p:anim calcmode="lin" valueType="num">
                                      <p:cBhvr>
                                        <p:cTn id="7" dur="500" fill="hold"/>
                                        <p:tgtEl>
                                          <p:spTgt spid="1291">
                                            <p:bg/>
                                          </p:spTgt>
                                        </p:tgtEl>
                                        <p:attrNameLst>
                                          <p:attrName>ppt_x</p:attrName>
                                        </p:attrNameLst>
                                      </p:cBhvr>
                                      <p:tavLst>
                                        <p:tav tm="0">
                                          <p:val>
                                            <p:strVal val="0-#ppt_w/2"/>
                                          </p:val>
                                        </p:tav>
                                        <p:tav tm="100000">
                                          <p:val>
                                            <p:strVal val="#ppt_x"/>
                                          </p:val>
                                        </p:tav>
                                      </p:tavLst>
                                    </p:anim>
                                    <p:anim calcmode="lin" valueType="num">
                                      <p:cBhvr>
                                        <p:cTn id="8" dur="500" fill="hold"/>
                                        <p:tgtEl>
                                          <p:spTgt spid="12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91">
                                            <p:txEl>
                                              <p:pRg st="0" end="0"/>
                                            </p:txEl>
                                          </p:spTgt>
                                        </p:tgtEl>
                                        <p:attrNameLst>
                                          <p:attrName>style.visibility</p:attrName>
                                        </p:attrNameLst>
                                      </p:cBhvr>
                                      <p:to>
                                        <p:strVal val="visible"/>
                                      </p:to>
                                    </p:set>
                                    <p:anim calcmode="lin" valueType="num">
                                      <p:cBhvr>
                                        <p:cTn id="11" dur="500" fill="hold"/>
                                        <p:tgtEl>
                                          <p:spTgt spid="12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9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91">
                                            <p:txEl>
                                              <p:pRg st="1" end="1"/>
                                            </p:txEl>
                                          </p:spTgt>
                                        </p:tgtEl>
                                        <p:attrNameLst>
                                          <p:attrName>style.visibility</p:attrName>
                                        </p:attrNameLst>
                                      </p:cBhvr>
                                      <p:to>
                                        <p:strVal val="visible"/>
                                      </p:to>
                                    </p:set>
                                    <p:anim calcmode="lin" valueType="num">
                                      <p:cBhvr>
                                        <p:cTn id="16" dur="500" fill="hold"/>
                                        <p:tgtEl>
                                          <p:spTgt spid="129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9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91">
                                            <p:txEl>
                                              <p:pRg st="2" end="2"/>
                                            </p:txEl>
                                          </p:spTgt>
                                        </p:tgtEl>
                                        <p:attrNameLst>
                                          <p:attrName>style.visibility</p:attrName>
                                        </p:attrNameLst>
                                      </p:cBhvr>
                                      <p:to>
                                        <p:strVal val="visible"/>
                                      </p:to>
                                    </p:set>
                                    <p:anim calcmode="lin" valueType="num">
                                      <p:cBhvr>
                                        <p:cTn id="21" dur="500" fill="hold"/>
                                        <p:tgtEl>
                                          <p:spTgt spid="129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1291">
                                            <p:txEl>
                                              <p:pRg st="3" end="3"/>
                                            </p:txEl>
                                          </p:spTgt>
                                        </p:tgtEl>
                                        <p:attrNameLst>
                                          <p:attrName>style.visibility</p:attrName>
                                        </p:attrNameLst>
                                      </p:cBhvr>
                                      <p:to>
                                        <p:strVal val="visible"/>
                                      </p:to>
                                    </p:set>
                                    <p:anim calcmode="lin" valueType="num">
                                      <p:cBhvr>
                                        <p:cTn id="27" dur="500" fill="hold"/>
                                        <p:tgtEl>
                                          <p:spTgt spid="1291">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1" nodeType="clickEffect">
                                  <p:stCondLst>
                                    <p:cond delay="0"/>
                                  </p:stCondLst>
                                  <p:iterate>
                                    <p:tmAbs val="0"/>
                                  </p:iterate>
                                  <p:childTnLst>
                                    <p:set>
                                      <p:cBhvr>
                                        <p:cTn id="32" fill="hold"/>
                                        <p:tgtEl>
                                          <p:spTgt spid="1291">
                                            <p:txEl>
                                              <p:pRg st="4" end="4"/>
                                            </p:txEl>
                                          </p:spTgt>
                                        </p:tgtEl>
                                        <p:attrNameLst>
                                          <p:attrName>style.visibility</p:attrName>
                                        </p:attrNameLst>
                                      </p:cBhvr>
                                      <p:to>
                                        <p:strVal val="visible"/>
                                      </p:to>
                                    </p:set>
                                    <p:anim calcmode="lin" valueType="num">
                                      <p:cBhvr>
                                        <p:cTn id="33" dur="500" fill="hold"/>
                                        <p:tgtEl>
                                          <p:spTgt spid="1291">
                                            <p:txEl>
                                              <p:pRg st="4" end="4"/>
                                            </p:txEl>
                                          </p:spTgt>
                                        </p:tgtEl>
                                        <p:attrNameLst>
                                          <p:attrName>ppt_x</p:attrName>
                                        </p:attrNameLst>
                                      </p:cBhvr>
                                      <p:tavLst>
                                        <p:tav tm="0">
                                          <p:val>
                                            <p:strVal val="0-#ppt_w/2"/>
                                          </p:val>
                                        </p:tav>
                                        <p:tav tm="100000">
                                          <p:val>
                                            <p:strVal val="#ppt_x"/>
                                          </p:val>
                                        </p:tav>
                                      </p:tavLst>
                                    </p:anim>
                                    <p:anim calcmode="lin" valueType="num">
                                      <p:cBhvr>
                                        <p:cTn id="34" dur="500" fill="hold"/>
                                        <p:tgtEl>
                                          <p:spTgt spid="1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1" nodeType="clickEffect">
                                  <p:stCondLst>
                                    <p:cond delay="0"/>
                                  </p:stCondLst>
                                  <p:iterate>
                                    <p:tmAbs val="0"/>
                                  </p:iterate>
                                  <p:childTnLst>
                                    <p:set>
                                      <p:cBhvr>
                                        <p:cTn id="38" fill="hold"/>
                                        <p:tgtEl>
                                          <p:spTgt spid="1291">
                                            <p:txEl>
                                              <p:pRg st="5" end="5"/>
                                            </p:txEl>
                                          </p:spTgt>
                                        </p:tgtEl>
                                        <p:attrNameLst>
                                          <p:attrName>style.visibility</p:attrName>
                                        </p:attrNameLst>
                                      </p:cBhvr>
                                      <p:to>
                                        <p:strVal val="visible"/>
                                      </p:to>
                                    </p:set>
                                    <p:anim calcmode="lin" valueType="num">
                                      <p:cBhvr>
                                        <p:cTn id="39" dur="500" fill="hold"/>
                                        <p:tgtEl>
                                          <p:spTgt spid="1291">
                                            <p:txEl>
                                              <p:pRg st="5" end="5"/>
                                            </p:txEl>
                                          </p:spTgt>
                                        </p:tgtEl>
                                        <p:attrNameLst>
                                          <p:attrName>ppt_x</p:attrName>
                                        </p:attrNameLst>
                                      </p:cBhvr>
                                      <p:tavLst>
                                        <p:tav tm="0">
                                          <p:val>
                                            <p:strVal val="0-#ppt_w/2"/>
                                          </p:val>
                                        </p:tav>
                                        <p:tav tm="100000">
                                          <p:val>
                                            <p:strVal val="#ppt_x"/>
                                          </p:val>
                                        </p:tav>
                                      </p:tavLst>
                                    </p:anim>
                                    <p:anim calcmode="lin" valueType="num">
                                      <p:cBhvr>
                                        <p:cTn id="40" dur="500" fill="hold"/>
                                        <p:tgtEl>
                                          <p:spTgt spid="12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1" nodeType="clickEffect">
                                  <p:stCondLst>
                                    <p:cond delay="0"/>
                                  </p:stCondLst>
                                  <p:iterate>
                                    <p:tmAbs val="0"/>
                                  </p:iterate>
                                  <p:childTnLst>
                                    <p:set>
                                      <p:cBhvr>
                                        <p:cTn id="44" fill="hold"/>
                                        <p:tgtEl>
                                          <p:spTgt spid="1291">
                                            <p:txEl>
                                              <p:pRg st="6" end="6"/>
                                            </p:txEl>
                                          </p:spTgt>
                                        </p:tgtEl>
                                        <p:attrNameLst>
                                          <p:attrName>style.visibility</p:attrName>
                                        </p:attrNameLst>
                                      </p:cBhvr>
                                      <p:to>
                                        <p:strVal val="visible"/>
                                      </p:to>
                                    </p:set>
                                    <p:anim calcmode="lin" valueType="num">
                                      <p:cBhvr>
                                        <p:cTn id="45" dur="500" fill="hold"/>
                                        <p:tgtEl>
                                          <p:spTgt spid="1291">
                                            <p:txEl>
                                              <p:pRg st="6" end="6"/>
                                            </p:txEl>
                                          </p:spTgt>
                                        </p:tgtEl>
                                        <p:attrNameLst>
                                          <p:attrName>ppt_x</p:attrName>
                                        </p:attrNameLst>
                                      </p:cBhvr>
                                      <p:tavLst>
                                        <p:tav tm="0">
                                          <p:val>
                                            <p:strVal val="0-#ppt_w/2"/>
                                          </p:val>
                                        </p:tav>
                                        <p:tav tm="100000">
                                          <p:val>
                                            <p:strVal val="#ppt_x"/>
                                          </p:val>
                                        </p:tav>
                                      </p:tavLst>
                                    </p:anim>
                                    <p:anim calcmode="lin" valueType="num">
                                      <p:cBhvr>
                                        <p:cTn id="46" dur="500" fill="hold"/>
                                        <p:tgtEl>
                                          <p:spTgt spid="12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1" nodeType="clickEffect">
                                  <p:stCondLst>
                                    <p:cond delay="0"/>
                                  </p:stCondLst>
                                  <p:iterate>
                                    <p:tmAbs val="0"/>
                                  </p:iterate>
                                  <p:childTnLst>
                                    <p:set>
                                      <p:cBhvr>
                                        <p:cTn id="50" fill="hold"/>
                                        <p:tgtEl>
                                          <p:spTgt spid="1291">
                                            <p:txEl>
                                              <p:pRg st="7" end="7"/>
                                            </p:txEl>
                                          </p:spTgt>
                                        </p:tgtEl>
                                        <p:attrNameLst>
                                          <p:attrName>style.visibility</p:attrName>
                                        </p:attrNameLst>
                                      </p:cBhvr>
                                      <p:to>
                                        <p:strVal val="visible"/>
                                      </p:to>
                                    </p:set>
                                    <p:anim calcmode="lin" valueType="num">
                                      <p:cBhvr>
                                        <p:cTn id="51" dur="500" fill="hold"/>
                                        <p:tgtEl>
                                          <p:spTgt spid="1291">
                                            <p:txEl>
                                              <p:pRg st="7" end="7"/>
                                            </p:txEl>
                                          </p:spTgt>
                                        </p:tgtEl>
                                        <p:attrNameLst>
                                          <p:attrName>ppt_x</p:attrName>
                                        </p:attrNameLst>
                                      </p:cBhvr>
                                      <p:tavLst>
                                        <p:tav tm="0">
                                          <p:val>
                                            <p:strVal val="0-#ppt_w/2"/>
                                          </p:val>
                                        </p:tav>
                                        <p:tav tm="100000">
                                          <p:val>
                                            <p:strVal val="#ppt_x"/>
                                          </p:val>
                                        </p:tav>
                                      </p:tavLst>
                                    </p:anim>
                                    <p:anim calcmode="lin" valueType="num">
                                      <p:cBhvr>
                                        <p:cTn id="52" dur="500" fill="hold"/>
                                        <p:tgtEl>
                                          <p:spTgt spid="12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1" nodeType="clickEffect">
                                  <p:stCondLst>
                                    <p:cond delay="0"/>
                                  </p:stCondLst>
                                  <p:iterate>
                                    <p:tmAbs val="0"/>
                                  </p:iterate>
                                  <p:childTnLst>
                                    <p:set>
                                      <p:cBhvr>
                                        <p:cTn id="56" fill="hold"/>
                                        <p:tgtEl>
                                          <p:spTgt spid="1291">
                                            <p:txEl>
                                              <p:pRg st="8" end="8"/>
                                            </p:txEl>
                                          </p:spTgt>
                                        </p:tgtEl>
                                        <p:attrNameLst>
                                          <p:attrName>style.visibility</p:attrName>
                                        </p:attrNameLst>
                                      </p:cBhvr>
                                      <p:to>
                                        <p:strVal val="visible"/>
                                      </p:to>
                                    </p:set>
                                    <p:anim calcmode="lin" valueType="num">
                                      <p:cBhvr>
                                        <p:cTn id="57" dur="500" fill="hold"/>
                                        <p:tgtEl>
                                          <p:spTgt spid="1291">
                                            <p:txEl>
                                              <p:pRg st="8" end="8"/>
                                            </p:txEl>
                                          </p:spTgt>
                                        </p:tgtEl>
                                        <p:attrNameLst>
                                          <p:attrName>ppt_x</p:attrName>
                                        </p:attrNameLst>
                                      </p:cBhvr>
                                      <p:tavLst>
                                        <p:tav tm="0">
                                          <p:val>
                                            <p:strVal val="0-#ppt_w/2"/>
                                          </p:val>
                                        </p:tav>
                                        <p:tav tm="100000">
                                          <p:val>
                                            <p:strVal val="#ppt_x"/>
                                          </p:val>
                                        </p:tav>
                                      </p:tavLst>
                                    </p:anim>
                                    <p:anim calcmode="lin" valueType="num">
                                      <p:cBhvr>
                                        <p:cTn id="58" dur="500" fill="hold"/>
                                        <p:tgtEl>
                                          <p:spTgt spid="12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1" nodeType="clickEffect">
                                  <p:stCondLst>
                                    <p:cond delay="0"/>
                                  </p:stCondLst>
                                  <p:iterate>
                                    <p:tmAbs val="0"/>
                                  </p:iterate>
                                  <p:childTnLst>
                                    <p:set>
                                      <p:cBhvr>
                                        <p:cTn id="62" fill="hold"/>
                                        <p:tgtEl>
                                          <p:spTgt spid="1291">
                                            <p:txEl>
                                              <p:pRg st="9" end="9"/>
                                            </p:txEl>
                                          </p:spTgt>
                                        </p:tgtEl>
                                        <p:attrNameLst>
                                          <p:attrName>style.visibility</p:attrName>
                                        </p:attrNameLst>
                                      </p:cBhvr>
                                      <p:to>
                                        <p:strVal val="visible"/>
                                      </p:to>
                                    </p:set>
                                    <p:anim calcmode="lin" valueType="num">
                                      <p:cBhvr>
                                        <p:cTn id="63" dur="500" fill="hold"/>
                                        <p:tgtEl>
                                          <p:spTgt spid="1291">
                                            <p:txEl>
                                              <p:pRg st="9" end="9"/>
                                            </p:txEl>
                                          </p:spTgt>
                                        </p:tgtEl>
                                        <p:attrNameLst>
                                          <p:attrName>ppt_x</p:attrName>
                                        </p:attrNameLst>
                                      </p:cBhvr>
                                      <p:tavLst>
                                        <p:tav tm="0">
                                          <p:val>
                                            <p:strVal val="0-#ppt_w/2"/>
                                          </p:val>
                                        </p:tav>
                                        <p:tav tm="100000">
                                          <p:val>
                                            <p:strVal val="#ppt_x"/>
                                          </p:val>
                                        </p:tav>
                                      </p:tavLst>
                                    </p:anim>
                                    <p:anim calcmode="lin" valueType="num">
                                      <p:cBhvr>
                                        <p:cTn id="64" dur="500" fill="hold"/>
                                        <p:tgtEl>
                                          <p:spTgt spid="129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1" nodeType="clickEffect">
                                  <p:stCondLst>
                                    <p:cond delay="0"/>
                                  </p:stCondLst>
                                  <p:iterate>
                                    <p:tmAbs val="0"/>
                                  </p:iterate>
                                  <p:childTnLst>
                                    <p:set>
                                      <p:cBhvr>
                                        <p:cTn id="68" fill="hold"/>
                                        <p:tgtEl>
                                          <p:spTgt spid="1291">
                                            <p:txEl>
                                              <p:pRg st="10" end="10"/>
                                            </p:txEl>
                                          </p:spTgt>
                                        </p:tgtEl>
                                        <p:attrNameLst>
                                          <p:attrName>style.visibility</p:attrName>
                                        </p:attrNameLst>
                                      </p:cBhvr>
                                      <p:to>
                                        <p:strVal val="visible"/>
                                      </p:to>
                                    </p:set>
                                    <p:anim calcmode="lin" valueType="num">
                                      <p:cBhvr>
                                        <p:cTn id="69" dur="500" fill="hold"/>
                                        <p:tgtEl>
                                          <p:spTgt spid="1291">
                                            <p:txEl>
                                              <p:pRg st="10" end="10"/>
                                            </p:txEl>
                                          </p:spTgt>
                                        </p:tgtEl>
                                        <p:attrNameLst>
                                          <p:attrName>ppt_x</p:attrName>
                                        </p:attrNameLst>
                                      </p:cBhvr>
                                      <p:tavLst>
                                        <p:tav tm="0">
                                          <p:val>
                                            <p:strVal val="0-#ppt_w/2"/>
                                          </p:val>
                                        </p:tav>
                                        <p:tav tm="100000">
                                          <p:val>
                                            <p:strVal val="#ppt_x"/>
                                          </p:val>
                                        </p:tav>
                                      </p:tavLst>
                                    </p:anim>
                                    <p:anim calcmode="lin" valueType="num">
                                      <p:cBhvr>
                                        <p:cTn id="70" dur="500" fill="hold"/>
                                        <p:tgtEl>
                                          <p:spTgt spid="129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1" nodeType="clickEffect">
                                  <p:stCondLst>
                                    <p:cond delay="0"/>
                                  </p:stCondLst>
                                  <p:iterate>
                                    <p:tmAbs val="0"/>
                                  </p:iterate>
                                  <p:childTnLst>
                                    <p:set>
                                      <p:cBhvr>
                                        <p:cTn id="74" fill="hold"/>
                                        <p:tgtEl>
                                          <p:spTgt spid="1291">
                                            <p:txEl>
                                              <p:pRg st="11" end="11"/>
                                            </p:txEl>
                                          </p:spTgt>
                                        </p:tgtEl>
                                        <p:attrNameLst>
                                          <p:attrName>style.visibility</p:attrName>
                                        </p:attrNameLst>
                                      </p:cBhvr>
                                      <p:to>
                                        <p:strVal val="visible"/>
                                      </p:to>
                                    </p:set>
                                    <p:anim calcmode="lin" valueType="num">
                                      <p:cBhvr>
                                        <p:cTn id="75" dur="500" fill="hold"/>
                                        <p:tgtEl>
                                          <p:spTgt spid="1291">
                                            <p:txEl>
                                              <p:pRg st="11" end="11"/>
                                            </p:txEl>
                                          </p:spTgt>
                                        </p:tgtEl>
                                        <p:attrNameLst>
                                          <p:attrName>ppt_x</p:attrName>
                                        </p:attrNameLst>
                                      </p:cBhvr>
                                      <p:tavLst>
                                        <p:tav tm="0">
                                          <p:val>
                                            <p:strVal val="0-#ppt_w/2"/>
                                          </p:val>
                                        </p:tav>
                                        <p:tav tm="100000">
                                          <p:val>
                                            <p:strVal val="#ppt_x"/>
                                          </p:val>
                                        </p:tav>
                                      </p:tavLst>
                                    </p:anim>
                                    <p:anim calcmode="lin" valueType="num">
                                      <p:cBhvr>
                                        <p:cTn id="76" dur="500" fill="hold"/>
                                        <p:tgtEl>
                                          <p:spTgt spid="1291">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1" nodeType="clickEffect">
                                  <p:stCondLst>
                                    <p:cond delay="0"/>
                                  </p:stCondLst>
                                  <p:iterate>
                                    <p:tmAbs val="0"/>
                                  </p:iterate>
                                  <p:childTnLst>
                                    <p:set>
                                      <p:cBhvr>
                                        <p:cTn id="80" fill="hold"/>
                                        <p:tgtEl>
                                          <p:spTgt spid="1291">
                                            <p:txEl>
                                              <p:pRg st="12" end="12"/>
                                            </p:txEl>
                                          </p:spTgt>
                                        </p:tgtEl>
                                        <p:attrNameLst>
                                          <p:attrName>style.visibility</p:attrName>
                                        </p:attrNameLst>
                                      </p:cBhvr>
                                      <p:to>
                                        <p:strVal val="visible"/>
                                      </p:to>
                                    </p:set>
                                    <p:anim calcmode="lin" valueType="num">
                                      <p:cBhvr>
                                        <p:cTn id="81" dur="500" fill="hold"/>
                                        <p:tgtEl>
                                          <p:spTgt spid="1291">
                                            <p:txEl>
                                              <p:pRg st="12" end="12"/>
                                            </p:txEl>
                                          </p:spTgt>
                                        </p:tgtEl>
                                        <p:attrNameLst>
                                          <p:attrName>ppt_x</p:attrName>
                                        </p:attrNameLst>
                                      </p:cBhvr>
                                      <p:tavLst>
                                        <p:tav tm="0">
                                          <p:val>
                                            <p:strVal val="0-#ppt_w/2"/>
                                          </p:val>
                                        </p:tav>
                                        <p:tav tm="100000">
                                          <p:val>
                                            <p:strVal val="#ppt_x"/>
                                          </p:val>
                                        </p:tav>
                                      </p:tavLst>
                                    </p:anim>
                                    <p:anim calcmode="lin" valueType="num">
                                      <p:cBhvr>
                                        <p:cTn id="82" dur="500" fill="hold"/>
                                        <p:tgtEl>
                                          <p:spTgt spid="1291">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1" nodeType="clickEffect">
                                  <p:stCondLst>
                                    <p:cond delay="0"/>
                                  </p:stCondLst>
                                  <p:iterate>
                                    <p:tmAbs val="0"/>
                                  </p:iterate>
                                  <p:childTnLst>
                                    <p:set>
                                      <p:cBhvr>
                                        <p:cTn id="86" fill="hold"/>
                                        <p:tgtEl>
                                          <p:spTgt spid="1291">
                                            <p:txEl>
                                              <p:pRg st="13" end="13"/>
                                            </p:txEl>
                                          </p:spTgt>
                                        </p:tgtEl>
                                        <p:attrNameLst>
                                          <p:attrName>style.visibility</p:attrName>
                                        </p:attrNameLst>
                                      </p:cBhvr>
                                      <p:to>
                                        <p:strVal val="visible"/>
                                      </p:to>
                                    </p:set>
                                    <p:anim calcmode="lin" valueType="num">
                                      <p:cBhvr>
                                        <p:cTn id="87" dur="500" fill="hold"/>
                                        <p:tgtEl>
                                          <p:spTgt spid="1291">
                                            <p:txEl>
                                              <p:pRg st="13" end="13"/>
                                            </p:txEl>
                                          </p:spTgt>
                                        </p:tgtEl>
                                        <p:attrNameLst>
                                          <p:attrName>ppt_x</p:attrName>
                                        </p:attrNameLst>
                                      </p:cBhvr>
                                      <p:tavLst>
                                        <p:tav tm="0">
                                          <p:val>
                                            <p:strVal val="0-#ppt_w/2"/>
                                          </p:val>
                                        </p:tav>
                                        <p:tav tm="100000">
                                          <p:val>
                                            <p:strVal val="#ppt_x"/>
                                          </p:val>
                                        </p:tav>
                                      </p:tavLst>
                                    </p:anim>
                                    <p:anim calcmode="lin" valueType="num">
                                      <p:cBhvr>
                                        <p:cTn id="88" dur="500" fill="hold"/>
                                        <p:tgtEl>
                                          <p:spTgt spid="1291">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1" nodeType="clickEffect">
                                  <p:stCondLst>
                                    <p:cond delay="0"/>
                                  </p:stCondLst>
                                  <p:iterate>
                                    <p:tmAbs val="0"/>
                                  </p:iterate>
                                  <p:childTnLst>
                                    <p:set>
                                      <p:cBhvr>
                                        <p:cTn id="92" fill="hold"/>
                                        <p:tgtEl>
                                          <p:spTgt spid="1291">
                                            <p:txEl>
                                              <p:pRg st="14" end="14"/>
                                            </p:txEl>
                                          </p:spTgt>
                                        </p:tgtEl>
                                        <p:attrNameLst>
                                          <p:attrName>style.visibility</p:attrName>
                                        </p:attrNameLst>
                                      </p:cBhvr>
                                      <p:to>
                                        <p:strVal val="visible"/>
                                      </p:to>
                                    </p:set>
                                    <p:anim calcmode="lin" valueType="num">
                                      <p:cBhvr>
                                        <p:cTn id="93" dur="500" fill="hold"/>
                                        <p:tgtEl>
                                          <p:spTgt spid="1291">
                                            <p:txEl>
                                              <p:pRg st="14" end="14"/>
                                            </p:txEl>
                                          </p:spTgt>
                                        </p:tgtEl>
                                        <p:attrNameLst>
                                          <p:attrName>ppt_x</p:attrName>
                                        </p:attrNameLst>
                                      </p:cBhvr>
                                      <p:tavLst>
                                        <p:tav tm="0">
                                          <p:val>
                                            <p:strVal val="0-#ppt_w/2"/>
                                          </p:val>
                                        </p:tav>
                                        <p:tav tm="100000">
                                          <p:val>
                                            <p:strVal val="#ppt_x"/>
                                          </p:val>
                                        </p:tav>
                                      </p:tavLst>
                                    </p:anim>
                                    <p:anim calcmode="lin" valueType="num">
                                      <p:cBhvr>
                                        <p:cTn id="94" dur="500" fill="hold"/>
                                        <p:tgtEl>
                                          <p:spTgt spid="1291">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1" nodeType="clickEffect">
                                  <p:stCondLst>
                                    <p:cond delay="0"/>
                                  </p:stCondLst>
                                  <p:iterate>
                                    <p:tmAbs val="0"/>
                                  </p:iterate>
                                  <p:childTnLst>
                                    <p:set>
                                      <p:cBhvr>
                                        <p:cTn id="98" fill="hold"/>
                                        <p:tgtEl>
                                          <p:spTgt spid="1291">
                                            <p:txEl>
                                              <p:pRg st="15" end="15"/>
                                            </p:txEl>
                                          </p:spTgt>
                                        </p:tgtEl>
                                        <p:attrNameLst>
                                          <p:attrName>style.visibility</p:attrName>
                                        </p:attrNameLst>
                                      </p:cBhvr>
                                      <p:to>
                                        <p:strVal val="visible"/>
                                      </p:to>
                                    </p:set>
                                    <p:anim calcmode="lin" valueType="num">
                                      <p:cBhvr>
                                        <p:cTn id="99" dur="500" fill="hold"/>
                                        <p:tgtEl>
                                          <p:spTgt spid="1291">
                                            <p:txEl>
                                              <p:pRg st="15" end="15"/>
                                            </p:txEl>
                                          </p:spTgt>
                                        </p:tgtEl>
                                        <p:attrNameLst>
                                          <p:attrName>ppt_x</p:attrName>
                                        </p:attrNameLst>
                                      </p:cBhvr>
                                      <p:tavLst>
                                        <p:tav tm="0">
                                          <p:val>
                                            <p:strVal val="0-#ppt_w/2"/>
                                          </p:val>
                                        </p:tav>
                                        <p:tav tm="100000">
                                          <p:val>
                                            <p:strVal val="#ppt_x"/>
                                          </p:val>
                                        </p:tav>
                                      </p:tavLst>
                                    </p:anim>
                                    <p:anim calcmode="lin" valueType="num">
                                      <p:cBhvr>
                                        <p:cTn id="100" dur="500" fill="hold"/>
                                        <p:tgtEl>
                                          <p:spTgt spid="1291">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1" nodeType="clickEffect">
                                  <p:stCondLst>
                                    <p:cond delay="0"/>
                                  </p:stCondLst>
                                  <p:iterate>
                                    <p:tmAbs val="0"/>
                                  </p:iterate>
                                  <p:childTnLst>
                                    <p:set>
                                      <p:cBhvr>
                                        <p:cTn id="104" fill="hold"/>
                                        <p:tgtEl>
                                          <p:spTgt spid="1291">
                                            <p:txEl>
                                              <p:pRg st="16" end="16"/>
                                            </p:txEl>
                                          </p:spTgt>
                                        </p:tgtEl>
                                        <p:attrNameLst>
                                          <p:attrName>style.visibility</p:attrName>
                                        </p:attrNameLst>
                                      </p:cBhvr>
                                      <p:to>
                                        <p:strVal val="visible"/>
                                      </p:to>
                                    </p:set>
                                    <p:anim calcmode="lin" valueType="num">
                                      <p:cBhvr>
                                        <p:cTn id="105" dur="500" fill="hold"/>
                                        <p:tgtEl>
                                          <p:spTgt spid="1291">
                                            <p:txEl>
                                              <p:pRg st="16" end="16"/>
                                            </p:txEl>
                                          </p:spTgt>
                                        </p:tgtEl>
                                        <p:attrNameLst>
                                          <p:attrName>ppt_x</p:attrName>
                                        </p:attrNameLst>
                                      </p:cBhvr>
                                      <p:tavLst>
                                        <p:tav tm="0">
                                          <p:val>
                                            <p:strVal val="0-#ppt_w/2"/>
                                          </p:val>
                                        </p:tav>
                                        <p:tav tm="100000">
                                          <p:val>
                                            <p:strVal val="#ppt_x"/>
                                          </p:val>
                                        </p:tav>
                                      </p:tavLst>
                                    </p:anim>
                                    <p:anim calcmode="lin" valueType="num">
                                      <p:cBhvr>
                                        <p:cTn id="106" dur="500" fill="hold"/>
                                        <p:tgtEl>
                                          <p:spTgt spid="1291">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grpId="1" nodeType="clickEffect">
                                  <p:stCondLst>
                                    <p:cond delay="0"/>
                                  </p:stCondLst>
                                  <p:iterate>
                                    <p:tmAbs val="0"/>
                                  </p:iterate>
                                  <p:childTnLst>
                                    <p:set>
                                      <p:cBhvr>
                                        <p:cTn id="110" fill="hold"/>
                                        <p:tgtEl>
                                          <p:spTgt spid="1291">
                                            <p:txEl>
                                              <p:pRg st="17" end="17"/>
                                            </p:txEl>
                                          </p:spTgt>
                                        </p:tgtEl>
                                        <p:attrNameLst>
                                          <p:attrName>style.visibility</p:attrName>
                                        </p:attrNameLst>
                                      </p:cBhvr>
                                      <p:to>
                                        <p:strVal val="visible"/>
                                      </p:to>
                                    </p:set>
                                    <p:anim calcmode="lin" valueType="num">
                                      <p:cBhvr>
                                        <p:cTn id="111" dur="500" fill="hold"/>
                                        <p:tgtEl>
                                          <p:spTgt spid="1291">
                                            <p:txEl>
                                              <p:pRg st="17" end="17"/>
                                            </p:txEl>
                                          </p:spTgt>
                                        </p:tgtEl>
                                        <p:attrNameLst>
                                          <p:attrName>ppt_x</p:attrName>
                                        </p:attrNameLst>
                                      </p:cBhvr>
                                      <p:tavLst>
                                        <p:tav tm="0">
                                          <p:val>
                                            <p:strVal val="0-#ppt_w/2"/>
                                          </p:val>
                                        </p:tav>
                                        <p:tav tm="100000">
                                          <p:val>
                                            <p:strVal val="#ppt_x"/>
                                          </p:val>
                                        </p:tav>
                                      </p:tavLst>
                                    </p:anim>
                                    <p:anim calcmode="lin" valueType="num">
                                      <p:cBhvr>
                                        <p:cTn id="112" dur="500" fill="hold"/>
                                        <p:tgtEl>
                                          <p:spTgt spid="1291">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線"/>
          <p:cNvSpPr/>
          <p:nvPr/>
        </p:nvSpPr>
        <p:spPr>
          <a:xfrm>
            <a:off x="-3" y="4343400"/>
            <a:ext cx="9144005" cy="0"/>
          </a:xfrm>
          <a:prstGeom prst="line">
            <a:avLst/>
          </a:prstGeom>
          <a:ln w="76200">
            <a:solidFill>
              <a:srgbClr val="660000"/>
            </a:solidFill>
          </a:ln>
        </p:spPr>
        <p:txBody>
          <a:bodyPr lIns="45718" tIns="45718" rIns="45718" bIns="45718"/>
          <a:lstStyle/>
          <a:p>
            <a:endParaRPr/>
          </a:p>
        </p:txBody>
      </p:sp>
      <p:sp>
        <p:nvSpPr>
          <p:cNvPr id="305" name="線"/>
          <p:cNvSpPr/>
          <p:nvPr/>
        </p:nvSpPr>
        <p:spPr>
          <a:xfrm>
            <a:off x="-3" y="4419600"/>
            <a:ext cx="9144005" cy="0"/>
          </a:xfrm>
          <a:prstGeom prst="line">
            <a:avLst/>
          </a:prstGeom>
          <a:ln w="76200">
            <a:solidFill>
              <a:schemeClr val="accent2"/>
            </a:solidFill>
          </a:ln>
        </p:spPr>
        <p:txBody>
          <a:bodyPr lIns="45718" tIns="45718" rIns="45718" bIns="45718"/>
          <a:lstStyle/>
          <a:p>
            <a:endParaRPr/>
          </a:p>
        </p:txBody>
      </p:sp>
      <p:sp>
        <p:nvSpPr>
          <p:cNvPr id="306" name="線"/>
          <p:cNvSpPr/>
          <p:nvPr/>
        </p:nvSpPr>
        <p:spPr>
          <a:xfrm>
            <a:off x="-3" y="4495800"/>
            <a:ext cx="9144005" cy="0"/>
          </a:xfrm>
          <a:prstGeom prst="line">
            <a:avLst/>
          </a:prstGeom>
          <a:ln w="76200">
            <a:solidFill>
              <a:schemeClr val="accent2"/>
            </a:solidFill>
          </a:ln>
        </p:spPr>
        <p:txBody>
          <a:bodyPr lIns="45718" tIns="45718" rIns="45718" bIns="45718"/>
          <a:lstStyle/>
          <a:p>
            <a:endParaRPr/>
          </a:p>
        </p:txBody>
      </p:sp>
      <p:sp>
        <p:nvSpPr>
          <p:cNvPr id="307" name="The Kingship of Solomon"/>
          <p:cNvSpPr txBox="1"/>
          <p:nvPr/>
        </p:nvSpPr>
        <p:spPr>
          <a:xfrm>
            <a:off x="1748694" y="1560393"/>
            <a:ext cx="6191087" cy="1115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4300">
                <a:ln w="9525" cap="flat">
                  <a:solidFill>
                    <a:srgbClr val="000000"/>
                  </a:solidFill>
                  <a:prstDash val="solid"/>
                  <a:round/>
                </a:ln>
                <a:solidFill>
                  <a:srgbClr val="FFFFFF"/>
                </a:solidFill>
                <a:latin typeface="MARKETPRO"/>
                <a:ea typeface="MARKETPRO"/>
                <a:cs typeface="MARKETPRO"/>
                <a:sym typeface="MARKETPRO"/>
              </a:defRPr>
            </a:lvl1pPr>
          </a:lstStyle>
          <a:p>
            <a:r>
              <a:t>The Kingship of Solomon</a:t>
            </a:r>
          </a:p>
        </p:txBody>
      </p:sp>
      <p:sp>
        <p:nvSpPr>
          <p:cNvPr id="308" name="1 Kings / 1 列王記 1-11"/>
          <p:cNvSpPr txBox="1"/>
          <p:nvPr/>
        </p:nvSpPr>
        <p:spPr>
          <a:xfrm>
            <a:off x="3016797" y="5065083"/>
            <a:ext cx="3381924" cy="821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768094">
              <a:defRPr sz="2600">
                <a:ln w="9525" cap="flat">
                  <a:solidFill>
                    <a:srgbClr val="000000"/>
                  </a:solidFill>
                  <a:prstDash val="solid"/>
                  <a:round/>
                </a:ln>
                <a:solidFill>
                  <a:srgbClr val="FFFFFF"/>
                </a:solidFill>
                <a:latin typeface="MARKETPRO"/>
                <a:ea typeface="MARKETPRO"/>
                <a:cs typeface="MARKETPRO"/>
                <a:sym typeface="MARKETPRO"/>
              </a:defRPr>
            </a:lvl1pPr>
          </a:lstStyle>
          <a:p>
            <a:r>
              <a:t>1 Kings / 1 列王記 1-11</a:t>
            </a:r>
          </a:p>
        </p:txBody>
      </p:sp>
      <p:sp>
        <p:nvSpPr>
          <p:cNvPr id="309" name="Google Shape;360;p13"/>
          <p:cNvSpPr txBox="1"/>
          <p:nvPr/>
        </p:nvSpPr>
        <p:spPr>
          <a:xfrm>
            <a:off x="3104906" y="2889799"/>
            <a:ext cx="3205706" cy="107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600">
                <a:ln w="9525" cap="flat">
                  <a:solidFill>
                    <a:srgbClr val="000000"/>
                  </a:solidFill>
                  <a:prstDash val="solid"/>
                  <a:miter lim="800000"/>
                </a:ln>
                <a:solidFill>
                  <a:srgbClr val="FFFFFF"/>
                </a:solidFill>
              </a:defRPr>
            </a:lvl1pPr>
          </a:lstStyle>
          <a:p>
            <a:r>
              <a:t>ソロモンの王権</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スライド番号"/>
          <p:cNvSpPr txBox="1">
            <a:spLocks noGrp="1"/>
          </p:cNvSpPr>
          <p:nvPr>
            <p:ph type="sldNum" sz="quarter" idx="4294967295"/>
          </p:nvPr>
        </p:nvSpPr>
        <p:spPr>
          <a:xfrm>
            <a:off x="8370764" y="6248400"/>
            <a:ext cx="316031"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210</a:t>
            </a:fld>
            <a:endParaRPr/>
          </a:p>
        </p:txBody>
      </p:sp>
      <p:sp>
        <p:nvSpPr>
          <p:cNvPr id="1294" name="Jehoiachin’s Pension (2 Kg. 25:27-30)"/>
          <p:cNvSpPr txBox="1">
            <a:spLocks noGrp="1"/>
          </p:cNvSpPr>
          <p:nvPr>
            <p:ph type="title" idx="4294967295"/>
          </p:nvPr>
        </p:nvSpPr>
        <p:spPr>
          <a:xfrm>
            <a:off x="457200" y="533398"/>
            <a:ext cx="8229600" cy="1143004"/>
          </a:xfrm>
          <a:prstGeom prst="rect">
            <a:avLst/>
          </a:prstGeom>
        </p:spPr>
        <p:txBody>
          <a:bodyPr/>
          <a:lstStyle/>
          <a:p>
            <a:r>
              <a:t>Jehoiachin’s Pension </a:t>
            </a:r>
            <a:r>
              <a:rPr sz="3200"/>
              <a:t>(2 Kg. 25:27-30)</a:t>
            </a:r>
          </a:p>
        </p:txBody>
      </p:sp>
      <p:sp>
        <p:nvSpPr>
          <p:cNvPr id="1295" name="At the ascension of Abel-Marduk (the biblical Evil-Merodach) to the Babylonian throne, the exiled Jehoiachin was treated with favor.…"/>
          <p:cNvSpPr txBox="1">
            <a:spLocks noGrp="1"/>
          </p:cNvSpPr>
          <p:nvPr>
            <p:ph type="body" idx="4294967295"/>
          </p:nvPr>
        </p:nvSpPr>
        <p:spPr>
          <a:xfrm>
            <a:off x="381000" y="1828800"/>
            <a:ext cx="8458200" cy="5029200"/>
          </a:xfrm>
          <a:prstGeom prst="rect">
            <a:avLst/>
          </a:prstGeom>
        </p:spPr>
        <p:txBody>
          <a:bodyPr/>
          <a:lstStyle/>
          <a:p>
            <a:pPr>
              <a:buSzTx/>
              <a:buNone/>
              <a:defRPr b="1"/>
            </a:pPr>
            <a:r>
              <a:t>At the ascension of Abel-Marduk (the biblical Evil-Merodach) to the Babylonian throne, the exiled Jehoiachin was treated with favor.</a:t>
            </a:r>
          </a:p>
          <a:p>
            <a:pPr>
              <a:spcBef>
                <a:spcPts val="600"/>
              </a:spcBef>
              <a:defRPr sz="2800" i="1"/>
            </a:pPr>
            <a:r>
              <a:t>This pension was a quarter century after the fall of Jerusalem (561/560 BC).</a:t>
            </a:r>
          </a:p>
          <a:p>
            <a:pPr>
              <a:spcBef>
                <a:spcPts val="600"/>
              </a:spcBef>
              <a:defRPr sz="2800" i="1"/>
            </a:pPr>
            <a:r>
              <a:t>Jehoiachin still was considered to be the rightful king of David’s dynasty.</a:t>
            </a:r>
          </a:p>
          <a:p>
            <a:pPr>
              <a:spcBef>
                <a:spcPts val="600"/>
              </a:spcBef>
              <a:defRPr sz="2800" i="1"/>
            </a:pPr>
            <a:r>
              <a:t>Zerubbabel, who later was a leader among those who returned from exile, was Jehoiachin’s grandson (1 Chr. 3:19; Mt. 1:12).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95">
                                            <p:bg/>
                                          </p:spTgt>
                                        </p:tgtEl>
                                        <p:attrNameLst>
                                          <p:attrName>style.visibility</p:attrName>
                                        </p:attrNameLst>
                                      </p:cBhvr>
                                      <p:to>
                                        <p:strVal val="visible"/>
                                      </p:to>
                                    </p:set>
                                    <p:anim calcmode="lin" valueType="num">
                                      <p:cBhvr>
                                        <p:cTn id="7" dur="500" fill="hold"/>
                                        <p:tgtEl>
                                          <p:spTgt spid="1295">
                                            <p:bg/>
                                          </p:spTgt>
                                        </p:tgtEl>
                                        <p:attrNameLst>
                                          <p:attrName>ppt_w</p:attrName>
                                        </p:attrNameLst>
                                      </p:cBhvr>
                                      <p:tavLst>
                                        <p:tav tm="0">
                                          <p:val>
                                            <p:fltVal val="0"/>
                                          </p:val>
                                        </p:tav>
                                        <p:tav tm="100000">
                                          <p:val>
                                            <p:strVal val="#ppt_w"/>
                                          </p:val>
                                        </p:tav>
                                      </p:tavLst>
                                    </p:anim>
                                    <p:anim calcmode="lin" valueType="num">
                                      <p:cBhvr>
                                        <p:cTn id="8" dur="500" fill="hold"/>
                                        <p:tgtEl>
                                          <p:spTgt spid="129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95">
                                            <p:txEl>
                                              <p:pRg st="0" end="0"/>
                                            </p:txEl>
                                          </p:spTgt>
                                        </p:tgtEl>
                                        <p:attrNameLst>
                                          <p:attrName>style.visibility</p:attrName>
                                        </p:attrNameLst>
                                      </p:cBhvr>
                                      <p:to>
                                        <p:strVal val="visible"/>
                                      </p:to>
                                    </p:set>
                                    <p:anim calcmode="lin" valueType="num">
                                      <p:cBhvr>
                                        <p:cTn id="11" dur="500" fill="hold"/>
                                        <p:tgtEl>
                                          <p:spTgt spid="129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9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95">
                                            <p:txEl>
                                              <p:pRg st="1" end="1"/>
                                            </p:txEl>
                                          </p:spTgt>
                                        </p:tgtEl>
                                        <p:attrNameLst>
                                          <p:attrName>style.visibility</p:attrName>
                                        </p:attrNameLst>
                                      </p:cBhvr>
                                      <p:to>
                                        <p:strVal val="visible"/>
                                      </p:to>
                                    </p:set>
                                    <p:anim calcmode="lin" valueType="num">
                                      <p:cBhvr>
                                        <p:cTn id="16" dur="500" fill="hold"/>
                                        <p:tgtEl>
                                          <p:spTgt spid="129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9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95">
                                            <p:txEl>
                                              <p:pRg st="2" end="2"/>
                                            </p:txEl>
                                          </p:spTgt>
                                        </p:tgtEl>
                                        <p:attrNameLst>
                                          <p:attrName>style.visibility</p:attrName>
                                        </p:attrNameLst>
                                      </p:cBhvr>
                                      <p:to>
                                        <p:strVal val="visible"/>
                                      </p:to>
                                    </p:set>
                                    <p:anim calcmode="lin" valueType="num">
                                      <p:cBhvr>
                                        <p:cTn id="21" dur="500" fill="hold"/>
                                        <p:tgtEl>
                                          <p:spTgt spid="129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1295">
                                            <p:txEl>
                                              <p:pRg st="3" end="3"/>
                                            </p:txEl>
                                          </p:spTgt>
                                        </p:tgtEl>
                                        <p:attrNameLst>
                                          <p:attrName>style.visibility</p:attrName>
                                        </p:attrNameLst>
                                      </p:cBhvr>
                                      <p:to>
                                        <p:strVal val="visible"/>
                                      </p:to>
                                    </p:set>
                                    <p:anim calcmode="lin" valueType="num">
                                      <p:cBhvr>
                                        <p:cTn id="27" dur="500" fill="hold"/>
                                        <p:tgtEl>
                                          <p:spTgt spid="129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29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 grpId="1" build="p" bldLvl="5" animBg="1" advAuto="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スライド番号"/>
          <p:cNvSpPr txBox="1">
            <a:spLocks noGrp="1"/>
          </p:cNvSpPr>
          <p:nvPr>
            <p:ph type="sldNum" sz="quarter" idx="4294967295"/>
          </p:nvPr>
        </p:nvSpPr>
        <p:spPr>
          <a:xfrm>
            <a:off x="8380193" y="6248400"/>
            <a:ext cx="306605"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211</a:t>
            </a:fld>
            <a:endParaRPr/>
          </a:p>
        </p:txBody>
      </p:sp>
      <p:sp>
        <p:nvSpPr>
          <p:cNvPr id="1298" name="Jehoiachin’s Pension (2 Kg. 25:27-30)"/>
          <p:cNvSpPr txBox="1">
            <a:spLocks noGrp="1"/>
          </p:cNvSpPr>
          <p:nvPr>
            <p:ph type="title" idx="4294967295"/>
          </p:nvPr>
        </p:nvSpPr>
        <p:spPr>
          <a:xfrm>
            <a:off x="457200" y="533398"/>
            <a:ext cx="8229600" cy="1143004"/>
          </a:xfrm>
          <a:prstGeom prst="rect">
            <a:avLst/>
          </a:prstGeom>
        </p:spPr>
        <p:txBody>
          <a:bodyPr/>
          <a:lstStyle/>
          <a:p>
            <a:pPr defTabSz="841247">
              <a:defRPr sz="4048"/>
            </a:pPr>
            <a:r>
              <a:rPr sz="2944"/>
              <a:t>エホヤキンの年金支給</a:t>
            </a:r>
          </a:p>
          <a:p>
            <a:pPr defTabSz="841247">
              <a:defRPr sz="4048"/>
            </a:pPr>
            <a:r>
              <a:rPr sz="2944"/>
              <a:t>（列王記第二 25章27〜30節）</a:t>
            </a:r>
          </a:p>
        </p:txBody>
      </p:sp>
      <p:sp>
        <p:nvSpPr>
          <p:cNvPr id="1299" name="At the ascension of Abel-Marduk (the biblical Evil-Merodach) to the Babylonian throne, the exiled Jehoiachin was treated with favor.…"/>
          <p:cNvSpPr txBox="1">
            <a:spLocks noGrp="1"/>
          </p:cNvSpPr>
          <p:nvPr>
            <p:ph type="body" idx="4294967295"/>
          </p:nvPr>
        </p:nvSpPr>
        <p:spPr>
          <a:xfrm>
            <a:off x="381000" y="1828800"/>
            <a:ext cx="8458200" cy="5029200"/>
          </a:xfrm>
          <a:prstGeom prst="rect">
            <a:avLst/>
          </a:prstGeom>
        </p:spPr>
        <p:txBody>
          <a:bodyPr/>
          <a:lstStyle/>
          <a:p>
            <a:pPr marL="408812" indent="-408812" defTabSz="795527">
              <a:spcBef>
                <a:spcPts val="600"/>
              </a:spcBef>
              <a:buSzTx/>
              <a:buNone/>
              <a:defRPr sz="2784" b="1"/>
            </a:pPr>
            <a:r>
              <a:t>アベル・マルドク（聖書ではエヴィル・メロダク）がバビロンの王に即位した際、捕囚中のエホヤキンは厚遇を受けた。</a:t>
            </a:r>
          </a:p>
          <a:p>
            <a:pPr marL="408812" indent="-408812" defTabSz="795527">
              <a:spcBef>
                <a:spcPts val="500"/>
              </a:spcBef>
              <a:defRPr sz="2436" i="1"/>
            </a:pPr>
            <a:r>
              <a:t>この年金支給はエルサレム陥落から約25年後（紀元前561/560年）のことであった。</a:t>
            </a:r>
          </a:p>
          <a:p>
            <a:pPr marL="408812" indent="-408812" defTabSz="795527">
              <a:spcBef>
                <a:spcPts val="500"/>
              </a:spcBef>
              <a:defRPr sz="2436" i="1"/>
            </a:pPr>
            <a:r>
              <a:t>エホヤキンは依然としてダビデ王朝の正統な王とみなされていた。</a:t>
            </a:r>
          </a:p>
          <a:p>
            <a:pPr marL="408812" indent="-408812" defTabSz="795527">
              <a:spcBef>
                <a:spcPts val="500"/>
              </a:spcBef>
              <a:defRPr sz="2436" i="1"/>
            </a:pPr>
            <a:r>
              <a:t>後に捕囚からの帰還者の指導者となったゼルバベルは、エホヤキンの孫にあたる（歴代誌第一 3章19節、マタイによる福音書 1章12節）。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99">
                                            <p:bg/>
                                          </p:spTgt>
                                        </p:tgtEl>
                                        <p:attrNameLst>
                                          <p:attrName>style.visibility</p:attrName>
                                        </p:attrNameLst>
                                      </p:cBhvr>
                                      <p:to>
                                        <p:strVal val="visible"/>
                                      </p:to>
                                    </p:set>
                                    <p:anim calcmode="lin" valueType="num">
                                      <p:cBhvr>
                                        <p:cTn id="7" dur="500" fill="hold"/>
                                        <p:tgtEl>
                                          <p:spTgt spid="1299">
                                            <p:bg/>
                                          </p:spTgt>
                                        </p:tgtEl>
                                        <p:attrNameLst>
                                          <p:attrName>ppt_w</p:attrName>
                                        </p:attrNameLst>
                                      </p:cBhvr>
                                      <p:tavLst>
                                        <p:tav tm="0">
                                          <p:val>
                                            <p:fltVal val="0"/>
                                          </p:val>
                                        </p:tav>
                                        <p:tav tm="100000">
                                          <p:val>
                                            <p:strVal val="#ppt_w"/>
                                          </p:val>
                                        </p:tav>
                                      </p:tavLst>
                                    </p:anim>
                                    <p:anim calcmode="lin" valueType="num">
                                      <p:cBhvr>
                                        <p:cTn id="8" dur="500" fill="hold"/>
                                        <p:tgtEl>
                                          <p:spTgt spid="129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299">
                                            <p:txEl>
                                              <p:pRg st="0" end="0"/>
                                            </p:txEl>
                                          </p:spTgt>
                                        </p:tgtEl>
                                        <p:attrNameLst>
                                          <p:attrName>style.visibility</p:attrName>
                                        </p:attrNameLst>
                                      </p:cBhvr>
                                      <p:to>
                                        <p:strVal val="visible"/>
                                      </p:to>
                                    </p:set>
                                    <p:anim calcmode="lin" valueType="num">
                                      <p:cBhvr>
                                        <p:cTn id="11" dur="500" fill="hold"/>
                                        <p:tgtEl>
                                          <p:spTgt spid="12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9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1299">
                                            <p:txEl>
                                              <p:pRg st="1" end="1"/>
                                            </p:txEl>
                                          </p:spTgt>
                                        </p:tgtEl>
                                        <p:attrNameLst>
                                          <p:attrName>style.visibility</p:attrName>
                                        </p:attrNameLst>
                                      </p:cBhvr>
                                      <p:to>
                                        <p:strVal val="visible"/>
                                      </p:to>
                                    </p:set>
                                    <p:anim calcmode="lin" valueType="num">
                                      <p:cBhvr>
                                        <p:cTn id="16" dur="500" fill="hold"/>
                                        <p:tgtEl>
                                          <p:spTgt spid="129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9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1299">
                                            <p:txEl>
                                              <p:pRg st="2" end="2"/>
                                            </p:txEl>
                                          </p:spTgt>
                                        </p:tgtEl>
                                        <p:attrNameLst>
                                          <p:attrName>style.visibility</p:attrName>
                                        </p:attrNameLst>
                                      </p:cBhvr>
                                      <p:to>
                                        <p:strVal val="visible"/>
                                      </p:to>
                                    </p:set>
                                    <p:anim calcmode="lin" valueType="num">
                                      <p:cBhvr>
                                        <p:cTn id="21" dur="500" fill="hold"/>
                                        <p:tgtEl>
                                          <p:spTgt spid="129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99">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1299">
                                            <p:txEl>
                                              <p:pRg st="3" end="3"/>
                                            </p:txEl>
                                          </p:spTgt>
                                        </p:tgtEl>
                                        <p:attrNameLst>
                                          <p:attrName>style.visibility</p:attrName>
                                        </p:attrNameLst>
                                      </p:cBhvr>
                                      <p:to>
                                        <p:strVal val="visible"/>
                                      </p:to>
                                    </p:set>
                                    <p:anim calcmode="lin" valueType="num">
                                      <p:cBhvr>
                                        <p:cTn id="26" dur="500" fill="hold"/>
                                        <p:tgtEl>
                                          <p:spTgt spid="129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29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 grpId="1" build="p" bldLvl="5" animBg="1" advAuto="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Neo-Babylonian Chronicle"/>
          <p:cNvSpPr txBox="1">
            <a:spLocks noGrp="1"/>
          </p:cNvSpPr>
          <p:nvPr>
            <p:ph type="title" idx="4294967295"/>
          </p:nvPr>
        </p:nvSpPr>
        <p:spPr>
          <a:xfrm>
            <a:off x="76200" y="457200"/>
            <a:ext cx="3657600" cy="1295400"/>
          </a:xfrm>
          <a:prstGeom prst="rect">
            <a:avLst/>
          </a:prstGeom>
        </p:spPr>
        <p:txBody>
          <a:bodyPr/>
          <a:lstStyle>
            <a:lvl1pPr algn="r" defTabSz="612007">
              <a:defRPr sz="2622">
                <a:latin typeface="Impact"/>
                <a:ea typeface="Impact"/>
                <a:cs typeface="Impact"/>
                <a:sym typeface="Impact"/>
              </a:defRPr>
            </a:lvl1pPr>
          </a:lstStyle>
          <a:p>
            <a:r>
              <a:t>Neo-Babylonian Chronicle新バビロニア年代記</a:t>
            </a:r>
          </a:p>
        </p:txBody>
      </p:sp>
      <p:sp>
        <p:nvSpPr>
          <p:cNvPr id="1302" name="This 3” tall cuneiform fragment is one of four tablets mentioning Jehoiachin of Judah.…"/>
          <p:cNvSpPr txBox="1">
            <a:spLocks noGrp="1"/>
          </p:cNvSpPr>
          <p:nvPr>
            <p:ph type="body" sz="half" idx="4294967295"/>
          </p:nvPr>
        </p:nvSpPr>
        <p:spPr>
          <a:xfrm>
            <a:off x="228600" y="1836246"/>
            <a:ext cx="3352800" cy="5399166"/>
          </a:xfrm>
          <a:prstGeom prst="rect">
            <a:avLst/>
          </a:prstGeom>
        </p:spPr>
        <p:txBody>
          <a:bodyPr/>
          <a:lstStyle/>
          <a:p>
            <a:pPr marL="310134" indent="-310134" algn="r" defTabSz="603504">
              <a:lnSpc>
                <a:spcPct val="90000"/>
              </a:lnSpc>
              <a:spcBef>
                <a:spcPts val="300"/>
              </a:spcBef>
              <a:buSzTx/>
              <a:buNone/>
              <a:defRPr sz="1848">
                <a:latin typeface="Arial Narrow"/>
                <a:ea typeface="Arial Narrow"/>
                <a:cs typeface="Arial Narrow"/>
                <a:sym typeface="Arial Narrow"/>
              </a:defRPr>
            </a:pPr>
            <a:r>
              <a:t>This 3” tall cuneiform fragment is one of four tablets mentioning Jehoiachin of Judah.</a:t>
            </a:r>
          </a:p>
          <a:p>
            <a:pPr marL="310134" indent="-310134" algn="r" defTabSz="603504">
              <a:lnSpc>
                <a:spcPct val="90000"/>
              </a:lnSpc>
              <a:spcBef>
                <a:spcPts val="300"/>
              </a:spcBef>
              <a:buSzTx/>
              <a:buNone/>
              <a:defRPr sz="1848">
                <a:latin typeface="Arial Narrow"/>
                <a:ea typeface="Arial Narrow"/>
                <a:cs typeface="Arial Narrow"/>
                <a:sym typeface="Arial Narrow"/>
              </a:defRPr>
            </a:pPr>
            <a:r>
              <a:t>This tablet describes monthly rations for the exiled king and his five sons to be allotted to </a:t>
            </a:r>
            <a:r>
              <a:rPr i="1"/>
              <a:t>“Jehoiachin, king of the land of Judah”.</a:t>
            </a:r>
          </a:p>
          <a:p>
            <a:pPr marL="310134" indent="-310134" algn="r" defTabSz="603504">
              <a:lnSpc>
                <a:spcPct val="90000"/>
              </a:lnSpc>
              <a:spcBef>
                <a:spcPts val="300"/>
              </a:spcBef>
              <a:buSzTx/>
              <a:buNone/>
              <a:defRPr sz="1848">
                <a:latin typeface="Arial Narrow"/>
                <a:ea typeface="Arial Narrow"/>
                <a:cs typeface="Arial Narrow"/>
                <a:sym typeface="Arial Narrow"/>
              </a:defRPr>
            </a:pPr>
            <a:endParaRPr i="1"/>
          </a:p>
          <a:p>
            <a:pPr marL="310134" indent="-310134" defTabSz="603504">
              <a:lnSpc>
                <a:spcPct val="90000"/>
              </a:lnSpc>
              <a:spcBef>
                <a:spcPts val="300"/>
              </a:spcBef>
              <a:buSzTx/>
              <a:buNone/>
              <a:defRPr sz="1848">
                <a:latin typeface="Arial Narrow"/>
                <a:ea typeface="Arial Narrow"/>
                <a:cs typeface="Arial Narrow"/>
                <a:sym typeface="Arial Narrow"/>
              </a:defRPr>
            </a:pPr>
            <a:r>
              <a:rPr i="1"/>
              <a:t>この高さ約3インチの楔形文字の断片は、ユダのエホヤキンに言及する4つの粘土板のうちの一つである。</a:t>
            </a:r>
            <a:br>
              <a:rPr i="1"/>
            </a:br>
            <a:r>
              <a:rPr i="1"/>
              <a:t>この粘土板には、「ユダの地の王エホヤキン」および彼の5人の息子に支給される毎月の配給について記されている。</a:t>
            </a:r>
          </a:p>
        </p:txBody>
      </p:sp>
      <p:pic>
        <p:nvPicPr>
          <p:cNvPr id="1303" name="HBS106" descr="HBS106"/>
          <p:cNvPicPr>
            <a:picLocks noChangeAspect="1"/>
          </p:cNvPicPr>
          <p:nvPr/>
        </p:nvPicPr>
        <p:blipFill>
          <a:blip r:embed="rId2"/>
          <a:stretch>
            <a:fillRect/>
          </a:stretch>
        </p:blipFill>
        <p:spPr>
          <a:xfrm>
            <a:off x="4019550" y="0"/>
            <a:ext cx="51435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05" name="“Pick your way through these everlasting ruins, all this destruction the enemy has brought on the sanctuary. Your foes roared in the place where you met with us; they set up standards as signs. They behaved like men wielding axes and hatchets. They burne"/>
          <p:cNvSpPr txBox="1">
            <a:spLocks noGrp="1"/>
          </p:cNvSpPr>
          <p:nvPr>
            <p:ph type="title" idx="4294967295"/>
          </p:nvPr>
        </p:nvSpPr>
        <p:spPr>
          <a:xfrm>
            <a:off x="183039" y="107294"/>
            <a:ext cx="8777922" cy="6308729"/>
          </a:xfrm>
          <a:prstGeom prst="rect">
            <a:avLst/>
          </a:prstGeom>
        </p:spPr>
        <p:txBody>
          <a:bodyPr/>
          <a:lstStyle/>
          <a:p>
            <a:pPr defTabSz="587410">
              <a:defRPr sz="1752">
                <a:latin typeface="Monotype Corsiva"/>
                <a:ea typeface="Monotype Corsiva"/>
                <a:cs typeface="Monotype Corsiva"/>
                <a:sym typeface="Monotype Corsiva"/>
              </a:defRPr>
            </a:pPr>
            <a:r>
              <a:t>	</a:t>
            </a:r>
            <a:r>
              <a:rPr>
                <a:solidFill>
                  <a:srgbClr val="FFFF00"/>
                </a:solidFill>
              </a:rPr>
              <a:t>“Pick your way through these everlasting ruins, all this destruction the enemy has brought on the sanctuary. Your foes roared in the place where you met with us; they set up standards as signs. They behaved like men wielding axes and hatchets. They burned your sanctuary to the ground; they defiled the dwelling place of your Name.”</a:t>
            </a:r>
            <a:br>
              <a:rPr>
                <a:solidFill>
                  <a:srgbClr val="FFFF00"/>
                </a:solidFill>
              </a:rPr>
            </a:br>
            <a:r>
              <a:t>						</a:t>
            </a:r>
            <a:r>
              <a:rPr sz="1533">
                <a:solidFill>
                  <a:srgbClr val="FFFF00"/>
                </a:solidFill>
                <a:latin typeface="Arial Narrow"/>
                <a:ea typeface="Arial Narrow"/>
                <a:cs typeface="Arial Narrow"/>
                <a:sym typeface="Arial Narrow"/>
              </a:rPr>
              <a:t>(Psalm 74:3-7)</a:t>
            </a:r>
          </a:p>
          <a:p>
            <a:pPr algn="ctr" defTabSz="587410">
              <a:defRPr sz="1752">
                <a:latin typeface="Monotype Corsiva"/>
                <a:ea typeface="Monotype Corsiva"/>
                <a:cs typeface="Monotype Corsiva"/>
                <a:sym typeface="Monotype Corsiva"/>
              </a:defRPr>
            </a:pPr>
            <a:endParaRPr sz="1533">
              <a:solidFill>
                <a:srgbClr val="FFFF00"/>
              </a:solidFill>
              <a:latin typeface="Arial Narrow"/>
              <a:ea typeface="Arial Narrow"/>
              <a:cs typeface="Arial Narrow"/>
              <a:sym typeface="Arial Narrow"/>
            </a:endParaRPr>
          </a:p>
          <a:p>
            <a:pPr algn="ct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　　　　　あなたの足を　永遠の廃墟に踏み入れてください。敵は聖所であらゆる害を加えています。</a:t>
            </a:r>
          </a:p>
          <a:p>
            <a:pPr algn="ct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あなたに敵対する者どもはあなたの聖なる所でほえたけり　自分たちのしるしを　そこに掲げています。あたかも　木の茂みの中で斧を高く振り上げる者のようです。</a:t>
            </a:r>
          </a:p>
          <a:p>
            <a:pPr algn="ct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今や彼らは　手斧と槌で聖所の彫り物をことごとく打ち砕き　あなたの聖所に火を放ち</a:t>
            </a:r>
          </a:p>
          <a:p>
            <a:pPr algn="ct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あなたの御名の住まいを　その地まで汚しました。　(詩篇 74:3-7)</a:t>
            </a:r>
            <a:br>
              <a:rPr sz="1533">
                <a:solidFill>
                  <a:srgbClr val="FFFF00"/>
                </a:solidFill>
                <a:latin typeface="Arial Narrow"/>
                <a:ea typeface="Arial Narrow"/>
                <a:cs typeface="Arial Narrow"/>
                <a:sym typeface="Arial Narrow"/>
              </a:rPr>
            </a:br>
            <a:endParaRPr sz="1533">
              <a:solidFill>
                <a:srgbClr val="FFFF00"/>
              </a:solidFill>
              <a:latin typeface="Arial Narrow"/>
              <a:ea typeface="Arial Narrow"/>
              <a:cs typeface="Arial Narrow"/>
              <a:sym typeface="Arial Narrow"/>
            </a:endParaRPr>
          </a:p>
          <a:p>
            <a:pPr defTabSz="587410">
              <a:defRPr sz="1752">
                <a:latin typeface="Monotype Corsiva"/>
                <a:ea typeface="Monotype Corsiva"/>
                <a:cs typeface="Monotype Corsiva"/>
                <a:sym typeface="Monotype Corsiva"/>
              </a:defRPr>
            </a:pPr>
            <a:br>
              <a:rPr sz="1533">
                <a:solidFill>
                  <a:srgbClr val="FFFF00"/>
                </a:solidFill>
                <a:latin typeface="Arial Narrow"/>
                <a:ea typeface="Arial Narrow"/>
                <a:cs typeface="Arial Narrow"/>
                <a:sym typeface="Arial Narrow"/>
              </a:rPr>
            </a:br>
            <a:r>
              <a:rPr>
                <a:solidFill>
                  <a:srgbClr val="FFFF00"/>
                </a:solidFill>
              </a:rPr>
              <a:t>	“How deserted lies the city, once so full of people! How like a widow she is, who once was great among the nations! She who was queen among the provinces has now become a slave.”</a:t>
            </a:r>
            <a:br>
              <a:rPr>
                <a:solidFill>
                  <a:srgbClr val="FFFF00"/>
                </a:solidFill>
              </a:rPr>
            </a:br>
            <a:r>
              <a:t>						</a:t>
            </a:r>
            <a:r>
              <a:rPr sz="1533">
                <a:latin typeface="Arial Narrow"/>
                <a:ea typeface="Arial Narrow"/>
                <a:cs typeface="Arial Narrow"/>
                <a:sym typeface="Arial Narrow"/>
              </a:rPr>
              <a:t>（(</a:t>
            </a:r>
            <a:r>
              <a:rPr sz="1533">
                <a:solidFill>
                  <a:srgbClr val="FFFF00"/>
                </a:solidFill>
                <a:latin typeface="Arial Narrow"/>
                <a:ea typeface="Arial Narrow"/>
                <a:cs typeface="Arial Narrow"/>
                <a:sym typeface="Arial Narrow"/>
              </a:rPr>
              <a:t>Lamentations 1:1)</a:t>
            </a:r>
          </a:p>
          <a:p>
            <a:pPr defTabSz="587410">
              <a:defRPr sz="1752">
                <a:latin typeface="Monotype Corsiva"/>
                <a:ea typeface="Monotype Corsiva"/>
                <a:cs typeface="Monotype Corsiva"/>
                <a:sym typeface="Monotype Corsiva"/>
              </a:defRPr>
            </a:pPr>
            <a:endParaRPr sz="1533">
              <a:solidFill>
                <a:srgbClr val="FFFF00"/>
              </a:solidFill>
              <a:latin typeface="Arial Narrow"/>
              <a:ea typeface="Arial Narrow"/>
              <a:cs typeface="Arial Narrow"/>
              <a:sym typeface="Arial Narrow"/>
            </a:endParaRPr>
          </a:p>
          <a:p>
            <a:pP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　　　ああ、ひとり寂しく座っている。人で満ちていた都が。彼女はやもめのようになった。</a:t>
            </a:r>
          </a:p>
          <a:p>
            <a:pP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国々の間で力に満ちていた者、もろもろの州の女王が、苦役に服することになった。 </a:t>
            </a:r>
          </a:p>
          <a:p>
            <a:pPr defTabSz="587410">
              <a:defRPr sz="1752">
                <a:latin typeface="Monotype Corsiva"/>
                <a:ea typeface="Monotype Corsiva"/>
                <a:cs typeface="Monotype Corsiva"/>
                <a:sym typeface="Monotype Corsiva"/>
              </a:defRPr>
            </a:pPr>
            <a:r>
              <a:rPr sz="1533">
                <a:solidFill>
                  <a:srgbClr val="FFFF00"/>
                </a:solidFill>
                <a:latin typeface="Arial Narrow"/>
                <a:ea typeface="Arial Narrow"/>
                <a:cs typeface="Arial Narrow"/>
                <a:sym typeface="Arial Narrow"/>
              </a:rPr>
              <a:t>　　　　　　　　　　　　　　　　　　　　　　　　　　　　(哀歌 1:1 JDB)</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Google Shape;365;g36aa79582cb_0_25"/>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22</a:t>
            </a:fld>
            <a:endParaRPr/>
          </a:p>
        </p:txBody>
      </p:sp>
      <p:sp>
        <p:nvSpPr>
          <p:cNvPr id="312" name="Google Shape;366;g36aa79582cb_0_25"/>
          <p:cNvSpPr txBox="1">
            <a:spLocks noGrp="1"/>
          </p:cNvSpPr>
          <p:nvPr>
            <p:ph type="title"/>
          </p:nvPr>
        </p:nvSpPr>
        <p:spPr>
          <a:prstGeom prst="rect">
            <a:avLst/>
          </a:prstGeom>
        </p:spPr>
        <p:txBody>
          <a:bodyPr/>
          <a:lstStyle/>
          <a:p>
            <a:pPr defTabSz="841247">
              <a:defRPr sz="4048"/>
            </a:pPr>
            <a:r>
              <a:t>David’s Sons </a:t>
            </a:r>
            <a:r>
              <a:rPr sz="2576"/>
              <a:t>(2 Sa. 3:2-4; 1 Kg. 1:6b)</a:t>
            </a:r>
            <a:br>
              <a:rPr sz="2576"/>
            </a:br>
            <a:r>
              <a:rPr sz="2576"/>
              <a:t>ダビデの息子たち  </a:t>
            </a:r>
            <a:r>
              <a:rPr sz="2392"/>
              <a:t> (第2サムエル3:2-4; 1列王記 1:6b)</a:t>
            </a:r>
          </a:p>
        </p:txBody>
      </p:sp>
      <p:sp>
        <p:nvSpPr>
          <p:cNvPr id="313" name="Google Shape;367;g36aa79582cb_0_25"/>
          <p:cNvSpPr txBox="1">
            <a:spLocks noGrp="1"/>
          </p:cNvSpPr>
          <p:nvPr>
            <p:ph type="body" sz="half" idx="1"/>
          </p:nvPr>
        </p:nvSpPr>
        <p:spPr>
          <a:xfrm>
            <a:off x="381000" y="1946275"/>
            <a:ext cx="4038600" cy="4683000"/>
          </a:xfrm>
          <a:prstGeom prst="rect">
            <a:avLst/>
          </a:prstGeom>
          <a:solidFill>
            <a:srgbClr val="FF9900"/>
          </a:solidFill>
          <a:ln>
            <a:solidFill>
              <a:srgbClr val="000000"/>
            </a:solidFill>
            <a:miter lim="524288"/>
          </a:ln>
        </p:spPr>
        <p:txBody>
          <a:bodyPr/>
          <a:lstStyle/>
          <a:p>
            <a:pPr marL="469900" indent="-469900">
              <a:lnSpc>
                <a:spcPct val="90000"/>
              </a:lnSpc>
              <a:spcBef>
                <a:spcPts val="0"/>
              </a:spcBef>
              <a:buSzTx/>
              <a:buNone/>
              <a:defRPr sz="2800" b="1"/>
            </a:pPr>
            <a:r>
              <a:t>David’s three oldest sons were all dead:</a:t>
            </a:r>
          </a:p>
          <a:p>
            <a:pPr marL="469900" indent="-469900">
              <a:lnSpc>
                <a:spcPct val="90000"/>
              </a:lnSpc>
              <a:spcBef>
                <a:spcPts val="400"/>
              </a:spcBef>
              <a:buSzPts val="2400"/>
              <a:defRPr sz="2400" b="1" i="1" u="sng"/>
            </a:pPr>
            <a:r>
              <a:t>Amnon,</a:t>
            </a:r>
            <a:r>
              <a:rPr u="none"/>
              <a:t> the oldest, had been murdered by his half-brother Absalom for raping his sister.</a:t>
            </a:r>
          </a:p>
          <a:p>
            <a:pPr marL="469900" indent="-469900">
              <a:lnSpc>
                <a:spcPct val="90000"/>
              </a:lnSpc>
              <a:spcBef>
                <a:spcPts val="400"/>
              </a:spcBef>
              <a:buSzPts val="2400"/>
              <a:defRPr sz="2400" b="1" i="1" u="sng"/>
            </a:pPr>
            <a:r>
              <a:t>Kileab,</a:t>
            </a:r>
            <a:r>
              <a:rPr u="none"/>
              <a:t> the 2</a:t>
            </a:r>
            <a:r>
              <a:rPr u="none" baseline="30000"/>
              <a:t>nd</a:t>
            </a:r>
            <a:r>
              <a:rPr u="none"/>
              <a:t> son, is not mentioned but presumably was deceased.</a:t>
            </a:r>
          </a:p>
          <a:p>
            <a:pPr marL="469900" indent="-469900">
              <a:lnSpc>
                <a:spcPct val="90000"/>
              </a:lnSpc>
              <a:spcBef>
                <a:spcPts val="400"/>
              </a:spcBef>
              <a:buSzPts val="2400"/>
              <a:defRPr sz="2400" b="1" i="1" u="sng"/>
            </a:pPr>
            <a:r>
              <a:t>Absalom,</a:t>
            </a:r>
            <a:r>
              <a:rPr u="none"/>
              <a:t> the 3</a:t>
            </a:r>
            <a:r>
              <a:rPr u="none" baseline="30000"/>
              <a:t>rd</a:t>
            </a:r>
            <a:r>
              <a:rPr u="none"/>
              <a:t> son, was killed by Joab in the revolt against David.</a:t>
            </a:r>
          </a:p>
        </p:txBody>
      </p:sp>
      <p:grpSp>
        <p:nvGrpSpPr>
          <p:cNvPr id="316" name="Google Shape;368;g36aa79582cb_0_25"/>
          <p:cNvGrpSpPr/>
          <p:nvPr/>
        </p:nvGrpSpPr>
        <p:grpSpPr>
          <a:xfrm>
            <a:off x="4572000" y="1946273"/>
            <a:ext cx="4299904" cy="4683005"/>
            <a:chOff x="0" y="-1"/>
            <a:chExt cx="4299903" cy="4683004"/>
          </a:xfrm>
        </p:grpSpPr>
        <p:sp>
          <p:nvSpPr>
            <p:cNvPr id="314" name="四角形"/>
            <p:cNvSpPr/>
            <p:nvPr/>
          </p:nvSpPr>
          <p:spPr>
            <a:xfrm>
              <a:off x="0" y="-2"/>
              <a:ext cx="4299904" cy="4683006"/>
            </a:xfrm>
            <a:prstGeom prst="rect">
              <a:avLst/>
            </a:prstGeom>
            <a:solidFill>
              <a:srgbClr val="FF9900"/>
            </a:solidFill>
            <a:ln w="12700" cap="flat">
              <a:solidFill>
                <a:srgbClr val="000000"/>
              </a:solidFill>
              <a:prstDash val="solid"/>
              <a:miter lim="524288"/>
            </a:ln>
            <a:effectLst/>
          </p:spPr>
          <p:txBody>
            <a:bodyPr wrap="square" lIns="45718" tIns="45718" rIns="45718" bIns="45718" numCol="1" anchor="t">
              <a:noAutofit/>
            </a:bodyPr>
            <a:lstStyle/>
            <a:p>
              <a:pPr>
                <a:lnSpc>
                  <a:spcPct val="90000"/>
                </a:lnSpc>
                <a:spcBef>
                  <a:spcPts val="400"/>
                </a:spcBef>
                <a:defRPr sz="2200">
                  <a:latin typeface="Times New Roman"/>
                  <a:ea typeface="Times New Roman"/>
                  <a:cs typeface="Times New Roman"/>
                  <a:sym typeface="Times New Roman"/>
                </a:defRPr>
              </a:pPr>
              <a:endParaRPr/>
            </a:p>
          </p:txBody>
        </p:sp>
        <p:sp>
          <p:nvSpPr>
            <p:cNvPr id="315" name="ダビデの三人の兄はすべて死んでいました:…"/>
            <p:cNvSpPr txBox="1"/>
            <p:nvPr/>
          </p:nvSpPr>
          <p:spPr>
            <a:xfrm>
              <a:off x="52075" y="6348"/>
              <a:ext cx="4195755" cy="4670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rmAutofit/>
            </a:bodyPr>
            <a:lstStyle/>
            <a:p>
              <a:pPr marL="441705" indent="-441705" defTabSz="859536">
                <a:lnSpc>
                  <a:spcPct val="90000"/>
                </a:lnSpc>
                <a:defRPr sz="2600" b="1">
                  <a:latin typeface="Times New Roman"/>
                  <a:ea typeface="Times New Roman"/>
                  <a:cs typeface="Times New Roman"/>
                  <a:sym typeface="Times New Roman"/>
                </a:defRPr>
              </a:pPr>
              <a:r>
                <a:t>ダビデの三人の兄はすべて死んでいました:</a:t>
              </a:r>
              <a:endParaRPr sz="3000"/>
            </a:p>
            <a:p>
              <a:pPr marL="441705" indent="-472741" defTabSz="859536">
                <a:lnSpc>
                  <a:spcPct val="90000"/>
                </a:lnSpc>
                <a:spcBef>
                  <a:spcPts val="300"/>
                </a:spcBef>
                <a:buClr>
                  <a:srgbClr val="660000"/>
                </a:buClr>
                <a:buSzPts val="2000"/>
                <a:buFont typeface="Helvetica"/>
                <a:buChar char="□"/>
                <a:defRPr sz="2000" u="sng"/>
              </a:pPr>
              <a:r>
                <a:t>長男アムノン</a:t>
              </a:r>
              <a:r>
                <a:rPr u="none"/>
                <a:t>は、妹を辱めたことへの報復として、異母兄弟アブサロムに殺されました。</a:t>
              </a:r>
              <a:endParaRPr i="1">
                <a:latin typeface="Times New Roman"/>
                <a:ea typeface="Times New Roman"/>
                <a:cs typeface="Times New Roman"/>
                <a:sym typeface="Times New Roman"/>
              </a:endParaRPr>
            </a:p>
            <a:p>
              <a:pPr marL="441705" indent="-472741" defTabSz="859536">
                <a:lnSpc>
                  <a:spcPct val="90000"/>
                </a:lnSpc>
                <a:spcBef>
                  <a:spcPts val="300"/>
                </a:spcBef>
                <a:buClr>
                  <a:srgbClr val="660000"/>
                </a:buClr>
                <a:buSzPts val="2000"/>
                <a:buFont typeface="Helvetica"/>
                <a:buChar char="□"/>
                <a:defRPr sz="2000" i="1" u="sng">
                  <a:latin typeface="Times New Roman"/>
                  <a:ea typeface="Times New Roman"/>
                  <a:cs typeface="Times New Roman"/>
                  <a:sym typeface="Times New Roman"/>
                </a:defRPr>
              </a:pPr>
              <a:r>
                <a:t>次男キレアブ</a:t>
              </a:r>
              <a:r>
                <a:rPr u="none"/>
                <a:t>は、言及されていませんが、おそらくすでに死んでいたと考えられています。</a:t>
              </a:r>
            </a:p>
            <a:p>
              <a:pPr marL="441705" indent="-472741" defTabSz="859536">
                <a:lnSpc>
                  <a:spcPct val="90000"/>
                </a:lnSpc>
                <a:spcBef>
                  <a:spcPts val="300"/>
                </a:spcBef>
                <a:buClr>
                  <a:srgbClr val="660000"/>
                </a:buClr>
                <a:buSzPts val="2000"/>
                <a:buFont typeface="Helvetica"/>
                <a:buChar char="□"/>
                <a:defRPr sz="2000" i="1" u="sng">
                  <a:latin typeface="Times New Roman"/>
                  <a:ea typeface="Times New Roman"/>
                  <a:cs typeface="Times New Roman"/>
                  <a:sym typeface="Times New Roman"/>
                </a:defRPr>
              </a:pPr>
              <a:r>
                <a:t>三男アブサロム</a:t>
              </a:r>
              <a:r>
                <a:rPr u="none"/>
                <a:t>は、ダビデに対する反乱の中でヨアブに殺されました。</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373;p14"/>
          <p:cNvSpPr txBox="1">
            <a:spLocks noGrp="1"/>
          </p:cNvSpPr>
          <p:nvPr>
            <p:ph type="sldNum" sz="quarter" idx="4294967295"/>
          </p:nvPr>
        </p:nvSpPr>
        <p:spPr>
          <a:xfrm>
            <a:off x="8441435" y="6248398"/>
            <a:ext cx="245362"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23</a:t>
            </a:fld>
            <a:endParaRPr/>
          </a:p>
        </p:txBody>
      </p:sp>
      <p:sp>
        <p:nvSpPr>
          <p:cNvPr id="319" name="Google Shape;374;p14"/>
          <p:cNvSpPr txBox="1">
            <a:spLocks noGrp="1"/>
          </p:cNvSpPr>
          <p:nvPr>
            <p:ph type="title"/>
          </p:nvPr>
        </p:nvSpPr>
        <p:spPr>
          <a:prstGeom prst="rect">
            <a:avLst/>
          </a:prstGeom>
        </p:spPr>
        <p:txBody>
          <a:bodyPr/>
          <a:lstStyle/>
          <a:p>
            <a:pPr defTabSz="841247">
              <a:defRPr sz="4048"/>
            </a:pPr>
            <a:r>
              <a:t>David’s Sons </a:t>
            </a:r>
            <a:r>
              <a:rPr sz="2576"/>
              <a:t>(2 Sa. 3:2-4; 1 Kg. 1:6b)</a:t>
            </a:r>
            <a:br>
              <a:rPr sz="2576"/>
            </a:br>
            <a:r>
              <a:rPr sz="2576"/>
              <a:t>ダビデの息子たち  </a:t>
            </a:r>
            <a:r>
              <a:rPr sz="2392"/>
              <a:t> (第2サムエル3:2-4; 1列王記 1:6b)</a:t>
            </a:r>
          </a:p>
        </p:txBody>
      </p:sp>
      <p:sp>
        <p:nvSpPr>
          <p:cNvPr id="320" name="Google Shape;375;p14"/>
          <p:cNvSpPr txBox="1">
            <a:spLocks noGrp="1"/>
          </p:cNvSpPr>
          <p:nvPr>
            <p:ph type="body" sz="half" idx="1"/>
          </p:nvPr>
        </p:nvSpPr>
        <p:spPr>
          <a:xfrm>
            <a:off x="457200" y="2022599"/>
            <a:ext cx="4038600" cy="4683003"/>
          </a:xfrm>
          <a:prstGeom prst="rect">
            <a:avLst/>
          </a:prstGeom>
        </p:spPr>
        <p:txBody>
          <a:bodyPr/>
          <a:lstStyle/>
          <a:p>
            <a:pPr marL="469900" indent="-469900">
              <a:lnSpc>
                <a:spcPct val="90000"/>
              </a:lnSpc>
              <a:spcBef>
                <a:spcPts val="0"/>
              </a:spcBef>
              <a:buSzTx/>
              <a:buNone/>
              <a:defRPr sz="2400" b="1"/>
            </a:pPr>
            <a:r>
              <a:t>Adonijah, the 4</a:t>
            </a:r>
            <a:r>
              <a:rPr baseline="30000"/>
              <a:t>th</a:t>
            </a:r>
            <a:r>
              <a:t> son, assumed his right of throne succession.</a:t>
            </a:r>
          </a:p>
          <a:p>
            <a:pPr marL="469900" indent="-469900">
              <a:lnSpc>
                <a:spcPct val="90000"/>
              </a:lnSpc>
              <a:spcBef>
                <a:spcPts val="400"/>
              </a:spcBef>
              <a:buSzTx/>
              <a:buNone/>
              <a:defRPr sz="2400" b="1"/>
            </a:pPr>
            <a:r>
              <a:t>However, David had designated Solomon as his successor (1 Chr. 22:5-19), even though Solomon was born much later and was the child of Bathsheba, who formerly had been the wife of Uriah (2 Sa. 12:24-25).</a:t>
            </a:r>
          </a:p>
        </p:txBody>
      </p:sp>
      <p:sp>
        <p:nvSpPr>
          <p:cNvPr id="321" name="Google Shape;376;p14"/>
          <p:cNvSpPr txBox="1"/>
          <p:nvPr/>
        </p:nvSpPr>
        <p:spPr>
          <a:xfrm>
            <a:off x="4617725" y="2022599"/>
            <a:ext cx="3947153" cy="4683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32308" indent="-432308" defTabSz="841247">
              <a:lnSpc>
                <a:spcPct val="90000"/>
              </a:lnSpc>
              <a:defRPr sz="2200" b="1">
                <a:latin typeface="Times New Roman"/>
                <a:ea typeface="Times New Roman"/>
                <a:cs typeface="Times New Roman"/>
                <a:sym typeface="Times New Roman"/>
              </a:defRPr>
            </a:pPr>
            <a:r>
              <a:t>アドニヤ（ダビデの四男）は、自分に王位継承の権利があると考えてそれを主張しました。</a:t>
            </a:r>
          </a:p>
          <a:p>
            <a:pPr marL="432308" indent="-432308" defTabSz="841247">
              <a:lnSpc>
                <a:spcPct val="90000"/>
              </a:lnSpc>
              <a:defRPr sz="2200" b="1">
                <a:latin typeface="Times New Roman"/>
                <a:ea typeface="Times New Roman"/>
                <a:cs typeface="Times New Roman"/>
                <a:sym typeface="Times New Roman"/>
              </a:defRPr>
            </a:pPr>
            <a:r>
              <a:t>しかしダビデは、ソロモンを後継者として指名していました（一歴 22:5–19）ソロモンは後の時代に生まれ、しかも母バテ・シェバは以前ウリヤの妻であった女性でした（二サム12:24–25）</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20">
                                            <p:bg/>
                                          </p:spTgt>
                                        </p:tgtEl>
                                        <p:attrNameLst>
                                          <p:attrName>style.visibility</p:attrName>
                                        </p:attrNameLst>
                                      </p:cBhvr>
                                      <p:to>
                                        <p:strVal val="visible"/>
                                      </p:to>
                                    </p:set>
                                    <p:anim calcmode="lin" valueType="num">
                                      <p:cBhvr>
                                        <p:cTn id="7" dur="500" fill="hold"/>
                                        <p:tgtEl>
                                          <p:spTgt spid="320">
                                            <p:bg/>
                                          </p:spTgt>
                                        </p:tgtEl>
                                        <p:attrNameLst>
                                          <p:attrName>ppt_x</p:attrName>
                                        </p:attrNameLst>
                                      </p:cBhvr>
                                      <p:tavLst>
                                        <p:tav tm="0">
                                          <p:val>
                                            <p:strVal val="#ppt_x"/>
                                          </p:val>
                                        </p:tav>
                                        <p:tav tm="100000">
                                          <p:val>
                                            <p:strVal val="#ppt_x"/>
                                          </p:val>
                                        </p:tav>
                                      </p:tavLst>
                                    </p:anim>
                                    <p:anim calcmode="lin" valueType="num">
                                      <p:cBhvr>
                                        <p:cTn id="8" dur="500" fill="hold"/>
                                        <p:tgtEl>
                                          <p:spTgt spid="32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20">
                                            <p:txEl>
                                              <p:pRg st="0" end="0"/>
                                            </p:txEl>
                                          </p:spTgt>
                                        </p:tgtEl>
                                        <p:attrNameLst>
                                          <p:attrName>style.visibility</p:attrName>
                                        </p:attrNameLst>
                                      </p:cBhvr>
                                      <p:to>
                                        <p:strVal val="visible"/>
                                      </p:to>
                                    </p:set>
                                    <p:anim calcmode="lin" valueType="num">
                                      <p:cBhvr>
                                        <p:cTn id="11" dur="500" fill="hold"/>
                                        <p:tgtEl>
                                          <p:spTgt spid="320">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2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320">
                                            <p:txEl>
                                              <p:pRg st="1" end="1"/>
                                            </p:txEl>
                                          </p:spTgt>
                                        </p:tgtEl>
                                        <p:attrNameLst>
                                          <p:attrName>style.visibility</p:attrName>
                                        </p:attrNameLst>
                                      </p:cBhvr>
                                      <p:to>
                                        <p:strVal val="visible"/>
                                      </p:to>
                                    </p:set>
                                    <p:anim calcmode="lin" valueType="num">
                                      <p:cBhvr>
                                        <p:cTn id="16" dur="500" fill="hold"/>
                                        <p:tgtEl>
                                          <p:spTgt spid="320">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3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24</a:t>
            </a:fld>
            <a:endParaRPr/>
          </a:p>
        </p:txBody>
      </p:sp>
      <p:sp>
        <p:nvSpPr>
          <p:cNvPr id="324" name="Solomon Succeeds David (1 Kg. 1)…"/>
          <p:cNvSpPr txBox="1">
            <a:spLocks noGrp="1"/>
          </p:cNvSpPr>
          <p:nvPr>
            <p:ph type="title" idx="4294967295"/>
          </p:nvPr>
        </p:nvSpPr>
        <p:spPr>
          <a:xfrm>
            <a:off x="457200" y="533398"/>
            <a:ext cx="8229600" cy="1143004"/>
          </a:xfrm>
          <a:prstGeom prst="rect">
            <a:avLst/>
          </a:prstGeom>
        </p:spPr>
        <p:txBody>
          <a:bodyPr/>
          <a:lstStyle/>
          <a:p>
            <a:pPr defTabSz="841247">
              <a:defRPr sz="4048"/>
            </a:pPr>
            <a:r>
              <a:t>Solomon Succeeds David </a:t>
            </a:r>
            <a:r>
              <a:rPr sz="2576"/>
              <a:t>(1 Kg. 1)</a:t>
            </a:r>
          </a:p>
          <a:p>
            <a:pPr defTabSz="841247">
              <a:defRPr sz="2576"/>
            </a:pPr>
            <a:r>
              <a:t>ソロモン、ダビデの後を継ぐ（一列1章）</a:t>
            </a:r>
          </a:p>
        </p:txBody>
      </p:sp>
      <p:sp>
        <p:nvSpPr>
          <p:cNvPr id="325" name="The throne transition from David to Solomon was not smooth, since there were two claimants."/>
          <p:cNvSpPr txBox="1">
            <a:spLocks noGrp="1"/>
          </p:cNvSpPr>
          <p:nvPr>
            <p:ph type="body" idx="4294967295"/>
          </p:nvPr>
        </p:nvSpPr>
        <p:spPr>
          <a:xfrm>
            <a:off x="304800" y="1828800"/>
            <a:ext cx="8534400" cy="4302125"/>
          </a:xfrm>
          <a:prstGeom prst="rect">
            <a:avLst/>
          </a:prstGeom>
        </p:spPr>
        <p:txBody>
          <a:bodyPr/>
          <a:lstStyle/>
          <a:p>
            <a:pPr algn="ctr">
              <a:buSzTx/>
              <a:buNone/>
              <a:defRPr sz="2500"/>
            </a:pPr>
            <a:r>
              <a:t>The throne transition from David to Solomon was not smooth, since there were two claimants. </a:t>
            </a:r>
          </a:p>
          <a:p>
            <a:pPr algn="ctr">
              <a:buSzTx/>
              <a:buNone/>
              <a:defRPr sz="2500"/>
            </a:pPr>
            <a:endParaRPr/>
          </a:p>
          <a:p>
            <a:pPr marL="0" indent="0" algn="ctr" defTabSz="457200">
              <a:spcBef>
                <a:spcPts val="0"/>
              </a:spcBef>
              <a:buClrTx/>
              <a:buSzTx/>
              <a:buNone/>
              <a:defRPr sz="1900" b="1">
                <a:latin typeface="Times Roman"/>
                <a:ea typeface="Times Roman"/>
                <a:cs typeface="Times Roman"/>
                <a:sym typeface="Times Roman"/>
              </a:defRPr>
            </a:pPr>
            <a:r>
              <a:t>ダビデからソロモンへの王位継承は順調ではなかった。</a:t>
            </a:r>
          </a:p>
          <a:p>
            <a:pPr marL="0" indent="0" algn="ctr" defTabSz="457200">
              <a:spcBef>
                <a:spcPts val="0"/>
              </a:spcBef>
              <a:buClrTx/>
              <a:buSzTx/>
              <a:buNone/>
              <a:defRPr sz="1900" b="1">
                <a:latin typeface="Times Roman"/>
                <a:ea typeface="Times Roman"/>
                <a:cs typeface="Times Roman"/>
                <a:sym typeface="Times Roman"/>
              </a:defRPr>
            </a:pPr>
            <a:r>
              <a:t>なぜなら、王位を主張する者が二人いたからである。</a:t>
            </a:r>
          </a:p>
        </p:txBody>
      </p:sp>
      <p:sp>
        <p:nvSpPr>
          <p:cNvPr id="326" name="角丸四角形"/>
          <p:cNvSpPr/>
          <p:nvPr/>
        </p:nvSpPr>
        <p:spPr>
          <a:xfrm>
            <a:off x="434788" y="4019741"/>
            <a:ext cx="3657601" cy="2320667"/>
          </a:xfrm>
          <a:prstGeom prst="roundRect">
            <a:avLst>
              <a:gd name="adj" fmla="val 19154"/>
            </a:avLst>
          </a:prstGeom>
          <a:solidFill>
            <a:schemeClr val="accent2"/>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27" name="角丸四角形"/>
          <p:cNvSpPr/>
          <p:nvPr/>
        </p:nvSpPr>
        <p:spPr>
          <a:xfrm>
            <a:off x="4421094" y="4019741"/>
            <a:ext cx="4493030" cy="2320667"/>
          </a:xfrm>
          <a:prstGeom prst="roundRect">
            <a:avLst>
              <a:gd name="adj" fmla="val 19154"/>
            </a:avLst>
          </a:prstGeom>
          <a:solidFill>
            <a:schemeClr val="accent2"/>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spcBef>
                <a:spcPts val="1600"/>
              </a:spcBef>
              <a:defRPr sz="2800" b="1">
                <a:solidFill>
                  <a:srgbClr val="FFFFFF"/>
                </a:solidFill>
                <a:effectLst>
                  <a:outerShdw blurRad="12700" dist="25400" dir="2700000" rotWithShape="0">
                    <a:srgbClr val="000000"/>
                  </a:outerShdw>
                </a:effectLst>
              </a:defRPr>
            </a:pPr>
            <a:r>
              <a:rPr sz="2600" dirty="0" err="1"/>
              <a:t>アドニアを支持した者たち</a:t>
            </a:r>
            <a:r>
              <a:rPr dirty="0"/>
              <a:t> </a:t>
            </a:r>
          </a:p>
          <a:p>
            <a:pPr marL="280736" indent="-280736">
              <a:spcBef>
                <a:spcPts val="1600"/>
              </a:spcBef>
              <a:buSzPct val="100000"/>
              <a:buChar char="•"/>
              <a:defRPr sz="2700" b="1">
                <a:solidFill>
                  <a:srgbClr val="FFFFFF"/>
                </a:solidFill>
                <a:effectLst>
                  <a:outerShdw blurRad="12700" dist="25400" dir="2700000" rotWithShape="0">
                    <a:srgbClr val="000000"/>
                  </a:outerShdw>
                </a:effectLst>
              </a:defRPr>
            </a:pPr>
            <a:r>
              <a:rPr dirty="0" err="1"/>
              <a:t>軍の長ヨアブ</a:t>
            </a:r>
            <a:endParaRPr dirty="0"/>
          </a:p>
          <a:p>
            <a:pPr marL="280736" indent="-280736">
              <a:spcBef>
                <a:spcPts val="1600"/>
              </a:spcBef>
              <a:buSzPct val="100000"/>
              <a:buChar char="•"/>
              <a:defRPr sz="2700" b="1">
                <a:solidFill>
                  <a:srgbClr val="FFFFFF"/>
                </a:solidFill>
                <a:effectLst>
                  <a:outerShdw blurRad="12700" dist="25400" dir="2700000" rotWithShape="0">
                    <a:srgbClr val="000000"/>
                  </a:outerShdw>
                </a:effectLst>
              </a:defRPr>
            </a:pPr>
            <a:r>
              <a:rPr dirty="0" err="1"/>
              <a:t>祭司エブヤタル</a:t>
            </a:r>
            <a:endParaRPr dirty="0"/>
          </a:p>
        </p:txBody>
      </p:sp>
      <p:sp>
        <p:nvSpPr>
          <p:cNvPr id="328" name="Adonijah’s Support…"/>
          <p:cNvSpPr txBox="1"/>
          <p:nvPr/>
        </p:nvSpPr>
        <p:spPr>
          <a:xfrm>
            <a:off x="556707" y="4163681"/>
            <a:ext cx="3413763" cy="155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600"/>
              </a:spcBef>
              <a:defRPr sz="2800" b="1">
                <a:solidFill>
                  <a:srgbClr val="FFFFFF"/>
                </a:solidFill>
                <a:effectLst>
                  <a:outerShdw blurRad="12700" dist="25400" dir="2700000" rotWithShape="0">
                    <a:srgbClr val="000000"/>
                  </a:outerShdw>
                </a:effectLst>
              </a:defRPr>
            </a:pPr>
            <a:r>
              <a:t>Adonijah’s Support</a:t>
            </a:r>
          </a:p>
          <a:p>
            <a:pPr>
              <a:spcBef>
                <a:spcPts val="1400"/>
              </a:spcBef>
              <a:buSzPct val="100000"/>
              <a:buChar char="•"/>
              <a:defRPr sz="2400" i="1">
                <a:solidFill>
                  <a:srgbClr val="FFFFFF"/>
                </a:solidFill>
              </a:defRPr>
            </a:pPr>
            <a:r>
              <a:t> Joab, head of the army</a:t>
            </a:r>
          </a:p>
          <a:p>
            <a:pPr>
              <a:spcBef>
                <a:spcPts val="1400"/>
              </a:spcBef>
              <a:buSzPct val="100000"/>
              <a:buChar char="•"/>
              <a:defRPr sz="2400" i="1">
                <a:solidFill>
                  <a:srgbClr val="FFFFFF"/>
                </a:solidFill>
              </a:defRPr>
            </a:pPr>
            <a:r>
              <a:t> Abiathar, the priest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328">
                                            <p:bg/>
                                          </p:spTgt>
                                        </p:tgtEl>
                                        <p:attrNameLst>
                                          <p:attrName>style.visibility</p:attrName>
                                        </p:attrNameLst>
                                      </p:cBhvr>
                                      <p:to>
                                        <p:strVal val="visible"/>
                                      </p:to>
                                    </p:set>
                                    <p:animEffect transition="in" filter="fade">
                                      <p:cBhvr>
                                        <p:cTn id="11" dur="500"/>
                                        <p:tgtEl>
                                          <p:spTgt spid="328">
                                            <p:bg/>
                                          </p:spTgt>
                                        </p:tgtEl>
                                      </p:cBhvr>
                                    </p:animEffect>
                                  </p:childTnLst>
                                </p:cTn>
                              </p:par>
                              <p:par>
                                <p:cTn id="12" presetID="10" presetClass="entr" presetSubtype="0" fill="hold" grpId="2" nodeType="withEffect">
                                  <p:stCondLst>
                                    <p:cond delay="0"/>
                                  </p:stCondLst>
                                  <p:iterate>
                                    <p:tmAbs val="0"/>
                                  </p:iterate>
                                  <p:childTnLst>
                                    <p:set>
                                      <p:cBhvr>
                                        <p:cTn id="13" fill="hold"/>
                                        <p:tgtEl>
                                          <p:spTgt spid="328">
                                            <p:txEl>
                                              <p:pRg st="0" end="0"/>
                                            </p:txEl>
                                          </p:spTgt>
                                        </p:tgtEl>
                                        <p:attrNameLst>
                                          <p:attrName>style.visibility</p:attrName>
                                        </p:attrNameLst>
                                      </p:cBhvr>
                                      <p:to>
                                        <p:strVal val="visible"/>
                                      </p:to>
                                    </p:set>
                                    <p:animEffect transition="in" filter="fade">
                                      <p:cBhvr>
                                        <p:cTn id="14" dur="500"/>
                                        <p:tgtEl>
                                          <p:spTgt spid="328">
                                            <p:txEl>
                                              <p:pRg st="0" end="0"/>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328">
                                            <p:txEl>
                                              <p:pRg st="1" end="1"/>
                                            </p:txEl>
                                          </p:spTgt>
                                        </p:tgtEl>
                                        <p:attrNameLst>
                                          <p:attrName>style.visibility</p:attrName>
                                        </p:attrNameLst>
                                      </p:cBhvr>
                                      <p:to>
                                        <p:strVal val="visible"/>
                                      </p:to>
                                    </p:set>
                                    <p:animEffect transition="in" filter="fade">
                                      <p:cBhvr>
                                        <p:cTn id="18" dur="500"/>
                                        <p:tgtEl>
                                          <p:spTgt spid="328">
                                            <p:txEl>
                                              <p:pRg st="1" end="1"/>
                                            </p:txEl>
                                          </p:spTgt>
                                        </p:tgtEl>
                                      </p:cBhvr>
                                    </p:animEffect>
                                  </p:childTnLst>
                                </p:cTn>
                              </p:par>
                            </p:childTnLst>
                          </p:cTn>
                        </p:par>
                        <p:par>
                          <p:cTn id="19" fill="hold">
                            <p:stCondLst>
                              <p:cond delay="1500"/>
                            </p:stCondLst>
                            <p:childTnLst>
                              <p:par>
                                <p:cTn id="20" presetID="10" presetClass="entr" fill="hold" grpId="2" nodeType="afterEffect">
                                  <p:stCondLst>
                                    <p:cond delay="0"/>
                                  </p:stCondLst>
                                  <p:iterate>
                                    <p:tmAbs val="0"/>
                                  </p:iterate>
                                  <p:childTnLst>
                                    <p:set>
                                      <p:cBhvr>
                                        <p:cTn id="21" fill="hold"/>
                                        <p:tgtEl>
                                          <p:spTgt spid="328">
                                            <p:txEl>
                                              <p:pRg st="2" end="2"/>
                                            </p:txEl>
                                          </p:spTgt>
                                        </p:tgtEl>
                                        <p:attrNameLst>
                                          <p:attrName>style.visibility</p:attrName>
                                        </p:attrNameLst>
                                      </p:cBhvr>
                                      <p:to>
                                        <p:strVal val="visible"/>
                                      </p:to>
                                    </p:set>
                                    <p:animEffect transition="in" filter="fade">
                                      <p:cBhvr>
                                        <p:cTn id="22" dur="500"/>
                                        <p:tgtEl>
                                          <p:spTgt spid="32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3" nodeType="clickEffect">
                                  <p:stCondLst>
                                    <p:cond delay="0"/>
                                  </p:stCondLst>
                                  <p:iterate>
                                    <p:tmAbs val="0"/>
                                  </p:iterate>
                                  <p:childTnLst>
                                    <p:set>
                                      <p:cBhvr>
                                        <p:cTn id="26" fill="hold"/>
                                        <p:tgtEl>
                                          <p:spTgt spid="327"/>
                                        </p:tgtEl>
                                        <p:attrNameLst>
                                          <p:attrName>style.visibility</p:attrName>
                                        </p:attrNameLst>
                                      </p:cBhvr>
                                      <p:to>
                                        <p:strVal val="visible"/>
                                      </p:to>
                                    </p:set>
                                    <p:animEffect transition="in" filter="fade">
                                      <p:cBhvr>
                                        <p:cTn id="27"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animBg="1" advAuto="0"/>
      <p:bldP spid="327" grpId="3" animBg="1" advAuto="0"/>
      <p:bldP spid="328" grpId="2"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25</a:t>
            </a:fld>
            <a:endParaRPr/>
          </a:p>
        </p:txBody>
      </p:sp>
      <p:sp>
        <p:nvSpPr>
          <p:cNvPr id="331" name="Solomon Succeeds David (1 Kg. 1)…"/>
          <p:cNvSpPr txBox="1">
            <a:spLocks noGrp="1"/>
          </p:cNvSpPr>
          <p:nvPr>
            <p:ph type="title" idx="4294967295"/>
          </p:nvPr>
        </p:nvSpPr>
        <p:spPr>
          <a:xfrm>
            <a:off x="457200" y="533398"/>
            <a:ext cx="8229600" cy="1143004"/>
          </a:xfrm>
          <a:prstGeom prst="rect">
            <a:avLst/>
          </a:prstGeom>
        </p:spPr>
        <p:txBody>
          <a:bodyPr/>
          <a:lstStyle/>
          <a:p>
            <a:pPr defTabSz="841247">
              <a:defRPr sz="4048"/>
            </a:pPr>
            <a:r>
              <a:t>Solomon Succeeds David </a:t>
            </a:r>
            <a:r>
              <a:rPr sz="2576"/>
              <a:t>(1 Kg. 1)</a:t>
            </a:r>
          </a:p>
          <a:p>
            <a:pPr defTabSz="841247">
              <a:defRPr sz="2576"/>
            </a:pPr>
            <a:r>
              <a:t>ソロモン、ダビデの後を継ぐ（一列1章）</a:t>
            </a:r>
          </a:p>
        </p:txBody>
      </p:sp>
      <p:sp>
        <p:nvSpPr>
          <p:cNvPr id="332" name="角丸四角形"/>
          <p:cNvSpPr/>
          <p:nvPr/>
        </p:nvSpPr>
        <p:spPr>
          <a:xfrm>
            <a:off x="661894" y="1933546"/>
            <a:ext cx="3657601" cy="2667001"/>
          </a:xfrm>
          <a:prstGeom prst="roundRect">
            <a:avLst>
              <a:gd name="adj" fmla="val 16667"/>
            </a:avLst>
          </a:prstGeom>
          <a:solidFill>
            <a:schemeClr val="accent2"/>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33" name="角丸四角形"/>
          <p:cNvSpPr/>
          <p:nvPr/>
        </p:nvSpPr>
        <p:spPr>
          <a:xfrm>
            <a:off x="4648200" y="1933546"/>
            <a:ext cx="3657600" cy="2667001"/>
          </a:xfrm>
          <a:prstGeom prst="roundRect">
            <a:avLst>
              <a:gd name="adj" fmla="val 16667"/>
            </a:avLst>
          </a:prstGeom>
          <a:solidFill>
            <a:schemeClr val="accent2"/>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34" name="Solomon’s Support…"/>
          <p:cNvSpPr txBox="1"/>
          <p:nvPr/>
        </p:nvSpPr>
        <p:spPr>
          <a:xfrm>
            <a:off x="4770120" y="2240254"/>
            <a:ext cx="3413760" cy="2085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600"/>
              </a:spcBef>
              <a:defRPr sz="2100" b="1">
                <a:solidFill>
                  <a:srgbClr val="FFFFFF"/>
                </a:solidFill>
                <a:effectLst>
                  <a:outerShdw blurRad="12700" dist="25400" dir="2700000" rotWithShape="0">
                    <a:srgbClr val="000000"/>
                  </a:outerShdw>
                </a:effectLst>
              </a:defRPr>
            </a:pPr>
            <a:r>
              <a:t>ソロモンを支持した者たち</a:t>
            </a:r>
          </a:p>
          <a:p>
            <a:pPr marL="180473" indent="-180473">
              <a:buSzPct val="100000"/>
              <a:buChar char="•"/>
              <a:defRPr sz="2300">
                <a:solidFill>
                  <a:srgbClr val="FFFFFF"/>
                </a:solidFill>
              </a:defRPr>
            </a:pPr>
            <a:r>
              <a:t>ベナヤ</a:t>
            </a:r>
          </a:p>
          <a:p>
            <a:pPr>
              <a:defRPr sz="2300">
                <a:solidFill>
                  <a:srgbClr val="FFFFFF"/>
                </a:solidFill>
              </a:defRPr>
            </a:pPr>
            <a:r>
              <a:t>（ダビデの親衛隊の長）</a:t>
            </a:r>
          </a:p>
          <a:p>
            <a:pPr marL="180473" indent="-180473">
              <a:buSzPct val="100000"/>
              <a:buChar char="•"/>
              <a:defRPr sz="2300">
                <a:solidFill>
                  <a:srgbClr val="FFFFFF"/>
                </a:solidFill>
              </a:defRPr>
            </a:pPr>
            <a:r>
              <a:t>祭司ツァドク</a:t>
            </a:r>
          </a:p>
          <a:p>
            <a:pPr marL="180473" indent="-180473">
              <a:buSzPct val="100000"/>
              <a:buChar char="•"/>
              <a:defRPr sz="2300">
                <a:solidFill>
                  <a:srgbClr val="FFFFFF"/>
                </a:solidFill>
              </a:defRPr>
            </a:pPr>
            <a:r>
              <a:t>預言者ナタン</a:t>
            </a:r>
          </a:p>
        </p:txBody>
      </p:sp>
      <p:sp>
        <p:nvSpPr>
          <p:cNvPr id="335" name="In the end, Bathsheba`s appeal to David on his deathbed won the day for Solomon."/>
          <p:cNvSpPr txBox="1"/>
          <p:nvPr/>
        </p:nvSpPr>
        <p:spPr>
          <a:xfrm>
            <a:off x="274320" y="4743804"/>
            <a:ext cx="8595360" cy="95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600"/>
              </a:spcBef>
              <a:defRPr sz="2800">
                <a:solidFill>
                  <a:srgbClr val="FF3300"/>
                </a:solidFill>
                <a:effectLst>
                  <a:outerShdw blurRad="12700" dist="25400" dir="2700000" rotWithShape="0">
                    <a:srgbClr val="000000"/>
                  </a:outerShdw>
                </a:effectLst>
                <a:latin typeface="Impact"/>
                <a:ea typeface="Impact"/>
                <a:cs typeface="Impact"/>
                <a:sym typeface="Impact"/>
              </a:defRPr>
            </a:lvl1pPr>
          </a:lstStyle>
          <a:p>
            <a:r>
              <a:t>In the end, Bathsheba’ s appeal to David on his deathbed won the day for Solomon.</a:t>
            </a:r>
          </a:p>
        </p:txBody>
      </p:sp>
      <p:sp>
        <p:nvSpPr>
          <p:cNvPr id="336" name="Solomon’s Support…"/>
          <p:cNvSpPr txBox="1"/>
          <p:nvPr/>
        </p:nvSpPr>
        <p:spPr>
          <a:xfrm>
            <a:off x="868978" y="2083313"/>
            <a:ext cx="3413761" cy="2329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600"/>
              </a:spcBef>
              <a:defRPr sz="2300" b="1">
                <a:solidFill>
                  <a:srgbClr val="FFFFFF"/>
                </a:solidFill>
                <a:effectLst>
                  <a:outerShdw blurRad="12700" dist="25400" dir="2700000" rotWithShape="0">
                    <a:srgbClr val="000000"/>
                  </a:outerShdw>
                </a:effectLst>
              </a:defRPr>
            </a:pPr>
            <a:r>
              <a:t>Solomon’s Support</a:t>
            </a:r>
          </a:p>
          <a:p>
            <a:pPr>
              <a:spcBef>
                <a:spcPts val="1400"/>
              </a:spcBef>
              <a:buSzPct val="100000"/>
              <a:buChar char="•"/>
              <a:defRPr sz="2300" i="1">
                <a:solidFill>
                  <a:srgbClr val="FFFFFF"/>
                </a:solidFill>
              </a:defRPr>
            </a:pPr>
            <a:r>
              <a:t> Benaiah, head of</a:t>
            </a:r>
          </a:p>
          <a:p>
            <a:pPr>
              <a:defRPr sz="2300" i="1">
                <a:solidFill>
                  <a:srgbClr val="FFFFFF"/>
                </a:solidFill>
              </a:defRPr>
            </a:pPr>
            <a:r>
              <a:t>  David’s private guard</a:t>
            </a:r>
          </a:p>
          <a:p>
            <a:pPr>
              <a:spcBef>
                <a:spcPts val="1400"/>
              </a:spcBef>
              <a:buSzPct val="100000"/>
              <a:buChar char="•"/>
              <a:defRPr sz="2300" i="1">
                <a:solidFill>
                  <a:srgbClr val="FFFFFF"/>
                </a:solidFill>
              </a:defRPr>
            </a:pPr>
            <a:r>
              <a:t> Zadok, the priest</a:t>
            </a:r>
          </a:p>
          <a:p>
            <a:pPr>
              <a:spcBef>
                <a:spcPts val="1400"/>
              </a:spcBef>
              <a:buSzPct val="100000"/>
              <a:buChar char="•"/>
              <a:defRPr sz="2300" i="1">
                <a:solidFill>
                  <a:srgbClr val="FFFFFF"/>
                </a:solidFill>
              </a:defRPr>
            </a:pPr>
            <a:r>
              <a:t> Nathan, the prophet</a:t>
            </a:r>
          </a:p>
        </p:txBody>
      </p:sp>
      <p:sp>
        <p:nvSpPr>
          <p:cNvPr id="337" name="In the end, Bathsheba`s appeal to David on his deathbed won the day for Solomon."/>
          <p:cNvSpPr txBox="1"/>
          <p:nvPr/>
        </p:nvSpPr>
        <p:spPr>
          <a:xfrm>
            <a:off x="325120" y="5837338"/>
            <a:ext cx="8595361" cy="904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600"/>
              </a:spcBef>
              <a:defRPr sz="2300">
                <a:solidFill>
                  <a:srgbClr val="FF3300"/>
                </a:solidFill>
                <a:effectLst>
                  <a:outerShdw blurRad="12700" dist="25400" dir="2700000" rotWithShape="0">
                    <a:srgbClr val="000000"/>
                  </a:outerShdw>
                </a:effectLst>
                <a:latin typeface="Impact"/>
                <a:ea typeface="Impact"/>
                <a:cs typeface="Impact"/>
                <a:sym typeface="Impact"/>
              </a:defRPr>
            </a:lvl1pPr>
          </a:lstStyle>
          <a:p>
            <a:r>
              <a:t>最終的に、ダビデの臨終の床でのバテ・シェバの訴えが　　　　ソロモンを勝利へと導きました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par>
                          <p:cTn id="13" fill="hold">
                            <p:stCondLst>
                              <p:cond delay="500"/>
                            </p:stCondLst>
                            <p:childTnLst>
                              <p:par>
                                <p:cTn id="14" presetID="10" presetClass="entr" fill="hold" grpId="3" nodeType="afterEffect">
                                  <p:stCondLst>
                                    <p:cond delay="0"/>
                                  </p:stCondLst>
                                  <p:iterate>
                                    <p:tmAbs val="0"/>
                                  </p:iterate>
                                  <p:childTnLst>
                                    <p:set>
                                      <p:cBhvr>
                                        <p:cTn id="15" fill="hold"/>
                                        <p:tgtEl>
                                          <p:spTgt spid="334">
                                            <p:bg/>
                                          </p:spTgt>
                                        </p:tgtEl>
                                        <p:attrNameLst>
                                          <p:attrName>style.visibility</p:attrName>
                                        </p:attrNameLst>
                                      </p:cBhvr>
                                      <p:to>
                                        <p:strVal val="visible"/>
                                      </p:to>
                                    </p:set>
                                    <p:animEffect transition="in" filter="fade">
                                      <p:cBhvr>
                                        <p:cTn id="16" dur="500"/>
                                        <p:tgtEl>
                                          <p:spTgt spid="334">
                                            <p:bg/>
                                          </p:spTgt>
                                        </p:tgtEl>
                                      </p:cBhvr>
                                    </p:animEffect>
                                  </p:childTnLst>
                                </p:cTn>
                              </p:par>
                              <p:par>
                                <p:cTn id="17" presetID="10" presetClass="entr" presetSubtype="0" fill="hold" grpId="3" nodeType="withEffect">
                                  <p:stCondLst>
                                    <p:cond delay="0"/>
                                  </p:stCondLst>
                                  <p:iterate>
                                    <p:tmAbs val="0"/>
                                  </p:iterate>
                                  <p:childTnLst>
                                    <p:set>
                                      <p:cBhvr>
                                        <p:cTn id="18" fill="hold"/>
                                        <p:tgtEl>
                                          <p:spTgt spid="334">
                                            <p:txEl>
                                              <p:pRg st="0" end="0"/>
                                            </p:txEl>
                                          </p:spTgt>
                                        </p:tgtEl>
                                        <p:attrNameLst>
                                          <p:attrName>style.visibility</p:attrName>
                                        </p:attrNameLst>
                                      </p:cBhvr>
                                      <p:to>
                                        <p:strVal val="visible"/>
                                      </p:to>
                                    </p:set>
                                    <p:animEffect transition="in" filter="fade">
                                      <p:cBhvr>
                                        <p:cTn id="19" dur="500"/>
                                        <p:tgtEl>
                                          <p:spTgt spid="334">
                                            <p:txEl>
                                              <p:pRg st="0" end="0"/>
                                            </p:txEl>
                                          </p:spTgt>
                                        </p:tgtEl>
                                      </p:cBhvr>
                                    </p:animEffect>
                                  </p:childTnLst>
                                </p:cTn>
                              </p:par>
                            </p:childTnLst>
                          </p:cTn>
                        </p:par>
                        <p:par>
                          <p:cTn id="20" fill="hold">
                            <p:stCondLst>
                              <p:cond delay="1000"/>
                            </p:stCondLst>
                            <p:childTnLst>
                              <p:par>
                                <p:cTn id="21" presetID="10" presetClass="entr" fill="hold" grpId="3" nodeType="afterEffect">
                                  <p:stCondLst>
                                    <p:cond delay="0"/>
                                  </p:stCondLst>
                                  <p:iterate>
                                    <p:tmAbs val="0"/>
                                  </p:iterate>
                                  <p:childTnLst>
                                    <p:set>
                                      <p:cBhvr>
                                        <p:cTn id="22" fill="hold"/>
                                        <p:tgtEl>
                                          <p:spTgt spid="334">
                                            <p:txEl>
                                              <p:pRg st="1" end="1"/>
                                            </p:txEl>
                                          </p:spTgt>
                                        </p:tgtEl>
                                        <p:attrNameLst>
                                          <p:attrName>style.visibility</p:attrName>
                                        </p:attrNameLst>
                                      </p:cBhvr>
                                      <p:to>
                                        <p:strVal val="visible"/>
                                      </p:to>
                                    </p:set>
                                    <p:animEffect transition="in" filter="fade">
                                      <p:cBhvr>
                                        <p:cTn id="23" dur="500"/>
                                        <p:tgtEl>
                                          <p:spTgt spid="334">
                                            <p:txEl>
                                              <p:pRg st="1" end="1"/>
                                            </p:txEl>
                                          </p:spTgt>
                                        </p:tgtEl>
                                      </p:cBhvr>
                                    </p:animEffect>
                                  </p:childTnLst>
                                </p:cTn>
                              </p:par>
                            </p:childTnLst>
                          </p:cTn>
                        </p:par>
                        <p:par>
                          <p:cTn id="24" fill="hold">
                            <p:stCondLst>
                              <p:cond delay="1500"/>
                            </p:stCondLst>
                            <p:childTnLst>
                              <p:par>
                                <p:cTn id="25" presetID="10" presetClass="entr" fill="hold" grpId="3" nodeType="afterEffect">
                                  <p:stCondLst>
                                    <p:cond delay="0"/>
                                  </p:stCondLst>
                                  <p:iterate>
                                    <p:tmAbs val="0"/>
                                  </p:iterate>
                                  <p:childTnLst>
                                    <p:set>
                                      <p:cBhvr>
                                        <p:cTn id="26" fill="hold"/>
                                        <p:tgtEl>
                                          <p:spTgt spid="334">
                                            <p:txEl>
                                              <p:pRg st="2" end="2"/>
                                            </p:txEl>
                                          </p:spTgt>
                                        </p:tgtEl>
                                        <p:attrNameLst>
                                          <p:attrName>style.visibility</p:attrName>
                                        </p:attrNameLst>
                                      </p:cBhvr>
                                      <p:to>
                                        <p:strVal val="visible"/>
                                      </p:to>
                                    </p:set>
                                    <p:animEffect transition="in" filter="fade">
                                      <p:cBhvr>
                                        <p:cTn id="27" dur="500"/>
                                        <p:tgtEl>
                                          <p:spTgt spid="334">
                                            <p:txEl>
                                              <p:pRg st="2" end="2"/>
                                            </p:txEl>
                                          </p:spTgt>
                                        </p:tgtEl>
                                      </p:cBhvr>
                                    </p:animEffect>
                                  </p:childTnLst>
                                </p:cTn>
                              </p:par>
                            </p:childTnLst>
                          </p:cTn>
                        </p:par>
                        <p:par>
                          <p:cTn id="28" fill="hold">
                            <p:stCondLst>
                              <p:cond delay="2000"/>
                            </p:stCondLst>
                            <p:childTnLst>
                              <p:par>
                                <p:cTn id="29" presetID="10" presetClass="entr" fill="hold" grpId="3" nodeType="afterEffect">
                                  <p:stCondLst>
                                    <p:cond delay="0"/>
                                  </p:stCondLst>
                                  <p:iterate>
                                    <p:tmAbs val="0"/>
                                  </p:iterate>
                                  <p:childTnLst>
                                    <p:set>
                                      <p:cBhvr>
                                        <p:cTn id="30" fill="hold"/>
                                        <p:tgtEl>
                                          <p:spTgt spid="334">
                                            <p:txEl>
                                              <p:pRg st="3" end="3"/>
                                            </p:txEl>
                                          </p:spTgt>
                                        </p:tgtEl>
                                        <p:attrNameLst>
                                          <p:attrName>style.visibility</p:attrName>
                                        </p:attrNameLst>
                                      </p:cBhvr>
                                      <p:to>
                                        <p:strVal val="visible"/>
                                      </p:to>
                                    </p:set>
                                    <p:animEffect transition="in" filter="fade">
                                      <p:cBhvr>
                                        <p:cTn id="31" dur="500"/>
                                        <p:tgtEl>
                                          <p:spTgt spid="334">
                                            <p:txEl>
                                              <p:pRg st="3" end="3"/>
                                            </p:txEl>
                                          </p:spTgt>
                                        </p:tgtEl>
                                      </p:cBhvr>
                                    </p:animEffect>
                                  </p:childTnLst>
                                </p:cTn>
                              </p:par>
                            </p:childTnLst>
                          </p:cTn>
                        </p:par>
                        <p:par>
                          <p:cTn id="32" fill="hold">
                            <p:stCondLst>
                              <p:cond delay="2500"/>
                            </p:stCondLst>
                            <p:childTnLst>
                              <p:par>
                                <p:cTn id="33" presetID="10" presetClass="entr" fill="hold" grpId="3" nodeType="afterEffect">
                                  <p:stCondLst>
                                    <p:cond delay="0"/>
                                  </p:stCondLst>
                                  <p:iterate>
                                    <p:tmAbs val="0"/>
                                  </p:iterate>
                                  <p:childTnLst>
                                    <p:set>
                                      <p:cBhvr>
                                        <p:cTn id="34" fill="hold"/>
                                        <p:tgtEl>
                                          <p:spTgt spid="334">
                                            <p:txEl>
                                              <p:pRg st="4" end="4"/>
                                            </p:txEl>
                                          </p:spTgt>
                                        </p:tgtEl>
                                        <p:attrNameLst>
                                          <p:attrName>style.visibility</p:attrName>
                                        </p:attrNameLst>
                                      </p:cBhvr>
                                      <p:to>
                                        <p:strVal val="visible"/>
                                      </p:to>
                                    </p:set>
                                    <p:animEffect transition="in" filter="fade">
                                      <p:cBhvr>
                                        <p:cTn id="35" dur="500"/>
                                        <p:tgtEl>
                                          <p:spTgt spid="33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4" nodeType="clickEffect">
                                  <p:stCondLst>
                                    <p:cond delay="0"/>
                                  </p:stCondLst>
                                  <p:iterate>
                                    <p:tmAbs val="0"/>
                                  </p:iterate>
                                  <p:childTnLst>
                                    <p:set>
                                      <p:cBhvr>
                                        <p:cTn id="39" fill="hold"/>
                                        <p:tgtEl>
                                          <p:spTgt spid="335"/>
                                        </p:tgtEl>
                                        <p:attrNameLst>
                                          <p:attrName>style.visibility</p:attrName>
                                        </p:attrNameLst>
                                      </p:cBhvr>
                                      <p:to>
                                        <p:strVal val="visible"/>
                                      </p:to>
                                    </p:set>
                                    <p:anim calcmode="lin" valueType="num">
                                      <p:cBhvr>
                                        <p:cTn id="40" dur="500" fill="hold"/>
                                        <p:tgtEl>
                                          <p:spTgt spid="335"/>
                                        </p:tgtEl>
                                        <p:attrNameLst>
                                          <p:attrName>ppt_w</p:attrName>
                                        </p:attrNameLst>
                                      </p:cBhvr>
                                      <p:tavLst>
                                        <p:tav tm="0">
                                          <p:val>
                                            <p:fltVal val="0"/>
                                          </p:val>
                                        </p:tav>
                                        <p:tav tm="100000">
                                          <p:val>
                                            <p:strVal val="#ppt_w"/>
                                          </p:val>
                                        </p:tav>
                                      </p:tavLst>
                                    </p:anim>
                                    <p:anim calcmode="lin" valueType="num">
                                      <p:cBhvr>
                                        <p:cTn id="41" dur="500" fill="hold"/>
                                        <p:tgtEl>
                                          <p:spTgt spid="335"/>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10" presetClass="entr" fill="hold" grpId="5" nodeType="afterEffect">
                                  <p:stCondLst>
                                    <p:cond delay="0"/>
                                  </p:stCondLst>
                                  <p:iterate>
                                    <p:tmAbs val="0"/>
                                  </p:iterate>
                                  <p:childTnLst>
                                    <p:set>
                                      <p:cBhvr>
                                        <p:cTn id="44" fill="hold"/>
                                        <p:tgtEl>
                                          <p:spTgt spid="336">
                                            <p:bg/>
                                          </p:spTgt>
                                        </p:tgtEl>
                                        <p:attrNameLst>
                                          <p:attrName>style.visibility</p:attrName>
                                        </p:attrNameLst>
                                      </p:cBhvr>
                                      <p:to>
                                        <p:strVal val="visible"/>
                                      </p:to>
                                    </p:set>
                                    <p:animEffect transition="in" filter="fade">
                                      <p:cBhvr>
                                        <p:cTn id="45" dur="500"/>
                                        <p:tgtEl>
                                          <p:spTgt spid="336">
                                            <p:bg/>
                                          </p:spTgt>
                                        </p:tgtEl>
                                      </p:cBhvr>
                                    </p:animEffect>
                                  </p:childTnLst>
                                </p:cTn>
                              </p:par>
                              <p:par>
                                <p:cTn id="46" presetID="10" presetClass="entr" presetSubtype="0" fill="hold" grpId="5" nodeType="withEffect">
                                  <p:stCondLst>
                                    <p:cond delay="0"/>
                                  </p:stCondLst>
                                  <p:iterate>
                                    <p:tmAbs val="0"/>
                                  </p:iterate>
                                  <p:childTnLst>
                                    <p:set>
                                      <p:cBhvr>
                                        <p:cTn id="47" fill="hold"/>
                                        <p:tgtEl>
                                          <p:spTgt spid="336">
                                            <p:txEl>
                                              <p:pRg st="0" end="0"/>
                                            </p:txEl>
                                          </p:spTgt>
                                        </p:tgtEl>
                                        <p:attrNameLst>
                                          <p:attrName>style.visibility</p:attrName>
                                        </p:attrNameLst>
                                      </p:cBhvr>
                                      <p:to>
                                        <p:strVal val="visible"/>
                                      </p:to>
                                    </p:set>
                                    <p:animEffect transition="in" filter="fade">
                                      <p:cBhvr>
                                        <p:cTn id="48" dur="500"/>
                                        <p:tgtEl>
                                          <p:spTgt spid="336">
                                            <p:txEl>
                                              <p:pRg st="0" end="0"/>
                                            </p:txEl>
                                          </p:spTgt>
                                        </p:tgtEl>
                                      </p:cBhvr>
                                    </p:animEffect>
                                  </p:childTnLst>
                                </p:cTn>
                              </p:par>
                            </p:childTnLst>
                          </p:cTn>
                        </p:par>
                        <p:par>
                          <p:cTn id="49" fill="hold">
                            <p:stCondLst>
                              <p:cond delay="1000"/>
                            </p:stCondLst>
                            <p:childTnLst>
                              <p:par>
                                <p:cTn id="50" presetID="10" presetClass="entr" fill="hold" grpId="5" nodeType="afterEffect">
                                  <p:stCondLst>
                                    <p:cond delay="0"/>
                                  </p:stCondLst>
                                  <p:iterate>
                                    <p:tmAbs val="0"/>
                                  </p:iterate>
                                  <p:childTnLst>
                                    <p:set>
                                      <p:cBhvr>
                                        <p:cTn id="51" fill="hold"/>
                                        <p:tgtEl>
                                          <p:spTgt spid="336">
                                            <p:txEl>
                                              <p:pRg st="1" end="1"/>
                                            </p:txEl>
                                          </p:spTgt>
                                        </p:tgtEl>
                                        <p:attrNameLst>
                                          <p:attrName>style.visibility</p:attrName>
                                        </p:attrNameLst>
                                      </p:cBhvr>
                                      <p:to>
                                        <p:strVal val="visible"/>
                                      </p:to>
                                    </p:set>
                                    <p:animEffect transition="in" filter="fade">
                                      <p:cBhvr>
                                        <p:cTn id="52" dur="500"/>
                                        <p:tgtEl>
                                          <p:spTgt spid="336">
                                            <p:txEl>
                                              <p:pRg st="1" end="1"/>
                                            </p:txEl>
                                          </p:spTgt>
                                        </p:tgtEl>
                                      </p:cBhvr>
                                    </p:animEffect>
                                  </p:childTnLst>
                                </p:cTn>
                              </p:par>
                            </p:childTnLst>
                          </p:cTn>
                        </p:par>
                        <p:par>
                          <p:cTn id="53" fill="hold">
                            <p:stCondLst>
                              <p:cond delay="1500"/>
                            </p:stCondLst>
                            <p:childTnLst>
                              <p:par>
                                <p:cTn id="54" presetID="10" presetClass="entr" fill="hold" grpId="5" nodeType="afterEffect">
                                  <p:stCondLst>
                                    <p:cond delay="0"/>
                                  </p:stCondLst>
                                  <p:iterate>
                                    <p:tmAbs val="0"/>
                                  </p:iterate>
                                  <p:childTnLst>
                                    <p:set>
                                      <p:cBhvr>
                                        <p:cTn id="55" fill="hold"/>
                                        <p:tgtEl>
                                          <p:spTgt spid="336">
                                            <p:txEl>
                                              <p:pRg st="2" end="2"/>
                                            </p:txEl>
                                          </p:spTgt>
                                        </p:tgtEl>
                                        <p:attrNameLst>
                                          <p:attrName>style.visibility</p:attrName>
                                        </p:attrNameLst>
                                      </p:cBhvr>
                                      <p:to>
                                        <p:strVal val="visible"/>
                                      </p:to>
                                    </p:set>
                                    <p:animEffect transition="in" filter="fade">
                                      <p:cBhvr>
                                        <p:cTn id="56" dur="500"/>
                                        <p:tgtEl>
                                          <p:spTgt spid="336">
                                            <p:txEl>
                                              <p:pRg st="2" end="2"/>
                                            </p:txEl>
                                          </p:spTgt>
                                        </p:tgtEl>
                                      </p:cBhvr>
                                    </p:animEffect>
                                  </p:childTnLst>
                                </p:cTn>
                              </p:par>
                            </p:childTnLst>
                          </p:cTn>
                        </p:par>
                        <p:par>
                          <p:cTn id="57" fill="hold">
                            <p:stCondLst>
                              <p:cond delay="2000"/>
                            </p:stCondLst>
                            <p:childTnLst>
                              <p:par>
                                <p:cTn id="58" presetID="10" presetClass="entr" fill="hold" grpId="5" nodeType="afterEffect">
                                  <p:stCondLst>
                                    <p:cond delay="0"/>
                                  </p:stCondLst>
                                  <p:iterate>
                                    <p:tmAbs val="0"/>
                                  </p:iterate>
                                  <p:childTnLst>
                                    <p:set>
                                      <p:cBhvr>
                                        <p:cTn id="59" fill="hold"/>
                                        <p:tgtEl>
                                          <p:spTgt spid="336">
                                            <p:txEl>
                                              <p:pRg st="3" end="3"/>
                                            </p:txEl>
                                          </p:spTgt>
                                        </p:tgtEl>
                                        <p:attrNameLst>
                                          <p:attrName>style.visibility</p:attrName>
                                        </p:attrNameLst>
                                      </p:cBhvr>
                                      <p:to>
                                        <p:strVal val="visible"/>
                                      </p:to>
                                    </p:set>
                                    <p:animEffect transition="in" filter="fade">
                                      <p:cBhvr>
                                        <p:cTn id="60" dur="500"/>
                                        <p:tgtEl>
                                          <p:spTgt spid="336">
                                            <p:txEl>
                                              <p:pRg st="3" end="3"/>
                                            </p:txEl>
                                          </p:spTgt>
                                        </p:tgtEl>
                                      </p:cBhvr>
                                    </p:animEffect>
                                  </p:childTnLst>
                                </p:cTn>
                              </p:par>
                            </p:childTnLst>
                          </p:cTn>
                        </p:par>
                        <p:par>
                          <p:cTn id="61" fill="hold">
                            <p:stCondLst>
                              <p:cond delay="2500"/>
                            </p:stCondLst>
                            <p:childTnLst>
                              <p:par>
                                <p:cTn id="62" presetID="10" presetClass="entr" fill="hold" grpId="5" nodeType="afterEffect">
                                  <p:stCondLst>
                                    <p:cond delay="0"/>
                                  </p:stCondLst>
                                  <p:iterate>
                                    <p:tmAbs val="0"/>
                                  </p:iterate>
                                  <p:childTnLst>
                                    <p:set>
                                      <p:cBhvr>
                                        <p:cTn id="63" fill="hold"/>
                                        <p:tgtEl>
                                          <p:spTgt spid="336">
                                            <p:txEl>
                                              <p:pRg st="4" end="4"/>
                                            </p:txEl>
                                          </p:spTgt>
                                        </p:tgtEl>
                                        <p:attrNameLst>
                                          <p:attrName>style.visibility</p:attrName>
                                        </p:attrNameLst>
                                      </p:cBhvr>
                                      <p:to>
                                        <p:strVal val="visible"/>
                                      </p:to>
                                    </p:set>
                                    <p:animEffect transition="in" filter="fade">
                                      <p:cBhvr>
                                        <p:cTn id="64" dur="500"/>
                                        <p:tgtEl>
                                          <p:spTgt spid="336">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6" nodeType="clickEffect">
                                  <p:stCondLst>
                                    <p:cond delay="0"/>
                                  </p:stCondLst>
                                  <p:iterate>
                                    <p:tmAbs val="0"/>
                                  </p:iterate>
                                  <p:childTnLst>
                                    <p:set>
                                      <p:cBhvr>
                                        <p:cTn id="68" fill="hold"/>
                                        <p:tgtEl>
                                          <p:spTgt spid="337"/>
                                        </p:tgtEl>
                                        <p:attrNameLst>
                                          <p:attrName>style.visibility</p:attrName>
                                        </p:attrNameLst>
                                      </p:cBhvr>
                                      <p:to>
                                        <p:strVal val="visible"/>
                                      </p:to>
                                    </p:set>
                                    <p:anim calcmode="lin" valueType="num">
                                      <p:cBhvr>
                                        <p:cTn id="69" dur="500" fill="hold"/>
                                        <p:tgtEl>
                                          <p:spTgt spid="337"/>
                                        </p:tgtEl>
                                        <p:attrNameLst>
                                          <p:attrName>ppt_w</p:attrName>
                                        </p:attrNameLst>
                                      </p:cBhvr>
                                      <p:tavLst>
                                        <p:tav tm="0">
                                          <p:val>
                                            <p:fltVal val="0"/>
                                          </p:val>
                                        </p:tav>
                                        <p:tav tm="100000">
                                          <p:val>
                                            <p:strVal val="#ppt_w"/>
                                          </p:val>
                                        </p:tav>
                                      </p:tavLst>
                                    </p:anim>
                                    <p:anim calcmode="lin" valueType="num">
                                      <p:cBhvr>
                                        <p:cTn id="70" dur="500" fill="hold"/>
                                        <p:tgtEl>
                                          <p:spTgt spid="3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1" animBg="1" advAuto="0"/>
      <p:bldP spid="333" grpId="2" animBg="1" advAuto="0"/>
      <p:bldP spid="334" grpId="3" build="p" bldLvl="5" animBg="1" advAuto="0"/>
      <p:bldP spid="335" grpId="4" animBg="1" advAuto="0"/>
      <p:bldP spid="336" grpId="5" build="p" bldLvl="5" animBg="1" advAuto="0"/>
      <p:bldP spid="337" grpId="6"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Google Shape;405;p16" descr="Google Shape;405;p16"/>
          <p:cNvPicPr>
            <a:picLocks noChangeAspect="1"/>
          </p:cNvPicPr>
          <p:nvPr/>
        </p:nvPicPr>
        <p:blipFill>
          <a:blip r:embed="rId2"/>
          <a:stretch>
            <a:fillRect/>
          </a:stretch>
        </p:blipFill>
        <p:spPr>
          <a:xfrm>
            <a:off x="0" y="0"/>
            <a:ext cx="9144000" cy="6018211"/>
          </a:xfrm>
          <a:prstGeom prst="rect">
            <a:avLst/>
          </a:prstGeom>
          <a:ln w="12700">
            <a:miter lim="400000"/>
          </a:ln>
        </p:spPr>
      </p:pic>
      <p:sp>
        <p:nvSpPr>
          <p:cNvPr id="340" name="Google Shape;406;p16"/>
          <p:cNvSpPr txBox="1"/>
          <p:nvPr/>
        </p:nvSpPr>
        <p:spPr>
          <a:xfrm>
            <a:off x="274323" y="6095998"/>
            <a:ext cx="8595353" cy="52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800">
                <a:latin typeface="Times New Roman"/>
                <a:ea typeface="Times New Roman"/>
                <a:cs typeface="Times New Roman"/>
                <a:sym typeface="Times New Roman"/>
              </a:defRPr>
            </a:pPr>
            <a:r>
              <a:t>Hill of Ophel (City of David)</a:t>
            </a:r>
            <a:r>
              <a:rPr sz="2500"/>
              <a:t>オフェルの丘（ダビデの町）</a:t>
            </a:r>
          </a:p>
        </p:txBody>
      </p:sp>
      <p:sp>
        <p:nvSpPr>
          <p:cNvPr id="341" name="Google Shape;407;p16"/>
          <p:cNvSpPr txBox="1"/>
          <p:nvPr/>
        </p:nvSpPr>
        <p:spPr>
          <a:xfrm>
            <a:off x="6675125" y="609598"/>
            <a:ext cx="1965951" cy="866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400">
                <a:solidFill>
                  <a:srgbClr val="FFFFFF"/>
                </a:solidFill>
              </a:defRPr>
            </a:pPr>
            <a:r>
              <a:t>Gihon Spring</a:t>
            </a:r>
          </a:p>
          <a:p>
            <a:pPr>
              <a:defRPr sz="2400">
                <a:solidFill>
                  <a:srgbClr val="FFFFFF"/>
                </a:solidFill>
              </a:defRPr>
            </a:pPr>
            <a:r>
              <a:t>ギホンの泉　</a:t>
            </a:r>
          </a:p>
        </p:txBody>
      </p:sp>
      <p:sp>
        <p:nvSpPr>
          <p:cNvPr id="342" name="Google Shape;408;p16"/>
          <p:cNvSpPr/>
          <p:nvPr/>
        </p:nvSpPr>
        <p:spPr>
          <a:xfrm flipH="1">
            <a:off x="5562722" y="1532971"/>
            <a:ext cx="1569606" cy="1438805"/>
          </a:xfrm>
          <a:prstGeom prst="line">
            <a:avLst/>
          </a:prstGeom>
          <a:ln w="57150">
            <a:solidFill>
              <a:srgbClr val="FFFFFF"/>
            </a:solidFill>
            <a:miter/>
            <a:tailEnd type="triangle"/>
          </a:ln>
        </p:spPr>
        <p:txBody>
          <a:bodyPr lIns="45718" tIns="45718" rIns="45718" bIns="45718"/>
          <a:lstStyle/>
          <a:p>
            <a:endParaRPr/>
          </a:p>
        </p:txBody>
      </p:sp>
      <p:sp>
        <p:nvSpPr>
          <p:cNvPr id="343" name="Google Shape;409;p16"/>
          <p:cNvSpPr txBox="1"/>
          <p:nvPr/>
        </p:nvSpPr>
        <p:spPr>
          <a:xfrm>
            <a:off x="1036325" y="457198"/>
            <a:ext cx="2849386" cy="866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solidFill>
                  <a:srgbClr val="FFFFFF"/>
                </a:solidFill>
              </a:defRPr>
            </a:lvl1pPr>
          </a:lstStyle>
          <a:p>
            <a:r>
              <a:t>En Rogel Spring　ロゲルの泉</a:t>
            </a:r>
          </a:p>
        </p:txBody>
      </p:sp>
      <p:sp>
        <p:nvSpPr>
          <p:cNvPr id="344" name="Google Shape;410;p16"/>
          <p:cNvSpPr/>
          <p:nvPr/>
        </p:nvSpPr>
        <p:spPr>
          <a:xfrm>
            <a:off x="2247898" y="1288200"/>
            <a:ext cx="3390905" cy="2598001"/>
          </a:xfrm>
          <a:prstGeom prst="line">
            <a:avLst/>
          </a:prstGeom>
          <a:ln w="57150">
            <a:solidFill>
              <a:srgbClr val="FFFFFF"/>
            </a:solidFill>
            <a:miter/>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Google Shape;416;p17" descr="Google Shape;416;p17"/>
          <p:cNvPicPr>
            <a:picLocks noChangeAspect="1"/>
          </p:cNvPicPr>
          <p:nvPr/>
        </p:nvPicPr>
        <p:blipFill>
          <a:blip r:embed="rId2"/>
          <a:stretch>
            <a:fillRect/>
          </a:stretch>
        </p:blipFill>
        <p:spPr>
          <a:xfrm>
            <a:off x="0" y="0"/>
            <a:ext cx="5454125" cy="5562600"/>
          </a:xfrm>
          <a:prstGeom prst="rect">
            <a:avLst/>
          </a:prstGeom>
          <a:ln w="12700">
            <a:miter lim="400000"/>
          </a:ln>
        </p:spPr>
      </p:pic>
      <p:sp>
        <p:nvSpPr>
          <p:cNvPr id="347" name="Google Shape;417;p17"/>
          <p:cNvSpPr txBox="1"/>
          <p:nvPr/>
        </p:nvSpPr>
        <p:spPr>
          <a:xfrm>
            <a:off x="7363727" y="33192"/>
            <a:ext cx="1813551" cy="481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000" b="1">
                <a:latin typeface="Arial Narrow"/>
                <a:ea typeface="Arial Narrow"/>
                <a:cs typeface="Arial Narrow"/>
                <a:sym typeface="Arial Narrow"/>
              </a:defRPr>
            </a:pPr>
            <a:r>
              <a:t>The largest Israelite four-horned altar so far discovered has been this one from Beersheba in southern Judah. While the altar from David’s Jerusalem has never been discovered, it probably  looked something like this one.</a:t>
            </a:r>
            <a:r>
              <a:rPr sz="2400" b="0"/>
              <a:t> </a:t>
            </a:r>
          </a:p>
        </p:txBody>
      </p:sp>
      <p:sp>
        <p:nvSpPr>
          <p:cNvPr id="348" name="Google Shape;418;p17"/>
          <p:cNvSpPr txBox="1"/>
          <p:nvPr/>
        </p:nvSpPr>
        <p:spPr>
          <a:xfrm>
            <a:off x="350524" y="5638800"/>
            <a:ext cx="7873294" cy="108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200">
                <a:latin typeface="Open Sans"/>
                <a:ea typeface="Open Sans"/>
                <a:cs typeface="Open Sans"/>
                <a:sym typeface="Open Sans"/>
              </a:defRPr>
            </a:pPr>
            <a:r>
              <a:t>Adonijah clung to the “horns” of the altar for sanctuary </a:t>
            </a:r>
          </a:p>
          <a:p>
            <a:pPr algn="ctr">
              <a:defRPr sz="1900">
                <a:latin typeface="Open Sans"/>
                <a:ea typeface="Open Sans"/>
                <a:cs typeface="Open Sans"/>
                <a:sym typeface="Open Sans"/>
              </a:defRPr>
            </a:pPr>
            <a:r>
              <a:t>アドニヤは、祭壇の「角」にすがりつき、逃れの場（聖所）を求めた </a:t>
            </a:r>
          </a:p>
          <a:p>
            <a:pPr algn="ctr">
              <a:defRPr sz="1900">
                <a:latin typeface="Open Sans"/>
                <a:ea typeface="Open Sans"/>
                <a:cs typeface="Open Sans"/>
                <a:sym typeface="Open Sans"/>
              </a:defRPr>
            </a:pPr>
            <a:r>
              <a:t>1 Kg. 1:50-51 / 1列1:50-51 </a:t>
            </a:r>
          </a:p>
        </p:txBody>
      </p:sp>
      <p:sp>
        <p:nvSpPr>
          <p:cNvPr id="349" name="Google Shape;419;p17"/>
          <p:cNvSpPr txBox="1"/>
          <p:nvPr/>
        </p:nvSpPr>
        <p:spPr>
          <a:xfrm>
            <a:off x="5502149" y="3824"/>
            <a:ext cx="1813551" cy="5377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spAutoFit/>
          </a:bodyPr>
          <a:lstStyle/>
          <a:p>
            <a:pPr>
              <a:defRPr>
                <a:latin typeface="Times New Roman"/>
                <a:ea typeface="Times New Roman"/>
                <a:cs typeface="Times New Roman"/>
                <a:sym typeface="Times New Roman"/>
              </a:defRPr>
            </a:pPr>
            <a:r>
              <a:t>発見されたイスラエルの四つ角の祭壇の中で</a:t>
            </a:r>
          </a:p>
          <a:p>
            <a:pPr>
              <a:defRPr>
                <a:latin typeface="Times New Roman"/>
                <a:ea typeface="Times New Roman"/>
                <a:cs typeface="Times New Roman"/>
                <a:sym typeface="Times New Roman"/>
              </a:defRPr>
            </a:pPr>
            <a:r>
              <a:t>最大のものは　南ユダのベエル・シェバにあるこの祭壇である。ダビデの時代のエルサレムにあったまでに発見された祭壇は、いまだ発見されていないが、おそらくこのような形だったと考えられる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Google Shape;424;p18"/>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28</a:t>
            </a:fld>
            <a:endParaRPr/>
          </a:p>
        </p:txBody>
      </p:sp>
      <p:sp>
        <p:nvSpPr>
          <p:cNvPr id="352" name="Google Shape;425;p18"/>
          <p:cNvSpPr txBox="1">
            <a:spLocks noGrp="1"/>
          </p:cNvSpPr>
          <p:nvPr>
            <p:ph type="title"/>
          </p:nvPr>
        </p:nvSpPr>
        <p:spPr>
          <a:prstGeom prst="rect">
            <a:avLst/>
          </a:prstGeom>
          <a:effectLst>
            <a:reflection stA="0" endPos="40000" dir="5400000" sy="-100000" algn="bl" rotWithShape="0"/>
          </a:effectLst>
        </p:spPr>
        <p:txBody>
          <a:bodyPr>
            <a:normAutofit fontScale="90000"/>
          </a:bodyPr>
          <a:lstStyle/>
          <a:p>
            <a:pPr defTabSz="734811">
              <a:defRPr sz="3528"/>
            </a:pPr>
            <a:r>
              <a:t>David’s Dying Testament </a:t>
            </a:r>
          </a:p>
          <a:p>
            <a:pPr defTabSz="734811">
              <a:defRPr sz="3038"/>
            </a:pPr>
            <a:r>
              <a:t>ダビデの最期の言葉</a:t>
            </a:r>
            <a:r>
              <a:rPr sz="3528"/>
              <a:t> </a:t>
            </a:r>
            <a:r>
              <a:rPr sz="2156"/>
              <a:t>(1 Kg. 2  / 1列2 ) </a:t>
            </a:r>
          </a:p>
        </p:txBody>
      </p:sp>
      <p:sp>
        <p:nvSpPr>
          <p:cNvPr id="353" name="Google Shape;426;p18"/>
          <p:cNvSpPr txBox="1">
            <a:spLocks noGrp="1"/>
          </p:cNvSpPr>
          <p:nvPr>
            <p:ph type="body" sz="half" idx="1"/>
          </p:nvPr>
        </p:nvSpPr>
        <p:spPr>
          <a:xfrm>
            <a:off x="457200" y="1815863"/>
            <a:ext cx="8229600" cy="2509816"/>
          </a:xfrm>
          <a:prstGeom prst="rect">
            <a:avLst/>
          </a:prstGeom>
        </p:spPr>
        <p:txBody>
          <a:bodyPr>
            <a:normAutofit lnSpcReduction="10000"/>
          </a:bodyPr>
          <a:lstStyle/>
          <a:p>
            <a:pPr marL="371220" indent="-371220" defTabSz="722376">
              <a:spcBef>
                <a:spcPts val="0"/>
              </a:spcBef>
              <a:buSzTx/>
              <a:buNone/>
              <a:defRPr sz="2500" b="1"/>
            </a:pPr>
            <a:r>
              <a:t>David’s last words to Solomon were intended to set the kingdom on solid footing.</a:t>
            </a:r>
          </a:p>
          <a:p>
            <a:pPr marL="371220" indent="-371220" defTabSz="722376">
              <a:buSzPts val="2100"/>
              <a:defRPr sz="2100" i="1"/>
            </a:pPr>
            <a:r>
              <a:t>Covenant faithfulness was paramount, and David expressed Yahweh’s dynastic promises in “if/then” conditional terms (1 Kg. 2:2-4).</a:t>
            </a:r>
          </a:p>
          <a:p>
            <a:pPr marL="371220" indent="-371220" defTabSz="722376">
              <a:buSzPts val="2100"/>
              <a:defRPr sz="2100" i="1"/>
            </a:pPr>
            <a:r>
              <a:t>While the larger promise to David’s house was inviolable (cf. 2 Sa. 7:11b-16; Ps. 89:3-4, 27-37), this larger promise was not an unconditional guarantee for individual kings.</a:t>
            </a:r>
          </a:p>
        </p:txBody>
      </p:sp>
      <p:sp>
        <p:nvSpPr>
          <p:cNvPr id="354" name="Google Shape;426;p18"/>
          <p:cNvSpPr txBox="1"/>
          <p:nvPr/>
        </p:nvSpPr>
        <p:spPr>
          <a:xfrm>
            <a:off x="279400" y="4296767"/>
            <a:ext cx="8686800" cy="2509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defTabSz="443483">
              <a:defRPr sz="2100" b="1">
                <a:latin typeface="+mj-lt"/>
                <a:ea typeface="+mj-ea"/>
                <a:cs typeface="+mj-cs"/>
                <a:sym typeface="Helvetica"/>
              </a:defRPr>
            </a:pPr>
            <a:r>
              <a:t>ダビデがソロモンに語った最後のことばは、王国を堅く立てるためのものであった</a:t>
            </a:r>
          </a:p>
          <a:p>
            <a:pPr defTabSz="443483">
              <a:defRPr sz="1400">
                <a:latin typeface="+mj-lt"/>
                <a:ea typeface="+mj-ea"/>
                <a:cs typeface="+mj-cs"/>
                <a:sym typeface="Helvetica"/>
              </a:defRPr>
            </a:pPr>
            <a:r>
              <a:t>- 契約への忠実は何よりも重要であり、ダビデは主（ヤハウェ）の王朝に関する約束を</a:t>
            </a:r>
          </a:p>
          <a:p>
            <a:pPr defTabSz="443483">
              <a:defRPr sz="1400">
                <a:latin typeface="+mj-lt"/>
                <a:ea typeface="+mj-ea"/>
                <a:cs typeface="+mj-cs"/>
                <a:sym typeface="Helvetica"/>
              </a:defRPr>
            </a:pPr>
            <a:r>
              <a:t>「もし〜ならば〜」という条件付きのかたちで語った（列王記第一 2章2〜4節）</a:t>
            </a:r>
          </a:p>
          <a:p>
            <a:pPr defTabSz="443483">
              <a:defRPr sz="1400">
                <a:latin typeface="+mj-lt"/>
                <a:ea typeface="+mj-ea"/>
                <a:cs typeface="+mj-cs"/>
                <a:sym typeface="Helvetica"/>
              </a:defRPr>
            </a:pPr>
            <a:endParaRPr/>
          </a:p>
          <a:p>
            <a:pPr defTabSz="443483">
              <a:defRPr sz="1400">
                <a:latin typeface="+mj-lt"/>
                <a:ea typeface="+mj-ea"/>
                <a:cs typeface="+mj-cs"/>
                <a:sym typeface="Helvetica"/>
              </a:defRPr>
            </a:pPr>
            <a:r>
              <a:t>- ダビデの家に対する大きな約束は揺るぎないものであった（参照：サムエル記下7章11節後半〜16節、詩篇89篇3〜4節、27〜37節）が、この大きな約束は、個々の王たちに対する無条件の保証ではなかった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3">
                                            <p:bg/>
                                          </p:spTgt>
                                        </p:tgtEl>
                                        <p:attrNameLst>
                                          <p:attrName>style.visibility</p:attrName>
                                        </p:attrNameLst>
                                      </p:cBhvr>
                                      <p:to>
                                        <p:strVal val="visible"/>
                                      </p:to>
                                    </p:set>
                                    <p:anim calcmode="lin" valueType="num">
                                      <p:cBhvr>
                                        <p:cTn id="7" dur="500" fill="hold"/>
                                        <p:tgtEl>
                                          <p:spTgt spid="353">
                                            <p:bg/>
                                          </p:spTgt>
                                        </p:tgtEl>
                                        <p:attrNameLst>
                                          <p:attrName>ppt_w</p:attrName>
                                        </p:attrNameLst>
                                      </p:cBhvr>
                                      <p:tavLst>
                                        <p:tav tm="0">
                                          <p:val>
                                            <p:fltVal val="0"/>
                                          </p:val>
                                        </p:tav>
                                        <p:tav tm="100000">
                                          <p:val>
                                            <p:strVal val="#ppt_w"/>
                                          </p:val>
                                        </p:tav>
                                      </p:tavLst>
                                    </p:anim>
                                    <p:anim calcmode="lin" valueType="num">
                                      <p:cBhvr>
                                        <p:cTn id="8" dur="500" fill="hold"/>
                                        <p:tgtEl>
                                          <p:spTgt spid="35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3">
                                            <p:txEl>
                                              <p:pRg st="0" end="0"/>
                                            </p:txEl>
                                          </p:spTgt>
                                        </p:tgtEl>
                                        <p:attrNameLst>
                                          <p:attrName>style.visibility</p:attrName>
                                        </p:attrNameLst>
                                      </p:cBhvr>
                                      <p:to>
                                        <p:strVal val="visible"/>
                                      </p:to>
                                    </p:set>
                                    <p:anim calcmode="lin" valueType="num">
                                      <p:cBhvr>
                                        <p:cTn id="11" dur="500" fill="hold"/>
                                        <p:tgtEl>
                                          <p:spTgt spid="35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53">
                                            <p:txEl>
                                              <p:pRg st="1" end="1"/>
                                            </p:txEl>
                                          </p:spTgt>
                                        </p:tgtEl>
                                        <p:attrNameLst>
                                          <p:attrName>style.visibility</p:attrName>
                                        </p:attrNameLst>
                                      </p:cBhvr>
                                      <p:to>
                                        <p:strVal val="visible"/>
                                      </p:to>
                                    </p:set>
                                    <p:anim calcmode="lin" valueType="num">
                                      <p:cBhvr>
                                        <p:cTn id="16" dur="500" fill="hold"/>
                                        <p:tgtEl>
                                          <p:spTgt spid="35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5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53">
                                            <p:txEl>
                                              <p:pRg st="2" end="2"/>
                                            </p:txEl>
                                          </p:spTgt>
                                        </p:tgtEl>
                                        <p:attrNameLst>
                                          <p:attrName>style.visibility</p:attrName>
                                        </p:attrNameLst>
                                      </p:cBhvr>
                                      <p:to>
                                        <p:strVal val="visible"/>
                                      </p:to>
                                    </p:set>
                                    <p:anim calcmode="lin" valueType="num">
                                      <p:cBhvr>
                                        <p:cTn id="21" dur="500" fill="hold"/>
                                        <p:tgtEl>
                                          <p:spTgt spid="35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5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354">
                                            <p:bg/>
                                          </p:spTgt>
                                        </p:tgtEl>
                                        <p:attrNameLst>
                                          <p:attrName>style.visibility</p:attrName>
                                        </p:attrNameLst>
                                      </p:cBhvr>
                                      <p:to>
                                        <p:strVal val="visible"/>
                                      </p:to>
                                    </p:set>
                                    <p:anim calcmode="lin" valueType="num">
                                      <p:cBhvr>
                                        <p:cTn id="26" dur="500" fill="hold"/>
                                        <p:tgtEl>
                                          <p:spTgt spid="354">
                                            <p:bg/>
                                          </p:spTgt>
                                        </p:tgtEl>
                                        <p:attrNameLst>
                                          <p:attrName>ppt_w</p:attrName>
                                        </p:attrNameLst>
                                      </p:cBhvr>
                                      <p:tavLst>
                                        <p:tav tm="0">
                                          <p:val>
                                            <p:fltVal val="0"/>
                                          </p:val>
                                        </p:tav>
                                        <p:tav tm="100000">
                                          <p:val>
                                            <p:strVal val="#ppt_w"/>
                                          </p:val>
                                        </p:tav>
                                      </p:tavLst>
                                    </p:anim>
                                    <p:anim calcmode="lin" valueType="num">
                                      <p:cBhvr>
                                        <p:cTn id="27" dur="500" fill="hold"/>
                                        <p:tgtEl>
                                          <p:spTgt spid="354">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354">
                                            <p:txEl>
                                              <p:pRg st="0" end="0"/>
                                            </p:txEl>
                                          </p:spTgt>
                                        </p:tgtEl>
                                        <p:attrNameLst>
                                          <p:attrName>style.visibility</p:attrName>
                                        </p:attrNameLst>
                                      </p:cBhvr>
                                      <p:to>
                                        <p:strVal val="visible"/>
                                      </p:to>
                                    </p:set>
                                    <p:anim calcmode="lin" valueType="num">
                                      <p:cBhvr>
                                        <p:cTn id="30" dur="500" fill="hold"/>
                                        <p:tgtEl>
                                          <p:spTgt spid="354">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54">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354">
                                            <p:txEl>
                                              <p:pRg st="1" end="1"/>
                                            </p:txEl>
                                          </p:spTgt>
                                        </p:tgtEl>
                                        <p:attrNameLst>
                                          <p:attrName>style.visibility</p:attrName>
                                        </p:attrNameLst>
                                      </p:cBhvr>
                                      <p:to>
                                        <p:strVal val="visible"/>
                                      </p:to>
                                    </p:set>
                                    <p:anim calcmode="lin" valueType="num">
                                      <p:cBhvr>
                                        <p:cTn id="35" dur="500" fill="hold"/>
                                        <p:tgtEl>
                                          <p:spTgt spid="354">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354">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354">
                                            <p:txEl>
                                              <p:pRg st="2" end="2"/>
                                            </p:txEl>
                                          </p:spTgt>
                                        </p:tgtEl>
                                        <p:attrNameLst>
                                          <p:attrName>style.visibility</p:attrName>
                                        </p:attrNameLst>
                                      </p:cBhvr>
                                      <p:to>
                                        <p:strVal val="visible"/>
                                      </p:to>
                                    </p:set>
                                    <p:anim calcmode="lin" valueType="num">
                                      <p:cBhvr>
                                        <p:cTn id="40" dur="500" fill="hold"/>
                                        <p:tgtEl>
                                          <p:spTgt spid="354">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354">
                                            <p:txEl>
                                              <p:pRg st="2" end="2"/>
                                            </p:txEl>
                                          </p:spTgt>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23" presetClass="entr" presetSubtype="16" fill="hold" grpId="2" nodeType="afterEffect">
                                  <p:stCondLst>
                                    <p:cond delay="0"/>
                                  </p:stCondLst>
                                  <p:iterate>
                                    <p:tmAbs val="0"/>
                                  </p:iterate>
                                  <p:childTnLst>
                                    <p:set>
                                      <p:cBhvr>
                                        <p:cTn id="44" fill="hold"/>
                                        <p:tgtEl>
                                          <p:spTgt spid="354">
                                            <p:txEl>
                                              <p:pRg st="3" end="3"/>
                                            </p:txEl>
                                          </p:spTgt>
                                        </p:tgtEl>
                                        <p:attrNameLst>
                                          <p:attrName>style.visibility</p:attrName>
                                        </p:attrNameLst>
                                      </p:cBhvr>
                                      <p:to>
                                        <p:strVal val="visible"/>
                                      </p:to>
                                    </p:set>
                                    <p:anim calcmode="lin" valueType="num">
                                      <p:cBhvr>
                                        <p:cTn id="45" dur="500" fill="hold"/>
                                        <p:tgtEl>
                                          <p:spTgt spid="354">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354">
                                            <p:txEl>
                                              <p:pRg st="3" end="3"/>
                                            </p:txEl>
                                          </p:spTgt>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3" presetClass="entr" presetSubtype="16" fill="hold" grpId="2" nodeType="afterEffect">
                                  <p:stCondLst>
                                    <p:cond delay="0"/>
                                  </p:stCondLst>
                                  <p:iterate>
                                    <p:tmAbs val="0"/>
                                  </p:iterate>
                                  <p:childTnLst>
                                    <p:set>
                                      <p:cBhvr>
                                        <p:cTn id="49" fill="hold"/>
                                        <p:tgtEl>
                                          <p:spTgt spid="354">
                                            <p:txEl>
                                              <p:pRg st="4" end="4"/>
                                            </p:txEl>
                                          </p:spTgt>
                                        </p:tgtEl>
                                        <p:attrNameLst>
                                          <p:attrName>style.visibility</p:attrName>
                                        </p:attrNameLst>
                                      </p:cBhvr>
                                      <p:to>
                                        <p:strVal val="visible"/>
                                      </p:to>
                                    </p:set>
                                    <p:anim calcmode="lin" valueType="num">
                                      <p:cBhvr>
                                        <p:cTn id="50" dur="500" fill="hold"/>
                                        <p:tgtEl>
                                          <p:spTgt spid="354">
                                            <p:txEl>
                                              <p:pRg st="4" end="4"/>
                                            </p:txEl>
                                          </p:spTgt>
                                        </p:tgtEl>
                                        <p:attrNameLst>
                                          <p:attrName>ppt_w</p:attrName>
                                        </p:attrNameLst>
                                      </p:cBhvr>
                                      <p:tavLst>
                                        <p:tav tm="0">
                                          <p:val>
                                            <p:fltVal val="0"/>
                                          </p:val>
                                        </p:tav>
                                        <p:tav tm="100000">
                                          <p:val>
                                            <p:strVal val="#ppt_w"/>
                                          </p:val>
                                        </p:tav>
                                      </p:tavLst>
                                    </p:anim>
                                    <p:anim calcmode="lin" valueType="num">
                                      <p:cBhvr>
                                        <p:cTn id="51" dur="500" fill="hold"/>
                                        <p:tgtEl>
                                          <p:spTgt spid="35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1" build="p" bldLvl="5" animBg="1" advAuto="0"/>
      <p:bldP spid="354" grpId="2"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Google Shape;431;p19"/>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29</a:t>
            </a:fld>
            <a:endParaRPr/>
          </a:p>
        </p:txBody>
      </p:sp>
      <p:sp>
        <p:nvSpPr>
          <p:cNvPr id="357" name="Google Shape;432;p19"/>
          <p:cNvSpPr txBox="1">
            <a:spLocks noGrp="1"/>
          </p:cNvSpPr>
          <p:nvPr>
            <p:ph type="title"/>
          </p:nvPr>
        </p:nvSpPr>
        <p:spPr>
          <a:prstGeom prst="rect">
            <a:avLst/>
          </a:prstGeom>
        </p:spPr>
        <p:txBody>
          <a:bodyPr/>
          <a:lstStyle/>
          <a:p>
            <a:r>
              <a:t>Honor and Warning  栄誉と警告</a:t>
            </a:r>
          </a:p>
        </p:txBody>
      </p:sp>
      <p:sp>
        <p:nvSpPr>
          <p:cNvPr id="358" name="Google Shape;433;p19"/>
          <p:cNvSpPr txBox="1">
            <a:spLocks noGrp="1"/>
          </p:cNvSpPr>
          <p:nvPr>
            <p:ph type="body" sz="half" idx="1"/>
          </p:nvPr>
        </p:nvSpPr>
        <p:spPr>
          <a:xfrm>
            <a:off x="142875" y="1828800"/>
            <a:ext cx="8858250" cy="1629961"/>
          </a:xfrm>
          <a:prstGeom prst="rect">
            <a:avLst/>
          </a:prstGeom>
        </p:spPr>
        <p:txBody>
          <a:bodyPr/>
          <a:lstStyle/>
          <a:p>
            <a:pPr marL="0" indent="0" algn="ctr" defTabSz="484630">
              <a:spcBef>
                <a:spcPts val="0"/>
              </a:spcBef>
              <a:buSzTx/>
              <a:buNone/>
              <a:defRPr sz="2100" b="1"/>
            </a:pPr>
            <a:r>
              <a:t>David’s final words concerned loyalties </a:t>
            </a:r>
          </a:p>
          <a:p>
            <a:pPr marL="249044" indent="-249044" defTabSz="484630">
              <a:spcBef>
                <a:spcPts val="200"/>
              </a:spcBef>
              <a:buSzPts val="1900"/>
              <a:defRPr sz="1900"/>
            </a:pPr>
            <a:r>
              <a:t>For family of Barzellai, who remained loyal to David during the Absalom rebellion, David recommended a state pension (1 Kg. 2:7; cf. 2 Sa. 17:27-29; 19:31-39)</a:t>
            </a:r>
          </a:p>
          <a:p>
            <a:pPr marL="249044" indent="-249044" defTabSz="484630">
              <a:spcBef>
                <a:spcPts val="200"/>
              </a:spcBef>
              <a:buSzPts val="1900"/>
              <a:defRPr sz="1900"/>
            </a:pPr>
            <a:r>
              <a:t>For Joab and Shimei, who had sided against him, David recommended execution  (1 Kg. 2:5-6, 8-9).</a:t>
            </a:r>
          </a:p>
        </p:txBody>
      </p:sp>
      <p:sp>
        <p:nvSpPr>
          <p:cNvPr id="359" name="Google Shape;434;p19"/>
          <p:cNvSpPr txBox="1"/>
          <p:nvPr/>
        </p:nvSpPr>
        <p:spPr>
          <a:xfrm>
            <a:off x="304800" y="3462894"/>
            <a:ext cx="8534400" cy="1053424"/>
          </a:xfrm>
          <a:prstGeom prst="rect">
            <a:avLst/>
          </a:prstGeom>
          <a:solidFill>
            <a:srgbClr val="ADAC82"/>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100">
                <a:latin typeface="Open Sans"/>
                <a:ea typeface="Open Sans"/>
                <a:cs typeface="Open Sans"/>
                <a:sym typeface="Open Sans"/>
              </a:defRPr>
            </a:lvl1pPr>
          </a:lstStyle>
          <a:p>
            <a:r>
              <a:t>In a purge, all threats to the security of Solomon’s administration were promptly put down, including the deposing of Abiathar and 　　　　　the executions of Adonijah, Joab and Shimei.</a:t>
            </a:r>
          </a:p>
        </p:txBody>
      </p:sp>
      <p:sp>
        <p:nvSpPr>
          <p:cNvPr id="360" name="Google Shape;433;p19"/>
          <p:cNvSpPr txBox="1"/>
          <p:nvPr/>
        </p:nvSpPr>
        <p:spPr>
          <a:xfrm>
            <a:off x="290511" y="4909871"/>
            <a:ext cx="8543926" cy="1053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defTabSz="336499">
              <a:defRPr sz="1600" b="1">
                <a:latin typeface="Times New Roman"/>
                <a:ea typeface="Times New Roman"/>
                <a:cs typeface="Times New Roman"/>
                <a:sym typeface="Times New Roman"/>
              </a:defRPr>
            </a:pPr>
            <a:r>
              <a:rPr dirty="0" err="1"/>
              <a:t>ダビデの最後の言葉は、忠誠についてであった</a:t>
            </a:r>
            <a:endParaRPr dirty="0"/>
          </a:p>
          <a:p>
            <a:pPr defTabSz="168248">
              <a:spcBef>
                <a:spcPts val="300"/>
              </a:spcBef>
              <a:defRPr sz="1200" b="1">
                <a:latin typeface="Times Roman"/>
                <a:ea typeface="Times Roman"/>
                <a:cs typeface="Times Roman"/>
                <a:sym typeface="Times Roman"/>
              </a:defRPr>
            </a:pPr>
            <a:r>
              <a:rPr dirty="0"/>
              <a:t>- </a:t>
            </a:r>
            <a:r>
              <a:rPr dirty="0" err="1"/>
              <a:t>アブサロムの反乱の際、ダビデに忠誠を尽くしたバルゼライの家族に対して、ダビデは国家の恩給を与えることを勧めた（列王記上</a:t>
            </a:r>
            <a:r>
              <a:rPr dirty="0"/>
              <a:t> 2章7節、参照：サムエル記下 17章27〜29節、19章31〜39節）</a:t>
            </a:r>
          </a:p>
          <a:p>
            <a:pPr marL="142496" indent="-142496" defTabSz="168248">
              <a:spcBef>
                <a:spcPts val="300"/>
              </a:spcBef>
              <a:buSzPct val="100000"/>
              <a:buChar char="-"/>
              <a:defRPr sz="1200" b="1">
                <a:latin typeface="Times Roman"/>
                <a:ea typeface="Times Roman"/>
                <a:cs typeface="Times Roman"/>
                <a:sym typeface="Times Roman"/>
              </a:defRPr>
            </a:pPr>
            <a:r>
              <a:rPr dirty="0" err="1"/>
              <a:t>ヨアブとシメイはダビデに敵対したため、ダビデは彼らの処刑を勧めた</a:t>
            </a:r>
            <a:r>
              <a:rPr dirty="0"/>
              <a:t> （</a:t>
            </a:r>
            <a:r>
              <a:rPr dirty="0" err="1"/>
              <a:t>列王記上</a:t>
            </a:r>
            <a:r>
              <a:rPr dirty="0"/>
              <a:t> 2章5〜6、8〜9節）</a:t>
            </a:r>
          </a:p>
        </p:txBody>
      </p:sp>
      <p:sp>
        <p:nvSpPr>
          <p:cNvPr id="361" name="Google Shape;434;p19"/>
          <p:cNvSpPr txBox="1"/>
          <p:nvPr/>
        </p:nvSpPr>
        <p:spPr>
          <a:xfrm>
            <a:off x="1437529" y="6066935"/>
            <a:ext cx="6732679" cy="634324"/>
          </a:xfrm>
          <a:prstGeom prst="rect">
            <a:avLst/>
          </a:prstGeom>
          <a:solidFill>
            <a:srgbClr val="ADAC82"/>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defTabSz="457200">
              <a:defRPr sz="1500" b="1">
                <a:latin typeface="Times Roman"/>
                <a:ea typeface="Times Roman"/>
                <a:cs typeface="Times Roman"/>
                <a:sym typeface="Times Roman"/>
              </a:defRPr>
            </a:pPr>
            <a:r>
              <a:t>ソロモンは政権の安全を脅かすすべての危険を速やかに取り除いた。</a:t>
            </a:r>
          </a:p>
          <a:p>
            <a:pPr algn="ctr" defTabSz="457200">
              <a:defRPr sz="1500" b="1">
                <a:latin typeface="Times Roman"/>
                <a:ea typeface="Times Roman"/>
                <a:cs typeface="Times Roman"/>
                <a:sym typeface="Times Roman"/>
              </a:defRPr>
            </a:pPr>
            <a:r>
              <a:t>アビアタルを廃し、アドニヤ、ヨアブ、シメイを処刑した。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8">
                                            <p:bg/>
                                          </p:spTgt>
                                        </p:tgtEl>
                                        <p:attrNameLst>
                                          <p:attrName>style.visibility</p:attrName>
                                        </p:attrNameLst>
                                      </p:cBhvr>
                                      <p:to>
                                        <p:strVal val="visible"/>
                                      </p:to>
                                    </p:set>
                                    <p:anim calcmode="lin" valueType="num">
                                      <p:cBhvr>
                                        <p:cTn id="7" dur="500" fill="hold"/>
                                        <p:tgtEl>
                                          <p:spTgt spid="358">
                                            <p:bg/>
                                          </p:spTgt>
                                        </p:tgtEl>
                                        <p:attrNameLst>
                                          <p:attrName>ppt_w</p:attrName>
                                        </p:attrNameLst>
                                      </p:cBhvr>
                                      <p:tavLst>
                                        <p:tav tm="0">
                                          <p:val>
                                            <p:fltVal val="0"/>
                                          </p:val>
                                        </p:tav>
                                        <p:tav tm="100000">
                                          <p:val>
                                            <p:strVal val="#ppt_w"/>
                                          </p:val>
                                        </p:tav>
                                      </p:tavLst>
                                    </p:anim>
                                    <p:anim calcmode="lin" valueType="num">
                                      <p:cBhvr>
                                        <p:cTn id="8" dur="500" fill="hold"/>
                                        <p:tgtEl>
                                          <p:spTgt spid="35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8">
                                            <p:txEl>
                                              <p:pRg st="0" end="0"/>
                                            </p:txEl>
                                          </p:spTgt>
                                        </p:tgtEl>
                                        <p:attrNameLst>
                                          <p:attrName>style.visibility</p:attrName>
                                        </p:attrNameLst>
                                      </p:cBhvr>
                                      <p:to>
                                        <p:strVal val="visible"/>
                                      </p:to>
                                    </p:set>
                                    <p:anim calcmode="lin" valueType="num">
                                      <p:cBhvr>
                                        <p:cTn id="11" dur="500" fill="hold"/>
                                        <p:tgtEl>
                                          <p:spTgt spid="35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58">
                                            <p:txEl>
                                              <p:pRg st="1" end="1"/>
                                            </p:txEl>
                                          </p:spTgt>
                                        </p:tgtEl>
                                        <p:attrNameLst>
                                          <p:attrName>style.visibility</p:attrName>
                                        </p:attrNameLst>
                                      </p:cBhvr>
                                      <p:to>
                                        <p:strVal val="visible"/>
                                      </p:to>
                                    </p:set>
                                    <p:anim calcmode="lin" valueType="num">
                                      <p:cBhvr>
                                        <p:cTn id="16" dur="500" fill="hold"/>
                                        <p:tgtEl>
                                          <p:spTgt spid="35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5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58">
                                            <p:txEl>
                                              <p:pRg st="2" end="2"/>
                                            </p:txEl>
                                          </p:spTgt>
                                        </p:tgtEl>
                                        <p:attrNameLst>
                                          <p:attrName>style.visibility</p:attrName>
                                        </p:attrNameLst>
                                      </p:cBhvr>
                                      <p:to>
                                        <p:strVal val="visible"/>
                                      </p:to>
                                    </p:set>
                                    <p:anim calcmode="lin" valueType="num">
                                      <p:cBhvr>
                                        <p:cTn id="21" dur="500" fill="hold"/>
                                        <p:tgtEl>
                                          <p:spTgt spid="35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5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fill="hold" grpId="2" nodeType="clickEffect">
                                  <p:stCondLst>
                                    <p:cond delay="0"/>
                                  </p:stCondLst>
                                  <p:iterate>
                                    <p:tmAbs val="0"/>
                                  </p:iterate>
                                  <p:childTnLst>
                                    <p:set>
                                      <p:cBhvr>
                                        <p:cTn id="26" fill="hold"/>
                                        <p:tgtEl>
                                          <p:spTgt spid="359"/>
                                        </p:tgtEl>
                                        <p:attrNameLst>
                                          <p:attrName>style.visibility</p:attrName>
                                        </p:attrNameLst>
                                      </p:cBhvr>
                                      <p:to>
                                        <p:strVal val="visible"/>
                                      </p:to>
                                    </p:set>
                                    <p:animEffect transition="in" filter="fade">
                                      <p:cBhvr>
                                        <p:cTn id="27" dur="500"/>
                                        <p:tgtEl>
                                          <p:spTgt spid="359"/>
                                        </p:tgtEl>
                                      </p:cBhvr>
                                    </p:animEffect>
                                  </p:childTnLst>
                                </p:cTn>
                              </p:par>
                            </p:childTnLst>
                          </p:cTn>
                        </p:par>
                        <p:par>
                          <p:cTn id="28" fill="hold">
                            <p:stCondLst>
                              <p:cond delay="500"/>
                            </p:stCondLst>
                            <p:childTnLst>
                              <p:par>
                                <p:cTn id="29" presetID="23" presetClass="entr" presetSubtype="16" fill="hold" grpId="3" nodeType="afterEffect">
                                  <p:stCondLst>
                                    <p:cond delay="0"/>
                                  </p:stCondLst>
                                  <p:iterate>
                                    <p:tmAbs val="0"/>
                                  </p:iterate>
                                  <p:childTnLst>
                                    <p:set>
                                      <p:cBhvr>
                                        <p:cTn id="30" fill="hold"/>
                                        <p:tgtEl>
                                          <p:spTgt spid="360">
                                            <p:bg/>
                                          </p:spTgt>
                                        </p:tgtEl>
                                        <p:attrNameLst>
                                          <p:attrName>style.visibility</p:attrName>
                                        </p:attrNameLst>
                                      </p:cBhvr>
                                      <p:to>
                                        <p:strVal val="visible"/>
                                      </p:to>
                                    </p:set>
                                    <p:anim calcmode="lin" valueType="num">
                                      <p:cBhvr>
                                        <p:cTn id="31" dur="500" fill="hold"/>
                                        <p:tgtEl>
                                          <p:spTgt spid="360">
                                            <p:bg/>
                                          </p:spTgt>
                                        </p:tgtEl>
                                        <p:attrNameLst>
                                          <p:attrName>ppt_w</p:attrName>
                                        </p:attrNameLst>
                                      </p:cBhvr>
                                      <p:tavLst>
                                        <p:tav tm="0">
                                          <p:val>
                                            <p:fltVal val="0"/>
                                          </p:val>
                                        </p:tav>
                                        <p:tav tm="100000">
                                          <p:val>
                                            <p:strVal val="#ppt_w"/>
                                          </p:val>
                                        </p:tav>
                                      </p:tavLst>
                                    </p:anim>
                                    <p:anim calcmode="lin" valueType="num">
                                      <p:cBhvr>
                                        <p:cTn id="32" dur="500" fill="hold"/>
                                        <p:tgtEl>
                                          <p:spTgt spid="360">
                                            <p:bg/>
                                          </p:spTgt>
                                        </p:tgtEl>
                                        <p:attrNameLst>
                                          <p:attrName>ppt_h</p:attrName>
                                        </p:attrNameLst>
                                      </p:cBhvr>
                                      <p:tavLst>
                                        <p:tav tm="0">
                                          <p:val>
                                            <p:fltVal val="0"/>
                                          </p:val>
                                        </p:tav>
                                        <p:tav tm="100000">
                                          <p:val>
                                            <p:strVal val="#ppt_h"/>
                                          </p:val>
                                        </p:tav>
                                      </p:tavLst>
                                    </p:anim>
                                  </p:childTnLst>
                                </p:cTn>
                              </p:par>
                              <p:par>
                                <p:cTn id="33" presetID="23" presetClass="entr" presetSubtype="16" fill="hold" grpId="3" nodeType="withEffect">
                                  <p:stCondLst>
                                    <p:cond delay="0"/>
                                  </p:stCondLst>
                                  <p:iterate>
                                    <p:tmAbs val="0"/>
                                  </p:iterate>
                                  <p:childTnLst>
                                    <p:set>
                                      <p:cBhvr>
                                        <p:cTn id="34" fill="hold"/>
                                        <p:tgtEl>
                                          <p:spTgt spid="360">
                                            <p:txEl>
                                              <p:pRg st="0" end="0"/>
                                            </p:txEl>
                                          </p:spTgt>
                                        </p:tgtEl>
                                        <p:attrNameLst>
                                          <p:attrName>style.visibility</p:attrName>
                                        </p:attrNameLst>
                                      </p:cBhvr>
                                      <p:to>
                                        <p:strVal val="visible"/>
                                      </p:to>
                                    </p:set>
                                    <p:anim calcmode="lin" valueType="num">
                                      <p:cBhvr>
                                        <p:cTn id="35" dur="500" fill="hold"/>
                                        <p:tgtEl>
                                          <p:spTgt spid="36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60">
                                            <p:txEl>
                                              <p:pRg st="0" end="0"/>
                                            </p:txEl>
                                          </p:spTgt>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grpId="3" nodeType="afterEffect">
                                  <p:stCondLst>
                                    <p:cond delay="0"/>
                                  </p:stCondLst>
                                  <p:iterate>
                                    <p:tmAbs val="0"/>
                                  </p:iterate>
                                  <p:childTnLst>
                                    <p:set>
                                      <p:cBhvr>
                                        <p:cTn id="39" fill="hold"/>
                                        <p:tgtEl>
                                          <p:spTgt spid="360">
                                            <p:txEl>
                                              <p:pRg st="1" end="1"/>
                                            </p:txEl>
                                          </p:spTgt>
                                        </p:tgtEl>
                                        <p:attrNameLst>
                                          <p:attrName>style.visibility</p:attrName>
                                        </p:attrNameLst>
                                      </p:cBhvr>
                                      <p:to>
                                        <p:strVal val="visible"/>
                                      </p:to>
                                    </p:set>
                                    <p:anim calcmode="lin" valueType="num">
                                      <p:cBhvr>
                                        <p:cTn id="40" dur="500" fill="hold"/>
                                        <p:tgtEl>
                                          <p:spTgt spid="360">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360">
                                            <p:txEl>
                                              <p:pRg st="1" end="1"/>
                                            </p:txEl>
                                          </p:spTgt>
                                        </p:tgtEl>
                                        <p:attrNameLst>
                                          <p:attrName>ppt_h</p:attrName>
                                        </p:attrNameLst>
                                      </p:cBhvr>
                                      <p:tavLst>
                                        <p:tav tm="0">
                                          <p:val>
                                            <p:fltVal val="0"/>
                                          </p:val>
                                        </p:tav>
                                        <p:tav tm="100000">
                                          <p:val>
                                            <p:strVal val="#ppt_h"/>
                                          </p:val>
                                        </p:tav>
                                      </p:tavLst>
                                    </p:anim>
                                  </p:childTnLst>
                                </p:cTn>
                              </p:par>
                            </p:childTnLst>
                          </p:cTn>
                        </p:par>
                        <p:par>
                          <p:cTn id="42" fill="hold">
                            <p:stCondLst>
                              <p:cond delay="1500"/>
                            </p:stCondLst>
                            <p:childTnLst>
                              <p:par>
                                <p:cTn id="43" presetID="23" presetClass="entr" presetSubtype="16" fill="hold" grpId="3" nodeType="afterEffect">
                                  <p:stCondLst>
                                    <p:cond delay="0"/>
                                  </p:stCondLst>
                                  <p:iterate>
                                    <p:tmAbs val="0"/>
                                  </p:iterate>
                                  <p:childTnLst>
                                    <p:set>
                                      <p:cBhvr>
                                        <p:cTn id="44" fill="hold"/>
                                        <p:tgtEl>
                                          <p:spTgt spid="360">
                                            <p:txEl>
                                              <p:pRg st="2" end="2"/>
                                            </p:txEl>
                                          </p:spTgt>
                                        </p:tgtEl>
                                        <p:attrNameLst>
                                          <p:attrName>style.visibility</p:attrName>
                                        </p:attrNameLst>
                                      </p:cBhvr>
                                      <p:to>
                                        <p:strVal val="visible"/>
                                      </p:to>
                                    </p:set>
                                    <p:anim calcmode="lin" valueType="num">
                                      <p:cBhvr>
                                        <p:cTn id="45" dur="500" fill="hold"/>
                                        <p:tgtEl>
                                          <p:spTgt spid="360">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36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fill="hold" grpId="4" nodeType="clickEffect">
                                  <p:stCondLst>
                                    <p:cond delay="0"/>
                                  </p:stCondLst>
                                  <p:iterate>
                                    <p:tmAbs val="0"/>
                                  </p:iterate>
                                  <p:childTnLst>
                                    <p:set>
                                      <p:cBhvr>
                                        <p:cTn id="50" fill="hold"/>
                                        <p:tgtEl>
                                          <p:spTgt spid="361"/>
                                        </p:tgtEl>
                                        <p:attrNameLst>
                                          <p:attrName>style.visibility</p:attrName>
                                        </p:attrNameLst>
                                      </p:cBhvr>
                                      <p:to>
                                        <p:strVal val="visible"/>
                                      </p:to>
                                    </p:set>
                                    <p:animEffect transition="in" filter="fade">
                                      <p:cBhvr>
                                        <p:cTn id="51"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build="p" bldLvl="5" animBg="1" advAuto="0"/>
      <p:bldP spid="359" grpId="2" animBg="1" advAuto="0"/>
      <p:bldP spid="360" grpId="3" build="p" bldLvl="5" animBg="1" advAuto="0"/>
      <p:bldP spid="361"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Google Shape;194;g36a3cf6228b_0_3"/>
          <p:cNvSpPr txBox="1">
            <a:spLocks noGrp="1"/>
          </p:cNvSpPr>
          <p:nvPr>
            <p:ph type="title"/>
          </p:nvPr>
        </p:nvSpPr>
        <p:spPr>
          <a:xfrm>
            <a:off x="127888" y="-4"/>
            <a:ext cx="9016112" cy="3195006"/>
          </a:xfrm>
          <a:prstGeom prst="rect">
            <a:avLst/>
          </a:prstGeom>
        </p:spPr>
        <p:txBody>
          <a:bodyPr/>
          <a:lstStyle>
            <a:lvl1pPr>
              <a:defRPr sz="3000">
                <a:solidFill>
                  <a:srgbClr val="993300"/>
                </a:solidFill>
                <a:latin typeface="Open Sans"/>
                <a:ea typeface="Open Sans"/>
                <a:cs typeface="Open Sans"/>
                <a:sym typeface="Open Sans"/>
              </a:defRPr>
            </a:lvl1pPr>
          </a:lstStyle>
          <a:p>
            <a:r>
              <a:t>モーセと民がエジプトから脱出したあと、 旧約聖書の物語は、契約に基づく土地の約束がイスラエルの歴史の中でどのように実現していくかに焦点を当てている。この歴史は、 大きく4つの区分に分けることができる：</a:t>
            </a:r>
          </a:p>
        </p:txBody>
      </p:sp>
      <p:sp>
        <p:nvSpPr>
          <p:cNvPr id="204" name="Google Shape;195;g36a3cf6228b_0_3"/>
          <p:cNvSpPr/>
          <p:nvPr/>
        </p:nvSpPr>
        <p:spPr>
          <a:xfrm>
            <a:off x="152400" y="5715000"/>
            <a:ext cx="8763001" cy="0"/>
          </a:xfrm>
          <a:prstGeom prst="line">
            <a:avLst/>
          </a:prstGeom>
          <a:ln w="57150">
            <a:solidFill>
              <a:srgbClr val="000000"/>
            </a:solidFill>
            <a:miter/>
            <a:headEnd type="triangle"/>
            <a:tailEnd type="triangle"/>
          </a:ln>
        </p:spPr>
        <p:txBody>
          <a:bodyPr lIns="45718" tIns="45718" rIns="45718" bIns="45718"/>
          <a:lstStyle/>
          <a:p>
            <a:endParaRPr/>
          </a:p>
        </p:txBody>
      </p:sp>
      <p:sp>
        <p:nvSpPr>
          <p:cNvPr id="205" name="Google Shape;196;g36a3cf6228b_0_3"/>
          <p:cNvSpPr txBox="1"/>
          <p:nvPr/>
        </p:nvSpPr>
        <p:spPr>
          <a:xfrm>
            <a:off x="274323" y="5881687"/>
            <a:ext cx="8823953" cy="37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a:latin typeface="Tahoma"/>
                <a:ea typeface="Tahoma"/>
                <a:cs typeface="Tahoma"/>
                <a:sym typeface="Tahoma"/>
              </a:defRPr>
            </a:lvl1pPr>
          </a:lstStyle>
          <a:p>
            <a:r>
              <a:t>1200        1100        1000        900        800        700        600       500       400 BC</a:t>
            </a:r>
          </a:p>
        </p:txBody>
      </p:sp>
      <p:sp>
        <p:nvSpPr>
          <p:cNvPr id="206" name="Google Shape;197;g36a3cf6228b_0_3"/>
          <p:cNvSpPr/>
          <p:nvPr/>
        </p:nvSpPr>
        <p:spPr>
          <a:xfrm flipV="1">
            <a:off x="1677667" y="3505198"/>
            <a:ext cx="3" cy="2362202"/>
          </a:xfrm>
          <a:prstGeom prst="line">
            <a:avLst/>
          </a:prstGeom>
          <a:ln>
            <a:solidFill>
              <a:srgbClr val="000000"/>
            </a:solidFill>
            <a:miter/>
          </a:ln>
        </p:spPr>
        <p:txBody>
          <a:bodyPr lIns="45718" tIns="45718" rIns="45718" bIns="45718"/>
          <a:lstStyle/>
          <a:p>
            <a:endParaRPr/>
          </a:p>
        </p:txBody>
      </p:sp>
      <p:sp>
        <p:nvSpPr>
          <p:cNvPr id="207" name="Google Shape;198;g36a3cf6228b_0_3"/>
          <p:cNvSpPr/>
          <p:nvPr/>
        </p:nvSpPr>
        <p:spPr>
          <a:xfrm flipV="1">
            <a:off x="2744467" y="3505198"/>
            <a:ext cx="3" cy="2362202"/>
          </a:xfrm>
          <a:prstGeom prst="line">
            <a:avLst/>
          </a:prstGeom>
          <a:ln>
            <a:solidFill>
              <a:srgbClr val="000000"/>
            </a:solidFill>
            <a:miter/>
          </a:ln>
        </p:spPr>
        <p:txBody>
          <a:bodyPr lIns="45718" tIns="45718" rIns="45718" bIns="45718"/>
          <a:lstStyle/>
          <a:p>
            <a:endParaRPr/>
          </a:p>
        </p:txBody>
      </p:sp>
      <p:sp>
        <p:nvSpPr>
          <p:cNvPr id="208" name="Google Shape;199;g36a3cf6228b_0_3"/>
          <p:cNvSpPr/>
          <p:nvPr/>
        </p:nvSpPr>
        <p:spPr>
          <a:xfrm flipV="1">
            <a:off x="6783068" y="3657598"/>
            <a:ext cx="3" cy="2209802"/>
          </a:xfrm>
          <a:prstGeom prst="line">
            <a:avLst/>
          </a:prstGeom>
          <a:ln>
            <a:solidFill>
              <a:srgbClr val="000000"/>
            </a:solidFill>
            <a:miter/>
          </a:ln>
        </p:spPr>
        <p:txBody>
          <a:bodyPr lIns="45718" tIns="45718" rIns="45718" bIns="45718"/>
          <a:lstStyle/>
          <a:p>
            <a:endParaRPr/>
          </a:p>
        </p:txBody>
      </p:sp>
      <p:sp>
        <p:nvSpPr>
          <p:cNvPr id="209" name="Google Shape;200;g36a3cf6228b_0_3"/>
          <p:cNvSpPr txBox="1"/>
          <p:nvPr/>
        </p:nvSpPr>
        <p:spPr>
          <a:xfrm>
            <a:off x="198122" y="3352798"/>
            <a:ext cx="1432555" cy="108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2400">
                <a:latin typeface="Teko"/>
                <a:ea typeface="Teko"/>
                <a:cs typeface="Teko"/>
                <a:sym typeface="Teko"/>
              </a:defRPr>
            </a:pPr>
            <a:r>
              <a:t>制服 &amp;</a:t>
            </a:r>
          </a:p>
          <a:p>
            <a:pPr algn="ctr">
              <a:spcBef>
                <a:spcPts val="1200"/>
              </a:spcBef>
              <a:defRPr sz="2400">
                <a:latin typeface="Teko"/>
                <a:ea typeface="Teko"/>
                <a:cs typeface="Teko"/>
                <a:sym typeface="Teko"/>
              </a:defRPr>
            </a:pPr>
            <a:r>
              <a:t>定住</a:t>
            </a:r>
          </a:p>
        </p:txBody>
      </p:sp>
      <p:sp>
        <p:nvSpPr>
          <p:cNvPr id="210" name="Google Shape;201;g36a3cf6228b_0_3"/>
          <p:cNvSpPr txBox="1"/>
          <p:nvPr/>
        </p:nvSpPr>
        <p:spPr>
          <a:xfrm>
            <a:off x="1645922" y="3352798"/>
            <a:ext cx="1127753" cy="929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spcBef>
                <a:spcPts val="1200"/>
              </a:spcBef>
              <a:defRPr sz="2400">
                <a:latin typeface="Teko"/>
                <a:ea typeface="Teko"/>
                <a:cs typeface="Teko"/>
                <a:sym typeface="Teko"/>
              </a:defRPr>
            </a:lvl1pPr>
          </a:lstStyle>
          <a:p>
            <a:r>
              <a:t>統一王国時代</a:t>
            </a:r>
          </a:p>
        </p:txBody>
      </p:sp>
      <p:sp>
        <p:nvSpPr>
          <p:cNvPr id="211" name="Google Shape;202;g36a3cf6228b_0_3"/>
          <p:cNvSpPr txBox="1"/>
          <p:nvPr/>
        </p:nvSpPr>
        <p:spPr>
          <a:xfrm>
            <a:off x="3703325" y="3352798"/>
            <a:ext cx="1508753" cy="929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2400">
                <a:latin typeface="Teko"/>
                <a:ea typeface="Teko"/>
                <a:cs typeface="Teko"/>
                <a:sym typeface="Teko"/>
              </a:defRPr>
            </a:lvl1pPr>
          </a:lstStyle>
          <a:p>
            <a:r>
              <a:t>分裂王国時代</a:t>
            </a:r>
          </a:p>
        </p:txBody>
      </p:sp>
      <p:sp>
        <p:nvSpPr>
          <p:cNvPr id="212" name="Google Shape;203;g36a3cf6228b_0_3"/>
          <p:cNvSpPr txBox="1"/>
          <p:nvPr/>
        </p:nvSpPr>
        <p:spPr>
          <a:xfrm>
            <a:off x="7058665" y="3375545"/>
            <a:ext cx="1664686" cy="510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latin typeface="Teko"/>
                <a:ea typeface="Teko"/>
                <a:cs typeface="Teko"/>
                <a:sym typeface="Teko"/>
              </a:defRPr>
            </a:lvl1pPr>
          </a:lstStyle>
          <a:p>
            <a:r>
              <a:t>捕囚&amp; 帰還</a:t>
            </a:r>
          </a:p>
        </p:txBody>
      </p:sp>
      <p:sp>
        <p:nvSpPr>
          <p:cNvPr id="213" name="Google Shape;204;g36a3cf6228b_0_3"/>
          <p:cNvSpPr/>
          <p:nvPr/>
        </p:nvSpPr>
        <p:spPr>
          <a:xfrm>
            <a:off x="381000" y="4495800"/>
            <a:ext cx="1295400" cy="1143000"/>
          </a:xfrm>
          <a:prstGeom prst="rect">
            <a:avLst/>
          </a:prstGeom>
          <a:solidFill>
            <a:schemeClr val="accent1"/>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214" name="Google Shape;205;g36a3cf6228b_0_3"/>
          <p:cNvSpPr/>
          <p:nvPr/>
        </p:nvSpPr>
        <p:spPr>
          <a:xfrm>
            <a:off x="1676400" y="4495800"/>
            <a:ext cx="1066800" cy="1143000"/>
          </a:xfrm>
          <a:prstGeom prst="rect">
            <a:avLst/>
          </a:prstGeom>
          <a:solidFill>
            <a:schemeClr val="accent1"/>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215" name="Google Shape;206;g36a3cf6228b_0_3"/>
          <p:cNvSpPr/>
          <p:nvPr/>
        </p:nvSpPr>
        <p:spPr>
          <a:xfrm>
            <a:off x="2743200" y="5105400"/>
            <a:ext cx="4038600" cy="533400"/>
          </a:xfrm>
          <a:prstGeom prst="rect">
            <a:avLst/>
          </a:prstGeom>
          <a:solidFill>
            <a:srgbClr val="FF66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216" name="Google Shape;207;g36a3cf6228b_0_3"/>
          <p:cNvSpPr/>
          <p:nvPr/>
        </p:nvSpPr>
        <p:spPr>
          <a:xfrm>
            <a:off x="2743200" y="4495800"/>
            <a:ext cx="2514600" cy="609600"/>
          </a:xfrm>
          <a:prstGeom prst="rect">
            <a:avLst/>
          </a:prstGeom>
          <a:solidFill>
            <a:srgbClr val="CC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217" name="Google Shape;208;g36a3cf6228b_0_3"/>
          <p:cNvSpPr/>
          <p:nvPr/>
        </p:nvSpPr>
        <p:spPr>
          <a:xfrm rot="10800000" flipH="1">
            <a:off x="7239000" y="5105400"/>
            <a:ext cx="1066800" cy="533400"/>
          </a:xfrm>
          <a:prstGeom prst="rect">
            <a:avLst/>
          </a:prstGeom>
          <a:solidFill>
            <a:srgbClr val="FF66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218" name="Google Shape;209;g36a3cf6228b_0_3"/>
          <p:cNvSpPr txBox="1"/>
          <p:nvPr/>
        </p:nvSpPr>
        <p:spPr>
          <a:xfrm>
            <a:off x="579125" y="4648198"/>
            <a:ext cx="975350" cy="81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lnSpc>
                <a:spcPct val="80000"/>
              </a:lnSpc>
              <a:defRPr sz="2000" b="1">
                <a:latin typeface="Tahoma"/>
                <a:ea typeface="Tahoma"/>
                <a:cs typeface="Tahoma"/>
                <a:sym typeface="Tahoma"/>
              </a:defRPr>
            </a:pPr>
            <a:r>
              <a:t>12</a:t>
            </a:r>
          </a:p>
          <a:p>
            <a:pPr algn="ctr">
              <a:lnSpc>
                <a:spcPct val="80000"/>
              </a:lnSpc>
              <a:spcBef>
                <a:spcPts val="1000"/>
              </a:spcBef>
              <a:defRPr sz="2000" b="1">
                <a:latin typeface="Tahoma"/>
                <a:ea typeface="Tahoma"/>
                <a:cs typeface="Tahoma"/>
                <a:sym typeface="Tahoma"/>
              </a:defRPr>
            </a:pPr>
            <a:r>
              <a:t>部族</a:t>
            </a:r>
          </a:p>
        </p:txBody>
      </p:sp>
      <p:sp>
        <p:nvSpPr>
          <p:cNvPr id="219" name="Google Shape;210;g36a3cf6228b_0_3"/>
          <p:cNvSpPr txBox="1"/>
          <p:nvPr/>
        </p:nvSpPr>
        <p:spPr>
          <a:xfrm>
            <a:off x="1722122" y="4648198"/>
            <a:ext cx="975353" cy="817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lnSpc>
                <a:spcPct val="80000"/>
              </a:lnSpc>
              <a:defRPr sz="2000" b="1">
                <a:latin typeface="Tahoma"/>
                <a:ea typeface="Tahoma"/>
                <a:cs typeface="Tahoma"/>
                <a:sym typeface="Tahoma"/>
              </a:defRPr>
            </a:pPr>
            <a:r>
              <a:t>12</a:t>
            </a:r>
          </a:p>
          <a:p>
            <a:pPr algn="ctr">
              <a:lnSpc>
                <a:spcPct val="80000"/>
              </a:lnSpc>
              <a:spcBef>
                <a:spcPts val="1000"/>
              </a:spcBef>
              <a:defRPr sz="2000" b="1">
                <a:latin typeface="Tahoma"/>
                <a:ea typeface="Tahoma"/>
                <a:cs typeface="Tahoma"/>
                <a:sym typeface="Tahoma"/>
              </a:defRPr>
            </a:pPr>
            <a:r>
              <a:t>部族</a:t>
            </a:r>
          </a:p>
        </p:txBody>
      </p:sp>
      <p:sp>
        <p:nvSpPr>
          <p:cNvPr id="220" name="Google Shape;211;g36a3cf6228b_0_3"/>
          <p:cNvSpPr txBox="1"/>
          <p:nvPr/>
        </p:nvSpPr>
        <p:spPr>
          <a:xfrm>
            <a:off x="2865122" y="4571998"/>
            <a:ext cx="2524126" cy="44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000" b="1">
                <a:latin typeface="Tahoma"/>
                <a:ea typeface="Tahoma"/>
                <a:cs typeface="Tahoma"/>
                <a:sym typeface="Tahoma"/>
              </a:defRPr>
            </a:lvl1pPr>
          </a:lstStyle>
          <a:p>
            <a:r>
              <a:t>イスラエル(10部族)</a:t>
            </a:r>
          </a:p>
        </p:txBody>
      </p:sp>
      <p:sp>
        <p:nvSpPr>
          <p:cNvPr id="221" name="Google Shape;212;g36a3cf6228b_0_3"/>
          <p:cNvSpPr txBox="1"/>
          <p:nvPr/>
        </p:nvSpPr>
        <p:spPr>
          <a:xfrm>
            <a:off x="2865122" y="5165723"/>
            <a:ext cx="3642354" cy="44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000" b="1">
                <a:latin typeface="Tahoma"/>
                <a:ea typeface="Tahoma"/>
                <a:cs typeface="Tahoma"/>
                <a:sym typeface="Tahoma"/>
              </a:defRPr>
            </a:lvl1pPr>
          </a:lstStyle>
          <a:p>
            <a:r>
              <a:t>Judah (2部族)</a:t>
            </a:r>
          </a:p>
        </p:txBody>
      </p:sp>
      <p:sp>
        <p:nvSpPr>
          <p:cNvPr id="222" name="Google Shape;213;g36a3cf6228b_0_3"/>
          <p:cNvSpPr txBox="1"/>
          <p:nvPr/>
        </p:nvSpPr>
        <p:spPr>
          <a:xfrm>
            <a:off x="7360925" y="5165723"/>
            <a:ext cx="975353" cy="44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000" b="1">
                <a:latin typeface="Tahoma"/>
                <a:ea typeface="Tahoma"/>
                <a:cs typeface="Tahoma"/>
                <a:sym typeface="Tahoma"/>
              </a:defRPr>
            </a:lvl1pPr>
          </a:lstStyle>
          <a:p>
            <a:r>
              <a:t>ユダ</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213"/>
                                        </p:tgtEl>
                                        <p:attrNameLst>
                                          <p:attrName>style.visibility</p:attrName>
                                        </p:attrNameLst>
                                      </p:cBhvr>
                                      <p:to>
                                        <p:strVal val="visible"/>
                                      </p:to>
                                    </p:set>
                                    <p:animEffect transition="in" filter="fade">
                                      <p:cBhvr>
                                        <p:cTn id="11" dur="500"/>
                                        <p:tgtEl>
                                          <p:spTgt spid="213"/>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218">
                                            <p:bg/>
                                          </p:spTgt>
                                        </p:tgtEl>
                                        <p:attrNameLst>
                                          <p:attrName>style.visibility</p:attrName>
                                        </p:attrNameLst>
                                      </p:cBhvr>
                                      <p:to>
                                        <p:strVal val="visible"/>
                                      </p:to>
                                    </p:set>
                                    <p:animEffect transition="in" filter="fade">
                                      <p:cBhvr>
                                        <p:cTn id="15" dur="500"/>
                                        <p:tgtEl>
                                          <p:spTgt spid="218">
                                            <p:bg/>
                                          </p:spTgt>
                                        </p:tgtEl>
                                      </p:cBhvr>
                                    </p:animEffect>
                                  </p:childTnLst>
                                </p:cTn>
                              </p:par>
                              <p:par>
                                <p:cTn id="16" presetID="10" presetClass="entr" presetSubtype="0" fill="hold" grpId="3" nodeType="withEffect">
                                  <p:stCondLst>
                                    <p:cond delay="0"/>
                                  </p:stCondLst>
                                  <p:iterate>
                                    <p:tmAbs val="0"/>
                                  </p:iterate>
                                  <p:childTnLst>
                                    <p:set>
                                      <p:cBhvr>
                                        <p:cTn id="17" fill="hold"/>
                                        <p:tgtEl>
                                          <p:spTgt spid="218">
                                            <p:txEl>
                                              <p:pRg st="0" end="0"/>
                                            </p:txEl>
                                          </p:spTgt>
                                        </p:tgtEl>
                                        <p:attrNameLst>
                                          <p:attrName>style.visibility</p:attrName>
                                        </p:attrNameLst>
                                      </p:cBhvr>
                                      <p:to>
                                        <p:strVal val="visible"/>
                                      </p:to>
                                    </p:set>
                                    <p:animEffect transition="in" filter="fade">
                                      <p:cBhvr>
                                        <p:cTn id="18" dur="500"/>
                                        <p:tgtEl>
                                          <p:spTgt spid="218">
                                            <p:txEl>
                                              <p:pRg st="0" end="0"/>
                                            </p:txEl>
                                          </p:spTgt>
                                        </p:tgtEl>
                                      </p:cBhvr>
                                    </p:animEffect>
                                  </p:childTnLst>
                                </p:cTn>
                              </p:par>
                            </p:childTnLst>
                          </p:cTn>
                        </p:par>
                        <p:par>
                          <p:cTn id="19" fill="hold">
                            <p:stCondLst>
                              <p:cond delay="1500"/>
                            </p:stCondLst>
                            <p:childTnLst>
                              <p:par>
                                <p:cTn id="20" presetID="10" presetClass="entr" fill="hold" grpId="3" nodeType="afterEffect">
                                  <p:stCondLst>
                                    <p:cond delay="0"/>
                                  </p:stCondLst>
                                  <p:iterate>
                                    <p:tmAbs val="0"/>
                                  </p:iterate>
                                  <p:childTnLst>
                                    <p:set>
                                      <p:cBhvr>
                                        <p:cTn id="21" fill="hold"/>
                                        <p:tgtEl>
                                          <p:spTgt spid="218">
                                            <p:txEl>
                                              <p:pRg st="1" end="1"/>
                                            </p:txEl>
                                          </p:spTgt>
                                        </p:tgtEl>
                                        <p:attrNameLst>
                                          <p:attrName>style.visibility</p:attrName>
                                        </p:attrNameLst>
                                      </p:cBhvr>
                                      <p:to>
                                        <p:strVal val="visible"/>
                                      </p:to>
                                    </p:set>
                                    <p:animEffect transition="in" filter="fade">
                                      <p:cBhvr>
                                        <p:cTn id="22" dur="500"/>
                                        <p:tgtEl>
                                          <p:spTgt spid="2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4" nodeType="clickEffect">
                                  <p:stCondLst>
                                    <p:cond delay="0"/>
                                  </p:stCondLst>
                                  <p:iterate>
                                    <p:tmAbs val="0"/>
                                  </p:iterate>
                                  <p:childTnLst>
                                    <p:set>
                                      <p:cBhvr>
                                        <p:cTn id="26" fill="hold"/>
                                        <p:tgtEl>
                                          <p:spTgt spid="210"/>
                                        </p:tgtEl>
                                        <p:attrNameLst>
                                          <p:attrName>style.visibility</p:attrName>
                                        </p:attrNameLst>
                                      </p:cBhvr>
                                      <p:to>
                                        <p:strVal val="visible"/>
                                      </p:to>
                                    </p:set>
                                    <p:animEffect transition="in" filter="fade">
                                      <p:cBhvr>
                                        <p:cTn id="27" dur="500"/>
                                        <p:tgtEl>
                                          <p:spTgt spid="210"/>
                                        </p:tgtEl>
                                      </p:cBhvr>
                                    </p:animEffect>
                                  </p:childTnLst>
                                </p:cTn>
                              </p:par>
                            </p:childTnLst>
                          </p:cTn>
                        </p:par>
                        <p:par>
                          <p:cTn id="28" fill="hold">
                            <p:stCondLst>
                              <p:cond delay="500"/>
                            </p:stCondLst>
                            <p:childTnLst>
                              <p:par>
                                <p:cTn id="29" presetID="10" presetClass="entr" fill="hold" grpId="5" nodeType="afterEffect">
                                  <p:stCondLst>
                                    <p:cond delay="0"/>
                                  </p:stCondLst>
                                  <p:iterate>
                                    <p:tmAbs val="0"/>
                                  </p:iterate>
                                  <p:childTnLst>
                                    <p:set>
                                      <p:cBhvr>
                                        <p:cTn id="30" fill="hold"/>
                                        <p:tgtEl>
                                          <p:spTgt spid="214"/>
                                        </p:tgtEl>
                                        <p:attrNameLst>
                                          <p:attrName>style.visibility</p:attrName>
                                        </p:attrNameLst>
                                      </p:cBhvr>
                                      <p:to>
                                        <p:strVal val="visible"/>
                                      </p:to>
                                    </p:set>
                                    <p:animEffect transition="in" filter="fade">
                                      <p:cBhvr>
                                        <p:cTn id="31" dur="500"/>
                                        <p:tgtEl>
                                          <p:spTgt spid="214"/>
                                        </p:tgtEl>
                                      </p:cBhvr>
                                    </p:animEffect>
                                  </p:childTnLst>
                                </p:cTn>
                              </p:par>
                            </p:childTnLst>
                          </p:cTn>
                        </p:par>
                        <p:par>
                          <p:cTn id="32" fill="hold">
                            <p:stCondLst>
                              <p:cond delay="1000"/>
                            </p:stCondLst>
                            <p:childTnLst>
                              <p:par>
                                <p:cTn id="33" presetID="10" presetClass="entr" fill="hold" grpId="6" nodeType="afterEffect">
                                  <p:stCondLst>
                                    <p:cond delay="0"/>
                                  </p:stCondLst>
                                  <p:iterate>
                                    <p:tmAbs val="0"/>
                                  </p:iterate>
                                  <p:childTnLst>
                                    <p:set>
                                      <p:cBhvr>
                                        <p:cTn id="34" fill="hold"/>
                                        <p:tgtEl>
                                          <p:spTgt spid="219">
                                            <p:bg/>
                                          </p:spTgt>
                                        </p:tgtEl>
                                        <p:attrNameLst>
                                          <p:attrName>style.visibility</p:attrName>
                                        </p:attrNameLst>
                                      </p:cBhvr>
                                      <p:to>
                                        <p:strVal val="visible"/>
                                      </p:to>
                                    </p:set>
                                    <p:animEffect transition="in" filter="fade">
                                      <p:cBhvr>
                                        <p:cTn id="35" dur="500"/>
                                        <p:tgtEl>
                                          <p:spTgt spid="219">
                                            <p:bg/>
                                          </p:spTgt>
                                        </p:tgtEl>
                                      </p:cBhvr>
                                    </p:animEffect>
                                  </p:childTnLst>
                                </p:cTn>
                              </p:par>
                              <p:par>
                                <p:cTn id="36" presetID="10" presetClass="entr" presetSubtype="0" fill="hold" grpId="6" nodeType="withEffect">
                                  <p:stCondLst>
                                    <p:cond delay="0"/>
                                  </p:stCondLst>
                                  <p:iterate>
                                    <p:tmAbs val="0"/>
                                  </p:iterate>
                                  <p:childTnLst>
                                    <p:set>
                                      <p:cBhvr>
                                        <p:cTn id="37" fill="hold"/>
                                        <p:tgtEl>
                                          <p:spTgt spid="219">
                                            <p:txEl>
                                              <p:pRg st="0" end="0"/>
                                            </p:txEl>
                                          </p:spTgt>
                                        </p:tgtEl>
                                        <p:attrNameLst>
                                          <p:attrName>style.visibility</p:attrName>
                                        </p:attrNameLst>
                                      </p:cBhvr>
                                      <p:to>
                                        <p:strVal val="visible"/>
                                      </p:to>
                                    </p:set>
                                    <p:animEffect transition="in" filter="fade">
                                      <p:cBhvr>
                                        <p:cTn id="38" dur="500"/>
                                        <p:tgtEl>
                                          <p:spTgt spid="219">
                                            <p:txEl>
                                              <p:pRg st="0" end="0"/>
                                            </p:txEl>
                                          </p:spTgt>
                                        </p:tgtEl>
                                      </p:cBhvr>
                                    </p:animEffect>
                                  </p:childTnLst>
                                </p:cTn>
                              </p:par>
                            </p:childTnLst>
                          </p:cTn>
                        </p:par>
                        <p:par>
                          <p:cTn id="39" fill="hold">
                            <p:stCondLst>
                              <p:cond delay="1500"/>
                            </p:stCondLst>
                            <p:childTnLst>
                              <p:par>
                                <p:cTn id="40" presetID="10" presetClass="entr" fill="hold" grpId="6" nodeType="afterEffect">
                                  <p:stCondLst>
                                    <p:cond delay="0"/>
                                  </p:stCondLst>
                                  <p:iterate>
                                    <p:tmAbs val="0"/>
                                  </p:iterate>
                                  <p:childTnLst>
                                    <p:set>
                                      <p:cBhvr>
                                        <p:cTn id="41" fill="hold"/>
                                        <p:tgtEl>
                                          <p:spTgt spid="219">
                                            <p:txEl>
                                              <p:pRg st="1" end="1"/>
                                            </p:txEl>
                                          </p:spTgt>
                                        </p:tgtEl>
                                        <p:attrNameLst>
                                          <p:attrName>style.visibility</p:attrName>
                                        </p:attrNameLst>
                                      </p:cBhvr>
                                      <p:to>
                                        <p:strVal val="visible"/>
                                      </p:to>
                                    </p:set>
                                    <p:animEffect transition="in" filter="fade">
                                      <p:cBhvr>
                                        <p:cTn id="42" dur="500"/>
                                        <p:tgtEl>
                                          <p:spTgt spid="21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7" nodeType="clickEffect">
                                  <p:stCondLst>
                                    <p:cond delay="0"/>
                                  </p:stCondLst>
                                  <p:iterate>
                                    <p:tmAbs val="0"/>
                                  </p:iterate>
                                  <p:childTnLst>
                                    <p:set>
                                      <p:cBhvr>
                                        <p:cTn id="46" fill="hold"/>
                                        <p:tgtEl>
                                          <p:spTgt spid="211"/>
                                        </p:tgtEl>
                                        <p:attrNameLst>
                                          <p:attrName>style.visibility</p:attrName>
                                        </p:attrNameLst>
                                      </p:cBhvr>
                                      <p:to>
                                        <p:strVal val="visible"/>
                                      </p:to>
                                    </p:set>
                                    <p:animEffect transition="in" filter="fade">
                                      <p:cBhvr>
                                        <p:cTn id="47" dur="500"/>
                                        <p:tgtEl>
                                          <p:spTgt spid="211"/>
                                        </p:tgtEl>
                                      </p:cBhvr>
                                    </p:animEffect>
                                  </p:childTnLst>
                                </p:cTn>
                              </p:par>
                            </p:childTnLst>
                          </p:cTn>
                        </p:par>
                        <p:par>
                          <p:cTn id="48" fill="hold">
                            <p:stCondLst>
                              <p:cond delay="500"/>
                            </p:stCondLst>
                            <p:childTnLst>
                              <p:par>
                                <p:cTn id="49" presetID="10" presetClass="entr" fill="hold" grpId="8" nodeType="afterEffect">
                                  <p:stCondLst>
                                    <p:cond delay="0"/>
                                  </p:stCondLst>
                                  <p:iterate>
                                    <p:tmAbs val="0"/>
                                  </p:iterate>
                                  <p:childTnLst>
                                    <p:set>
                                      <p:cBhvr>
                                        <p:cTn id="50" fill="hold"/>
                                        <p:tgtEl>
                                          <p:spTgt spid="216"/>
                                        </p:tgtEl>
                                        <p:attrNameLst>
                                          <p:attrName>style.visibility</p:attrName>
                                        </p:attrNameLst>
                                      </p:cBhvr>
                                      <p:to>
                                        <p:strVal val="visible"/>
                                      </p:to>
                                    </p:set>
                                    <p:animEffect transition="in" filter="fade">
                                      <p:cBhvr>
                                        <p:cTn id="51" dur="500"/>
                                        <p:tgtEl>
                                          <p:spTgt spid="216"/>
                                        </p:tgtEl>
                                      </p:cBhvr>
                                    </p:animEffect>
                                  </p:childTnLst>
                                </p:cTn>
                              </p:par>
                            </p:childTnLst>
                          </p:cTn>
                        </p:par>
                        <p:par>
                          <p:cTn id="52" fill="hold">
                            <p:stCondLst>
                              <p:cond delay="1000"/>
                            </p:stCondLst>
                            <p:childTnLst>
                              <p:par>
                                <p:cTn id="53" presetID="10" presetClass="entr" fill="hold" grpId="9" nodeType="afterEffect">
                                  <p:stCondLst>
                                    <p:cond delay="0"/>
                                  </p:stCondLst>
                                  <p:iterate>
                                    <p:tmAbs val="0"/>
                                  </p:iterate>
                                  <p:childTnLst>
                                    <p:set>
                                      <p:cBhvr>
                                        <p:cTn id="54" fill="hold"/>
                                        <p:tgtEl>
                                          <p:spTgt spid="220"/>
                                        </p:tgtEl>
                                        <p:attrNameLst>
                                          <p:attrName>style.visibility</p:attrName>
                                        </p:attrNameLst>
                                      </p:cBhvr>
                                      <p:to>
                                        <p:strVal val="visible"/>
                                      </p:to>
                                    </p:set>
                                    <p:animEffect transition="in" filter="fade">
                                      <p:cBhvr>
                                        <p:cTn id="55" dur="500"/>
                                        <p:tgtEl>
                                          <p:spTgt spid="220"/>
                                        </p:tgtEl>
                                      </p:cBhvr>
                                    </p:animEffect>
                                  </p:childTnLst>
                                </p:cTn>
                              </p:par>
                            </p:childTnLst>
                          </p:cTn>
                        </p:par>
                        <p:par>
                          <p:cTn id="56" fill="hold">
                            <p:stCondLst>
                              <p:cond delay="1500"/>
                            </p:stCondLst>
                            <p:childTnLst>
                              <p:par>
                                <p:cTn id="57" presetID="10" presetClass="entr" fill="hold" grpId="10" nodeType="afterEffect">
                                  <p:stCondLst>
                                    <p:cond delay="0"/>
                                  </p:stCondLst>
                                  <p:iterate>
                                    <p:tmAbs val="0"/>
                                  </p:iterate>
                                  <p:childTnLst>
                                    <p:set>
                                      <p:cBhvr>
                                        <p:cTn id="58" fill="hold"/>
                                        <p:tgtEl>
                                          <p:spTgt spid="221"/>
                                        </p:tgtEl>
                                        <p:attrNameLst>
                                          <p:attrName>style.visibility</p:attrName>
                                        </p:attrNameLst>
                                      </p:cBhvr>
                                      <p:to>
                                        <p:strVal val="visible"/>
                                      </p:to>
                                    </p:set>
                                    <p:animEffect transition="in" filter="fade">
                                      <p:cBhvr>
                                        <p:cTn id="59" dur="500"/>
                                        <p:tgtEl>
                                          <p:spTgt spid="221"/>
                                        </p:tgtEl>
                                      </p:cBhvr>
                                    </p:animEffect>
                                  </p:childTnLst>
                                </p:cTn>
                              </p:par>
                            </p:childTnLst>
                          </p:cTn>
                        </p:par>
                        <p:par>
                          <p:cTn id="60" fill="hold">
                            <p:stCondLst>
                              <p:cond delay="2000"/>
                            </p:stCondLst>
                            <p:childTnLst>
                              <p:par>
                                <p:cTn id="61" presetID="10" presetClass="entr" fill="hold" grpId="11" nodeType="afterEffect">
                                  <p:stCondLst>
                                    <p:cond delay="0"/>
                                  </p:stCondLst>
                                  <p:iterate>
                                    <p:tmAbs val="0"/>
                                  </p:iterate>
                                  <p:childTnLst>
                                    <p:set>
                                      <p:cBhvr>
                                        <p:cTn id="62" fill="hold"/>
                                        <p:tgtEl>
                                          <p:spTgt spid="215"/>
                                        </p:tgtEl>
                                        <p:attrNameLst>
                                          <p:attrName>style.visibility</p:attrName>
                                        </p:attrNameLst>
                                      </p:cBhvr>
                                      <p:to>
                                        <p:strVal val="visible"/>
                                      </p:to>
                                    </p:set>
                                    <p:animEffect transition="in" filter="fade">
                                      <p:cBhvr>
                                        <p:cTn id="63" dur="500"/>
                                        <p:tgtEl>
                                          <p:spTgt spid="2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fill="hold" grpId="12" nodeType="clickEffect">
                                  <p:stCondLst>
                                    <p:cond delay="0"/>
                                  </p:stCondLst>
                                  <p:iterate>
                                    <p:tmAbs val="0"/>
                                  </p:iterate>
                                  <p:childTnLst>
                                    <p:set>
                                      <p:cBhvr>
                                        <p:cTn id="67" fill="hold"/>
                                        <p:tgtEl>
                                          <p:spTgt spid="212"/>
                                        </p:tgtEl>
                                        <p:attrNameLst>
                                          <p:attrName>style.visibility</p:attrName>
                                        </p:attrNameLst>
                                      </p:cBhvr>
                                      <p:to>
                                        <p:strVal val="visible"/>
                                      </p:to>
                                    </p:set>
                                    <p:animEffect transition="in" filter="fade">
                                      <p:cBhvr>
                                        <p:cTn id="68" dur="500"/>
                                        <p:tgtEl>
                                          <p:spTgt spid="212"/>
                                        </p:tgtEl>
                                      </p:cBhvr>
                                    </p:animEffect>
                                  </p:childTnLst>
                                </p:cTn>
                              </p:par>
                            </p:childTnLst>
                          </p:cTn>
                        </p:par>
                        <p:par>
                          <p:cTn id="69" fill="hold">
                            <p:stCondLst>
                              <p:cond delay="500"/>
                            </p:stCondLst>
                            <p:childTnLst>
                              <p:par>
                                <p:cTn id="70" presetID="10" presetClass="entr" fill="hold" grpId="13" nodeType="afterEffect">
                                  <p:stCondLst>
                                    <p:cond delay="0"/>
                                  </p:stCondLst>
                                  <p:iterate>
                                    <p:tmAbs val="0"/>
                                  </p:iterate>
                                  <p:childTnLst>
                                    <p:set>
                                      <p:cBhvr>
                                        <p:cTn id="71" fill="hold"/>
                                        <p:tgtEl>
                                          <p:spTgt spid="217"/>
                                        </p:tgtEl>
                                        <p:attrNameLst>
                                          <p:attrName>style.visibility</p:attrName>
                                        </p:attrNameLst>
                                      </p:cBhvr>
                                      <p:to>
                                        <p:strVal val="visible"/>
                                      </p:to>
                                    </p:set>
                                    <p:animEffect transition="in" filter="fade">
                                      <p:cBhvr>
                                        <p:cTn id="72" dur="500"/>
                                        <p:tgtEl>
                                          <p:spTgt spid="217"/>
                                        </p:tgtEl>
                                      </p:cBhvr>
                                    </p:animEffect>
                                  </p:childTnLst>
                                </p:cTn>
                              </p:par>
                            </p:childTnLst>
                          </p:cTn>
                        </p:par>
                        <p:par>
                          <p:cTn id="73" fill="hold">
                            <p:stCondLst>
                              <p:cond delay="1000"/>
                            </p:stCondLst>
                            <p:childTnLst>
                              <p:par>
                                <p:cTn id="74" presetID="10" presetClass="entr" fill="hold" grpId="14" nodeType="afterEffect">
                                  <p:stCondLst>
                                    <p:cond delay="0"/>
                                  </p:stCondLst>
                                  <p:iterate>
                                    <p:tmAbs val="0"/>
                                  </p:iterate>
                                  <p:childTnLst>
                                    <p:set>
                                      <p:cBhvr>
                                        <p:cTn id="75" fill="hold"/>
                                        <p:tgtEl>
                                          <p:spTgt spid="222"/>
                                        </p:tgtEl>
                                        <p:attrNameLst>
                                          <p:attrName>style.visibility</p:attrName>
                                        </p:attrNameLst>
                                      </p:cBhvr>
                                      <p:to>
                                        <p:strVal val="visible"/>
                                      </p:to>
                                    </p:set>
                                    <p:animEffect transition="in" filter="fade">
                                      <p:cBhvr>
                                        <p:cTn id="76"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animBg="1" advAuto="0"/>
      <p:bldP spid="210" grpId="4" animBg="1" advAuto="0"/>
      <p:bldP spid="211" grpId="7" animBg="1" advAuto="0"/>
      <p:bldP spid="212" grpId="12" animBg="1" advAuto="0"/>
      <p:bldP spid="213" grpId="2" animBg="1" advAuto="0"/>
      <p:bldP spid="214" grpId="5" animBg="1" advAuto="0"/>
      <p:bldP spid="215" grpId="11" animBg="1" advAuto="0"/>
      <p:bldP spid="216" grpId="8" animBg="1" advAuto="0"/>
      <p:bldP spid="217" grpId="13" animBg="1" advAuto="0"/>
      <p:bldP spid="218" grpId="3" build="p" bldLvl="5" animBg="1" advAuto="0"/>
      <p:bldP spid="219" grpId="6" build="p" bldLvl="5" animBg="1" advAuto="0"/>
      <p:bldP spid="220" grpId="9" animBg="1" advAuto="0"/>
      <p:bldP spid="221" grpId="10" animBg="1" advAuto="0"/>
      <p:bldP spid="222" grpId="14"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Google Shape;439;p20"/>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30</a:t>
            </a:fld>
            <a:endParaRPr/>
          </a:p>
        </p:txBody>
      </p:sp>
      <p:sp>
        <p:nvSpPr>
          <p:cNvPr id="364" name="Google Shape;440;p20"/>
          <p:cNvSpPr txBox="1">
            <a:spLocks noGrp="1"/>
          </p:cNvSpPr>
          <p:nvPr>
            <p:ph type="title"/>
          </p:nvPr>
        </p:nvSpPr>
        <p:spPr>
          <a:prstGeom prst="rect">
            <a:avLst/>
          </a:prstGeom>
        </p:spPr>
        <p:txBody>
          <a:bodyPr/>
          <a:lstStyle/>
          <a:p>
            <a:pPr algn="ctr" defTabSz="692108">
              <a:defRPr sz="3306"/>
            </a:pPr>
            <a:r>
              <a:t>Examples of Solomon’s Wisdom　</a:t>
            </a:r>
          </a:p>
          <a:p>
            <a:pPr algn="ctr" defTabSz="692108">
              <a:defRPr sz="3306"/>
            </a:pPr>
            <a:r>
              <a:t>ソロモンの知恵の例</a:t>
            </a:r>
          </a:p>
        </p:txBody>
      </p:sp>
      <p:sp>
        <p:nvSpPr>
          <p:cNvPr id="365" name="Google Shape;441;p20"/>
          <p:cNvSpPr txBox="1"/>
          <p:nvPr/>
        </p:nvSpPr>
        <p:spPr>
          <a:xfrm>
            <a:off x="152400" y="2119272"/>
            <a:ext cx="2133600" cy="3893331"/>
          </a:xfrm>
          <a:prstGeom prst="rect">
            <a:avLst/>
          </a:prstGeom>
          <a:solidFill>
            <a:srgbClr val="BF8055"/>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defTabSz="457200">
              <a:defRPr sz="1900">
                <a:latin typeface="+mj-lt"/>
                <a:ea typeface="+mj-ea"/>
                <a:cs typeface="+mj-cs"/>
                <a:sym typeface="Helvetica"/>
              </a:defRPr>
            </a:pPr>
            <a:r>
              <a:rPr dirty="0"/>
              <a:t>Diplomatic marriage to Pharaoh’s daughter, thus securing his　southern border</a:t>
            </a:r>
          </a:p>
          <a:p>
            <a:pPr algn="ctr" defTabSz="457200">
              <a:defRPr sz="1900">
                <a:latin typeface="+mj-lt"/>
                <a:ea typeface="+mj-ea"/>
                <a:cs typeface="+mj-cs"/>
                <a:sym typeface="Helvetica"/>
              </a:defRPr>
            </a:pPr>
            <a:r>
              <a:rPr dirty="0"/>
              <a:t>(1 Kg. 3:1)　</a:t>
            </a:r>
          </a:p>
          <a:p>
            <a:pPr algn="ctr" defTabSz="457200">
              <a:defRPr sz="1900">
                <a:latin typeface="+mj-lt"/>
                <a:ea typeface="+mj-ea"/>
                <a:cs typeface="+mj-cs"/>
                <a:sym typeface="Helvetica"/>
              </a:defRPr>
            </a:pPr>
            <a:endParaRPr dirty="0"/>
          </a:p>
          <a:p>
            <a:pPr algn="ctr" defTabSz="457200">
              <a:defRPr sz="1900">
                <a:latin typeface="+mj-lt"/>
                <a:ea typeface="+mj-ea"/>
                <a:cs typeface="+mj-cs"/>
                <a:sym typeface="Helvetica"/>
              </a:defRPr>
            </a:pPr>
            <a:r>
              <a:rPr dirty="0" err="1"/>
              <a:t>ファラオの娘との外交結婚により</a:t>
            </a:r>
            <a:endParaRPr dirty="0"/>
          </a:p>
          <a:p>
            <a:pPr algn="ctr" defTabSz="457200">
              <a:defRPr sz="1900">
                <a:latin typeface="+mj-lt"/>
                <a:ea typeface="+mj-ea"/>
                <a:cs typeface="+mj-cs"/>
                <a:sym typeface="Helvetica"/>
              </a:defRPr>
            </a:pPr>
            <a:r>
              <a:rPr dirty="0" err="1"/>
              <a:t>南の国境の安全を確保した</a:t>
            </a:r>
            <a:endParaRPr dirty="0"/>
          </a:p>
          <a:p>
            <a:pPr algn="ctr" defTabSz="457200">
              <a:defRPr sz="1900">
                <a:latin typeface="+mj-lt"/>
                <a:ea typeface="+mj-ea"/>
                <a:cs typeface="+mj-cs"/>
                <a:sym typeface="Helvetica"/>
              </a:defRPr>
            </a:pPr>
            <a:r>
              <a:rPr lang="en-US" dirty="0"/>
              <a:t>(</a:t>
            </a:r>
            <a:r>
              <a:rPr dirty="0"/>
              <a:t>1列王記上 3:1</a:t>
            </a:r>
            <a:r>
              <a:rPr lang="en-US" dirty="0"/>
              <a:t>)</a:t>
            </a:r>
            <a:endParaRPr dirty="0"/>
          </a:p>
        </p:txBody>
      </p:sp>
      <p:sp>
        <p:nvSpPr>
          <p:cNvPr id="366" name="Google Shape;442;p20"/>
          <p:cNvSpPr txBox="1"/>
          <p:nvPr/>
        </p:nvSpPr>
        <p:spPr>
          <a:xfrm>
            <a:off x="2362200" y="2136156"/>
            <a:ext cx="2133600" cy="3416277"/>
          </a:xfrm>
          <a:prstGeom prst="rect">
            <a:avLst/>
          </a:prstGeom>
          <a:solidFill>
            <a:srgbClr val="CE9B68"/>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defTabSz="457200">
              <a:defRPr>
                <a:latin typeface="+mj-lt"/>
                <a:ea typeface="+mj-ea"/>
                <a:cs typeface="+mj-cs"/>
                <a:sym typeface="Helvetica"/>
              </a:defRPr>
            </a:pPr>
            <a:r>
              <a:rPr dirty="0"/>
              <a:t>Yahweh’s promised gift of wisdom to Solomon at the tabernacle at Gibeon </a:t>
            </a:r>
          </a:p>
          <a:p>
            <a:pPr algn="ctr" defTabSz="457200">
              <a:defRPr>
                <a:latin typeface="+mj-lt"/>
                <a:ea typeface="+mj-ea"/>
                <a:cs typeface="+mj-cs"/>
                <a:sym typeface="Helvetica"/>
              </a:defRPr>
            </a:pPr>
            <a:r>
              <a:rPr dirty="0"/>
              <a:t>(1 Kg. 3:4-15)　</a:t>
            </a:r>
          </a:p>
          <a:p>
            <a:pPr algn="ctr" defTabSz="457200">
              <a:defRPr>
                <a:latin typeface="+mj-lt"/>
                <a:ea typeface="+mj-ea"/>
                <a:cs typeface="+mj-cs"/>
                <a:sym typeface="Helvetica"/>
              </a:defRPr>
            </a:pPr>
            <a:endParaRPr dirty="0"/>
          </a:p>
          <a:p>
            <a:pPr algn="ctr" defTabSz="457200">
              <a:defRPr>
                <a:latin typeface="+mj-lt"/>
                <a:ea typeface="+mj-ea"/>
                <a:cs typeface="+mj-cs"/>
                <a:sym typeface="Helvetica"/>
              </a:defRPr>
            </a:pPr>
            <a:r>
              <a:rPr dirty="0" err="1"/>
              <a:t>ギベオンの幕屋にて、主ヤハウェが</a:t>
            </a:r>
            <a:endParaRPr dirty="0"/>
          </a:p>
          <a:p>
            <a:pPr algn="ctr" defTabSz="457200">
              <a:defRPr>
                <a:latin typeface="+mj-lt"/>
                <a:ea typeface="+mj-ea"/>
                <a:cs typeface="+mj-cs"/>
                <a:sym typeface="Helvetica"/>
              </a:defRPr>
            </a:pPr>
            <a:r>
              <a:rPr dirty="0" err="1"/>
              <a:t>ソロモンに約束された知恵の賜物</a:t>
            </a:r>
            <a:endParaRPr dirty="0"/>
          </a:p>
          <a:p>
            <a:pPr algn="ctr" defTabSz="457200">
              <a:defRPr>
                <a:latin typeface="+mj-lt"/>
                <a:ea typeface="+mj-ea"/>
                <a:cs typeface="+mj-cs"/>
                <a:sym typeface="Helvetica"/>
              </a:defRPr>
            </a:pPr>
            <a:r>
              <a:rPr lang="en-US" dirty="0"/>
              <a:t>(</a:t>
            </a:r>
            <a:r>
              <a:rPr dirty="0"/>
              <a:t>1列王記3:4〜15</a:t>
            </a:r>
            <a:r>
              <a:rPr lang="en-US" dirty="0"/>
              <a:t>)</a:t>
            </a:r>
            <a:endParaRPr dirty="0"/>
          </a:p>
        </p:txBody>
      </p:sp>
      <p:sp>
        <p:nvSpPr>
          <p:cNvPr id="367" name="Google Shape;443;p20"/>
          <p:cNvSpPr txBox="1"/>
          <p:nvPr/>
        </p:nvSpPr>
        <p:spPr>
          <a:xfrm>
            <a:off x="4576762" y="2181560"/>
            <a:ext cx="2133604" cy="3308556"/>
          </a:xfrm>
          <a:prstGeom prst="rect">
            <a:avLst/>
          </a:prstGeom>
          <a:solidFill>
            <a:srgbClr val="D8B088"/>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defTabSz="457200">
              <a:defRPr sz="1900">
                <a:latin typeface="+mj-lt"/>
                <a:ea typeface="+mj-ea"/>
                <a:cs typeface="+mj-cs"/>
                <a:sym typeface="Helvetica"/>
              </a:defRPr>
            </a:pPr>
            <a:r>
              <a:rPr dirty="0"/>
              <a:t>Solomon’s court ruling without witnesses concerning the mother of an infant (1 Kg. 3:16-28)　</a:t>
            </a:r>
          </a:p>
          <a:p>
            <a:pPr algn="ctr" defTabSz="457200">
              <a:defRPr sz="1900">
                <a:latin typeface="+mj-lt"/>
                <a:ea typeface="+mj-ea"/>
                <a:cs typeface="+mj-cs"/>
                <a:sym typeface="Helvetica"/>
              </a:defRPr>
            </a:pPr>
            <a:endParaRPr dirty="0"/>
          </a:p>
          <a:p>
            <a:pPr algn="ctr" defTabSz="457200">
              <a:defRPr sz="1900">
                <a:latin typeface="+mj-lt"/>
                <a:ea typeface="+mj-ea"/>
                <a:cs typeface="+mj-cs"/>
                <a:sym typeface="Helvetica"/>
              </a:defRPr>
            </a:pPr>
            <a:r>
              <a:rPr dirty="0" err="1"/>
              <a:t>ソロモンの裁き</a:t>
            </a:r>
            <a:endParaRPr dirty="0"/>
          </a:p>
          <a:p>
            <a:pPr algn="ctr" defTabSz="457200">
              <a:defRPr sz="1900">
                <a:latin typeface="+mj-lt"/>
                <a:ea typeface="+mj-ea"/>
                <a:cs typeface="+mj-cs"/>
                <a:sym typeface="Helvetica"/>
              </a:defRPr>
            </a:pPr>
            <a:r>
              <a:rPr dirty="0" err="1"/>
              <a:t>乳児の母をめぐる証人なき判決</a:t>
            </a:r>
            <a:endParaRPr dirty="0"/>
          </a:p>
          <a:p>
            <a:pPr algn="ctr" defTabSz="457200">
              <a:defRPr sz="1900">
                <a:latin typeface="+mj-lt"/>
                <a:ea typeface="+mj-ea"/>
                <a:cs typeface="+mj-cs"/>
                <a:sym typeface="Helvetica"/>
              </a:defRPr>
            </a:pPr>
            <a:r>
              <a:rPr lang="en-US" dirty="0"/>
              <a:t>(</a:t>
            </a:r>
            <a:r>
              <a:rPr dirty="0"/>
              <a:t>1列王記3:16〜28</a:t>
            </a:r>
            <a:r>
              <a:rPr lang="en-US" dirty="0"/>
              <a:t>)</a:t>
            </a:r>
            <a:endParaRPr dirty="0"/>
          </a:p>
        </p:txBody>
      </p:sp>
      <p:sp>
        <p:nvSpPr>
          <p:cNvPr id="368" name="Google Shape;444;p20"/>
          <p:cNvSpPr txBox="1"/>
          <p:nvPr/>
        </p:nvSpPr>
        <p:spPr>
          <a:xfrm>
            <a:off x="6781800" y="2149811"/>
            <a:ext cx="2362200" cy="3693276"/>
          </a:xfrm>
          <a:prstGeom prst="rect">
            <a:avLst/>
          </a:prstGeom>
          <a:solidFill>
            <a:srgbClr val="DFBE9D"/>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lgn="ctr" defTabSz="457200">
              <a:defRPr>
                <a:latin typeface="+mj-lt"/>
                <a:ea typeface="+mj-ea"/>
                <a:cs typeface="+mj-cs"/>
                <a:sym typeface="Helvetica"/>
              </a:defRPr>
            </a:pPr>
            <a:r>
              <a:rPr dirty="0"/>
              <a:t>Solomon’s administration with eleven officers and redivision of the land into twelve tax districts</a:t>
            </a:r>
          </a:p>
          <a:p>
            <a:pPr algn="ctr" defTabSz="457200">
              <a:defRPr>
                <a:latin typeface="+mj-lt"/>
                <a:ea typeface="+mj-ea"/>
                <a:cs typeface="+mj-cs"/>
                <a:sym typeface="Helvetica"/>
              </a:defRPr>
            </a:pPr>
            <a:r>
              <a:rPr dirty="0"/>
              <a:t> (1 Kg. 4:1-19)</a:t>
            </a:r>
          </a:p>
          <a:p>
            <a:pPr algn="ctr" defTabSz="457200">
              <a:defRPr>
                <a:latin typeface="+mj-lt"/>
                <a:ea typeface="+mj-ea"/>
                <a:cs typeface="+mj-cs"/>
                <a:sym typeface="Helvetica"/>
              </a:defRPr>
            </a:pPr>
            <a:endParaRPr dirty="0"/>
          </a:p>
          <a:p>
            <a:pPr algn="ctr" defTabSz="457200">
              <a:defRPr>
                <a:latin typeface="+mj-lt"/>
                <a:ea typeface="+mj-ea"/>
                <a:cs typeface="+mj-cs"/>
                <a:sym typeface="Helvetica"/>
              </a:defRPr>
            </a:pPr>
            <a:r>
              <a:rPr dirty="0" err="1"/>
              <a:t>ソロモンの政権運営</a:t>
            </a:r>
            <a:r>
              <a:rPr dirty="0"/>
              <a:t>――十一人の高官による統治と、地の再編による12 </a:t>
            </a:r>
            <a:r>
              <a:rPr dirty="0" err="1"/>
              <a:t>納税区分</a:t>
            </a:r>
            <a:endParaRPr dirty="0"/>
          </a:p>
          <a:p>
            <a:pPr algn="ctr" defTabSz="457200">
              <a:defRPr>
                <a:latin typeface="+mj-lt"/>
                <a:ea typeface="+mj-ea"/>
                <a:cs typeface="+mj-cs"/>
                <a:sym typeface="Helvetica"/>
              </a:defRPr>
            </a:pPr>
            <a:r>
              <a:rPr lang="en-US" dirty="0"/>
              <a:t>(</a:t>
            </a:r>
            <a:r>
              <a:rPr dirty="0"/>
              <a:t>1列王記4:1〜19</a:t>
            </a:r>
            <a:r>
              <a:rPr lang="en-US" dirty="0"/>
              <a:t>)</a:t>
            </a:r>
            <a:endParaRPr dirty="0"/>
          </a:p>
        </p:txBody>
      </p:sp>
      <p:sp>
        <p:nvSpPr>
          <p:cNvPr id="369" name="Google Shape;445;p20"/>
          <p:cNvSpPr txBox="1"/>
          <p:nvPr/>
        </p:nvSpPr>
        <p:spPr>
          <a:xfrm>
            <a:off x="1112525" y="1700683"/>
            <a:ext cx="518151"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latin typeface="Impact"/>
                <a:ea typeface="Impact"/>
                <a:cs typeface="Impact"/>
                <a:sym typeface="Impact"/>
              </a:defRPr>
            </a:lvl1pPr>
          </a:lstStyle>
          <a:p>
            <a:r>
              <a:t>1</a:t>
            </a:r>
          </a:p>
        </p:txBody>
      </p:sp>
      <p:sp>
        <p:nvSpPr>
          <p:cNvPr id="370" name="Google Shape;446;p20"/>
          <p:cNvSpPr txBox="1"/>
          <p:nvPr/>
        </p:nvSpPr>
        <p:spPr>
          <a:xfrm>
            <a:off x="3322325" y="1729918"/>
            <a:ext cx="518151"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latin typeface="Impact"/>
                <a:ea typeface="Impact"/>
                <a:cs typeface="Impact"/>
                <a:sym typeface="Impact"/>
              </a:defRPr>
            </a:lvl1pPr>
          </a:lstStyle>
          <a:p>
            <a:r>
              <a:t>2</a:t>
            </a:r>
          </a:p>
        </p:txBody>
      </p:sp>
      <p:sp>
        <p:nvSpPr>
          <p:cNvPr id="371" name="Google Shape;447;p20"/>
          <p:cNvSpPr txBox="1"/>
          <p:nvPr/>
        </p:nvSpPr>
        <p:spPr>
          <a:xfrm>
            <a:off x="5532125" y="1700683"/>
            <a:ext cx="518151"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latin typeface="Impact"/>
                <a:ea typeface="Impact"/>
                <a:cs typeface="Impact"/>
                <a:sym typeface="Impact"/>
              </a:defRPr>
            </a:lvl1pPr>
          </a:lstStyle>
          <a:p>
            <a:r>
              <a:t>3</a:t>
            </a:r>
          </a:p>
        </p:txBody>
      </p:sp>
      <p:sp>
        <p:nvSpPr>
          <p:cNvPr id="372" name="Google Shape;448;p20"/>
          <p:cNvSpPr txBox="1"/>
          <p:nvPr/>
        </p:nvSpPr>
        <p:spPr>
          <a:xfrm>
            <a:off x="7741925" y="1729918"/>
            <a:ext cx="518151" cy="4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latin typeface="Impact"/>
                <a:ea typeface="Impact"/>
                <a:cs typeface="Impact"/>
                <a:sym typeface="Impact"/>
              </a:defRPr>
            </a:lvl1pPr>
          </a:lstStyle>
          <a:p>
            <a:r>
              <a:t>4</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365"/>
                                        </p:tgtEl>
                                        <p:attrNameLst>
                                          <p:attrName>style.visibility</p:attrName>
                                        </p:attrNameLst>
                                      </p:cBhvr>
                                      <p:to>
                                        <p:strVal val="visible"/>
                                      </p:to>
                                    </p:set>
                                    <p:animEffect transition="in" filter="fade">
                                      <p:cBhvr>
                                        <p:cTn id="11" dur="500"/>
                                        <p:tgtEl>
                                          <p:spTgt spid="3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370"/>
                                        </p:tgtEl>
                                        <p:attrNameLst>
                                          <p:attrName>style.visibility</p:attrName>
                                        </p:attrNameLst>
                                      </p:cBhvr>
                                      <p:to>
                                        <p:strVal val="visible"/>
                                      </p:to>
                                    </p:set>
                                    <p:animEffect transition="in" filter="fade">
                                      <p:cBhvr>
                                        <p:cTn id="16" dur="500"/>
                                        <p:tgtEl>
                                          <p:spTgt spid="370"/>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366"/>
                                        </p:tgtEl>
                                        <p:attrNameLst>
                                          <p:attrName>style.visibility</p:attrName>
                                        </p:attrNameLst>
                                      </p:cBhvr>
                                      <p:to>
                                        <p:strVal val="visible"/>
                                      </p:to>
                                    </p:set>
                                    <p:animEffect transition="in" filter="fade">
                                      <p:cBhvr>
                                        <p:cTn id="20" dur="500"/>
                                        <p:tgtEl>
                                          <p:spTgt spid="3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371"/>
                                        </p:tgtEl>
                                        <p:attrNameLst>
                                          <p:attrName>style.visibility</p:attrName>
                                        </p:attrNameLst>
                                      </p:cBhvr>
                                      <p:to>
                                        <p:strVal val="visible"/>
                                      </p:to>
                                    </p:set>
                                    <p:animEffect transition="in" filter="fade">
                                      <p:cBhvr>
                                        <p:cTn id="25" dur="500"/>
                                        <p:tgtEl>
                                          <p:spTgt spid="371"/>
                                        </p:tgtEl>
                                      </p:cBhvr>
                                    </p:animEffect>
                                  </p:childTnLst>
                                </p:cTn>
                              </p:par>
                            </p:childTnLst>
                          </p:cTn>
                        </p:par>
                        <p:par>
                          <p:cTn id="26" fill="hold">
                            <p:stCondLst>
                              <p:cond delay="500"/>
                            </p:stCondLst>
                            <p:childTnLst>
                              <p:par>
                                <p:cTn id="27" presetID="10" presetClass="entr" fill="hold" grpId="6" nodeType="afterEffect">
                                  <p:stCondLst>
                                    <p:cond delay="0"/>
                                  </p:stCondLst>
                                  <p:iterate>
                                    <p:tmAbs val="0"/>
                                  </p:iterate>
                                  <p:childTnLst>
                                    <p:set>
                                      <p:cBhvr>
                                        <p:cTn id="28" fill="hold"/>
                                        <p:tgtEl>
                                          <p:spTgt spid="367"/>
                                        </p:tgtEl>
                                        <p:attrNameLst>
                                          <p:attrName>style.visibility</p:attrName>
                                        </p:attrNameLst>
                                      </p:cBhvr>
                                      <p:to>
                                        <p:strVal val="visible"/>
                                      </p:to>
                                    </p:set>
                                    <p:animEffect transition="in" filter="fade">
                                      <p:cBhvr>
                                        <p:cTn id="29" dur="500"/>
                                        <p:tgtEl>
                                          <p:spTgt spid="3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7" nodeType="clickEffect">
                                  <p:stCondLst>
                                    <p:cond delay="0"/>
                                  </p:stCondLst>
                                  <p:iterate>
                                    <p:tmAbs val="0"/>
                                  </p:iterate>
                                  <p:childTnLst>
                                    <p:set>
                                      <p:cBhvr>
                                        <p:cTn id="33" fill="hold"/>
                                        <p:tgtEl>
                                          <p:spTgt spid="372"/>
                                        </p:tgtEl>
                                        <p:attrNameLst>
                                          <p:attrName>style.visibility</p:attrName>
                                        </p:attrNameLst>
                                      </p:cBhvr>
                                      <p:to>
                                        <p:strVal val="visible"/>
                                      </p:to>
                                    </p:set>
                                    <p:animEffect transition="in" filter="fade">
                                      <p:cBhvr>
                                        <p:cTn id="34" dur="500"/>
                                        <p:tgtEl>
                                          <p:spTgt spid="372"/>
                                        </p:tgtEl>
                                      </p:cBhvr>
                                    </p:animEffect>
                                  </p:childTnLst>
                                </p:cTn>
                              </p:par>
                            </p:childTnLst>
                          </p:cTn>
                        </p:par>
                        <p:par>
                          <p:cTn id="35" fill="hold">
                            <p:stCondLst>
                              <p:cond delay="500"/>
                            </p:stCondLst>
                            <p:childTnLst>
                              <p:par>
                                <p:cTn id="36" presetID="10" presetClass="entr" fill="hold" grpId="8" nodeType="afterEffect">
                                  <p:stCondLst>
                                    <p:cond delay="0"/>
                                  </p:stCondLst>
                                  <p:iterate>
                                    <p:tmAbs val="0"/>
                                  </p:iterate>
                                  <p:childTnLst>
                                    <p:set>
                                      <p:cBhvr>
                                        <p:cTn id="37" fill="hold"/>
                                        <p:tgtEl>
                                          <p:spTgt spid="368"/>
                                        </p:tgtEl>
                                        <p:attrNameLst>
                                          <p:attrName>style.visibility</p:attrName>
                                        </p:attrNameLst>
                                      </p:cBhvr>
                                      <p:to>
                                        <p:strVal val="visible"/>
                                      </p:to>
                                    </p:set>
                                    <p:animEffect transition="in" filter="fade">
                                      <p:cBhvr>
                                        <p:cTn id="38"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2" animBg="1" advAuto="0"/>
      <p:bldP spid="366" grpId="4" animBg="1" advAuto="0"/>
      <p:bldP spid="367" grpId="6" animBg="1" advAuto="0"/>
      <p:bldP spid="368" grpId="8" animBg="1" advAuto="0"/>
      <p:bldP spid="369" grpId="1" animBg="1" advAuto="0"/>
      <p:bldP spid="370" grpId="3" animBg="1" advAuto="0"/>
      <p:bldP spid="371" grpId="5" animBg="1" advAuto="0"/>
      <p:bldP spid="372" grpId="7"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453;p21"/>
          <p:cNvSpPr txBox="1">
            <a:spLocks noGrp="1"/>
          </p:cNvSpPr>
          <p:nvPr>
            <p:ph type="title"/>
          </p:nvPr>
        </p:nvSpPr>
        <p:spPr>
          <a:xfrm>
            <a:off x="152400" y="-373303"/>
            <a:ext cx="9144000" cy="1630561"/>
          </a:xfrm>
          <a:prstGeom prst="rect">
            <a:avLst/>
          </a:prstGeom>
        </p:spPr>
        <p:txBody>
          <a:bodyPr/>
          <a:lstStyle>
            <a:lvl1pPr defTabSz="475487">
              <a:defRPr sz="2100" b="1"/>
            </a:lvl1pPr>
          </a:lstStyle>
          <a:p>
            <a:r>
              <a:rPr dirty="0"/>
              <a:t>Solomon’s marriage to an Egyptian princess—an example of ANE political wisdom (1 Kg. 3:1)　</a:t>
            </a:r>
            <a:r>
              <a:rPr dirty="0" err="1"/>
              <a:t>ソロモンのエジプト王女との結婚</a:t>
            </a:r>
            <a:r>
              <a:rPr dirty="0"/>
              <a:t>　　　　　　　　　　古代近東における政治的知恵の一例（1 </a:t>
            </a:r>
            <a:r>
              <a:rPr dirty="0" err="1"/>
              <a:t>列王記</a:t>
            </a:r>
            <a:r>
              <a:rPr dirty="0"/>
              <a:t>  3章節）</a:t>
            </a:r>
          </a:p>
        </p:txBody>
      </p:sp>
      <p:sp>
        <p:nvSpPr>
          <p:cNvPr id="375" name="Google Shape;454;p21"/>
          <p:cNvSpPr txBox="1">
            <a:spLocks noGrp="1"/>
          </p:cNvSpPr>
          <p:nvPr>
            <p:ph type="body" sz="half" idx="1"/>
          </p:nvPr>
        </p:nvSpPr>
        <p:spPr>
          <a:xfrm>
            <a:off x="3994720" y="1386114"/>
            <a:ext cx="5165580" cy="2503561"/>
          </a:xfrm>
          <a:prstGeom prst="rect">
            <a:avLst/>
          </a:prstGeom>
        </p:spPr>
        <p:txBody>
          <a:bodyPr/>
          <a:lstStyle/>
          <a:p>
            <a:pPr marL="0" indent="0" defTabSz="457200">
              <a:spcBef>
                <a:spcPts val="0"/>
              </a:spcBef>
              <a:buSzTx/>
              <a:buNone/>
              <a:defRPr sz="1600" b="1"/>
            </a:pPr>
            <a:r>
              <a:t>The Pharaoh in this early peace treaty is unnamed, </a:t>
            </a:r>
          </a:p>
          <a:p>
            <a:pPr marL="0" indent="0" defTabSz="457200">
              <a:spcBef>
                <a:spcPts val="0"/>
              </a:spcBef>
              <a:buSzTx/>
              <a:buNone/>
              <a:defRPr sz="1600" b="1"/>
            </a:pPr>
            <a:r>
              <a:t>but assuming the marriage was early in Solomon’s reign (Solomon ruled 970-930 BC), the best candidate is Siamun (978-959 BC), the 6</a:t>
            </a:r>
            <a:r>
              <a:rPr baseline="28999"/>
              <a:t>th</a:t>
            </a:r>
            <a:r>
              <a:t> Pharaoh of the 21</a:t>
            </a:r>
            <a:r>
              <a:rPr baseline="28999"/>
              <a:t>st</a:t>
            </a:r>
            <a:r>
              <a:t> dynasty.</a:t>
            </a:r>
          </a:p>
          <a:p>
            <a:pPr marL="584993" lvl="1" indent="-349249" defTabSz="457200">
              <a:spcBef>
                <a:spcPts val="0"/>
              </a:spcBef>
              <a:buClr>
                <a:schemeClr val="accent2"/>
              </a:buClr>
              <a:buSzPts val="1600"/>
              <a:defRPr sz="1600"/>
            </a:pPr>
            <a:r>
              <a:t>That Siamun captured Gezer and used it as a dowry for his daughter indicates the exalted status of Solomon  (1 Kg. 9:16).</a:t>
            </a:r>
            <a:endParaRPr sz="1400"/>
          </a:p>
          <a:p>
            <a:pPr marL="584993" lvl="1" indent="-349249" defTabSz="457200">
              <a:spcBef>
                <a:spcPts val="0"/>
              </a:spcBef>
              <a:buClr>
                <a:schemeClr val="accent2"/>
              </a:buClr>
              <a:buSzPts val="1600"/>
              <a:defRPr sz="1600"/>
            </a:pPr>
            <a:r>
              <a:t>Such marriages were primarily diplomatic and intended to seal an alliance between two kingdoms. </a:t>
            </a:r>
          </a:p>
        </p:txBody>
      </p:sp>
      <p:pic>
        <p:nvPicPr>
          <p:cNvPr id="376" name="Google Shape;455;p21" descr="Google Shape;455;p21"/>
          <p:cNvPicPr>
            <a:picLocks noChangeAspect="1"/>
          </p:cNvPicPr>
          <p:nvPr/>
        </p:nvPicPr>
        <p:blipFill>
          <a:blip r:embed="rId2"/>
          <a:srcRect t="2266" r="4532" b="2264"/>
          <a:stretch>
            <a:fillRect/>
          </a:stretch>
        </p:blipFill>
        <p:spPr>
          <a:xfrm>
            <a:off x="79209" y="1407714"/>
            <a:ext cx="3849159" cy="4042747"/>
          </a:xfrm>
          <a:prstGeom prst="rect">
            <a:avLst/>
          </a:prstGeom>
          <a:ln w="12700">
            <a:miter lim="400000"/>
          </a:ln>
        </p:spPr>
      </p:pic>
      <p:sp>
        <p:nvSpPr>
          <p:cNvPr id="377" name="Google Shape;456;p21"/>
          <p:cNvSpPr txBox="1"/>
          <p:nvPr/>
        </p:nvSpPr>
        <p:spPr>
          <a:xfrm>
            <a:off x="198122" y="6338887"/>
            <a:ext cx="4556756"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a:latin typeface="Arial Narrow"/>
                <a:ea typeface="Arial Narrow"/>
                <a:cs typeface="Arial Narrow"/>
                <a:sym typeface="Arial Narrow"/>
              </a:defRPr>
            </a:lvl1pPr>
          </a:lstStyle>
          <a:p>
            <a:r>
              <a:t>The Metropolitan Museum of Art, New York</a:t>
            </a:r>
          </a:p>
        </p:txBody>
      </p:sp>
      <p:sp>
        <p:nvSpPr>
          <p:cNvPr id="378" name="Google Shape;454;p21"/>
          <p:cNvSpPr txBox="1"/>
          <p:nvPr/>
        </p:nvSpPr>
        <p:spPr>
          <a:xfrm>
            <a:off x="3994720" y="3515948"/>
            <a:ext cx="5165580" cy="331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1400">
                <a:latin typeface="Times New Roman"/>
                <a:ea typeface="Times New Roman"/>
                <a:cs typeface="Times New Roman"/>
                <a:sym typeface="Times New Roman"/>
              </a:defRPr>
            </a:pPr>
            <a:endParaRPr/>
          </a:p>
          <a:p>
            <a:pPr>
              <a:defRPr sz="1400" b="1">
                <a:latin typeface="Times New Roman"/>
                <a:ea typeface="Times New Roman"/>
                <a:cs typeface="Times New Roman"/>
                <a:sym typeface="Times New Roman"/>
              </a:defRPr>
            </a:pPr>
            <a:r>
              <a:t>この初期の和平条約に登場するファラオの名は記されていないが、もしこの結婚がソロモンの治世初期に行われたとするなら（ソロモンの治世：紀元前970〜930年）、最も有力な候補は　第21王朝第6代のファラオ、 シアムン（在位：紀元前978〜959年である）</a:t>
            </a:r>
          </a:p>
          <a:p>
            <a:pPr marL="501314" lvl="1" indent="-120313">
              <a:buSzPct val="100000"/>
              <a:buChar char="•"/>
              <a:defRPr sz="1400">
                <a:latin typeface="Times New Roman"/>
                <a:ea typeface="Times New Roman"/>
                <a:cs typeface="Times New Roman"/>
                <a:sym typeface="Times New Roman"/>
              </a:defRPr>
            </a:pPr>
            <a:r>
              <a:t>シアムンがゲゼルを征服し、それを娘の持参金として用いたことは、ソロモンの高められた地位を示している（列王記上 9章16節）</a:t>
            </a:r>
          </a:p>
          <a:p>
            <a:pPr marL="120315" indent="-120315">
              <a:buSzPct val="100000"/>
              <a:buChar char="•"/>
              <a:defRPr sz="1400">
                <a:latin typeface="Times New Roman"/>
                <a:ea typeface="Times New Roman"/>
                <a:cs typeface="Times New Roman"/>
                <a:sym typeface="Times New Roman"/>
              </a:defRPr>
            </a:pPr>
            <a:endParaRPr/>
          </a:p>
          <a:p>
            <a:pPr marL="501314" lvl="1" indent="-120313">
              <a:buSzPct val="100000"/>
              <a:buChar char="•"/>
              <a:defRPr sz="1400">
                <a:latin typeface="Times New Roman"/>
                <a:ea typeface="Times New Roman"/>
                <a:cs typeface="Times New Roman"/>
                <a:sym typeface="Times New Roman"/>
              </a:defRPr>
            </a:pPr>
            <a:r>
              <a:t>このような結婚は、主として外交的なものであり、  二つの王国の同盟を確かなものとするために行われた。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5">
                                            <p:bg/>
                                          </p:spTgt>
                                        </p:tgtEl>
                                        <p:attrNameLst>
                                          <p:attrName>style.visibility</p:attrName>
                                        </p:attrNameLst>
                                      </p:cBhvr>
                                      <p:to>
                                        <p:strVal val="visible"/>
                                      </p:to>
                                    </p:set>
                                    <p:anim calcmode="lin" valueType="num">
                                      <p:cBhvr>
                                        <p:cTn id="7" dur="500" fill="hold"/>
                                        <p:tgtEl>
                                          <p:spTgt spid="375">
                                            <p:bg/>
                                          </p:spTgt>
                                        </p:tgtEl>
                                        <p:attrNameLst>
                                          <p:attrName>ppt_w</p:attrName>
                                        </p:attrNameLst>
                                      </p:cBhvr>
                                      <p:tavLst>
                                        <p:tav tm="0">
                                          <p:val>
                                            <p:fltVal val="0"/>
                                          </p:val>
                                        </p:tav>
                                        <p:tav tm="100000">
                                          <p:val>
                                            <p:strVal val="#ppt_w"/>
                                          </p:val>
                                        </p:tav>
                                      </p:tavLst>
                                    </p:anim>
                                    <p:anim calcmode="lin" valueType="num">
                                      <p:cBhvr>
                                        <p:cTn id="8" dur="500" fill="hold"/>
                                        <p:tgtEl>
                                          <p:spTgt spid="37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5">
                                            <p:txEl>
                                              <p:pRg st="0" end="0"/>
                                            </p:txEl>
                                          </p:spTgt>
                                        </p:tgtEl>
                                        <p:attrNameLst>
                                          <p:attrName>style.visibility</p:attrName>
                                        </p:attrNameLst>
                                      </p:cBhvr>
                                      <p:to>
                                        <p:strVal val="visible"/>
                                      </p:to>
                                    </p:set>
                                    <p:anim calcmode="lin" valueType="num">
                                      <p:cBhvr>
                                        <p:cTn id="11" dur="500" fill="hold"/>
                                        <p:tgtEl>
                                          <p:spTgt spid="37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75">
                                            <p:txEl>
                                              <p:pRg st="1" end="1"/>
                                            </p:txEl>
                                          </p:spTgt>
                                        </p:tgtEl>
                                        <p:attrNameLst>
                                          <p:attrName>style.visibility</p:attrName>
                                        </p:attrNameLst>
                                      </p:cBhvr>
                                      <p:to>
                                        <p:strVal val="visible"/>
                                      </p:to>
                                    </p:set>
                                    <p:anim calcmode="lin" valueType="num">
                                      <p:cBhvr>
                                        <p:cTn id="16" dur="500" fill="hold"/>
                                        <p:tgtEl>
                                          <p:spTgt spid="37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7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75">
                                            <p:txEl>
                                              <p:pRg st="2" end="2"/>
                                            </p:txEl>
                                          </p:spTgt>
                                        </p:tgtEl>
                                        <p:attrNameLst>
                                          <p:attrName>style.visibility</p:attrName>
                                        </p:attrNameLst>
                                      </p:cBhvr>
                                      <p:to>
                                        <p:strVal val="visible"/>
                                      </p:to>
                                    </p:set>
                                    <p:anim calcmode="lin" valueType="num">
                                      <p:cBhvr>
                                        <p:cTn id="21" dur="500" fill="hold"/>
                                        <p:tgtEl>
                                          <p:spTgt spid="37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75">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375">
                                            <p:txEl>
                                              <p:pRg st="3" end="3"/>
                                            </p:txEl>
                                          </p:spTgt>
                                        </p:tgtEl>
                                        <p:attrNameLst>
                                          <p:attrName>style.visibility</p:attrName>
                                        </p:attrNameLst>
                                      </p:cBhvr>
                                      <p:to>
                                        <p:strVal val="visible"/>
                                      </p:to>
                                    </p:set>
                                    <p:anim calcmode="lin" valueType="num">
                                      <p:cBhvr>
                                        <p:cTn id="26" dur="500" fill="hold"/>
                                        <p:tgtEl>
                                          <p:spTgt spid="37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75">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2" nodeType="afterEffect">
                                  <p:stCondLst>
                                    <p:cond delay="0"/>
                                  </p:stCondLst>
                                  <p:iterate>
                                    <p:tmAbs val="0"/>
                                  </p:iterate>
                                  <p:childTnLst>
                                    <p:set>
                                      <p:cBhvr>
                                        <p:cTn id="30" fill="hold"/>
                                        <p:tgtEl>
                                          <p:spTgt spid="378">
                                            <p:bg/>
                                          </p:spTgt>
                                        </p:tgtEl>
                                        <p:attrNameLst>
                                          <p:attrName>style.visibility</p:attrName>
                                        </p:attrNameLst>
                                      </p:cBhvr>
                                      <p:to>
                                        <p:strVal val="visible"/>
                                      </p:to>
                                    </p:set>
                                    <p:anim calcmode="lin" valueType="num">
                                      <p:cBhvr>
                                        <p:cTn id="31" dur="500" fill="hold"/>
                                        <p:tgtEl>
                                          <p:spTgt spid="378">
                                            <p:bg/>
                                          </p:spTgt>
                                        </p:tgtEl>
                                        <p:attrNameLst>
                                          <p:attrName>ppt_w</p:attrName>
                                        </p:attrNameLst>
                                      </p:cBhvr>
                                      <p:tavLst>
                                        <p:tav tm="0">
                                          <p:val>
                                            <p:fltVal val="0"/>
                                          </p:val>
                                        </p:tav>
                                        <p:tav tm="100000">
                                          <p:val>
                                            <p:strVal val="#ppt_w"/>
                                          </p:val>
                                        </p:tav>
                                      </p:tavLst>
                                    </p:anim>
                                    <p:anim calcmode="lin" valueType="num">
                                      <p:cBhvr>
                                        <p:cTn id="32" dur="500" fill="hold"/>
                                        <p:tgtEl>
                                          <p:spTgt spid="378">
                                            <p:bg/>
                                          </p:spTgt>
                                        </p:tgtEl>
                                        <p:attrNameLst>
                                          <p:attrName>ppt_h</p:attrName>
                                        </p:attrNameLst>
                                      </p:cBhvr>
                                      <p:tavLst>
                                        <p:tav tm="0">
                                          <p:val>
                                            <p:fltVal val="0"/>
                                          </p:val>
                                        </p:tav>
                                        <p:tav tm="100000">
                                          <p:val>
                                            <p:strVal val="#ppt_h"/>
                                          </p:val>
                                        </p:tav>
                                      </p:tavLst>
                                    </p:anim>
                                  </p:childTnLst>
                                </p:cTn>
                              </p:par>
                              <p:par>
                                <p:cTn id="33" presetID="23" presetClass="entr" presetSubtype="16" fill="hold" grpId="2" nodeType="withEffect">
                                  <p:stCondLst>
                                    <p:cond delay="0"/>
                                  </p:stCondLst>
                                  <p:iterate>
                                    <p:tmAbs val="0"/>
                                  </p:iterate>
                                  <p:childTnLst>
                                    <p:set>
                                      <p:cBhvr>
                                        <p:cTn id="34" fill="hold"/>
                                        <p:tgtEl>
                                          <p:spTgt spid="378">
                                            <p:txEl>
                                              <p:pRg st="0" end="0"/>
                                            </p:txEl>
                                          </p:spTgt>
                                        </p:tgtEl>
                                        <p:attrNameLst>
                                          <p:attrName>style.visibility</p:attrName>
                                        </p:attrNameLst>
                                      </p:cBhvr>
                                      <p:to>
                                        <p:strVal val="visible"/>
                                      </p:to>
                                    </p:set>
                                    <p:anim calcmode="lin" valueType="num">
                                      <p:cBhvr>
                                        <p:cTn id="35" dur="500" fill="hold"/>
                                        <p:tgtEl>
                                          <p:spTgt spid="37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78">
                                            <p:txEl>
                                              <p:pRg st="0" end="0"/>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378">
                                            <p:txEl>
                                              <p:pRg st="1" end="1"/>
                                            </p:txEl>
                                          </p:spTgt>
                                        </p:tgtEl>
                                        <p:attrNameLst>
                                          <p:attrName>style.visibility</p:attrName>
                                        </p:attrNameLst>
                                      </p:cBhvr>
                                      <p:to>
                                        <p:strVal val="visible"/>
                                      </p:to>
                                    </p:set>
                                    <p:anim calcmode="lin" valueType="num">
                                      <p:cBhvr>
                                        <p:cTn id="40" dur="500" fill="hold"/>
                                        <p:tgtEl>
                                          <p:spTgt spid="378">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378">
                                            <p:txEl>
                                              <p:pRg st="1" end="1"/>
                                            </p:txEl>
                                          </p:spTgt>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23" presetClass="entr" presetSubtype="16" fill="hold" grpId="2" nodeType="afterEffect">
                                  <p:stCondLst>
                                    <p:cond delay="0"/>
                                  </p:stCondLst>
                                  <p:iterate>
                                    <p:tmAbs val="0"/>
                                  </p:iterate>
                                  <p:childTnLst>
                                    <p:set>
                                      <p:cBhvr>
                                        <p:cTn id="44" fill="hold"/>
                                        <p:tgtEl>
                                          <p:spTgt spid="378">
                                            <p:txEl>
                                              <p:pRg st="2" end="2"/>
                                            </p:txEl>
                                          </p:spTgt>
                                        </p:tgtEl>
                                        <p:attrNameLst>
                                          <p:attrName>style.visibility</p:attrName>
                                        </p:attrNameLst>
                                      </p:cBhvr>
                                      <p:to>
                                        <p:strVal val="visible"/>
                                      </p:to>
                                    </p:set>
                                    <p:anim calcmode="lin" valueType="num">
                                      <p:cBhvr>
                                        <p:cTn id="45" dur="500" fill="hold"/>
                                        <p:tgtEl>
                                          <p:spTgt spid="378">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378">
                                            <p:txEl>
                                              <p:pRg st="2" end="2"/>
                                            </p:txEl>
                                          </p:spTgt>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3" presetClass="entr" presetSubtype="16" fill="hold" grpId="2" nodeType="afterEffect">
                                  <p:stCondLst>
                                    <p:cond delay="0"/>
                                  </p:stCondLst>
                                  <p:iterate>
                                    <p:tmAbs val="0"/>
                                  </p:iterate>
                                  <p:childTnLst>
                                    <p:set>
                                      <p:cBhvr>
                                        <p:cTn id="49" fill="hold"/>
                                        <p:tgtEl>
                                          <p:spTgt spid="378">
                                            <p:txEl>
                                              <p:pRg st="3" end="3"/>
                                            </p:txEl>
                                          </p:spTgt>
                                        </p:tgtEl>
                                        <p:attrNameLst>
                                          <p:attrName>style.visibility</p:attrName>
                                        </p:attrNameLst>
                                      </p:cBhvr>
                                      <p:to>
                                        <p:strVal val="visible"/>
                                      </p:to>
                                    </p:set>
                                    <p:anim calcmode="lin" valueType="num">
                                      <p:cBhvr>
                                        <p:cTn id="50" dur="500" fill="hold"/>
                                        <p:tgtEl>
                                          <p:spTgt spid="378">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378">
                                            <p:txEl>
                                              <p:pRg st="3" end="3"/>
                                            </p:txEl>
                                          </p:spTgt>
                                        </p:tgtEl>
                                        <p:attrNameLst>
                                          <p:attrName>ppt_h</p:attrName>
                                        </p:attrNameLst>
                                      </p:cBhvr>
                                      <p:tavLst>
                                        <p:tav tm="0">
                                          <p:val>
                                            <p:fltVal val="0"/>
                                          </p:val>
                                        </p:tav>
                                        <p:tav tm="100000">
                                          <p:val>
                                            <p:strVal val="#ppt_h"/>
                                          </p:val>
                                        </p:tav>
                                      </p:tavLst>
                                    </p:anim>
                                  </p:childTnLst>
                                </p:cTn>
                              </p:par>
                            </p:childTnLst>
                          </p:cTn>
                        </p:par>
                        <p:par>
                          <p:cTn id="52" fill="hold">
                            <p:stCondLst>
                              <p:cond delay="4000"/>
                            </p:stCondLst>
                            <p:childTnLst>
                              <p:par>
                                <p:cTn id="53" presetID="23" presetClass="entr" presetSubtype="16" fill="hold" grpId="2" nodeType="afterEffect">
                                  <p:stCondLst>
                                    <p:cond delay="0"/>
                                  </p:stCondLst>
                                  <p:iterate>
                                    <p:tmAbs val="0"/>
                                  </p:iterate>
                                  <p:childTnLst>
                                    <p:set>
                                      <p:cBhvr>
                                        <p:cTn id="54" fill="hold"/>
                                        <p:tgtEl>
                                          <p:spTgt spid="378">
                                            <p:txEl>
                                              <p:pRg st="4" end="4"/>
                                            </p:txEl>
                                          </p:spTgt>
                                        </p:tgtEl>
                                        <p:attrNameLst>
                                          <p:attrName>style.visibility</p:attrName>
                                        </p:attrNameLst>
                                      </p:cBhvr>
                                      <p:to>
                                        <p:strVal val="visible"/>
                                      </p:to>
                                    </p:set>
                                    <p:anim calcmode="lin" valueType="num">
                                      <p:cBhvr>
                                        <p:cTn id="55" dur="500" fill="hold"/>
                                        <p:tgtEl>
                                          <p:spTgt spid="378">
                                            <p:txEl>
                                              <p:pRg st="4" end="4"/>
                                            </p:txEl>
                                          </p:spTgt>
                                        </p:tgtEl>
                                        <p:attrNameLst>
                                          <p:attrName>ppt_w</p:attrName>
                                        </p:attrNameLst>
                                      </p:cBhvr>
                                      <p:tavLst>
                                        <p:tav tm="0">
                                          <p:val>
                                            <p:fltVal val="0"/>
                                          </p:val>
                                        </p:tav>
                                        <p:tav tm="100000">
                                          <p:val>
                                            <p:strVal val="#ppt_w"/>
                                          </p:val>
                                        </p:tav>
                                      </p:tavLst>
                                    </p:anim>
                                    <p:anim calcmode="lin" valueType="num">
                                      <p:cBhvr>
                                        <p:cTn id="56" dur="500" fill="hold"/>
                                        <p:tgtEl>
                                          <p:spTgt spid="37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build="p" bldLvl="5" animBg="1" advAuto="0"/>
      <p:bldP spid="378" grpId="2"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Google Shape;461;p22"/>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32</a:t>
            </a:fld>
            <a:endParaRPr/>
          </a:p>
        </p:txBody>
      </p:sp>
      <p:sp>
        <p:nvSpPr>
          <p:cNvPr id="381" name="Google Shape;462;p22"/>
          <p:cNvSpPr txBox="1">
            <a:spLocks noGrp="1"/>
          </p:cNvSpPr>
          <p:nvPr>
            <p:ph type="title"/>
          </p:nvPr>
        </p:nvSpPr>
        <p:spPr>
          <a:prstGeom prst="rect">
            <a:avLst/>
          </a:prstGeom>
        </p:spPr>
        <p:txBody>
          <a:bodyPr/>
          <a:lstStyle/>
          <a:p>
            <a:r>
              <a:t>Taxation　</a:t>
            </a:r>
            <a:r>
              <a:rPr sz="3900"/>
              <a:t>課税制度</a:t>
            </a:r>
          </a:p>
        </p:txBody>
      </p:sp>
      <p:sp>
        <p:nvSpPr>
          <p:cNvPr id="382" name="Google Shape;463;p22"/>
          <p:cNvSpPr txBox="1">
            <a:spLocks noGrp="1"/>
          </p:cNvSpPr>
          <p:nvPr>
            <p:ph type="body" sz="half" idx="1"/>
          </p:nvPr>
        </p:nvSpPr>
        <p:spPr>
          <a:xfrm>
            <a:off x="237866" y="1782027"/>
            <a:ext cx="8448934" cy="2603058"/>
          </a:xfrm>
          <a:prstGeom prst="rect">
            <a:avLst/>
          </a:prstGeom>
        </p:spPr>
        <p:txBody>
          <a:bodyPr/>
          <a:lstStyle/>
          <a:p>
            <a:pPr marL="371220" indent="-371220" defTabSz="722376">
              <a:lnSpc>
                <a:spcPct val="90000"/>
              </a:lnSpc>
              <a:spcBef>
                <a:spcPts val="0"/>
              </a:spcBef>
              <a:buSzTx/>
              <a:buNone/>
              <a:defRPr sz="2500" b="1"/>
            </a:pPr>
            <a:r>
              <a:t>Solomon’s form of state taxation required each of twelve Tax Districts to support the royal court one month per year.</a:t>
            </a:r>
          </a:p>
          <a:p>
            <a:pPr marL="371220" indent="-371220" defTabSz="722376">
              <a:lnSpc>
                <a:spcPct val="90000"/>
              </a:lnSpc>
              <a:buSzPts val="2200"/>
              <a:defRPr sz="2200" i="1"/>
            </a:pPr>
            <a:r>
              <a:t>The sacred tribal number “12” was retained.</a:t>
            </a:r>
          </a:p>
          <a:p>
            <a:pPr marL="371220" indent="-371220" defTabSz="722376">
              <a:lnSpc>
                <a:spcPct val="90000"/>
              </a:lnSpc>
              <a:buSzPts val="2200"/>
              <a:defRPr sz="2200" i="1"/>
            </a:pPr>
            <a:r>
              <a:t>The Tax District governors were appointed by the king, two of which were the king’s sons-in-law (4:1, 15).</a:t>
            </a:r>
          </a:p>
          <a:p>
            <a:pPr marL="371220" indent="-371220" defTabSz="722376">
              <a:lnSpc>
                <a:spcPct val="90000"/>
              </a:lnSpc>
              <a:buSzPts val="2200"/>
              <a:defRPr sz="2200" i="1"/>
            </a:pPr>
            <a:r>
              <a:t>Such a system strengthened the central government, while it diminished individual tribal loyalties.</a:t>
            </a:r>
          </a:p>
        </p:txBody>
      </p:sp>
      <p:sp>
        <p:nvSpPr>
          <p:cNvPr id="383" name="Google Shape;463;p22"/>
          <p:cNvSpPr txBox="1"/>
          <p:nvPr/>
        </p:nvSpPr>
        <p:spPr>
          <a:xfrm>
            <a:off x="304020" y="4376270"/>
            <a:ext cx="8956911" cy="2394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69900" indent="-469900" algn="ctr">
              <a:lnSpc>
                <a:spcPct val="90000"/>
              </a:lnSpc>
              <a:defRPr sz="2400" b="1">
                <a:latin typeface="Times New Roman"/>
                <a:ea typeface="Times New Roman"/>
                <a:cs typeface="Times New Roman"/>
                <a:sym typeface="Times New Roman"/>
              </a:defRPr>
            </a:pPr>
            <a:r>
              <a:rPr dirty="0" err="1"/>
              <a:t>ソロモンの国家課税制度では、十二の納税区ごとに</a:t>
            </a:r>
            <a:r>
              <a:rPr dirty="0"/>
              <a:t>  </a:t>
            </a:r>
            <a:r>
              <a:rPr dirty="0" err="1"/>
              <a:t>王宮を</a:t>
            </a:r>
            <a:r>
              <a:rPr dirty="0"/>
              <a:t>        </a:t>
            </a:r>
            <a:r>
              <a:rPr dirty="0" err="1"/>
              <a:t>一年のうち一か月間ずつ支えることが求められていた</a:t>
            </a:r>
            <a:endParaRPr dirty="0"/>
          </a:p>
          <a:p>
            <a:pPr marL="120315" indent="-120315" defTabSz="457200">
              <a:buSzPct val="100000"/>
              <a:buChar char="•"/>
              <a:defRPr sz="1500">
                <a:latin typeface="Times Roman"/>
                <a:ea typeface="Times Roman"/>
                <a:cs typeface="Times Roman"/>
                <a:sym typeface="Times Roman"/>
              </a:defRPr>
            </a:pPr>
            <a:r>
              <a:rPr dirty="0" err="1"/>
              <a:t>神聖な部族の数「十二」は保持された</a:t>
            </a:r>
            <a:r>
              <a:rPr dirty="0"/>
              <a:t> </a:t>
            </a:r>
          </a:p>
          <a:p>
            <a:pPr marL="120315" indent="-120315" defTabSz="457200">
              <a:buSzPct val="100000"/>
              <a:buChar char="•"/>
              <a:defRPr sz="1500">
                <a:latin typeface="Times Roman"/>
                <a:ea typeface="Times Roman"/>
                <a:cs typeface="Times Roman"/>
                <a:sym typeface="Times Roman"/>
              </a:defRPr>
            </a:pPr>
            <a:r>
              <a:rPr dirty="0"/>
              <a:t>納税区の長官たちは王により任命され、そのうち二人は王の娘婿であった（1列王記4:1,15）</a:t>
            </a:r>
          </a:p>
          <a:p>
            <a:pPr marL="120315" indent="-120315" defTabSz="457200">
              <a:buSzPct val="100000"/>
              <a:buChar char="•"/>
              <a:defRPr sz="1500">
                <a:latin typeface="Times Roman"/>
                <a:ea typeface="Times Roman"/>
                <a:cs typeface="Times Roman"/>
                <a:sym typeface="Times Roman"/>
              </a:defRPr>
            </a:pPr>
            <a:r>
              <a:rPr dirty="0" err="1"/>
              <a:t>このような制度は中央政府を強化する一方で、個々の部族への忠誠心を薄れさせた</a:t>
            </a:r>
            <a:r>
              <a:rPr dirty="0"/>
              <a:t>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82">
                                            <p:bg/>
                                          </p:spTgt>
                                        </p:tgtEl>
                                        <p:attrNameLst>
                                          <p:attrName>style.visibility</p:attrName>
                                        </p:attrNameLst>
                                      </p:cBhvr>
                                      <p:to>
                                        <p:strVal val="visible"/>
                                      </p:to>
                                    </p:set>
                                    <p:anim calcmode="lin" valueType="num">
                                      <p:cBhvr>
                                        <p:cTn id="7" dur="500" fill="hold"/>
                                        <p:tgtEl>
                                          <p:spTgt spid="382">
                                            <p:bg/>
                                          </p:spTgt>
                                        </p:tgtEl>
                                        <p:attrNameLst>
                                          <p:attrName>ppt_w</p:attrName>
                                        </p:attrNameLst>
                                      </p:cBhvr>
                                      <p:tavLst>
                                        <p:tav tm="0">
                                          <p:val>
                                            <p:fltVal val="0"/>
                                          </p:val>
                                        </p:tav>
                                        <p:tav tm="100000">
                                          <p:val>
                                            <p:strVal val="#ppt_w"/>
                                          </p:val>
                                        </p:tav>
                                      </p:tavLst>
                                    </p:anim>
                                    <p:anim calcmode="lin" valueType="num">
                                      <p:cBhvr>
                                        <p:cTn id="8" dur="500" fill="hold"/>
                                        <p:tgtEl>
                                          <p:spTgt spid="38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2">
                                            <p:txEl>
                                              <p:pRg st="0" end="0"/>
                                            </p:txEl>
                                          </p:spTgt>
                                        </p:tgtEl>
                                        <p:attrNameLst>
                                          <p:attrName>style.visibility</p:attrName>
                                        </p:attrNameLst>
                                      </p:cBhvr>
                                      <p:to>
                                        <p:strVal val="visible"/>
                                      </p:to>
                                    </p:set>
                                    <p:anim calcmode="lin" valueType="num">
                                      <p:cBhvr>
                                        <p:cTn id="11" dur="500" fill="hold"/>
                                        <p:tgtEl>
                                          <p:spTgt spid="38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8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82">
                                            <p:txEl>
                                              <p:pRg st="1" end="1"/>
                                            </p:txEl>
                                          </p:spTgt>
                                        </p:tgtEl>
                                        <p:attrNameLst>
                                          <p:attrName>style.visibility</p:attrName>
                                        </p:attrNameLst>
                                      </p:cBhvr>
                                      <p:to>
                                        <p:strVal val="visible"/>
                                      </p:to>
                                    </p:set>
                                    <p:anim calcmode="lin" valueType="num">
                                      <p:cBhvr>
                                        <p:cTn id="16" dur="500" fill="hold"/>
                                        <p:tgtEl>
                                          <p:spTgt spid="38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8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82">
                                            <p:txEl>
                                              <p:pRg st="2" end="2"/>
                                            </p:txEl>
                                          </p:spTgt>
                                        </p:tgtEl>
                                        <p:attrNameLst>
                                          <p:attrName>style.visibility</p:attrName>
                                        </p:attrNameLst>
                                      </p:cBhvr>
                                      <p:to>
                                        <p:strVal val="visible"/>
                                      </p:to>
                                    </p:set>
                                    <p:anim calcmode="lin" valueType="num">
                                      <p:cBhvr>
                                        <p:cTn id="21" dur="500" fill="hold"/>
                                        <p:tgtEl>
                                          <p:spTgt spid="38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8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382">
                                            <p:txEl>
                                              <p:pRg st="3" end="3"/>
                                            </p:txEl>
                                          </p:spTgt>
                                        </p:tgtEl>
                                        <p:attrNameLst>
                                          <p:attrName>style.visibility</p:attrName>
                                        </p:attrNameLst>
                                      </p:cBhvr>
                                      <p:to>
                                        <p:strVal val="visible"/>
                                      </p:to>
                                    </p:set>
                                    <p:anim calcmode="lin" valueType="num">
                                      <p:cBhvr>
                                        <p:cTn id="26" dur="500" fill="hold"/>
                                        <p:tgtEl>
                                          <p:spTgt spid="38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82">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2" nodeType="afterEffect">
                                  <p:stCondLst>
                                    <p:cond delay="0"/>
                                  </p:stCondLst>
                                  <p:iterate>
                                    <p:tmAbs val="0"/>
                                  </p:iterate>
                                  <p:childTnLst>
                                    <p:set>
                                      <p:cBhvr>
                                        <p:cTn id="30" fill="hold"/>
                                        <p:tgtEl>
                                          <p:spTgt spid="383">
                                            <p:bg/>
                                          </p:spTgt>
                                        </p:tgtEl>
                                        <p:attrNameLst>
                                          <p:attrName>style.visibility</p:attrName>
                                        </p:attrNameLst>
                                      </p:cBhvr>
                                      <p:to>
                                        <p:strVal val="visible"/>
                                      </p:to>
                                    </p:set>
                                    <p:anim calcmode="lin" valueType="num">
                                      <p:cBhvr>
                                        <p:cTn id="31" dur="500" fill="hold"/>
                                        <p:tgtEl>
                                          <p:spTgt spid="383">
                                            <p:bg/>
                                          </p:spTgt>
                                        </p:tgtEl>
                                        <p:attrNameLst>
                                          <p:attrName>ppt_w</p:attrName>
                                        </p:attrNameLst>
                                      </p:cBhvr>
                                      <p:tavLst>
                                        <p:tav tm="0">
                                          <p:val>
                                            <p:fltVal val="0"/>
                                          </p:val>
                                        </p:tav>
                                        <p:tav tm="100000">
                                          <p:val>
                                            <p:strVal val="#ppt_w"/>
                                          </p:val>
                                        </p:tav>
                                      </p:tavLst>
                                    </p:anim>
                                    <p:anim calcmode="lin" valueType="num">
                                      <p:cBhvr>
                                        <p:cTn id="32" dur="500" fill="hold"/>
                                        <p:tgtEl>
                                          <p:spTgt spid="383">
                                            <p:bg/>
                                          </p:spTgt>
                                        </p:tgtEl>
                                        <p:attrNameLst>
                                          <p:attrName>ppt_h</p:attrName>
                                        </p:attrNameLst>
                                      </p:cBhvr>
                                      <p:tavLst>
                                        <p:tav tm="0">
                                          <p:val>
                                            <p:fltVal val="0"/>
                                          </p:val>
                                        </p:tav>
                                        <p:tav tm="100000">
                                          <p:val>
                                            <p:strVal val="#ppt_h"/>
                                          </p:val>
                                        </p:tav>
                                      </p:tavLst>
                                    </p:anim>
                                  </p:childTnLst>
                                </p:cTn>
                              </p:par>
                              <p:par>
                                <p:cTn id="33" presetID="23" presetClass="entr" presetSubtype="16" fill="hold" grpId="2" nodeType="withEffect">
                                  <p:stCondLst>
                                    <p:cond delay="0"/>
                                  </p:stCondLst>
                                  <p:iterate>
                                    <p:tmAbs val="0"/>
                                  </p:iterate>
                                  <p:childTnLst>
                                    <p:set>
                                      <p:cBhvr>
                                        <p:cTn id="34" fill="hold"/>
                                        <p:tgtEl>
                                          <p:spTgt spid="383">
                                            <p:txEl>
                                              <p:pRg st="0" end="0"/>
                                            </p:txEl>
                                          </p:spTgt>
                                        </p:tgtEl>
                                        <p:attrNameLst>
                                          <p:attrName>style.visibility</p:attrName>
                                        </p:attrNameLst>
                                      </p:cBhvr>
                                      <p:to>
                                        <p:strVal val="visible"/>
                                      </p:to>
                                    </p:set>
                                    <p:anim calcmode="lin" valueType="num">
                                      <p:cBhvr>
                                        <p:cTn id="35" dur="500" fill="hold"/>
                                        <p:tgtEl>
                                          <p:spTgt spid="383">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83">
                                            <p:txEl>
                                              <p:pRg st="0" end="0"/>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383">
                                            <p:txEl>
                                              <p:pRg st="1" end="1"/>
                                            </p:txEl>
                                          </p:spTgt>
                                        </p:tgtEl>
                                        <p:attrNameLst>
                                          <p:attrName>style.visibility</p:attrName>
                                        </p:attrNameLst>
                                      </p:cBhvr>
                                      <p:to>
                                        <p:strVal val="visible"/>
                                      </p:to>
                                    </p:set>
                                    <p:anim calcmode="lin" valueType="num">
                                      <p:cBhvr>
                                        <p:cTn id="40" dur="500" fill="hold"/>
                                        <p:tgtEl>
                                          <p:spTgt spid="383">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383">
                                            <p:txEl>
                                              <p:pRg st="1" end="1"/>
                                            </p:txEl>
                                          </p:spTgt>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23" presetClass="entr" presetSubtype="16" fill="hold" grpId="2" nodeType="afterEffect">
                                  <p:stCondLst>
                                    <p:cond delay="0"/>
                                  </p:stCondLst>
                                  <p:iterate>
                                    <p:tmAbs val="0"/>
                                  </p:iterate>
                                  <p:childTnLst>
                                    <p:set>
                                      <p:cBhvr>
                                        <p:cTn id="44" fill="hold"/>
                                        <p:tgtEl>
                                          <p:spTgt spid="383">
                                            <p:txEl>
                                              <p:pRg st="2" end="2"/>
                                            </p:txEl>
                                          </p:spTgt>
                                        </p:tgtEl>
                                        <p:attrNameLst>
                                          <p:attrName>style.visibility</p:attrName>
                                        </p:attrNameLst>
                                      </p:cBhvr>
                                      <p:to>
                                        <p:strVal val="visible"/>
                                      </p:to>
                                    </p:set>
                                    <p:anim calcmode="lin" valueType="num">
                                      <p:cBhvr>
                                        <p:cTn id="45" dur="500" fill="hold"/>
                                        <p:tgtEl>
                                          <p:spTgt spid="383">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383">
                                            <p:txEl>
                                              <p:pRg st="2" end="2"/>
                                            </p:txEl>
                                          </p:spTgt>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3" presetClass="entr" presetSubtype="16" fill="hold" grpId="2" nodeType="afterEffect">
                                  <p:stCondLst>
                                    <p:cond delay="0"/>
                                  </p:stCondLst>
                                  <p:iterate>
                                    <p:tmAbs val="0"/>
                                  </p:iterate>
                                  <p:childTnLst>
                                    <p:set>
                                      <p:cBhvr>
                                        <p:cTn id="49" fill="hold"/>
                                        <p:tgtEl>
                                          <p:spTgt spid="383">
                                            <p:txEl>
                                              <p:pRg st="3" end="3"/>
                                            </p:txEl>
                                          </p:spTgt>
                                        </p:tgtEl>
                                        <p:attrNameLst>
                                          <p:attrName>style.visibility</p:attrName>
                                        </p:attrNameLst>
                                      </p:cBhvr>
                                      <p:to>
                                        <p:strVal val="visible"/>
                                      </p:to>
                                    </p:set>
                                    <p:anim calcmode="lin" valueType="num">
                                      <p:cBhvr>
                                        <p:cTn id="50" dur="500" fill="hold"/>
                                        <p:tgtEl>
                                          <p:spTgt spid="383">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38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build="p" bldLvl="5" animBg="1" advAuto="0"/>
      <p:bldP spid="383" grpId="2"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468;p23"/>
          <p:cNvSpPr txBox="1">
            <a:spLocks noGrp="1"/>
          </p:cNvSpPr>
          <p:nvPr>
            <p:ph type="title"/>
          </p:nvPr>
        </p:nvSpPr>
        <p:spPr>
          <a:xfrm>
            <a:off x="190500" y="112448"/>
            <a:ext cx="4114800" cy="1143001"/>
          </a:xfrm>
          <a:prstGeom prst="rect">
            <a:avLst/>
          </a:prstGeom>
        </p:spPr>
        <p:txBody>
          <a:bodyPr/>
          <a:lstStyle/>
          <a:p>
            <a:pPr defTabSz="692108">
              <a:defRPr sz="3306"/>
            </a:pPr>
            <a:r>
              <a:t>The Tax Districts</a:t>
            </a:r>
          </a:p>
          <a:p>
            <a:pPr algn="ctr" defTabSz="692108">
              <a:defRPr sz="3306"/>
            </a:pPr>
            <a:r>
              <a:t>納税区</a:t>
            </a:r>
          </a:p>
        </p:txBody>
      </p:sp>
      <p:sp>
        <p:nvSpPr>
          <p:cNvPr id="386" name="Google Shape;469;p23"/>
          <p:cNvSpPr txBox="1">
            <a:spLocks noGrp="1"/>
          </p:cNvSpPr>
          <p:nvPr>
            <p:ph type="body" sz="quarter" idx="1"/>
          </p:nvPr>
        </p:nvSpPr>
        <p:spPr>
          <a:xfrm>
            <a:off x="64699" y="1349381"/>
            <a:ext cx="3950518" cy="2971806"/>
          </a:xfrm>
          <a:prstGeom prst="rect">
            <a:avLst/>
          </a:prstGeom>
        </p:spPr>
        <p:txBody>
          <a:bodyPr>
            <a:normAutofit lnSpcReduction="10000"/>
          </a:bodyPr>
          <a:lstStyle/>
          <a:p>
            <a:pPr marL="385318" indent="-385318" defTabSz="749808">
              <a:lnSpc>
                <a:spcPct val="90000"/>
              </a:lnSpc>
              <a:spcBef>
                <a:spcPts val="0"/>
              </a:spcBef>
              <a:buSzPts val="2600"/>
              <a:defRPr sz="2600"/>
            </a:pPr>
            <a:r>
              <a:t>The fact that Judah was exempt showed favored status.</a:t>
            </a:r>
          </a:p>
          <a:p>
            <a:pPr marL="385318" indent="-385318" defTabSz="749808">
              <a:lnSpc>
                <a:spcPct val="90000"/>
              </a:lnSpc>
              <a:spcBef>
                <a:spcPts val="400"/>
              </a:spcBef>
              <a:buSzPts val="2600"/>
              <a:defRPr sz="2600"/>
            </a:pPr>
            <a:r>
              <a:t>Later, however, this favoritism would contribute toward a wedge between north  and south.</a:t>
            </a:r>
          </a:p>
        </p:txBody>
      </p:sp>
      <p:pic>
        <p:nvPicPr>
          <p:cNvPr id="387" name="Google Shape;470;p23" descr="Google Shape;470;p23"/>
          <p:cNvPicPr>
            <a:picLocks noChangeAspect="1"/>
          </p:cNvPicPr>
          <p:nvPr/>
        </p:nvPicPr>
        <p:blipFill>
          <a:blip r:embed="rId2"/>
          <a:stretch>
            <a:fillRect/>
          </a:stretch>
        </p:blipFill>
        <p:spPr>
          <a:xfrm>
            <a:off x="4459287" y="0"/>
            <a:ext cx="4684713" cy="6858000"/>
          </a:xfrm>
          <a:prstGeom prst="rect">
            <a:avLst/>
          </a:prstGeom>
          <a:ln w="12700">
            <a:miter lim="400000"/>
          </a:ln>
        </p:spPr>
      </p:pic>
      <p:sp>
        <p:nvSpPr>
          <p:cNvPr id="388" name="Google Shape;471;p23"/>
          <p:cNvSpPr/>
          <p:nvPr/>
        </p:nvSpPr>
        <p:spPr>
          <a:xfrm>
            <a:off x="6781800" y="35814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89" name="Google Shape;472;p23"/>
          <p:cNvSpPr txBox="1"/>
          <p:nvPr/>
        </p:nvSpPr>
        <p:spPr>
          <a:xfrm>
            <a:off x="6903725" y="3581400"/>
            <a:ext cx="2895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1</a:t>
            </a:r>
          </a:p>
        </p:txBody>
      </p:sp>
      <p:sp>
        <p:nvSpPr>
          <p:cNvPr id="390" name="Google Shape;473;p23"/>
          <p:cNvSpPr/>
          <p:nvPr/>
        </p:nvSpPr>
        <p:spPr>
          <a:xfrm>
            <a:off x="8153400" y="43434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91" name="Google Shape;474;p23"/>
          <p:cNvSpPr/>
          <p:nvPr/>
        </p:nvSpPr>
        <p:spPr>
          <a:xfrm>
            <a:off x="5867400" y="38100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92" name="Google Shape;475;p23"/>
          <p:cNvSpPr txBox="1"/>
          <p:nvPr/>
        </p:nvSpPr>
        <p:spPr>
          <a:xfrm>
            <a:off x="5913125" y="38100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2</a:t>
            </a:r>
          </a:p>
        </p:txBody>
      </p:sp>
      <p:sp>
        <p:nvSpPr>
          <p:cNvPr id="393" name="Google Shape;476;p23"/>
          <p:cNvSpPr/>
          <p:nvPr/>
        </p:nvSpPr>
        <p:spPr>
          <a:xfrm>
            <a:off x="6934200" y="40386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94" name="Google Shape;477;p23"/>
          <p:cNvSpPr txBox="1"/>
          <p:nvPr/>
        </p:nvSpPr>
        <p:spPr>
          <a:xfrm>
            <a:off x="6979925" y="40386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11</a:t>
            </a:r>
          </a:p>
        </p:txBody>
      </p:sp>
      <p:sp>
        <p:nvSpPr>
          <p:cNvPr id="395" name="Google Shape;478;p23"/>
          <p:cNvSpPr/>
          <p:nvPr/>
        </p:nvSpPr>
        <p:spPr>
          <a:xfrm>
            <a:off x="6096000" y="31242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96" name="Google Shape;479;p23"/>
          <p:cNvSpPr txBox="1"/>
          <p:nvPr/>
        </p:nvSpPr>
        <p:spPr>
          <a:xfrm>
            <a:off x="6217925" y="31242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3</a:t>
            </a:r>
          </a:p>
        </p:txBody>
      </p:sp>
      <p:sp>
        <p:nvSpPr>
          <p:cNvPr id="397" name="Google Shape;480;p23"/>
          <p:cNvSpPr/>
          <p:nvPr/>
        </p:nvSpPr>
        <p:spPr>
          <a:xfrm>
            <a:off x="6248400" y="22098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398" name="Google Shape;481;p23"/>
          <p:cNvSpPr txBox="1"/>
          <p:nvPr/>
        </p:nvSpPr>
        <p:spPr>
          <a:xfrm>
            <a:off x="6294125" y="22098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4</a:t>
            </a:r>
          </a:p>
        </p:txBody>
      </p:sp>
      <p:sp>
        <p:nvSpPr>
          <p:cNvPr id="399" name="Google Shape;482;p23"/>
          <p:cNvSpPr/>
          <p:nvPr/>
        </p:nvSpPr>
        <p:spPr>
          <a:xfrm>
            <a:off x="7010400" y="27432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400" name="Google Shape;483;p23"/>
          <p:cNvSpPr txBox="1"/>
          <p:nvPr/>
        </p:nvSpPr>
        <p:spPr>
          <a:xfrm>
            <a:off x="7132325" y="27432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5</a:t>
            </a:r>
          </a:p>
        </p:txBody>
      </p:sp>
      <p:sp>
        <p:nvSpPr>
          <p:cNvPr id="401" name="Google Shape;484;p23"/>
          <p:cNvSpPr/>
          <p:nvPr/>
        </p:nvSpPr>
        <p:spPr>
          <a:xfrm>
            <a:off x="8382000" y="22098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402" name="Google Shape;485;p23"/>
          <p:cNvSpPr txBox="1"/>
          <p:nvPr/>
        </p:nvSpPr>
        <p:spPr>
          <a:xfrm>
            <a:off x="8503925" y="22098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6</a:t>
            </a:r>
          </a:p>
        </p:txBody>
      </p:sp>
      <p:sp>
        <p:nvSpPr>
          <p:cNvPr id="403" name="Google Shape;486;p23"/>
          <p:cNvSpPr/>
          <p:nvPr/>
        </p:nvSpPr>
        <p:spPr>
          <a:xfrm>
            <a:off x="7696200" y="34290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404" name="Google Shape;487;p23"/>
          <p:cNvSpPr txBox="1"/>
          <p:nvPr/>
        </p:nvSpPr>
        <p:spPr>
          <a:xfrm>
            <a:off x="7818125" y="34290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7</a:t>
            </a:r>
          </a:p>
        </p:txBody>
      </p:sp>
      <p:sp>
        <p:nvSpPr>
          <p:cNvPr id="405" name="Google Shape;488;p23"/>
          <p:cNvSpPr/>
          <p:nvPr/>
        </p:nvSpPr>
        <p:spPr>
          <a:xfrm>
            <a:off x="7239000" y="12192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406" name="Google Shape;489;p23"/>
          <p:cNvSpPr txBox="1"/>
          <p:nvPr/>
        </p:nvSpPr>
        <p:spPr>
          <a:xfrm>
            <a:off x="7360925" y="12192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8</a:t>
            </a:r>
          </a:p>
        </p:txBody>
      </p:sp>
      <p:sp>
        <p:nvSpPr>
          <p:cNvPr id="407" name="Google Shape;490;p23"/>
          <p:cNvSpPr/>
          <p:nvPr/>
        </p:nvSpPr>
        <p:spPr>
          <a:xfrm>
            <a:off x="6705600" y="12192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408" name="Google Shape;491;p23"/>
          <p:cNvSpPr txBox="1"/>
          <p:nvPr/>
        </p:nvSpPr>
        <p:spPr>
          <a:xfrm>
            <a:off x="6827525" y="12192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9</a:t>
            </a:r>
          </a:p>
        </p:txBody>
      </p:sp>
      <p:sp>
        <p:nvSpPr>
          <p:cNvPr id="409" name="Google Shape;492;p23"/>
          <p:cNvSpPr/>
          <p:nvPr/>
        </p:nvSpPr>
        <p:spPr>
          <a:xfrm>
            <a:off x="7239000" y="1981200"/>
            <a:ext cx="381000" cy="381000"/>
          </a:xfrm>
          <a:prstGeom prst="ellipse">
            <a:avLst/>
          </a:prstGeom>
          <a:solidFill>
            <a:srgbClr val="FF3300"/>
          </a:solidFill>
          <a:ln>
            <a:solidFill>
              <a:srgbClr val="000000"/>
            </a:solidFill>
            <a:miter/>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410" name="Google Shape;493;p23"/>
          <p:cNvSpPr txBox="1"/>
          <p:nvPr/>
        </p:nvSpPr>
        <p:spPr>
          <a:xfrm>
            <a:off x="7284725" y="1981200"/>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10</a:t>
            </a:r>
          </a:p>
        </p:txBody>
      </p:sp>
      <p:sp>
        <p:nvSpPr>
          <p:cNvPr id="411" name="Google Shape;494;p23"/>
          <p:cNvSpPr txBox="1"/>
          <p:nvPr/>
        </p:nvSpPr>
        <p:spPr>
          <a:xfrm>
            <a:off x="8199125" y="4357687"/>
            <a:ext cx="365754" cy="35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b="1">
                <a:latin typeface="Arial Narrow"/>
                <a:ea typeface="Arial Narrow"/>
                <a:cs typeface="Arial Narrow"/>
                <a:sym typeface="Arial Narrow"/>
              </a:defRPr>
            </a:lvl1pPr>
          </a:lstStyle>
          <a:p>
            <a:r>
              <a:t>12</a:t>
            </a:r>
          </a:p>
        </p:txBody>
      </p:sp>
      <p:sp>
        <p:nvSpPr>
          <p:cNvPr id="412" name="Google Shape;469;p23"/>
          <p:cNvSpPr txBox="1"/>
          <p:nvPr/>
        </p:nvSpPr>
        <p:spPr>
          <a:xfrm>
            <a:off x="360602" y="4415116"/>
            <a:ext cx="3774596" cy="2614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120315" indent="-120315" defTabSz="457200">
              <a:spcBef>
                <a:spcPts val="1200"/>
              </a:spcBef>
              <a:buSzPct val="100000"/>
              <a:buChar char="•"/>
              <a:defRPr sz="2000" b="1">
                <a:latin typeface="Times Roman"/>
                <a:ea typeface="Times Roman"/>
                <a:cs typeface="Times Roman"/>
                <a:sym typeface="Times Roman"/>
              </a:defRPr>
            </a:pPr>
            <a:r>
              <a:t>ユダが免除されたことは、     特別な恩寵を受けていることを示していた </a:t>
            </a:r>
          </a:p>
          <a:p>
            <a:pPr marL="120315" indent="-120315" defTabSz="457200">
              <a:spcBef>
                <a:spcPts val="1200"/>
              </a:spcBef>
              <a:buSzPct val="100000"/>
              <a:buChar char="•"/>
              <a:defRPr sz="2000" b="1">
                <a:latin typeface="Times Roman"/>
                <a:ea typeface="Times Roman"/>
                <a:cs typeface="Times Roman"/>
                <a:sym typeface="Times Roman"/>
              </a:defRPr>
            </a:pPr>
            <a:r>
              <a:t>後に、この特別扱いが北国と南国の間に溝を生む原因となった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Google Shape;499;p24"/>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34</a:t>
            </a:fld>
            <a:endParaRPr/>
          </a:p>
        </p:txBody>
      </p:sp>
      <p:sp>
        <p:nvSpPr>
          <p:cNvPr id="415" name="Google Shape;500;p24"/>
          <p:cNvSpPr txBox="1">
            <a:spLocks noGrp="1"/>
          </p:cNvSpPr>
          <p:nvPr>
            <p:ph type="title"/>
          </p:nvPr>
        </p:nvSpPr>
        <p:spPr>
          <a:prstGeom prst="rect">
            <a:avLst/>
          </a:prstGeom>
        </p:spPr>
        <p:txBody>
          <a:bodyPr/>
          <a:lstStyle/>
          <a:p>
            <a:r>
              <a:t>An Ominous Note! 不吉な予告！</a:t>
            </a:r>
          </a:p>
        </p:txBody>
      </p:sp>
      <p:sp>
        <p:nvSpPr>
          <p:cNvPr id="416" name="Google Shape;501;p24"/>
          <p:cNvSpPr txBox="1">
            <a:spLocks noGrp="1"/>
          </p:cNvSpPr>
          <p:nvPr>
            <p:ph type="body" sz="half" idx="1"/>
          </p:nvPr>
        </p:nvSpPr>
        <p:spPr>
          <a:xfrm>
            <a:off x="445504" y="1946275"/>
            <a:ext cx="4038606" cy="3129933"/>
          </a:xfrm>
          <a:prstGeom prst="rect">
            <a:avLst/>
          </a:prstGeom>
        </p:spPr>
        <p:txBody>
          <a:bodyPr/>
          <a:lstStyle/>
          <a:p>
            <a:pPr marL="263142" indent="-263142" defTabSz="512062">
              <a:lnSpc>
                <a:spcPct val="85000"/>
              </a:lnSpc>
              <a:spcBef>
                <a:spcPts val="0"/>
              </a:spcBef>
              <a:buSzTx/>
              <a:buNone/>
              <a:defRPr sz="2600">
                <a:solidFill>
                  <a:srgbClr val="FF3300"/>
                </a:solidFill>
                <a:latin typeface="Pacifico"/>
                <a:ea typeface="Pacifico"/>
                <a:cs typeface="Pacifico"/>
                <a:sym typeface="Pacifico"/>
              </a:defRPr>
            </a:pPr>
            <a:r>
              <a:t>The king…</a:t>
            </a:r>
          </a:p>
          <a:p>
            <a:pPr marL="263142" indent="-263142" defTabSz="512062">
              <a:lnSpc>
                <a:spcPct val="85000"/>
              </a:lnSpc>
              <a:spcBef>
                <a:spcPts val="500"/>
              </a:spcBef>
              <a:buSzTx/>
              <a:buNone/>
              <a:defRPr sz="2600">
                <a:solidFill>
                  <a:srgbClr val="FF3300"/>
                </a:solidFill>
                <a:latin typeface="Pacifico"/>
                <a:ea typeface="Pacifico"/>
                <a:cs typeface="Pacifico"/>
                <a:sym typeface="Pacifico"/>
              </a:defRPr>
            </a:pPr>
            <a:r>
              <a:t>…must not acquire great numbers of horses…</a:t>
            </a:r>
          </a:p>
          <a:p>
            <a:pPr marL="263142" indent="-263142" defTabSz="512062">
              <a:spcBef>
                <a:spcPts val="200"/>
              </a:spcBef>
              <a:buSzTx/>
              <a:buNone/>
              <a:defRPr sz="1500">
                <a:latin typeface="Arial Narrow"/>
                <a:ea typeface="Arial Narrow"/>
                <a:cs typeface="Arial Narrow"/>
                <a:sym typeface="Arial Narrow"/>
              </a:defRPr>
            </a:pPr>
            <a:r>
              <a:t>			</a:t>
            </a:r>
            <a:r>
              <a:rPr sz="1900" b="1"/>
              <a:t>Dt. 17:16</a:t>
            </a:r>
          </a:p>
          <a:p>
            <a:pPr marL="0" indent="0" defTabSz="256031">
              <a:spcBef>
                <a:spcPts val="600"/>
              </a:spcBef>
              <a:buSzTx/>
              <a:buNone/>
              <a:defRPr sz="1900" b="1">
                <a:latin typeface="Times Roman"/>
                <a:ea typeface="Times Roman"/>
                <a:cs typeface="Times Roman"/>
                <a:sym typeface="Times Roman"/>
              </a:defRPr>
            </a:pPr>
            <a:r>
              <a:t>王は…</a:t>
            </a:r>
            <a:br/>
            <a:r>
              <a:t>…多くの馬を持ってはならない…</a:t>
            </a:r>
            <a:br/>
            <a:r>
              <a:t>申命記 17:16 </a:t>
            </a:r>
          </a:p>
        </p:txBody>
      </p:sp>
      <p:grpSp>
        <p:nvGrpSpPr>
          <p:cNvPr id="419" name="Google Shape;502;p24"/>
          <p:cNvGrpSpPr/>
          <p:nvPr/>
        </p:nvGrpSpPr>
        <p:grpSpPr>
          <a:xfrm>
            <a:off x="4607076" y="1887533"/>
            <a:ext cx="4114806" cy="3082931"/>
            <a:chOff x="0" y="-1"/>
            <a:chExt cx="4114805" cy="3082930"/>
          </a:xfrm>
        </p:grpSpPr>
        <p:sp>
          <p:nvSpPr>
            <p:cNvPr id="417" name="四角形"/>
            <p:cNvSpPr/>
            <p:nvPr/>
          </p:nvSpPr>
          <p:spPr>
            <a:xfrm>
              <a:off x="-1" y="-2"/>
              <a:ext cx="4114806" cy="3082931"/>
            </a:xfrm>
            <a:prstGeom prst="rect">
              <a:avLst/>
            </a:prstGeom>
            <a:solidFill>
              <a:srgbClr val="DBD600"/>
            </a:solidFill>
            <a:ln w="12700" cap="flat">
              <a:solidFill>
                <a:srgbClr val="000000"/>
              </a:solidFill>
              <a:prstDash val="solid"/>
              <a:miter lim="524288"/>
            </a:ln>
            <a:effectLst/>
          </p:spPr>
          <p:txBody>
            <a:bodyPr wrap="square" lIns="45718" tIns="45718" rIns="45718" bIns="45718" numCol="1" anchor="t">
              <a:noAutofit/>
            </a:bodyPr>
            <a:lstStyle/>
            <a:p>
              <a:pPr marL="469900" indent="-469900">
                <a:lnSpc>
                  <a:spcPct val="90000"/>
                </a:lnSpc>
                <a:spcBef>
                  <a:spcPts val="500"/>
                </a:spcBef>
                <a:defRPr sz="3200">
                  <a:latin typeface="Times New Roman"/>
                  <a:ea typeface="Times New Roman"/>
                  <a:cs typeface="Times New Roman"/>
                  <a:sym typeface="Times New Roman"/>
                </a:defRPr>
              </a:pPr>
              <a:endParaRPr/>
            </a:p>
          </p:txBody>
        </p:sp>
        <p:sp>
          <p:nvSpPr>
            <p:cNvPr id="418" name="Solomon had……"/>
            <p:cNvSpPr txBox="1"/>
            <p:nvPr/>
          </p:nvSpPr>
          <p:spPr>
            <a:xfrm>
              <a:off x="52074" y="6348"/>
              <a:ext cx="4010657" cy="3070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rmAutofit/>
            </a:bodyPr>
            <a:lstStyle/>
            <a:p>
              <a:pPr marL="305433" indent="-305433" defTabSz="594359">
                <a:lnSpc>
                  <a:spcPct val="90000"/>
                </a:lnSpc>
                <a:defRPr b="1">
                  <a:solidFill>
                    <a:srgbClr val="FF3300"/>
                  </a:solidFill>
                  <a:latin typeface="Pacifico"/>
                  <a:ea typeface="Pacifico"/>
                  <a:cs typeface="Pacifico"/>
                  <a:sym typeface="Pacifico"/>
                </a:defRPr>
              </a:pPr>
              <a:r>
                <a:t>	</a:t>
              </a:r>
              <a:endParaRPr sz="2000">
                <a:latin typeface="Times New Roman"/>
                <a:ea typeface="Times New Roman"/>
                <a:cs typeface="Times New Roman"/>
                <a:sym typeface="Times New Roman"/>
              </a:endParaRPr>
            </a:p>
            <a:p>
              <a:pPr marL="305433" indent="-305433" defTabSz="594359">
                <a:lnSpc>
                  <a:spcPct val="90000"/>
                </a:lnSpc>
                <a:spcBef>
                  <a:spcPts val="500"/>
                </a:spcBef>
                <a:defRPr sz="3100" b="1">
                  <a:solidFill>
                    <a:srgbClr val="FF3300"/>
                  </a:solidFill>
                  <a:latin typeface="Pacifico"/>
                  <a:ea typeface="Pacifico"/>
                  <a:cs typeface="Pacifico"/>
                  <a:sym typeface="Pacifico"/>
                </a:defRPr>
              </a:pPr>
              <a:r>
                <a:t>Solomon had…</a:t>
              </a:r>
              <a:endParaRPr sz="2000">
                <a:latin typeface="Times New Roman"/>
                <a:ea typeface="Times New Roman"/>
                <a:cs typeface="Times New Roman"/>
                <a:sym typeface="Times New Roman"/>
              </a:endParaRPr>
            </a:p>
            <a:p>
              <a:pPr marL="305433" indent="-305433" defTabSz="594359">
                <a:lnSpc>
                  <a:spcPct val="90000"/>
                </a:lnSpc>
                <a:spcBef>
                  <a:spcPts val="500"/>
                </a:spcBef>
                <a:defRPr sz="3100" b="1">
                  <a:solidFill>
                    <a:srgbClr val="FF3300"/>
                  </a:solidFill>
                  <a:latin typeface="Pacifico"/>
                  <a:ea typeface="Pacifico"/>
                  <a:cs typeface="Pacifico"/>
                  <a:sym typeface="Pacifico"/>
                </a:defRPr>
              </a:pPr>
              <a:r>
                <a:t>	…12,000 horses!</a:t>
              </a:r>
              <a:endParaRPr sz="2000">
                <a:latin typeface="Times New Roman"/>
                <a:ea typeface="Times New Roman"/>
                <a:cs typeface="Times New Roman"/>
                <a:sym typeface="Times New Roman"/>
              </a:endParaRPr>
            </a:p>
            <a:p>
              <a:pPr marL="305433" indent="-305433" defTabSz="594359">
                <a:lnSpc>
                  <a:spcPct val="90000"/>
                </a:lnSpc>
                <a:spcBef>
                  <a:spcPts val="300"/>
                </a:spcBef>
                <a:defRPr>
                  <a:latin typeface="Arial Narrow"/>
                  <a:ea typeface="Arial Narrow"/>
                  <a:cs typeface="Arial Narrow"/>
                  <a:sym typeface="Arial Narrow"/>
                </a:defRPr>
              </a:pPr>
              <a:r>
                <a:t>			</a:t>
              </a:r>
              <a:r>
                <a:rPr sz="1900" b="1"/>
                <a:t>1 Kg. 4:26</a:t>
              </a:r>
            </a:p>
            <a:p>
              <a:pPr defTabSz="297179">
                <a:spcBef>
                  <a:spcPts val="700"/>
                </a:spcBef>
                <a:defRPr sz="1600" b="1">
                  <a:latin typeface="Times Roman"/>
                  <a:ea typeface="Times Roman"/>
                  <a:cs typeface="Times Roman"/>
                  <a:sym typeface="Times Roman"/>
                </a:defRPr>
              </a:pPr>
              <a:r>
                <a:t>ソロモンは…</a:t>
              </a:r>
              <a:br/>
              <a:r>
                <a:t>　…12,000頭の馬を持っていた！</a:t>
              </a:r>
              <a:br/>
              <a:r>
                <a:t>　1列 4:26 </a:t>
              </a:r>
            </a:p>
          </p:txBody>
        </p:sp>
      </p:grpSp>
      <p:sp>
        <p:nvSpPr>
          <p:cNvPr id="420" name="Google Shape;503;p24"/>
          <p:cNvSpPr txBox="1"/>
          <p:nvPr/>
        </p:nvSpPr>
        <p:spPr>
          <a:xfrm>
            <a:off x="274713" y="5346081"/>
            <a:ext cx="8366753" cy="1412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200">
                <a:latin typeface="Times New Roman"/>
                <a:ea typeface="Times New Roman"/>
                <a:cs typeface="Times New Roman"/>
                <a:sym typeface="Times New Roman"/>
              </a:defRPr>
            </a:pPr>
            <a:r>
              <a:t>Horses at this early period were not used for cavalry, but rather, for chariotry. Chariot horses worked in teams of three. </a:t>
            </a:r>
          </a:p>
          <a:p>
            <a:pPr>
              <a:defRPr sz="1900">
                <a:latin typeface="Times New Roman"/>
                <a:ea typeface="Times New Roman"/>
                <a:cs typeface="Times New Roman"/>
                <a:sym typeface="Times New Roman"/>
              </a:defRPr>
            </a:pPr>
            <a:r>
              <a:t>この初期の時代において、馬は騎兵に用いられることはなく、むしろ戦車用であった。戦車の馬は三頭一組で働いた。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19"/>
                                        </p:tgtEl>
                                        <p:attrNameLst>
                                          <p:attrName>style.visibility</p:attrName>
                                        </p:attrNameLst>
                                      </p:cBhvr>
                                      <p:to>
                                        <p:strVal val="visible"/>
                                      </p:to>
                                    </p:set>
                                    <p:animEffect transition="in" filter="fade">
                                      <p:cBhvr>
                                        <p:cTn id="7" dur="123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420"/>
                                        </p:tgtEl>
                                        <p:attrNameLst>
                                          <p:attrName>style.visibility</p:attrName>
                                        </p:attrNameLst>
                                      </p:cBhvr>
                                      <p:to>
                                        <p:strVal val="visible"/>
                                      </p:to>
                                    </p:set>
                                    <p:anim calcmode="lin" valueType="num">
                                      <p:cBhvr>
                                        <p:cTn id="12" dur="500" fill="hold"/>
                                        <p:tgtEl>
                                          <p:spTgt spid="420"/>
                                        </p:tgtEl>
                                        <p:attrNameLst>
                                          <p:attrName>ppt_w</p:attrName>
                                        </p:attrNameLst>
                                      </p:cBhvr>
                                      <p:tavLst>
                                        <p:tav tm="0">
                                          <p:val>
                                            <p:fltVal val="0"/>
                                          </p:val>
                                        </p:tav>
                                        <p:tav tm="100000">
                                          <p:val>
                                            <p:strVal val="#ppt_w"/>
                                          </p:val>
                                        </p:tav>
                                      </p:tavLst>
                                    </p:anim>
                                    <p:anim calcmode="lin" valueType="num">
                                      <p:cBhvr>
                                        <p:cTn id="13" dur="500" fill="hold"/>
                                        <p:tgtEl>
                                          <p:spTgt spid="4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P spid="420"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Google Shape;508;p25"/>
          <p:cNvSpPr txBox="1">
            <a:spLocks noGrp="1"/>
          </p:cNvSpPr>
          <p:nvPr>
            <p:ph type="title"/>
          </p:nvPr>
        </p:nvSpPr>
        <p:spPr>
          <a:xfrm>
            <a:off x="4301437" y="-150094"/>
            <a:ext cx="4653651" cy="1393853"/>
          </a:xfrm>
          <a:prstGeom prst="rect">
            <a:avLst/>
          </a:prstGeom>
        </p:spPr>
        <p:txBody>
          <a:bodyPr/>
          <a:lstStyle/>
          <a:p>
            <a:pPr algn="ctr" defTabSz="676655">
              <a:defRPr sz="2800" b="1" i="1"/>
            </a:pPr>
            <a:r>
              <a:t>Mt. Zion and the City of David</a:t>
            </a:r>
            <a:r>
              <a:rPr sz="2900"/>
              <a:t> シオン山とダビデの町</a:t>
            </a:r>
          </a:p>
        </p:txBody>
      </p:sp>
      <p:sp>
        <p:nvSpPr>
          <p:cNvPr id="423" name="Google Shape;509;p25"/>
          <p:cNvSpPr txBox="1">
            <a:spLocks noGrp="1"/>
          </p:cNvSpPr>
          <p:nvPr>
            <p:ph type="body" sz="half" idx="1"/>
          </p:nvPr>
        </p:nvSpPr>
        <p:spPr>
          <a:xfrm>
            <a:off x="4261675" y="1452073"/>
            <a:ext cx="4733178" cy="3160217"/>
          </a:xfrm>
          <a:prstGeom prst="rect">
            <a:avLst/>
          </a:prstGeom>
        </p:spPr>
        <p:txBody>
          <a:bodyPr/>
          <a:lstStyle>
            <a:lvl1pPr marL="0" indent="0" defTabSz="667512">
              <a:spcBef>
                <a:spcPts val="0"/>
              </a:spcBef>
              <a:buSzTx/>
              <a:buNone/>
              <a:defRPr sz="2400">
                <a:latin typeface="+mj-lt"/>
                <a:ea typeface="+mj-ea"/>
                <a:cs typeface="+mj-cs"/>
                <a:sym typeface="Helvetica"/>
              </a:defRPr>
            </a:lvl1pPr>
          </a:lstStyle>
          <a:p>
            <a:r>
              <a:t>The original square of the temple mount was much smaller than is present today. The current surface of the temple mount was greatly enlarged by Herod the Great, and that surface remains, even though crowned by the Dome of the Rock</a:t>
            </a:r>
          </a:p>
        </p:txBody>
      </p:sp>
      <p:pic>
        <p:nvPicPr>
          <p:cNvPr id="424" name="Google Shape;510;p25" descr="Google Shape;510;p25"/>
          <p:cNvPicPr>
            <a:picLocks noChangeAspect="1"/>
          </p:cNvPicPr>
          <p:nvPr/>
        </p:nvPicPr>
        <p:blipFill>
          <a:blip r:embed="rId2"/>
          <a:stretch>
            <a:fillRect/>
          </a:stretch>
        </p:blipFill>
        <p:spPr>
          <a:xfrm>
            <a:off x="70157" y="73653"/>
            <a:ext cx="4038140" cy="6430060"/>
          </a:xfrm>
          <a:prstGeom prst="rect">
            <a:avLst/>
          </a:prstGeom>
          <a:ln w="12700">
            <a:miter lim="400000"/>
          </a:ln>
        </p:spPr>
      </p:pic>
      <p:sp>
        <p:nvSpPr>
          <p:cNvPr id="425" name="Google Shape;511;p25"/>
          <p:cNvSpPr/>
          <p:nvPr/>
        </p:nvSpPr>
        <p:spPr>
          <a:xfrm>
            <a:off x="838199" y="228597"/>
            <a:ext cx="228603" cy="914406"/>
          </a:xfrm>
          <a:prstGeom prst="line">
            <a:avLst/>
          </a:prstGeom>
          <a:ln w="57150">
            <a:solidFill>
              <a:srgbClr val="FF0000"/>
            </a:solidFill>
            <a:miter/>
          </a:ln>
        </p:spPr>
        <p:txBody>
          <a:bodyPr lIns="45718" tIns="45718" rIns="45718" bIns="45718"/>
          <a:lstStyle/>
          <a:p>
            <a:endParaRPr/>
          </a:p>
        </p:txBody>
      </p:sp>
      <p:sp>
        <p:nvSpPr>
          <p:cNvPr id="426" name="Google Shape;512;p25"/>
          <p:cNvSpPr/>
          <p:nvPr/>
        </p:nvSpPr>
        <p:spPr>
          <a:xfrm>
            <a:off x="838200" y="228600"/>
            <a:ext cx="1295402" cy="0"/>
          </a:xfrm>
          <a:prstGeom prst="line">
            <a:avLst/>
          </a:prstGeom>
          <a:ln w="57150">
            <a:solidFill>
              <a:srgbClr val="FF0000"/>
            </a:solidFill>
            <a:miter/>
          </a:ln>
        </p:spPr>
        <p:txBody>
          <a:bodyPr lIns="45718" tIns="45718" rIns="45718" bIns="45718"/>
          <a:lstStyle/>
          <a:p>
            <a:endParaRPr/>
          </a:p>
        </p:txBody>
      </p:sp>
      <p:sp>
        <p:nvSpPr>
          <p:cNvPr id="427" name="Google Shape;513;p25"/>
          <p:cNvSpPr/>
          <p:nvPr/>
        </p:nvSpPr>
        <p:spPr>
          <a:xfrm>
            <a:off x="1066800" y="1143000"/>
            <a:ext cx="1295402" cy="0"/>
          </a:xfrm>
          <a:prstGeom prst="line">
            <a:avLst/>
          </a:prstGeom>
          <a:ln w="57150">
            <a:solidFill>
              <a:srgbClr val="FF0000"/>
            </a:solidFill>
            <a:miter/>
          </a:ln>
        </p:spPr>
        <p:txBody>
          <a:bodyPr lIns="45718" tIns="45718" rIns="45718" bIns="45718"/>
          <a:lstStyle/>
          <a:p>
            <a:endParaRPr/>
          </a:p>
        </p:txBody>
      </p:sp>
      <p:sp>
        <p:nvSpPr>
          <p:cNvPr id="428" name="Google Shape;514;p25"/>
          <p:cNvSpPr/>
          <p:nvPr/>
        </p:nvSpPr>
        <p:spPr>
          <a:xfrm>
            <a:off x="2133599" y="228597"/>
            <a:ext cx="228603" cy="914406"/>
          </a:xfrm>
          <a:prstGeom prst="line">
            <a:avLst/>
          </a:prstGeom>
          <a:ln w="57150">
            <a:solidFill>
              <a:srgbClr val="FF0000"/>
            </a:solidFill>
            <a:miter/>
          </a:ln>
        </p:spPr>
        <p:txBody>
          <a:bodyPr lIns="45718" tIns="45718" rIns="45718" bIns="45718"/>
          <a:lstStyle/>
          <a:p>
            <a:endParaRPr/>
          </a:p>
        </p:txBody>
      </p:sp>
      <p:sp>
        <p:nvSpPr>
          <p:cNvPr id="429" name="Google Shape;509;p25"/>
          <p:cNvSpPr txBox="1"/>
          <p:nvPr/>
        </p:nvSpPr>
        <p:spPr>
          <a:xfrm>
            <a:off x="4239857" y="4820608"/>
            <a:ext cx="4963901" cy="3013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defTabSz="457200">
              <a:defRPr sz="1900">
                <a:latin typeface="Times Roman"/>
                <a:ea typeface="Times Roman"/>
                <a:cs typeface="Times Roman"/>
                <a:sym typeface="Times Roman"/>
              </a:defRPr>
            </a:lvl1pPr>
          </a:lstStyle>
          <a:p>
            <a:r>
              <a:t>神殿の台座の元の四角形は、今日のものよりもはるかに小さかった。現在の神殿の台座の広さは、ヘロデ大王によって大幅に拡張され、その広さは現在も保たれている。その上には岩のドームがそびえ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Google Shape;519;p26"/>
          <p:cNvSpPr txBox="1">
            <a:spLocks noGrp="1"/>
          </p:cNvSpPr>
          <p:nvPr>
            <p:ph type="title"/>
          </p:nvPr>
        </p:nvSpPr>
        <p:spPr>
          <a:xfrm>
            <a:off x="-35236" y="29426"/>
            <a:ext cx="9384450" cy="1936939"/>
          </a:xfrm>
          <a:prstGeom prst="rect">
            <a:avLst/>
          </a:prstGeom>
        </p:spPr>
        <p:txBody>
          <a:bodyPr/>
          <a:lstStyle/>
          <a:p>
            <a:pPr defTabSz="394287">
              <a:lnSpc>
                <a:spcPct val="85000"/>
              </a:lnSpc>
              <a:defRPr sz="2800" b="1" u="sng"/>
            </a:pPr>
            <a:r>
              <a:t>First Temple (basic configuration) 第一神殿（基本構造）</a:t>
            </a:r>
            <a:br/>
            <a:r>
              <a:rPr sz="1900" b="0" i="1" u="none">
                <a:latin typeface="Arial Narrow"/>
                <a:ea typeface="Arial Narrow"/>
                <a:cs typeface="Arial Narrow"/>
                <a:sym typeface="Arial Narrow"/>
              </a:rPr>
              <a:t>Solomon built the first temple (1 Kg. 6). The temple, like the kingship, was anticipated in the Torah   (Dt. 12)</a:t>
            </a:r>
            <a:endParaRPr sz="1900" i="1">
              <a:latin typeface="Arial Narrow"/>
              <a:ea typeface="Arial Narrow"/>
              <a:cs typeface="Arial Narrow"/>
              <a:sym typeface="Arial Narrow"/>
            </a:endParaRPr>
          </a:p>
          <a:p>
            <a:pPr defTabSz="394287">
              <a:lnSpc>
                <a:spcPct val="85000"/>
              </a:lnSpc>
              <a:defRPr sz="1900" i="1">
                <a:latin typeface="Arial Narrow"/>
                <a:ea typeface="Arial Narrow"/>
                <a:cs typeface="Arial Narrow"/>
                <a:sym typeface="Arial Narrow"/>
              </a:defRPr>
            </a:pPr>
            <a:endParaRPr sz="1900" i="1">
              <a:latin typeface="Arial Narrow"/>
              <a:ea typeface="Arial Narrow"/>
              <a:cs typeface="Arial Narrow"/>
              <a:sym typeface="Arial Narrow"/>
            </a:endParaRPr>
          </a:p>
          <a:p>
            <a:pPr defTabSz="394287">
              <a:lnSpc>
                <a:spcPct val="85000"/>
              </a:lnSpc>
              <a:defRPr sz="1900" i="1"/>
            </a:pPr>
            <a:r>
              <a:t>ソロモンは第一神殿を建てた（1列王記6）神殿は王権と同様に</a:t>
            </a:r>
          </a:p>
          <a:p>
            <a:pPr defTabSz="394287">
              <a:lnSpc>
                <a:spcPct val="85000"/>
              </a:lnSpc>
              <a:defRPr sz="1900" i="1"/>
            </a:pPr>
            <a:r>
              <a:t>トーラー（申命記12章）で予告されていた　</a:t>
            </a:r>
          </a:p>
        </p:txBody>
      </p:sp>
      <p:pic>
        <p:nvPicPr>
          <p:cNvPr id="432" name="Google Shape;520;p26" descr="Google Shape;520;p26"/>
          <p:cNvPicPr>
            <a:picLocks noChangeAspect="1"/>
          </p:cNvPicPr>
          <p:nvPr/>
        </p:nvPicPr>
        <p:blipFill>
          <a:blip r:embed="rId2"/>
          <a:stretch>
            <a:fillRect/>
          </a:stretch>
        </p:blipFill>
        <p:spPr>
          <a:xfrm>
            <a:off x="2796013" y="1898662"/>
            <a:ext cx="5715002" cy="5068892"/>
          </a:xfrm>
          <a:prstGeom prst="rect">
            <a:avLst/>
          </a:prstGeom>
          <a:ln w="12700">
            <a:miter lim="400000"/>
          </a:ln>
        </p:spPr>
      </p:pic>
      <p:pic>
        <p:nvPicPr>
          <p:cNvPr id="433" name="Google Shape;521;p26" descr="Google Shape;521;p26"/>
          <p:cNvPicPr>
            <a:picLocks noGrp="1" noChangeAspect="1"/>
          </p:cNvPicPr>
          <p:nvPr>
            <p:ph type="body" idx="21"/>
          </p:nvPr>
        </p:nvPicPr>
        <p:blipFill>
          <a:blip r:embed="rId3"/>
          <a:stretch>
            <a:fillRect/>
          </a:stretch>
        </p:blipFill>
        <p:spPr>
          <a:xfrm>
            <a:off x="472739" y="1930474"/>
            <a:ext cx="1943337" cy="50052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Google Shape;526;p27"/>
          <p:cNvSpPr txBox="1">
            <a:spLocks noGrp="1"/>
          </p:cNvSpPr>
          <p:nvPr>
            <p:ph type="title"/>
          </p:nvPr>
        </p:nvSpPr>
        <p:spPr>
          <a:xfrm>
            <a:off x="46772" y="206381"/>
            <a:ext cx="1905001" cy="762005"/>
          </a:xfrm>
          <a:prstGeom prst="rect">
            <a:avLst/>
          </a:prstGeom>
        </p:spPr>
        <p:txBody>
          <a:bodyPr/>
          <a:lstStyle/>
          <a:p>
            <a:pPr defTabSz="619596">
              <a:defRPr sz="2112">
                <a:latin typeface="+mn-lt"/>
                <a:ea typeface="+mn-ea"/>
                <a:cs typeface="+mn-cs"/>
                <a:sym typeface="Arial"/>
              </a:defRPr>
            </a:pPr>
            <a:r>
              <a:t>Mt. Zion　</a:t>
            </a:r>
          </a:p>
          <a:p>
            <a:pPr defTabSz="619596">
              <a:defRPr sz="2112">
                <a:latin typeface="+mn-lt"/>
                <a:ea typeface="+mn-ea"/>
                <a:cs typeface="+mn-cs"/>
                <a:sym typeface="Arial"/>
              </a:defRPr>
            </a:pPr>
            <a:r>
              <a:t>シオン山</a:t>
            </a:r>
          </a:p>
        </p:txBody>
      </p:sp>
      <p:pic>
        <p:nvPicPr>
          <p:cNvPr id="436" name="Google Shape;527;p27" descr="Google Shape;527;p27"/>
          <p:cNvPicPr>
            <a:picLocks noChangeAspect="1"/>
          </p:cNvPicPr>
          <p:nvPr/>
        </p:nvPicPr>
        <p:blipFill>
          <a:blip r:embed="rId2"/>
          <a:stretch>
            <a:fillRect/>
          </a:stretch>
        </p:blipFill>
        <p:spPr>
          <a:xfrm>
            <a:off x="1981200" y="457200"/>
            <a:ext cx="7162800" cy="6400800"/>
          </a:xfrm>
          <a:prstGeom prst="rect">
            <a:avLst/>
          </a:prstGeom>
          <a:ln w="12700">
            <a:miter lim="400000"/>
          </a:ln>
        </p:spPr>
      </p:pic>
      <p:sp>
        <p:nvSpPr>
          <p:cNvPr id="437" name="Google Shape;528;p27"/>
          <p:cNvSpPr txBox="1"/>
          <p:nvPr/>
        </p:nvSpPr>
        <p:spPr>
          <a:xfrm>
            <a:off x="130597" y="1144167"/>
            <a:ext cx="1737350" cy="2834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2400">
                <a:latin typeface="Arial Narrow"/>
                <a:ea typeface="Arial Narrow"/>
                <a:cs typeface="Arial Narrow"/>
                <a:sym typeface="Arial Narrow"/>
              </a:defRPr>
            </a:lvl1pPr>
          </a:lstStyle>
          <a:p>
            <a:r>
              <a:t>Artist’s conception of the royal palace and temple mount based on archaeological data.</a:t>
            </a:r>
          </a:p>
        </p:txBody>
      </p:sp>
      <p:sp>
        <p:nvSpPr>
          <p:cNvPr id="438" name="Google Shape;528;p27"/>
          <p:cNvSpPr txBox="1"/>
          <p:nvPr/>
        </p:nvSpPr>
        <p:spPr>
          <a:xfrm>
            <a:off x="130597" y="4154554"/>
            <a:ext cx="1737350" cy="2250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defTabSz="457200">
              <a:defRPr sz="2500">
                <a:latin typeface="Times Roman"/>
                <a:ea typeface="Times Roman"/>
                <a:cs typeface="Times Roman"/>
                <a:sym typeface="Times Roman"/>
              </a:defRPr>
            </a:pPr>
            <a:r>
              <a:t>考古学的資料に基づく王宮と神殿の台座の</a:t>
            </a:r>
          </a:p>
          <a:p>
            <a:pPr defTabSz="457200">
              <a:defRPr sz="2500">
                <a:latin typeface="Times Roman"/>
                <a:ea typeface="Times Roman"/>
                <a:cs typeface="Times Roman"/>
                <a:sym typeface="Times Roman"/>
              </a:defRPr>
            </a:pPr>
            <a:r>
              <a:t>想像図</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Google Shape;533;p28"/>
          <p:cNvSpPr txBox="1">
            <a:spLocks noGrp="1"/>
          </p:cNvSpPr>
          <p:nvPr>
            <p:ph type="title"/>
          </p:nvPr>
        </p:nvSpPr>
        <p:spPr>
          <a:xfrm>
            <a:off x="216903" y="-46776"/>
            <a:ext cx="5029207" cy="1219207"/>
          </a:xfrm>
          <a:prstGeom prst="rect">
            <a:avLst/>
          </a:prstGeom>
        </p:spPr>
        <p:txBody>
          <a:bodyPr/>
          <a:lstStyle/>
          <a:p>
            <a:pPr defTabSz="336496">
              <a:defRPr sz="2000">
                <a:latin typeface="Open Sans"/>
                <a:ea typeface="Open Sans"/>
                <a:cs typeface="Open Sans"/>
                <a:sym typeface="Open Sans"/>
              </a:defRPr>
            </a:pPr>
            <a:r>
              <a:t>Cherubim ケルビム</a:t>
            </a:r>
          </a:p>
          <a:p>
            <a:pPr defTabSz="336496">
              <a:defRPr sz="1300">
                <a:latin typeface="Libre Franklin Medium"/>
                <a:ea typeface="Libre Franklin Medium"/>
                <a:cs typeface="Libre Franklin Medium"/>
                <a:sym typeface="Libre Franklin Medium"/>
              </a:defRPr>
            </a:pPr>
            <a:r>
              <a:t>Guardian sphinxes also known as griffins　</a:t>
            </a:r>
          </a:p>
          <a:p>
            <a:pPr defTabSz="336496">
              <a:defRPr sz="1300">
                <a:latin typeface="Libre Franklin Medium"/>
                <a:ea typeface="Libre Franklin Medium"/>
                <a:cs typeface="Libre Franklin Medium"/>
                <a:sym typeface="Libre Franklin Medium"/>
              </a:defRPr>
            </a:pPr>
            <a:r>
              <a:t>守護のスフィンクス（グリフィンとも呼ばれる）</a:t>
            </a:r>
            <a:br/>
            <a:endParaRPr/>
          </a:p>
        </p:txBody>
      </p:sp>
      <p:pic>
        <p:nvPicPr>
          <p:cNvPr id="441" name="Google Shape;534;p28" descr="Google Shape;534;p28"/>
          <p:cNvPicPr>
            <a:picLocks noChangeAspect="1"/>
          </p:cNvPicPr>
          <p:nvPr/>
        </p:nvPicPr>
        <p:blipFill>
          <a:blip r:embed="rId2"/>
          <a:stretch>
            <a:fillRect/>
          </a:stretch>
        </p:blipFill>
        <p:spPr>
          <a:xfrm>
            <a:off x="5181600" y="-7937"/>
            <a:ext cx="3962400" cy="3702052"/>
          </a:xfrm>
          <a:prstGeom prst="rect">
            <a:avLst/>
          </a:prstGeom>
          <a:ln w="12700">
            <a:miter lim="400000"/>
          </a:ln>
        </p:spPr>
      </p:pic>
      <p:pic>
        <p:nvPicPr>
          <p:cNvPr id="442" name="Google Shape;535;p28" descr="Google Shape;535;p28"/>
          <p:cNvPicPr>
            <a:picLocks noGrp="1" noChangeAspect="1"/>
          </p:cNvPicPr>
          <p:nvPr>
            <p:ph type="body" idx="21"/>
          </p:nvPr>
        </p:nvPicPr>
        <p:blipFill>
          <a:blip r:embed="rId3"/>
          <a:stretch>
            <a:fillRect/>
          </a:stretch>
        </p:blipFill>
        <p:spPr>
          <a:xfrm>
            <a:off x="4800600" y="3886200"/>
            <a:ext cx="2554287" cy="2819400"/>
          </a:xfrm>
          <a:prstGeom prst="rect">
            <a:avLst/>
          </a:prstGeom>
        </p:spPr>
      </p:pic>
      <p:sp>
        <p:nvSpPr>
          <p:cNvPr id="443" name="Google Shape;536;p28"/>
          <p:cNvSpPr txBox="1"/>
          <p:nvPr/>
        </p:nvSpPr>
        <p:spPr>
          <a:xfrm>
            <a:off x="7413349" y="3468870"/>
            <a:ext cx="1813551" cy="739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000">
                <a:latin typeface="Arial Narrow"/>
                <a:ea typeface="Arial Narrow"/>
                <a:cs typeface="Arial Narrow"/>
                <a:sym typeface="Arial Narrow"/>
              </a:defRPr>
            </a:pPr>
            <a:r>
              <a:t>Assyrian　　</a:t>
            </a:r>
          </a:p>
          <a:p>
            <a:pPr>
              <a:defRPr sz="2000">
                <a:latin typeface="Arial Narrow"/>
                <a:ea typeface="Arial Narrow"/>
                <a:cs typeface="Arial Narrow"/>
                <a:sym typeface="Arial Narrow"/>
              </a:defRPr>
            </a:pPr>
            <a:r>
              <a:t>アッシリア人</a:t>
            </a:r>
          </a:p>
        </p:txBody>
      </p:sp>
      <p:sp>
        <p:nvSpPr>
          <p:cNvPr id="444" name="Google Shape;537;p28"/>
          <p:cNvSpPr txBox="1"/>
          <p:nvPr/>
        </p:nvSpPr>
        <p:spPr>
          <a:xfrm>
            <a:off x="7437125" y="5638798"/>
            <a:ext cx="1508754" cy="1183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000">
                <a:latin typeface="Arial Narrow"/>
                <a:ea typeface="Arial Narrow"/>
                <a:cs typeface="Arial Narrow"/>
                <a:sym typeface="Arial Narrow"/>
              </a:defRPr>
            </a:pPr>
            <a:r>
              <a:t>Israelite from Samaria　</a:t>
            </a:r>
          </a:p>
          <a:p>
            <a:pPr defTabSz="457200">
              <a:defRPr sz="1400">
                <a:latin typeface="Times Roman"/>
                <a:ea typeface="Times Roman"/>
                <a:cs typeface="Times Roman"/>
                <a:sym typeface="Times Roman"/>
              </a:defRPr>
            </a:pPr>
            <a:r>
              <a:t>サマリア出身のイスラエル人</a:t>
            </a:r>
          </a:p>
        </p:txBody>
      </p:sp>
      <p:pic>
        <p:nvPicPr>
          <p:cNvPr id="445" name="Google Shape;538;p28" descr="Google Shape;538;p28"/>
          <p:cNvPicPr>
            <a:picLocks noGrp="1" noChangeAspect="1"/>
          </p:cNvPicPr>
          <p:nvPr>
            <p:ph type="body" idx="22"/>
          </p:nvPr>
        </p:nvPicPr>
        <p:blipFill>
          <a:blip r:embed="rId4"/>
          <a:stretch>
            <a:fillRect/>
          </a:stretch>
        </p:blipFill>
        <p:spPr>
          <a:xfrm>
            <a:off x="0" y="914400"/>
            <a:ext cx="4322763" cy="5943600"/>
          </a:xfrm>
          <a:prstGeom prst="rect">
            <a:avLst/>
          </a:prstGeom>
        </p:spPr>
      </p:pic>
      <p:sp>
        <p:nvSpPr>
          <p:cNvPr id="446" name="Google Shape;539;p28"/>
          <p:cNvSpPr txBox="1"/>
          <p:nvPr/>
        </p:nvSpPr>
        <p:spPr>
          <a:xfrm>
            <a:off x="2318829" y="914399"/>
            <a:ext cx="1929584" cy="1183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2000">
                <a:solidFill>
                  <a:srgbClr val="FFFFFF"/>
                </a:solidFill>
                <a:latin typeface="Arial Narrow"/>
                <a:ea typeface="Arial Narrow"/>
                <a:cs typeface="Arial Narrow"/>
                <a:sym typeface="Arial Narrow"/>
              </a:defRPr>
            </a:pPr>
            <a:r>
              <a:t>From Arslan Tash, Syria</a:t>
            </a:r>
          </a:p>
          <a:p>
            <a:pPr defTabSz="457200">
              <a:defRPr sz="1200" b="1">
                <a:solidFill>
                  <a:srgbClr val="FFFFFF"/>
                </a:solidFill>
                <a:latin typeface="Times Roman"/>
                <a:ea typeface="Times Roman"/>
                <a:cs typeface="Times Roman"/>
                <a:sym typeface="Times Roman"/>
              </a:defRPr>
            </a:pPr>
            <a:r>
              <a:t>シリア、アースラン・タシュ出土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Google Shape;544;p29" descr="Google Shape;544;p29"/>
          <p:cNvPicPr>
            <a:picLocks noChangeAspect="1"/>
          </p:cNvPicPr>
          <p:nvPr/>
        </p:nvPicPr>
        <p:blipFill>
          <a:blip r:embed="rId2"/>
          <a:stretch>
            <a:fillRect/>
          </a:stretch>
        </p:blipFill>
        <p:spPr>
          <a:xfrm>
            <a:off x="3767137" y="0"/>
            <a:ext cx="5376863" cy="6858000"/>
          </a:xfrm>
          <a:prstGeom prst="rect">
            <a:avLst/>
          </a:prstGeom>
          <a:ln w="12700">
            <a:miter lim="400000"/>
          </a:ln>
        </p:spPr>
      </p:pic>
      <p:sp>
        <p:nvSpPr>
          <p:cNvPr id="449" name="Google Shape;545;p29"/>
          <p:cNvSpPr txBox="1"/>
          <p:nvPr/>
        </p:nvSpPr>
        <p:spPr>
          <a:xfrm>
            <a:off x="274322" y="380997"/>
            <a:ext cx="3261356" cy="6212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r">
              <a:defRPr sz="2400">
                <a:latin typeface="Arial Narrow"/>
                <a:ea typeface="Arial Narrow"/>
                <a:cs typeface="Arial Narrow"/>
                <a:sym typeface="Arial Narrow"/>
              </a:defRPr>
            </a:pPr>
            <a:r>
              <a:t>Phoenician bronze-wheeled laver stand</a:t>
            </a:r>
          </a:p>
          <a:p>
            <a:pPr defTabSz="457200">
              <a:defRPr sz="2000">
                <a:latin typeface="Times Roman"/>
                <a:ea typeface="Times Roman"/>
                <a:cs typeface="Times Roman"/>
                <a:sym typeface="Times Roman"/>
              </a:defRPr>
            </a:pPr>
            <a:r>
              <a:t>フェニキア製の青銅製車輪付き洗盤台</a:t>
            </a:r>
          </a:p>
          <a:p>
            <a:pPr algn="r">
              <a:spcBef>
                <a:spcPts val="1200"/>
              </a:spcBef>
              <a:defRPr sz="2400">
                <a:latin typeface="Arial Narrow"/>
                <a:ea typeface="Arial Narrow"/>
                <a:cs typeface="Arial Narrow"/>
                <a:sym typeface="Arial Narrow"/>
              </a:defRPr>
            </a:pPr>
            <a:endParaRPr/>
          </a:p>
          <a:p>
            <a:pPr algn="r">
              <a:spcBef>
                <a:spcPts val="1200"/>
              </a:spcBef>
              <a:defRPr sz="2400">
                <a:latin typeface="Arial Narrow"/>
                <a:ea typeface="Arial Narrow"/>
                <a:cs typeface="Arial Narrow"/>
                <a:sym typeface="Arial Narrow"/>
              </a:defRPr>
            </a:pPr>
            <a:r>
              <a:t>In Solomon’s temple, ten bronze-wheeled laver stands were positioned, five on the north and five on the south of the temple court  (cf. 1 Kg. 7:27-39)</a:t>
            </a:r>
          </a:p>
          <a:p>
            <a:pPr algn="r">
              <a:spcBef>
                <a:spcPts val="1200"/>
              </a:spcBef>
              <a:defRPr sz="2400">
                <a:latin typeface="Arial Narrow"/>
                <a:ea typeface="Arial Narrow"/>
                <a:cs typeface="Arial Narrow"/>
                <a:sym typeface="Arial Narrow"/>
              </a:defRPr>
            </a:pPr>
            <a:endParaRPr/>
          </a:p>
          <a:p>
            <a:pPr defTabSz="457200">
              <a:defRPr sz="1700">
                <a:latin typeface="Times Roman"/>
                <a:ea typeface="Times Roman"/>
                <a:cs typeface="Times Roman"/>
                <a:sym typeface="Times Roman"/>
              </a:defRPr>
            </a:pPr>
            <a:r>
              <a:t>ソロモンの神殿には、青銅の車輪付き洗盤台が十基配置され、そのうち五基が神殿の北側、五基が南側の庭に置かれていた</a:t>
            </a:r>
          </a:p>
          <a:p>
            <a:pPr defTabSz="457200">
              <a:defRPr sz="1700">
                <a:latin typeface="Times Roman"/>
                <a:ea typeface="Times Roman"/>
                <a:cs typeface="Times Roman"/>
                <a:sym typeface="Times Roman"/>
              </a:defRPr>
            </a:pPr>
            <a:r>
              <a:t>（参照：1列王記7:27〜39）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218;p3"/>
          <p:cNvSpPr txBox="1">
            <a:spLocks noGrp="1"/>
          </p:cNvSpPr>
          <p:nvPr>
            <p:ph type="sldNum" sz="quarter" idx="4294967295"/>
          </p:nvPr>
        </p:nvSpPr>
        <p:spPr>
          <a:xfrm>
            <a:off x="8512067" y="6248398"/>
            <a:ext cx="174731"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4</a:t>
            </a:fld>
            <a:endParaRPr/>
          </a:p>
        </p:txBody>
      </p:sp>
      <p:sp>
        <p:nvSpPr>
          <p:cNvPr id="225" name="Google Shape;219;p3"/>
          <p:cNvSpPr txBox="1">
            <a:spLocks noGrp="1"/>
          </p:cNvSpPr>
          <p:nvPr>
            <p:ph type="title"/>
          </p:nvPr>
        </p:nvSpPr>
        <p:spPr>
          <a:xfrm>
            <a:off x="457200" y="533400"/>
            <a:ext cx="8229600" cy="648901"/>
          </a:xfrm>
          <a:prstGeom prst="rect">
            <a:avLst/>
          </a:prstGeom>
        </p:spPr>
        <p:txBody>
          <a:bodyPr>
            <a:normAutofit fontScale="90000"/>
          </a:bodyPr>
          <a:lstStyle>
            <a:lvl1pPr defTabSz="822958">
              <a:defRPr sz="3900"/>
            </a:lvl1pPr>
          </a:lstStyle>
          <a:p>
            <a:r>
              <a:t>1 and 2 Kings in the Old Testament</a:t>
            </a:r>
          </a:p>
        </p:txBody>
      </p:sp>
      <p:sp>
        <p:nvSpPr>
          <p:cNvPr id="226" name="Google Shape;220;p3"/>
          <p:cNvSpPr txBox="1">
            <a:spLocks noGrp="1"/>
          </p:cNvSpPr>
          <p:nvPr>
            <p:ph type="body" idx="1"/>
          </p:nvPr>
        </p:nvSpPr>
        <p:spPr>
          <a:xfrm>
            <a:off x="457200" y="2222949"/>
            <a:ext cx="8229600" cy="4302001"/>
          </a:xfrm>
          <a:prstGeom prst="rect">
            <a:avLst/>
          </a:prstGeom>
        </p:spPr>
        <p:txBody>
          <a:bodyPr/>
          <a:lstStyle/>
          <a:p>
            <a:pPr marL="469900" indent="-514350">
              <a:lnSpc>
                <a:spcPct val="90000"/>
              </a:lnSpc>
              <a:spcBef>
                <a:spcPts val="0"/>
              </a:spcBef>
              <a:buSzPts val="2800"/>
              <a:defRPr sz="2800" i="1" u="sng"/>
            </a:pPr>
            <a:r>
              <a:rPr dirty="0"/>
              <a:t>In the Hebrew Bible,</a:t>
            </a:r>
            <a:r>
              <a:rPr u="none" dirty="0"/>
              <a:t> 1 &amp; 2 Kings are the fourth scroll in the Former Prophets (Joshua, Judges, Samuel and Kings).</a:t>
            </a:r>
            <a:br>
              <a:rPr u="none" dirty="0"/>
            </a:br>
            <a:br>
              <a:rPr u="none" dirty="0"/>
            </a:br>
            <a:r>
              <a:rPr dirty="0" err="1"/>
              <a:t>ヘブル語の聖書</a:t>
            </a:r>
            <a:r>
              <a:rPr dirty="0"/>
              <a:t>,   </a:t>
            </a:r>
            <a:r>
              <a:rPr u="none" dirty="0"/>
              <a:t> </a:t>
            </a:r>
            <a:r>
              <a:rPr u="none" dirty="0" err="1"/>
              <a:t>第一・二列王記は</a:t>
            </a:r>
            <a:r>
              <a:rPr u="none" dirty="0"/>
              <a:t>、「</a:t>
            </a:r>
            <a:r>
              <a:rPr u="none" dirty="0" err="1"/>
              <a:t>初代預言書</a:t>
            </a:r>
            <a:r>
              <a:rPr u="none" dirty="0"/>
              <a:t>」（ヨシュア記、士師記、サムエル記、列王記）の第4巻にあたる。</a:t>
            </a:r>
          </a:p>
        </p:txBody>
      </p:sp>
      <p:sp>
        <p:nvSpPr>
          <p:cNvPr id="227" name="Google Shape;221;p3"/>
          <p:cNvSpPr txBox="1"/>
          <p:nvPr/>
        </p:nvSpPr>
        <p:spPr>
          <a:xfrm>
            <a:off x="655325" y="1062424"/>
            <a:ext cx="8138150" cy="648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defTabSz="777240">
              <a:defRPr sz="3145">
                <a:solidFill>
                  <a:srgbClr val="420000"/>
                </a:solidFill>
                <a:latin typeface="Times New Roman"/>
                <a:ea typeface="Times New Roman"/>
                <a:cs typeface="Times New Roman"/>
                <a:sym typeface="Times New Roman"/>
              </a:defRPr>
            </a:lvl1pPr>
          </a:lstStyle>
          <a:p>
            <a:r>
              <a:t>旧約における第一　第二列王記</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26">
                                            <p:bg/>
                                          </p:spTgt>
                                        </p:tgtEl>
                                        <p:attrNameLst>
                                          <p:attrName>style.visibility</p:attrName>
                                        </p:attrNameLst>
                                      </p:cBhvr>
                                      <p:to>
                                        <p:strVal val="visible"/>
                                      </p:to>
                                    </p:set>
                                    <p:animEffect transition="in" filter="fade">
                                      <p:cBhvr>
                                        <p:cTn id="7" dur="500"/>
                                        <p:tgtEl>
                                          <p:spTgt spid="226">
                                            <p:bg/>
                                          </p:spTgt>
                                        </p:tgtEl>
                                      </p:cBhvr>
                                    </p:animEffect>
                                  </p:childTnLst>
                                </p:cTn>
                              </p:par>
                              <p:par>
                                <p:cTn id="8" presetID="10" presetClass="entr" presetSubtype="0" fill="hold" grpId="1" nodeType="withEffect">
                                  <p:stCondLst>
                                    <p:cond delay="0"/>
                                  </p:stCondLst>
                                  <p:iterate>
                                    <p:tmAbs val="0"/>
                                  </p:iterate>
                                  <p:childTnLst>
                                    <p:set>
                                      <p:cBhvr>
                                        <p:cTn id="9" fill="hold"/>
                                        <p:tgtEl>
                                          <p:spTgt spid="226">
                                            <p:txEl>
                                              <p:pRg st="0" end="0"/>
                                            </p:txEl>
                                          </p:spTgt>
                                        </p:tgtEl>
                                        <p:attrNameLst>
                                          <p:attrName>style.visibility</p:attrName>
                                        </p:attrNameLst>
                                      </p:cBhvr>
                                      <p:to>
                                        <p:strVal val="visible"/>
                                      </p:to>
                                    </p:set>
                                    <p:animEffect transition="in" filter="fade">
                                      <p:cBhvr>
                                        <p:cTn id="10" dur="500"/>
                                        <p:tgtEl>
                                          <p:spTgt spid="2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Google Shape;550;p30"/>
          <p:cNvSpPr txBox="1"/>
          <p:nvPr/>
        </p:nvSpPr>
        <p:spPr>
          <a:xfrm>
            <a:off x="3984738" y="3004871"/>
            <a:ext cx="5103124" cy="1913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1600" b="1"/>
            </a:pPr>
            <a:r>
              <a:t>This ivory pomegranate scepter head is perhaps the only surviving relic from Solomon’s temple. The artifact surfaced on the antiquities market and was subsequently purchased by the Israel Museum. Though its authenticity has been questioned, the consensus at present is that it is authentic.　</a:t>
            </a:r>
          </a:p>
          <a:p>
            <a:pPr>
              <a:defRPr sz="1600" b="1"/>
            </a:pPr>
            <a:r>
              <a:t>It has an inscription reading, “Belonging to the temple of Yahweh, holy to the priests.</a:t>
            </a:r>
          </a:p>
        </p:txBody>
      </p:sp>
      <p:pic>
        <p:nvPicPr>
          <p:cNvPr id="452" name="Google Shape;551;p30" descr="Google Shape;551;p30"/>
          <p:cNvPicPr>
            <a:picLocks noChangeAspect="1"/>
          </p:cNvPicPr>
          <p:nvPr/>
        </p:nvPicPr>
        <p:blipFill>
          <a:blip r:embed="rId2"/>
          <a:stretch>
            <a:fillRect/>
          </a:stretch>
        </p:blipFill>
        <p:spPr>
          <a:xfrm>
            <a:off x="0" y="0"/>
            <a:ext cx="3789363" cy="6858000"/>
          </a:xfrm>
          <a:prstGeom prst="rect">
            <a:avLst/>
          </a:prstGeom>
          <a:ln w="12700">
            <a:miter lim="400000"/>
          </a:ln>
        </p:spPr>
      </p:pic>
      <p:pic>
        <p:nvPicPr>
          <p:cNvPr id="453" name="Google Shape;552;p30" descr="Google Shape;552;p30"/>
          <p:cNvPicPr>
            <a:picLocks noChangeAspect="1"/>
          </p:cNvPicPr>
          <p:nvPr/>
        </p:nvPicPr>
        <p:blipFill>
          <a:blip r:embed="rId3"/>
          <a:stretch>
            <a:fillRect/>
          </a:stretch>
        </p:blipFill>
        <p:spPr>
          <a:xfrm>
            <a:off x="3881380" y="-42525"/>
            <a:ext cx="3881228" cy="2930233"/>
          </a:xfrm>
          <a:prstGeom prst="rect">
            <a:avLst/>
          </a:prstGeom>
          <a:ln w="12700">
            <a:miter lim="400000"/>
          </a:ln>
        </p:spPr>
      </p:pic>
      <p:pic>
        <p:nvPicPr>
          <p:cNvPr id="454" name="Google Shape;553;p30" descr="Google Shape;553;p30"/>
          <p:cNvPicPr>
            <a:picLocks noChangeAspect="1"/>
          </p:cNvPicPr>
          <p:nvPr/>
        </p:nvPicPr>
        <p:blipFill>
          <a:blip r:embed="rId4"/>
          <a:stretch>
            <a:fillRect/>
          </a:stretch>
        </p:blipFill>
        <p:spPr>
          <a:xfrm>
            <a:off x="2895600" y="1447800"/>
            <a:ext cx="1828800" cy="1752600"/>
          </a:xfrm>
          <a:prstGeom prst="rect">
            <a:avLst/>
          </a:prstGeom>
          <a:ln w="12700">
            <a:miter lim="400000"/>
          </a:ln>
        </p:spPr>
      </p:pic>
      <p:sp>
        <p:nvSpPr>
          <p:cNvPr id="455" name="Google Shape;550;p30"/>
          <p:cNvSpPr txBox="1"/>
          <p:nvPr/>
        </p:nvSpPr>
        <p:spPr>
          <a:xfrm>
            <a:off x="3984738" y="5035591"/>
            <a:ext cx="5103124" cy="1691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defTabSz="457200">
              <a:spcBef>
                <a:spcPts val="1200"/>
              </a:spcBef>
              <a:defRPr sz="1500" b="1">
                <a:latin typeface="Times Roman"/>
                <a:ea typeface="Times Roman"/>
                <a:cs typeface="Times Roman"/>
                <a:sym typeface="Times Roman"/>
              </a:defRPr>
            </a:lvl1pPr>
          </a:lstStyle>
          <a:p>
            <a:r>
              <a:t>この象牙のザクロの笏の頭部は、おそらくソロモンの神殿から現存する唯一の遺物である。この遺物は骨董品市場に出回り、その後イスラエル博物館によって購入された。真偽については疑問も呈されたが、現在のところ本物であるとの見解が一般的である。「主ヤハウェの神殿に属し、祭司にとって聖なるもの」という銘文が刻ま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Google Shape;567;p32" descr="Google Shape;567;p32"/>
          <p:cNvPicPr>
            <a:picLocks noChangeAspect="1"/>
          </p:cNvPicPr>
          <p:nvPr/>
        </p:nvPicPr>
        <p:blipFill>
          <a:blip r:embed="rId2"/>
          <a:srcRect l="1822" t="9156" r="1820" b="2465"/>
          <a:stretch>
            <a:fillRect/>
          </a:stretch>
        </p:blipFill>
        <p:spPr>
          <a:xfrm>
            <a:off x="-1" y="2490723"/>
            <a:ext cx="9144004" cy="4388497"/>
          </a:xfrm>
          <a:prstGeom prst="rect">
            <a:avLst/>
          </a:prstGeom>
          <a:ln w="12700">
            <a:miter lim="400000"/>
          </a:ln>
        </p:spPr>
      </p:pic>
      <p:sp>
        <p:nvSpPr>
          <p:cNvPr id="457" name="Google Shape;566;p32"/>
          <p:cNvSpPr txBox="1">
            <a:spLocks noGrp="1"/>
          </p:cNvSpPr>
          <p:nvPr>
            <p:ph type="title"/>
          </p:nvPr>
        </p:nvSpPr>
        <p:spPr>
          <a:xfrm>
            <a:off x="-1" y="47757"/>
            <a:ext cx="9144001" cy="2442966"/>
          </a:xfrm>
          <a:prstGeom prst="rect">
            <a:avLst/>
          </a:prstGeom>
        </p:spPr>
        <p:txBody>
          <a:bodyPr/>
          <a:lstStyle/>
          <a:p>
            <a:pPr defTabSz="365758">
              <a:defRPr sz="2000" b="1">
                <a:latin typeface="+mj-lt"/>
                <a:ea typeface="+mj-ea"/>
                <a:cs typeface="+mj-cs"/>
                <a:sym typeface="Helvetica"/>
              </a:defRPr>
            </a:pPr>
            <a:r>
              <a:rPr dirty="0"/>
              <a:t>Proto-</a:t>
            </a:r>
            <a:r>
              <a:rPr dirty="0" err="1"/>
              <a:t>aeolic</a:t>
            </a:r>
            <a:r>
              <a:rPr dirty="0"/>
              <a:t> capital from the 10</a:t>
            </a:r>
            <a:r>
              <a:rPr baseline="29600" dirty="0"/>
              <a:t>th</a:t>
            </a:r>
            <a:r>
              <a:rPr dirty="0"/>
              <a:t> century BC royal construction in Jerusalem. In a style borrowed from Phoenicia, this capital may once have stood atop a pillar in one of Solomon’s state buildings. Several capitals of this style have now been recovered from Jerusalem</a:t>
            </a:r>
          </a:p>
          <a:p>
            <a:pPr defTabSz="365758">
              <a:defRPr sz="1500" b="1">
                <a:latin typeface="+mj-lt"/>
                <a:ea typeface="+mj-ea"/>
                <a:cs typeface="+mj-cs"/>
                <a:sym typeface="Helvetica"/>
              </a:defRPr>
            </a:pPr>
            <a:endParaRPr dirty="0"/>
          </a:p>
          <a:p>
            <a:pPr defTabSz="182879">
              <a:spcBef>
                <a:spcPts val="400"/>
              </a:spcBef>
              <a:defRPr sz="1500" b="1">
                <a:solidFill>
                  <a:srgbClr val="000000"/>
                </a:solidFill>
                <a:latin typeface="+mj-lt"/>
                <a:ea typeface="+mj-ea"/>
                <a:cs typeface="+mj-cs"/>
                <a:sym typeface="Helvetica"/>
              </a:defRPr>
            </a:pPr>
            <a:r>
              <a:rPr dirty="0"/>
              <a:t>紀元前10世紀、エルサレムの王宮建築からの原始アオイア式柱頭。フェニキアから取り入れられた様式で、この柱頭はかつてソロモンの宮廷建築の柱の頂部に据えられていた可能性がある。現在、エルサレムから同様の様式の柱頭がいくつか発掘されている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Google Shape;572;p33"/>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42</a:t>
            </a:fld>
            <a:endParaRPr/>
          </a:p>
        </p:txBody>
      </p:sp>
      <p:sp>
        <p:nvSpPr>
          <p:cNvPr id="461" name="Google Shape;573;p33"/>
          <p:cNvSpPr txBox="1">
            <a:spLocks noGrp="1"/>
          </p:cNvSpPr>
          <p:nvPr>
            <p:ph type="title"/>
          </p:nvPr>
        </p:nvSpPr>
        <p:spPr>
          <a:prstGeom prst="rect">
            <a:avLst/>
          </a:prstGeom>
        </p:spPr>
        <p:txBody>
          <a:bodyPr/>
          <a:lstStyle/>
          <a:p>
            <a:r>
              <a:t>Temple Dedication 神殿の献堂式</a:t>
            </a:r>
          </a:p>
        </p:txBody>
      </p:sp>
      <p:sp>
        <p:nvSpPr>
          <p:cNvPr id="462" name="Google Shape;574;p33"/>
          <p:cNvSpPr txBox="1">
            <a:spLocks noGrp="1"/>
          </p:cNvSpPr>
          <p:nvPr>
            <p:ph type="body" sz="half" idx="1"/>
          </p:nvPr>
        </p:nvSpPr>
        <p:spPr>
          <a:xfrm>
            <a:off x="457200" y="1828800"/>
            <a:ext cx="8229600" cy="2285452"/>
          </a:xfrm>
          <a:prstGeom prst="rect">
            <a:avLst/>
          </a:prstGeom>
        </p:spPr>
        <p:txBody>
          <a:bodyPr/>
          <a:lstStyle/>
          <a:p>
            <a:pPr marL="347724" indent="-347724" defTabSz="676655">
              <a:lnSpc>
                <a:spcPct val="90000"/>
              </a:lnSpc>
              <a:spcBef>
                <a:spcPts val="0"/>
              </a:spcBef>
              <a:buSzTx/>
              <a:buNone/>
              <a:defRPr sz="2300" b="1"/>
            </a:pPr>
            <a:r>
              <a:t>After the construction was complete, several important events marked the beginning of temple service (1 Kg. 8).</a:t>
            </a:r>
          </a:p>
          <a:p>
            <a:pPr marL="347723" indent="-347723" defTabSz="676655">
              <a:lnSpc>
                <a:spcPct val="90000"/>
              </a:lnSpc>
              <a:buSzPts val="2000"/>
              <a:defRPr sz="2000" i="1"/>
            </a:pPr>
            <a:r>
              <a:t>Installation of the ark of the covenant</a:t>
            </a:r>
          </a:p>
          <a:p>
            <a:pPr marL="347723" indent="-347723" defTabSz="676655">
              <a:lnSpc>
                <a:spcPct val="90000"/>
              </a:lnSpc>
              <a:buSzPts val="2000"/>
              <a:defRPr sz="2000" i="1"/>
            </a:pPr>
            <a:r>
              <a:t>Solomon’s blessing of the people</a:t>
            </a:r>
          </a:p>
          <a:p>
            <a:pPr marL="347723" indent="-347723" defTabSz="676655">
              <a:lnSpc>
                <a:spcPct val="90000"/>
              </a:lnSpc>
              <a:buSzPts val="2000"/>
              <a:defRPr sz="2000" i="1"/>
            </a:pPr>
            <a:r>
              <a:t>Solomon’s lengthy prayer of dedication</a:t>
            </a:r>
          </a:p>
          <a:p>
            <a:pPr marL="347723" indent="-347723" defTabSz="676655">
              <a:lnSpc>
                <a:spcPct val="90000"/>
              </a:lnSpc>
              <a:buSzPts val="2000"/>
              <a:defRPr sz="2000" i="1"/>
            </a:pPr>
            <a:r>
              <a:t>Solomon’s final blessing</a:t>
            </a:r>
          </a:p>
          <a:p>
            <a:pPr marL="347723" indent="-347723" defTabSz="676655">
              <a:lnSpc>
                <a:spcPct val="90000"/>
              </a:lnSpc>
              <a:buSzPts val="2000"/>
              <a:defRPr sz="2000" i="1"/>
            </a:pPr>
            <a:r>
              <a:t>Beginning of sacrifice during the extended Feast of Succoth (8:2, 65).</a:t>
            </a:r>
          </a:p>
        </p:txBody>
      </p:sp>
      <p:sp>
        <p:nvSpPr>
          <p:cNvPr id="463" name="Google Shape;574;p33"/>
          <p:cNvSpPr txBox="1"/>
          <p:nvPr/>
        </p:nvSpPr>
        <p:spPr>
          <a:xfrm>
            <a:off x="357433" y="4246928"/>
            <a:ext cx="8329363" cy="2403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372160" indent="-372160" algn="ctr" defTabSz="724204">
              <a:lnSpc>
                <a:spcPct val="90000"/>
              </a:lnSpc>
              <a:defRPr sz="1900" b="1">
                <a:latin typeface="Times New Roman"/>
                <a:ea typeface="Times New Roman"/>
                <a:cs typeface="Times New Roman"/>
                <a:sym typeface="Times New Roman"/>
              </a:defRPr>
            </a:pPr>
            <a:r>
              <a:rPr dirty="0" err="1"/>
              <a:t>建設が完成した後、いくつかの重要な出来事が神殿の</a:t>
            </a:r>
            <a:r>
              <a:rPr dirty="0"/>
              <a:t>   </a:t>
            </a:r>
          </a:p>
          <a:p>
            <a:pPr marL="372160" indent="-372160" algn="ctr" defTabSz="724204">
              <a:lnSpc>
                <a:spcPct val="90000"/>
              </a:lnSpc>
              <a:defRPr sz="1900" b="1">
                <a:latin typeface="Times New Roman"/>
                <a:ea typeface="Times New Roman"/>
                <a:cs typeface="Times New Roman"/>
                <a:sym typeface="Times New Roman"/>
              </a:defRPr>
            </a:pPr>
            <a:r>
              <a:rPr dirty="0"/>
              <a:t> 奉仕の始まりを告げた（1列王記8）</a:t>
            </a:r>
          </a:p>
          <a:p>
            <a:pPr marL="95288" indent="-95288" defTabSz="362102">
              <a:spcBef>
                <a:spcPts val="800"/>
              </a:spcBef>
              <a:buSzPct val="100000"/>
              <a:buChar char="•"/>
              <a:defRPr sz="1400">
                <a:latin typeface="Times Roman"/>
                <a:ea typeface="Times Roman"/>
                <a:cs typeface="Times Roman"/>
                <a:sym typeface="Times Roman"/>
              </a:defRPr>
            </a:pPr>
            <a:r>
              <a:rPr dirty="0" err="1"/>
              <a:t>契約の箱の安置</a:t>
            </a:r>
            <a:endParaRPr dirty="0"/>
          </a:p>
          <a:p>
            <a:pPr marL="95288" indent="-95288" defTabSz="362102">
              <a:spcBef>
                <a:spcPts val="800"/>
              </a:spcBef>
              <a:buSzPct val="100000"/>
              <a:buChar char="•"/>
              <a:defRPr sz="1400">
                <a:latin typeface="Times Roman"/>
                <a:ea typeface="Times Roman"/>
                <a:cs typeface="Times Roman"/>
                <a:sym typeface="Times Roman"/>
              </a:defRPr>
            </a:pPr>
            <a:r>
              <a:rPr dirty="0" err="1"/>
              <a:t>ソロモンの民への祝福</a:t>
            </a:r>
            <a:endParaRPr dirty="0"/>
          </a:p>
          <a:p>
            <a:pPr marL="95288" indent="-95288" defTabSz="362102">
              <a:spcBef>
                <a:spcPts val="800"/>
              </a:spcBef>
              <a:buSzPct val="100000"/>
              <a:buChar char="•"/>
              <a:defRPr sz="1400">
                <a:latin typeface="Times Roman"/>
                <a:ea typeface="Times Roman"/>
                <a:cs typeface="Times Roman"/>
                <a:sym typeface="Times Roman"/>
              </a:defRPr>
            </a:pPr>
            <a:r>
              <a:rPr dirty="0" err="1"/>
              <a:t>ソロモンの献堂に際しての長い祈り</a:t>
            </a:r>
            <a:endParaRPr dirty="0"/>
          </a:p>
          <a:p>
            <a:pPr marL="95288" indent="-95288" defTabSz="362102">
              <a:spcBef>
                <a:spcPts val="800"/>
              </a:spcBef>
              <a:buSzPct val="100000"/>
              <a:buChar char="•"/>
              <a:defRPr sz="1400">
                <a:latin typeface="Times Roman"/>
                <a:ea typeface="Times Roman"/>
                <a:cs typeface="Times Roman"/>
                <a:sym typeface="Times Roman"/>
              </a:defRPr>
            </a:pPr>
            <a:r>
              <a:rPr dirty="0" err="1"/>
              <a:t>ソロモンの最後の祝福</a:t>
            </a:r>
            <a:endParaRPr dirty="0"/>
          </a:p>
          <a:p>
            <a:pPr marL="95288" indent="-95288" defTabSz="362102">
              <a:spcBef>
                <a:spcPts val="800"/>
              </a:spcBef>
              <a:buSzPct val="100000"/>
              <a:buChar char="•"/>
              <a:defRPr sz="1400">
                <a:latin typeface="Times Roman"/>
                <a:ea typeface="Times Roman"/>
                <a:cs typeface="Times Roman"/>
                <a:sym typeface="Times Roman"/>
              </a:defRPr>
            </a:pPr>
            <a:r>
              <a:rPr dirty="0"/>
              <a:t>長く続くスコットの祭り（仮庵の祭り）での犠牲の開始（1列王記8:2、65）</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62">
                                            <p:bg/>
                                          </p:spTgt>
                                        </p:tgtEl>
                                        <p:attrNameLst>
                                          <p:attrName>style.visibility</p:attrName>
                                        </p:attrNameLst>
                                      </p:cBhvr>
                                      <p:to>
                                        <p:strVal val="visible"/>
                                      </p:to>
                                    </p:set>
                                    <p:anim calcmode="lin" valueType="num">
                                      <p:cBhvr>
                                        <p:cTn id="7" dur="500" fill="hold"/>
                                        <p:tgtEl>
                                          <p:spTgt spid="462">
                                            <p:bg/>
                                          </p:spTgt>
                                        </p:tgtEl>
                                        <p:attrNameLst>
                                          <p:attrName>ppt_w</p:attrName>
                                        </p:attrNameLst>
                                      </p:cBhvr>
                                      <p:tavLst>
                                        <p:tav tm="0">
                                          <p:val>
                                            <p:fltVal val="0"/>
                                          </p:val>
                                        </p:tav>
                                        <p:tav tm="100000">
                                          <p:val>
                                            <p:strVal val="#ppt_w"/>
                                          </p:val>
                                        </p:tav>
                                      </p:tavLst>
                                    </p:anim>
                                    <p:anim calcmode="lin" valueType="num">
                                      <p:cBhvr>
                                        <p:cTn id="8" dur="500" fill="hold"/>
                                        <p:tgtEl>
                                          <p:spTgt spid="46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62">
                                            <p:txEl>
                                              <p:pRg st="0" end="0"/>
                                            </p:txEl>
                                          </p:spTgt>
                                        </p:tgtEl>
                                        <p:attrNameLst>
                                          <p:attrName>style.visibility</p:attrName>
                                        </p:attrNameLst>
                                      </p:cBhvr>
                                      <p:to>
                                        <p:strVal val="visible"/>
                                      </p:to>
                                    </p:set>
                                    <p:anim calcmode="lin" valueType="num">
                                      <p:cBhvr>
                                        <p:cTn id="11" dur="500" fill="hold"/>
                                        <p:tgtEl>
                                          <p:spTgt spid="46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6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62">
                                            <p:txEl>
                                              <p:pRg st="1" end="1"/>
                                            </p:txEl>
                                          </p:spTgt>
                                        </p:tgtEl>
                                        <p:attrNameLst>
                                          <p:attrName>style.visibility</p:attrName>
                                        </p:attrNameLst>
                                      </p:cBhvr>
                                      <p:to>
                                        <p:strVal val="visible"/>
                                      </p:to>
                                    </p:set>
                                    <p:anim calcmode="lin" valueType="num">
                                      <p:cBhvr>
                                        <p:cTn id="16" dur="500" fill="hold"/>
                                        <p:tgtEl>
                                          <p:spTgt spid="46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6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62">
                                            <p:txEl>
                                              <p:pRg st="2" end="2"/>
                                            </p:txEl>
                                          </p:spTgt>
                                        </p:tgtEl>
                                        <p:attrNameLst>
                                          <p:attrName>style.visibility</p:attrName>
                                        </p:attrNameLst>
                                      </p:cBhvr>
                                      <p:to>
                                        <p:strVal val="visible"/>
                                      </p:to>
                                    </p:set>
                                    <p:anim calcmode="lin" valueType="num">
                                      <p:cBhvr>
                                        <p:cTn id="21" dur="500" fill="hold"/>
                                        <p:tgtEl>
                                          <p:spTgt spid="46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6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462">
                                            <p:txEl>
                                              <p:pRg st="3" end="3"/>
                                            </p:txEl>
                                          </p:spTgt>
                                        </p:tgtEl>
                                        <p:attrNameLst>
                                          <p:attrName>style.visibility</p:attrName>
                                        </p:attrNameLst>
                                      </p:cBhvr>
                                      <p:to>
                                        <p:strVal val="visible"/>
                                      </p:to>
                                    </p:set>
                                    <p:anim calcmode="lin" valueType="num">
                                      <p:cBhvr>
                                        <p:cTn id="26" dur="500" fill="hold"/>
                                        <p:tgtEl>
                                          <p:spTgt spid="46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62">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462">
                                            <p:txEl>
                                              <p:pRg st="4" end="4"/>
                                            </p:txEl>
                                          </p:spTgt>
                                        </p:tgtEl>
                                        <p:attrNameLst>
                                          <p:attrName>style.visibility</p:attrName>
                                        </p:attrNameLst>
                                      </p:cBhvr>
                                      <p:to>
                                        <p:strVal val="visible"/>
                                      </p:to>
                                    </p:set>
                                    <p:anim calcmode="lin" valueType="num">
                                      <p:cBhvr>
                                        <p:cTn id="31" dur="500" fill="hold"/>
                                        <p:tgtEl>
                                          <p:spTgt spid="46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62">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462">
                                            <p:txEl>
                                              <p:pRg st="5" end="5"/>
                                            </p:txEl>
                                          </p:spTgt>
                                        </p:tgtEl>
                                        <p:attrNameLst>
                                          <p:attrName>style.visibility</p:attrName>
                                        </p:attrNameLst>
                                      </p:cBhvr>
                                      <p:to>
                                        <p:strVal val="visible"/>
                                      </p:to>
                                    </p:set>
                                    <p:anim calcmode="lin" valueType="num">
                                      <p:cBhvr>
                                        <p:cTn id="36" dur="500" fill="hold"/>
                                        <p:tgtEl>
                                          <p:spTgt spid="462">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462">
                                            <p:txEl>
                                              <p:pRg st="5" end="5"/>
                                            </p:txEl>
                                          </p:spTgt>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3" presetClass="entr" presetSubtype="16" fill="hold" grpId="2" nodeType="afterEffect">
                                  <p:stCondLst>
                                    <p:cond delay="0"/>
                                  </p:stCondLst>
                                  <p:iterate>
                                    <p:tmAbs val="0"/>
                                  </p:iterate>
                                  <p:childTnLst>
                                    <p:set>
                                      <p:cBhvr>
                                        <p:cTn id="40" fill="hold"/>
                                        <p:tgtEl>
                                          <p:spTgt spid="463">
                                            <p:bg/>
                                          </p:spTgt>
                                        </p:tgtEl>
                                        <p:attrNameLst>
                                          <p:attrName>style.visibility</p:attrName>
                                        </p:attrNameLst>
                                      </p:cBhvr>
                                      <p:to>
                                        <p:strVal val="visible"/>
                                      </p:to>
                                    </p:set>
                                    <p:anim calcmode="lin" valueType="num">
                                      <p:cBhvr>
                                        <p:cTn id="41" dur="500" fill="hold"/>
                                        <p:tgtEl>
                                          <p:spTgt spid="463">
                                            <p:bg/>
                                          </p:spTgt>
                                        </p:tgtEl>
                                        <p:attrNameLst>
                                          <p:attrName>ppt_w</p:attrName>
                                        </p:attrNameLst>
                                      </p:cBhvr>
                                      <p:tavLst>
                                        <p:tav tm="0">
                                          <p:val>
                                            <p:fltVal val="0"/>
                                          </p:val>
                                        </p:tav>
                                        <p:tav tm="100000">
                                          <p:val>
                                            <p:strVal val="#ppt_w"/>
                                          </p:val>
                                        </p:tav>
                                      </p:tavLst>
                                    </p:anim>
                                    <p:anim calcmode="lin" valueType="num">
                                      <p:cBhvr>
                                        <p:cTn id="42" dur="500" fill="hold"/>
                                        <p:tgtEl>
                                          <p:spTgt spid="463">
                                            <p:bg/>
                                          </p:spTgt>
                                        </p:tgtEl>
                                        <p:attrNameLst>
                                          <p:attrName>ppt_h</p:attrName>
                                        </p:attrNameLst>
                                      </p:cBhvr>
                                      <p:tavLst>
                                        <p:tav tm="0">
                                          <p:val>
                                            <p:fltVal val="0"/>
                                          </p:val>
                                        </p:tav>
                                        <p:tav tm="100000">
                                          <p:val>
                                            <p:strVal val="#ppt_h"/>
                                          </p:val>
                                        </p:tav>
                                      </p:tavLst>
                                    </p:anim>
                                  </p:childTnLst>
                                </p:cTn>
                              </p:par>
                              <p:par>
                                <p:cTn id="43" presetID="23" presetClass="entr" presetSubtype="16" fill="hold" grpId="2" nodeType="withEffect">
                                  <p:stCondLst>
                                    <p:cond delay="0"/>
                                  </p:stCondLst>
                                  <p:iterate>
                                    <p:tmAbs val="0"/>
                                  </p:iterate>
                                  <p:childTnLst>
                                    <p:set>
                                      <p:cBhvr>
                                        <p:cTn id="44" fill="hold"/>
                                        <p:tgtEl>
                                          <p:spTgt spid="463">
                                            <p:txEl>
                                              <p:pRg st="0" end="0"/>
                                            </p:txEl>
                                          </p:spTgt>
                                        </p:tgtEl>
                                        <p:attrNameLst>
                                          <p:attrName>style.visibility</p:attrName>
                                        </p:attrNameLst>
                                      </p:cBhvr>
                                      <p:to>
                                        <p:strVal val="visible"/>
                                      </p:to>
                                    </p:set>
                                    <p:anim calcmode="lin" valueType="num">
                                      <p:cBhvr>
                                        <p:cTn id="45" dur="500" fill="hold"/>
                                        <p:tgtEl>
                                          <p:spTgt spid="46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463">
                                            <p:txEl>
                                              <p:pRg st="0" end="0"/>
                                            </p:txEl>
                                          </p:spTgt>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3" presetClass="entr" presetSubtype="16" fill="hold" grpId="2" nodeType="afterEffect">
                                  <p:stCondLst>
                                    <p:cond delay="0"/>
                                  </p:stCondLst>
                                  <p:iterate>
                                    <p:tmAbs val="0"/>
                                  </p:iterate>
                                  <p:childTnLst>
                                    <p:set>
                                      <p:cBhvr>
                                        <p:cTn id="49" fill="hold"/>
                                        <p:tgtEl>
                                          <p:spTgt spid="463">
                                            <p:txEl>
                                              <p:pRg st="1" end="1"/>
                                            </p:txEl>
                                          </p:spTgt>
                                        </p:tgtEl>
                                        <p:attrNameLst>
                                          <p:attrName>style.visibility</p:attrName>
                                        </p:attrNameLst>
                                      </p:cBhvr>
                                      <p:to>
                                        <p:strVal val="visible"/>
                                      </p:to>
                                    </p:set>
                                    <p:anim calcmode="lin" valueType="num">
                                      <p:cBhvr>
                                        <p:cTn id="50" dur="500" fill="hold"/>
                                        <p:tgtEl>
                                          <p:spTgt spid="463">
                                            <p:txEl>
                                              <p:pRg st="1" end="1"/>
                                            </p:txEl>
                                          </p:spTgt>
                                        </p:tgtEl>
                                        <p:attrNameLst>
                                          <p:attrName>ppt_w</p:attrName>
                                        </p:attrNameLst>
                                      </p:cBhvr>
                                      <p:tavLst>
                                        <p:tav tm="0">
                                          <p:val>
                                            <p:fltVal val="0"/>
                                          </p:val>
                                        </p:tav>
                                        <p:tav tm="100000">
                                          <p:val>
                                            <p:strVal val="#ppt_w"/>
                                          </p:val>
                                        </p:tav>
                                      </p:tavLst>
                                    </p:anim>
                                    <p:anim calcmode="lin" valueType="num">
                                      <p:cBhvr>
                                        <p:cTn id="51" dur="500" fill="hold"/>
                                        <p:tgtEl>
                                          <p:spTgt spid="463">
                                            <p:txEl>
                                              <p:pRg st="1" end="1"/>
                                            </p:txEl>
                                          </p:spTgt>
                                        </p:tgtEl>
                                        <p:attrNameLst>
                                          <p:attrName>ppt_h</p:attrName>
                                        </p:attrNameLst>
                                      </p:cBhvr>
                                      <p:tavLst>
                                        <p:tav tm="0">
                                          <p:val>
                                            <p:fltVal val="0"/>
                                          </p:val>
                                        </p:tav>
                                        <p:tav tm="100000">
                                          <p:val>
                                            <p:strVal val="#ppt_h"/>
                                          </p:val>
                                        </p:tav>
                                      </p:tavLst>
                                    </p:anim>
                                  </p:childTnLst>
                                </p:cTn>
                              </p:par>
                            </p:childTnLst>
                          </p:cTn>
                        </p:par>
                        <p:par>
                          <p:cTn id="52" fill="hold">
                            <p:stCondLst>
                              <p:cond delay="4000"/>
                            </p:stCondLst>
                            <p:childTnLst>
                              <p:par>
                                <p:cTn id="53" presetID="23" presetClass="entr" presetSubtype="16" fill="hold" grpId="2" nodeType="afterEffect">
                                  <p:stCondLst>
                                    <p:cond delay="0"/>
                                  </p:stCondLst>
                                  <p:iterate>
                                    <p:tmAbs val="0"/>
                                  </p:iterate>
                                  <p:childTnLst>
                                    <p:set>
                                      <p:cBhvr>
                                        <p:cTn id="54" fill="hold"/>
                                        <p:tgtEl>
                                          <p:spTgt spid="463">
                                            <p:txEl>
                                              <p:pRg st="2" end="2"/>
                                            </p:txEl>
                                          </p:spTgt>
                                        </p:tgtEl>
                                        <p:attrNameLst>
                                          <p:attrName>style.visibility</p:attrName>
                                        </p:attrNameLst>
                                      </p:cBhvr>
                                      <p:to>
                                        <p:strVal val="visible"/>
                                      </p:to>
                                    </p:set>
                                    <p:anim calcmode="lin" valueType="num">
                                      <p:cBhvr>
                                        <p:cTn id="55" dur="500" fill="hold"/>
                                        <p:tgtEl>
                                          <p:spTgt spid="463">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463">
                                            <p:txEl>
                                              <p:pRg st="2" end="2"/>
                                            </p:txEl>
                                          </p:spTgt>
                                        </p:tgtEl>
                                        <p:attrNameLst>
                                          <p:attrName>ppt_h</p:attrName>
                                        </p:attrNameLst>
                                      </p:cBhvr>
                                      <p:tavLst>
                                        <p:tav tm="0">
                                          <p:val>
                                            <p:fltVal val="0"/>
                                          </p:val>
                                        </p:tav>
                                        <p:tav tm="100000">
                                          <p:val>
                                            <p:strVal val="#ppt_h"/>
                                          </p:val>
                                        </p:tav>
                                      </p:tavLst>
                                    </p:anim>
                                  </p:childTnLst>
                                </p:cTn>
                              </p:par>
                            </p:childTnLst>
                          </p:cTn>
                        </p:par>
                        <p:par>
                          <p:cTn id="57" fill="hold">
                            <p:stCondLst>
                              <p:cond delay="4500"/>
                            </p:stCondLst>
                            <p:childTnLst>
                              <p:par>
                                <p:cTn id="58" presetID="23" presetClass="entr" presetSubtype="16" fill="hold" grpId="2" nodeType="afterEffect">
                                  <p:stCondLst>
                                    <p:cond delay="0"/>
                                  </p:stCondLst>
                                  <p:iterate>
                                    <p:tmAbs val="0"/>
                                  </p:iterate>
                                  <p:childTnLst>
                                    <p:set>
                                      <p:cBhvr>
                                        <p:cTn id="59" fill="hold"/>
                                        <p:tgtEl>
                                          <p:spTgt spid="463">
                                            <p:txEl>
                                              <p:pRg st="3" end="3"/>
                                            </p:txEl>
                                          </p:spTgt>
                                        </p:tgtEl>
                                        <p:attrNameLst>
                                          <p:attrName>style.visibility</p:attrName>
                                        </p:attrNameLst>
                                      </p:cBhvr>
                                      <p:to>
                                        <p:strVal val="visible"/>
                                      </p:to>
                                    </p:set>
                                    <p:anim calcmode="lin" valueType="num">
                                      <p:cBhvr>
                                        <p:cTn id="60" dur="500" fill="hold"/>
                                        <p:tgtEl>
                                          <p:spTgt spid="463">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463">
                                            <p:txEl>
                                              <p:pRg st="3" end="3"/>
                                            </p:txEl>
                                          </p:spTgt>
                                        </p:tgtEl>
                                        <p:attrNameLst>
                                          <p:attrName>ppt_h</p:attrName>
                                        </p:attrNameLst>
                                      </p:cBhvr>
                                      <p:tavLst>
                                        <p:tav tm="0">
                                          <p:val>
                                            <p:fltVal val="0"/>
                                          </p:val>
                                        </p:tav>
                                        <p:tav tm="100000">
                                          <p:val>
                                            <p:strVal val="#ppt_h"/>
                                          </p:val>
                                        </p:tav>
                                      </p:tavLst>
                                    </p:anim>
                                  </p:childTnLst>
                                </p:cTn>
                              </p:par>
                            </p:childTnLst>
                          </p:cTn>
                        </p:par>
                        <p:par>
                          <p:cTn id="62" fill="hold">
                            <p:stCondLst>
                              <p:cond delay="5000"/>
                            </p:stCondLst>
                            <p:childTnLst>
                              <p:par>
                                <p:cTn id="63" presetID="23" presetClass="entr" presetSubtype="16" fill="hold" grpId="2" nodeType="afterEffect">
                                  <p:stCondLst>
                                    <p:cond delay="0"/>
                                  </p:stCondLst>
                                  <p:iterate>
                                    <p:tmAbs val="0"/>
                                  </p:iterate>
                                  <p:childTnLst>
                                    <p:set>
                                      <p:cBhvr>
                                        <p:cTn id="64" fill="hold"/>
                                        <p:tgtEl>
                                          <p:spTgt spid="463">
                                            <p:txEl>
                                              <p:pRg st="4" end="4"/>
                                            </p:txEl>
                                          </p:spTgt>
                                        </p:tgtEl>
                                        <p:attrNameLst>
                                          <p:attrName>style.visibility</p:attrName>
                                        </p:attrNameLst>
                                      </p:cBhvr>
                                      <p:to>
                                        <p:strVal val="visible"/>
                                      </p:to>
                                    </p:set>
                                    <p:anim calcmode="lin" valueType="num">
                                      <p:cBhvr>
                                        <p:cTn id="65" dur="500" fill="hold"/>
                                        <p:tgtEl>
                                          <p:spTgt spid="463">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463">
                                            <p:txEl>
                                              <p:pRg st="4" end="4"/>
                                            </p:txEl>
                                          </p:spTgt>
                                        </p:tgtEl>
                                        <p:attrNameLst>
                                          <p:attrName>ppt_h</p:attrName>
                                        </p:attrNameLst>
                                      </p:cBhvr>
                                      <p:tavLst>
                                        <p:tav tm="0">
                                          <p:val>
                                            <p:fltVal val="0"/>
                                          </p:val>
                                        </p:tav>
                                        <p:tav tm="100000">
                                          <p:val>
                                            <p:strVal val="#ppt_h"/>
                                          </p:val>
                                        </p:tav>
                                      </p:tavLst>
                                    </p:anim>
                                  </p:childTnLst>
                                </p:cTn>
                              </p:par>
                            </p:childTnLst>
                          </p:cTn>
                        </p:par>
                        <p:par>
                          <p:cTn id="67" fill="hold">
                            <p:stCondLst>
                              <p:cond delay="5500"/>
                            </p:stCondLst>
                            <p:childTnLst>
                              <p:par>
                                <p:cTn id="68" presetID="23" presetClass="entr" presetSubtype="16" fill="hold" grpId="2" nodeType="afterEffect">
                                  <p:stCondLst>
                                    <p:cond delay="0"/>
                                  </p:stCondLst>
                                  <p:iterate>
                                    <p:tmAbs val="0"/>
                                  </p:iterate>
                                  <p:childTnLst>
                                    <p:set>
                                      <p:cBhvr>
                                        <p:cTn id="69" fill="hold"/>
                                        <p:tgtEl>
                                          <p:spTgt spid="463">
                                            <p:txEl>
                                              <p:pRg st="5" end="5"/>
                                            </p:txEl>
                                          </p:spTgt>
                                        </p:tgtEl>
                                        <p:attrNameLst>
                                          <p:attrName>style.visibility</p:attrName>
                                        </p:attrNameLst>
                                      </p:cBhvr>
                                      <p:to>
                                        <p:strVal val="visible"/>
                                      </p:to>
                                    </p:set>
                                    <p:anim calcmode="lin" valueType="num">
                                      <p:cBhvr>
                                        <p:cTn id="70" dur="500" fill="hold"/>
                                        <p:tgtEl>
                                          <p:spTgt spid="463">
                                            <p:txEl>
                                              <p:pRg st="5" end="5"/>
                                            </p:txEl>
                                          </p:spTgt>
                                        </p:tgtEl>
                                        <p:attrNameLst>
                                          <p:attrName>ppt_w</p:attrName>
                                        </p:attrNameLst>
                                      </p:cBhvr>
                                      <p:tavLst>
                                        <p:tav tm="0">
                                          <p:val>
                                            <p:fltVal val="0"/>
                                          </p:val>
                                        </p:tav>
                                        <p:tav tm="100000">
                                          <p:val>
                                            <p:strVal val="#ppt_w"/>
                                          </p:val>
                                        </p:tav>
                                      </p:tavLst>
                                    </p:anim>
                                    <p:anim calcmode="lin" valueType="num">
                                      <p:cBhvr>
                                        <p:cTn id="71" dur="500" fill="hold"/>
                                        <p:tgtEl>
                                          <p:spTgt spid="463">
                                            <p:txEl>
                                              <p:pRg st="5" end="5"/>
                                            </p:txEl>
                                          </p:spTgt>
                                        </p:tgtEl>
                                        <p:attrNameLst>
                                          <p:attrName>ppt_h</p:attrName>
                                        </p:attrNameLst>
                                      </p:cBhvr>
                                      <p:tavLst>
                                        <p:tav tm="0">
                                          <p:val>
                                            <p:fltVal val="0"/>
                                          </p:val>
                                        </p:tav>
                                        <p:tav tm="100000">
                                          <p:val>
                                            <p:strVal val="#ppt_h"/>
                                          </p:val>
                                        </p:tav>
                                      </p:tavLst>
                                    </p:anim>
                                  </p:childTnLst>
                                </p:cTn>
                              </p:par>
                            </p:childTnLst>
                          </p:cTn>
                        </p:par>
                        <p:par>
                          <p:cTn id="72" fill="hold">
                            <p:stCondLst>
                              <p:cond delay="6000"/>
                            </p:stCondLst>
                            <p:childTnLst>
                              <p:par>
                                <p:cTn id="73" presetID="23" presetClass="entr" presetSubtype="16" fill="hold" grpId="2" nodeType="afterEffect">
                                  <p:stCondLst>
                                    <p:cond delay="0"/>
                                  </p:stCondLst>
                                  <p:iterate>
                                    <p:tmAbs val="0"/>
                                  </p:iterate>
                                  <p:childTnLst>
                                    <p:set>
                                      <p:cBhvr>
                                        <p:cTn id="74" fill="hold"/>
                                        <p:tgtEl>
                                          <p:spTgt spid="463">
                                            <p:txEl>
                                              <p:pRg st="6" end="6"/>
                                            </p:txEl>
                                          </p:spTgt>
                                        </p:tgtEl>
                                        <p:attrNameLst>
                                          <p:attrName>style.visibility</p:attrName>
                                        </p:attrNameLst>
                                      </p:cBhvr>
                                      <p:to>
                                        <p:strVal val="visible"/>
                                      </p:to>
                                    </p:set>
                                    <p:anim calcmode="lin" valueType="num">
                                      <p:cBhvr>
                                        <p:cTn id="75" dur="500" fill="hold"/>
                                        <p:tgtEl>
                                          <p:spTgt spid="463">
                                            <p:txEl>
                                              <p:pRg st="6" end="6"/>
                                            </p:txEl>
                                          </p:spTgt>
                                        </p:tgtEl>
                                        <p:attrNameLst>
                                          <p:attrName>ppt_w</p:attrName>
                                        </p:attrNameLst>
                                      </p:cBhvr>
                                      <p:tavLst>
                                        <p:tav tm="0">
                                          <p:val>
                                            <p:fltVal val="0"/>
                                          </p:val>
                                        </p:tav>
                                        <p:tav tm="100000">
                                          <p:val>
                                            <p:strVal val="#ppt_w"/>
                                          </p:val>
                                        </p:tav>
                                      </p:tavLst>
                                    </p:anim>
                                    <p:anim calcmode="lin" valueType="num">
                                      <p:cBhvr>
                                        <p:cTn id="76" dur="500" fill="hold"/>
                                        <p:tgtEl>
                                          <p:spTgt spid="46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1" build="p" bldLvl="5" animBg="1" advAuto="0"/>
      <p:bldP spid="463" grpId="2"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Google Shape;579;p34"/>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43</a:t>
            </a:fld>
            <a:endParaRPr/>
          </a:p>
        </p:txBody>
      </p:sp>
      <p:sp>
        <p:nvSpPr>
          <p:cNvPr id="466" name="Google Shape;580;p34"/>
          <p:cNvSpPr txBox="1">
            <a:spLocks noGrp="1"/>
          </p:cNvSpPr>
          <p:nvPr>
            <p:ph type="title"/>
          </p:nvPr>
        </p:nvSpPr>
        <p:spPr>
          <a:prstGeom prst="rect">
            <a:avLst/>
          </a:prstGeom>
        </p:spPr>
        <p:txBody>
          <a:bodyPr/>
          <a:lstStyle/>
          <a:p>
            <a:r>
              <a:rPr dirty="0"/>
              <a:t>The Glory </a:t>
            </a:r>
            <a:r>
              <a:rPr dirty="0" err="1"/>
              <a:t>栄光</a:t>
            </a:r>
            <a:r>
              <a:rPr dirty="0"/>
              <a:t>　</a:t>
            </a:r>
            <a:r>
              <a:rPr sz="3200" dirty="0"/>
              <a:t>(8:10-11)</a:t>
            </a:r>
          </a:p>
        </p:txBody>
      </p:sp>
      <p:sp>
        <p:nvSpPr>
          <p:cNvPr id="467" name="Google Shape;581;p34"/>
          <p:cNvSpPr txBox="1">
            <a:spLocks noGrp="1"/>
          </p:cNvSpPr>
          <p:nvPr>
            <p:ph type="body" sz="half" idx="1"/>
          </p:nvPr>
        </p:nvSpPr>
        <p:spPr>
          <a:xfrm>
            <a:off x="228600" y="1863878"/>
            <a:ext cx="8686800" cy="2605520"/>
          </a:xfrm>
          <a:prstGeom prst="rect">
            <a:avLst/>
          </a:prstGeom>
        </p:spPr>
        <p:txBody>
          <a:bodyPr/>
          <a:lstStyle/>
          <a:p>
            <a:pPr marL="328929" indent="-328929" defTabSz="640079">
              <a:lnSpc>
                <a:spcPct val="90000"/>
              </a:lnSpc>
              <a:spcBef>
                <a:spcPts val="0"/>
              </a:spcBef>
              <a:buSzTx/>
              <a:buNone/>
              <a:defRPr sz="2200" b="1"/>
            </a:pPr>
            <a:r>
              <a:rPr dirty="0"/>
              <a:t>The term</a:t>
            </a:r>
            <a:r>
              <a:rPr b="0" dirty="0"/>
              <a:t> </a:t>
            </a:r>
            <a:r>
              <a:rPr b="0" dirty="0" err="1">
                <a:latin typeface="HebrewTh" pitchFamily="2" charset="0"/>
                <a:ea typeface="+mn-ea"/>
                <a:cs typeface="+mn-cs"/>
                <a:sym typeface="Arial"/>
              </a:rPr>
              <a:t>dObKA</a:t>
            </a:r>
            <a:r>
              <a:rPr b="0" dirty="0"/>
              <a:t> </a:t>
            </a:r>
            <a:r>
              <a:rPr dirty="0"/>
              <a:t>(= glory, weight) derives from the notion of heaviness.</a:t>
            </a:r>
          </a:p>
          <a:p>
            <a:pPr marL="328929" indent="-328929" defTabSz="640079">
              <a:lnSpc>
                <a:spcPct val="90000"/>
              </a:lnSpc>
              <a:buSzPts val="1900"/>
              <a:defRPr sz="1900" i="1"/>
            </a:pPr>
            <a:r>
              <a:rPr dirty="0"/>
              <a:t>Yahweh’s glory appeared in the cloud in the wilderness (Ex. 16:7, 10), at Mt. Sinai (Ex. 24:16-17), and eventually took up residence in the Tent of Meeting (Ex. 29:42-43; 40:34-35).</a:t>
            </a:r>
          </a:p>
          <a:p>
            <a:pPr marL="328929" indent="-328929" defTabSz="640079">
              <a:lnSpc>
                <a:spcPct val="90000"/>
              </a:lnSpc>
              <a:buSzPts val="1900"/>
              <a:defRPr sz="1900" i="1"/>
            </a:pPr>
            <a:r>
              <a:rPr dirty="0"/>
              <a:t>The association of Yahweh’s glory with the cloud suggests that the glory was visible and that God, in the mystery of his Being, was within the cloud.</a:t>
            </a:r>
          </a:p>
          <a:p>
            <a:pPr marL="328929" indent="-328929" defTabSz="640079">
              <a:lnSpc>
                <a:spcPct val="90000"/>
              </a:lnSpc>
              <a:buSzPts val="1900"/>
              <a:defRPr sz="1900" i="1"/>
            </a:pPr>
            <a:r>
              <a:rPr dirty="0"/>
              <a:t>The essence of God’s glory is his goodness, mercy and compassion (Ex. 33:18-23).</a:t>
            </a:r>
          </a:p>
        </p:txBody>
      </p:sp>
      <p:sp>
        <p:nvSpPr>
          <p:cNvPr id="468" name="Google Shape;581;p34"/>
          <p:cNvSpPr txBox="1"/>
          <p:nvPr/>
        </p:nvSpPr>
        <p:spPr>
          <a:xfrm>
            <a:off x="121738" y="4364577"/>
            <a:ext cx="8686801" cy="2605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69900" indent="-469900">
              <a:lnSpc>
                <a:spcPct val="90000"/>
              </a:lnSpc>
              <a:defRPr sz="2100" b="1">
                <a:latin typeface="Times New Roman"/>
                <a:ea typeface="Times New Roman"/>
                <a:cs typeface="Times New Roman"/>
                <a:sym typeface="Times New Roman"/>
              </a:defRPr>
            </a:pPr>
            <a:r>
              <a:t>dObKA （= 栄光、重み）という語は、「重さ」の概念に由来する </a:t>
            </a:r>
            <a:endParaRPr sz="3000"/>
          </a:p>
          <a:p>
            <a:pPr marL="120315" indent="-120315" defTabSz="457200">
              <a:buSzPct val="100000"/>
              <a:buChar char="•"/>
              <a:defRPr sz="1600">
                <a:latin typeface="Times Roman"/>
                <a:ea typeface="Times Roman"/>
                <a:cs typeface="Times Roman"/>
                <a:sym typeface="Times Roman"/>
              </a:defRPr>
            </a:pPr>
            <a:r>
              <a:t>ヤハウェの栄光は、荒野の雲の中に現れた（出エジプト記16:7、10）、シナイ山にも現れた （出エジプト記24:16-17）、そしてついには会見の幕屋に宿った（出エジプト記29:42-43、40:34-35）</a:t>
            </a:r>
          </a:p>
          <a:p>
            <a:pPr marL="120315" indent="-120315" defTabSz="457200">
              <a:buSzPct val="100000"/>
              <a:buChar char="•"/>
              <a:defRPr sz="1600">
                <a:latin typeface="Times Roman"/>
                <a:ea typeface="Times Roman"/>
                <a:cs typeface="Times Roman"/>
                <a:sym typeface="Times Roman"/>
              </a:defRPr>
            </a:pPr>
            <a:r>
              <a:t>ヤハウェの栄光が雲と結びつけられることは、その栄光が目に見えるものであり、神がその存在の神秘のうちに雲の中におられることを示唆している。</a:t>
            </a:r>
          </a:p>
          <a:p>
            <a:pPr marL="120315" indent="-120315" defTabSz="457200">
              <a:buSzPct val="100000"/>
              <a:buChar char="•"/>
              <a:defRPr sz="1600">
                <a:latin typeface="Times Roman"/>
                <a:ea typeface="Times Roman"/>
                <a:cs typeface="Times Roman"/>
                <a:sym typeface="Times Roman"/>
              </a:defRPr>
            </a:pPr>
            <a:r>
              <a:t>神の栄光の本質は、その善さ、憐れみ、そして哀れみである（出エジプト記33:18-23）</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67">
                                            <p:bg/>
                                          </p:spTgt>
                                        </p:tgtEl>
                                        <p:attrNameLst>
                                          <p:attrName>style.visibility</p:attrName>
                                        </p:attrNameLst>
                                      </p:cBhvr>
                                      <p:to>
                                        <p:strVal val="visible"/>
                                      </p:to>
                                    </p:set>
                                    <p:anim calcmode="lin" valueType="num">
                                      <p:cBhvr>
                                        <p:cTn id="7" dur="500" fill="hold"/>
                                        <p:tgtEl>
                                          <p:spTgt spid="467">
                                            <p:bg/>
                                          </p:spTgt>
                                        </p:tgtEl>
                                        <p:attrNameLst>
                                          <p:attrName>ppt_w</p:attrName>
                                        </p:attrNameLst>
                                      </p:cBhvr>
                                      <p:tavLst>
                                        <p:tav tm="0">
                                          <p:val>
                                            <p:fltVal val="0"/>
                                          </p:val>
                                        </p:tav>
                                        <p:tav tm="100000">
                                          <p:val>
                                            <p:strVal val="#ppt_w"/>
                                          </p:val>
                                        </p:tav>
                                      </p:tavLst>
                                    </p:anim>
                                    <p:anim calcmode="lin" valueType="num">
                                      <p:cBhvr>
                                        <p:cTn id="8" dur="500" fill="hold"/>
                                        <p:tgtEl>
                                          <p:spTgt spid="46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67">
                                            <p:txEl>
                                              <p:pRg st="0" end="0"/>
                                            </p:txEl>
                                          </p:spTgt>
                                        </p:tgtEl>
                                        <p:attrNameLst>
                                          <p:attrName>style.visibility</p:attrName>
                                        </p:attrNameLst>
                                      </p:cBhvr>
                                      <p:to>
                                        <p:strVal val="visible"/>
                                      </p:to>
                                    </p:set>
                                    <p:anim calcmode="lin" valueType="num">
                                      <p:cBhvr>
                                        <p:cTn id="11" dur="500" fill="hold"/>
                                        <p:tgtEl>
                                          <p:spTgt spid="46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6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67">
                                            <p:txEl>
                                              <p:pRg st="1" end="1"/>
                                            </p:txEl>
                                          </p:spTgt>
                                        </p:tgtEl>
                                        <p:attrNameLst>
                                          <p:attrName>style.visibility</p:attrName>
                                        </p:attrNameLst>
                                      </p:cBhvr>
                                      <p:to>
                                        <p:strVal val="visible"/>
                                      </p:to>
                                    </p:set>
                                    <p:anim calcmode="lin" valueType="num">
                                      <p:cBhvr>
                                        <p:cTn id="16" dur="500" fill="hold"/>
                                        <p:tgtEl>
                                          <p:spTgt spid="46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6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67">
                                            <p:txEl>
                                              <p:pRg st="2" end="2"/>
                                            </p:txEl>
                                          </p:spTgt>
                                        </p:tgtEl>
                                        <p:attrNameLst>
                                          <p:attrName>style.visibility</p:attrName>
                                        </p:attrNameLst>
                                      </p:cBhvr>
                                      <p:to>
                                        <p:strVal val="visible"/>
                                      </p:to>
                                    </p:set>
                                    <p:anim calcmode="lin" valueType="num">
                                      <p:cBhvr>
                                        <p:cTn id="21" dur="500" fill="hold"/>
                                        <p:tgtEl>
                                          <p:spTgt spid="46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67">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467">
                                            <p:txEl>
                                              <p:pRg st="3" end="3"/>
                                            </p:txEl>
                                          </p:spTgt>
                                        </p:tgtEl>
                                        <p:attrNameLst>
                                          <p:attrName>style.visibility</p:attrName>
                                        </p:attrNameLst>
                                      </p:cBhvr>
                                      <p:to>
                                        <p:strVal val="visible"/>
                                      </p:to>
                                    </p:set>
                                    <p:anim calcmode="lin" valueType="num">
                                      <p:cBhvr>
                                        <p:cTn id="26" dur="500" fill="hold"/>
                                        <p:tgtEl>
                                          <p:spTgt spid="46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67">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2" nodeType="afterEffect">
                                  <p:stCondLst>
                                    <p:cond delay="0"/>
                                  </p:stCondLst>
                                  <p:iterate>
                                    <p:tmAbs val="0"/>
                                  </p:iterate>
                                  <p:childTnLst>
                                    <p:set>
                                      <p:cBhvr>
                                        <p:cTn id="30" fill="hold"/>
                                        <p:tgtEl>
                                          <p:spTgt spid="468">
                                            <p:bg/>
                                          </p:spTgt>
                                        </p:tgtEl>
                                        <p:attrNameLst>
                                          <p:attrName>style.visibility</p:attrName>
                                        </p:attrNameLst>
                                      </p:cBhvr>
                                      <p:to>
                                        <p:strVal val="visible"/>
                                      </p:to>
                                    </p:set>
                                    <p:anim calcmode="lin" valueType="num">
                                      <p:cBhvr>
                                        <p:cTn id="31" dur="500" fill="hold"/>
                                        <p:tgtEl>
                                          <p:spTgt spid="468">
                                            <p:bg/>
                                          </p:spTgt>
                                        </p:tgtEl>
                                        <p:attrNameLst>
                                          <p:attrName>ppt_w</p:attrName>
                                        </p:attrNameLst>
                                      </p:cBhvr>
                                      <p:tavLst>
                                        <p:tav tm="0">
                                          <p:val>
                                            <p:fltVal val="0"/>
                                          </p:val>
                                        </p:tav>
                                        <p:tav tm="100000">
                                          <p:val>
                                            <p:strVal val="#ppt_w"/>
                                          </p:val>
                                        </p:tav>
                                      </p:tavLst>
                                    </p:anim>
                                    <p:anim calcmode="lin" valueType="num">
                                      <p:cBhvr>
                                        <p:cTn id="32" dur="500" fill="hold"/>
                                        <p:tgtEl>
                                          <p:spTgt spid="468">
                                            <p:bg/>
                                          </p:spTgt>
                                        </p:tgtEl>
                                        <p:attrNameLst>
                                          <p:attrName>ppt_h</p:attrName>
                                        </p:attrNameLst>
                                      </p:cBhvr>
                                      <p:tavLst>
                                        <p:tav tm="0">
                                          <p:val>
                                            <p:fltVal val="0"/>
                                          </p:val>
                                        </p:tav>
                                        <p:tav tm="100000">
                                          <p:val>
                                            <p:strVal val="#ppt_h"/>
                                          </p:val>
                                        </p:tav>
                                      </p:tavLst>
                                    </p:anim>
                                  </p:childTnLst>
                                </p:cTn>
                              </p:par>
                              <p:par>
                                <p:cTn id="33" presetID="23" presetClass="entr" presetSubtype="16" fill="hold" grpId="2" nodeType="withEffect">
                                  <p:stCondLst>
                                    <p:cond delay="0"/>
                                  </p:stCondLst>
                                  <p:iterate>
                                    <p:tmAbs val="0"/>
                                  </p:iterate>
                                  <p:childTnLst>
                                    <p:set>
                                      <p:cBhvr>
                                        <p:cTn id="34" fill="hold"/>
                                        <p:tgtEl>
                                          <p:spTgt spid="468">
                                            <p:txEl>
                                              <p:pRg st="0" end="0"/>
                                            </p:txEl>
                                          </p:spTgt>
                                        </p:tgtEl>
                                        <p:attrNameLst>
                                          <p:attrName>style.visibility</p:attrName>
                                        </p:attrNameLst>
                                      </p:cBhvr>
                                      <p:to>
                                        <p:strVal val="visible"/>
                                      </p:to>
                                    </p:set>
                                    <p:anim calcmode="lin" valueType="num">
                                      <p:cBhvr>
                                        <p:cTn id="35" dur="500" fill="hold"/>
                                        <p:tgtEl>
                                          <p:spTgt spid="46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68">
                                            <p:txEl>
                                              <p:pRg st="0" end="0"/>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468">
                                            <p:txEl>
                                              <p:pRg st="1" end="1"/>
                                            </p:txEl>
                                          </p:spTgt>
                                        </p:tgtEl>
                                        <p:attrNameLst>
                                          <p:attrName>style.visibility</p:attrName>
                                        </p:attrNameLst>
                                      </p:cBhvr>
                                      <p:to>
                                        <p:strVal val="visible"/>
                                      </p:to>
                                    </p:set>
                                    <p:anim calcmode="lin" valueType="num">
                                      <p:cBhvr>
                                        <p:cTn id="40" dur="500" fill="hold"/>
                                        <p:tgtEl>
                                          <p:spTgt spid="468">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468">
                                            <p:txEl>
                                              <p:pRg st="1" end="1"/>
                                            </p:txEl>
                                          </p:spTgt>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23" presetClass="entr" presetSubtype="16" fill="hold" grpId="2" nodeType="afterEffect">
                                  <p:stCondLst>
                                    <p:cond delay="0"/>
                                  </p:stCondLst>
                                  <p:iterate>
                                    <p:tmAbs val="0"/>
                                  </p:iterate>
                                  <p:childTnLst>
                                    <p:set>
                                      <p:cBhvr>
                                        <p:cTn id="44" fill="hold"/>
                                        <p:tgtEl>
                                          <p:spTgt spid="468">
                                            <p:txEl>
                                              <p:pRg st="2" end="2"/>
                                            </p:txEl>
                                          </p:spTgt>
                                        </p:tgtEl>
                                        <p:attrNameLst>
                                          <p:attrName>style.visibility</p:attrName>
                                        </p:attrNameLst>
                                      </p:cBhvr>
                                      <p:to>
                                        <p:strVal val="visible"/>
                                      </p:to>
                                    </p:set>
                                    <p:anim calcmode="lin" valueType="num">
                                      <p:cBhvr>
                                        <p:cTn id="45" dur="500" fill="hold"/>
                                        <p:tgtEl>
                                          <p:spTgt spid="468">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468">
                                            <p:txEl>
                                              <p:pRg st="2" end="2"/>
                                            </p:txEl>
                                          </p:spTgt>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3" presetClass="entr" presetSubtype="16" fill="hold" grpId="2" nodeType="afterEffect">
                                  <p:stCondLst>
                                    <p:cond delay="0"/>
                                  </p:stCondLst>
                                  <p:iterate>
                                    <p:tmAbs val="0"/>
                                  </p:iterate>
                                  <p:childTnLst>
                                    <p:set>
                                      <p:cBhvr>
                                        <p:cTn id="49" fill="hold"/>
                                        <p:tgtEl>
                                          <p:spTgt spid="468">
                                            <p:txEl>
                                              <p:pRg st="3" end="3"/>
                                            </p:txEl>
                                          </p:spTgt>
                                        </p:tgtEl>
                                        <p:attrNameLst>
                                          <p:attrName>style.visibility</p:attrName>
                                        </p:attrNameLst>
                                      </p:cBhvr>
                                      <p:to>
                                        <p:strVal val="visible"/>
                                      </p:to>
                                    </p:set>
                                    <p:anim calcmode="lin" valueType="num">
                                      <p:cBhvr>
                                        <p:cTn id="50" dur="500" fill="hold"/>
                                        <p:tgtEl>
                                          <p:spTgt spid="468">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6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1" build="p" bldLvl="5" animBg="1" advAuto="0"/>
      <p:bldP spid="468" grpId="2"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Google Shape;594;p36"/>
          <p:cNvSpPr txBox="1">
            <a:spLocks noGrp="1"/>
          </p:cNvSpPr>
          <p:nvPr>
            <p:ph type="sldNum" sz="quarter" idx="4294967295"/>
          </p:nvPr>
        </p:nvSpPr>
        <p:spPr>
          <a:xfrm>
            <a:off x="8441434" y="6248400"/>
            <a:ext cx="245362" cy="226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44</a:t>
            </a:fld>
            <a:endParaRPr/>
          </a:p>
        </p:txBody>
      </p:sp>
      <p:sp>
        <p:nvSpPr>
          <p:cNvPr id="471" name="Google Shape;595;p36"/>
          <p:cNvSpPr txBox="1">
            <a:spLocks noGrp="1"/>
          </p:cNvSpPr>
          <p:nvPr>
            <p:ph type="title"/>
          </p:nvPr>
        </p:nvSpPr>
        <p:spPr>
          <a:prstGeom prst="rect">
            <a:avLst/>
          </a:prstGeom>
        </p:spPr>
        <p:txBody>
          <a:bodyPr/>
          <a:lstStyle/>
          <a:p>
            <a:pPr defTabSz="565330">
              <a:defRPr sz="3276"/>
            </a:pPr>
            <a:r>
              <a:t>The Divine Warning (1 Kg. 9:1-9)</a:t>
            </a:r>
          </a:p>
          <a:p>
            <a:pPr defTabSz="565330">
              <a:defRPr sz="3276"/>
            </a:pPr>
            <a:r>
              <a:t>神からの警告(1列 9:1-9)</a:t>
            </a:r>
          </a:p>
        </p:txBody>
      </p:sp>
      <p:sp>
        <p:nvSpPr>
          <p:cNvPr id="472" name="Google Shape;596;p36"/>
          <p:cNvSpPr txBox="1">
            <a:spLocks noGrp="1"/>
          </p:cNvSpPr>
          <p:nvPr>
            <p:ph type="body" idx="1"/>
          </p:nvPr>
        </p:nvSpPr>
        <p:spPr>
          <a:xfrm>
            <a:off x="457200" y="2010770"/>
            <a:ext cx="8229601" cy="4682993"/>
          </a:xfrm>
          <a:prstGeom prst="rect">
            <a:avLst/>
          </a:prstGeom>
        </p:spPr>
        <p:txBody>
          <a:bodyPr/>
          <a:lstStyle/>
          <a:p>
            <a:pPr marL="0" indent="0" defTabSz="786383">
              <a:spcBef>
                <a:spcPts val="0"/>
              </a:spcBef>
              <a:buSzTx/>
              <a:buNone/>
              <a:defRPr sz="3700"/>
            </a:pPr>
            <a:r>
              <a:t>Earlier, Yahweh had spoken to Solomon in a dream at Gibeon. Now he spoke again in clear covenant language.</a:t>
            </a:r>
          </a:p>
          <a:p>
            <a:pPr marL="0" indent="0" defTabSz="786383">
              <a:spcBef>
                <a:spcPts val="0"/>
              </a:spcBef>
              <a:buSzTx/>
              <a:buNone/>
              <a:defRPr sz="3700"/>
            </a:pPr>
            <a:endParaRPr/>
          </a:p>
          <a:p>
            <a:pPr marL="0" indent="0" defTabSz="786383">
              <a:spcBef>
                <a:spcPts val="0"/>
              </a:spcBef>
              <a:buSzTx/>
              <a:buNone/>
            </a:pPr>
            <a:r>
              <a:t>以前、ヤハウェはギブオンで夢を通して    ソロモンに語られた。　　　　　　　　　　　　　　今回は、明確な契約の言葉で再び語られた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2">
                                            <p:bg/>
                                          </p:spTgt>
                                        </p:tgtEl>
                                        <p:attrNameLst>
                                          <p:attrName>style.visibility</p:attrName>
                                        </p:attrNameLst>
                                      </p:cBhvr>
                                      <p:to>
                                        <p:strVal val="visible"/>
                                      </p:to>
                                    </p:set>
                                    <p:anim calcmode="lin" valueType="num">
                                      <p:cBhvr>
                                        <p:cTn id="7" dur="500" fill="hold"/>
                                        <p:tgtEl>
                                          <p:spTgt spid="472">
                                            <p:bg/>
                                          </p:spTgt>
                                        </p:tgtEl>
                                        <p:attrNameLst>
                                          <p:attrName>ppt_w</p:attrName>
                                        </p:attrNameLst>
                                      </p:cBhvr>
                                      <p:tavLst>
                                        <p:tav tm="0">
                                          <p:val>
                                            <p:fltVal val="0"/>
                                          </p:val>
                                        </p:tav>
                                        <p:tav tm="100000">
                                          <p:val>
                                            <p:strVal val="#ppt_w"/>
                                          </p:val>
                                        </p:tav>
                                      </p:tavLst>
                                    </p:anim>
                                    <p:anim calcmode="lin" valueType="num">
                                      <p:cBhvr>
                                        <p:cTn id="8" dur="500" fill="hold"/>
                                        <p:tgtEl>
                                          <p:spTgt spid="4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72">
                                            <p:txEl>
                                              <p:pRg st="0" end="0"/>
                                            </p:txEl>
                                          </p:spTgt>
                                        </p:tgtEl>
                                        <p:attrNameLst>
                                          <p:attrName>style.visibility</p:attrName>
                                        </p:attrNameLst>
                                      </p:cBhvr>
                                      <p:to>
                                        <p:strVal val="visible"/>
                                      </p:to>
                                    </p:set>
                                    <p:anim calcmode="lin" valueType="num">
                                      <p:cBhvr>
                                        <p:cTn id="11" dur="500" fill="hold"/>
                                        <p:tgtEl>
                                          <p:spTgt spid="47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7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72">
                                            <p:txEl>
                                              <p:pRg st="1" end="1"/>
                                            </p:txEl>
                                          </p:spTgt>
                                        </p:tgtEl>
                                        <p:attrNameLst>
                                          <p:attrName>style.visibility</p:attrName>
                                        </p:attrNameLst>
                                      </p:cBhvr>
                                      <p:to>
                                        <p:strVal val="visible"/>
                                      </p:to>
                                    </p:set>
                                    <p:anim calcmode="lin" valueType="num">
                                      <p:cBhvr>
                                        <p:cTn id="16" dur="500" fill="hold"/>
                                        <p:tgtEl>
                                          <p:spTgt spid="47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7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72">
                                            <p:txEl>
                                              <p:pRg st="2" end="2"/>
                                            </p:txEl>
                                          </p:spTgt>
                                        </p:tgtEl>
                                        <p:attrNameLst>
                                          <p:attrName>style.visibility</p:attrName>
                                        </p:attrNameLst>
                                      </p:cBhvr>
                                      <p:to>
                                        <p:strVal val="visible"/>
                                      </p:to>
                                    </p:set>
                                    <p:anim calcmode="lin" valueType="num">
                                      <p:cBhvr>
                                        <p:cTn id="21" dur="500" fill="hold"/>
                                        <p:tgtEl>
                                          <p:spTgt spid="47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7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45</a:t>
            </a:fld>
            <a:endParaRPr/>
          </a:p>
        </p:txBody>
      </p:sp>
      <p:sp>
        <p:nvSpPr>
          <p:cNvPr id="475" name="God affirmed the legitimacy of the temple…"/>
          <p:cNvSpPr txBox="1">
            <a:spLocks noGrp="1"/>
          </p:cNvSpPr>
          <p:nvPr>
            <p:ph type="body" sz="half" idx="4294967295"/>
          </p:nvPr>
        </p:nvSpPr>
        <p:spPr>
          <a:xfrm>
            <a:off x="116909" y="1867600"/>
            <a:ext cx="9011783" cy="2523748"/>
          </a:xfrm>
          <a:prstGeom prst="rect">
            <a:avLst/>
          </a:prstGeom>
        </p:spPr>
        <p:txBody>
          <a:bodyPr/>
          <a:lstStyle/>
          <a:p>
            <a:pPr marL="366519" indent="-366519" defTabSz="713230">
              <a:lnSpc>
                <a:spcPct val="90000"/>
              </a:lnSpc>
              <a:spcBef>
                <a:spcPts val="500"/>
              </a:spcBef>
              <a:defRPr sz="2300" i="1"/>
            </a:pPr>
            <a:r>
              <a:t>God affirmed the legitimacy of the temple</a:t>
            </a:r>
          </a:p>
          <a:p>
            <a:pPr marL="366519" indent="-366519" defTabSz="713230">
              <a:lnSpc>
                <a:spcPct val="90000"/>
              </a:lnSpc>
              <a:spcBef>
                <a:spcPts val="500"/>
              </a:spcBef>
              <a:defRPr sz="2300" i="1"/>
            </a:pPr>
            <a:r>
              <a:t>He also sternly warned Solomon that covenant fidelity was absolutely required.</a:t>
            </a:r>
          </a:p>
          <a:p>
            <a:pPr marL="366519" indent="-366519" defTabSz="713230">
              <a:lnSpc>
                <a:spcPct val="90000"/>
              </a:lnSpc>
              <a:spcBef>
                <a:spcPts val="500"/>
              </a:spcBef>
              <a:defRPr sz="2300" i="1"/>
            </a:pPr>
            <a:r>
              <a:t>The promises to David again appear in a series of “if” clauses, starkly underscoring the fact that while the covenant was “forever,” the earthly tenure of individual kings and even the temple could be cut short.</a:t>
            </a:r>
          </a:p>
        </p:txBody>
      </p:sp>
      <p:sp>
        <p:nvSpPr>
          <p:cNvPr id="476" name="Google Shape;595;p36"/>
          <p:cNvSpPr txBox="1"/>
          <p:nvPr/>
        </p:nvSpPr>
        <p:spPr>
          <a:xfrm>
            <a:off x="616423" y="578891"/>
            <a:ext cx="8229601" cy="114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p>
            <a:pPr defTabSz="699880">
              <a:defRPr sz="3293">
                <a:solidFill>
                  <a:srgbClr val="420000"/>
                </a:solidFill>
                <a:latin typeface="Times New Roman"/>
                <a:ea typeface="Times New Roman"/>
                <a:cs typeface="Times New Roman"/>
                <a:sym typeface="Times New Roman"/>
              </a:defRPr>
            </a:pPr>
            <a:r>
              <a:t>The Divine Warning </a:t>
            </a:r>
            <a:r>
              <a:rPr sz="2136"/>
              <a:t>(1 Kg. 9:1-9)</a:t>
            </a:r>
          </a:p>
          <a:p>
            <a:pPr defTabSz="699880">
              <a:defRPr sz="3293">
                <a:solidFill>
                  <a:srgbClr val="420000"/>
                </a:solidFill>
                <a:latin typeface="Times New Roman"/>
                <a:ea typeface="Times New Roman"/>
                <a:cs typeface="Times New Roman"/>
                <a:sym typeface="Times New Roman"/>
              </a:defRPr>
            </a:pPr>
            <a:r>
              <a:t>神からの警告</a:t>
            </a:r>
            <a:r>
              <a:rPr sz="2136"/>
              <a:t>(1列 9:1-9)</a:t>
            </a:r>
          </a:p>
        </p:txBody>
      </p:sp>
      <p:sp>
        <p:nvSpPr>
          <p:cNvPr id="477" name="神は神殿の正当性を確証された。…"/>
          <p:cNvSpPr txBox="1"/>
          <p:nvPr/>
        </p:nvSpPr>
        <p:spPr>
          <a:xfrm>
            <a:off x="174533" y="4096661"/>
            <a:ext cx="8794934" cy="3403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126331" indent="-126331" defTabSz="411479">
              <a:spcBef>
                <a:spcPts val="1000"/>
              </a:spcBef>
              <a:buSzPct val="100000"/>
              <a:buChar char="•"/>
              <a:defRPr sz="1600" b="1">
                <a:latin typeface="Times Roman"/>
                <a:ea typeface="Times Roman"/>
                <a:cs typeface="Times Roman"/>
                <a:sym typeface="Times Roman"/>
              </a:defRPr>
            </a:pPr>
            <a:r>
              <a:t>神は神殿の正当性を確証された。</a:t>
            </a:r>
          </a:p>
          <a:p>
            <a:pPr marL="126331" indent="-126331" defTabSz="411479">
              <a:spcBef>
                <a:spcPts val="1000"/>
              </a:spcBef>
              <a:buSzPct val="100000"/>
              <a:buChar char="•"/>
              <a:defRPr sz="1600" b="1">
                <a:latin typeface="Times Roman"/>
                <a:ea typeface="Times Roman"/>
                <a:cs typeface="Times Roman"/>
                <a:sym typeface="Times Roman"/>
              </a:defRPr>
            </a:pPr>
            <a:r>
              <a:t>また、ソロモンに対して、契約への忠実さが絶対的に求められることを厳しく警告された。</a:t>
            </a:r>
          </a:p>
          <a:p>
            <a:pPr marL="126331" indent="-126331" defTabSz="411479">
              <a:spcBef>
                <a:spcPts val="1000"/>
              </a:spcBef>
              <a:buSzPct val="100000"/>
              <a:buChar char="•"/>
              <a:defRPr sz="1600" b="1">
                <a:latin typeface="Times Roman"/>
                <a:ea typeface="Times Roman"/>
                <a:cs typeface="Times Roman"/>
                <a:sym typeface="Times Roman"/>
              </a:defRPr>
            </a:pPr>
            <a:r>
              <a:t>ダビデへの約束は再び「もし〜ならば」という条件付きの形で現れ、「契約は永遠である」としつつも、個々の王の地上における治世や、神殿そのものさえも、短くされる可能性があることが明確に示さ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5">
                                            <p:bg/>
                                          </p:spTgt>
                                        </p:tgtEl>
                                        <p:attrNameLst>
                                          <p:attrName>style.visibility</p:attrName>
                                        </p:attrNameLst>
                                      </p:cBhvr>
                                      <p:to>
                                        <p:strVal val="visible"/>
                                      </p:to>
                                    </p:set>
                                    <p:anim calcmode="lin" valueType="num">
                                      <p:cBhvr>
                                        <p:cTn id="7" dur="500" fill="hold"/>
                                        <p:tgtEl>
                                          <p:spTgt spid="475">
                                            <p:bg/>
                                          </p:spTgt>
                                        </p:tgtEl>
                                        <p:attrNameLst>
                                          <p:attrName>ppt_w</p:attrName>
                                        </p:attrNameLst>
                                      </p:cBhvr>
                                      <p:tavLst>
                                        <p:tav tm="0">
                                          <p:val>
                                            <p:fltVal val="0"/>
                                          </p:val>
                                        </p:tav>
                                        <p:tav tm="100000">
                                          <p:val>
                                            <p:strVal val="#ppt_w"/>
                                          </p:val>
                                        </p:tav>
                                      </p:tavLst>
                                    </p:anim>
                                    <p:anim calcmode="lin" valueType="num">
                                      <p:cBhvr>
                                        <p:cTn id="8" dur="500" fill="hold"/>
                                        <p:tgtEl>
                                          <p:spTgt spid="47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75">
                                            <p:txEl>
                                              <p:pRg st="0" end="0"/>
                                            </p:txEl>
                                          </p:spTgt>
                                        </p:tgtEl>
                                        <p:attrNameLst>
                                          <p:attrName>style.visibility</p:attrName>
                                        </p:attrNameLst>
                                      </p:cBhvr>
                                      <p:to>
                                        <p:strVal val="visible"/>
                                      </p:to>
                                    </p:set>
                                    <p:anim calcmode="lin" valueType="num">
                                      <p:cBhvr>
                                        <p:cTn id="11" dur="500" fill="hold"/>
                                        <p:tgtEl>
                                          <p:spTgt spid="47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7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75">
                                            <p:txEl>
                                              <p:pRg st="1" end="1"/>
                                            </p:txEl>
                                          </p:spTgt>
                                        </p:tgtEl>
                                        <p:attrNameLst>
                                          <p:attrName>style.visibility</p:attrName>
                                        </p:attrNameLst>
                                      </p:cBhvr>
                                      <p:to>
                                        <p:strVal val="visible"/>
                                      </p:to>
                                    </p:set>
                                    <p:anim calcmode="lin" valueType="num">
                                      <p:cBhvr>
                                        <p:cTn id="16" dur="500" fill="hold"/>
                                        <p:tgtEl>
                                          <p:spTgt spid="47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7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75">
                                            <p:txEl>
                                              <p:pRg st="2" end="2"/>
                                            </p:txEl>
                                          </p:spTgt>
                                        </p:tgtEl>
                                        <p:attrNameLst>
                                          <p:attrName>style.visibility</p:attrName>
                                        </p:attrNameLst>
                                      </p:cBhvr>
                                      <p:to>
                                        <p:strVal val="visible"/>
                                      </p:to>
                                    </p:set>
                                    <p:anim calcmode="lin" valueType="num">
                                      <p:cBhvr>
                                        <p:cTn id="21" dur="500" fill="hold"/>
                                        <p:tgtEl>
                                          <p:spTgt spid="47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75">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477">
                                            <p:bg/>
                                          </p:spTgt>
                                        </p:tgtEl>
                                        <p:attrNameLst>
                                          <p:attrName>style.visibility</p:attrName>
                                        </p:attrNameLst>
                                      </p:cBhvr>
                                      <p:to>
                                        <p:strVal val="visible"/>
                                      </p:to>
                                    </p:set>
                                    <p:anim calcmode="lin" valueType="num">
                                      <p:cBhvr>
                                        <p:cTn id="26" dur="500" fill="hold"/>
                                        <p:tgtEl>
                                          <p:spTgt spid="477">
                                            <p:bg/>
                                          </p:spTgt>
                                        </p:tgtEl>
                                        <p:attrNameLst>
                                          <p:attrName>ppt_w</p:attrName>
                                        </p:attrNameLst>
                                      </p:cBhvr>
                                      <p:tavLst>
                                        <p:tav tm="0">
                                          <p:val>
                                            <p:fltVal val="0"/>
                                          </p:val>
                                        </p:tav>
                                        <p:tav tm="100000">
                                          <p:val>
                                            <p:strVal val="#ppt_w"/>
                                          </p:val>
                                        </p:tav>
                                      </p:tavLst>
                                    </p:anim>
                                    <p:anim calcmode="lin" valueType="num">
                                      <p:cBhvr>
                                        <p:cTn id="27" dur="500" fill="hold"/>
                                        <p:tgtEl>
                                          <p:spTgt spid="477">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477">
                                            <p:txEl>
                                              <p:pRg st="0" end="0"/>
                                            </p:txEl>
                                          </p:spTgt>
                                        </p:tgtEl>
                                        <p:attrNameLst>
                                          <p:attrName>style.visibility</p:attrName>
                                        </p:attrNameLst>
                                      </p:cBhvr>
                                      <p:to>
                                        <p:strVal val="visible"/>
                                      </p:to>
                                    </p:set>
                                    <p:anim calcmode="lin" valueType="num">
                                      <p:cBhvr>
                                        <p:cTn id="30" dur="500" fill="hold"/>
                                        <p:tgtEl>
                                          <p:spTgt spid="47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477">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477">
                                            <p:txEl>
                                              <p:pRg st="1" end="1"/>
                                            </p:txEl>
                                          </p:spTgt>
                                        </p:tgtEl>
                                        <p:attrNameLst>
                                          <p:attrName>style.visibility</p:attrName>
                                        </p:attrNameLst>
                                      </p:cBhvr>
                                      <p:to>
                                        <p:strVal val="visible"/>
                                      </p:to>
                                    </p:set>
                                    <p:anim calcmode="lin" valueType="num">
                                      <p:cBhvr>
                                        <p:cTn id="35" dur="500" fill="hold"/>
                                        <p:tgtEl>
                                          <p:spTgt spid="477">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77">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477">
                                            <p:txEl>
                                              <p:pRg st="2" end="2"/>
                                            </p:txEl>
                                          </p:spTgt>
                                        </p:tgtEl>
                                        <p:attrNameLst>
                                          <p:attrName>style.visibility</p:attrName>
                                        </p:attrNameLst>
                                      </p:cBhvr>
                                      <p:to>
                                        <p:strVal val="visible"/>
                                      </p:to>
                                    </p:set>
                                    <p:anim calcmode="lin" valueType="num">
                                      <p:cBhvr>
                                        <p:cTn id="40" dur="500" fill="hold"/>
                                        <p:tgtEl>
                                          <p:spTgt spid="477">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47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1" build="p" bldLvl="5" animBg="1" advAuto="0"/>
      <p:bldP spid="477" grpId="2"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Google Shape;601;p37"/>
          <p:cNvSpPr txBox="1">
            <a:spLocks noGrp="1"/>
          </p:cNvSpPr>
          <p:nvPr>
            <p:ph type="title"/>
          </p:nvPr>
        </p:nvSpPr>
        <p:spPr>
          <a:xfrm>
            <a:off x="457200" y="-28181"/>
            <a:ext cx="8229601" cy="1143001"/>
          </a:xfrm>
          <a:prstGeom prst="rect">
            <a:avLst/>
          </a:prstGeom>
        </p:spPr>
        <p:txBody>
          <a:bodyPr/>
          <a:lstStyle>
            <a:lvl1pPr defTabSz="804672">
              <a:defRPr sz="3800"/>
            </a:lvl1pPr>
          </a:lstStyle>
          <a:p>
            <a:r>
              <a:t>The Possibility of Exile　捕囚の可能性</a:t>
            </a:r>
          </a:p>
        </p:txBody>
      </p:sp>
      <p:sp>
        <p:nvSpPr>
          <p:cNvPr id="480" name="Google Shape;602;p37"/>
          <p:cNvSpPr txBox="1">
            <a:spLocks noGrp="1"/>
          </p:cNvSpPr>
          <p:nvPr>
            <p:ph type="body" sz="half" idx="1"/>
          </p:nvPr>
        </p:nvSpPr>
        <p:spPr>
          <a:xfrm>
            <a:off x="200823" y="1457125"/>
            <a:ext cx="4038607" cy="5042213"/>
          </a:xfrm>
          <a:prstGeom prst="rect">
            <a:avLst/>
          </a:prstGeom>
          <a:solidFill>
            <a:schemeClr val="accent2"/>
          </a:solidFill>
          <a:ln>
            <a:solidFill>
              <a:srgbClr val="000000"/>
            </a:solidFill>
            <a:miter lim="524288"/>
          </a:ln>
        </p:spPr>
        <p:txBody>
          <a:bodyPr/>
          <a:lstStyle/>
          <a:p>
            <a:pPr marL="394715" indent="-394715" defTabSz="768094">
              <a:spcBef>
                <a:spcPts val="0"/>
              </a:spcBef>
              <a:buSzTx/>
              <a:buNone/>
              <a:defRPr sz="2100" b="1" i="1"/>
            </a:pPr>
            <a:r>
              <a:t>But if you or your sons turn away…</a:t>
            </a:r>
          </a:p>
          <a:p>
            <a:pPr marL="394715" indent="-394715" defTabSz="768094">
              <a:spcBef>
                <a:spcPts val="400"/>
              </a:spcBef>
              <a:buSzTx/>
              <a:buNone/>
              <a:defRPr sz="2100" b="1" i="1"/>
            </a:pPr>
            <a:r>
              <a:t>…then I will cut off Israel from the land I have given them and will reject this temple!　　　　1 Kg. 9:6-7　</a:t>
            </a:r>
          </a:p>
          <a:p>
            <a:pPr marL="394715" indent="-394715" defTabSz="768094">
              <a:spcBef>
                <a:spcPts val="400"/>
              </a:spcBef>
              <a:buSzTx/>
              <a:buNone/>
              <a:defRPr sz="2100" b="1" i="1"/>
            </a:pPr>
            <a:endParaRPr/>
          </a:p>
          <a:p>
            <a:pPr marL="0" indent="0" defTabSz="384047">
              <a:spcBef>
                <a:spcPts val="1000"/>
              </a:spcBef>
              <a:buSzTx/>
              <a:buNone/>
              <a:defRPr sz="1600" b="1">
                <a:latin typeface="Times Roman"/>
                <a:ea typeface="Times Roman"/>
                <a:cs typeface="Times Roman"/>
                <a:sym typeface="Times Roman"/>
              </a:defRPr>
            </a:pPr>
            <a:r>
              <a:t>しかし、もしあなたやあなたの子たちが背を向けるなら…</a:t>
            </a:r>
            <a:br/>
            <a:r>
              <a:t>…わたしは彼らに与えたこの地からイスラエルを断ち、</a:t>
            </a:r>
            <a:br/>
            <a:r>
              <a:t>この神殿も退けるであろう！</a:t>
            </a:r>
          </a:p>
          <a:p>
            <a:pPr marL="0" indent="0" defTabSz="384047">
              <a:spcBef>
                <a:spcPts val="1000"/>
              </a:spcBef>
              <a:buSzTx/>
              <a:buNone/>
              <a:defRPr sz="1600" b="1">
                <a:latin typeface="Times Roman"/>
                <a:ea typeface="Times Roman"/>
                <a:cs typeface="Times Roman"/>
                <a:sym typeface="Times Roman"/>
              </a:defRPr>
            </a:pPr>
            <a:r>
              <a:t>1列 9:6-7　</a:t>
            </a:r>
          </a:p>
        </p:txBody>
      </p:sp>
      <p:grpSp>
        <p:nvGrpSpPr>
          <p:cNvPr id="483" name="Google Shape;603;p37"/>
          <p:cNvGrpSpPr/>
          <p:nvPr/>
        </p:nvGrpSpPr>
        <p:grpSpPr>
          <a:xfrm>
            <a:off x="4319279" y="1450777"/>
            <a:ext cx="4745278" cy="5054916"/>
            <a:chOff x="-1" y="0"/>
            <a:chExt cx="4745277" cy="5054915"/>
          </a:xfrm>
        </p:grpSpPr>
        <p:sp>
          <p:nvSpPr>
            <p:cNvPr id="481" name="四角形"/>
            <p:cNvSpPr/>
            <p:nvPr/>
          </p:nvSpPr>
          <p:spPr>
            <a:xfrm>
              <a:off x="-2" y="-1"/>
              <a:ext cx="4745278" cy="5054917"/>
            </a:xfrm>
            <a:prstGeom prst="rect">
              <a:avLst/>
            </a:prstGeom>
            <a:solidFill>
              <a:srgbClr val="996633"/>
            </a:solidFill>
            <a:ln w="12700" cap="flat">
              <a:solidFill>
                <a:srgbClr val="000000"/>
              </a:solidFill>
              <a:prstDash val="solid"/>
              <a:miter lim="524288"/>
            </a:ln>
            <a:effectLst/>
          </p:spPr>
          <p:txBody>
            <a:bodyPr wrap="square" lIns="45718" tIns="45718" rIns="45718" bIns="45718" numCol="1" anchor="t">
              <a:noAutofit/>
            </a:bodyPr>
            <a:lstStyle/>
            <a:p>
              <a:pPr marL="469900" indent="-469900" algn="r">
                <a:spcBef>
                  <a:spcPts val="500"/>
                </a:spcBef>
                <a:defRPr sz="3200">
                  <a:latin typeface="Times New Roman"/>
                  <a:ea typeface="Times New Roman"/>
                  <a:cs typeface="Times New Roman"/>
                  <a:sym typeface="Times New Roman"/>
                </a:defRPr>
              </a:pPr>
              <a:endParaRPr/>
            </a:p>
          </p:txBody>
        </p:sp>
        <p:sp>
          <p:nvSpPr>
            <p:cNvPr id="482" name="If you do not carefully follow all the words of this law……"/>
            <p:cNvSpPr txBox="1"/>
            <p:nvPr/>
          </p:nvSpPr>
          <p:spPr>
            <a:xfrm>
              <a:off x="61185" y="7460"/>
              <a:ext cx="4622904" cy="5039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normAutofit/>
            </a:bodyPr>
            <a:lstStyle/>
            <a:p>
              <a:pPr marL="469900" indent="-469900">
                <a:defRPr sz="2500" b="1" i="1">
                  <a:latin typeface="Times New Roman"/>
                  <a:ea typeface="Times New Roman"/>
                  <a:cs typeface="Times New Roman"/>
                  <a:sym typeface="Times New Roman"/>
                </a:defRPr>
              </a:pPr>
              <a:r>
                <a:t>If you do not carefully follow all the words of this law…</a:t>
              </a:r>
            </a:p>
            <a:p>
              <a:pPr marL="469900" indent="-469900">
                <a:spcBef>
                  <a:spcPts val="500"/>
                </a:spcBef>
                <a:defRPr sz="2500" b="1" i="1">
                  <a:latin typeface="Times New Roman"/>
                  <a:ea typeface="Times New Roman"/>
                  <a:cs typeface="Times New Roman"/>
                  <a:sym typeface="Times New Roman"/>
                </a:defRPr>
              </a:pPr>
              <a:r>
                <a:t>…Then Yahweh will scatter you among all nations, from one end of the earth to the other. Dt. 28:58, 64</a:t>
              </a:r>
            </a:p>
            <a:p>
              <a:pPr marL="469900" indent="-469900">
                <a:spcBef>
                  <a:spcPts val="500"/>
                </a:spcBef>
                <a:defRPr sz="2500" b="1" i="1">
                  <a:latin typeface="Times New Roman"/>
                  <a:ea typeface="Times New Roman"/>
                  <a:cs typeface="Times New Roman"/>
                  <a:sym typeface="Times New Roman"/>
                </a:defRPr>
              </a:pPr>
              <a:endParaRPr/>
            </a:p>
            <a:p>
              <a:pPr defTabSz="457200">
                <a:defRPr b="1">
                  <a:latin typeface="Times Roman"/>
                  <a:ea typeface="Times Roman"/>
                  <a:cs typeface="Times Roman"/>
                  <a:sym typeface="Times Roman"/>
                </a:defRPr>
              </a:pPr>
              <a:r>
                <a:t>もしこの律法のすべての言葉を注意深く</a:t>
              </a:r>
            </a:p>
            <a:p>
              <a:pPr defTabSz="457200">
                <a:defRPr b="1">
                  <a:latin typeface="Times Roman"/>
                  <a:ea typeface="Times Roman"/>
                  <a:cs typeface="Times Roman"/>
                  <a:sym typeface="Times Roman"/>
                </a:defRPr>
              </a:pPr>
              <a:r>
                <a:t>守らないなら…</a:t>
              </a:r>
            </a:p>
            <a:p>
              <a:pPr defTabSz="457200">
                <a:defRPr b="1">
                  <a:latin typeface="Times Roman"/>
                  <a:ea typeface="Times Roman"/>
                  <a:cs typeface="Times Roman"/>
                  <a:sym typeface="Times Roman"/>
                </a:defRPr>
              </a:pPr>
              <a:r>
                <a:t>…ヤハウェはあなたがたを、地の果てから果てまで、あらゆる国々の間に</a:t>
              </a:r>
            </a:p>
            <a:p>
              <a:pPr defTabSz="457200">
                <a:defRPr b="1">
                  <a:latin typeface="Times Roman"/>
                  <a:ea typeface="Times Roman"/>
                  <a:cs typeface="Times Roman"/>
                  <a:sym typeface="Times Roman"/>
                </a:defRPr>
              </a:pPr>
              <a:r>
                <a:t>散らされるであろう。　  申8:58、64　</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47</a:t>
            </a:fld>
            <a:endParaRPr/>
          </a:p>
        </p:txBody>
      </p:sp>
      <p:sp>
        <p:nvSpPr>
          <p:cNvPr id="486" name="Solomon’s Glory (1 Kg. 9:10—10:29)"/>
          <p:cNvSpPr txBox="1">
            <a:spLocks noGrp="1"/>
          </p:cNvSpPr>
          <p:nvPr>
            <p:ph type="title" idx="4294967295"/>
          </p:nvPr>
        </p:nvSpPr>
        <p:spPr>
          <a:xfrm>
            <a:off x="152400" y="533398"/>
            <a:ext cx="8839200" cy="1143004"/>
          </a:xfrm>
          <a:prstGeom prst="rect">
            <a:avLst/>
          </a:prstGeom>
        </p:spPr>
        <p:txBody>
          <a:bodyPr/>
          <a:lstStyle/>
          <a:p>
            <a:pPr defTabSz="841247">
              <a:defRPr sz="4048"/>
            </a:pPr>
            <a:r>
              <a:t>Solomon’s Glory </a:t>
            </a:r>
            <a:r>
              <a:rPr sz="2576"/>
              <a:t>(1 Kg. 9:10—10:29)</a:t>
            </a:r>
          </a:p>
          <a:p>
            <a:pPr defTabSz="841247">
              <a:defRPr sz="2576"/>
            </a:pPr>
            <a:r>
              <a:t>ソロモンの栄華（1列王記9:10〜10:29）</a:t>
            </a:r>
          </a:p>
        </p:txBody>
      </p:sp>
      <p:sp>
        <p:nvSpPr>
          <p:cNvPr id="487" name="Solomon’s grand plans for the state outstripped his available resources.…"/>
          <p:cNvSpPr txBox="1">
            <a:spLocks noGrp="1"/>
          </p:cNvSpPr>
          <p:nvPr>
            <p:ph type="body" idx="4294967295"/>
          </p:nvPr>
        </p:nvSpPr>
        <p:spPr>
          <a:xfrm>
            <a:off x="182282" y="2402541"/>
            <a:ext cx="8229601" cy="4302126"/>
          </a:xfrm>
          <a:prstGeom prst="rect">
            <a:avLst/>
          </a:prstGeom>
        </p:spPr>
        <p:txBody>
          <a:bodyPr/>
          <a:lstStyle/>
          <a:p>
            <a:pPr algn="ctr">
              <a:lnSpc>
                <a:spcPct val="90000"/>
              </a:lnSpc>
              <a:buSzTx/>
              <a:buNone/>
              <a:defRPr b="1"/>
            </a:pPr>
            <a:r>
              <a:t>Solomon’s grand plans for the state outstripped his available resources.</a:t>
            </a:r>
          </a:p>
          <a:p>
            <a:pPr>
              <a:lnSpc>
                <a:spcPct val="90000"/>
              </a:lnSpc>
              <a:buSzTx/>
              <a:buNone/>
              <a:defRPr b="1"/>
            </a:pPr>
            <a:endParaRPr/>
          </a:p>
          <a:p>
            <a:pPr algn="ctr">
              <a:lnSpc>
                <a:spcPct val="90000"/>
              </a:lnSpc>
              <a:buSzTx/>
              <a:buNone/>
              <a:defRPr sz="2800" b="1"/>
            </a:pPr>
            <a:r>
              <a:t>ソロモンの国家的な壮大な計画は、彼の手元に　ある資源を上回っていた。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87">
                                            <p:bg/>
                                          </p:spTgt>
                                        </p:tgtEl>
                                        <p:attrNameLst>
                                          <p:attrName>style.visibility</p:attrName>
                                        </p:attrNameLst>
                                      </p:cBhvr>
                                      <p:to>
                                        <p:strVal val="visible"/>
                                      </p:to>
                                    </p:set>
                                    <p:anim calcmode="lin" valueType="num">
                                      <p:cBhvr>
                                        <p:cTn id="7" dur="500" fill="hold"/>
                                        <p:tgtEl>
                                          <p:spTgt spid="487">
                                            <p:bg/>
                                          </p:spTgt>
                                        </p:tgtEl>
                                        <p:attrNameLst>
                                          <p:attrName>ppt_w</p:attrName>
                                        </p:attrNameLst>
                                      </p:cBhvr>
                                      <p:tavLst>
                                        <p:tav tm="0">
                                          <p:val>
                                            <p:fltVal val="0"/>
                                          </p:val>
                                        </p:tav>
                                        <p:tav tm="100000">
                                          <p:val>
                                            <p:strVal val="#ppt_w"/>
                                          </p:val>
                                        </p:tav>
                                      </p:tavLst>
                                    </p:anim>
                                    <p:anim calcmode="lin" valueType="num">
                                      <p:cBhvr>
                                        <p:cTn id="8" dur="500" fill="hold"/>
                                        <p:tgtEl>
                                          <p:spTgt spid="48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87">
                                            <p:txEl>
                                              <p:pRg st="0" end="0"/>
                                            </p:txEl>
                                          </p:spTgt>
                                        </p:tgtEl>
                                        <p:attrNameLst>
                                          <p:attrName>style.visibility</p:attrName>
                                        </p:attrNameLst>
                                      </p:cBhvr>
                                      <p:to>
                                        <p:strVal val="visible"/>
                                      </p:to>
                                    </p:set>
                                    <p:anim calcmode="lin" valueType="num">
                                      <p:cBhvr>
                                        <p:cTn id="11" dur="500" fill="hold"/>
                                        <p:tgtEl>
                                          <p:spTgt spid="48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8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87">
                                            <p:txEl>
                                              <p:pRg st="1" end="1"/>
                                            </p:txEl>
                                          </p:spTgt>
                                        </p:tgtEl>
                                        <p:attrNameLst>
                                          <p:attrName>style.visibility</p:attrName>
                                        </p:attrNameLst>
                                      </p:cBhvr>
                                      <p:to>
                                        <p:strVal val="visible"/>
                                      </p:to>
                                    </p:set>
                                    <p:anim calcmode="lin" valueType="num">
                                      <p:cBhvr>
                                        <p:cTn id="16" dur="500" fill="hold"/>
                                        <p:tgtEl>
                                          <p:spTgt spid="48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8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87">
                                            <p:txEl>
                                              <p:pRg st="2" end="2"/>
                                            </p:txEl>
                                          </p:spTgt>
                                        </p:tgtEl>
                                        <p:attrNameLst>
                                          <p:attrName>style.visibility</p:attrName>
                                        </p:attrNameLst>
                                      </p:cBhvr>
                                      <p:to>
                                        <p:strVal val="visible"/>
                                      </p:to>
                                    </p:set>
                                    <p:anim calcmode="lin" valueType="num">
                                      <p:cBhvr>
                                        <p:cTn id="21" dur="500" fill="hold"/>
                                        <p:tgtEl>
                                          <p:spTgt spid="48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8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1"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48</a:t>
            </a:fld>
            <a:endParaRPr/>
          </a:p>
        </p:txBody>
      </p:sp>
      <p:sp>
        <p:nvSpPr>
          <p:cNvPr id="490" name="Solomon’s Glory (1 Kg. 9:10—10:29)"/>
          <p:cNvSpPr txBox="1">
            <a:spLocks noGrp="1"/>
          </p:cNvSpPr>
          <p:nvPr>
            <p:ph type="title" idx="4294967295"/>
          </p:nvPr>
        </p:nvSpPr>
        <p:spPr>
          <a:xfrm>
            <a:off x="152400" y="533398"/>
            <a:ext cx="8839200" cy="1143004"/>
          </a:xfrm>
          <a:prstGeom prst="rect">
            <a:avLst/>
          </a:prstGeom>
        </p:spPr>
        <p:txBody>
          <a:bodyPr/>
          <a:lstStyle/>
          <a:p>
            <a:pPr defTabSz="841247">
              <a:defRPr sz="4048"/>
            </a:pPr>
            <a:r>
              <a:t>Solomon’s Glory </a:t>
            </a:r>
            <a:r>
              <a:rPr sz="2576"/>
              <a:t>(1 Kg. 9:10—10:29)</a:t>
            </a:r>
          </a:p>
          <a:p>
            <a:pPr defTabSz="841247">
              <a:defRPr sz="2576"/>
            </a:pPr>
            <a:r>
              <a:t>ソロモンの栄華（1列王記9:10〜10:29）</a:t>
            </a:r>
          </a:p>
        </p:txBody>
      </p:sp>
      <p:sp>
        <p:nvSpPr>
          <p:cNvPr id="491" name="Solomon’s grand plans for the state outstripped his available resources.…"/>
          <p:cNvSpPr txBox="1">
            <a:spLocks noGrp="1"/>
          </p:cNvSpPr>
          <p:nvPr>
            <p:ph type="body" sz="half" idx="4294967295"/>
          </p:nvPr>
        </p:nvSpPr>
        <p:spPr>
          <a:xfrm>
            <a:off x="289858" y="1494117"/>
            <a:ext cx="8229601" cy="2700045"/>
          </a:xfrm>
          <a:prstGeom prst="rect">
            <a:avLst/>
          </a:prstGeom>
        </p:spPr>
        <p:txBody>
          <a:bodyPr>
            <a:normAutofit lnSpcReduction="10000"/>
          </a:bodyPr>
          <a:lstStyle/>
          <a:p>
            <a:pPr marL="422909" indent="-422909" defTabSz="822959">
              <a:lnSpc>
                <a:spcPct val="90000"/>
              </a:lnSpc>
              <a:spcBef>
                <a:spcPts val="600"/>
              </a:spcBef>
              <a:buSzTx/>
              <a:buNone/>
              <a:defRPr sz="2520" b="1"/>
            </a:pPr>
            <a:endParaRPr/>
          </a:p>
          <a:p>
            <a:pPr marL="422909" indent="-422909" defTabSz="822959">
              <a:lnSpc>
                <a:spcPct val="90000"/>
              </a:lnSpc>
              <a:spcBef>
                <a:spcPts val="500"/>
              </a:spcBef>
              <a:defRPr sz="2520" i="1"/>
            </a:pPr>
            <a:r>
              <a:t>The enormous cost of constructing the temple and palace forced him to cede 20 cities in Galilee to Hiram of Phoenicia to pay his debts (cf. 9:10-14).</a:t>
            </a:r>
          </a:p>
          <a:p>
            <a:pPr marL="422909" indent="-422909" defTabSz="822959">
              <a:lnSpc>
                <a:spcPct val="90000"/>
              </a:lnSpc>
              <a:spcBef>
                <a:spcPts val="500"/>
              </a:spcBef>
              <a:defRPr sz="2520" i="1"/>
            </a:pPr>
            <a:r>
              <a:t>To provide the necessary manpower for his state projects, Solomon extended forced labor to Israelite citizens.</a:t>
            </a:r>
          </a:p>
          <a:p>
            <a:pPr marL="422909" indent="-422909" defTabSz="822959">
              <a:lnSpc>
                <a:spcPct val="90000"/>
              </a:lnSpc>
              <a:spcBef>
                <a:spcPts val="500"/>
              </a:spcBef>
              <a:defRPr sz="2520" i="1"/>
            </a:pPr>
            <a:r>
              <a:t>He also heavily increased taxation.</a:t>
            </a:r>
          </a:p>
        </p:txBody>
      </p:sp>
      <p:sp>
        <p:nvSpPr>
          <p:cNvPr id="492" name="Solomon’s grand plans for the state outstripped his available resources.…"/>
          <p:cNvSpPr txBox="1"/>
          <p:nvPr/>
        </p:nvSpPr>
        <p:spPr>
          <a:xfrm>
            <a:off x="279294" y="3944055"/>
            <a:ext cx="8687012" cy="2827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19531" indent="-319531" defTabSz="621791">
              <a:lnSpc>
                <a:spcPct val="90000"/>
              </a:lnSpc>
              <a:spcBef>
                <a:spcPts val="400"/>
              </a:spcBef>
              <a:buClr>
                <a:srgbClr val="660000"/>
              </a:buClr>
              <a:defRPr sz="1836" b="1">
                <a:latin typeface="Times New Roman"/>
                <a:ea typeface="Times New Roman"/>
                <a:cs typeface="Times New Roman"/>
                <a:sym typeface="Times New Roman"/>
              </a:defRPr>
            </a:pPr>
            <a:endParaRPr/>
          </a:p>
          <a:p>
            <a:pPr marL="81814" indent="-81814" defTabSz="310895">
              <a:buSzPct val="100000"/>
              <a:buChar char="•"/>
              <a:defRPr sz="1836" b="1">
                <a:latin typeface="Times Roman"/>
                <a:ea typeface="Times Roman"/>
                <a:cs typeface="Times Roman"/>
                <a:sym typeface="Times Roman"/>
              </a:defRPr>
            </a:pPr>
            <a:r>
              <a:t>神殿と宮殿の建設にかかる莫大な費用のため、ソロモンは債務の返済として、　　　ガリラヤの20の町をフェニキアのヒラムに譲渡せざるを得なかった</a:t>
            </a:r>
          </a:p>
          <a:p>
            <a:pPr defTabSz="310895">
              <a:defRPr sz="1836" b="1">
                <a:latin typeface="Times Roman"/>
                <a:ea typeface="Times Roman"/>
                <a:cs typeface="Times Roman"/>
                <a:sym typeface="Times Roman"/>
              </a:defRPr>
            </a:pPr>
            <a:r>
              <a:t>（参照：1列王記9:10–14）</a:t>
            </a:r>
          </a:p>
          <a:p>
            <a:pPr marL="81814" indent="-81814" defTabSz="310895">
              <a:buSzPct val="100000"/>
              <a:buChar char="•"/>
              <a:defRPr sz="1836" b="1">
                <a:latin typeface="Times Roman"/>
                <a:ea typeface="Times Roman"/>
                <a:cs typeface="Times Roman"/>
                <a:sym typeface="Times Roman"/>
              </a:defRPr>
            </a:pPr>
            <a:endParaRPr/>
          </a:p>
          <a:p>
            <a:pPr marL="81814" indent="-81814" defTabSz="310895">
              <a:buSzPct val="100000"/>
              <a:buChar char="•"/>
              <a:defRPr sz="1836" b="1">
                <a:latin typeface="Times Roman"/>
                <a:ea typeface="Times Roman"/>
                <a:cs typeface="Times Roman"/>
                <a:sym typeface="Times Roman"/>
              </a:defRPr>
            </a:pPr>
            <a:r>
              <a:t>国家事業に必要な労働力を確保するため、ソロモンはイスラエルの民にも強制労働を課した。</a:t>
            </a:r>
          </a:p>
          <a:p>
            <a:pPr marL="81814" indent="-81814" defTabSz="310895">
              <a:buSzPct val="100000"/>
              <a:buChar char="•"/>
              <a:defRPr sz="1836" b="1">
                <a:latin typeface="Times Roman"/>
                <a:ea typeface="Times Roman"/>
                <a:cs typeface="Times Roman"/>
                <a:sym typeface="Times Roman"/>
              </a:defRPr>
            </a:pPr>
            <a:endParaRPr/>
          </a:p>
          <a:p>
            <a:pPr marL="81814" indent="-81814" defTabSz="310895">
              <a:buSzPct val="100000"/>
              <a:buChar char="•"/>
              <a:defRPr sz="1836" b="1">
                <a:latin typeface="Times Roman"/>
                <a:ea typeface="Times Roman"/>
                <a:cs typeface="Times Roman"/>
                <a:sym typeface="Times Roman"/>
              </a:defRPr>
            </a:pPr>
            <a:r>
              <a:t>課税も大幅に強化された。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91">
                                            <p:bg/>
                                          </p:spTgt>
                                        </p:tgtEl>
                                        <p:attrNameLst>
                                          <p:attrName>style.visibility</p:attrName>
                                        </p:attrNameLst>
                                      </p:cBhvr>
                                      <p:to>
                                        <p:strVal val="visible"/>
                                      </p:to>
                                    </p:set>
                                    <p:anim calcmode="lin" valueType="num">
                                      <p:cBhvr>
                                        <p:cTn id="7" dur="500" fill="hold"/>
                                        <p:tgtEl>
                                          <p:spTgt spid="491">
                                            <p:bg/>
                                          </p:spTgt>
                                        </p:tgtEl>
                                        <p:attrNameLst>
                                          <p:attrName>ppt_w</p:attrName>
                                        </p:attrNameLst>
                                      </p:cBhvr>
                                      <p:tavLst>
                                        <p:tav tm="0">
                                          <p:val>
                                            <p:fltVal val="0"/>
                                          </p:val>
                                        </p:tav>
                                        <p:tav tm="100000">
                                          <p:val>
                                            <p:strVal val="#ppt_w"/>
                                          </p:val>
                                        </p:tav>
                                      </p:tavLst>
                                    </p:anim>
                                    <p:anim calcmode="lin" valueType="num">
                                      <p:cBhvr>
                                        <p:cTn id="8" dur="500" fill="hold"/>
                                        <p:tgtEl>
                                          <p:spTgt spid="49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91">
                                            <p:txEl>
                                              <p:pRg st="0" end="0"/>
                                            </p:txEl>
                                          </p:spTgt>
                                        </p:tgtEl>
                                        <p:attrNameLst>
                                          <p:attrName>style.visibility</p:attrName>
                                        </p:attrNameLst>
                                      </p:cBhvr>
                                      <p:to>
                                        <p:strVal val="visible"/>
                                      </p:to>
                                    </p:set>
                                    <p:anim calcmode="lin" valueType="num">
                                      <p:cBhvr>
                                        <p:cTn id="11" dur="500" fill="hold"/>
                                        <p:tgtEl>
                                          <p:spTgt spid="49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9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91">
                                            <p:txEl>
                                              <p:pRg st="1" end="1"/>
                                            </p:txEl>
                                          </p:spTgt>
                                        </p:tgtEl>
                                        <p:attrNameLst>
                                          <p:attrName>style.visibility</p:attrName>
                                        </p:attrNameLst>
                                      </p:cBhvr>
                                      <p:to>
                                        <p:strVal val="visible"/>
                                      </p:to>
                                    </p:set>
                                    <p:anim calcmode="lin" valueType="num">
                                      <p:cBhvr>
                                        <p:cTn id="16" dur="500" fill="hold"/>
                                        <p:tgtEl>
                                          <p:spTgt spid="49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9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91">
                                            <p:txEl>
                                              <p:pRg st="2" end="2"/>
                                            </p:txEl>
                                          </p:spTgt>
                                        </p:tgtEl>
                                        <p:attrNameLst>
                                          <p:attrName>style.visibility</p:attrName>
                                        </p:attrNameLst>
                                      </p:cBhvr>
                                      <p:to>
                                        <p:strVal val="visible"/>
                                      </p:to>
                                    </p:set>
                                    <p:anim calcmode="lin" valueType="num">
                                      <p:cBhvr>
                                        <p:cTn id="21" dur="500" fill="hold"/>
                                        <p:tgtEl>
                                          <p:spTgt spid="49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9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491">
                                            <p:txEl>
                                              <p:pRg st="3" end="3"/>
                                            </p:txEl>
                                          </p:spTgt>
                                        </p:tgtEl>
                                        <p:attrNameLst>
                                          <p:attrName>style.visibility</p:attrName>
                                        </p:attrNameLst>
                                      </p:cBhvr>
                                      <p:to>
                                        <p:strVal val="visible"/>
                                      </p:to>
                                    </p:set>
                                    <p:anim calcmode="lin" valueType="num">
                                      <p:cBhvr>
                                        <p:cTn id="27" dur="500" fill="hold"/>
                                        <p:tgtEl>
                                          <p:spTgt spid="49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91">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492">
                                            <p:bg/>
                                          </p:spTgt>
                                        </p:tgtEl>
                                        <p:attrNameLst>
                                          <p:attrName>style.visibility</p:attrName>
                                        </p:attrNameLst>
                                      </p:cBhvr>
                                      <p:to>
                                        <p:strVal val="visible"/>
                                      </p:to>
                                    </p:set>
                                    <p:anim calcmode="lin" valueType="num">
                                      <p:cBhvr>
                                        <p:cTn id="32" dur="500" fill="hold"/>
                                        <p:tgtEl>
                                          <p:spTgt spid="492">
                                            <p:bg/>
                                          </p:spTgt>
                                        </p:tgtEl>
                                        <p:attrNameLst>
                                          <p:attrName>ppt_w</p:attrName>
                                        </p:attrNameLst>
                                      </p:cBhvr>
                                      <p:tavLst>
                                        <p:tav tm="0">
                                          <p:val>
                                            <p:fltVal val="0"/>
                                          </p:val>
                                        </p:tav>
                                        <p:tav tm="100000">
                                          <p:val>
                                            <p:strVal val="#ppt_w"/>
                                          </p:val>
                                        </p:tav>
                                      </p:tavLst>
                                    </p:anim>
                                    <p:anim calcmode="lin" valueType="num">
                                      <p:cBhvr>
                                        <p:cTn id="33" dur="500" fill="hold"/>
                                        <p:tgtEl>
                                          <p:spTgt spid="492">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492">
                                            <p:txEl>
                                              <p:pRg st="0" end="0"/>
                                            </p:txEl>
                                          </p:spTgt>
                                        </p:tgtEl>
                                        <p:attrNameLst>
                                          <p:attrName>style.visibility</p:attrName>
                                        </p:attrNameLst>
                                      </p:cBhvr>
                                      <p:to>
                                        <p:strVal val="visible"/>
                                      </p:to>
                                    </p:set>
                                    <p:anim calcmode="lin" valueType="num">
                                      <p:cBhvr>
                                        <p:cTn id="36" dur="500" fill="hold"/>
                                        <p:tgtEl>
                                          <p:spTgt spid="492">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492">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492">
                                            <p:txEl>
                                              <p:pRg st="1" end="1"/>
                                            </p:txEl>
                                          </p:spTgt>
                                        </p:tgtEl>
                                        <p:attrNameLst>
                                          <p:attrName>style.visibility</p:attrName>
                                        </p:attrNameLst>
                                      </p:cBhvr>
                                      <p:to>
                                        <p:strVal val="visible"/>
                                      </p:to>
                                    </p:set>
                                    <p:anim calcmode="lin" valueType="num">
                                      <p:cBhvr>
                                        <p:cTn id="41" dur="500" fill="hold"/>
                                        <p:tgtEl>
                                          <p:spTgt spid="492">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492">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492">
                                            <p:txEl>
                                              <p:pRg st="2" end="2"/>
                                            </p:txEl>
                                          </p:spTgt>
                                        </p:tgtEl>
                                        <p:attrNameLst>
                                          <p:attrName>style.visibility</p:attrName>
                                        </p:attrNameLst>
                                      </p:cBhvr>
                                      <p:to>
                                        <p:strVal val="visible"/>
                                      </p:to>
                                    </p:set>
                                    <p:anim calcmode="lin" valueType="num">
                                      <p:cBhvr>
                                        <p:cTn id="46" dur="500" fill="hold"/>
                                        <p:tgtEl>
                                          <p:spTgt spid="49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2" nodeType="clickEffect">
                                  <p:stCondLst>
                                    <p:cond delay="0"/>
                                  </p:stCondLst>
                                  <p:iterate>
                                    <p:tmAbs val="0"/>
                                  </p:iterate>
                                  <p:childTnLst>
                                    <p:set>
                                      <p:cBhvr>
                                        <p:cTn id="51" fill="hold"/>
                                        <p:tgtEl>
                                          <p:spTgt spid="492">
                                            <p:txEl>
                                              <p:pRg st="3" end="3"/>
                                            </p:txEl>
                                          </p:spTgt>
                                        </p:tgtEl>
                                        <p:attrNameLst>
                                          <p:attrName>style.visibility</p:attrName>
                                        </p:attrNameLst>
                                      </p:cBhvr>
                                      <p:to>
                                        <p:strVal val="visible"/>
                                      </p:to>
                                    </p:set>
                                    <p:anim calcmode="lin" valueType="num">
                                      <p:cBhvr>
                                        <p:cTn id="52" dur="500" fill="hold"/>
                                        <p:tgtEl>
                                          <p:spTgt spid="492">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49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2" nodeType="clickEffect">
                                  <p:stCondLst>
                                    <p:cond delay="0"/>
                                  </p:stCondLst>
                                  <p:iterate>
                                    <p:tmAbs val="0"/>
                                  </p:iterate>
                                  <p:childTnLst>
                                    <p:set>
                                      <p:cBhvr>
                                        <p:cTn id="57" fill="hold"/>
                                        <p:tgtEl>
                                          <p:spTgt spid="492">
                                            <p:txEl>
                                              <p:pRg st="4" end="4"/>
                                            </p:txEl>
                                          </p:spTgt>
                                        </p:tgtEl>
                                        <p:attrNameLst>
                                          <p:attrName>style.visibility</p:attrName>
                                        </p:attrNameLst>
                                      </p:cBhvr>
                                      <p:to>
                                        <p:strVal val="visible"/>
                                      </p:to>
                                    </p:set>
                                    <p:anim calcmode="lin" valueType="num">
                                      <p:cBhvr>
                                        <p:cTn id="58" dur="500" fill="hold"/>
                                        <p:tgtEl>
                                          <p:spTgt spid="492">
                                            <p:txEl>
                                              <p:pRg st="4" end="4"/>
                                            </p:txEl>
                                          </p:spTgt>
                                        </p:tgtEl>
                                        <p:attrNameLst>
                                          <p:attrName>ppt_w</p:attrName>
                                        </p:attrNameLst>
                                      </p:cBhvr>
                                      <p:tavLst>
                                        <p:tav tm="0">
                                          <p:val>
                                            <p:fltVal val="0"/>
                                          </p:val>
                                        </p:tav>
                                        <p:tav tm="100000">
                                          <p:val>
                                            <p:strVal val="#ppt_w"/>
                                          </p:val>
                                        </p:tav>
                                      </p:tavLst>
                                    </p:anim>
                                    <p:anim calcmode="lin" valueType="num">
                                      <p:cBhvr>
                                        <p:cTn id="59" dur="500" fill="hold"/>
                                        <p:tgtEl>
                                          <p:spTgt spid="49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2" nodeType="clickEffect">
                                  <p:stCondLst>
                                    <p:cond delay="0"/>
                                  </p:stCondLst>
                                  <p:iterate>
                                    <p:tmAbs val="0"/>
                                  </p:iterate>
                                  <p:childTnLst>
                                    <p:set>
                                      <p:cBhvr>
                                        <p:cTn id="63" fill="hold"/>
                                        <p:tgtEl>
                                          <p:spTgt spid="492">
                                            <p:txEl>
                                              <p:pRg st="5" end="5"/>
                                            </p:txEl>
                                          </p:spTgt>
                                        </p:tgtEl>
                                        <p:attrNameLst>
                                          <p:attrName>style.visibility</p:attrName>
                                        </p:attrNameLst>
                                      </p:cBhvr>
                                      <p:to>
                                        <p:strVal val="visible"/>
                                      </p:to>
                                    </p:set>
                                    <p:anim calcmode="lin" valueType="num">
                                      <p:cBhvr>
                                        <p:cTn id="64" dur="500" fill="hold"/>
                                        <p:tgtEl>
                                          <p:spTgt spid="492">
                                            <p:txEl>
                                              <p:pRg st="5" end="5"/>
                                            </p:txEl>
                                          </p:spTgt>
                                        </p:tgtEl>
                                        <p:attrNameLst>
                                          <p:attrName>ppt_w</p:attrName>
                                        </p:attrNameLst>
                                      </p:cBhvr>
                                      <p:tavLst>
                                        <p:tav tm="0">
                                          <p:val>
                                            <p:fltVal val="0"/>
                                          </p:val>
                                        </p:tav>
                                        <p:tav tm="100000">
                                          <p:val>
                                            <p:strVal val="#ppt_w"/>
                                          </p:val>
                                        </p:tav>
                                      </p:tavLst>
                                    </p:anim>
                                    <p:anim calcmode="lin" valueType="num">
                                      <p:cBhvr>
                                        <p:cTn id="65" dur="500" fill="hold"/>
                                        <p:tgtEl>
                                          <p:spTgt spid="49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2" nodeType="clickEffect">
                                  <p:stCondLst>
                                    <p:cond delay="0"/>
                                  </p:stCondLst>
                                  <p:iterate>
                                    <p:tmAbs val="0"/>
                                  </p:iterate>
                                  <p:childTnLst>
                                    <p:set>
                                      <p:cBhvr>
                                        <p:cTn id="69" fill="hold"/>
                                        <p:tgtEl>
                                          <p:spTgt spid="492">
                                            <p:txEl>
                                              <p:pRg st="6" end="6"/>
                                            </p:txEl>
                                          </p:spTgt>
                                        </p:tgtEl>
                                        <p:attrNameLst>
                                          <p:attrName>style.visibility</p:attrName>
                                        </p:attrNameLst>
                                      </p:cBhvr>
                                      <p:to>
                                        <p:strVal val="visible"/>
                                      </p:to>
                                    </p:set>
                                    <p:anim calcmode="lin" valueType="num">
                                      <p:cBhvr>
                                        <p:cTn id="70" dur="500" fill="hold"/>
                                        <p:tgtEl>
                                          <p:spTgt spid="492">
                                            <p:txEl>
                                              <p:pRg st="6" end="6"/>
                                            </p:txEl>
                                          </p:spTgt>
                                        </p:tgtEl>
                                        <p:attrNameLst>
                                          <p:attrName>ppt_w</p:attrName>
                                        </p:attrNameLst>
                                      </p:cBhvr>
                                      <p:tavLst>
                                        <p:tav tm="0">
                                          <p:val>
                                            <p:fltVal val="0"/>
                                          </p:val>
                                        </p:tav>
                                        <p:tav tm="100000">
                                          <p:val>
                                            <p:strVal val="#ppt_w"/>
                                          </p:val>
                                        </p:tav>
                                      </p:tavLst>
                                    </p:anim>
                                    <p:anim calcmode="lin" valueType="num">
                                      <p:cBhvr>
                                        <p:cTn id="71" dur="500" fill="hold"/>
                                        <p:tgtEl>
                                          <p:spTgt spid="49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1" build="p" bldLvl="5" animBg="1" advAuto="0"/>
      <p:bldP spid="492" grpId="2"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49</a:t>
            </a:fld>
            <a:endParaRPr/>
          </a:p>
        </p:txBody>
      </p:sp>
      <p:sp>
        <p:nvSpPr>
          <p:cNvPr id="495" name="Solomon’s Dissolution"/>
          <p:cNvSpPr txBox="1">
            <a:spLocks noGrp="1"/>
          </p:cNvSpPr>
          <p:nvPr>
            <p:ph type="title" idx="4294967295"/>
          </p:nvPr>
        </p:nvSpPr>
        <p:spPr>
          <a:xfrm>
            <a:off x="457200" y="533398"/>
            <a:ext cx="8229600" cy="1143004"/>
          </a:xfrm>
          <a:prstGeom prst="rect">
            <a:avLst/>
          </a:prstGeom>
        </p:spPr>
        <p:txBody>
          <a:bodyPr/>
          <a:lstStyle/>
          <a:p>
            <a:pPr defTabSz="685800">
              <a:defRPr sz="3300"/>
            </a:pPr>
            <a:r>
              <a:t>Solomon’s Dissolution　</a:t>
            </a:r>
          </a:p>
          <a:p>
            <a:pPr defTabSz="685800">
              <a:defRPr sz="3300"/>
            </a:pPr>
            <a:r>
              <a:t>ソロモンの崩壊　</a:t>
            </a:r>
          </a:p>
        </p:txBody>
      </p:sp>
      <p:sp>
        <p:nvSpPr>
          <p:cNvPr id="496" name="In spite of his wisdom and wealth, Solomon’s later years were characterized by Torah disobedience (cf. Dt. 17:16-17; 7:3-4).…"/>
          <p:cNvSpPr txBox="1">
            <a:spLocks noGrp="1"/>
          </p:cNvSpPr>
          <p:nvPr>
            <p:ph type="body" idx="4294967295"/>
          </p:nvPr>
        </p:nvSpPr>
        <p:spPr>
          <a:xfrm>
            <a:off x="313764" y="2055905"/>
            <a:ext cx="8229601" cy="5029201"/>
          </a:xfrm>
          <a:prstGeom prst="rect">
            <a:avLst/>
          </a:prstGeom>
        </p:spPr>
        <p:txBody>
          <a:bodyPr/>
          <a:lstStyle/>
          <a:p>
            <a:pPr>
              <a:lnSpc>
                <a:spcPct val="90000"/>
              </a:lnSpc>
              <a:buSzTx/>
              <a:buNone/>
              <a:defRPr b="1"/>
            </a:pPr>
            <a:r>
              <a:t>In spite of his wisdom and wealth, Solomon’s later years were characterized by Torah disobedience (cf. Dt. 17:16-17; 7:3-4)</a:t>
            </a:r>
          </a:p>
          <a:p>
            <a:pPr>
              <a:lnSpc>
                <a:spcPct val="90000"/>
              </a:lnSpc>
              <a:buSzTx/>
              <a:buNone/>
              <a:defRPr b="1"/>
            </a:pPr>
            <a:endParaRPr/>
          </a:p>
          <a:p>
            <a:pPr>
              <a:lnSpc>
                <a:spcPct val="90000"/>
              </a:lnSpc>
              <a:buSzTx/>
              <a:buNone/>
              <a:defRPr sz="2800" b="1"/>
            </a:pPr>
            <a:r>
              <a:t>知恵と富に恵まれていたにもかかわらず、ソロモンの晩年はトーラーへの不従順によって特徴づけられた（参照：申命記17:16 - 17, 7:3 - 4）</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96">
                                            <p:bg/>
                                          </p:spTgt>
                                        </p:tgtEl>
                                        <p:attrNameLst>
                                          <p:attrName>style.visibility</p:attrName>
                                        </p:attrNameLst>
                                      </p:cBhvr>
                                      <p:to>
                                        <p:strVal val="visible"/>
                                      </p:to>
                                    </p:set>
                                    <p:anim calcmode="lin" valueType="num">
                                      <p:cBhvr>
                                        <p:cTn id="7" dur="500" fill="hold"/>
                                        <p:tgtEl>
                                          <p:spTgt spid="496">
                                            <p:bg/>
                                          </p:spTgt>
                                        </p:tgtEl>
                                        <p:attrNameLst>
                                          <p:attrName>ppt_w</p:attrName>
                                        </p:attrNameLst>
                                      </p:cBhvr>
                                      <p:tavLst>
                                        <p:tav tm="0">
                                          <p:val>
                                            <p:fltVal val="0"/>
                                          </p:val>
                                        </p:tav>
                                        <p:tav tm="100000">
                                          <p:val>
                                            <p:strVal val="#ppt_w"/>
                                          </p:val>
                                        </p:tav>
                                      </p:tavLst>
                                    </p:anim>
                                    <p:anim calcmode="lin" valueType="num">
                                      <p:cBhvr>
                                        <p:cTn id="8" dur="500" fill="hold"/>
                                        <p:tgtEl>
                                          <p:spTgt spid="49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96">
                                            <p:txEl>
                                              <p:pRg st="0" end="0"/>
                                            </p:txEl>
                                          </p:spTgt>
                                        </p:tgtEl>
                                        <p:attrNameLst>
                                          <p:attrName>style.visibility</p:attrName>
                                        </p:attrNameLst>
                                      </p:cBhvr>
                                      <p:to>
                                        <p:strVal val="visible"/>
                                      </p:to>
                                    </p:set>
                                    <p:anim calcmode="lin" valueType="num">
                                      <p:cBhvr>
                                        <p:cTn id="11" dur="500" fill="hold"/>
                                        <p:tgtEl>
                                          <p:spTgt spid="4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9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496">
                                            <p:txEl>
                                              <p:pRg st="1" end="1"/>
                                            </p:txEl>
                                          </p:spTgt>
                                        </p:tgtEl>
                                        <p:attrNameLst>
                                          <p:attrName>style.visibility</p:attrName>
                                        </p:attrNameLst>
                                      </p:cBhvr>
                                      <p:to>
                                        <p:strVal val="visible"/>
                                      </p:to>
                                    </p:set>
                                    <p:anim calcmode="lin" valueType="num">
                                      <p:cBhvr>
                                        <p:cTn id="16" dur="500" fill="hold"/>
                                        <p:tgtEl>
                                          <p:spTgt spid="49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9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496">
                                            <p:txEl>
                                              <p:pRg st="2" end="2"/>
                                            </p:txEl>
                                          </p:spTgt>
                                        </p:tgtEl>
                                        <p:attrNameLst>
                                          <p:attrName>style.visibility</p:attrName>
                                        </p:attrNameLst>
                                      </p:cBhvr>
                                      <p:to>
                                        <p:strVal val="visible"/>
                                      </p:to>
                                    </p:set>
                                    <p:anim calcmode="lin" valueType="num">
                                      <p:cBhvr>
                                        <p:cTn id="21" dur="500" fill="hold"/>
                                        <p:tgtEl>
                                          <p:spTgt spid="49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9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Google Shape;226;g36a3cf6228b_0_44"/>
          <p:cNvSpPr txBox="1">
            <a:spLocks noGrp="1"/>
          </p:cNvSpPr>
          <p:nvPr>
            <p:ph type="sldNum" sz="quarter" idx="4294967295"/>
          </p:nvPr>
        </p:nvSpPr>
        <p:spPr>
          <a:xfrm>
            <a:off x="8512067" y="6248398"/>
            <a:ext cx="174731"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5</a:t>
            </a:fld>
            <a:endParaRPr/>
          </a:p>
        </p:txBody>
      </p:sp>
      <p:sp>
        <p:nvSpPr>
          <p:cNvPr id="230" name="Google Shape;227;g36a3cf6228b_0_44"/>
          <p:cNvSpPr txBox="1">
            <a:spLocks noGrp="1"/>
          </p:cNvSpPr>
          <p:nvPr>
            <p:ph type="title"/>
          </p:nvPr>
        </p:nvSpPr>
        <p:spPr>
          <a:xfrm>
            <a:off x="457200" y="533400"/>
            <a:ext cx="8229600" cy="648901"/>
          </a:xfrm>
          <a:prstGeom prst="rect">
            <a:avLst/>
          </a:prstGeom>
        </p:spPr>
        <p:txBody>
          <a:bodyPr>
            <a:normAutofit fontScale="90000"/>
          </a:bodyPr>
          <a:lstStyle>
            <a:lvl1pPr defTabSz="822958">
              <a:defRPr sz="3900"/>
            </a:lvl1pPr>
          </a:lstStyle>
          <a:p>
            <a:r>
              <a:t>1 and 2 Kings in the Old Testament</a:t>
            </a:r>
          </a:p>
        </p:txBody>
      </p:sp>
      <p:sp>
        <p:nvSpPr>
          <p:cNvPr id="231" name="Google Shape;228;g36a3cf6228b_0_44"/>
          <p:cNvSpPr txBox="1">
            <a:spLocks noGrp="1"/>
          </p:cNvSpPr>
          <p:nvPr>
            <p:ph type="body" idx="1"/>
          </p:nvPr>
        </p:nvSpPr>
        <p:spPr>
          <a:xfrm>
            <a:off x="143405" y="2264228"/>
            <a:ext cx="8594196" cy="4302001"/>
          </a:xfrm>
          <a:prstGeom prst="rect">
            <a:avLst/>
          </a:prstGeom>
        </p:spPr>
        <p:txBody>
          <a:bodyPr/>
          <a:lstStyle/>
          <a:p>
            <a:pPr marL="422909" indent="-422909" defTabSz="822958">
              <a:lnSpc>
                <a:spcPct val="90000"/>
              </a:lnSpc>
              <a:spcBef>
                <a:spcPts val="400"/>
              </a:spcBef>
              <a:buSzPts val="2500"/>
              <a:defRPr sz="2500" i="1" u="sng"/>
            </a:pPr>
            <a:r>
              <a:t>In the LXX,</a:t>
            </a:r>
            <a:r>
              <a:rPr u="none"/>
              <a:t> the scrolls of Samuel and Kings were divided into 1, 2, 3 &amp; 4 Kingdoms (and this division is followed in our English versions, but as 1 &amp; 2 Samuel and 1 &amp; 2 Kings).</a:t>
            </a:r>
            <a:br>
              <a:rPr u="none"/>
            </a:br>
            <a:endParaRPr u="none"/>
          </a:p>
          <a:p>
            <a:pPr marL="422909" indent="-462915" defTabSz="822958">
              <a:lnSpc>
                <a:spcPct val="90000"/>
              </a:lnSpc>
              <a:spcBef>
                <a:spcPts val="400"/>
              </a:spcBef>
              <a:buSzPts val="2500"/>
              <a:defRPr sz="2500" i="1" u="sng"/>
            </a:pPr>
            <a:r>
              <a:t>ギリシア語訳聖書（七十人訳聖書）</a:t>
            </a:r>
            <a:r>
              <a:rPr u="none"/>
              <a:t> サムエル記と列王記の巻物は「第一、第二、第三、第四王国記」として分かれていた。（この分け方は英語版聖書にも引き継がれているが、「第一・第二サムエル記」と「第一・第二列王記」という形でまとめられている）</a:t>
            </a:r>
          </a:p>
        </p:txBody>
      </p:sp>
      <p:sp>
        <p:nvSpPr>
          <p:cNvPr id="232" name="Google Shape;229;g36a3cf6228b_0_44"/>
          <p:cNvSpPr txBox="1"/>
          <p:nvPr/>
        </p:nvSpPr>
        <p:spPr>
          <a:xfrm>
            <a:off x="655325" y="1062424"/>
            <a:ext cx="8138150" cy="648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defTabSz="740663">
              <a:defRPr sz="3159">
                <a:solidFill>
                  <a:srgbClr val="420000"/>
                </a:solidFill>
                <a:latin typeface="Times New Roman"/>
                <a:ea typeface="Times New Roman"/>
                <a:cs typeface="Times New Roman"/>
                <a:sym typeface="Times New Roman"/>
              </a:defRPr>
            </a:lvl1pPr>
          </a:lstStyle>
          <a:p>
            <a:r>
              <a:t>旧約における第一第二列王記</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31">
                                            <p:bg/>
                                          </p:spTgt>
                                        </p:tgtEl>
                                        <p:attrNameLst>
                                          <p:attrName>style.visibility</p:attrName>
                                        </p:attrNameLst>
                                      </p:cBhvr>
                                      <p:to>
                                        <p:strVal val="visible"/>
                                      </p:to>
                                    </p:set>
                                    <p:animEffect transition="in" filter="fade">
                                      <p:cBhvr>
                                        <p:cTn id="7" dur="500"/>
                                        <p:tgtEl>
                                          <p:spTgt spid="231">
                                            <p:bg/>
                                          </p:spTgt>
                                        </p:tgtEl>
                                      </p:cBhvr>
                                    </p:animEffect>
                                  </p:childTnLst>
                                </p:cTn>
                              </p:par>
                              <p:par>
                                <p:cTn id="8" presetID="10" presetClass="entr" presetSubtype="0" fill="hold" grpId="1" nodeType="withEffect">
                                  <p:stCondLst>
                                    <p:cond delay="0"/>
                                  </p:stCondLst>
                                  <p:iterate>
                                    <p:tmAbs val="0"/>
                                  </p:iterate>
                                  <p:childTnLst>
                                    <p:set>
                                      <p:cBhvr>
                                        <p:cTn id="9" fill="hold"/>
                                        <p:tgtEl>
                                          <p:spTgt spid="231">
                                            <p:txEl>
                                              <p:pRg st="0" end="0"/>
                                            </p:txEl>
                                          </p:spTgt>
                                        </p:tgtEl>
                                        <p:attrNameLst>
                                          <p:attrName>style.visibility</p:attrName>
                                        </p:attrNameLst>
                                      </p:cBhvr>
                                      <p:to>
                                        <p:strVal val="visible"/>
                                      </p:to>
                                    </p:set>
                                    <p:animEffect transition="in" filter="fade">
                                      <p:cBhvr>
                                        <p:cTn id="10" dur="500"/>
                                        <p:tgtEl>
                                          <p:spTgt spid="231">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231">
                                            <p:txEl>
                                              <p:pRg st="1" end="1"/>
                                            </p:txEl>
                                          </p:spTgt>
                                        </p:tgtEl>
                                        <p:attrNameLst>
                                          <p:attrName>style.visibility</p:attrName>
                                        </p:attrNameLst>
                                      </p:cBhvr>
                                      <p:to>
                                        <p:strVal val="visible"/>
                                      </p:to>
                                    </p:set>
                                    <p:animEffect transition="in" filter="fade">
                                      <p:cBhvr>
                                        <p:cTn id="14" dur="500"/>
                                        <p:tgtEl>
                                          <p:spTgt spid="2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50</a:t>
            </a:fld>
            <a:endParaRPr/>
          </a:p>
        </p:txBody>
      </p:sp>
      <p:sp>
        <p:nvSpPr>
          <p:cNvPr id="499" name="Solomon’s Dissolution"/>
          <p:cNvSpPr txBox="1">
            <a:spLocks noGrp="1"/>
          </p:cNvSpPr>
          <p:nvPr>
            <p:ph type="title" idx="4294967295"/>
          </p:nvPr>
        </p:nvSpPr>
        <p:spPr>
          <a:xfrm>
            <a:off x="457200" y="533398"/>
            <a:ext cx="8229600" cy="1143004"/>
          </a:xfrm>
          <a:prstGeom prst="rect">
            <a:avLst/>
          </a:prstGeom>
        </p:spPr>
        <p:txBody>
          <a:bodyPr/>
          <a:lstStyle/>
          <a:p>
            <a:pPr defTabSz="685800">
              <a:defRPr sz="3300"/>
            </a:pPr>
            <a:r>
              <a:t>Solomon’s Dissolution　</a:t>
            </a:r>
          </a:p>
          <a:p>
            <a:pPr defTabSz="685800">
              <a:defRPr sz="3300"/>
            </a:pPr>
            <a:r>
              <a:t>ソロモンの崩壊　</a:t>
            </a:r>
          </a:p>
        </p:txBody>
      </p:sp>
      <p:sp>
        <p:nvSpPr>
          <p:cNvPr id="500" name="In spite of his wisdom and wealth, Solomon’s later years were characterized by Torah disobedience (cf. Dt. 17:16-17; 7:3-4).…"/>
          <p:cNvSpPr txBox="1">
            <a:spLocks noGrp="1"/>
          </p:cNvSpPr>
          <p:nvPr>
            <p:ph type="body" idx="4294967295"/>
          </p:nvPr>
        </p:nvSpPr>
        <p:spPr>
          <a:xfrm>
            <a:off x="457200" y="1828800"/>
            <a:ext cx="8229600" cy="4817286"/>
          </a:xfrm>
          <a:prstGeom prst="rect">
            <a:avLst/>
          </a:prstGeom>
        </p:spPr>
        <p:txBody>
          <a:bodyPr/>
          <a:lstStyle/>
          <a:p>
            <a:pPr marL="422910" indent="-422910" defTabSz="822959">
              <a:lnSpc>
                <a:spcPct val="90000"/>
              </a:lnSpc>
              <a:spcBef>
                <a:spcPts val="500"/>
              </a:spcBef>
              <a:defRPr sz="2070" i="1"/>
            </a:pPr>
            <a:r>
              <a:t>He accumulated horses and chariots (1 Kg. 9:22; 10:25-26, 28-29).</a:t>
            </a:r>
          </a:p>
          <a:p>
            <a:pPr marL="422910" indent="-422910" defTabSz="822959">
              <a:lnSpc>
                <a:spcPct val="90000"/>
              </a:lnSpc>
              <a:spcBef>
                <a:spcPts val="500"/>
              </a:spcBef>
              <a:defRPr sz="2070" i="1"/>
            </a:pPr>
            <a:r>
              <a:t>His royal coffers swelled with gold and silver (1 Kg. 9:11, 28; 10:14-15, 21-22, 25, 27).</a:t>
            </a:r>
          </a:p>
          <a:p>
            <a:pPr marL="422910" indent="-422910" defTabSz="822959">
              <a:lnSpc>
                <a:spcPct val="90000"/>
              </a:lnSpc>
              <a:spcBef>
                <a:spcPts val="500"/>
              </a:spcBef>
              <a:defRPr sz="2070" i="1"/>
            </a:pPr>
            <a:r>
              <a:t>He married a large harem of foreign and domestic wives (1 Kg. 11:1-4).</a:t>
            </a:r>
          </a:p>
          <a:p>
            <a:pPr marL="422910" indent="-422910" defTabSz="822959">
              <a:lnSpc>
                <a:spcPct val="90000"/>
              </a:lnSpc>
              <a:spcBef>
                <a:spcPts val="500"/>
              </a:spcBef>
              <a:defRPr sz="2070" i="1"/>
            </a:pPr>
            <a:r>
              <a:t>He practiced pagan worship, building shrines to various foreign deities (11:4-8)</a:t>
            </a:r>
            <a:br/>
            <a:endParaRPr/>
          </a:p>
          <a:p>
            <a:pPr marL="422909" indent="-422909" defTabSz="822959">
              <a:lnSpc>
                <a:spcPct val="90000"/>
              </a:lnSpc>
              <a:spcBef>
                <a:spcPts val="500"/>
              </a:spcBef>
              <a:defRPr sz="1979" i="1"/>
            </a:pPr>
            <a:r>
              <a:t>彼は多くの馬と戦車を蓄えた（1列王記9:22；10:25–26、28–29）</a:t>
            </a:r>
          </a:p>
          <a:p>
            <a:pPr marL="422909" indent="-422909" defTabSz="822959">
              <a:lnSpc>
                <a:spcPct val="90000"/>
              </a:lnSpc>
              <a:spcBef>
                <a:spcPts val="500"/>
              </a:spcBef>
              <a:defRPr sz="1979" i="1"/>
            </a:pPr>
            <a:r>
              <a:t>王宮の宝物庫は金銀で満ち溢れた                                                               （1列王記9:11、28；10:14–15、21–22、25、27）</a:t>
            </a:r>
          </a:p>
          <a:p>
            <a:pPr marL="422909" indent="-422909" defTabSz="822959">
              <a:lnSpc>
                <a:spcPct val="90000"/>
              </a:lnSpc>
              <a:spcBef>
                <a:spcPts val="500"/>
              </a:spcBef>
              <a:defRPr sz="1979" i="1"/>
            </a:pPr>
            <a:r>
              <a:t>外国人およびイスラエル人の多数の妻たちを迎え、大きな後宮を持った（1列王記11:1–4）</a:t>
            </a:r>
          </a:p>
          <a:p>
            <a:pPr marL="422909" indent="-422909" defTabSz="822959">
              <a:lnSpc>
                <a:spcPct val="90000"/>
              </a:lnSpc>
              <a:spcBef>
                <a:spcPts val="500"/>
              </a:spcBef>
              <a:defRPr sz="1979" i="1"/>
            </a:pPr>
            <a:r>
              <a:t>彼は異教の礼拝を行い、外国の神々のために高き所（祭壇）を築いた（1列王記11:4-8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00">
                                            <p:bg/>
                                          </p:spTgt>
                                        </p:tgtEl>
                                        <p:attrNameLst>
                                          <p:attrName>style.visibility</p:attrName>
                                        </p:attrNameLst>
                                      </p:cBhvr>
                                      <p:to>
                                        <p:strVal val="visible"/>
                                      </p:to>
                                    </p:set>
                                    <p:anim calcmode="lin" valueType="num">
                                      <p:cBhvr>
                                        <p:cTn id="7" dur="500" fill="hold"/>
                                        <p:tgtEl>
                                          <p:spTgt spid="500">
                                            <p:bg/>
                                          </p:spTgt>
                                        </p:tgtEl>
                                        <p:attrNameLst>
                                          <p:attrName>ppt_w</p:attrName>
                                        </p:attrNameLst>
                                      </p:cBhvr>
                                      <p:tavLst>
                                        <p:tav tm="0">
                                          <p:val>
                                            <p:fltVal val="0"/>
                                          </p:val>
                                        </p:tav>
                                        <p:tav tm="100000">
                                          <p:val>
                                            <p:strVal val="#ppt_w"/>
                                          </p:val>
                                        </p:tav>
                                      </p:tavLst>
                                    </p:anim>
                                    <p:anim calcmode="lin" valueType="num">
                                      <p:cBhvr>
                                        <p:cTn id="8" dur="500" fill="hold"/>
                                        <p:tgtEl>
                                          <p:spTgt spid="5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00">
                                            <p:txEl>
                                              <p:pRg st="0" end="0"/>
                                            </p:txEl>
                                          </p:spTgt>
                                        </p:tgtEl>
                                        <p:attrNameLst>
                                          <p:attrName>style.visibility</p:attrName>
                                        </p:attrNameLst>
                                      </p:cBhvr>
                                      <p:to>
                                        <p:strVal val="visible"/>
                                      </p:to>
                                    </p:set>
                                    <p:anim calcmode="lin" valueType="num">
                                      <p:cBhvr>
                                        <p:cTn id="11" dur="500" fill="hold"/>
                                        <p:tgtEl>
                                          <p:spTgt spid="5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0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00">
                                            <p:txEl>
                                              <p:pRg st="1" end="1"/>
                                            </p:txEl>
                                          </p:spTgt>
                                        </p:tgtEl>
                                        <p:attrNameLst>
                                          <p:attrName>style.visibility</p:attrName>
                                        </p:attrNameLst>
                                      </p:cBhvr>
                                      <p:to>
                                        <p:strVal val="visible"/>
                                      </p:to>
                                    </p:set>
                                    <p:anim calcmode="lin" valueType="num">
                                      <p:cBhvr>
                                        <p:cTn id="16" dur="500" fill="hold"/>
                                        <p:tgtEl>
                                          <p:spTgt spid="50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0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500">
                                            <p:txEl>
                                              <p:pRg st="2" end="2"/>
                                            </p:txEl>
                                          </p:spTgt>
                                        </p:tgtEl>
                                        <p:attrNameLst>
                                          <p:attrName>style.visibility</p:attrName>
                                        </p:attrNameLst>
                                      </p:cBhvr>
                                      <p:to>
                                        <p:strVal val="visible"/>
                                      </p:to>
                                    </p:set>
                                    <p:anim calcmode="lin" valueType="num">
                                      <p:cBhvr>
                                        <p:cTn id="21" dur="500" fill="hold"/>
                                        <p:tgtEl>
                                          <p:spTgt spid="50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0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500">
                                            <p:txEl>
                                              <p:pRg st="3" end="3"/>
                                            </p:txEl>
                                          </p:spTgt>
                                        </p:tgtEl>
                                        <p:attrNameLst>
                                          <p:attrName>style.visibility</p:attrName>
                                        </p:attrNameLst>
                                      </p:cBhvr>
                                      <p:to>
                                        <p:strVal val="visible"/>
                                      </p:to>
                                    </p:set>
                                    <p:anim calcmode="lin" valueType="num">
                                      <p:cBhvr>
                                        <p:cTn id="27" dur="500" fill="hold"/>
                                        <p:tgtEl>
                                          <p:spTgt spid="50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50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500">
                                            <p:txEl>
                                              <p:pRg st="4" end="4"/>
                                            </p:txEl>
                                          </p:spTgt>
                                        </p:tgtEl>
                                        <p:attrNameLst>
                                          <p:attrName>style.visibility</p:attrName>
                                        </p:attrNameLst>
                                      </p:cBhvr>
                                      <p:to>
                                        <p:strVal val="visible"/>
                                      </p:to>
                                    </p:set>
                                    <p:anim calcmode="lin" valueType="num">
                                      <p:cBhvr>
                                        <p:cTn id="33" dur="500" fill="hold"/>
                                        <p:tgtEl>
                                          <p:spTgt spid="50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0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500">
                                            <p:txEl>
                                              <p:pRg st="5" end="5"/>
                                            </p:txEl>
                                          </p:spTgt>
                                        </p:tgtEl>
                                        <p:attrNameLst>
                                          <p:attrName>style.visibility</p:attrName>
                                        </p:attrNameLst>
                                      </p:cBhvr>
                                      <p:to>
                                        <p:strVal val="visible"/>
                                      </p:to>
                                    </p:set>
                                    <p:anim calcmode="lin" valueType="num">
                                      <p:cBhvr>
                                        <p:cTn id="39" dur="500" fill="hold"/>
                                        <p:tgtEl>
                                          <p:spTgt spid="500">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50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1" nodeType="clickEffect">
                                  <p:stCondLst>
                                    <p:cond delay="0"/>
                                  </p:stCondLst>
                                  <p:iterate>
                                    <p:tmAbs val="0"/>
                                  </p:iterate>
                                  <p:childTnLst>
                                    <p:set>
                                      <p:cBhvr>
                                        <p:cTn id="44" fill="hold"/>
                                        <p:tgtEl>
                                          <p:spTgt spid="500">
                                            <p:txEl>
                                              <p:pRg st="6" end="6"/>
                                            </p:txEl>
                                          </p:spTgt>
                                        </p:tgtEl>
                                        <p:attrNameLst>
                                          <p:attrName>style.visibility</p:attrName>
                                        </p:attrNameLst>
                                      </p:cBhvr>
                                      <p:to>
                                        <p:strVal val="visible"/>
                                      </p:to>
                                    </p:set>
                                    <p:anim calcmode="lin" valueType="num">
                                      <p:cBhvr>
                                        <p:cTn id="45" dur="500" fill="hold"/>
                                        <p:tgtEl>
                                          <p:spTgt spid="500">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50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500">
                                            <p:txEl>
                                              <p:pRg st="7" end="7"/>
                                            </p:txEl>
                                          </p:spTgt>
                                        </p:tgtEl>
                                        <p:attrNameLst>
                                          <p:attrName>style.visibility</p:attrName>
                                        </p:attrNameLst>
                                      </p:cBhvr>
                                      <p:to>
                                        <p:strVal val="visible"/>
                                      </p:to>
                                    </p:set>
                                    <p:anim calcmode="lin" valueType="num">
                                      <p:cBhvr>
                                        <p:cTn id="51" dur="500" fill="hold"/>
                                        <p:tgtEl>
                                          <p:spTgt spid="500">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500">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線"/>
          <p:cNvSpPr/>
          <p:nvPr/>
        </p:nvSpPr>
        <p:spPr>
          <a:xfrm>
            <a:off x="-3" y="4343400"/>
            <a:ext cx="9144005" cy="0"/>
          </a:xfrm>
          <a:prstGeom prst="line">
            <a:avLst/>
          </a:prstGeom>
          <a:ln w="76200">
            <a:solidFill>
              <a:srgbClr val="660000"/>
            </a:solidFill>
          </a:ln>
        </p:spPr>
        <p:txBody>
          <a:bodyPr lIns="45718" tIns="45718" rIns="45718" bIns="45718"/>
          <a:lstStyle/>
          <a:p>
            <a:endParaRPr/>
          </a:p>
        </p:txBody>
      </p:sp>
      <p:sp>
        <p:nvSpPr>
          <p:cNvPr id="503" name="線"/>
          <p:cNvSpPr/>
          <p:nvPr/>
        </p:nvSpPr>
        <p:spPr>
          <a:xfrm>
            <a:off x="-3" y="4419600"/>
            <a:ext cx="9144005" cy="0"/>
          </a:xfrm>
          <a:prstGeom prst="line">
            <a:avLst/>
          </a:prstGeom>
          <a:ln w="76200">
            <a:solidFill>
              <a:schemeClr val="accent2"/>
            </a:solidFill>
          </a:ln>
        </p:spPr>
        <p:txBody>
          <a:bodyPr lIns="45718" tIns="45718" rIns="45718" bIns="45718"/>
          <a:lstStyle/>
          <a:p>
            <a:endParaRPr/>
          </a:p>
        </p:txBody>
      </p:sp>
      <p:sp>
        <p:nvSpPr>
          <p:cNvPr id="504" name="線"/>
          <p:cNvSpPr/>
          <p:nvPr/>
        </p:nvSpPr>
        <p:spPr>
          <a:xfrm>
            <a:off x="-3" y="4495800"/>
            <a:ext cx="9144005" cy="0"/>
          </a:xfrm>
          <a:prstGeom prst="line">
            <a:avLst/>
          </a:prstGeom>
          <a:ln w="76200">
            <a:solidFill>
              <a:schemeClr val="accent2"/>
            </a:solidFill>
          </a:ln>
        </p:spPr>
        <p:txBody>
          <a:bodyPr lIns="45718" tIns="45718" rIns="45718" bIns="45718"/>
          <a:lstStyle/>
          <a:p>
            <a:endParaRPr/>
          </a:p>
        </p:txBody>
      </p:sp>
      <p:sp>
        <p:nvSpPr>
          <p:cNvPr id="505" name="The Division of the Kingdom"/>
          <p:cNvSpPr txBox="1"/>
          <p:nvPr/>
        </p:nvSpPr>
        <p:spPr>
          <a:xfrm>
            <a:off x="1325282" y="1650394"/>
            <a:ext cx="6782371" cy="2883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4100">
                <a:ln w="9525" cap="flat">
                  <a:solidFill>
                    <a:srgbClr val="000000"/>
                  </a:solidFill>
                  <a:prstDash val="solid"/>
                  <a:round/>
                </a:ln>
                <a:solidFill>
                  <a:srgbClr val="FFFFFF"/>
                </a:solidFill>
                <a:latin typeface="MARKETPRO"/>
                <a:ea typeface="MARKETPRO"/>
                <a:cs typeface="MARKETPRO"/>
                <a:sym typeface="MARKETPRO"/>
              </a:defRPr>
            </a:pPr>
            <a:r>
              <a:t>The Division of the Kingdom </a:t>
            </a:r>
          </a:p>
          <a:p>
            <a:pPr algn="ctr">
              <a:defRPr sz="4100">
                <a:ln w="9525" cap="flat">
                  <a:solidFill>
                    <a:srgbClr val="000000"/>
                  </a:solidFill>
                  <a:prstDash val="solid"/>
                  <a:round/>
                </a:ln>
                <a:solidFill>
                  <a:srgbClr val="FFFFFF"/>
                </a:solidFill>
                <a:latin typeface="MARKETPRO"/>
                <a:ea typeface="MARKETPRO"/>
                <a:cs typeface="MARKETPRO"/>
                <a:sym typeface="MARKETPRO"/>
              </a:defRPr>
            </a:pPr>
            <a:r>
              <a:t>王国の分裂</a:t>
            </a:r>
          </a:p>
        </p:txBody>
      </p:sp>
      <p:sp>
        <p:nvSpPr>
          <p:cNvPr id="506" name="1 Kings 12-16"/>
          <p:cNvSpPr txBox="1"/>
          <p:nvPr/>
        </p:nvSpPr>
        <p:spPr>
          <a:xfrm>
            <a:off x="3126900" y="4610100"/>
            <a:ext cx="3486134" cy="1671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300">
                <a:ln w="9525" cap="flat">
                  <a:solidFill>
                    <a:srgbClr val="000000"/>
                  </a:solidFill>
                  <a:prstDash val="solid"/>
                  <a:round/>
                </a:ln>
                <a:solidFill>
                  <a:srgbClr val="FFFFFF"/>
                </a:solidFill>
                <a:latin typeface="MARKETPRO"/>
                <a:ea typeface="MARKETPRO"/>
                <a:cs typeface="MARKETPRO"/>
                <a:sym typeface="MARKETPRO"/>
              </a:defRPr>
            </a:lvl1pPr>
          </a:lstStyle>
          <a:p>
            <a:r>
              <a:t>1 Kings / 1列王記　12-16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52</a:t>
            </a:fld>
            <a:endParaRPr/>
          </a:p>
        </p:txBody>
      </p:sp>
      <p:sp>
        <p:nvSpPr>
          <p:cNvPr id="509" name="Rehoboam’s Ascension (1 Kg. 12:1-19)"/>
          <p:cNvSpPr txBox="1">
            <a:spLocks noGrp="1"/>
          </p:cNvSpPr>
          <p:nvPr>
            <p:ph type="title" idx="4294967295"/>
          </p:nvPr>
        </p:nvSpPr>
        <p:spPr>
          <a:xfrm>
            <a:off x="457200" y="533398"/>
            <a:ext cx="8458200" cy="1143004"/>
          </a:xfrm>
          <a:prstGeom prst="rect">
            <a:avLst/>
          </a:prstGeom>
        </p:spPr>
        <p:txBody>
          <a:bodyPr/>
          <a:lstStyle/>
          <a:p>
            <a:pPr defTabSz="795527">
              <a:defRPr sz="3828"/>
            </a:pPr>
            <a:r>
              <a:t>Rehoboam’s Ascension </a:t>
            </a:r>
            <a:r>
              <a:rPr sz="2784"/>
              <a:t>(1 Kg. 12:1-19)</a:t>
            </a:r>
          </a:p>
          <a:p>
            <a:pPr defTabSz="397763">
              <a:defRPr sz="1044">
                <a:solidFill>
                  <a:srgbClr val="000000"/>
                </a:solidFill>
                <a:latin typeface="Times Roman"/>
                <a:ea typeface="Times Roman"/>
                <a:cs typeface="Times Roman"/>
                <a:sym typeface="Times Roman"/>
              </a:defRPr>
            </a:pPr>
            <a:r>
              <a:rPr sz="2784"/>
              <a:t>レホボアムの即位（1列王記12:1-19）</a:t>
            </a:r>
          </a:p>
        </p:txBody>
      </p:sp>
      <p:sp>
        <p:nvSpPr>
          <p:cNvPr id="510" name="Upon Solomon’s death, Rehoboam traveled to Shechem for acclamation as the new king.…"/>
          <p:cNvSpPr txBox="1">
            <a:spLocks noGrp="1"/>
          </p:cNvSpPr>
          <p:nvPr>
            <p:ph type="body" sz="half" idx="4294967295"/>
          </p:nvPr>
        </p:nvSpPr>
        <p:spPr>
          <a:xfrm>
            <a:off x="457200" y="1770573"/>
            <a:ext cx="7992756" cy="2629563"/>
          </a:xfrm>
          <a:prstGeom prst="rect">
            <a:avLst/>
          </a:prstGeom>
        </p:spPr>
        <p:txBody>
          <a:bodyPr>
            <a:normAutofit lnSpcReduction="10000"/>
          </a:bodyPr>
          <a:lstStyle/>
          <a:p>
            <a:pPr marL="328929" indent="-328929" defTabSz="640079">
              <a:lnSpc>
                <a:spcPct val="90000"/>
              </a:lnSpc>
              <a:spcBef>
                <a:spcPts val="400"/>
              </a:spcBef>
              <a:buSzTx/>
              <a:buNone/>
              <a:defRPr sz="2240" b="1"/>
            </a:pPr>
            <a:r>
              <a:t>Upon Solomon’s death, Rehoboam traveled to Shechem for acclamation as the new king.</a:t>
            </a:r>
          </a:p>
          <a:p>
            <a:pPr marL="328929" indent="-328929" defTabSz="640079">
              <a:lnSpc>
                <a:spcPct val="90000"/>
              </a:lnSpc>
              <a:spcBef>
                <a:spcPts val="400"/>
              </a:spcBef>
              <a:defRPr sz="1960" i="1"/>
            </a:pPr>
            <a:r>
              <a:t>The fact that he traveled to this ancient northern shrine suggests that already there was a north-south mentality among the tribes, possibly a residual from the civil war between the houses of Saul and David.</a:t>
            </a:r>
          </a:p>
          <a:p>
            <a:pPr marL="328929" indent="-328929" defTabSz="640079">
              <a:lnSpc>
                <a:spcPct val="90000"/>
              </a:lnSpc>
              <a:spcBef>
                <a:spcPts val="400"/>
              </a:spcBef>
              <a:defRPr sz="1960" i="1"/>
            </a:pPr>
            <a:r>
              <a:t>Jeroboam, the corvee leader in Egyptian exile, returned to represent the northern clans.</a:t>
            </a:r>
          </a:p>
          <a:p>
            <a:pPr marL="328929" indent="-328929" defTabSz="640079">
              <a:lnSpc>
                <a:spcPct val="90000"/>
              </a:lnSpc>
              <a:spcBef>
                <a:spcPts val="400"/>
              </a:spcBef>
              <a:defRPr sz="1960" i="1"/>
            </a:pPr>
            <a:r>
              <a:t>The primary plea of the citizens was for tax relief and exemption from forced labor in the state projects.</a:t>
            </a:r>
          </a:p>
        </p:txBody>
      </p:sp>
      <p:sp>
        <p:nvSpPr>
          <p:cNvPr id="511" name="Upon Solomon’s death, Rehoboam traveled to Shechem for acclamation as the new king.…"/>
          <p:cNvSpPr txBox="1"/>
          <p:nvPr/>
        </p:nvSpPr>
        <p:spPr>
          <a:xfrm>
            <a:off x="252892" y="4418105"/>
            <a:ext cx="8638216" cy="2749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90000"/>
              </a:lnSpc>
              <a:spcBef>
                <a:spcPts val="700"/>
              </a:spcBef>
              <a:buClr>
                <a:srgbClr val="660000"/>
              </a:buClr>
              <a:defRPr sz="1600" b="1">
                <a:latin typeface="Times New Roman"/>
                <a:ea typeface="Times New Roman"/>
                <a:cs typeface="Times New Roman"/>
                <a:sym typeface="Times New Roman"/>
              </a:defRPr>
            </a:pPr>
            <a:r>
              <a:t>ソロモンの死後、レホボアムは新たな王としての承認を受けるため、シケムへ向かった。</a:t>
            </a:r>
          </a:p>
          <a:p>
            <a:pPr marL="469900" indent="-469900">
              <a:lnSpc>
                <a:spcPct val="90000"/>
              </a:lnSpc>
              <a:spcBef>
                <a:spcPts val="700"/>
              </a:spcBef>
              <a:buClr>
                <a:srgbClr val="660000"/>
              </a:buClr>
              <a:defRPr sz="1600" b="1">
                <a:latin typeface="Times New Roman"/>
                <a:ea typeface="Times New Roman"/>
                <a:cs typeface="Times New Roman"/>
                <a:sym typeface="Times New Roman"/>
              </a:defRPr>
            </a:pPr>
            <a:endParaRPr/>
          </a:p>
          <a:p>
            <a:pPr marL="160421" indent="-160421">
              <a:buSzPct val="100000"/>
              <a:buChar char="•"/>
              <a:defRPr sz="1600" b="1">
                <a:solidFill>
                  <a:srgbClr val="420000"/>
                </a:solidFill>
                <a:latin typeface="Times New Roman"/>
                <a:ea typeface="Times New Roman"/>
                <a:cs typeface="Times New Roman"/>
                <a:sym typeface="Times New Roman"/>
              </a:defRPr>
            </a:pPr>
            <a:r>
              <a:t>彼がこの古くからの北の聖所シケムへ赴いたという事実は、すでに部族間に北と南の意識の違いがあったことを示唆している。これは、サウルの家とダビデの家との間にかつて起きた内戦の名残であった可能性もある。</a:t>
            </a:r>
          </a:p>
          <a:p>
            <a:pPr marL="160421" indent="-160421">
              <a:buSzPct val="100000"/>
              <a:buChar char="•"/>
              <a:defRPr sz="1600" b="1">
                <a:solidFill>
                  <a:srgbClr val="420000"/>
                </a:solidFill>
                <a:latin typeface="Times New Roman"/>
                <a:ea typeface="Times New Roman"/>
                <a:cs typeface="Times New Roman"/>
                <a:sym typeface="Times New Roman"/>
              </a:defRPr>
            </a:pPr>
            <a:r>
              <a:t>強制労働の監督者であり、エジプトへ亡命していたヤロブアムが帰国し、北の諸部族の代表として登場する。</a:t>
            </a:r>
          </a:p>
          <a:p>
            <a:pPr marL="160421" indent="-160421">
              <a:buSzPct val="100000"/>
              <a:buChar char="•"/>
              <a:defRPr sz="1600" b="1">
                <a:solidFill>
                  <a:srgbClr val="420000"/>
                </a:solidFill>
                <a:latin typeface="Times New Roman"/>
                <a:ea typeface="Times New Roman"/>
                <a:cs typeface="Times New Roman"/>
                <a:sym typeface="Times New Roman"/>
              </a:defRPr>
            </a:pPr>
            <a:r>
              <a:t>市民たちの主な訴えは、重税の緩和と国家事業における強制労働の免除であった。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10">
                                            <p:bg/>
                                          </p:spTgt>
                                        </p:tgtEl>
                                        <p:attrNameLst>
                                          <p:attrName>style.visibility</p:attrName>
                                        </p:attrNameLst>
                                      </p:cBhvr>
                                      <p:to>
                                        <p:strVal val="visible"/>
                                      </p:to>
                                    </p:set>
                                    <p:anim calcmode="lin" valueType="num">
                                      <p:cBhvr>
                                        <p:cTn id="7" dur="500" fill="hold"/>
                                        <p:tgtEl>
                                          <p:spTgt spid="510">
                                            <p:bg/>
                                          </p:spTgt>
                                        </p:tgtEl>
                                        <p:attrNameLst>
                                          <p:attrName>ppt_w</p:attrName>
                                        </p:attrNameLst>
                                      </p:cBhvr>
                                      <p:tavLst>
                                        <p:tav tm="0">
                                          <p:val>
                                            <p:fltVal val="0"/>
                                          </p:val>
                                        </p:tav>
                                        <p:tav tm="100000">
                                          <p:val>
                                            <p:strVal val="#ppt_w"/>
                                          </p:val>
                                        </p:tav>
                                      </p:tavLst>
                                    </p:anim>
                                    <p:anim calcmode="lin" valueType="num">
                                      <p:cBhvr>
                                        <p:cTn id="8" dur="500" fill="hold"/>
                                        <p:tgtEl>
                                          <p:spTgt spid="51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10">
                                            <p:txEl>
                                              <p:pRg st="0" end="0"/>
                                            </p:txEl>
                                          </p:spTgt>
                                        </p:tgtEl>
                                        <p:attrNameLst>
                                          <p:attrName>style.visibility</p:attrName>
                                        </p:attrNameLst>
                                      </p:cBhvr>
                                      <p:to>
                                        <p:strVal val="visible"/>
                                      </p:to>
                                    </p:set>
                                    <p:anim calcmode="lin" valueType="num">
                                      <p:cBhvr>
                                        <p:cTn id="11" dur="500" fill="hold"/>
                                        <p:tgtEl>
                                          <p:spTgt spid="51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1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10">
                                            <p:txEl>
                                              <p:pRg st="1" end="1"/>
                                            </p:txEl>
                                          </p:spTgt>
                                        </p:tgtEl>
                                        <p:attrNameLst>
                                          <p:attrName>style.visibility</p:attrName>
                                        </p:attrNameLst>
                                      </p:cBhvr>
                                      <p:to>
                                        <p:strVal val="visible"/>
                                      </p:to>
                                    </p:set>
                                    <p:anim calcmode="lin" valueType="num">
                                      <p:cBhvr>
                                        <p:cTn id="16" dur="500" fill="hold"/>
                                        <p:tgtEl>
                                          <p:spTgt spid="51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1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510">
                                            <p:txEl>
                                              <p:pRg st="2" end="2"/>
                                            </p:txEl>
                                          </p:spTgt>
                                        </p:tgtEl>
                                        <p:attrNameLst>
                                          <p:attrName>style.visibility</p:attrName>
                                        </p:attrNameLst>
                                      </p:cBhvr>
                                      <p:to>
                                        <p:strVal val="visible"/>
                                      </p:to>
                                    </p:set>
                                    <p:anim calcmode="lin" valueType="num">
                                      <p:cBhvr>
                                        <p:cTn id="21" dur="500" fill="hold"/>
                                        <p:tgtEl>
                                          <p:spTgt spid="5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510">
                                            <p:txEl>
                                              <p:pRg st="3" end="3"/>
                                            </p:txEl>
                                          </p:spTgt>
                                        </p:tgtEl>
                                        <p:attrNameLst>
                                          <p:attrName>style.visibility</p:attrName>
                                        </p:attrNameLst>
                                      </p:cBhvr>
                                      <p:to>
                                        <p:strVal val="visible"/>
                                      </p:to>
                                    </p:set>
                                    <p:anim calcmode="lin" valueType="num">
                                      <p:cBhvr>
                                        <p:cTn id="27" dur="500" fill="hold"/>
                                        <p:tgtEl>
                                          <p:spTgt spid="51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510">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511">
                                            <p:bg/>
                                          </p:spTgt>
                                        </p:tgtEl>
                                        <p:attrNameLst>
                                          <p:attrName>style.visibility</p:attrName>
                                        </p:attrNameLst>
                                      </p:cBhvr>
                                      <p:to>
                                        <p:strVal val="visible"/>
                                      </p:to>
                                    </p:set>
                                    <p:anim calcmode="lin" valueType="num">
                                      <p:cBhvr>
                                        <p:cTn id="32" dur="500" fill="hold"/>
                                        <p:tgtEl>
                                          <p:spTgt spid="511">
                                            <p:bg/>
                                          </p:spTgt>
                                        </p:tgtEl>
                                        <p:attrNameLst>
                                          <p:attrName>ppt_w</p:attrName>
                                        </p:attrNameLst>
                                      </p:cBhvr>
                                      <p:tavLst>
                                        <p:tav tm="0">
                                          <p:val>
                                            <p:fltVal val="0"/>
                                          </p:val>
                                        </p:tav>
                                        <p:tav tm="100000">
                                          <p:val>
                                            <p:strVal val="#ppt_w"/>
                                          </p:val>
                                        </p:tav>
                                      </p:tavLst>
                                    </p:anim>
                                    <p:anim calcmode="lin" valueType="num">
                                      <p:cBhvr>
                                        <p:cTn id="33" dur="500" fill="hold"/>
                                        <p:tgtEl>
                                          <p:spTgt spid="511">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11">
                                            <p:txEl>
                                              <p:pRg st="0" end="0"/>
                                            </p:txEl>
                                          </p:spTgt>
                                        </p:tgtEl>
                                        <p:attrNameLst>
                                          <p:attrName>style.visibility</p:attrName>
                                        </p:attrNameLst>
                                      </p:cBhvr>
                                      <p:to>
                                        <p:strVal val="visible"/>
                                      </p:to>
                                    </p:set>
                                    <p:anim calcmode="lin" valueType="num">
                                      <p:cBhvr>
                                        <p:cTn id="36" dur="500" fill="hold"/>
                                        <p:tgtEl>
                                          <p:spTgt spid="511">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511">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511">
                                            <p:txEl>
                                              <p:pRg st="1" end="1"/>
                                            </p:txEl>
                                          </p:spTgt>
                                        </p:tgtEl>
                                        <p:attrNameLst>
                                          <p:attrName>style.visibility</p:attrName>
                                        </p:attrNameLst>
                                      </p:cBhvr>
                                      <p:to>
                                        <p:strVal val="visible"/>
                                      </p:to>
                                    </p:set>
                                    <p:anim calcmode="lin" valueType="num">
                                      <p:cBhvr>
                                        <p:cTn id="41" dur="500" fill="hold"/>
                                        <p:tgtEl>
                                          <p:spTgt spid="511">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511">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511">
                                            <p:txEl>
                                              <p:pRg st="2" end="2"/>
                                            </p:txEl>
                                          </p:spTgt>
                                        </p:tgtEl>
                                        <p:attrNameLst>
                                          <p:attrName>style.visibility</p:attrName>
                                        </p:attrNameLst>
                                      </p:cBhvr>
                                      <p:to>
                                        <p:strVal val="visible"/>
                                      </p:to>
                                    </p:set>
                                    <p:anim calcmode="lin" valueType="num">
                                      <p:cBhvr>
                                        <p:cTn id="46" dur="500" fill="hold"/>
                                        <p:tgtEl>
                                          <p:spTgt spid="51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511">
                                            <p:txEl>
                                              <p:pRg st="2" end="2"/>
                                            </p:txEl>
                                          </p:spTgt>
                                        </p:tgtEl>
                                        <p:attrNameLst>
                                          <p:attrName>ppt_h</p:attrName>
                                        </p:attrNameLst>
                                      </p:cBhvr>
                                      <p:tavLst>
                                        <p:tav tm="0">
                                          <p:val>
                                            <p:fltVal val="0"/>
                                          </p:val>
                                        </p:tav>
                                        <p:tav tm="100000">
                                          <p:val>
                                            <p:strVal val="#ppt_h"/>
                                          </p:val>
                                        </p:tav>
                                      </p:tavLst>
                                    </p:anim>
                                  </p:childTnLst>
                                </p:cTn>
                              </p:par>
                            </p:childTnLst>
                          </p:cTn>
                        </p:par>
                        <p:par>
                          <p:cTn id="48" fill="hold">
                            <p:stCondLst>
                              <p:cond delay="2000"/>
                            </p:stCondLst>
                            <p:childTnLst>
                              <p:par>
                                <p:cTn id="49" presetID="23" presetClass="entr" presetSubtype="16" fill="hold" grpId="2" nodeType="afterEffect">
                                  <p:stCondLst>
                                    <p:cond delay="0"/>
                                  </p:stCondLst>
                                  <p:iterate>
                                    <p:tmAbs val="0"/>
                                  </p:iterate>
                                  <p:childTnLst>
                                    <p:set>
                                      <p:cBhvr>
                                        <p:cTn id="50" fill="hold"/>
                                        <p:tgtEl>
                                          <p:spTgt spid="511">
                                            <p:txEl>
                                              <p:pRg st="3" end="3"/>
                                            </p:txEl>
                                          </p:spTgt>
                                        </p:tgtEl>
                                        <p:attrNameLst>
                                          <p:attrName>style.visibility</p:attrName>
                                        </p:attrNameLst>
                                      </p:cBhvr>
                                      <p:to>
                                        <p:strVal val="visible"/>
                                      </p:to>
                                    </p:set>
                                    <p:anim calcmode="lin" valueType="num">
                                      <p:cBhvr>
                                        <p:cTn id="51" dur="500" fill="hold"/>
                                        <p:tgtEl>
                                          <p:spTgt spid="511">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511">
                                            <p:txEl>
                                              <p:pRg st="3" end="3"/>
                                            </p:txEl>
                                          </p:spTgt>
                                        </p:tgtEl>
                                        <p:attrNameLst>
                                          <p:attrName>ppt_h</p:attrName>
                                        </p:attrNameLst>
                                      </p:cBhvr>
                                      <p:tavLst>
                                        <p:tav tm="0">
                                          <p:val>
                                            <p:fltVal val="0"/>
                                          </p:val>
                                        </p:tav>
                                        <p:tav tm="100000">
                                          <p:val>
                                            <p:strVal val="#ppt_h"/>
                                          </p:val>
                                        </p:tav>
                                      </p:tavLst>
                                    </p:anim>
                                  </p:childTnLst>
                                </p:cTn>
                              </p:par>
                            </p:childTnLst>
                          </p:cTn>
                        </p:par>
                        <p:par>
                          <p:cTn id="53" fill="hold">
                            <p:stCondLst>
                              <p:cond delay="2500"/>
                            </p:stCondLst>
                            <p:childTnLst>
                              <p:par>
                                <p:cTn id="54" presetID="23" presetClass="entr" presetSubtype="16" fill="hold" grpId="2" nodeType="afterEffect">
                                  <p:stCondLst>
                                    <p:cond delay="0"/>
                                  </p:stCondLst>
                                  <p:iterate>
                                    <p:tmAbs val="0"/>
                                  </p:iterate>
                                  <p:childTnLst>
                                    <p:set>
                                      <p:cBhvr>
                                        <p:cTn id="55" fill="hold"/>
                                        <p:tgtEl>
                                          <p:spTgt spid="511">
                                            <p:txEl>
                                              <p:pRg st="4" end="4"/>
                                            </p:txEl>
                                          </p:spTgt>
                                        </p:tgtEl>
                                        <p:attrNameLst>
                                          <p:attrName>style.visibility</p:attrName>
                                        </p:attrNameLst>
                                      </p:cBhvr>
                                      <p:to>
                                        <p:strVal val="visible"/>
                                      </p:to>
                                    </p:set>
                                    <p:anim calcmode="lin" valueType="num">
                                      <p:cBhvr>
                                        <p:cTn id="56" dur="500" fill="hold"/>
                                        <p:tgtEl>
                                          <p:spTgt spid="511">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1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1" build="p" bldLvl="5" animBg="1" advAuto="0"/>
      <p:bldP spid="511" grpId="2"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HBS03" descr="HBS03"/>
          <p:cNvPicPr>
            <a:picLocks noChangeAspect="1"/>
          </p:cNvPicPr>
          <p:nvPr/>
        </p:nvPicPr>
        <p:blipFill>
          <a:blip r:embed="rId2"/>
          <a:stretch>
            <a:fillRect/>
          </a:stretch>
        </p:blipFill>
        <p:spPr>
          <a:xfrm>
            <a:off x="4433887" y="0"/>
            <a:ext cx="4710113" cy="6858000"/>
          </a:xfrm>
          <a:prstGeom prst="rect">
            <a:avLst/>
          </a:prstGeom>
          <a:ln w="12700">
            <a:miter lim="400000"/>
          </a:ln>
        </p:spPr>
      </p:pic>
      <p:sp>
        <p:nvSpPr>
          <p:cNvPr id="514" name="SHECHEM"/>
          <p:cNvSpPr txBox="1"/>
          <p:nvPr/>
        </p:nvSpPr>
        <p:spPr>
          <a:xfrm>
            <a:off x="4084320" y="1447800"/>
            <a:ext cx="1203963"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000" b="1">
                <a:solidFill>
                  <a:srgbClr val="CC0000"/>
                </a:solidFill>
                <a:latin typeface="Arial Narrow"/>
                <a:ea typeface="Arial Narrow"/>
                <a:cs typeface="Arial Narrow"/>
                <a:sym typeface="Arial Narrow"/>
              </a:defRPr>
            </a:lvl1pPr>
          </a:lstStyle>
          <a:p>
            <a:r>
              <a:t>SHECHEM</a:t>
            </a:r>
          </a:p>
        </p:txBody>
      </p:sp>
      <p:sp>
        <p:nvSpPr>
          <p:cNvPr id="515" name="JERUSALEM"/>
          <p:cNvSpPr txBox="1"/>
          <p:nvPr/>
        </p:nvSpPr>
        <p:spPr>
          <a:xfrm>
            <a:off x="4008120" y="4479925"/>
            <a:ext cx="1432563"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000" b="1">
                <a:solidFill>
                  <a:srgbClr val="CC0000"/>
                </a:solidFill>
                <a:latin typeface="Arial Narrow"/>
                <a:ea typeface="Arial Narrow"/>
                <a:cs typeface="Arial Narrow"/>
                <a:sym typeface="Arial Narrow"/>
              </a:defRPr>
            </a:lvl1pPr>
          </a:lstStyle>
          <a:p>
            <a:r>
              <a:t>JERUSALEM</a:t>
            </a:r>
          </a:p>
        </p:txBody>
      </p:sp>
      <p:sp>
        <p:nvSpPr>
          <p:cNvPr id="516" name="線"/>
          <p:cNvSpPr/>
          <p:nvPr/>
        </p:nvSpPr>
        <p:spPr>
          <a:xfrm flipV="1">
            <a:off x="5410198" y="4343398"/>
            <a:ext cx="1371603" cy="304804"/>
          </a:xfrm>
          <a:prstGeom prst="line">
            <a:avLst/>
          </a:prstGeom>
          <a:ln w="57150">
            <a:solidFill>
              <a:srgbClr val="CC0000"/>
            </a:solidFill>
            <a:tailEnd type="triangle"/>
          </a:ln>
        </p:spPr>
        <p:txBody>
          <a:bodyPr lIns="45718" tIns="45718" rIns="45718" bIns="45718"/>
          <a:lstStyle/>
          <a:p>
            <a:endParaRPr/>
          </a:p>
        </p:txBody>
      </p:sp>
      <p:sp>
        <p:nvSpPr>
          <p:cNvPr id="517" name="線"/>
          <p:cNvSpPr/>
          <p:nvPr/>
        </p:nvSpPr>
        <p:spPr>
          <a:xfrm>
            <a:off x="5257798" y="1676399"/>
            <a:ext cx="1600204" cy="1447803"/>
          </a:xfrm>
          <a:prstGeom prst="line">
            <a:avLst/>
          </a:prstGeom>
          <a:ln w="57150">
            <a:solidFill>
              <a:srgbClr val="CC0000"/>
            </a:solidFill>
            <a:tailEnd type="triangle"/>
          </a:ln>
        </p:spPr>
        <p:txBody>
          <a:bodyPr lIns="45718" tIns="45718" rIns="45718" bIns="45718"/>
          <a:lstStyle/>
          <a:p>
            <a:endParaRPr/>
          </a:p>
        </p:txBody>
      </p:sp>
      <p:sp>
        <p:nvSpPr>
          <p:cNvPr id="518" name="Shechem, the holy site in the north where the tribes had renewed the covenant under Joshua (Josh. 24), held long-standing prominence.…"/>
          <p:cNvSpPr txBox="1"/>
          <p:nvPr/>
        </p:nvSpPr>
        <p:spPr>
          <a:xfrm>
            <a:off x="350519" y="457199"/>
            <a:ext cx="3566162" cy="5859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spcBef>
                <a:spcPts val="1400"/>
              </a:spcBef>
              <a:defRPr sz="2400"/>
            </a:pPr>
            <a:r>
              <a:t>Shechem, the holy site in the north where the tribes had renewed the covenant under Joshua (Josh. 24), held long-standing prominence.</a:t>
            </a:r>
          </a:p>
          <a:p>
            <a:pPr algn="r">
              <a:spcBef>
                <a:spcPts val="1000"/>
              </a:spcBef>
              <a:defRPr sz="1000"/>
            </a:pPr>
            <a:endParaRPr/>
          </a:p>
          <a:p>
            <a:pPr algn="r">
              <a:spcBef>
                <a:spcPts val="1400"/>
              </a:spcBef>
              <a:defRPr sz="2400"/>
            </a:pPr>
            <a:r>
              <a:t>After three days reflection and consultation, Rehoboam chose to insult the northern clans, resulting in their abrupt secession from the kingdom and rejection of the “house of David” (12:16).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18">
                                            <p:bg/>
                                          </p:spTgt>
                                        </p:tgtEl>
                                        <p:attrNameLst>
                                          <p:attrName>style.visibility</p:attrName>
                                        </p:attrNameLst>
                                      </p:cBhvr>
                                      <p:to>
                                        <p:strVal val="visible"/>
                                      </p:to>
                                    </p:set>
                                    <p:anim calcmode="lin" valueType="num">
                                      <p:cBhvr>
                                        <p:cTn id="7" dur="500" fill="hold"/>
                                        <p:tgtEl>
                                          <p:spTgt spid="518">
                                            <p:bg/>
                                          </p:spTgt>
                                        </p:tgtEl>
                                        <p:attrNameLst>
                                          <p:attrName>ppt_w</p:attrName>
                                        </p:attrNameLst>
                                      </p:cBhvr>
                                      <p:tavLst>
                                        <p:tav tm="0">
                                          <p:val>
                                            <p:fltVal val="0"/>
                                          </p:val>
                                        </p:tav>
                                        <p:tav tm="100000">
                                          <p:val>
                                            <p:strVal val="#ppt_w"/>
                                          </p:val>
                                        </p:tav>
                                      </p:tavLst>
                                    </p:anim>
                                    <p:anim calcmode="lin" valueType="num">
                                      <p:cBhvr>
                                        <p:cTn id="8" dur="500" fill="hold"/>
                                        <p:tgtEl>
                                          <p:spTgt spid="51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18">
                                            <p:txEl>
                                              <p:pRg st="0" end="0"/>
                                            </p:txEl>
                                          </p:spTgt>
                                        </p:tgtEl>
                                        <p:attrNameLst>
                                          <p:attrName>style.visibility</p:attrName>
                                        </p:attrNameLst>
                                      </p:cBhvr>
                                      <p:to>
                                        <p:strVal val="visible"/>
                                      </p:to>
                                    </p:set>
                                    <p:anim calcmode="lin" valueType="num">
                                      <p:cBhvr>
                                        <p:cTn id="11" dur="500" fill="hold"/>
                                        <p:tgtEl>
                                          <p:spTgt spid="51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1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18">
                                            <p:txEl>
                                              <p:pRg st="1" end="1"/>
                                            </p:txEl>
                                          </p:spTgt>
                                        </p:tgtEl>
                                        <p:attrNameLst>
                                          <p:attrName>style.visibility</p:attrName>
                                        </p:attrNameLst>
                                      </p:cBhvr>
                                      <p:to>
                                        <p:strVal val="visible"/>
                                      </p:to>
                                    </p:set>
                                    <p:anim calcmode="lin" valueType="num">
                                      <p:cBhvr>
                                        <p:cTn id="16" dur="500" fill="hold"/>
                                        <p:tgtEl>
                                          <p:spTgt spid="51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18">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518">
                                            <p:txEl>
                                              <p:pRg st="2" end="2"/>
                                            </p:txEl>
                                          </p:spTgt>
                                        </p:tgtEl>
                                        <p:attrNameLst>
                                          <p:attrName>style.visibility</p:attrName>
                                        </p:attrNameLst>
                                      </p:cBhvr>
                                      <p:to>
                                        <p:strVal val="visible"/>
                                      </p:to>
                                    </p:set>
                                    <p:anim calcmode="lin" valueType="num">
                                      <p:cBhvr>
                                        <p:cTn id="21" dur="500" fill="hold"/>
                                        <p:tgtEl>
                                          <p:spTgt spid="51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1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HBS03" descr="HBS03"/>
          <p:cNvPicPr>
            <a:picLocks noChangeAspect="1"/>
          </p:cNvPicPr>
          <p:nvPr/>
        </p:nvPicPr>
        <p:blipFill>
          <a:blip r:embed="rId2"/>
          <a:stretch>
            <a:fillRect/>
          </a:stretch>
        </p:blipFill>
        <p:spPr>
          <a:xfrm>
            <a:off x="4433887" y="0"/>
            <a:ext cx="4710113" cy="6858000"/>
          </a:xfrm>
          <a:prstGeom prst="rect">
            <a:avLst/>
          </a:prstGeom>
          <a:ln w="12700">
            <a:miter lim="400000"/>
          </a:ln>
        </p:spPr>
      </p:pic>
      <p:sp>
        <p:nvSpPr>
          <p:cNvPr id="521" name="SHECHEM"/>
          <p:cNvSpPr txBox="1"/>
          <p:nvPr/>
        </p:nvSpPr>
        <p:spPr>
          <a:xfrm>
            <a:off x="4335331" y="1340223"/>
            <a:ext cx="1203963" cy="47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200" b="1">
                <a:solidFill>
                  <a:srgbClr val="CC0000"/>
                </a:solidFill>
                <a:latin typeface="Arial Narrow"/>
                <a:ea typeface="Arial Narrow"/>
                <a:cs typeface="Arial Narrow"/>
                <a:sym typeface="Arial Narrow"/>
              </a:defRPr>
            </a:lvl1pPr>
          </a:lstStyle>
          <a:p>
            <a:r>
              <a:t>シケム</a:t>
            </a:r>
          </a:p>
        </p:txBody>
      </p:sp>
      <p:sp>
        <p:nvSpPr>
          <p:cNvPr id="522" name="JERUSALEM"/>
          <p:cNvSpPr txBox="1"/>
          <p:nvPr/>
        </p:nvSpPr>
        <p:spPr>
          <a:xfrm>
            <a:off x="4008120" y="4479925"/>
            <a:ext cx="1675481" cy="47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200" b="1">
                <a:solidFill>
                  <a:srgbClr val="CC0000"/>
                </a:solidFill>
                <a:latin typeface="Arial Narrow"/>
                <a:ea typeface="Arial Narrow"/>
                <a:cs typeface="Arial Narrow"/>
                <a:sym typeface="Arial Narrow"/>
              </a:defRPr>
            </a:lvl1pPr>
          </a:lstStyle>
          <a:p>
            <a:r>
              <a:t>エルサレム</a:t>
            </a:r>
          </a:p>
        </p:txBody>
      </p:sp>
      <p:sp>
        <p:nvSpPr>
          <p:cNvPr id="523" name="線"/>
          <p:cNvSpPr/>
          <p:nvPr/>
        </p:nvSpPr>
        <p:spPr>
          <a:xfrm flipV="1">
            <a:off x="5410198" y="4343398"/>
            <a:ext cx="1371603" cy="304804"/>
          </a:xfrm>
          <a:prstGeom prst="line">
            <a:avLst/>
          </a:prstGeom>
          <a:ln w="57150">
            <a:solidFill>
              <a:srgbClr val="CC0000"/>
            </a:solidFill>
            <a:tailEnd type="triangle"/>
          </a:ln>
        </p:spPr>
        <p:txBody>
          <a:bodyPr lIns="45718" tIns="45718" rIns="45718" bIns="45718"/>
          <a:lstStyle/>
          <a:p>
            <a:endParaRPr/>
          </a:p>
        </p:txBody>
      </p:sp>
      <p:sp>
        <p:nvSpPr>
          <p:cNvPr id="524" name="線"/>
          <p:cNvSpPr/>
          <p:nvPr/>
        </p:nvSpPr>
        <p:spPr>
          <a:xfrm>
            <a:off x="5257798" y="1676399"/>
            <a:ext cx="1600204" cy="1447803"/>
          </a:xfrm>
          <a:prstGeom prst="line">
            <a:avLst/>
          </a:prstGeom>
          <a:ln w="57150">
            <a:solidFill>
              <a:srgbClr val="CC0000"/>
            </a:solidFill>
            <a:tailEnd type="triangle"/>
          </a:ln>
        </p:spPr>
        <p:txBody>
          <a:bodyPr lIns="45718" tIns="45718" rIns="45718" bIns="45718"/>
          <a:lstStyle/>
          <a:p>
            <a:endParaRPr/>
          </a:p>
        </p:txBody>
      </p:sp>
      <p:sp>
        <p:nvSpPr>
          <p:cNvPr id="525" name="Shechem, the holy site in the north where the tribes had renewed the covenant under Joshua (Josh. 24), held long-standing prominence.…"/>
          <p:cNvSpPr txBox="1"/>
          <p:nvPr/>
        </p:nvSpPr>
        <p:spPr>
          <a:xfrm>
            <a:off x="202172" y="457199"/>
            <a:ext cx="4004964" cy="5262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400" b="1">
                <a:latin typeface="Times New Roman"/>
                <a:ea typeface="Times New Roman"/>
                <a:cs typeface="Times New Roman"/>
                <a:sym typeface="Times New Roman"/>
              </a:defRPr>
            </a:pPr>
            <a:r>
              <a:rPr dirty="0"/>
              <a:t>シケムは北の聖地であり、ヨシュアのもとで諸部族が契約を更新した場所として長らく重要な地位を占めていた（ヨシュア記24章）</a:t>
            </a:r>
            <a:endParaRPr lang="en-US" dirty="0"/>
          </a:p>
          <a:p>
            <a:pPr>
              <a:defRPr sz="2400" b="1">
                <a:latin typeface="Times New Roman"/>
                <a:ea typeface="Times New Roman"/>
                <a:cs typeface="Times New Roman"/>
                <a:sym typeface="Times New Roman"/>
              </a:defRPr>
            </a:pPr>
            <a:endParaRPr dirty="0"/>
          </a:p>
          <a:p>
            <a:pPr>
              <a:defRPr sz="2400" b="1">
                <a:latin typeface="Times New Roman"/>
                <a:ea typeface="Times New Roman"/>
                <a:cs typeface="Times New Roman"/>
                <a:sym typeface="Times New Roman"/>
              </a:defRPr>
            </a:pPr>
            <a:r>
              <a:rPr dirty="0"/>
              <a:t>3日間の熟考と協議の後、　</a:t>
            </a:r>
            <a:r>
              <a:rPr dirty="0" err="1"/>
              <a:t>レホボアムは北の部族を</a:t>
            </a:r>
            <a:r>
              <a:rPr dirty="0"/>
              <a:t>　</a:t>
            </a:r>
            <a:r>
              <a:rPr dirty="0" err="1"/>
              <a:t>侮辱する選択をし、その</a:t>
            </a:r>
            <a:r>
              <a:rPr dirty="0"/>
              <a:t>　</a:t>
            </a:r>
            <a:r>
              <a:rPr dirty="0" err="1"/>
              <a:t>結果、彼らは王国から突然離反し</a:t>
            </a:r>
            <a:r>
              <a:rPr dirty="0"/>
              <a:t>、「</a:t>
            </a:r>
            <a:r>
              <a:rPr dirty="0" err="1"/>
              <a:t>ダビデの家」を拒絶するに至った</a:t>
            </a:r>
            <a:r>
              <a:rPr dirty="0"/>
              <a:t>　　　　（1列王記12:16</a:t>
            </a:r>
            <a:r>
              <a:rPr lang="en-US" dirty="0"/>
              <a:t>)</a:t>
            </a:r>
          </a:p>
          <a:p>
            <a:pPr>
              <a:defRPr sz="2400" b="1">
                <a:latin typeface="Times New Roman"/>
                <a:ea typeface="Times New Roman"/>
                <a:cs typeface="Times New Roman"/>
                <a:sym typeface="Times New Roman"/>
              </a:defRPr>
            </a:pPr>
            <a:endParaRPr dirty="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25">
                                            <p:bg/>
                                          </p:spTgt>
                                        </p:tgtEl>
                                        <p:attrNameLst>
                                          <p:attrName>style.visibility</p:attrName>
                                        </p:attrNameLst>
                                      </p:cBhvr>
                                      <p:to>
                                        <p:strVal val="visible"/>
                                      </p:to>
                                    </p:set>
                                    <p:anim calcmode="lin" valueType="num">
                                      <p:cBhvr>
                                        <p:cTn id="7" dur="500" fill="hold"/>
                                        <p:tgtEl>
                                          <p:spTgt spid="525">
                                            <p:bg/>
                                          </p:spTgt>
                                        </p:tgtEl>
                                        <p:attrNameLst>
                                          <p:attrName>ppt_w</p:attrName>
                                        </p:attrNameLst>
                                      </p:cBhvr>
                                      <p:tavLst>
                                        <p:tav tm="0">
                                          <p:val>
                                            <p:fltVal val="0"/>
                                          </p:val>
                                        </p:tav>
                                        <p:tav tm="100000">
                                          <p:val>
                                            <p:strVal val="#ppt_w"/>
                                          </p:val>
                                        </p:tav>
                                      </p:tavLst>
                                    </p:anim>
                                    <p:anim calcmode="lin" valueType="num">
                                      <p:cBhvr>
                                        <p:cTn id="8" dur="500" fill="hold"/>
                                        <p:tgtEl>
                                          <p:spTgt spid="52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25">
                                            <p:txEl>
                                              <p:pRg st="0" end="0"/>
                                            </p:txEl>
                                          </p:spTgt>
                                        </p:tgtEl>
                                        <p:attrNameLst>
                                          <p:attrName>style.visibility</p:attrName>
                                        </p:attrNameLst>
                                      </p:cBhvr>
                                      <p:to>
                                        <p:strVal val="visible"/>
                                      </p:to>
                                    </p:set>
                                    <p:anim calcmode="lin" valueType="num">
                                      <p:cBhvr>
                                        <p:cTn id="11" dur="500" fill="hold"/>
                                        <p:tgtEl>
                                          <p:spTgt spid="5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2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25">
                                            <p:txEl>
                                              <p:pRg st="2" end="2"/>
                                            </p:txEl>
                                          </p:spTgt>
                                        </p:tgtEl>
                                        <p:attrNameLst>
                                          <p:attrName>style.visibility</p:attrName>
                                        </p:attrNameLst>
                                      </p:cBhvr>
                                      <p:to>
                                        <p:strVal val="visible"/>
                                      </p:to>
                                    </p:set>
                                    <p:anim calcmode="lin" valueType="num">
                                      <p:cBhvr>
                                        <p:cTn id="16" dur="500" fill="hold"/>
                                        <p:tgtEl>
                                          <p:spTgt spid="525">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52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55</a:t>
            </a:fld>
            <a:endParaRPr/>
          </a:p>
        </p:txBody>
      </p:sp>
      <p:sp>
        <p:nvSpPr>
          <p:cNvPr id="528" name="Two Kingdoms (1 Kg. 12:20-24)"/>
          <p:cNvSpPr txBox="1">
            <a:spLocks noGrp="1"/>
          </p:cNvSpPr>
          <p:nvPr>
            <p:ph type="title" idx="4294967295"/>
          </p:nvPr>
        </p:nvSpPr>
        <p:spPr>
          <a:xfrm>
            <a:off x="279399" y="568321"/>
            <a:ext cx="8686803" cy="1143004"/>
          </a:xfrm>
          <a:prstGeom prst="rect">
            <a:avLst/>
          </a:prstGeom>
        </p:spPr>
        <p:txBody>
          <a:bodyPr/>
          <a:lstStyle/>
          <a:p>
            <a:pPr defTabSz="804672">
              <a:defRPr sz="3872"/>
            </a:pPr>
            <a:r>
              <a:rPr dirty="0"/>
              <a:t>Two Kingdoms </a:t>
            </a:r>
            <a:r>
              <a:rPr dirty="0" err="1"/>
              <a:t>二つの王国</a:t>
            </a:r>
            <a:r>
              <a:rPr dirty="0"/>
              <a:t> </a:t>
            </a:r>
            <a:br>
              <a:rPr lang="en-US" dirty="0"/>
            </a:br>
            <a:r>
              <a:rPr sz="2464" dirty="0"/>
              <a:t>1 Kg / 1列王記 12:20-24 </a:t>
            </a:r>
          </a:p>
        </p:txBody>
      </p:sp>
      <p:sp>
        <p:nvSpPr>
          <p:cNvPr id="529" name="The northern clans immediately instated Jeroboam as their king.…"/>
          <p:cNvSpPr txBox="1">
            <a:spLocks noGrp="1"/>
          </p:cNvSpPr>
          <p:nvPr>
            <p:ph type="body" sz="half" idx="4294967295"/>
          </p:nvPr>
        </p:nvSpPr>
        <p:spPr>
          <a:xfrm>
            <a:off x="289858" y="1808161"/>
            <a:ext cx="8564284" cy="2609059"/>
          </a:xfrm>
          <a:prstGeom prst="rect">
            <a:avLst/>
          </a:prstGeom>
        </p:spPr>
        <p:txBody>
          <a:bodyPr>
            <a:normAutofit lnSpcReduction="10000"/>
          </a:bodyPr>
          <a:lstStyle/>
          <a:p>
            <a:pPr marL="366521" indent="-366521" defTabSz="713231">
              <a:lnSpc>
                <a:spcPct val="90000"/>
              </a:lnSpc>
              <a:spcBef>
                <a:spcPts val="500"/>
              </a:spcBef>
              <a:buSzTx/>
              <a:buNone/>
              <a:defRPr sz="2496" b="1"/>
            </a:pPr>
            <a:r>
              <a:t>The northern clans immediately instated Jeroboam as their king.</a:t>
            </a:r>
          </a:p>
          <a:p>
            <a:pPr marL="366521" indent="-366521" defTabSz="713231">
              <a:lnSpc>
                <a:spcPct val="90000"/>
              </a:lnSpc>
              <a:spcBef>
                <a:spcPts val="400"/>
              </a:spcBef>
              <a:defRPr sz="2184" i="1"/>
            </a:pPr>
            <a:r>
              <a:t>The irony, of course, is that after resisting Rehoboam because of his insistence on forced labor, they installed their former corvee leader as the new king.</a:t>
            </a:r>
          </a:p>
          <a:p>
            <a:pPr marL="366521" indent="-366521" defTabSz="713231">
              <a:lnSpc>
                <a:spcPct val="90000"/>
              </a:lnSpc>
              <a:spcBef>
                <a:spcPts val="400"/>
              </a:spcBef>
              <a:defRPr sz="2184" i="1"/>
            </a:pPr>
            <a:r>
              <a:t>Rehoboam, for his part, mustered his army for a forced maintenance of the union, but he was confronted by the prophet Shemaiah and ordered to withdraw. </a:t>
            </a:r>
          </a:p>
        </p:txBody>
      </p:sp>
      <p:sp>
        <p:nvSpPr>
          <p:cNvPr id="530" name="The northern clans immediately instated Jeroboam as their king.…"/>
          <p:cNvSpPr txBox="1"/>
          <p:nvPr/>
        </p:nvSpPr>
        <p:spPr>
          <a:xfrm>
            <a:off x="222099" y="4472778"/>
            <a:ext cx="8801403" cy="2185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90000"/>
              </a:lnSpc>
              <a:spcBef>
                <a:spcPts val="700"/>
              </a:spcBef>
              <a:buClr>
                <a:srgbClr val="660000"/>
              </a:buClr>
              <a:defRPr sz="2300" b="1">
                <a:latin typeface="Times New Roman"/>
                <a:ea typeface="Times New Roman"/>
                <a:cs typeface="Times New Roman"/>
                <a:sym typeface="Times New Roman"/>
              </a:defRPr>
            </a:pPr>
            <a:r>
              <a:t>北の諸部族はただちにヤロブアムを自分たちの王として立てた。</a:t>
            </a:r>
          </a:p>
          <a:p>
            <a:pPr marL="120315" indent="-120315" defTabSz="457200">
              <a:buSzPct val="100000"/>
              <a:buChar char="•"/>
              <a:defRPr>
                <a:latin typeface="Times Roman"/>
                <a:ea typeface="Times Roman"/>
                <a:cs typeface="Times Roman"/>
                <a:sym typeface="Times Roman"/>
              </a:defRPr>
            </a:pPr>
            <a:r>
              <a:t>皮肉なことに、レホボアムが強制労働を強行しようとしたために反発したにもかかわらず、彼らはかつての強制労働監督者であるヤロブアムを新たな王に据えた。</a:t>
            </a:r>
          </a:p>
          <a:p>
            <a:pPr marL="120315" indent="-120315" defTabSz="457200">
              <a:buSzPct val="100000"/>
              <a:buChar char="•"/>
              <a:defRPr>
                <a:latin typeface="Times Roman"/>
                <a:ea typeface="Times Roman"/>
                <a:cs typeface="Times Roman"/>
                <a:sym typeface="Times Roman"/>
              </a:defRPr>
            </a:pPr>
            <a:r>
              <a:t>一方レホボアムは、統一王国を力づくで維持しようと軍を召集したが、                   預言者シェマヤに行く手をさえぎられ、撤退を命じられた。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29">
                                            <p:bg/>
                                          </p:spTgt>
                                        </p:tgtEl>
                                        <p:attrNameLst>
                                          <p:attrName>style.visibility</p:attrName>
                                        </p:attrNameLst>
                                      </p:cBhvr>
                                      <p:to>
                                        <p:strVal val="visible"/>
                                      </p:to>
                                    </p:set>
                                    <p:anim calcmode="lin" valueType="num">
                                      <p:cBhvr>
                                        <p:cTn id="7" dur="500" fill="hold"/>
                                        <p:tgtEl>
                                          <p:spTgt spid="529">
                                            <p:bg/>
                                          </p:spTgt>
                                        </p:tgtEl>
                                        <p:attrNameLst>
                                          <p:attrName>ppt_w</p:attrName>
                                        </p:attrNameLst>
                                      </p:cBhvr>
                                      <p:tavLst>
                                        <p:tav tm="0">
                                          <p:val>
                                            <p:fltVal val="0"/>
                                          </p:val>
                                        </p:tav>
                                        <p:tav tm="100000">
                                          <p:val>
                                            <p:strVal val="#ppt_w"/>
                                          </p:val>
                                        </p:tav>
                                      </p:tavLst>
                                    </p:anim>
                                    <p:anim calcmode="lin" valueType="num">
                                      <p:cBhvr>
                                        <p:cTn id="8" dur="500" fill="hold"/>
                                        <p:tgtEl>
                                          <p:spTgt spid="52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29">
                                            <p:txEl>
                                              <p:pRg st="0" end="0"/>
                                            </p:txEl>
                                          </p:spTgt>
                                        </p:tgtEl>
                                        <p:attrNameLst>
                                          <p:attrName>style.visibility</p:attrName>
                                        </p:attrNameLst>
                                      </p:cBhvr>
                                      <p:to>
                                        <p:strVal val="visible"/>
                                      </p:to>
                                    </p:set>
                                    <p:anim calcmode="lin" valueType="num">
                                      <p:cBhvr>
                                        <p:cTn id="11" dur="500" fill="hold"/>
                                        <p:tgtEl>
                                          <p:spTgt spid="52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2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29">
                                            <p:txEl>
                                              <p:pRg st="1" end="1"/>
                                            </p:txEl>
                                          </p:spTgt>
                                        </p:tgtEl>
                                        <p:attrNameLst>
                                          <p:attrName>style.visibility</p:attrName>
                                        </p:attrNameLst>
                                      </p:cBhvr>
                                      <p:to>
                                        <p:strVal val="visible"/>
                                      </p:to>
                                    </p:set>
                                    <p:anim calcmode="lin" valueType="num">
                                      <p:cBhvr>
                                        <p:cTn id="16" dur="500" fill="hold"/>
                                        <p:tgtEl>
                                          <p:spTgt spid="52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2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529">
                                            <p:txEl>
                                              <p:pRg st="2" end="2"/>
                                            </p:txEl>
                                          </p:spTgt>
                                        </p:tgtEl>
                                        <p:attrNameLst>
                                          <p:attrName>style.visibility</p:attrName>
                                        </p:attrNameLst>
                                      </p:cBhvr>
                                      <p:to>
                                        <p:strVal val="visible"/>
                                      </p:to>
                                    </p:set>
                                    <p:anim calcmode="lin" valueType="num">
                                      <p:cBhvr>
                                        <p:cTn id="21" dur="500" fill="hold"/>
                                        <p:tgtEl>
                                          <p:spTgt spid="52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29">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530">
                                            <p:bg/>
                                          </p:spTgt>
                                        </p:tgtEl>
                                        <p:attrNameLst>
                                          <p:attrName>style.visibility</p:attrName>
                                        </p:attrNameLst>
                                      </p:cBhvr>
                                      <p:to>
                                        <p:strVal val="visible"/>
                                      </p:to>
                                    </p:set>
                                    <p:anim calcmode="lin" valueType="num">
                                      <p:cBhvr>
                                        <p:cTn id="26" dur="500" fill="hold"/>
                                        <p:tgtEl>
                                          <p:spTgt spid="530">
                                            <p:bg/>
                                          </p:spTgt>
                                        </p:tgtEl>
                                        <p:attrNameLst>
                                          <p:attrName>ppt_w</p:attrName>
                                        </p:attrNameLst>
                                      </p:cBhvr>
                                      <p:tavLst>
                                        <p:tav tm="0">
                                          <p:val>
                                            <p:fltVal val="0"/>
                                          </p:val>
                                        </p:tav>
                                        <p:tav tm="100000">
                                          <p:val>
                                            <p:strVal val="#ppt_w"/>
                                          </p:val>
                                        </p:tav>
                                      </p:tavLst>
                                    </p:anim>
                                    <p:anim calcmode="lin" valueType="num">
                                      <p:cBhvr>
                                        <p:cTn id="27" dur="500" fill="hold"/>
                                        <p:tgtEl>
                                          <p:spTgt spid="530">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530">
                                            <p:txEl>
                                              <p:pRg st="0" end="0"/>
                                            </p:txEl>
                                          </p:spTgt>
                                        </p:tgtEl>
                                        <p:attrNameLst>
                                          <p:attrName>style.visibility</p:attrName>
                                        </p:attrNameLst>
                                      </p:cBhvr>
                                      <p:to>
                                        <p:strVal val="visible"/>
                                      </p:to>
                                    </p:set>
                                    <p:anim calcmode="lin" valueType="num">
                                      <p:cBhvr>
                                        <p:cTn id="30" dur="500" fill="hold"/>
                                        <p:tgtEl>
                                          <p:spTgt spid="530">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530">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530">
                                            <p:txEl>
                                              <p:pRg st="1" end="1"/>
                                            </p:txEl>
                                          </p:spTgt>
                                        </p:tgtEl>
                                        <p:attrNameLst>
                                          <p:attrName>style.visibility</p:attrName>
                                        </p:attrNameLst>
                                      </p:cBhvr>
                                      <p:to>
                                        <p:strVal val="visible"/>
                                      </p:to>
                                    </p:set>
                                    <p:anim calcmode="lin" valueType="num">
                                      <p:cBhvr>
                                        <p:cTn id="35" dur="500" fill="hold"/>
                                        <p:tgtEl>
                                          <p:spTgt spid="53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530">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530">
                                            <p:txEl>
                                              <p:pRg st="2" end="2"/>
                                            </p:txEl>
                                          </p:spTgt>
                                        </p:tgtEl>
                                        <p:attrNameLst>
                                          <p:attrName>style.visibility</p:attrName>
                                        </p:attrNameLst>
                                      </p:cBhvr>
                                      <p:to>
                                        <p:strVal val="visible"/>
                                      </p:to>
                                    </p:set>
                                    <p:anim calcmode="lin" valueType="num">
                                      <p:cBhvr>
                                        <p:cTn id="40" dur="500" fill="hold"/>
                                        <p:tgtEl>
                                          <p:spTgt spid="530">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53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build="p" bldLvl="5" animBg="1" advAuto="0"/>
      <p:bldP spid="530" grpId="2" build="p" bldLvl="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56</a:t>
            </a:fld>
            <a:endParaRPr/>
          </a:p>
        </p:txBody>
      </p:sp>
      <p:sp>
        <p:nvSpPr>
          <p:cNvPr id="533" name="Capital…"/>
          <p:cNvSpPr txBox="1">
            <a:spLocks noGrp="1"/>
          </p:cNvSpPr>
          <p:nvPr>
            <p:ph type="body" sz="half" idx="4294967295"/>
          </p:nvPr>
        </p:nvSpPr>
        <p:spPr>
          <a:xfrm>
            <a:off x="381000" y="1752599"/>
            <a:ext cx="4114800" cy="4953002"/>
          </a:xfrm>
          <a:prstGeom prst="rect">
            <a:avLst/>
          </a:prstGeom>
        </p:spPr>
        <p:txBody>
          <a:bodyPr/>
          <a:lstStyle/>
          <a:p>
            <a:pPr>
              <a:lnSpc>
                <a:spcPct val="85000"/>
              </a:lnSpc>
              <a:spcBef>
                <a:spcPts val="600"/>
              </a:spcBef>
              <a:buSzTx/>
              <a:buNone/>
              <a:defRPr sz="2800" b="1">
                <a:solidFill>
                  <a:srgbClr val="CC0000"/>
                </a:solidFill>
                <a:latin typeface="Eras Demi ITC"/>
                <a:ea typeface="Eras Demi ITC"/>
                <a:cs typeface="Eras Demi ITC"/>
                <a:sym typeface="Eras Demi ITC"/>
              </a:defRPr>
            </a:pPr>
            <a:r>
              <a:t>Capital</a:t>
            </a:r>
          </a:p>
          <a:p>
            <a:pPr>
              <a:lnSpc>
                <a:spcPct val="85000"/>
              </a:lnSpc>
              <a:spcBef>
                <a:spcPts val="500"/>
              </a:spcBef>
              <a:buSzTx/>
              <a:buNone/>
              <a:defRPr sz="2400">
                <a:latin typeface="Arial Narrow"/>
                <a:ea typeface="Arial Narrow"/>
                <a:cs typeface="Arial Narrow"/>
                <a:sym typeface="Arial Narrow"/>
              </a:defRPr>
            </a:pPr>
            <a:r>
              <a:t>	What city would replace Jerusalem?</a:t>
            </a:r>
          </a:p>
          <a:p>
            <a:pPr>
              <a:lnSpc>
                <a:spcPct val="85000"/>
              </a:lnSpc>
              <a:spcBef>
                <a:spcPts val="600"/>
              </a:spcBef>
              <a:buSzTx/>
              <a:buNone/>
              <a:defRPr sz="2800" b="1">
                <a:solidFill>
                  <a:srgbClr val="CC0000"/>
                </a:solidFill>
                <a:latin typeface="Eras Demi ITC"/>
                <a:ea typeface="Eras Demi ITC"/>
                <a:cs typeface="Eras Demi ITC"/>
                <a:sym typeface="Eras Demi ITC"/>
              </a:defRPr>
            </a:pPr>
            <a:r>
              <a:t>Throne Succession</a:t>
            </a:r>
          </a:p>
          <a:p>
            <a:pPr>
              <a:lnSpc>
                <a:spcPct val="85000"/>
              </a:lnSpc>
              <a:spcBef>
                <a:spcPts val="500"/>
              </a:spcBef>
              <a:buSzTx/>
              <a:buNone/>
              <a:defRPr sz="2400">
                <a:latin typeface="Arial Narrow"/>
                <a:ea typeface="Arial Narrow"/>
                <a:cs typeface="Arial Narrow"/>
                <a:sym typeface="Arial Narrow"/>
              </a:defRPr>
            </a:pPr>
            <a:r>
              <a:t>	Would leadership transitions be dynastic or charismatic?</a:t>
            </a:r>
          </a:p>
          <a:p>
            <a:pPr>
              <a:lnSpc>
                <a:spcPct val="85000"/>
              </a:lnSpc>
              <a:spcBef>
                <a:spcPts val="600"/>
              </a:spcBef>
              <a:buSzTx/>
              <a:buNone/>
              <a:defRPr sz="2800" b="1">
                <a:solidFill>
                  <a:srgbClr val="CC0000"/>
                </a:solidFill>
                <a:latin typeface="Eras Demi ITC"/>
                <a:ea typeface="Eras Demi ITC"/>
                <a:cs typeface="Eras Demi ITC"/>
                <a:sym typeface="Eras Demi ITC"/>
              </a:defRPr>
            </a:pPr>
            <a:r>
              <a:t>Place of Worship</a:t>
            </a:r>
          </a:p>
          <a:p>
            <a:pPr>
              <a:lnSpc>
                <a:spcPct val="85000"/>
              </a:lnSpc>
              <a:spcBef>
                <a:spcPts val="500"/>
              </a:spcBef>
              <a:buSzTx/>
              <a:buNone/>
              <a:defRPr sz="2400">
                <a:latin typeface="Arial Narrow"/>
                <a:ea typeface="Arial Narrow"/>
                <a:cs typeface="Arial Narrow"/>
                <a:sym typeface="Arial Narrow"/>
              </a:defRPr>
            </a:pPr>
            <a:r>
              <a:t>	What site would replace Mt. Zion?</a:t>
            </a:r>
          </a:p>
          <a:p>
            <a:pPr>
              <a:lnSpc>
                <a:spcPct val="85000"/>
              </a:lnSpc>
              <a:spcBef>
                <a:spcPts val="600"/>
              </a:spcBef>
              <a:buSzTx/>
              <a:buNone/>
              <a:defRPr sz="2800" b="1">
                <a:solidFill>
                  <a:srgbClr val="CC0000"/>
                </a:solidFill>
                <a:latin typeface="Eras Demi ITC"/>
                <a:ea typeface="Eras Demi ITC"/>
                <a:cs typeface="Eras Demi ITC"/>
                <a:sym typeface="Eras Demi ITC"/>
              </a:defRPr>
            </a:pPr>
            <a:r>
              <a:t>Form of Worship</a:t>
            </a:r>
          </a:p>
          <a:p>
            <a:pPr>
              <a:lnSpc>
                <a:spcPct val="85000"/>
              </a:lnSpc>
              <a:spcBef>
                <a:spcPts val="500"/>
              </a:spcBef>
              <a:buSzTx/>
              <a:buNone/>
              <a:defRPr sz="2400">
                <a:latin typeface="Arial Narrow"/>
                <a:ea typeface="Arial Narrow"/>
                <a:cs typeface="Arial Narrow"/>
                <a:sym typeface="Arial Narrow"/>
              </a:defRPr>
            </a:pPr>
            <a:r>
              <a:t>	Could the worship required in the Torah be changed?</a:t>
            </a:r>
          </a:p>
        </p:txBody>
      </p:sp>
      <p:sp>
        <p:nvSpPr>
          <p:cNvPr id="534" name="Liturgical Calendar…"/>
          <p:cNvSpPr txBox="1"/>
          <p:nvPr/>
        </p:nvSpPr>
        <p:spPr>
          <a:xfrm>
            <a:off x="4551668" y="1752600"/>
            <a:ext cx="4526202" cy="495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06908">
              <a:spcBef>
                <a:spcPts val="1000"/>
              </a:spcBef>
              <a:defRPr sz="1779">
                <a:latin typeface="Times Roman"/>
                <a:ea typeface="Times Roman"/>
                <a:cs typeface="Times Roman"/>
                <a:sym typeface="Times Roman"/>
              </a:defRPr>
            </a:pPr>
            <a:r>
              <a:rPr sz="2581" b="1">
                <a:solidFill>
                  <a:srgbClr val="FF2600"/>
                </a:solidFill>
              </a:rPr>
              <a:t>首都</a:t>
            </a:r>
            <a:br>
              <a:rPr sz="2403" b="1">
                <a:solidFill>
                  <a:srgbClr val="FF2600"/>
                </a:solidFill>
              </a:rPr>
            </a:br>
            <a:r>
              <a:t>　</a:t>
            </a:r>
            <a:r>
              <a:rPr sz="1691"/>
              <a:t>エルサレムに代わる都市はどこになるの か？</a:t>
            </a:r>
          </a:p>
          <a:p>
            <a:pPr defTabSz="406908">
              <a:spcBef>
                <a:spcPts val="1000"/>
              </a:spcBef>
              <a:defRPr sz="1779">
                <a:latin typeface="Times Roman"/>
                <a:ea typeface="Times Roman"/>
                <a:cs typeface="Times Roman"/>
                <a:sym typeface="Times Roman"/>
              </a:defRPr>
            </a:pPr>
            <a:r>
              <a:rPr sz="2581" b="1">
                <a:solidFill>
                  <a:srgbClr val="FF2600"/>
                </a:solidFill>
              </a:rPr>
              <a:t>王位継承</a:t>
            </a:r>
            <a:br>
              <a:rPr sz="2581">
                <a:solidFill>
                  <a:srgbClr val="FF2600"/>
                </a:solidFill>
              </a:rPr>
            </a:br>
            <a:r>
              <a:t>　指導者の交代は王家による継承か、            それともカリスマ的指導者によるものか？</a:t>
            </a:r>
          </a:p>
          <a:p>
            <a:pPr defTabSz="406908">
              <a:spcBef>
                <a:spcPts val="1000"/>
              </a:spcBef>
              <a:defRPr sz="1779">
                <a:latin typeface="Times Roman"/>
                <a:ea typeface="Times Roman"/>
                <a:cs typeface="Times Roman"/>
                <a:sym typeface="Times Roman"/>
              </a:defRPr>
            </a:pPr>
            <a:r>
              <a:rPr sz="2492" b="1">
                <a:solidFill>
                  <a:srgbClr val="FF2600"/>
                </a:solidFill>
              </a:rPr>
              <a:t>礼拝の場</a:t>
            </a:r>
            <a:br>
              <a:rPr sz="2492">
                <a:solidFill>
                  <a:srgbClr val="FF2600"/>
                </a:solidFill>
              </a:rPr>
            </a:br>
            <a:r>
              <a:t>　シオンの山に代わる礼拝の地はどこか？</a:t>
            </a:r>
          </a:p>
          <a:p>
            <a:pPr defTabSz="406908">
              <a:spcBef>
                <a:spcPts val="1000"/>
              </a:spcBef>
              <a:defRPr sz="1779">
                <a:latin typeface="Times Roman"/>
                <a:ea typeface="Times Roman"/>
                <a:cs typeface="Times Roman"/>
                <a:sym typeface="Times Roman"/>
              </a:defRPr>
            </a:pPr>
            <a:r>
              <a:rPr sz="2581" b="1">
                <a:solidFill>
                  <a:srgbClr val="FF2600"/>
                </a:solidFill>
              </a:rPr>
              <a:t>礼拝の形</a:t>
            </a:r>
            <a:br>
              <a:rPr sz="2581">
                <a:solidFill>
                  <a:srgbClr val="FF2600"/>
                </a:solidFill>
              </a:rPr>
            </a:br>
            <a:r>
              <a:t>　トーラーに定められた礼拝のかたちは        変更可能なのか？</a:t>
            </a:r>
          </a:p>
        </p:txBody>
      </p:sp>
      <p:sp>
        <p:nvSpPr>
          <p:cNvPr id="535" name="Implications of secession"/>
          <p:cNvSpPr txBox="1"/>
          <p:nvPr/>
        </p:nvSpPr>
        <p:spPr>
          <a:xfrm>
            <a:off x="457200" y="380999"/>
            <a:ext cx="8229600" cy="1143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defTabSz="859536">
              <a:defRPr sz="4136">
                <a:solidFill>
                  <a:srgbClr val="660000"/>
                </a:solidFill>
                <a:latin typeface="Times New Roman"/>
                <a:ea typeface="Times New Roman"/>
                <a:cs typeface="Times New Roman"/>
                <a:sym typeface="Times New Roman"/>
              </a:defRPr>
            </a:lvl1pPr>
          </a:lstStyle>
          <a:p>
            <a:r>
              <a:t>Implications of secession 分離の影響</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33">
                                            <p:bg/>
                                          </p:spTgt>
                                        </p:tgtEl>
                                        <p:attrNameLst>
                                          <p:attrName>style.visibility</p:attrName>
                                        </p:attrNameLst>
                                      </p:cBhvr>
                                      <p:to>
                                        <p:strVal val="visible"/>
                                      </p:to>
                                    </p:set>
                                    <p:anim calcmode="lin" valueType="num">
                                      <p:cBhvr>
                                        <p:cTn id="7" dur="500" fill="hold"/>
                                        <p:tgtEl>
                                          <p:spTgt spid="533">
                                            <p:bg/>
                                          </p:spTgt>
                                        </p:tgtEl>
                                        <p:attrNameLst>
                                          <p:attrName>ppt_x</p:attrName>
                                        </p:attrNameLst>
                                      </p:cBhvr>
                                      <p:tavLst>
                                        <p:tav tm="0">
                                          <p:val>
                                            <p:strVal val="#ppt_x"/>
                                          </p:val>
                                        </p:tav>
                                        <p:tav tm="100000">
                                          <p:val>
                                            <p:strVal val="#ppt_x"/>
                                          </p:val>
                                        </p:tav>
                                      </p:tavLst>
                                    </p:anim>
                                    <p:anim calcmode="lin" valueType="num">
                                      <p:cBhvr>
                                        <p:cTn id="8" dur="500" fill="hold"/>
                                        <p:tgtEl>
                                          <p:spTgt spid="53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533">
                                            <p:txEl>
                                              <p:pRg st="0" end="0"/>
                                            </p:txEl>
                                          </p:spTgt>
                                        </p:tgtEl>
                                        <p:attrNameLst>
                                          <p:attrName>style.visibility</p:attrName>
                                        </p:attrNameLst>
                                      </p:cBhvr>
                                      <p:to>
                                        <p:strVal val="visible"/>
                                      </p:to>
                                    </p:set>
                                    <p:anim calcmode="lin" valueType="num">
                                      <p:cBhvr>
                                        <p:cTn id="11" dur="500" fill="hold"/>
                                        <p:tgtEl>
                                          <p:spTgt spid="53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3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533">
                                            <p:txEl>
                                              <p:pRg st="1" end="1"/>
                                            </p:txEl>
                                          </p:spTgt>
                                        </p:tgtEl>
                                        <p:attrNameLst>
                                          <p:attrName>style.visibility</p:attrName>
                                        </p:attrNameLst>
                                      </p:cBhvr>
                                      <p:to>
                                        <p:strVal val="visible"/>
                                      </p:to>
                                    </p:set>
                                    <p:anim calcmode="lin" valueType="num">
                                      <p:cBhvr>
                                        <p:cTn id="16" dur="500" fill="hold"/>
                                        <p:tgtEl>
                                          <p:spTgt spid="533">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53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1" nodeType="afterEffect">
                                  <p:stCondLst>
                                    <p:cond delay="0"/>
                                  </p:stCondLst>
                                  <p:iterate>
                                    <p:tmAbs val="0"/>
                                  </p:iterate>
                                  <p:childTnLst>
                                    <p:set>
                                      <p:cBhvr>
                                        <p:cTn id="20" fill="hold"/>
                                        <p:tgtEl>
                                          <p:spTgt spid="533">
                                            <p:txEl>
                                              <p:pRg st="2" end="2"/>
                                            </p:txEl>
                                          </p:spTgt>
                                        </p:tgtEl>
                                        <p:attrNameLst>
                                          <p:attrName>style.visibility</p:attrName>
                                        </p:attrNameLst>
                                      </p:cBhvr>
                                      <p:to>
                                        <p:strVal val="visible"/>
                                      </p:to>
                                    </p:set>
                                    <p:anim calcmode="lin" valueType="num">
                                      <p:cBhvr>
                                        <p:cTn id="21" dur="500" fill="hold"/>
                                        <p:tgtEl>
                                          <p:spTgt spid="53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iterate>
                                    <p:tmAbs val="0"/>
                                  </p:iterate>
                                  <p:childTnLst>
                                    <p:set>
                                      <p:cBhvr>
                                        <p:cTn id="26" fill="hold"/>
                                        <p:tgtEl>
                                          <p:spTgt spid="533">
                                            <p:txEl>
                                              <p:pRg st="3" end="3"/>
                                            </p:txEl>
                                          </p:spTgt>
                                        </p:tgtEl>
                                        <p:attrNameLst>
                                          <p:attrName>style.visibility</p:attrName>
                                        </p:attrNameLst>
                                      </p:cBhvr>
                                      <p:to>
                                        <p:strVal val="visible"/>
                                      </p:to>
                                    </p:set>
                                    <p:anim calcmode="lin" valueType="num">
                                      <p:cBhvr>
                                        <p:cTn id="27" dur="500" fill="hold"/>
                                        <p:tgtEl>
                                          <p:spTgt spid="53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1" nodeType="clickEffect">
                                  <p:stCondLst>
                                    <p:cond delay="0"/>
                                  </p:stCondLst>
                                  <p:iterate>
                                    <p:tmAbs val="0"/>
                                  </p:iterate>
                                  <p:childTnLst>
                                    <p:set>
                                      <p:cBhvr>
                                        <p:cTn id="32" fill="hold"/>
                                        <p:tgtEl>
                                          <p:spTgt spid="533">
                                            <p:txEl>
                                              <p:pRg st="4" end="4"/>
                                            </p:txEl>
                                          </p:spTgt>
                                        </p:tgtEl>
                                        <p:attrNameLst>
                                          <p:attrName>style.visibility</p:attrName>
                                        </p:attrNameLst>
                                      </p:cBhvr>
                                      <p:to>
                                        <p:strVal val="visible"/>
                                      </p:to>
                                    </p:set>
                                    <p:anim calcmode="lin" valueType="num">
                                      <p:cBhvr>
                                        <p:cTn id="33" dur="500" fill="hold"/>
                                        <p:tgtEl>
                                          <p:spTgt spid="53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iterate>
                                    <p:tmAbs val="0"/>
                                  </p:iterate>
                                  <p:childTnLst>
                                    <p:set>
                                      <p:cBhvr>
                                        <p:cTn id="38" fill="hold"/>
                                        <p:tgtEl>
                                          <p:spTgt spid="533">
                                            <p:txEl>
                                              <p:pRg st="5" end="5"/>
                                            </p:txEl>
                                          </p:spTgt>
                                        </p:tgtEl>
                                        <p:attrNameLst>
                                          <p:attrName>style.visibility</p:attrName>
                                        </p:attrNameLst>
                                      </p:cBhvr>
                                      <p:to>
                                        <p:strVal val="visible"/>
                                      </p:to>
                                    </p:set>
                                    <p:anim calcmode="lin" valueType="num">
                                      <p:cBhvr>
                                        <p:cTn id="39" dur="500" fill="hold"/>
                                        <p:tgtEl>
                                          <p:spTgt spid="533">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53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2" nodeType="clickEffect">
                                  <p:stCondLst>
                                    <p:cond delay="0"/>
                                  </p:stCondLst>
                                  <p:iterate>
                                    <p:tmAbs val="0"/>
                                  </p:iterate>
                                  <p:childTnLst>
                                    <p:set>
                                      <p:cBhvr>
                                        <p:cTn id="44" fill="hold"/>
                                        <p:tgtEl>
                                          <p:spTgt spid="534">
                                            <p:bg/>
                                          </p:spTgt>
                                        </p:tgtEl>
                                        <p:attrNameLst>
                                          <p:attrName>style.visibility</p:attrName>
                                        </p:attrNameLst>
                                      </p:cBhvr>
                                      <p:to>
                                        <p:strVal val="visible"/>
                                      </p:to>
                                    </p:set>
                                    <p:anim calcmode="lin" valueType="num">
                                      <p:cBhvr>
                                        <p:cTn id="45" dur="500" fill="hold"/>
                                        <p:tgtEl>
                                          <p:spTgt spid="534">
                                            <p:bg/>
                                          </p:spTgt>
                                        </p:tgtEl>
                                        <p:attrNameLst>
                                          <p:attrName>ppt_x</p:attrName>
                                        </p:attrNameLst>
                                      </p:cBhvr>
                                      <p:tavLst>
                                        <p:tav tm="0">
                                          <p:val>
                                            <p:strVal val="#ppt_x"/>
                                          </p:val>
                                        </p:tav>
                                        <p:tav tm="100000">
                                          <p:val>
                                            <p:strVal val="#ppt_x"/>
                                          </p:val>
                                        </p:tav>
                                      </p:tavLst>
                                    </p:anim>
                                    <p:anim calcmode="lin" valueType="num">
                                      <p:cBhvr>
                                        <p:cTn id="46" dur="500" fill="hold"/>
                                        <p:tgtEl>
                                          <p:spTgt spid="534">
                                            <p:bg/>
                                          </p:spTgt>
                                        </p:tgtEl>
                                        <p:attrNameLst>
                                          <p:attrName>ppt_y</p:attrName>
                                        </p:attrNameLst>
                                      </p:cBhvr>
                                      <p:tavLst>
                                        <p:tav tm="0">
                                          <p:val>
                                            <p:strVal val="1+#ppt_h/2"/>
                                          </p:val>
                                        </p:tav>
                                        <p:tav tm="100000">
                                          <p:val>
                                            <p:strVal val="#ppt_y"/>
                                          </p:val>
                                        </p:tav>
                                      </p:tavLst>
                                    </p:anim>
                                  </p:childTnLst>
                                </p:cTn>
                              </p:par>
                              <p:par>
                                <p:cTn id="47" presetID="2" presetClass="entr" presetSubtype="4" fill="hold" grpId="2" nodeType="withEffect">
                                  <p:stCondLst>
                                    <p:cond delay="0"/>
                                  </p:stCondLst>
                                  <p:iterate>
                                    <p:tmAbs val="0"/>
                                  </p:iterate>
                                  <p:childTnLst>
                                    <p:set>
                                      <p:cBhvr>
                                        <p:cTn id="48" fill="hold"/>
                                        <p:tgtEl>
                                          <p:spTgt spid="534">
                                            <p:txEl>
                                              <p:pRg st="0" end="0"/>
                                            </p:txEl>
                                          </p:spTgt>
                                        </p:tgtEl>
                                        <p:attrNameLst>
                                          <p:attrName>style.visibility</p:attrName>
                                        </p:attrNameLst>
                                      </p:cBhvr>
                                      <p:to>
                                        <p:strVal val="visible"/>
                                      </p:to>
                                    </p:set>
                                    <p:anim calcmode="lin" valueType="num">
                                      <p:cBhvr>
                                        <p:cTn id="49" dur="500" fill="hold"/>
                                        <p:tgtEl>
                                          <p:spTgt spid="534">
                                            <p:txEl>
                                              <p:pRg st="0" end="0"/>
                                            </p:txEl>
                                          </p:spTgt>
                                        </p:tgtEl>
                                        <p:attrNameLst>
                                          <p:attrName>ppt_x</p:attrName>
                                        </p:attrNameLst>
                                      </p:cBhvr>
                                      <p:tavLst>
                                        <p:tav tm="0">
                                          <p:val>
                                            <p:strVal val="#ppt_x"/>
                                          </p:val>
                                        </p:tav>
                                        <p:tav tm="100000">
                                          <p:val>
                                            <p:strVal val="#ppt_x"/>
                                          </p:val>
                                        </p:tav>
                                      </p:tavLst>
                                    </p:anim>
                                    <p:anim calcmode="lin" valueType="num">
                                      <p:cBhvr>
                                        <p:cTn id="50" dur="500" fill="hold"/>
                                        <p:tgtEl>
                                          <p:spTgt spid="534">
                                            <p:txEl>
                                              <p:pRg st="0" end="0"/>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2" nodeType="afterEffect">
                                  <p:stCondLst>
                                    <p:cond delay="0"/>
                                  </p:stCondLst>
                                  <p:iterate>
                                    <p:tmAbs val="0"/>
                                  </p:iterate>
                                  <p:childTnLst>
                                    <p:set>
                                      <p:cBhvr>
                                        <p:cTn id="53" fill="hold"/>
                                        <p:tgtEl>
                                          <p:spTgt spid="534">
                                            <p:txEl>
                                              <p:pRg st="1" end="1"/>
                                            </p:txEl>
                                          </p:spTgt>
                                        </p:tgtEl>
                                        <p:attrNameLst>
                                          <p:attrName>style.visibility</p:attrName>
                                        </p:attrNameLst>
                                      </p:cBhvr>
                                      <p:to>
                                        <p:strVal val="visible"/>
                                      </p:to>
                                    </p:set>
                                    <p:anim calcmode="lin" valueType="num">
                                      <p:cBhvr>
                                        <p:cTn id="54" dur="500" fill="hold"/>
                                        <p:tgtEl>
                                          <p:spTgt spid="534">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534">
                                            <p:txEl>
                                              <p:pRg st="1" end="1"/>
                                            </p:txEl>
                                          </p:spTgt>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2" presetClass="entr" presetSubtype="4" fill="hold" grpId="2" nodeType="afterEffect">
                                  <p:stCondLst>
                                    <p:cond delay="0"/>
                                  </p:stCondLst>
                                  <p:iterate>
                                    <p:tmAbs val="0"/>
                                  </p:iterate>
                                  <p:childTnLst>
                                    <p:set>
                                      <p:cBhvr>
                                        <p:cTn id="58" fill="hold"/>
                                        <p:tgtEl>
                                          <p:spTgt spid="534">
                                            <p:txEl>
                                              <p:pRg st="2" end="2"/>
                                            </p:txEl>
                                          </p:spTgt>
                                        </p:tgtEl>
                                        <p:attrNameLst>
                                          <p:attrName>style.visibility</p:attrName>
                                        </p:attrNameLst>
                                      </p:cBhvr>
                                      <p:to>
                                        <p:strVal val="visible"/>
                                      </p:to>
                                    </p:set>
                                    <p:anim calcmode="lin" valueType="num">
                                      <p:cBhvr>
                                        <p:cTn id="59" dur="500" fill="hold"/>
                                        <p:tgtEl>
                                          <p:spTgt spid="534">
                                            <p:txEl>
                                              <p:pRg st="2" end="2"/>
                                            </p:txEl>
                                          </p:spTgt>
                                        </p:tgtEl>
                                        <p:attrNameLst>
                                          <p:attrName>ppt_x</p:attrName>
                                        </p:attrNameLst>
                                      </p:cBhvr>
                                      <p:tavLst>
                                        <p:tav tm="0">
                                          <p:val>
                                            <p:strVal val="#ppt_x"/>
                                          </p:val>
                                        </p:tav>
                                        <p:tav tm="100000">
                                          <p:val>
                                            <p:strVal val="#ppt_x"/>
                                          </p:val>
                                        </p:tav>
                                      </p:tavLst>
                                    </p:anim>
                                    <p:anim calcmode="lin" valueType="num">
                                      <p:cBhvr>
                                        <p:cTn id="60" dur="500" fill="hold"/>
                                        <p:tgtEl>
                                          <p:spTgt spid="5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2" nodeType="clickEffect">
                                  <p:stCondLst>
                                    <p:cond delay="0"/>
                                  </p:stCondLst>
                                  <p:iterate>
                                    <p:tmAbs val="0"/>
                                  </p:iterate>
                                  <p:childTnLst>
                                    <p:set>
                                      <p:cBhvr>
                                        <p:cTn id="64" fill="hold"/>
                                        <p:tgtEl>
                                          <p:spTgt spid="534">
                                            <p:txEl>
                                              <p:pRg st="3" end="3"/>
                                            </p:txEl>
                                          </p:spTgt>
                                        </p:tgtEl>
                                        <p:attrNameLst>
                                          <p:attrName>style.visibility</p:attrName>
                                        </p:attrNameLst>
                                      </p:cBhvr>
                                      <p:to>
                                        <p:strVal val="visible"/>
                                      </p:to>
                                    </p:set>
                                    <p:anim calcmode="lin" valueType="num">
                                      <p:cBhvr>
                                        <p:cTn id="65" dur="500" fill="hold"/>
                                        <p:tgtEl>
                                          <p:spTgt spid="534">
                                            <p:txEl>
                                              <p:pRg st="3" end="3"/>
                                            </p:txEl>
                                          </p:spTgt>
                                        </p:tgtEl>
                                        <p:attrNameLst>
                                          <p:attrName>ppt_x</p:attrName>
                                        </p:attrNameLst>
                                      </p:cBhvr>
                                      <p:tavLst>
                                        <p:tav tm="0">
                                          <p:val>
                                            <p:strVal val="#ppt_x"/>
                                          </p:val>
                                        </p:tav>
                                        <p:tav tm="100000">
                                          <p:val>
                                            <p:strVal val="#ppt_x"/>
                                          </p:val>
                                        </p:tav>
                                      </p:tavLst>
                                    </p:anim>
                                    <p:anim calcmode="lin" valueType="num">
                                      <p:cBhvr>
                                        <p:cTn id="66" dur="500" fill="hold"/>
                                        <p:tgtEl>
                                          <p:spTgt spid="5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2" nodeType="clickEffect">
                                  <p:stCondLst>
                                    <p:cond delay="0"/>
                                  </p:stCondLst>
                                  <p:iterate>
                                    <p:tmAbs val="0"/>
                                  </p:iterate>
                                  <p:childTnLst>
                                    <p:set>
                                      <p:cBhvr>
                                        <p:cTn id="70" fill="hold"/>
                                        <p:tgtEl>
                                          <p:spTgt spid="534">
                                            <p:txEl>
                                              <p:pRg st="4" end="4"/>
                                            </p:txEl>
                                          </p:spTgt>
                                        </p:tgtEl>
                                        <p:attrNameLst>
                                          <p:attrName>style.visibility</p:attrName>
                                        </p:attrNameLst>
                                      </p:cBhvr>
                                      <p:to>
                                        <p:strVal val="visible"/>
                                      </p:to>
                                    </p:set>
                                    <p:anim calcmode="lin" valueType="num">
                                      <p:cBhvr>
                                        <p:cTn id="71" dur="500" fill="hold"/>
                                        <p:tgtEl>
                                          <p:spTgt spid="534">
                                            <p:txEl>
                                              <p:pRg st="4" end="4"/>
                                            </p:txEl>
                                          </p:spTgt>
                                        </p:tgtEl>
                                        <p:attrNameLst>
                                          <p:attrName>ppt_x</p:attrName>
                                        </p:attrNameLst>
                                      </p:cBhvr>
                                      <p:tavLst>
                                        <p:tav tm="0">
                                          <p:val>
                                            <p:strVal val="#ppt_x"/>
                                          </p:val>
                                        </p:tav>
                                        <p:tav tm="100000">
                                          <p:val>
                                            <p:strVal val="#ppt_x"/>
                                          </p:val>
                                        </p:tav>
                                      </p:tavLst>
                                    </p:anim>
                                    <p:anim calcmode="lin" valueType="num">
                                      <p:cBhvr>
                                        <p:cTn id="72" dur="500" fill="hold"/>
                                        <p:tgtEl>
                                          <p:spTgt spid="5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1" nodeType="clickEffect">
                                  <p:stCondLst>
                                    <p:cond delay="0"/>
                                  </p:stCondLst>
                                  <p:iterate>
                                    <p:tmAbs val="0"/>
                                  </p:iterate>
                                  <p:childTnLst>
                                    <p:set>
                                      <p:cBhvr>
                                        <p:cTn id="76" fill="hold"/>
                                        <p:tgtEl>
                                          <p:spTgt spid="533">
                                            <p:txEl>
                                              <p:pRg st="6" end="6"/>
                                            </p:txEl>
                                          </p:spTgt>
                                        </p:tgtEl>
                                        <p:attrNameLst>
                                          <p:attrName>style.visibility</p:attrName>
                                        </p:attrNameLst>
                                      </p:cBhvr>
                                      <p:to>
                                        <p:strVal val="visible"/>
                                      </p:to>
                                    </p:set>
                                    <p:anim calcmode="lin" valueType="num">
                                      <p:cBhvr>
                                        <p:cTn id="77" dur="500" fill="hold"/>
                                        <p:tgtEl>
                                          <p:spTgt spid="533">
                                            <p:txEl>
                                              <p:pRg st="6" end="6"/>
                                            </p:txEl>
                                          </p:spTgt>
                                        </p:tgtEl>
                                        <p:attrNameLst>
                                          <p:attrName>ppt_x</p:attrName>
                                        </p:attrNameLst>
                                      </p:cBhvr>
                                      <p:tavLst>
                                        <p:tav tm="0">
                                          <p:val>
                                            <p:strVal val="#ppt_x"/>
                                          </p:val>
                                        </p:tav>
                                        <p:tav tm="100000">
                                          <p:val>
                                            <p:strVal val="#ppt_x"/>
                                          </p:val>
                                        </p:tav>
                                      </p:tavLst>
                                    </p:anim>
                                    <p:anim calcmode="lin" valueType="num">
                                      <p:cBhvr>
                                        <p:cTn id="78" dur="500" fill="hold"/>
                                        <p:tgtEl>
                                          <p:spTgt spid="53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1" nodeType="clickEffect">
                                  <p:stCondLst>
                                    <p:cond delay="0"/>
                                  </p:stCondLst>
                                  <p:iterate>
                                    <p:tmAbs val="0"/>
                                  </p:iterate>
                                  <p:childTnLst>
                                    <p:set>
                                      <p:cBhvr>
                                        <p:cTn id="82" fill="hold"/>
                                        <p:tgtEl>
                                          <p:spTgt spid="533">
                                            <p:txEl>
                                              <p:pRg st="7" end="7"/>
                                            </p:txEl>
                                          </p:spTgt>
                                        </p:tgtEl>
                                        <p:attrNameLst>
                                          <p:attrName>style.visibility</p:attrName>
                                        </p:attrNameLst>
                                      </p:cBhvr>
                                      <p:to>
                                        <p:strVal val="visible"/>
                                      </p:to>
                                    </p:set>
                                    <p:anim calcmode="lin" valueType="num">
                                      <p:cBhvr>
                                        <p:cTn id="83" dur="500" fill="hold"/>
                                        <p:tgtEl>
                                          <p:spTgt spid="533">
                                            <p:txEl>
                                              <p:pRg st="7" end="7"/>
                                            </p:txEl>
                                          </p:spTgt>
                                        </p:tgtEl>
                                        <p:attrNameLst>
                                          <p:attrName>ppt_x</p:attrName>
                                        </p:attrNameLst>
                                      </p:cBhvr>
                                      <p:tavLst>
                                        <p:tav tm="0">
                                          <p:val>
                                            <p:strVal val="#ppt_x"/>
                                          </p:val>
                                        </p:tav>
                                        <p:tav tm="100000">
                                          <p:val>
                                            <p:strVal val="#ppt_x"/>
                                          </p:val>
                                        </p:tav>
                                      </p:tavLst>
                                    </p:anim>
                                    <p:anim calcmode="lin" valueType="num">
                                      <p:cBhvr>
                                        <p:cTn id="84" dur="500" fill="hold"/>
                                        <p:tgtEl>
                                          <p:spTgt spid="53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1" build="p" bldLvl="5" animBg="1" advAuto="0"/>
      <p:bldP spid="534" grpId="2"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57</a:t>
            </a:fld>
            <a:endParaRPr/>
          </a:p>
        </p:txBody>
      </p:sp>
      <p:sp>
        <p:nvSpPr>
          <p:cNvPr id="538" name="Implications of secession"/>
          <p:cNvSpPr txBox="1">
            <a:spLocks noGrp="1"/>
          </p:cNvSpPr>
          <p:nvPr>
            <p:ph type="title" idx="4294967295"/>
          </p:nvPr>
        </p:nvSpPr>
        <p:spPr>
          <a:xfrm>
            <a:off x="457200" y="533398"/>
            <a:ext cx="8229600" cy="1143004"/>
          </a:xfrm>
          <a:prstGeom prst="rect">
            <a:avLst/>
          </a:prstGeom>
        </p:spPr>
        <p:txBody>
          <a:bodyPr/>
          <a:lstStyle>
            <a:lvl1pPr defTabSz="859536">
              <a:defRPr sz="4136">
                <a:solidFill>
                  <a:srgbClr val="660000"/>
                </a:solidFill>
              </a:defRPr>
            </a:lvl1pPr>
          </a:lstStyle>
          <a:p>
            <a:r>
              <a:t>Implications of secession 分離の影響</a:t>
            </a:r>
          </a:p>
        </p:txBody>
      </p:sp>
      <p:sp>
        <p:nvSpPr>
          <p:cNvPr id="539" name="Capital…"/>
          <p:cNvSpPr txBox="1">
            <a:spLocks noGrp="1"/>
          </p:cNvSpPr>
          <p:nvPr>
            <p:ph type="body" sz="half" idx="4294967295"/>
          </p:nvPr>
        </p:nvSpPr>
        <p:spPr>
          <a:xfrm>
            <a:off x="4785957" y="1812364"/>
            <a:ext cx="4251961" cy="4953003"/>
          </a:xfrm>
          <a:prstGeom prst="rect">
            <a:avLst/>
          </a:prstGeom>
        </p:spPr>
        <p:txBody>
          <a:bodyPr/>
          <a:lstStyle/>
          <a:p>
            <a:pPr marL="0" indent="0" defTabSz="416052">
              <a:spcBef>
                <a:spcPts val="1000"/>
              </a:spcBef>
              <a:buClrTx/>
              <a:buSzTx/>
              <a:buNone/>
              <a:defRPr sz="1911">
                <a:latin typeface="Times Roman"/>
                <a:ea typeface="Times Roman"/>
                <a:cs typeface="Times Roman"/>
                <a:sym typeface="Times Roman"/>
              </a:defRPr>
            </a:pPr>
            <a:r>
              <a:rPr sz="2548" b="1">
                <a:solidFill>
                  <a:srgbClr val="FF2600"/>
                </a:solidFill>
              </a:rPr>
              <a:t>礼拝暦</a:t>
            </a:r>
            <a:br>
              <a:rPr sz="2548" b="1">
                <a:solidFill>
                  <a:srgbClr val="FF2600"/>
                </a:solidFill>
              </a:rPr>
            </a:br>
            <a:r>
              <a:t>　南王国の祭りと北王国の祭りは競合することになるのか？</a:t>
            </a:r>
          </a:p>
          <a:p>
            <a:pPr marL="0" indent="0" defTabSz="416052">
              <a:spcBef>
                <a:spcPts val="1000"/>
              </a:spcBef>
              <a:buClrTx/>
              <a:buSzTx/>
              <a:buNone/>
              <a:defRPr sz="1911">
                <a:latin typeface="Times Roman"/>
                <a:ea typeface="Times Roman"/>
                <a:cs typeface="Times Roman"/>
                <a:sym typeface="Times Roman"/>
              </a:defRPr>
            </a:pPr>
            <a:r>
              <a:rPr sz="2639" b="1">
                <a:solidFill>
                  <a:srgbClr val="FF2600"/>
                </a:solidFill>
              </a:rPr>
              <a:t>祭司職</a:t>
            </a:r>
            <a:br/>
            <a:r>
              <a:t>　祭司はどのように選ばれるべきか？</a:t>
            </a:r>
          </a:p>
          <a:p>
            <a:pPr marL="0" indent="0" defTabSz="416052">
              <a:spcBef>
                <a:spcPts val="1000"/>
              </a:spcBef>
              <a:buClrTx/>
              <a:buSzTx/>
              <a:buNone/>
              <a:defRPr sz="1911">
                <a:latin typeface="Times Roman"/>
                <a:ea typeface="Times Roman"/>
                <a:cs typeface="Times Roman"/>
                <a:sym typeface="Times Roman"/>
              </a:defRPr>
            </a:pPr>
            <a:r>
              <a:rPr sz="2730" b="1">
                <a:solidFill>
                  <a:srgbClr val="FF2600"/>
                </a:solidFill>
              </a:rPr>
              <a:t>契約</a:t>
            </a:r>
            <a:br/>
            <a:r>
              <a:t>　北王国では、ダビデとの契約をどのように理解すべきか？</a:t>
            </a:r>
          </a:p>
          <a:p>
            <a:pPr marL="0" indent="0" defTabSz="416052">
              <a:spcBef>
                <a:spcPts val="1000"/>
              </a:spcBef>
              <a:buClrTx/>
              <a:buSzTx/>
              <a:buNone/>
              <a:defRPr sz="1911">
                <a:latin typeface="Times Roman"/>
                <a:ea typeface="Times Roman"/>
                <a:cs typeface="Times Roman"/>
                <a:sym typeface="Times Roman"/>
              </a:defRPr>
            </a:pPr>
            <a:r>
              <a:rPr sz="2639" b="1">
                <a:solidFill>
                  <a:srgbClr val="FF2600"/>
                </a:solidFill>
              </a:rPr>
              <a:t>ユダとの政治的関係</a:t>
            </a:r>
            <a:br>
              <a:rPr sz="2639">
                <a:solidFill>
                  <a:srgbClr val="FF2600"/>
                </a:solidFill>
              </a:rPr>
            </a:br>
            <a:r>
              <a:t>　ユダは敵か、あるいは友か？</a:t>
            </a:r>
          </a:p>
        </p:txBody>
      </p:sp>
      <p:sp>
        <p:nvSpPr>
          <p:cNvPr id="540" name="Liturgical Calendar…"/>
          <p:cNvSpPr txBox="1"/>
          <p:nvPr/>
        </p:nvSpPr>
        <p:spPr>
          <a:xfrm>
            <a:off x="283284" y="1812364"/>
            <a:ext cx="4251961" cy="495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85000"/>
              </a:lnSpc>
              <a:spcBef>
                <a:spcPts val="600"/>
              </a:spcBef>
              <a:defRPr sz="2800" b="1">
                <a:solidFill>
                  <a:srgbClr val="CC0000"/>
                </a:solidFill>
                <a:latin typeface="Eras Demi ITC"/>
                <a:ea typeface="Eras Demi ITC"/>
                <a:cs typeface="Eras Demi ITC"/>
                <a:sym typeface="Eras Demi ITC"/>
              </a:defRPr>
            </a:pPr>
            <a:r>
              <a:t>Liturgical Calendar</a:t>
            </a:r>
          </a:p>
          <a:p>
            <a:pPr marL="469900" indent="-469900">
              <a:lnSpc>
                <a:spcPct val="85000"/>
              </a:lnSpc>
              <a:spcBef>
                <a:spcPts val="500"/>
              </a:spcBef>
              <a:defRPr sz="2400" i="1">
                <a:latin typeface="Arial Narrow"/>
                <a:ea typeface="Arial Narrow"/>
                <a:cs typeface="Arial Narrow"/>
                <a:sym typeface="Arial Narrow"/>
              </a:defRPr>
            </a:pPr>
            <a:r>
              <a:t>	</a:t>
            </a:r>
            <a:r>
              <a:rPr i="0"/>
              <a:t>Would festivals in the south compete with those in the north?</a:t>
            </a: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t>Priesthood</a:t>
            </a:r>
            <a:endParaRPr sz="2400">
              <a:latin typeface="Arial Narrow"/>
              <a:ea typeface="Arial Narrow"/>
              <a:cs typeface="Arial Narrow"/>
              <a:sym typeface="Arial Narrow"/>
            </a:endParaRPr>
          </a:p>
          <a:p>
            <a:pPr marL="469900" indent="-469900">
              <a:lnSpc>
                <a:spcPct val="85000"/>
              </a:lnSpc>
              <a:spcBef>
                <a:spcPts val="500"/>
              </a:spcBef>
              <a:defRPr sz="2400">
                <a:latin typeface="Arial Narrow"/>
                <a:ea typeface="Arial Narrow"/>
                <a:cs typeface="Arial Narrow"/>
                <a:sym typeface="Arial Narrow"/>
              </a:defRPr>
            </a:pPr>
            <a:r>
              <a:t>	How were priests to be chosen?</a:t>
            </a:r>
            <a:endParaRPr sz="2800" b="1">
              <a:latin typeface="Eras Demi ITC"/>
              <a:ea typeface="Eras Demi ITC"/>
              <a:cs typeface="Eras Demi ITC"/>
              <a:sym typeface="Eras Demi ITC"/>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t>Covenant</a:t>
            </a:r>
          </a:p>
          <a:p>
            <a:pPr marL="469900" indent="-469900">
              <a:lnSpc>
                <a:spcPct val="85000"/>
              </a:lnSpc>
              <a:spcBef>
                <a:spcPts val="500"/>
              </a:spcBef>
              <a:defRPr sz="2400" i="1">
                <a:latin typeface="Arial Narrow"/>
                <a:ea typeface="Arial Narrow"/>
                <a:cs typeface="Arial Narrow"/>
                <a:sym typeface="Arial Narrow"/>
              </a:defRPr>
            </a:pPr>
            <a:r>
              <a:t>	</a:t>
            </a:r>
            <a:r>
              <a:rPr i="0"/>
              <a:t>How was the covenant with David to be regarded in the north?</a:t>
            </a: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t>Political relationship to Judah</a:t>
            </a:r>
          </a:p>
          <a:p>
            <a:pPr marL="469900" indent="-469900">
              <a:lnSpc>
                <a:spcPct val="85000"/>
              </a:lnSpc>
              <a:spcBef>
                <a:spcPts val="500"/>
              </a:spcBef>
              <a:defRPr sz="2400" i="1">
                <a:latin typeface="Arial Narrow"/>
                <a:ea typeface="Arial Narrow"/>
                <a:cs typeface="Arial Narrow"/>
                <a:sym typeface="Arial Narrow"/>
              </a:defRPr>
            </a:pPr>
            <a:r>
              <a:t>	</a:t>
            </a:r>
            <a:r>
              <a:rPr i="0"/>
              <a:t>Was Judah an enemy or a friend?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39">
                                            <p:bg/>
                                          </p:spTgt>
                                        </p:tgtEl>
                                        <p:attrNameLst>
                                          <p:attrName>style.visibility</p:attrName>
                                        </p:attrNameLst>
                                      </p:cBhvr>
                                      <p:to>
                                        <p:strVal val="visible"/>
                                      </p:to>
                                    </p:set>
                                    <p:anim calcmode="lin" valueType="num">
                                      <p:cBhvr>
                                        <p:cTn id="7" dur="500" fill="hold"/>
                                        <p:tgtEl>
                                          <p:spTgt spid="539">
                                            <p:bg/>
                                          </p:spTgt>
                                        </p:tgtEl>
                                        <p:attrNameLst>
                                          <p:attrName>ppt_x</p:attrName>
                                        </p:attrNameLst>
                                      </p:cBhvr>
                                      <p:tavLst>
                                        <p:tav tm="0">
                                          <p:val>
                                            <p:strVal val="#ppt_x"/>
                                          </p:val>
                                        </p:tav>
                                        <p:tav tm="100000">
                                          <p:val>
                                            <p:strVal val="#ppt_x"/>
                                          </p:val>
                                        </p:tav>
                                      </p:tavLst>
                                    </p:anim>
                                    <p:anim calcmode="lin" valueType="num">
                                      <p:cBhvr>
                                        <p:cTn id="8" dur="500" fill="hold"/>
                                        <p:tgtEl>
                                          <p:spTgt spid="539">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539">
                                            <p:txEl>
                                              <p:pRg st="0" end="0"/>
                                            </p:txEl>
                                          </p:spTgt>
                                        </p:tgtEl>
                                        <p:attrNameLst>
                                          <p:attrName>style.visibility</p:attrName>
                                        </p:attrNameLst>
                                      </p:cBhvr>
                                      <p:to>
                                        <p:strVal val="visible"/>
                                      </p:to>
                                    </p:set>
                                    <p:anim calcmode="lin" valueType="num">
                                      <p:cBhvr>
                                        <p:cTn id="11" dur="500" fill="hold"/>
                                        <p:tgtEl>
                                          <p:spTgt spid="53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539">
                                            <p:txEl>
                                              <p:pRg st="1" end="1"/>
                                            </p:txEl>
                                          </p:spTgt>
                                        </p:tgtEl>
                                        <p:attrNameLst>
                                          <p:attrName>style.visibility</p:attrName>
                                        </p:attrNameLst>
                                      </p:cBhvr>
                                      <p:to>
                                        <p:strVal val="visible"/>
                                      </p:to>
                                    </p:set>
                                    <p:anim calcmode="lin" valueType="num">
                                      <p:cBhvr>
                                        <p:cTn id="17" dur="500" fill="hold"/>
                                        <p:tgtEl>
                                          <p:spTgt spid="53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539">
                                            <p:txEl>
                                              <p:pRg st="2" end="2"/>
                                            </p:txEl>
                                          </p:spTgt>
                                        </p:tgtEl>
                                        <p:attrNameLst>
                                          <p:attrName>style.visibility</p:attrName>
                                        </p:attrNameLst>
                                      </p:cBhvr>
                                      <p:to>
                                        <p:strVal val="visible"/>
                                      </p:to>
                                    </p:set>
                                    <p:anim calcmode="lin" valueType="num">
                                      <p:cBhvr>
                                        <p:cTn id="23" dur="500" fill="hold"/>
                                        <p:tgtEl>
                                          <p:spTgt spid="53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iterate>
                                    <p:tmAbs val="0"/>
                                  </p:iterate>
                                  <p:childTnLst>
                                    <p:set>
                                      <p:cBhvr>
                                        <p:cTn id="28" fill="hold"/>
                                        <p:tgtEl>
                                          <p:spTgt spid="539">
                                            <p:txEl>
                                              <p:pRg st="3" end="3"/>
                                            </p:txEl>
                                          </p:spTgt>
                                        </p:tgtEl>
                                        <p:attrNameLst>
                                          <p:attrName>style.visibility</p:attrName>
                                        </p:attrNameLst>
                                      </p:cBhvr>
                                      <p:to>
                                        <p:strVal val="visible"/>
                                      </p:to>
                                    </p:set>
                                    <p:anim calcmode="lin" valueType="num">
                                      <p:cBhvr>
                                        <p:cTn id="29" dur="500" fill="hold"/>
                                        <p:tgtEl>
                                          <p:spTgt spid="53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iterate>
                                    <p:tmAbs val="0"/>
                                  </p:iterate>
                                  <p:childTnLst>
                                    <p:set>
                                      <p:cBhvr>
                                        <p:cTn id="34" fill="hold"/>
                                        <p:tgtEl>
                                          <p:spTgt spid="539">
                                            <p:txEl>
                                              <p:pRg st="4" end="4"/>
                                            </p:txEl>
                                          </p:spTgt>
                                        </p:tgtEl>
                                        <p:attrNameLst>
                                          <p:attrName>style.visibility</p:attrName>
                                        </p:attrNameLst>
                                      </p:cBhvr>
                                      <p:to>
                                        <p:strVal val="visible"/>
                                      </p:to>
                                    </p:set>
                                    <p:anim calcmode="lin" valueType="num">
                                      <p:cBhvr>
                                        <p:cTn id="35" dur="500" fill="hold"/>
                                        <p:tgtEl>
                                          <p:spTgt spid="53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iterate>
                                    <p:tmAbs val="0"/>
                                  </p:iterate>
                                  <p:childTnLst>
                                    <p:set>
                                      <p:cBhvr>
                                        <p:cTn id="40" fill="hold"/>
                                        <p:tgtEl>
                                          <p:spTgt spid="540">
                                            <p:bg/>
                                          </p:spTgt>
                                        </p:tgtEl>
                                        <p:attrNameLst>
                                          <p:attrName>style.visibility</p:attrName>
                                        </p:attrNameLst>
                                      </p:cBhvr>
                                      <p:to>
                                        <p:strVal val="visible"/>
                                      </p:to>
                                    </p:set>
                                    <p:anim calcmode="lin" valueType="num">
                                      <p:cBhvr>
                                        <p:cTn id="41" dur="500" fill="hold"/>
                                        <p:tgtEl>
                                          <p:spTgt spid="540">
                                            <p:bg/>
                                          </p:spTgt>
                                        </p:tgtEl>
                                        <p:attrNameLst>
                                          <p:attrName>ppt_x</p:attrName>
                                        </p:attrNameLst>
                                      </p:cBhvr>
                                      <p:tavLst>
                                        <p:tav tm="0">
                                          <p:val>
                                            <p:strVal val="#ppt_x"/>
                                          </p:val>
                                        </p:tav>
                                        <p:tav tm="100000">
                                          <p:val>
                                            <p:strVal val="#ppt_x"/>
                                          </p:val>
                                        </p:tav>
                                      </p:tavLst>
                                    </p:anim>
                                    <p:anim calcmode="lin" valueType="num">
                                      <p:cBhvr>
                                        <p:cTn id="42" dur="500" fill="hold"/>
                                        <p:tgtEl>
                                          <p:spTgt spid="540">
                                            <p:bg/>
                                          </p:spTgt>
                                        </p:tgtEl>
                                        <p:attrNameLst>
                                          <p:attrName>ppt_y</p:attrName>
                                        </p:attrNameLst>
                                      </p:cBhvr>
                                      <p:tavLst>
                                        <p:tav tm="0">
                                          <p:val>
                                            <p:strVal val="1+#ppt_h/2"/>
                                          </p:val>
                                        </p:tav>
                                        <p:tav tm="100000">
                                          <p:val>
                                            <p:strVal val="#ppt_y"/>
                                          </p:val>
                                        </p:tav>
                                      </p:tavLst>
                                    </p:anim>
                                  </p:childTnLst>
                                </p:cTn>
                              </p:par>
                              <p:par>
                                <p:cTn id="43" presetID="2" presetClass="entr" presetSubtype="4" fill="hold" grpId="2" nodeType="withEffect">
                                  <p:stCondLst>
                                    <p:cond delay="0"/>
                                  </p:stCondLst>
                                  <p:iterate>
                                    <p:tmAbs val="0"/>
                                  </p:iterate>
                                  <p:childTnLst>
                                    <p:set>
                                      <p:cBhvr>
                                        <p:cTn id="44" fill="hold"/>
                                        <p:tgtEl>
                                          <p:spTgt spid="540">
                                            <p:txEl>
                                              <p:pRg st="0" end="0"/>
                                            </p:txEl>
                                          </p:spTgt>
                                        </p:tgtEl>
                                        <p:attrNameLst>
                                          <p:attrName>style.visibility</p:attrName>
                                        </p:attrNameLst>
                                      </p:cBhvr>
                                      <p:to>
                                        <p:strVal val="visible"/>
                                      </p:to>
                                    </p:set>
                                    <p:anim calcmode="lin" valueType="num">
                                      <p:cBhvr>
                                        <p:cTn id="45" dur="500" fill="hold"/>
                                        <p:tgtEl>
                                          <p:spTgt spid="540">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540">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grpId="2" nodeType="afterEffect">
                                  <p:stCondLst>
                                    <p:cond delay="0"/>
                                  </p:stCondLst>
                                  <p:iterate>
                                    <p:tmAbs val="0"/>
                                  </p:iterate>
                                  <p:childTnLst>
                                    <p:set>
                                      <p:cBhvr>
                                        <p:cTn id="49" fill="hold"/>
                                        <p:tgtEl>
                                          <p:spTgt spid="540">
                                            <p:txEl>
                                              <p:pRg st="1" end="1"/>
                                            </p:txEl>
                                          </p:spTgt>
                                        </p:tgtEl>
                                        <p:attrNameLst>
                                          <p:attrName>style.visibility</p:attrName>
                                        </p:attrNameLst>
                                      </p:cBhvr>
                                      <p:to>
                                        <p:strVal val="visible"/>
                                      </p:to>
                                    </p:set>
                                    <p:anim calcmode="lin" valueType="num">
                                      <p:cBhvr>
                                        <p:cTn id="50" dur="500" fill="hold"/>
                                        <p:tgtEl>
                                          <p:spTgt spid="540">
                                            <p:txEl>
                                              <p:pRg st="1" end="1"/>
                                            </p:txEl>
                                          </p:spTgt>
                                        </p:tgtEl>
                                        <p:attrNameLst>
                                          <p:attrName>ppt_x</p:attrName>
                                        </p:attrNameLst>
                                      </p:cBhvr>
                                      <p:tavLst>
                                        <p:tav tm="0">
                                          <p:val>
                                            <p:strVal val="#ppt_x"/>
                                          </p:val>
                                        </p:tav>
                                        <p:tav tm="100000">
                                          <p:val>
                                            <p:strVal val="#ppt_x"/>
                                          </p:val>
                                        </p:tav>
                                      </p:tavLst>
                                    </p:anim>
                                    <p:anim calcmode="lin" valueType="num">
                                      <p:cBhvr>
                                        <p:cTn id="51" dur="500" fill="hold"/>
                                        <p:tgtEl>
                                          <p:spTgt spid="540">
                                            <p:txEl>
                                              <p:pRg st="1" end="1"/>
                                            </p:txEl>
                                          </p:spTgt>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grpId="2" nodeType="afterEffect">
                                  <p:stCondLst>
                                    <p:cond delay="0"/>
                                  </p:stCondLst>
                                  <p:iterate>
                                    <p:tmAbs val="0"/>
                                  </p:iterate>
                                  <p:childTnLst>
                                    <p:set>
                                      <p:cBhvr>
                                        <p:cTn id="54" fill="hold"/>
                                        <p:tgtEl>
                                          <p:spTgt spid="540">
                                            <p:txEl>
                                              <p:pRg st="2" end="2"/>
                                            </p:txEl>
                                          </p:spTgt>
                                        </p:tgtEl>
                                        <p:attrNameLst>
                                          <p:attrName>style.visibility</p:attrName>
                                        </p:attrNameLst>
                                      </p:cBhvr>
                                      <p:to>
                                        <p:strVal val="visible"/>
                                      </p:to>
                                    </p:set>
                                    <p:anim calcmode="lin" valueType="num">
                                      <p:cBhvr>
                                        <p:cTn id="55" dur="500" fill="hold"/>
                                        <p:tgtEl>
                                          <p:spTgt spid="540">
                                            <p:txEl>
                                              <p:pRg st="2" end="2"/>
                                            </p:txEl>
                                          </p:spTgt>
                                        </p:tgtEl>
                                        <p:attrNameLst>
                                          <p:attrName>ppt_x</p:attrName>
                                        </p:attrNameLst>
                                      </p:cBhvr>
                                      <p:tavLst>
                                        <p:tav tm="0">
                                          <p:val>
                                            <p:strVal val="#ppt_x"/>
                                          </p:val>
                                        </p:tav>
                                        <p:tav tm="100000">
                                          <p:val>
                                            <p:strVal val="#ppt_x"/>
                                          </p:val>
                                        </p:tav>
                                      </p:tavLst>
                                    </p:anim>
                                    <p:anim calcmode="lin" valueType="num">
                                      <p:cBhvr>
                                        <p:cTn id="56" dur="500" fill="hold"/>
                                        <p:tgtEl>
                                          <p:spTgt spid="5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2" nodeType="clickEffect">
                                  <p:stCondLst>
                                    <p:cond delay="0"/>
                                  </p:stCondLst>
                                  <p:iterate>
                                    <p:tmAbs val="0"/>
                                  </p:iterate>
                                  <p:childTnLst>
                                    <p:set>
                                      <p:cBhvr>
                                        <p:cTn id="60" fill="hold"/>
                                        <p:tgtEl>
                                          <p:spTgt spid="540">
                                            <p:txEl>
                                              <p:pRg st="3" end="3"/>
                                            </p:txEl>
                                          </p:spTgt>
                                        </p:tgtEl>
                                        <p:attrNameLst>
                                          <p:attrName>style.visibility</p:attrName>
                                        </p:attrNameLst>
                                      </p:cBhvr>
                                      <p:to>
                                        <p:strVal val="visible"/>
                                      </p:to>
                                    </p:set>
                                    <p:anim calcmode="lin" valueType="num">
                                      <p:cBhvr>
                                        <p:cTn id="61" dur="500" fill="hold"/>
                                        <p:tgtEl>
                                          <p:spTgt spid="540">
                                            <p:txEl>
                                              <p:pRg st="3" end="3"/>
                                            </p:txEl>
                                          </p:spTgt>
                                        </p:tgtEl>
                                        <p:attrNameLst>
                                          <p:attrName>ppt_x</p:attrName>
                                        </p:attrNameLst>
                                      </p:cBhvr>
                                      <p:tavLst>
                                        <p:tav tm="0">
                                          <p:val>
                                            <p:strVal val="#ppt_x"/>
                                          </p:val>
                                        </p:tav>
                                        <p:tav tm="100000">
                                          <p:val>
                                            <p:strVal val="#ppt_x"/>
                                          </p:val>
                                        </p:tav>
                                      </p:tavLst>
                                    </p:anim>
                                    <p:anim calcmode="lin" valueType="num">
                                      <p:cBhvr>
                                        <p:cTn id="62" dur="500" fill="hold"/>
                                        <p:tgtEl>
                                          <p:spTgt spid="5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2" nodeType="clickEffect">
                                  <p:stCondLst>
                                    <p:cond delay="0"/>
                                  </p:stCondLst>
                                  <p:iterate>
                                    <p:tmAbs val="0"/>
                                  </p:iterate>
                                  <p:childTnLst>
                                    <p:set>
                                      <p:cBhvr>
                                        <p:cTn id="66" fill="hold"/>
                                        <p:tgtEl>
                                          <p:spTgt spid="540">
                                            <p:txEl>
                                              <p:pRg st="4" end="4"/>
                                            </p:txEl>
                                          </p:spTgt>
                                        </p:tgtEl>
                                        <p:attrNameLst>
                                          <p:attrName>style.visibility</p:attrName>
                                        </p:attrNameLst>
                                      </p:cBhvr>
                                      <p:to>
                                        <p:strVal val="visible"/>
                                      </p:to>
                                    </p:set>
                                    <p:anim calcmode="lin" valueType="num">
                                      <p:cBhvr>
                                        <p:cTn id="67" dur="500" fill="hold"/>
                                        <p:tgtEl>
                                          <p:spTgt spid="540">
                                            <p:txEl>
                                              <p:pRg st="4" end="4"/>
                                            </p:txEl>
                                          </p:spTgt>
                                        </p:tgtEl>
                                        <p:attrNameLst>
                                          <p:attrName>ppt_x</p:attrName>
                                        </p:attrNameLst>
                                      </p:cBhvr>
                                      <p:tavLst>
                                        <p:tav tm="0">
                                          <p:val>
                                            <p:strVal val="#ppt_x"/>
                                          </p:val>
                                        </p:tav>
                                        <p:tav tm="100000">
                                          <p:val>
                                            <p:strVal val="#ppt_x"/>
                                          </p:val>
                                        </p:tav>
                                      </p:tavLst>
                                    </p:anim>
                                    <p:anim calcmode="lin" valueType="num">
                                      <p:cBhvr>
                                        <p:cTn id="68" dur="500" fill="hold"/>
                                        <p:tgtEl>
                                          <p:spTgt spid="5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2" nodeType="clickEffect">
                                  <p:stCondLst>
                                    <p:cond delay="0"/>
                                  </p:stCondLst>
                                  <p:iterate>
                                    <p:tmAbs val="0"/>
                                  </p:iterate>
                                  <p:childTnLst>
                                    <p:set>
                                      <p:cBhvr>
                                        <p:cTn id="72" fill="hold"/>
                                        <p:tgtEl>
                                          <p:spTgt spid="540">
                                            <p:txEl>
                                              <p:pRg st="5" end="5"/>
                                            </p:txEl>
                                          </p:spTgt>
                                        </p:tgtEl>
                                        <p:attrNameLst>
                                          <p:attrName>style.visibility</p:attrName>
                                        </p:attrNameLst>
                                      </p:cBhvr>
                                      <p:to>
                                        <p:strVal val="visible"/>
                                      </p:to>
                                    </p:set>
                                    <p:anim calcmode="lin" valueType="num">
                                      <p:cBhvr>
                                        <p:cTn id="73" dur="500" fill="hold"/>
                                        <p:tgtEl>
                                          <p:spTgt spid="540">
                                            <p:txEl>
                                              <p:pRg st="5" end="5"/>
                                            </p:txEl>
                                          </p:spTgt>
                                        </p:tgtEl>
                                        <p:attrNameLst>
                                          <p:attrName>ppt_x</p:attrName>
                                        </p:attrNameLst>
                                      </p:cBhvr>
                                      <p:tavLst>
                                        <p:tav tm="0">
                                          <p:val>
                                            <p:strVal val="#ppt_x"/>
                                          </p:val>
                                        </p:tav>
                                        <p:tav tm="100000">
                                          <p:val>
                                            <p:strVal val="#ppt_x"/>
                                          </p:val>
                                        </p:tav>
                                      </p:tavLst>
                                    </p:anim>
                                    <p:anim calcmode="lin" valueType="num">
                                      <p:cBhvr>
                                        <p:cTn id="74" dur="500" fill="hold"/>
                                        <p:tgtEl>
                                          <p:spTgt spid="5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2" nodeType="clickEffect">
                                  <p:stCondLst>
                                    <p:cond delay="0"/>
                                  </p:stCondLst>
                                  <p:iterate>
                                    <p:tmAbs val="0"/>
                                  </p:iterate>
                                  <p:childTnLst>
                                    <p:set>
                                      <p:cBhvr>
                                        <p:cTn id="78" fill="hold"/>
                                        <p:tgtEl>
                                          <p:spTgt spid="540">
                                            <p:txEl>
                                              <p:pRg st="6" end="6"/>
                                            </p:txEl>
                                          </p:spTgt>
                                        </p:tgtEl>
                                        <p:attrNameLst>
                                          <p:attrName>style.visibility</p:attrName>
                                        </p:attrNameLst>
                                      </p:cBhvr>
                                      <p:to>
                                        <p:strVal val="visible"/>
                                      </p:to>
                                    </p:set>
                                    <p:anim calcmode="lin" valueType="num">
                                      <p:cBhvr>
                                        <p:cTn id="79" dur="500" fill="hold"/>
                                        <p:tgtEl>
                                          <p:spTgt spid="540">
                                            <p:txEl>
                                              <p:pRg st="6" end="6"/>
                                            </p:txEl>
                                          </p:spTgt>
                                        </p:tgtEl>
                                        <p:attrNameLst>
                                          <p:attrName>ppt_x</p:attrName>
                                        </p:attrNameLst>
                                      </p:cBhvr>
                                      <p:tavLst>
                                        <p:tav tm="0">
                                          <p:val>
                                            <p:strVal val="#ppt_x"/>
                                          </p:val>
                                        </p:tav>
                                        <p:tav tm="100000">
                                          <p:val>
                                            <p:strVal val="#ppt_x"/>
                                          </p:val>
                                        </p:tav>
                                      </p:tavLst>
                                    </p:anim>
                                    <p:anim calcmode="lin" valueType="num">
                                      <p:cBhvr>
                                        <p:cTn id="80" dur="500" fill="hold"/>
                                        <p:tgtEl>
                                          <p:spTgt spid="54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2" nodeType="clickEffect">
                                  <p:stCondLst>
                                    <p:cond delay="0"/>
                                  </p:stCondLst>
                                  <p:iterate>
                                    <p:tmAbs val="0"/>
                                  </p:iterate>
                                  <p:childTnLst>
                                    <p:set>
                                      <p:cBhvr>
                                        <p:cTn id="84" fill="hold"/>
                                        <p:tgtEl>
                                          <p:spTgt spid="540">
                                            <p:txEl>
                                              <p:pRg st="7" end="7"/>
                                            </p:txEl>
                                          </p:spTgt>
                                        </p:tgtEl>
                                        <p:attrNameLst>
                                          <p:attrName>style.visibility</p:attrName>
                                        </p:attrNameLst>
                                      </p:cBhvr>
                                      <p:to>
                                        <p:strVal val="visible"/>
                                      </p:to>
                                    </p:set>
                                    <p:anim calcmode="lin" valueType="num">
                                      <p:cBhvr>
                                        <p:cTn id="85" dur="500" fill="hold"/>
                                        <p:tgtEl>
                                          <p:spTgt spid="540">
                                            <p:txEl>
                                              <p:pRg st="7" end="7"/>
                                            </p:txEl>
                                          </p:spTgt>
                                        </p:tgtEl>
                                        <p:attrNameLst>
                                          <p:attrName>ppt_x</p:attrName>
                                        </p:attrNameLst>
                                      </p:cBhvr>
                                      <p:tavLst>
                                        <p:tav tm="0">
                                          <p:val>
                                            <p:strVal val="#ppt_x"/>
                                          </p:val>
                                        </p:tav>
                                        <p:tav tm="100000">
                                          <p:val>
                                            <p:strVal val="#ppt_x"/>
                                          </p:val>
                                        </p:tav>
                                      </p:tavLst>
                                    </p:anim>
                                    <p:anim calcmode="lin" valueType="num">
                                      <p:cBhvr>
                                        <p:cTn id="86" dur="500" fill="hold"/>
                                        <p:tgtEl>
                                          <p:spTgt spid="54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1" build="p" bldLvl="5" animBg="1" advAuto="0"/>
      <p:bldP spid="540" grpId="2" build="p" bldLvl="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58</a:t>
            </a:fld>
            <a:endParaRPr/>
          </a:p>
        </p:txBody>
      </p:sp>
      <p:sp>
        <p:nvSpPr>
          <p:cNvPr id="543" name="Kings of the Divided Monarchy"/>
          <p:cNvSpPr txBox="1">
            <a:spLocks noGrp="1"/>
          </p:cNvSpPr>
          <p:nvPr>
            <p:ph type="title" idx="4294967295"/>
          </p:nvPr>
        </p:nvSpPr>
        <p:spPr>
          <a:xfrm>
            <a:off x="457200" y="726416"/>
            <a:ext cx="8229600" cy="1463027"/>
          </a:xfrm>
          <a:prstGeom prst="rect">
            <a:avLst/>
          </a:prstGeom>
        </p:spPr>
        <p:txBody>
          <a:bodyPr anchor="t"/>
          <a:lstStyle/>
          <a:p>
            <a:pPr algn="ctr" defTabSz="539495">
              <a:defRPr sz="2949">
                <a:solidFill>
                  <a:srgbClr val="660000"/>
                </a:solidFill>
              </a:defRPr>
            </a:pPr>
            <a:r>
              <a:t>Kings of the Divided Monarchy</a:t>
            </a:r>
          </a:p>
          <a:p>
            <a:pPr algn="ctr" defTabSz="539495">
              <a:defRPr sz="2949">
                <a:solidFill>
                  <a:srgbClr val="660000"/>
                </a:solidFill>
              </a:defRPr>
            </a:pPr>
            <a:r>
              <a:t>分裂王国時代の王たち</a:t>
            </a:r>
          </a:p>
        </p:txBody>
      </p:sp>
      <p:sp>
        <p:nvSpPr>
          <p:cNvPr id="544" name="Israel (9 dynasties)…"/>
          <p:cNvSpPr txBox="1">
            <a:spLocks noGrp="1"/>
          </p:cNvSpPr>
          <p:nvPr>
            <p:ph type="body" sz="half" idx="4294967295"/>
          </p:nvPr>
        </p:nvSpPr>
        <p:spPr>
          <a:xfrm>
            <a:off x="397435" y="1871714"/>
            <a:ext cx="4038601" cy="4498270"/>
          </a:xfrm>
          <a:prstGeom prst="rect">
            <a:avLst/>
          </a:prstGeom>
          <a:solidFill>
            <a:srgbClr val="000000"/>
          </a:solidFill>
          <a:ln w="3175">
            <a:solidFill>
              <a:srgbClr val="000000"/>
            </a:solidFill>
            <a:miter lim="800000"/>
          </a:ln>
        </p:spPr>
        <p:txBody>
          <a:bodyPr/>
          <a:lstStyle/>
          <a:p>
            <a:pPr>
              <a:spcBef>
                <a:spcPts val="600"/>
              </a:spcBef>
              <a:buSzTx/>
              <a:buNone/>
              <a:defRPr sz="2800" b="1">
                <a:solidFill>
                  <a:srgbClr val="FF9999"/>
                </a:solidFill>
                <a:latin typeface="Eras Demi ITC"/>
                <a:ea typeface="Eras Demi ITC"/>
                <a:cs typeface="Eras Demi ITC"/>
                <a:sym typeface="Eras Demi ITC"/>
              </a:defRPr>
            </a:pPr>
            <a:r>
              <a:t>Israel (9 dynasties)</a:t>
            </a:r>
          </a:p>
          <a:p>
            <a:pPr>
              <a:spcBef>
                <a:spcPts val="600"/>
              </a:spcBef>
              <a:buSzTx/>
              <a:buNone/>
              <a:defRPr sz="2800" i="1">
                <a:solidFill>
                  <a:srgbClr val="FFFF99"/>
                </a:solidFill>
                <a:latin typeface="Arial Narrow"/>
                <a:ea typeface="Arial Narrow"/>
                <a:cs typeface="Arial Narrow"/>
                <a:sym typeface="Arial Narrow"/>
              </a:defRPr>
            </a:pPr>
            <a:r>
              <a:t>Categorically condemned by the biblical historians—they all continued the sins of Jeroboam I, blending the worship of Yahweh with the worship of the Canaanite gods and goddesses.</a:t>
            </a:r>
          </a:p>
        </p:txBody>
      </p:sp>
      <p:sp>
        <p:nvSpPr>
          <p:cNvPr id="545" name="Israel (9 dynasties)…"/>
          <p:cNvSpPr txBox="1"/>
          <p:nvPr/>
        </p:nvSpPr>
        <p:spPr>
          <a:xfrm>
            <a:off x="4696011" y="1883667"/>
            <a:ext cx="3831167" cy="3508465"/>
          </a:xfrm>
          <a:prstGeom prst="rect">
            <a:avLst/>
          </a:prstGeom>
          <a:solidFill>
            <a:srgbClr val="000000"/>
          </a:solidFill>
          <a:ln w="3175">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pPr marL="343027" indent="-343027" defTabSz="667512">
              <a:spcBef>
                <a:spcPts val="400"/>
              </a:spcBef>
              <a:buClr>
                <a:srgbClr val="660000"/>
              </a:buClr>
              <a:defRPr sz="2409" b="1">
                <a:solidFill>
                  <a:srgbClr val="FF9999"/>
                </a:solidFill>
                <a:latin typeface="Eras Demi ITC"/>
                <a:ea typeface="Eras Demi ITC"/>
                <a:cs typeface="Eras Demi ITC"/>
                <a:sym typeface="Eras Demi ITC"/>
              </a:defRPr>
            </a:pPr>
            <a:r>
              <a:rPr dirty="0" err="1"/>
              <a:t>イスラエル</a:t>
            </a:r>
            <a:r>
              <a:rPr dirty="0"/>
              <a:t>(9王朝)</a:t>
            </a:r>
          </a:p>
          <a:p>
            <a:pPr marL="343027" indent="-343027" defTabSz="667512">
              <a:spcBef>
                <a:spcPts val="400"/>
              </a:spcBef>
              <a:buClr>
                <a:srgbClr val="660000"/>
              </a:buClr>
              <a:defRPr sz="2409" i="1">
                <a:solidFill>
                  <a:srgbClr val="FFFF99"/>
                </a:solidFill>
                <a:latin typeface="Arial Narrow"/>
                <a:ea typeface="Arial Narrow"/>
                <a:cs typeface="Arial Narrow"/>
                <a:sym typeface="Arial Narrow"/>
              </a:defRPr>
            </a:pPr>
            <a:r>
              <a:rPr dirty="0" err="1"/>
              <a:t>聖書の歴史家たちから一貫して非難されている</a:t>
            </a:r>
            <a:r>
              <a:rPr dirty="0"/>
              <a:t>。</a:t>
            </a:r>
            <a:br>
              <a:rPr dirty="0"/>
            </a:br>
            <a:r>
              <a:rPr dirty="0"/>
              <a:t>なぜなら、彼らすべてがヤロブアム1世の罪を受け継ぎ、ヤハウェ礼拝とカナンの神々・</a:t>
            </a:r>
            <a:r>
              <a:rPr dirty="0" err="1"/>
              <a:t>女神たちの礼拝を混合させ続けたからである</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44">
                                            <p:bg/>
                                          </p:spTgt>
                                        </p:tgtEl>
                                        <p:attrNameLst>
                                          <p:attrName>style.visibility</p:attrName>
                                        </p:attrNameLst>
                                      </p:cBhvr>
                                      <p:to>
                                        <p:strVal val="visible"/>
                                      </p:to>
                                    </p:set>
                                    <p:animEffect transition="in" filter="fade">
                                      <p:cBhvr>
                                        <p:cTn id="7" dur="500"/>
                                        <p:tgtEl>
                                          <p:spTgt spid="544">
                                            <p:bg/>
                                          </p:spTgt>
                                        </p:tgtEl>
                                      </p:cBhvr>
                                    </p:animEffect>
                                  </p:childTnLst>
                                </p:cTn>
                              </p:par>
                              <p:par>
                                <p:cTn id="8" presetID="10" presetClass="entr" presetSubtype="0" fill="hold" grpId="1" nodeType="withEffect">
                                  <p:stCondLst>
                                    <p:cond delay="0"/>
                                  </p:stCondLst>
                                  <p:iterate>
                                    <p:tmAbs val="0"/>
                                  </p:iterate>
                                  <p:childTnLst>
                                    <p:set>
                                      <p:cBhvr>
                                        <p:cTn id="9" fill="hold"/>
                                        <p:tgtEl>
                                          <p:spTgt spid="544">
                                            <p:txEl>
                                              <p:pRg st="0" end="0"/>
                                            </p:txEl>
                                          </p:spTgt>
                                        </p:tgtEl>
                                        <p:attrNameLst>
                                          <p:attrName>style.visibility</p:attrName>
                                        </p:attrNameLst>
                                      </p:cBhvr>
                                      <p:to>
                                        <p:strVal val="visible"/>
                                      </p:to>
                                    </p:set>
                                    <p:animEffect transition="in" filter="fade">
                                      <p:cBhvr>
                                        <p:cTn id="10" dur="500"/>
                                        <p:tgtEl>
                                          <p:spTgt spid="544">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544">
                                            <p:txEl>
                                              <p:pRg st="1" end="1"/>
                                            </p:txEl>
                                          </p:spTgt>
                                        </p:tgtEl>
                                        <p:attrNameLst>
                                          <p:attrName>style.visibility</p:attrName>
                                        </p:attrNameLst>
                                      </p:cBhvr>
                                      <p:to>
                                        <p:strVal val="visible"/>
                                      </p:to>
                                    </p:set>
                                    <p:animEffect transition="in" filter="fade">
                                      <p:cBhvr>
                                        <p:cTn id="14" dur="500"/>
                                        <p:tgtEl>
                                          <p:spTgt spid="544">
                                            <p:txEl>
                                              <p:pRg st="1" end="1"/>
                                            </p:txEl>
                                          </p:spTgt>
                                        </p:tgtEl>
                                      </p:cBhvr>
                                    </p:animEffect>
                                  </p:childTnLst>
                                </p:cTn>
                              </p:par>
                            </p:childTnLst>
                          </p:cTn>
                        </p:par>
                        <p:par>
                          <p:cTn id="15" fill="hold">
                            <p:stCondLst>
                              <p:cond delay="1000"/>
                            </p:stCondLst>
                            <p:childTnLst>
                              <p:par>
                                <p:cTn id="16" presetID="10" presetClass="entr" fill="hold" grpId="2" nodeType="afterEffect">
                                  <p:stCondLst>
                                    <p:cond delay="0"/>
                                  </p:stCondLst>
                                  <p:iterate>
                                    <p:tmAbs val="0"/>
                                  </p:iterate>
                                  <p:childTnLst>
                                    <p:set>
                                      <p:cBhvr>
                                        <p:cTn id="17" fill="hold"/>
                                        <p:tgtEl>
                                          <p:spTgt spid="545">
                                            <p:bg/>
                                          </p:spTgt>
                                        </p:tgtEl>
                                        <p:attrNameLst>
                                          <p:attrName>style.visibility</p:attrName>
                                        </p:attrNameLst>
                                      </p:cBhvr>
                                      <p:to>
                                        <p:strVal val="visible"/>
                                      </p:to>
                                    </p:set>
                                    <p:animEffect transition="in" filter="fade">
                                      <p:cBhvr>
                                        <p:cTn id="18" dur="500"/>
                                        <p:tgtEl>
                                          <p:spTgt spid="545">
                                            <p:bg/>
                                          </p:spTgt>
                                        </p:tgtEl>
                                      </p:cBhvr>
                                    </p:animEffect>
                                  </p:childTnLst>
                                </p:cTn>
                              </p:par>
                              <p:par>
                                <p:cTn id="19" presetID="10" presetClass="entr" presetSubtype="0" fill="hold" grpId="2" nodeType="withEffect">
                                  <p:stCondLst>
                                    <p:cond delay="0"/>
                                  </p:stCondLst>
                                  <p:iterate>
                                    <p:tmAbs val="0"/>
                                  </p:iterate>
                                  <p:childTnLst>
                                    <p:set>
                                      <p:cBhvr>
                                        <p:cTn id="20" fill="hold"/>
                                        <p:tgtEl>
                                          <p:spTgt spid="545">
                                            <p:txEl>
                                              <p:pRg st="0" end="0"/>
                                            </p:txEl>
                                          </p:spTgt>
                                        </p:tgtEl>
                                        <p:attrNameLst>
                                          <p:attrName>style.visibility</p:attrName>
                                        </p:attrNameLst>
                                      </p:cBhvr>
                                      <p:to>
                                        <p:strVal val="visible"/>
                                      </p:to>
                                    </p:set>
                                    <p:animEffect transition="in" filter="fade">
                                      <p:cBhvr>
                                        <p:cTn id="21" dur="500"/>
                                        <p:tgtEl>
                                          <p:spTgt spid="545">
                                            <p:txEl>
                                              <p:pRg st="0" end="0"/>
                                            </p:txEl>
                                          </p:spTgt>
                                        </p:tgtEl>
                                      </p:cBhvr>
                                    </p:animEffect>
                                  </p:childTnLst>
                                </p:cTn>
                              </p:par>
                            </p:childTnLst>
                          </p:cTn>
                        </p:par>
                        <p:par>
                          <p:cTn id="22" fill="hold">
                            <p:stCondLst>
                              <p:cond delay="1500"/>
                            </p:stCondLst>
                            <p:childTnLst>
                              <p:par>
                                <p:cTn id="23" presetID="10" presetClass="entr" fill="hold" grpId="2" nodeType="afterEffect">
                                  <p:stCondLst>
                                    <p:cond delay="0"/>
                                  </p:stCondLst>
                                  <p:iterate>
                                    <p:tmAbs val="0"/>
                                  </p:iterate>
                                  <p:childTnLst>
                                    <p:set>
                                      <p:cBhvr>
                                        <p:cTn id="24" fill="hold"/>
                                        <p:tgtEl>
                                          <p:spTgt spid="545">
                                            <p:txEl>
                                              <p:pRg st="1" end="1"/>
                                            </p:txEl>
                                          </p:spTgt>
                                        </p:tgtEl>
                                        <p:attrNameLst>
                                          <p:attrName>style.visibility</p:attrName>
                                        </p:attrNameLst>
                                      </p:cBhvr>
                                      <p:to>
                                        <p:strVal val="visible"/>
                                      </p:to>
                                    </p:set>
                                    <p:animEffect transition="in" filter="fade">
                                      <p:cBhvr>
                                        <p:cTn id="25" dur="500"/>
                                        <p:tgtEl>
                                          <p:spTgt spid="545">
                                            <p:txEl>
                                              <p:pRg st="1" end="1"/>
                                            </p:txEl>
                                          </p:spTgt>
                                        </p:tgtEl>
                                      </p:cBhvr>
                                    </p:animEffect>
                                  </p:childTnLst>
                                </p:cTn>
                              </p:par>
                            </p:childTnLst>
                          </p:cTn>
                        </p:par>
                        <p:par>
                          <p:cTn id="26" fill="hold">
                            <p:stCondLst>
                              <p:cond delay="2000"/>
                            </p:stCondLst>
                            <p:childTnLst>
                              <p:par>
                                <p:cTn id="27" presetID="10" presetClass="entr" fill="hold" grpId="2" nodeType="afterEffect">
                                  <p:stCondLst>
                                    <p:cond delay="0"/>
                                  </p:stCondLst>
                                  <p:iterate>
                                    <p:tmAbs val="0"/>
                                  </p:iterate>
                                  <p:childTnLst>
                                    <p:set>
                                      <p:cBhvr>
                                        <p:cTn id="28" fill="hold"/>
                                        <p:tgtEl>
                                          <p:spTgt spid="545">
                                            <p:txEl>
                                              <p:pRg st="2" end="2"/>
                                            </p:txEl>
                                          </p:spTgt>
                                        </p:tgtEl>
                                        <p:attrNameLst>
                                          <p:attrName>style.visibility</p:attrName>
                                        </p:attrNameLst>
                                      </p:cBhvr>
                                      <p:to>
                                        <p:strVal val="visible"/>
                                      </p:to>
                                    </p:set>
                                    <p:animEffect transition="in" filter="fade">
                                      <p:cBhvr>
                                        <p:cTn id="29" dur="500"/>
                                        <p:tgtEl>
                                          <p:spTgt spid="5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1" build="p" bldLvl="5" animBg="1" advAuto="0"/>
      <p:bldP spid="545" grpId="2"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59</a:t>
            </a:fld>
            <a:endParaRPr/>
          </a:p>
        </p:txBody>
      </p:sp>
      <p:sp>
        <p:nvSpPr>
          <p:cNvPr id="548" name="Kings of the Divided Monarchy"/>
          <p:cNvSpPr txBox="1">
            <a:spLocks noGrp="1"/>
          </p:cNvSpPr>
          <p:nvPr>
            <p:ph type="title" idx="4294967295"/>
          </p:nvPr>
        </p:nvSpPr>
        <p:spPr>
          <a:xfrm>
            <a:off x="457200" y="726416"/>
            <a:ext cx="8229600" cy="1463027"/>
          </a:xfrm>
          <a:prstGeom prst="rect">
            <a:avLst/>
          </a:prstGeom>
        </p:spPr>
        <p:txBody>
          <a:bodyPr anchor="t"/>
          <a:lstStyle/>
          <a:p>
            <a:pPr algn="ctr" defTabSz="539495">
              <a:defRPr sz="2949">
                <a:solidFill>
                  <a:srgbClr val="660000"/>
                </a:solidFill>
              </a:defRPr>
            </a:pPr>
            <a:r>
              <a:t>Kings of the Divided Monarchy</a:t>
            </a:r>
          </a:p>
          <a:p>
            <a:pPr algn="ctr" defTabSz="539495">
              <a:defRPr sz="2949">
                <a:solidFill>
                  <a:srgbClr val="660000"/>
                </a:solidFill>
              </a:defRPr>
            </a:pPr>
            <a:r>
              <a:t>分裂王国時代の王たち</a:t>
            </a:r>
          </a:p>
        </p:txBody>
      </p:sp>
      <p:grpSp>
        <p:nvGrpSpPr>
          <p:cNvPr id="551" name="グループ"/>
          <p:cNvGrpSpPr/>
          <p:nvPr/>
        </p:nvGrpSpPr>
        <p:grpSpPr>
          <a:xfrm>
            <a:off x="416858" y="1876611"/>
            <a:ext cx="4038601" cy="4302126"/>
            <a:chOff x="0" y="0"/>
            <a:chExt cx="4038600" cy="4302125"/>
          </a:xfrm>
        </p:grpSpPr>
        <p:sp>
          <p:nvSpPr>
            <p:cNvPr id="549" name="四角形"/>
            <p:cNvSpPr/>
            <p:nvPr/>
          </p:nvSpPr>
          <p:spPr>
            <a:xfrm>
              <a:off x="0" y="0"/>
              <a:ext cx="4038600" cy="4302125"/>
            </a:xfrm>
            <a:prstGeom prst="rect">
              <a:avLst/>
            </a:prstGeom>
            <a:gradFill flip="none" rotWithShape="1">
              <a:gsLst>
                <a:gs pos="0">
                  <a:srgbClr val="2F0018"/>
                </a:gs>
                <a:gs pos="50000">
                  <a:srgbClr val="660033"/>
                </a:gs>
                <a:gs pos="100000">
                  <a:srgbClr val="2F0018"/>
                </a:gs>
              </a:gsLst>
              <a:lin ang="16200000" scaled="0"/>
            </a:gradFill>
            <a:ln w="3175" cap="flat">
              <a:solidFill>
                <a:srgbClr val="000000"/>
              </a:solidFill>
              <a:prstDash val="solid"/>
              <a:miter lim="800000"/>
            </a:ln>
            <a:effectLst/>
          </p:spPr>
          <p:txBody>
            <a:bodyPr wrap="square" lIns="45718" tIns="45718" rIns="45718" bIns="45718" numCol="1" anchor="t">
              <a:noAutofit/>
            </a:bodyPr>
            <a:lstStyle/>
            <a:p>
              <a:pPr marL="469900" indent="-469900">
                <a:spcBef>
                  <a:spcPts val="600"/>
                </a:spcBef>
                <a:defRPr sz="2800" i="1">
                  <a:solidFill>
                    <a:srgbClr val="FFFF99"/>
                  </a:solidFill>
                  <a:latin typeface="Arial Narrow"/>
                  <a:ea typeface="Arial Narrow"/>
                  <a:cs typeface="Arial Narrow"/>
                  <a:sym typeface="Arial Narrow"/>
                </a:defRPr>
              </a:pPr>
              <a:endParaRPr/>
            </a:p>
          </p:txBody>
        </p:sp>
        <p:sp>
          <p:nvSpPr>
            <p:cNvPr id="550" name="Judah (1 dynasty)…"/>
            <p:cNvSpPr txBox="1"/>
            <p:nvPr/>
          </p:nvSpPr>
          <p:spPr>
            <a:xfrm>
              <a:off x="47305" y="1586"/>
              <a:ext cx="3943989" cy="42989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69900" indent="-469900">
                <a:spcBef>
                  <a:spcPts val="600"/>
                </a:spcBef>
                <a:defRPr sz="2800" b="1">
                  <a:solidFill>
                    <a:srgbClr val="FF9999"/>
                  </a:solidFill>
                  <a:latin typeface="Eras Demi ITC"/>
                  <a:ea typeface="Eras Demi ITC"/>
                  <a:cs typeface="Eras Demi ITC"/>
                  <a:sym typeface="Eras Demi ITC"/>
                </a:defRPr>
              </a:pPr>
              <a:r>
                <a:t>Judah (1 dynasty)</a:t>
              </a:r>
            </a:p>
            <a:p>
              <a:pPr marL="469900" indent="-469900">
                <a:spcBef>
                  <a:spcPts val="600"/>
                </a:spcBef>
                <a:defRPr sz="2800" i="1">
                  <a:solidFill>
                    <a:srgbClr val="FFFF99"/>
                  </a:solidFill>
                  <a:latin typeface="Arial Narrow"/>
                  <a:ea typeface="Arial Narrow"/>
                  <a:cs typeface="Arial Narrow"/>
                  <a:sym typeface="Arial Narrow"/>
                </a:defRPr>
              </a:pPr>
              <a:r>
                <a:t>Some good kings attempted reforms, notably Hezekiah and Josiah.</a:t>
              </a:r>
            </a:p>
            <a:p>
              <a:pPr marL="469900" indent="-469900">
                <a:spcBef>
                  <a:spcPts val="600"/>
                </a:spcBef>
                <a:defRPr sz="2800" i="1">
                  <a:solidFill>
                    <a:srgbClr val="FFFF99"/>
                  </a:solidFill>
                  <a:latin typeface="Arial Narrow"/>
                  <a:ea typeface="Arial Narrow"/>
                  <a:cs typeface="Arial Narrow"/>
                  <a:sym typeface="Arial Narrow"/>
                </a:defRPr>
              </a:pPr>
              <a:r>
                <a:t> Other kings, like those of the north, lapsed into syncretism.</a:t>
              </a:r>
            </a:p>
          </p:txBody>
        </p:sp>
      </p:grpSp>
      <p:grpSp>
        <p:nvGrpSpPr>
          <p:cNvPr id="554" name="グループ"/>
          <p:cNvGrpSpPr/>
          <p:nvPr/>
        </p:nvGrpSpPr>
        <p:grpSpPr>
          <a:xfrm>
            <a:off x="4607858" y="1876611"/>
            <a:ext cx="4038601" cy="4302126"/>
            <a:chOff x="0" y="0"/>
            <a:chExt cx="4038600" cy="4302125"/>
          </a:xfrm>
        </p:grpSpPr>
        <p:sp>
          <p:nvSpPr>
            <p:cNvPr id="552" name="四角形"/>
            <p:cNvSpPr/>
            <p:nvPr/>
          </p:nvSpPr>
          <p:spPr>
            <a:xfrm>
              <a:off x="0" y="0"/>
              <a:ext cx="4038600" cy="4302125"/>
            </a:xfrm>
            <a:prstGeom prst="rect">
              <a:avLst/>
            </a:prstGeom>
            <a:gradFill flip="none" rotWithShape="1">
              <a:gsLst>
                <a:gs pos="0">
                  <a:srgbClr val="2F0018"/>
                </a:gs>
                <a:gs pos="50000">
                  <a:srgbClr val="660033"/>
                </a:gs>
                <a:gs pos="100000">
                  <a:srgbClr val="2F0018"/>
                </a:gs>
              </a:gsLst>
              <a:lin ang="16200000" scaled="0"/>
            </a:gradFill>
            <a:ln w="3175" cap="flat">
              <a:solidFill>
                <a:srgbClr val="000000"/>
              </a:solidFill>
              <a:prstDash val="solid"/>
              <a:miter lim="800000"/>
            </a:ln>
            <a:effectLst/>
          </p:spPr>
          <p:txBody>
            <a:bodyPr wrap="square" lIns="45718" tIns="45718" rIns="45718" bIns="45718" numCol="1" anchor="t">
              <a:noAutofit/>
            </a:bodyPr>
            <a:lstStyle/>
            <a:p>
              <a:pPr marL="469900" indent="-469900">
                <a:spcBef>
                  <a:spcPts val="600"/>
                </a:spcBef>
                <a:defRPr sz="2800" i="1">
                  <a:solidFill>
                    <a:srgbClr val="FFFF99"/>
                  </a:solidFill>
                  <a:latin typeface="Arial Narrow"/>
                  <a:ea typeface="Arial Narrow"/>
                  <a:cs typeface="Arial Narrow"/>
                  <a:sym typeface="Arial Narrow"/>
                </a:defRPr>
              </a:pPr>
              <a:endParaRPr/>
            </a:p>
          </p:txBody>
        </p:sp>
        <p:sp>
          <p:nvSpPr>
            <p:cNvPr id="553" name="Judah (1 dynasty)…"/>
            <p:cNvSpPr txBox="1"/>
            <p:nvPr/>
          </p:nvSpPr>
          <p:spPr>
            <a:xfrm>
              <a:off x="47305" y="1586"/>
              <a:ext cx="3943989" cy="42989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04113" indent="-404113" algn="ctr" defTabSz="786384">
                <a:spcBef>
                  <a:spcPts val="500"/>
                </a:spcBef>
                <a:defRPr sz="2408" b="1">
                  <a:solidFill>
                    <a:srgbClr val="FF9999"/>
                  </a:solidFill>
                  <a:latin typeface="Eras Demi ITC"/>
                  <a:ea typeface="Eras Demi ITC"/>
                  <a:cs typeface="Eras Demi ITC"/>
                  <a:sym typeface="Eras Demi ITC"/>
                </a:defRPr>
              </a:pPr>
              <a:r>
                <a:t>ユダ　(1王朝)</a:t>
              </a:r>
            </a:p>
            <a:p>
              <a:pPr marL="404113" indent="-404113" algn="ctr" defTabSz="786384">
                <a:spcBef>
                  <a:spcPts val="500"/>
                </a:spcBef>
                <a:defRPr sz="2408" i="1">
                  <a:solidFill>
                    <a:srgbClr val="FFFF99"/>
                  </a:solidFill>
                  <a:latin typeface="Arial Narrow"/>
                  <a:ea typeface="Arial Narrow"/>
                  <a:cs typeface="Arial Narrow"/>
                  <a:sym typeface="Arial Narrow"/>
                </a:defRPr>
              </a:pPr>
              <a:r>
                <a:t>良い王たちの中には、改革を試みた者もいた。中でも著しいのは、ヒゼキヤとヨシヤである。一方で、北王国の王たちのように、異教混合（シンクレティズム）に陥った者たちもいた。</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54"/>
                                        </p:tgtEl>
                                        <p:attrNameLst>
                                          <p:attrName>style.visibility</p:attrName>
                                        </p:attrNameLst>
                                      </p:cBhvr>
                                      <p:to>
                                        <p:strVal val="visible"/>
                                      </p:to>
                                    </p:set>
                                    <p:animEffect transition="in" filter="fade">
                                      <p:cBhvr>
                                        <p:cTn id="11" dur="5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1" animBg="1" advAuto="0"/>
      <p:bldP spid="554"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Google Shape;234;g36a3cf6228b_0_35"/>
          <p:cNvSpPr txBox="1">
            <a:spLocks noGrp="1"/>
          </p:cNvSpPr>
          <p:nvPr>
            <p:ph type="sldNum" sz="quarter" idx="4294967295"/>
          </p:nvPr>
        </p:nvSpPr>
        <p:spPr>
          <a:xfrm>
            <a:off x="8512067" y="6248398"/>
            <a:ext cx="174731"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6</a:t>
            </a:fld>
            <a:endParaRPr/>
          </a:p>
        </p:txBody>
      </p:sp>
      <p:sp>
        <p:nvSpPr>
          <p:cNvPr id="235" name="Google Shape;235;g36a3cf6228b_0_35"/>
          <p:cNvSpPr txBox="1">
            <a:spLocks noGrp="1"/>
          </p:cNvSpPr>
          <p:nvPr>
            <p:ph type="title"/>
          </p:nvPr>
        </p:nvSpPr>
        <p:spPr>
          <a:xfrm>
            <a:off x="457200" y="533400"/>
            <a:ext cx="8229600" cy="648901"/>
          </a:xfrm>
          <a:prstGeom prst="rect">
            <a:avLst/>
          </a:prstGeom>
        </p:spPr>
        <p:txBody>
          <a:bodyPr>
            <a:normAutofit fontScale="90000"/>
          </a:bodyPr>
          <a:lstStyle>
            <a:lvl1pPr defTabSz="822958">
              <a:defRPr sz="3900"/>
            </a:lvl1pPr>
          </a:lstStyle>
          <a:p>
            <a:r>
              <a:t>1 and 2 Kings in the Old Testament</a:t>
            </a:r>
          </a:p>
        </p:txBody>
      </p:sp>
      <p:sp>
        <p:nvSpPr>
          <p:cNvPr id="236" name="Google Shape;236;g36a3cf6228b_0_35"/>
          <p:cNvSpPr txBox="1">
            <a:spLocks noGrp="1"/>
          </p:cNvSpPr>
          <p:nvPr>
            <p:ph type="body" idx="1"/>
          </p:nvPr>
        </p:nvSpPr>
        <p:spPr>
          <a:xfrm>
            <a:off x="132143" y="2075935"/>
            <a:ext cx="8542889" cy="4302000"/>
          </a:xfrm>
          <a:prstGeom prst="rect">
            <a:avLst/>
          </a:prstGeom>
        </p:spPr>
        <p:txBody>
          <a:bodyPr/>
          <a:lstStyle/>
          <a:p>
            <a:pPr marL="0" indent="0">
              <a:lnSpc>
                <a:spcPct val="90000"/>
              </a:lnSpc>
              <a:spcBef>
                <a:spcPts val="500"/>
              </a:spcBef>
              <a:buSzTx/>
              <a:buNone/>
            </a:pPr>
            <a:endParaRPr/>
          </a:p>
          <a:p>
            <a:pPr marL="469900" indent="-469900">
              <a:lnSpc>
                <a:spcPct val="90000"/>
              </a:lnSpc>
              <a:spcBef>
                <a:spcPts val="500"/>
              </a:spcBef>
              <a:buSzPts val="2800"/>
              <a:defRPr sz="2800" i="1" u="sng"/>
            </a:pPr>
            <a:r>
              <a:t>In modern English designations,</a:t>
            </a:r>
            <a:r>
              <a:rPr u="none"/>
              <a:t> 1 &amp; 2 Kings belongs to the section of the Old Testament designated “historical books.”</a:t>
            </a:r>
            <a:br>
              <a:rPr u="none"/>
            </a:br>
            <a:endParaRPr u="none"/>
          </a:p>
          <a:p>
            <a:pPr marL="469900" indent="-567690">
              <a:lnSpc>
                <a:spcPct val="90000"/>
              </a:lnSpc>
              <a:spcBef>
                <a:spcPts val="500"/>
              </a:spcBef>
              <a:buSzPts val="2800"/>
              <a:defRPr sz="2800" i="1" u="sng"/>
            </a:pPr>
            <a:r>
              <a:t>現代英語の表記では</a:t>
            </a:r>
            <a:r>
              <a:rPr u="none"/>
              <a:t> 第一・二列王記は、旧約聖書の「歴史書」と呼ばれる部分に属している。</a:t>
            </a:r>
          </a:p>
        </p:txBody>
      </p:sp>
      <p:sp>
        <p:nvSpPr>
          <p:cNvPr id="237" name="Google Shape;237;g36a3cf6228b_0_35"/>
          <p:cNvSpPr txBox="1"/>
          <p:nvPr/>
        </p:nvSpPr>
        <p:spPr>
          <a:xfrm>
            <a:off x="655325" y="1062424"/>
            <a:ext cx="8138150" cy="648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defTabSz="740663">
              <a:defRPr sz="3159">
                <a:solidFill>
                  <a:srgbClr val="420000"/>
                </a:solidFill>
                <a:latin typeface="Times New Roman"/>
                <a:ea typeface="Times New Roman"/>
                <a:cs typeface="Times New Roman"/>
                <a:sym typeface="Times New Roman"/>
              </a:defRPr>
            </a:lvl1pPr>
          </a:lstStyle>
          <a:p>
            <a:r>
              <a:t>旧約における第一第二列王記</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36">
                                            <p:bg/>
                                          </p:spTgt>
                                        </p:tgtEl>
                                        <p:attrNameLst>
                                          <p:attrName>style.visibility</p:attrName>
                                        </p:attrNameLst>
                                      </p:cBhvr>
                                      <p:to>
                                        <p:strVal val="visible"/>
                                      </p:to>
                                    </p:set>
                                    <p:animEffect transition="in" filter="fade">
                                      <p:cBhvr>
                                        <p:cTn id="7" dur="500"/>
                                        <p:tgtEl>
                                          <p:spTgt spid="236">
                                            <p:bg/>
                                          </p:spTgt>
                                        </p:tgtEl>
                                      </p:cBhvr>
                                    </p:animEffect>
                                  </p:childTnLst>
                                </p:cTn>
                              </p:par>
                              <p:par>
                                <p:cTn id="8" presetID="10" presetClass="entr" presetSubtype="0" fill="hold" grpId="1" nodeType="withEffect">
                                  <p:stCondLst>
                                    <p:cond delay="0"/>
                                  </p:stCondLst>
                                  <p:iterate>
                                    <p:tmAbs val="0"/>
                                  </p:iterate>
                                  <p:childTnLst>
                                    <p:set>
                                      <p:cBhvr>
                                        <p:cTn id="9" fill="hold"/>
                                        <p:tgtEl>
                                          <p:spTgt spid="236">
                                            <p:txEl>
                                              <p:pRg st="0" end="0"/>
                                            </p:txEl>
                                          </p:spTgt>
                                        </p:tgtEl>
                                        <p:attrNameLst>
                                          <p:attrName>style.visibility</p:attrName>
                                        </p:attrNameLst>
                                      </p:cBhvr>
                                      <p:to>
                                        <p:strVal val="visible"/>
                                      </p:to>
                                    </p:set>
                                    <p:animEffect transition="in" filter="fade">
                                      <p:cBhvr>
                                        <p:cTn id="10" dur="500"/>
                                        <p:tgtEl>
                                          <p:spTgt spid="236">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236">
                                            <p:txEl>
                                              <p:pRg st="1" end="1"/>
                                            </p:txEl>
                                          </p:spTgt>
                                        </p:tgtEl>
                                        <p:attrNameLst>
                                          <p:attrName>style.visibility</p:attrName>
                                        </p:attrNameLst>
                                      </p:cBhvr>
                                      <p:to>
                                        <p:strVal val="visible"/>
                                      </p:to>
                                    </p:set>
                                    <p:animEffect transition="in" filter="fade">
                                      <p:cBhvr>
                                        <p:cTn id="14" dur="500"/>
                                        <p:tgtEl>
                                          <p:spTgt spid="236">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236">
                                            <p:txEl>
                                              <p:pRg st="2" end="2"/>
                                            </p:txEl>
                                          </p:spTgt>
                                        </p:tgtEl>
                                        <p:attrNameLst>
                                          <p:attrName>style.visibility</p:attrName>
                                        </p:attrNameLst>
                                      </p:cBhvr>
                                      <p:to>
                                        <p:strVal val="visible"/>
                                      </p:to>
                                    </p:set>
                                    <p:animEffect transition="in" filter="fade">
                                      <p:cBhvr>
                                        <p:cTn id="18" dur="500"/>
                                        <p:tgtEl>
                                          <p:spTgt spid="2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60</a:t>
            </a:fld>
            <a:endParaRPr/>
          </a:p>
        </p:txBody>
      </p:sp>
      <p:sp>
        <p:nvSpPr>
          <p:cNvPr id="557" name="The Early Kings of Israel and Judah (dates are based on the chronology of Edwin Thiele)"/>
          <p:cNvSpPr txBox="1">
            <a:spLocks noGrp="1"/>
          </p:cNvSpPr>
          <p:nvPr>
            <p:ph type="title" idx="4294967295"/>
          </p:nvPr>
        </p:nvSpPr>
        <p:spPr>
          <a:xfrm>
            <a:off x="393700" y="472500"/>
            <a:ext cx="8458201" cy="1251713"/>
          </a:xfrm>
          <a:prstGeom prst="rect">
            <a:avLst/>
          </a:prstGeom>
        </p:spPr>
        <p:txBody>
          <a:bodyPr/>
          <a:lstStyle/>
          <a:p>
            <a:pPr algn="ctr" defTabSz="402336">
              <a:defRPr sz="1760"/>
            </a:pPr>
            <a:r>
              <a:rPr sz="2244"/>
              <a:t>The Early Kings of Israel and Judah</a:t>
            </a:r>
            <a:br>
              <a:rPr sz="2244"/>
            </a:br>
            <a:r>
              <a:rPr sz="1584" i="1"/>
              <a:t>(dates are based on the chronology of Edwin Thiele)</a:t>
            </a:r>
          </a:p>
          <a:p>
            <a:pPr algn="ctr" defTabSz="402336">
              <a:defRPr sz="1760"/>
            </a:pPr>
            <a:r>
              <a:t>イスラエルとユダの初期の王たち</a:t>
            </a:r>
          </a:p>
          <a:p>
            <a:pPr algn="ctr" defTabSz="402336">
              <a:defRPr sz="1584"/>
            </a:pPr>
            <a:r>
              <a:t>（年代はエドウィン・ティーレの年代表に基づく）</a:t>
            </a:r>
          </a:p>
        </p:txBody>
      </p:sp>
      <p:sp>
        <p:nvSpPr>
          <p:cNvPr id="558" name="ISRAEL…"/>
          <p:cNvSpPr txBox="1">
            <a:spLocks noGrp="1"/>
          </p:cNvSpPr>
          <p:nvPr>
            <p:ph type="body" sz="half" idx="4294967295"/>
          </p:nvPr>
        </p:nvSpPr>
        <p:spPr>
          <a:xfrm>
            <a:off x="65115" y="2133600"/>
            <a:ext cx="4454591" cy="4267200"/>
          </a:xfrm>
          <a:prstGeom prst="rect">
            <a:avLst/>
          </a:prstGeom>
          <a:solidFill>
            <a:srgbClr val="DBB691"/>
          </a:solidFill>
          <a:ln>
            <a:solidFill>
              <a:srgbClr val="000000"/>
            </a:solidFill>
            <a:miter lim="800000"/>
          </a:ln>
        </p:spPr>
        <p:txBody>
          <a:bodyPr/>
          <a:lstStyle/>
          <a:p>
            <a:pPr marL="441705" indent="-441705" defTabSz="859536">
              <a:spcBef>
                <a:spcPts val="500"/>
              </a:spcBef>
              <a:buSzTx/>
              <a:buNone/>
              <a:defRPr sz="2632" b="1"/>
            </a:pPr>
            <a:r>
              <a:rPr dirty="0"/>
              <a:t>ISRAEL　</a:t>
            </a:r>
            <a:r>
              <a:rPr sz="2444" dirty="0" err="1"/>
              <a:t>イスラエル</a:t>
            </a:r>
            <a:endParaRPr sz="2444" dirty="0"/>
          </a:p>
          <a:p>
            <a:pPr marL="441705" indent="-441705" defTabSz="859536">
              <a:spcBef>
                <a:spcPts val="500"/>
              </a:spcBef>
              <a:buSzTx/>
              <a:buNone/>
              <a:defRPr sz="2632"/>
            </a:pPr>
            <a:r>
              <a:rPr dirty="0"/>
              <a:t>*</a:t>
            </a:r>
            <a:r>
              <a:rPr sz="2256" dirty="0"/>
              <a:t>Jeroboam I </a:t>
            </a:r>
            <a:r>
              <a:rPr sz="1786" dirty="0" err="1"/>
              <a:t>ヤロブアム</a:t>
            </a:r>
            <a:r>
              <a:rPr sz="1786" dirty="0"/>
              <a:t>  </a:t>
            </a:r>
            <a:r>
              <a:rPr sz="2400" dirty="0"/>
              <a:t>930-909 BC</a:t>
            </a:r>
          </a:p>
          <a:p>
            <a:pPr marL="441705" indent="-441705" defTabSz="859536">
              <a:spcBef>
                <a:spcPts val="500"/>
              </a:spcBef>
              <a:buSzTx/>
              <a:buNone/>
              <a:defRPr sz="2632"/>
            </a:pPr>
            <a:r>
              <a:rPr dirty="0"/>
              <a:t>Nadab </a:t>
            </a:r>
            <a:r>
              <a:rPr dirty="0" err="1"/>
              <a:t>ナダブ</a:t>
            </a:r>
            <a:r>
              <a:rPr dirty="0"/>
              <a:t> </a:t>
            </a:r>
            <a:r>
              <a:rPr sz="2444" dirty="0"/>
              <a:t>909-908 BC</a:t>
            </a:r>
          </a:p>
          <a:p>
            <a:pPr marL="441705" indent="-441705" defTabSz="859536">
              <a:spcBef>
                <a:spcPts val="500"/>
              </a:spcBef>
              <a:buSzTx/>
              <a:buNone/>
              <a:defRPr sz="2632"/>
            </a:pPr>
            <a:r>
              <a:rPr dirty="0"/>
              <a:t>*Baasha </a:t>
            </a:r>
            <a:r>
              <a:rPr dirty="0" err="1"/>
              <a:t>バアシャ</a:t>
            </a:r>
            <a:r>
              <a:rPr dirty="0"/>
              <a:t> </a:t>
            </a:r>
            <a:r>
              <a:rPr sz="2444" dirty="0"/>
              <a:t>908-886 BC</a:t>
            </a:r>
          </a:p>
          <a:p>
            <a:pPr marL="441705" indent="-441705" defTabSz="859536">
              <a:spcBef>
                <a:spcPts val="500"/>
              </a:spcBef>
              <a:buSzTx/>
              <a:buNone/>
              <a:defRPr sz="2632"/>
            </a:pPr>
            <a:r>
              <a:rPr dirty="0"/>
              <a:t>Elah	</a:t>
            </a:r>
            <a:r>
              <a:rPr dirty="0" err="1"/>
              <a:t>エラ</a:t>
            </a:r>
            <a:r>
              <a:rPr dirty="0"/>
              <a:t>	 886-885 BC</a:t>
            </a:r>
          </a:p>
          <a:p>
            <a:pPr marL="441705" indent="-441705" defTabSz="859536">
              <a:spcBef>
                <a:spcPts val="500"/>
              </a:spcBef>
              <a:buSzTx/>
              <a:buNone/>
              <a:defRPr sz="2632"/>
            </a:pPr>
            <a:r>
              <a:rPr dirty="0"/>
              <a:t>*Zimri    </a:t>
            </a:r>
            <a:r>
              <a:rPr dirty="0" err="1"/>
              <a:t>ジムリ</a:t>
            </a:r>
            <a:r>
              <a:rPr dirty="0"/>
              <a:t>     885 BC</a:t>
            </a:r>
          </a:p>
          <a:p>
            <a:pPr marL="441705" indent="-441705" defTabSz="859536">
              <a:spcBef>
                <a:spcPts val="500"/>
              </a:spcBef>
              <a:buSzTx/>
              <a:buNone/>
              <a:defRPr sz="2632"/>
            </a:pPr>
            <a:r>
              <a:rPr dirty="0"/>
              <a:t>*Omri</a:t>
            </a:r>
            <a:r>
              <a:rPr lang="en-US" dirty="0"/>
              <a:t> </a:t>
            </a:r>
            <a:r>
              <a:rPr dirty="0" err="1"/>
              <a:t>オムリ</a:t>
            </a:r>
            <a:r>
              <a:rPr dirty="0"/>
              <a:t>　885-874 BC</a:t>
            </a:r>
          </a:p>
          <a:p>
            <a:pPr marL="441705" indent="-441705" algn="r" defTabSz="859536">
              <a:spcBef>
                <a:spcPts val="500"/>
              </a:spcBef>
              <a:buSzTx/>
              <a:buNone/>
              <a:defRPr sz="2632"/>
            </a:pPr>
            <a:r>
              <a:rPr dirty="0"/>
              <a:t>* = </a:t>
            </a:r>
            <a:r>
              <a:rPr sz="2256" i="1" dirty="0"/>
              <a:t>dynastic </a:t>
            </a:r>
            <a:r>
              <a:rPr sz="2256" i="1" dirty="0" err="1"/>
              <a:t>changes</a:t>
            </a:r>
            <a:r>
              <a:rPr sz="1974" i="1" dirty="0" err="1"/>
              <a:t>王朝の交代</a:t>
            </a:r>
            <a:endParaRPr sz="1974" i="1" dirty="0"/>
          </a:p>
        </p:txBody>
      </p:sp>
      <p:grpSp>
        <p:nvGrpSpPr>
          <p:cNvPr id="561" name="グループ"/>
          <p:cNvGrpSpPr/>
          <p:nvPr/>
        </p:nvGrpSpPr>
        <p:grpSpPr>
          <a:xfrm>
            <a:off x="4648200" y="2133600"/>
            <a:ext cx="4267200" cy="4267200"/>
            <a:chOff x="0" y="0"/>
            <a:chExt cx="4267200" cy="4267200"/>
          </a:xfrm>
        </p:grpSpPr>
        <p:sp>
          <p:nvSpPr>
            <p:cNvPr id="559" name="正方形"/>
            <p:cNvSpPr/>
            <p:nvPr/>
          </p:nvSpPr>
          <p:spPr>
            <a:xfrm>
              <a:off x="0" y="0"/>
              <a:ext cx="4267200" cy="4267200"/>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lgn="r">
                <a:spcBef>
                  <a:spcPts val="600"/>
                </a:spcBef>
                <a:defRPr sz="2800">
                  <a:latin typeface="Wingdings"/>
                  <a:ea typeface="Wingdings"/>
                  <a:cs typeface="Wingdings"/>
                  <a:sym typeface="Wingdings"/>
                </a:defRPr>
              </a:pPr>
              <a:endParaRPr/>
            </a:p>
          </p:txBody>
        </p:sp>
        <p:sp>
          <p:nvSpPr>
            <p:cNvPr id="560" name="JUDAH…"/>
            <p:cNvSpPr txBox="1"/>
            <p:nvPr/>
          </p:nvSpPr>
          <p:spPr>
            <a:xfrm>
              <a:off x="52067" y="6350"/>
              <a:ext cx="4163064" cy="425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361822" indent="-361822" defTabSz="704087">
                <a:spcBef>
                  <a:spcPts val="400"/>
                </a:spcBef>
                <a:defRPr sz="2309" b="1">
                  <a:latin typeface="Times New Roman"/>
                  <a:ea typeface="Times New Roman"/>
                  <a:cs typeface="Times New Roman"/>
                  <a:sym typeface="Times New Roman"/>
                </a:defRPr>
              </a:pPr>
              <a:r>
                <a:rPr dirty="0"/>
                <a:t>JUDAH　</a:t>
              </a:r>
              <a:r>
                <a:rPr dirty="0" err="1"/>
                <a:t>ユダ</a:t>
              </a:r>
              <a:endParaRPr sz="2156" dirty="0"/>
            </a:p>
            <a:p>
              <a:pPr marL="361822" indent="-361822" defTabSz="704087">
                <a:spcBef>
                  <a:spcPts val="400"/>
                </a:spcBef>
                <a:defRPr sz="2309">
                  <a:latin typeface="Times New Roman"/>
                  <a:ea typeface="Times New Roman"/>
                  <a:cs typeface="Times New Roman"/>
                  <a:sym typeface="Times New Roman"/>
                </a:defRPr>
              </a:pPr>
              <a:r>
                <a:rPr dirty="0" err="1"/>
                <a:t>Rehoboamレハブアム</a:t>
              </a:r>
              <a:r>
                <a:rPr dirty="0"/>
                <a:t> 930-913 BC</a:t>
              </a:r>
            </a:p>
            <a:p>
              <a:pPr marL="361822" indent="-361822" defTabSz="704087">
                <a:spcBef>
                  <a:spcPts val="400"/>
                </a:spcBef>
                <a:defRPr sz="2309">
                  <a:latin typeface="Times New Roman"/>
                  <a:ea typeface="Times New Roman"/>
                  <a:cs typeface="Times New Roman"/>
                  <a:sym typeface="Times New Roman"/>
                </a:defRPr>
              </a:pPr>
              <a:r>
                <a:rPr dirty="0"/>
                <a:t>Abija</a:t>
              </a:r>
              <a:r>
                <a:rPr lang="en-US" dirty="0"/>
                <a:t>h </a:t>
              </a:r>
              <a:r>
                <a:rPr dirty="0" err="1"/>
                <a:t>アビヤ</a:t>
              </a:r>
              <a:r>
                <a:rPr dirty="0"/>
                <a:t>  913-910 BC</a:t>
              </a:r>
            </a:p>
            <a:p>
              <a:pPr marL="361822" indent="-361822" defTabSz="704087">
                <a:spcBef>
                  <a:spcPts val="400"/>
                </a:spcBef>
                <a:defRPr sz="2309">
                  <a:latin typeface="Times New Roman"/>
                  <a:ea typeface="Times New Roman"/>
                  <a:cs typeface="Times New Roman"/>
                  <a:sym typeface="Times New Roman"/>
                </a:defRPr>
              </a:pPr>
              <a:r>
                <a:rPr dirty="0"/>
                <a:t>Asa	</a:t>
              </a:r>
              <a:r>
                <a:rPr dirty="0" err="1"/>
                <a:t>アサ</a:t>
              </a:r>
              <a:r>
                <a:rPr dirty="0"/>
                <a:t>	    910-869 BC</a:t>
              </a:r>
            </a:p>
            <a:p>
              <a:pPr marL="361822" indent="-361822" defTabSz="704087">
                <a:spcBef>
                  <a:spcPts val="400"/>
                </a:spcBef>
                <a:defRPr sz="2156">
                  <a:latin typeface="Times New Roman"/>
                  <a:ea typeface="Times New Roman"/>
                  <a:cs typeface="Times New Roman"/>
                  <a:sym typeface="Times New Roman"/>
                </a:defRPr>
              </a:pPr>
              <a:endParaRPr dirty="0"/>
            </a:p>
            <a:p>
              <a:pPr marL="361822" indent="-361822" defTabSz="704087">
                <a:spcBef>
                  <a:spcPts val="400"/>
                </a:spcBef>
                <a:defRPr sz="2156">
                  <a:latin typeface="Times New Roman"/>
                  <a:ea typeface="Times New Roman"/>
                  <a:cs typeface="Times New Roman"/>
                  <a:sym typeface="Times New Roman"/>
                </a:defRPr>
              </a:pPr>
              <a:r>
                <a:rPr dirty="0"/>
                <a:t>**Jehoshaphat  </a:t>
              </a:r>
              <a:r>
                <a:rPr dirty="0" err="1"/>
                <a:t>ヨシャファト</a:t>
              </a:r>
              <a:endParaRPr dirty="0"/>
            </a:p>
            <a:p>
              <a:pPr marL="361822" indent="-361822" defTabSz="704087">
                <a:spcBef>
                  <a:spcPts val="400"/>
                </a:spcBef>
                <a:defRPr sz="2156">
                  <a:latin typeface="Times New Roman"/>
                  <a:ea typeface="Times New Roman"/>
                  <a:cs typeface="Times New Roman"/>
                  <a:sym typeface="Times New Roman"/>
                </a:defRPr>
              </a:pPr>
              <a:r>
                <a:rPr dirty="0"/>
                <a:t>872-848 BC</a:t>
              </a:r>
            </a:p>
            <a:p>
              <a:pPr marL="361822" indent="-361822" defTabSz="704087">
                <a:spcBef>
                  <a:spcPts val="400"/>
                </a:spcBef>
                <a:defRPr sz="2156">
                  <a:latin typeface="Times New Roman"/>
                  <a:ea typeface="Times New Roman"/>
                  <a:cs typeface="Times New Roman"/>
                  <a:sym typeface="Times New Roman"/>
                </a:defRPr>
              </a:pPr>
              <a:endParaRPr dirty="0"/>
            </a:p>
            <a:p>
              <a:pPr marL="361822" indent="-361822" algn="r" defTabSz="704087">
                <a:spcBef>
                  <a:spcPts val="400"/>
                </a:spcBef>
                <a:defRPr sz="2156">
                  <a:latin typeface="Times New Roman"/>
                  <a:ea typeface="Times New Roman"/>
                  <a:cs typeface="Times New Roman"/>
                  <a:sym typeface="Times New Roman"/>
                </a:defRPr>
              </a:pPr>
              <a:r>
                <a:rPr dirty="0"/>
                <a:t>** = co-</a:t>
              </a:r>
              <a:r>
                <a:rPr dirty="0" err="1"/>
                <a:t>regency</a:t>
              </a:r>
              <a:r>
                <a:rPr sz="1770" dirty="0" err="1"/>
                <a:t>共同統治</a:t>
              </a:r>
              <a:endParaRPr sz="1770" dirty="0"/>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61</a:t>
            </a:fld>
            <a:endParaRPr/>
          </a:p>
        </p:txBody>
      </p:sp>
      <p:sp>
        <p:nvSpPr>
          <p:cNvPr id="564" name="Denunciation of the Bethel Shrine"/>
          <p:cNvSpPr txBox="1">
            <a:spLocks noGrp="1"/>
          </p:cNvSpPr>
          <p:nvPr>
            <p:ph type="title" idx="4294967295"/>
          </p:nvPr>
        </p:nvSpPr>
        <p:spPr>
          <a:xfrm>
            <a:off x="457200" y="533398"/>
            <a:ext cx="8229600" cy="1143004"/>
          </a:xfrm>
          <a:prstGeom prst="rect">
            <a:avLst/>
          </a:prstGeom>
        </p:spPr>
        <p:txBody>
          <a:bodyPr/>
          <a:lstStyle/>
          <a:p>
            <a:pPr algn="ctr" defTabSz="704087">
              <a:defRPr sz="3387"/>
            </a:pPr>
            <a:r>
              <a:t>Denunciation of the Bethel Shrine</a:t>
            </a:r>
          </a:p>
          <a:p>
            <a:pPr algn="ctr" defTabSz="704087">
              <a:defRPr sz="3234"/>
            </a:pPr>
            <a:r>
              <a:t>ベテルの聖所に対する非難</a:t>
            </a:r>
          </a:p>
        </p:txBody>
      </p:sp>
      <p:sp>
        <p:nvSpPr>
          <p:cNvPr id="565" name="An unnamed prophet from Judah denounced the Bethel Shrine and indicted Jeroboam (1 Kg. 13).…"/>
          <p:cNvSpPr txBox="1">
            <a:spLocks noGrp="1"/>
          </p:cNvSpPr>
          <p:nvPr>
            <p:ph type="body" idx="4294967295"/>
          </p:nvPr>
        </p:nvSpPr>
        <p:spPr>
          <a:xfrm>
            <a:off x="457200" y="2211294"/>
            <a:ext cx="8229600" cy="4267202"/>
          </a:xfrm>
          <a:prstGeom prst="rect">
            <a:avLst/>
          </a:prstGeom>
        </p:spPr>
        <p:txBody>
          <a:bodyPr/>
          <a:lstStyle/>
          <a:p>
            <a:pPr>
              <a:lnSpc>
                <a:spcPct val="90000"/>
              </a:lnSpc>
              <a:buSzTx/>
              <a:buNone/>
              <a:defRPr b="1"/>
            </a:pPr>
            <a:r>
              <a:t>An unnamed prophet from Judah denounced the Bethel Shrine and indicted Jeroboam 　(1 Kg. 13)</a:t>
            </a:r>
          </a:p>
          <a:p>
            <a:pPr>
              <a:lnSpc>
                <a:spcPct val="90000"/>
              </a:lnSpc>
              <a:buSzTx/>
              <a:buNone/>
              <a:defRPr b="1"/>
            </a:pPr>
            <a:endParaRPr/>
          </a:p>
          <a:p>
            <a:pPr>
              <a:lnSpc>
                <a:spcPct val="90000"/>
              </a:lnSpc>
              <a:buSzTx/>
              <a:buNone/>
              <a:defRPr sz="2900" b="1"/>
            </a:pPr>
            <a:r>
              <a:t>ユダの名もなき預言者がベテルの聖所を非難し、ヤロブアムを告発した　（1列王記13章）</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65">
                                            <p:bg/>
                                          </p:spTgt>
                                        </p:tgtEl>
                                        <p:attrNameLst>
                                          <p:attrName>style.visibility</p:attrName>
                                        </p:attrNameLst>
                                      </p:cBhvr>
                                      <p:to>
                                        <p:strVal val="visible"/>
                                      </p:to>
                                    </p:set>
                                    <p:anim calcmode="lin" valueType="num">
                                      <p:cBhvr>
                                        <p:cTn id="7" dur="500" fill="hold"/>
                                        <p:tgtEl>
                                          <p:spTgt spid="565">
                                            <p:bg/>
                                          </p:spTgt>
                                        </p:tgtEl>
                                        <p:attrNameLst>
                                          <p:attrName>ppt_w</p:attrName>
                                        </p:attrNameLst>
                                      </p:cBhvr>
                                      <p:tavLst>
                                        <p:tav tm="0">
                                          <p:val>
                                            <p:fltVal val="0"/>
                                          </p:val>
                                        </p:tav>
                                        <p:tav tm="100000">
                                          <p:val>
                                            <p:strVal val="#ppt_w"/>
                                          </p:val>
                                        </p:tav>
                                      </p:tavLst>
                                    </p:anim>
                                    <p:anim calcmode="lin" valueType="num">
                                      <p:cBhvr>
                                        <p:cTn id="8" dur="500" fill="hold"/>
                                        <p:tgtEl>
                                          <p:spTgt spid="56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65">
                                            <p:txEl>
                                              <p:pRg st="0" end="0"/>
                                            </p:txEl>
                                          </p:spTgt>
                                        </p:tgtEl>
                                        <p:attrNameLst>
                                          <p:attrName>style.visibility</p:attrName>
                                        </p:attrNameLst>
                                      </p:cBhvr>
                                      <p:to>
                                        <p:strVal val="visible"/>
                                      </p:to>
                                    </p:set>
                                    <p:anim calcmode="lin" valueType="num">
                                      <p:cBhvr>
                                        <p:cTn id="11" dur="500" fill="hold"/>
                                        <p:tgtEl>
                                          <p:spTgt spid="5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6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65">
                                            <p:txEl>
                                              <p:pRg st="1" end="1"/>
                                            </p:txEl>
                                          </p:spTgt>
                                        </p:tgtEl>
                                        <p:attrNameLst>
                                          <p:attrName>style.visibility</p:attrName>
                                        </p:attrNameLst>
                                      </p:cBhvr>
                                      <p:to>
                                        <p:strVal val="visible"/>
                                      </p:to>
                                    </p:set>
                                    <p:anim calcmode="lin" valueType="num">
                                      <p:cBhvr>
                                        <p:cTn id="16" dur="500" fill="hold"/>
                                        <p:tgtEl>
                                          <p:spTgt spid="56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6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565">
                                            <p:txEl>
                                              <p:pRg st="2" end="2"/>
                                            </p:txEl>
                                          </p:spTgt>
                                        </p:tgtEl>
                                        <p:attrNameLst>
                                          <p:attrName>style.visibility</p:attrName>
                                        </p:attrNameLst>
                                      </p:cBhvr>
                                      <p:to>
                                        <p:strVal val="visible"/>
                                      </p:to>
                                    </p:set>
                                    <p:anim calcmode="lin" valueType="num">
                                      <p:cBhvr>
                                        <p:cTn id="21" dur="500" fill="hold"/>
                                        <p:tgtEl>
                                          <p:spTgt spid="56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6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1" build="p" bldLvl="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62</a:t>
            </a:fld>
            <a:endParaRPr/>
          </a:p>
        </p:txBody>
      </p:sp>
      <p:sp>
        <p:nvSpPr>
          <p:cNvPr id="568" name="Denunciation of the Bethel Shrine"/>
          <p:cNvSpPr txBox="1">
            <a:spLocks noGrp="1"/>
          </p:cNvSpPr>
          <p:nvPr>
            <p:ph type="title" idx="4294967295"/>
          </p:nvPr>
        </p:nvSpPr>
        <p:spPr>
          <a:xfrm>
            <a:off x="457200" y="533398"/>
            <a:ext cx="8229600" cy="1143004"/>
          </a:xfrm>
          <a:prstGeom prst="rect">
            <a:avLst/>
          </a:prstGeom>
        </p:spPr>
        <p:txBody>
          <a:bodyPr/>
          <a:lstStyle/>
          <a:p>
            <a:pPr algn="ctr" defTabSz="704087">
              <a:defRPr sz="3387"/>
            </a:pPr>
            <a:r>
              <a:t>Denunciation of the Bethel Shrine</a:t>
            </a:r>
          </a:p>
          <a:p>
            <a:pPr algn="ctr" defTabSz="704087">
              <a:defRPr sz="3234"/>
            </a:pPr>
            <a:r>
              <a:t>ベテルの聖所に対する非難</a:t>
            </a:r>
          </a:p>
        </p:txBody>
      </p:sp>
      <p:sp>
        <p:nvSpPr>
          <p:cNvPr id="569" name="An unnamed prophet from Judah denounced the Bethel Shrine and indicted Jeroboam (1 Kg. 13).…"/>
          <p:cNvSpPr txBox="1">
            <a:spLocks noGrp="1"/>
          </p:cNvSpPr>
          <p:nvPr>
            <p:ph type="body" sz="half" idx="4294967295"/>
          </p:nvPr>
        </p:nvSpPr>
        <p:spPr>
          <a:xfrm>
            <a:off x="345790" y="1565835"/>
            <a:ext cx="8554021" cy="2585952"/>
          </a:xfrm>
          <a:prstGeom prst="rect">
            <a:avLst/>
          </a:prstGeom>
        </p:spPr>
        <p:txBody>
          <a:bodyPr/>
          <a:lstStyle/>
          <a:p>
            <a:pPr marL="352425" indent="-352425" defTabSz="685800">
              <a:lnSpc>
                <a:spcPct val="90000"/>
              </a:lnSpc>
              <a:spcBef>
                <a:spcPts val="500"/>
              </a:spcBef>
              <a:buSzTx/>
              <a:buNone/>
              <a:defRPr sz="2400" b="1"/>
            </a:pPr>
            <a:endParaRPr dirty="0"/>
          </a:p>
          <a:p>
            <a:pPr marL="352425" indent="-352425" defTabSz="685800">
              <a:lnSpc>
                <a:spcPct val="90000"/>
              </a:lnSpc>
              <a:spcBef>
                <a:spcPts val="400"/>
              </a:spcBef>
              <a:defRPr sz="2100" i="1"/>
            </a:pPr>
            <a:r>
              <a:rPr dirty="0"/>
              <a:t>This confrontation included a temporary judgment upon Jeroboam (his arm froze) and a prediction about Josiah’s reform almost three centuries later.</a:t>
            </a:r>
          </a:p>
          <a:p>
            <a:pPr marL="352425" indent="-352425" defTabSz="685800">
              <a:lnSpc>
                <a:spcPct val="90000"/>
              </a:lnSpc>
              <a:spcBef>
                <a:spcPts val="400"/>
              </a:spcBef>
              <a:defRPr sz="2100" i="1"/>
            </a:pPr>
            <a:r>
              <a:rPr dirty="0"/>
              <a:t>The narrative also includes the extended story of the prophet’s disobedience and sudden death, a further emphasis on the Deuteronomic code</a:t>
            </a:r>
            <a:r>
              <a:rPr lang="en-US" dirty="0"/>
              <a:t> </a:t>
            </a:r>
            <a:r>
              <a:rPr dirty="0"/>
              <a:t>(cf. Dt. 13:1-5).</a:t>
            </a:r>
          </a:p>
          <a:p>
            <a:pPr marL="352425" indent="-352425" defTabSz="685800">
              <a:lnSpc>
                <a:spcPct val="90000"/>
              </a:lnSpc>
              <a:spcBef>
                <a:spcPts val="400"/>
              </a:spcBef>
              <a:defRPr sz="2100" i="1"/>
            </a:pPr>
            <a:r>
              <a:rPr dirty="0"/>
              <a:t>For both kings and prophets, the potential for good or evil lay side by side!</a:t>
            </a:r>
          </a:p>
        </p:txBody>
      </p:sp>
      <p:sp>
        <p:nvSpPr>
          <p:cNvPr id="570" name="An unnamed prophet from Judah denounced the Bethel Shrine and indicted Jeroboam (1 Kg. 13).…"/>
          <p:cNvSpPr txBox="1"/>
          <p:nvPr/>
        </p:nvSpPr>
        <p:spPr>
          <a:xfrm>
            <a:off x="386975" y="3922907"/>
            <a:ext cx="8686804" cy="2722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1940" indent="-281940" defTabSz="548640">
              <a:lnSpc>
                <a:spcPct val="90000"/>
              </a:lnSpc>
              <a:spcBef>
                <a:spcPts val="400"/>
              </a:spcBef>
              <a:buClr>
                <a:srgbClr val="660000"/>
              </a:buClr>
              <a:defRPr sz="1920" b="1">
                <a:latin typeface="Times New Roman"/>
                <a:ea typeface="Times New Roman"/>
                <a:cs typeface="Times New Roman"/>
                <a:sym typeface="Times New Roman"/>
              </a:defRPr>
            </a:pPr>
            <a:endParaRPr/>
          </a:p>
          <a:p>
            <a:pPr marL="72189" indent="-72189" defTabSz="274320">
              <a:buSzPct val="100000"/>
              <a:buChar char="•"/>
              <a:defRPr sz="1920">
                <a:latin typeface="Times Roman"/>
                <a:ea typeface="Times Roman"/>
                <a:cs typeface="Times Roman"/>
                <a:sym typeface="Times Roman"/>
              </a:defRPr>
            </a:pPr>
            <a:r>
              <a:t>この対決には、ヤロブアムに対する一時的な裁き（彼の腕が動かなくなる）と、約三世紀後のヨシヤの宗教改革に関する予言が含まれている。</a:t>
            </a:r>
          </a:p>
          <a:p>
            <a:pPr defTabSz="274320">
              <a:defRPr sz="1920">
                <a:latin typeface="Times Roman"/>
                <a:ea typeface="Times Roman"/>
                <a:cs typeface="Times Roman"/>
                <a:sym typeface="Times Roman"/>
              </a:defRPr>
            </a:pPr>
            <a:endParaRPr/>
          </a:p>
          <a:p>
            <a:pPr marL="72189" indent="-72189" defTabSz="274320">
              <a:buSzPct val="100000"/>
              <a:buChar char="•"/>
              <a:defRPr sz="1920">
                <a:latin typeface="Times Roman"/>
                <a:ea typeface="Times Roman"/>
                <a:cs typeface="Times Roman"/>
                <a:sym typeface="Times Roman"/>
              </a:defRPr>
            </a:pPr>
            <a:r>
              <a:t>物語はさらに、預言者の不従順と突然の死の詳しい記述も含み、申命記の　律法（申命記13:1-5参照）を強調している。</a:t>
            </a:r>
          </a:p>
          <a:p>
            <a:pPr defTabSz="274320">
              <a:defRPr sz="1920">
                <a:latin typeface="Times Roman"/>
                <a:ea typeface="Times Roman"/>
                <a:cs typeface="Times Roman"/>
                <a:sym typeface="Times Roman"/>
              </a:defRPr>
            </a:pPr>
            <a:endParaRPr/>
          </a:p>
          <a:p>
            <a:pPr marL="72189" indent="-72189" defTabSz="274320">
              <a:buSzPct val="100000"/>
              <a:buChar char="•"/>
              <a:defRPr sz="1920">
                <a:latin typeface="Times Roman"/>
                <a:ea typeface="Times Roman"/>
                <a:cs typeface="Times Roman"/>
                <a:sym typeface="Times Roman"/>
              </a:defRPr>
            </a:pPr>
            <a:r>
              <a:t>王も預言者も、善と悪の可能性が常に隣り合わせにあったのである。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69">
                                            <p:bg/>
                                          </p:spTgt>
                                        </p:tgtEl>
                                        <p:attrNameLst>
                                          <p:attrName>style.visibility</p:attrName>
                                        </p:attrNameLst>
                                      </p:cBhvr>
                                      <p:to>
                                        <p:strVal val="visible"/>
                                      </p:to>
                                    </p:set>
                                    <p:anim calcmode="lin" valueType="num">
                                      <p:cBhvr>
                                        <p:cTn id="7" dur="500" fill="hold"/>
                                        <p:tgtEl>
                                          <p:spTgt spid="569">
                                            <p:bg/>
                                          </p:spTgt>
                                        </p:tgtEl>
                                        <p:attrNameLst>
                                          <p:attrName>ppt_w</p:attrName>
                                        </p:attrNameLst>
                                      </p:cBhvr>
                                      <p:tavLst>
                                        <p:tav tm="0">
                                          <p:val>
                                            <p:fltVal val="0"/>
                                          </p:val>
                                        </p:tav>
                                        <p:tav tm="100000">
                                          <p:val>
                                            <p:strVal val="#ppt_w"/>
                                          </p:val>
                                        </p:tav>
                                      </p:tavLst>
                                    </p:anim>
                                    <p:anim calcmode="lin" valueType="num">
                                      <p:cBhvr>
                                        <p:cTn id="8" dur="500" fill="hold"/>
                                        <p:tgtEl>
                                          <p:spTgt spid="569">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569">
                                            <p:txEl>
                                              <p:pRg st="1" end="1"/>
                                            </p:txEl>
                                          </p:spTgt>
                                        </p:tgtEl>
                                        <p:attrNameLst>
                                          <p:attrName>style.visibility</p:attrName>
                                        </p:attrNameLst>
                                      </p:cBhvr>
                                      <p:to>
                                        <p:strVal val="visible"/>
                                      </p:to>
                                    </p:set>
                                    <p:anim calcmode="lin" valueType="num">
                                      <p:cBhvr>
                                        <p:cTn id="12" dur="500" fill="hold"/>
                                        <p:tgtEl>
                                          <p:spTgt spid="56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69">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1" nodeType="afterEffect">
                                  <p:stCondLst>
                                    <p:cond delay="0"/>
                                  </p:stCondLst>
                                  <p:iterate>
                                    <p:tmAbs val="0"/>
                                  </p:iterate>
                                  <p:childTnLst>
                                    <p:set>
                                      <p:cBhvr>
                                        <p:cTn id="16" fill="hold"/>
                                        <p:tgtEl>
                                          <p:spTgt spid="569">
                                            <p:txEl>
                                              <p:pRg st="2" end="2"/>
                                            </p:txEl>
                                          </p:spTgt>
                                        </p:tgtEl>
                                        <p:attrNameLst>
                                          <p:attrName>style.visibility</p:attrName>
                                        </p:attrNameLst>
                                      </p:cBhvr>
                                      <p:to>
                                        <p:strVal val="visible"/>
                                      </p:to>
                                    </p:set>
                                    <p:anim calcmode="lin" valueType="num">
                                      <p:cBhvr>
                                        <p:cTn id="17" dur="500" fill="hold"/>
                                        <p:tgtEl>
                                          <p:spTgt spid="56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6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569">
                                            <p:txEl>
                                              <p:pRg st="3" end="3"/>
                                            </p:txEl>
                                          </p:spTgt>
                                        </p:tgtEl>
                                        <p:attrNameLst>
                                          <p:attrName>style.visibility</p:attrName>
                                        </p:attrNameLst>
                                      </p:cBhvr>
                                      <p:to>
                                        <p:strVal val="visible"/>
                                      </p:to>
                                    </p:set>
                                    <p:anim calcmode="lin" valueType="num">
                                      <p:cBhvr>
                                        <p:cTn id="23" dur="500" fill="hold"/>
                                        <p:tgtEl>
                                          <p:spTgt spid="56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569">
                                            <p:txEl>
                                              <p:pRg st="3" end="3"/>
                                            </p:txEl>
                                          </p:spTgt>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3" presetClass="entr" presetSubtype="16" fill="hold" grpId="2" nodeType="afterEffect">
                                  <p:stCondLst>
                                    <p:cond delay="0"/>
                                  </p:stCondLst>
                                  <p:iterate>
                                    <p:tmAbs val="0"/>
                                  </p:iterate>
                                  <p:childTnLst>
                                    <p:set>
                                      <p:cBhvr>
                                        <p:cTn id="27" fill="hold"/>
                                        <p:tgtEl>
                                          <p:spTgt spid="570">
                                            <p:bg/>
                                          </p:spTgt>
                                        </p:tgtEl>
                                        <p:attrNameLst>
                                          <p:attrName>style.visibility</p:attrName>
                                        </p:attrNameLst>
                                      </p:cBhvr>
                                      <p:to>
                                        <p:strVal val="visible"/>
                                      </p:to>
                                    </p:set>
                                    <p:anim calcmode="lin" valueType="num">
                                      <p:cBhvr>
                                        <p:cTn id="28" dur="500" fill="hold"/>
                                        <p:tgtEl>
                                          <p:spTgt spid="570">
                                            <p:bg/>
                                          </p:spTgt>
                                        </p:tgtEl>
                                        <p:attrNameLst>
                                          <p:attrName>ppt_w</p:attrName>
                                        </p:attrNameLst>
                                      </p:cBhvr>
                                      <p:tavLst>
                                        <p:tav tm="0">
                                          <p:val>
                                            <p:fltVal val="0"/>
                                          </p:val>
                                        </p:tav>
                                        <p:tav tm="100000">
                                          <p:val>
                                            <p:strVal val="#ppt_w"/>
                                          </p:val>
                                        </p:tav>
                                      </p:tavLst>
                                    </p:anim>
                                    <p:anim calcmode="lin" valueType="num">
                                      <p:cBhvr>
                                        <p:cTn id="29" dur="500" fill="hold"/>
                                        <p:tgtEl>
                                          <p:spTgt spid="570">
                                            <p:bg/>
                                          </p:spTgt>
                                        </p:tgtEl>
                                        <p:attrNameLst>
                                          <p:attrName>ppt_h</p:attrName>
                                        </p:attrNameLst>
                                      </p:cBhvr>
                                      <p:tavLst>
                                        <p:tav tm="0">
                                          <p:val>
                                            <p:fltVal val="0"/>
                                          </p:val>
                                        </p:tav>
                                        <p:tav tm="100000">
                                          <p:val>
                                            <p:strVal val="#ppt_h"/>
                                          </p:val>
                                        </p:tav>
                                      </p:tavLst>
                                    </p:anim>
                                  </p:childTnLst>
                                </p:cTn>
                              </p:par>
                              <p:par>
                                <p:cTn id="30" presetID="23" presetClass="entr" presetSubtype="16" fill="hold" grpId="2" nodeType="withEffect">
                                  <p:stCondLst>
                                    <p:cond delay="0"/>
                                  </p:stCondLst>
                                  <p:iterate>
                                    <p:tmAbs val="0"/>
                                  </p:iterate>
                                  <p:childTnLst>
                                    <p:set>
                                      <p:cBhvr>
                                        <p:cTn id="31" fill="hold"/>
                                        <p:tgtEl>
                                          <p:spTgt spid="570">
                                            <p:txEl>
                                              <p:pRg st="0" end="0"/>
                                            </p:txEl>
                                          </p:spTgt>
                                        </p:tgtEl>
                                        <p:attrNameLst>
                                          <p:attrName>style.visibility</p:attrName>
                                        </p:attrNameLst>
                                      </p:cBhvr>
                                      <p:to>
                                        <p:strVal val="visible"/>
                                      </p:to>
                                    </p:set>
                                    <p:anim calcmode="lin" valueType="num">
                                      <p:cBhvr>
                                        <p:cTn id="32" dur="500" fill="hold"/>
                                        <p:tgtEl>
                                          <p:spTgt spid="570">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570">
                                            <p:txEl>
                                              <p:pRg st="0" end="0"/>
                                            </p:txEl>
                                          </p:spTgt>
                                        </p:tgtEl>
                                        <p:attrNameLst>
                                          <p:attrName>ppt_h</p:attrName>
                                        </p:attrNameLst>
                                      </p:cBhvr>
                                      <p:tavLst>
                                        <p:tav tm="0">
                                          <p:val>
                                            <p:fltVal val="0"/>
                                          </p:val>
                                        </p:tav>
                                        <p:tav tm="100000">
                                          <p:val>
                                            <p:strVal val="#ppt_h"/>
                                          </p:val>
                                        </p:tav>
                                      </p:tavLst>
                                    </p:anim>
                                  </p:childTnLst>
                                </p:cTn>
                              </p:par>
                            </p:childTnLst>
                          </p:cTn>
                        </p:par>
                        <p:par>
                          <p:cTn id="34" fill="hold">
                            <p:stCondLst>
                              <p:cond delay="1000"/>
                            </p:stCondLst>
                            <p:childTnLst>
                              <p:par>
                                <p:cTn id="35" presetID="23" presetClass="entr" presetSubtype="16" fill="hold" grpId="2" nodeType="afterEffect">
                                  <p:stCondLst>
                                    <p:cond delay="0"/>
                                  </p:stCondLst>
                                  <p:iterate>
                                    <p:tmAbs val="0"/>
                                  </p:iterate>
                                  <p:childTnLst>
                                    <p:set>
                                      <p:cBhvr>
                                        <p:cTn id="36" fill="hold"/>
                                        <p:tgtEl>
                                          <p:spTgt spid="570">
                                            <p:txEl>
                                              <p:pRg st="1" end="1"/>
                                            </p:txEl>
                                          </p:spTgt>
                                        </p:tgtEl>
                                        <p:attrNameLst>
                                          <p:attrName>style.visibility</p:attrName>
                                        </p:attrNameLst>
                                      </p:cBhvr>
                                      <p:to>
                                        <p:strVal val="visible"/>
                                      </p:to>
                                    </p:set>
                                    <p:anim calcmode="lin" valueType="num">
                                      <p:cBhvr>
                                        <p:cTn id="37" dur="500" fill="hold"/>
                                        <p:tgtEl>
                                          <p:spTgt spid="570">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570">
                                            <p:txEl>
                                              <p:pRg st="1" end="1"/>
                                            </p:txEl>
                                          </p:spTgt>
                                        </p:tgtEl>
                                        <p:attrNameLst>
                                          <p:attrName>ppt_h</p:attrName>
                                        </p:attrNameLst>
                                      </p:cBhvr>
                                      <p:tavLst>
                                        <p:tav tm="0">
                                          <p:val>
                                            <p:fltVal val="0"/>
                                          </p:val>
                                        </p:tav>
                                        <p:tav tm="100000">
                                          <p:val>
                                            <p:strVal val="#ppt_h"/>
                                          </p:val>
                                        </p:tav>
                                      </p:tavLst>
                                    </p:anim>
                                  </p:childTnLst>
                                </p:cTn>
                              </p:par>
                            </p:childTnLst>
                          </p:cTn>
                        </p:par>
                        <p:par>
                          <p:cTn id="39" fill="hold">
                            <p:stCondLst>
                              <p:cond delay="1500"/>
                            </p:stCondLst>
                            <p:childTnLst>
                              <p:par>
                                <p:cTn id="40" presetID="23" presetClass="entr" presetSubtype="16" fill="hold" grpId="2" nodeType="afterEffect">
                                  <p:stCondLst>
                                    <p:cond delay="0"/>
                                  </p:stCondLst>
                                  <p:iterate>
                                    <p:tmAbs val="0"/>
                                  </p:iterate>
                                  <p:childTnLst>
                                    <p:set>
                                      <p:cBhvr>
                                        <p:cTn id="41" fill="hold"/>
                                        <p:tgtEl>
                                          <p:spTgt spid="570">
                                            <p:txEl>
                                              <p:pRg st="2" end="2"/>
                                            </p:txEl>
                                          </p:spTgt>
                                        </p:tgtEl>
                                        <p:attrNameLst>
                                          <p:attrName>style.visibility</p:attrName>
                                        </p:attrNameLst>
                                      </p:cBhvr>
                                      <p:to>
                                        <p:strVal val="visible"/>
                                      </p:to>
                                    </p:set>
                                    <p:anim calcmode="lin" valueType="num">
                                      <p:cBhvr>
                                        <p:cTn id="42" dur="500" fill="hold"/>
                                        <p:tgtEl>
                                          <p:spTgt spid="57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5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2" nodeType="clickEffect">
                                  <p:stCondLst>
                                    <p:cond delay="0"/>
                                  </p:stCondLst>
                                  <p:iterate>
                                    <p:tmAbs val="0"/>
                                  </p:iterate>
                                  <p:childTnLst>
                                    <p:set>
                                      <p:cBhvr>
                                        <p:cTn id="47" fill="hold"/>
                                        <p:tgtEl>
                                          <p:spTgt spid="570">
                                            <p:txEl>
                                              <p:pRg st="3" end="3"/>
                                            </p:txEl>
                                          </p:spTgt>
                                        </p:tgtEl>
                                        <p:attrNameLst>
                                          <p:attrName>style.visibility</p:attrName>
                                        </p:attrNameLst>
                                      </p:cBhvr>
                                      <p:to>
                                        <p:strVal val="visible"/>
                                      </p:to>
                                    </p:set>
                                    <p:anim calcmode="lin" valueType="num">
                                      <p:cBhvr>
                                        <p:cTn id="48" dur="500" fill="hold"/>
                                        <p:tgtEl>
                                          <p:spTgt spid="570">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57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2" nodeType="clickEffect">
                                  <p:stCondLst>
                                    <p:cond delay="0"/>
                                  </p:stCondLst>
                                  <p:iterate>
                                    <p:tmAbs val="0"/>
                                  </p:iterate>
                                  <p:childTnLst>
                                    <p:set>
                                      <p:cBhvr>
                                        <p:cTn id="53" fill="hold"/>
                                        <p:tgtEl>
                                          <p:spTgt spid="570">
                                            <p:txEl>
                                              <p:pRg st="4" end="4"/>
                                            </p:txEl>
                                          </p:spTgt>
                                        </p:tgtEl>
                                        <p:attrNameLst>
                                          <p:attrName>style.visibility</p:attrName>
                                        </p:attrNameLst>
                                      </p:cBhvr>
                                      <p:to>
                                        <p:strVal val="visible"/>
                                      </p:to>
                                    </p:set>
                                    <p:anim calcmode="lin" valueType="num">
                                      <p:cBhvr>
                                        <p:cTn id="54" dur="500" fill="hold"/>
                                        <p:tgtEl>
                                          <p:spTgt spid="570">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5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2" nodeType="clickEffect">
                                  <p:stCondLst>
                                    <p:cond delay="0"/>
                                  </p:stCondLst>
                                  <p:iterate>
                                    <p:tmAbs val="0"/>
                                  </p:iterate>
                                  <p:childTnLst>
                                    <p:set>
                                      <p:cBhvr>
                                        <p:cTn id="59" fill="hold"/>
                                        <p:tgtEl>
                                          <p:spTgt spid="570">
                                            <p:txEl>
                                              <p:pRg st="5" end="5"/>
                                            </p:txEl>
                                          </p:spTgt>
                                        </p:tgtEl>
                                        <p:attrNameLst>
                                          <p:attrName>style.visibility</p:attrName>
                                        </p:attrNameLst>
                                      </p:cBhvr>
                                      <p:to>
                                        <p:strVal val="visible"/>
                                      </p:to>
                                    </p:set>
                                    <p:anim calcmode="lin" valueType="num">
                                      <p:cBhvr>
                                        <p:cTn id="60" dur="500" fill="hold"/>
                                        <p:tgtEl>
                                          <p:spTgt spid="570">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57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1" build="p" bldLvl="5" animBg="1" advAuto="0"/>
      <p:bldP spid="570" grpId="2" build="p" bldLvl="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Excavated by Abraham Biran, this ancient shrine at Dan was the one constructed by Jeroboam I on the site of the even more ancient shrine built by the Danites (cf. Jg. 18:30)."/>
          <p:cNvSpPr txBox="1">
            <a:spLocks noGrp="1"/>
          </p:cNvSpPr>
          <p:nvPr>
            <p:ph type="title" idx="4294967295"/>
          </p:nvPr>
        </p:nvSpPr>
        <p:spPr>
          <a:xfrm>
            <a:off x="123549" y="-76200"/>
            <a:ext cx="8896902" cy="1219200"/>
          </a:xfrm>
          <a:prstGeom prst="rect">
            <a:avLst/>
          </a:prstGeom>
        </p:spPr>
        <p:txBody>
          <a:bodyPr/>
          <a:lstStyle>
            <a:lvl1pPr defTabSz="749808">
              <a:defRPr sz="2132">
                <a:latin typeface="Arial Narrow"/>
                <a:ea typeface="Arial Narrow"/>
                <a:cs typeface="Arial Narrow"/>
                <a:sym typeface="Arial Narrow"/>
              </a:defRPr>
            </a:lvl1pPr>
          </a:lstStyle>
          <a:p>
            <a:r>
              <a:rPr dirty="0"/>
              <a:t>Excavated by Abraham Biran, this ancient shrine at Dan was the one constructed by Jeroboam I on the site of the even more ancient shrine built by the Danites (cf. Jg. 18:30) </a:t>
            </a:r>
          </a:p>
        </p:txBody>
      </p:sp>
      <p:sp>
        <p:nvSpPr>
          <p:cNvPr id="574" name="Excavated by Abraham Biran, this ancient shrine at Dan was the one constructed by Jeroboam I on the site of the even more ancient shrine built by the Danites (cf. Jg. 18:30)."/>
          <p:cNvSpPr txBox="1"/>
          <p:nvPr/>
        </p:nvSpPr>
        <p:spPr>
          <a:xfrm>
            <a:off x="79651" y="837345"/>
            <a:ext cx="8940800"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defTabSz="393192">
              <a:spcBef>
                <a:spcPts val="1000"/>
              </a:spcBef>
              <a:defRPr sz="1634" b="1">
                <a:latin typeface="Times Roman"/>
                <a:ea typeface="Times Roman"/>
                <a:cs typeface="Times Roman"/>
                <a:sym typeface="Times Roman"/>
              </a:defRPr>
            </a:lvl1pPr>
          </a:lstStyle>
          <a:p>
            <a:r>
              <a:rPr dirty="0"/>
              <a:t>アブラハム・ビランによって発掘されたこの古代の聖所は、かつてヤロブアム1世が建てたものであり、さらに古くはダン族が築いた聖所の跡地に建てられたものである（士師記18:30参照）</a:t>
            </a:r>
          </a:p>
        </p:txBody>
      </p:sp>
      <p:pic>
        <p:nvPicPr>
          <p:cNvPr id="2" name="Picture 1">
            <a:extLst>
              <a:ext uri="{FF2B5EF4-FFF2-40B4-BE49-F238E27FC236}">
                <a16:creationId xmlns:a16="http://schemas.microsoft.com/office/drawing/2014/main" id="{21E5BE6F-C439-DF4C-C17C-60F56DA0781D}"/>
              </a:ext>
            </a:extLst>
          </p:cNvPr>
          <p:cNvPicPr>
            <a:picLocks noChangeAspect="1"/>
          </p:cNvPicPr>
          <p:nvPr/>
        </p:nvPicPr>
        <p:blipFill>
          <a:blip r:embed="rId2"/>
          <a:stretch>
            <a:fillRect/>
          </a:stretch>
        </p:blipFill>
        <p:spPr>
          <a:xfrm>
            <a:off x="0" y="1446945"/>
            <a:ext cx="9144000" cy="5455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64</a:t>
            </a:fld>
            <a:endParaRPr/>
          </a:p>
        </p:txBody>
      </p:sp>
      <p:sp>
        <p:nvSpPr>
          <p:cNvPr id="577" name="Implements excavated from Tel Dan"/>
          <p:cNvSpPr txBox="1">
            <a:spLocks noGrp="1"/>
          </p:cNvSpPr>
          <p:nvPr>
            <p:ph type="title" idx="4294967295"/>
          </p:nvPr>
        </p:nvSpPr>
        <p:spPr>
          <a:xfrm>
            <a:off x="457200" y="533400"/>
            <a:ext cx="8458200" cy="1144588"/>
          </a:xfrm>
          <a:prstGeom prst="rect">
            <a:avLst/>
          </a:prstGeom>
        </p:spPr>
        <p:txBody>
          <a:bodyPr/>
          <a:lstStyle/>
          <a:p>
            <a:pPr algn="ctr" defTabSz="685800">
              <a:defRPr sz="3300"/>
            </a:pPr>
            <a:r>
              <a:t>Implements excavated from Tel Dan</a:t>
            </a:r>
          </a:p>
          <a:p>
            <a:pPr algn="ctr" defTabSz="685800">
              <a:defRPr sz="3300"/>
            </a:pPr>
            <a:r>
              <a:t>テル・ダンで発掘された道具類</a:t>
            </a:r>
          </a:p>
        </p:txBody>
      </p:sp>
      <p:sp>
        <p:nvSpPr>
          <p:cNvPr id="578" name="This scepter head discovered hidden beneath a stone altar may have belonged to either a priest or the northern king."/>
          <p:cNvSpPr txBox="1"/>
          <p:nvPr/>
        </p:nvSpPr>
        <p:spPr>
          <a:xfrm>
            <a:off x="1144112" y="4685099"/>
            <a:ext cx="4952486" cy="1826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200"/>
              </a:spcBef>
              <a:defRPr sz="2000" b="1">
                <a:latin typeface="Arial Narrow"/>
                <a:ea typeface="Arial Narrow"/>
                <a:cs typeface="Arial Narrow"/>
                <a:sym typeface="Arial Narrow"/>
              </a:defRPr>
            </a:pPr>
            <a:r>
              <a:t>This scepter head discovered hidden beneath a stone altar may have belonged to either a priest or the northern king.</a:t>
            </a:r>
          </a:p>
          <a:p>
            <a:pPr>
              <a:spcBef>
                <a:spcPts val="400"/>
              </a:spcBef>
              <a:defRPr sz="1500" b="1">
                <a:latin typeface="Times New Roman"/>
                <a:ea typeface="Times New Roman"/>
                <a:cs typeface="Times New Roman"/>
                <a:sym typeface="Times New Roman"/>
              </a:defRPr>
            </a:pPr>
            <a:r>
              <a:t>この笏（しゃく）の頭部は、石の祭壇の下に隠されている状態で発見されました。祭司か北イスラエルの王の   どちらかに属していた可能性があります。</a:t>
            </a:r>
          </a:p>
        </p:txBody>
      </p:sp>
      <p:pic>
        <p:nvPicPr>
          <p:cNvPr id="579" name="bar089a02" descr="bar089a02"/>
          <p:cNvPicPr>
            <a:picLocks noChangeAspect="1"/>
          </p:cNvPicPr>
          <p:nvPr/>
        </p:nvPicPr>
        <p:blipFill>
          <a:blip r:embed="rId2"/>
          <a:stretch>
            <a:fillRect/>
          </a:stretch>
        </p:blipFill>
        <p:spPr>
          <a:xfrm>
            <a:off x="6539379" y="2871694"/>
            <a:ext cx="2368551" cy="3810001"/>
          </a:xfrm>
          <a:prstGeom prst="rect">
            <a:avLst/>
          </a:prstGeom>
          <a:ln w="12700">
            <a:miter lim="400000"/>
          </a:ln>
        </p:spPr>
      </p:pic>
      <p:pic>
        <p:nvPicPr>
          <p:cNvPr id="580" name="bar089a03" descr="bar089a03"/>
          <p:cNvPicPr>
            <a:picLocks noChangeAspect="1"/>
          </p:cNvPicPr>
          <p:nvPr/>
        </p:nvPicPr>
        <p:blipFill>
          <a:blip r:embed="rId3"/>
          <a:stretch>
            <a:fillRect/>
          </a:stretch>
        </p:blipFill>
        <p:spPr>
          <a:xfrm>
            <a:off x="388723" y="1880821"/>
            <a:ext cx="3250938" cy="2269660"/>
          </a:xfrm>
          <a:prstGeom prst="rect">
            <a:avLst/>
          </a:prstGeom>
          <a:ln w="12700">
            <a:miter lim="400000"/>
          </a:ln>
        </p:spPr>
      </p:pic>
      <p:sp>
        <p:nvSpPr>
          <p:cNvPr id="581" name="Iron incense shovels, the earliest of their kind ever discovered"/>
          <p:cNvSpPr txBox="1"/>
          <p:nvPr/>
        </p:nvSpPr>
        <p:spPr>
          <a:xfrm>
            <a:off x="3728213" y="1863211"/>
            <a:ext cx="2722613" cy="207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200"/>
              </a:spcBef>
              <a:defRPr sz="2000" b="1">
                <a:latin typeface="Arial Narrow"/>
                <a:ea typeface="Arial Narrow"/>
                <a:cs typeface="Arial Narrow"/>
                <a:sym typeface="Arial Narrow"/>
              </a:defRPr>
            </a:pPr>
            <a:r>
              <a:t>Iron incense shovels, the earliest of their kind ever discovered</a:t>
            </a:r>
          </a:p>
          <a:p>
            <a:pPr>
              <a:spcBef>
                <a:spcPts val="1200"/>
              </a:spcBef>
              <a:defRPr b="1">
                <a:latin typeface="Arial Narrow"/>
                <a:ea typeface="Arial Narrow"/>
                <a:cs typeface="Arial Narrow"/>
                <a:sym typeface="Arial Narrow"/>
              </a:defRPr>
            </a:pPr>
            <a:r>
              <a:rPr>
                <a:latin typeface="Times New Roman"/>
                <a:ea typeface="Times New Roman"/>
                <a:cs typeface="Times New Roman"/>
                <a:sym typeface="Times New Roman"/>
              </a:rPr>
              <a:t>鉄製の香炉用シャベル（これまでに発見された中で最も古い種類のもの</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79"/>
                                        </p:tgtEl>
                                        <p:attrNameLst>
                                          <p:attrName>style.visibility</p:attrName>
                                        </p:attrNameLst>
                                      </p:cBhvr>
                                      <p:to>
                                        <p:strVal val="visible"/>
                                      </p:to>
                                    </p:set>
                                    <p:animEffect transition="in" filter="fade">
                                      <p:cBhvr>
                                        <p:cTn id="7" dur="500"/>
                                        <p:tgtEl>
                                          <p:spTgt spid="579"/>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78"/>
                                        </p:tgtEl>
                                        <p:attrNameLst>
                                          <p:attrName>style.visibility</p:attrName>
                                        </p:attrNameLst>
                                      </p:cBhvr>
                                      <p:to>
                                        <p:strVal val="visible"/>
                                      </p:to>
                                    </p:set>
                                    <p:animEffect transition="in" filter="fade">
                                      <p:cBhvr>
                                        <p:cTn id="11" dur="500"/>
                                        <p:tgtEl>
                                          <p:spTgt spid="57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580"/>
                                        </p:tgtEl>
                                        <p:attrNameLst>
                                          <p:attrName>style.visibility</p:attrName>
                                        </p:attrNameLst>
                                      </p:cBhvr>
                                      <p:to>
                                        <p:strVal val="visible"/>
                                      </p:to>
                                    </p:set>
                                    <p:animEffect transition="in" filter="fade">
                                      <p:cBhvr>
                                        <p:cTn id="16" dur="500"/>
                                        <p:tgtEl>
                                          <p:spTgt spid="580"/>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581"/>
                                        </p:tgtEl>
                                        <p:attrNameLst>
                                          <p:attrName>style.visibility</p:attrName>
                                        </p:attrNameLst>
                                      </p:cBhvr>
                                      <p:to>
                                        <p:strVal val="visible"/>
                                      </p:to>
                                    </p:set>
                                    <p:animEffect transition="in" filter="fade">
                                      <p:cBhvr>
                                        <p:cTn id="20" dur="5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2" animBg="1" advAuto="0"/>
      <p:bldP spid="579" grpId="1" animBg="1" advAuto="0"/>
      <p:bldP spid="580" grpId="3" animBg="1" advAuto="0"/>
      <p:bldP spid="581" grpId="4"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65</a:t>
            </a:fld>
            <a:endParaRPr/>
          </a:p>
        </p:txBody>
      </p:sp>
      <p:sp>
        <p:nvSpPr>
          <p:cNvPr id="584" name="Implements excavated from Tel Dan"/>
          <p:cNvSpPr txBox="1">
            <a:spLocks noGrp="1"/>
          </p:cNvSpPr>
          <p:nvPr>
            <p:ph type="title" idx="4294967295"/>
          </p:nvPr>
        </p:nvSpPr>
        <p:spPr>
          <a:xfrm>
            <a:off x="457200" y="533400"/>
            <a:ext cx="8458200" cy="1144588"/>
          </a:xfrm>
          <a:prstGeom prst="rect">
            <a:avLst/>
          </a:prstGeom>
        </p:spPr>
        <p:txBody>
          <a:bodyPr/>
          <a:lstStyle/>
          <a:p>
            <a:pPr algn="ctr" defTabSz="685800">
              <a:defRPr sz="3300"/>
            </a:pPr>
            <a:r>
              <a:t>Implements excavated from Tel Dan</a:t>
            </a:r>
          </a:p>
          <a:p>
            <a:pPr algn="ctr" defTabSz="685800">
              <a:defRPr sz="3300"/>
            </a:pPr>
            <a:r>
              <a:t>テル・ダンで発掘された道具類</a:t>
            </a:r>
          </a:p>
        </p:txBody>
      </p:sp>
      <p:pic>
        <p:nvPicPr>
          <p:cNvPr id="585" name="bar081e02" descr="bar081e02"/>
          <p:cNvPicPr>
            <a:picLocks noChangeAspect="1"/>
          </p:cNvPicPr>
          <p:nvPr/>
        </p:nvPicPr>
        <p:blipFill>
          <a:blip r:embed="rId2"/>
          <a:stretch>
            <a:fillRect/>
          </a:stretch>
        </p:blipFill>
        <p:spPr>
          <a:xfrm>
            <a:off x="110431" y="2430929"/>
            <a:ext cx="4658926" cy="3521388"/>
          </a:xfrm>
          <a:prstGeom prst="rect">
            <a:avLst/>
          </a:prstGeom>
          <a:ln w="12700">
            <a:miter lim="400000"/>
          </a:ln>
        </p:spPr>
      </p:pic>
      <p:sp>
        <p:nvSpPr>
          <p:cNvPr id="586" name="This horned altar is nearly perfectly preserved. Burn marks on the top are clear evidence of its sacrificial use."/>
          <p:cNvSpPr txBox="1"/>
          <p:nvPr/>
        </p:nvSpPr>
        <p:spPr>
          <a:xfrm>
            <a:off x="4847813" y="2684783"/>
            <a:ext cx="4173265" cy="2656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200"/>
              </a:spcBef>
              <a:defRPr sz="2200" b="1">
                <a:latin typeface="Arial Narrow"/>
                <a:ea typeface="Arial Narrow"/>
                <a:cs typeface="Arial Narrow"/>
                <a:sym typeface="Arial Narrow"/>
              </a:defRPr>
            </a:pPr>
            <a:r>
              <a:t>This horned altar is nearly perfectly preserved. Burn marks on the top are clear evidence of its sacrificial use. </a:t>
            </a:r>
          </a:p>
          <a:p>
            <a:pPr>
              <a:spcBef>
                <a:spcPts val="1200"/>
              </a:spcBef>
              <a:defRPr sz="2000" b="1">
                <a:latin typeface="Times New Roman"/>
                <a:ea typeface="Times New Roman"/>
                <a:cs typeface="Times New Roman"/>
                <a:sym typeface="Times New Roman"/>
              </a:defRPr>
            </a:pPr>
            <a:r>
              <a:t>この角のある祭壇はほぼ完全な状態で保存されている。上部の焼け跡は、祭壇が犠牲の儀式に使われていた明確な証拠である。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85"/>
                                        </p:tgtEl>
                                        <p:attrNameLst>
                                          <p:attrName>style.visibility</p:attrName>
                                        </p:attrNameLst>
                                      </p:cBhvr>
                                      <p:to>
                                        <p:strVal val="visible"/>
                                      </p:to>
                                    </p:set>
                                    <p:animEffect transition="in" filter="fade">
                                      <p:cBhvr>
                                        <p:cTn id="7" dur="500"/>
                                        <p:tgtEl>
                                          <p:spTgt spid="585"/>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86"/>
                                        </p:tgtEl>
                                        <p:attrNameLst>
                                          <p:attrName>style.visibility</p:attrName>
                                        </p:attrNameLst>
                                      </p:cBhvr>
                                      <p:to>
                                        <p:strVal val="visible"/>
                                      </p:to>
                                    </p:set>
                                    <p:animEffect transition="in" filter="fade">
                                      <p:cBhvr>
                                        <p:cTn id="11"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1" animBg="1" advAuto="0"/>
      <p:bldP spid="586"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66</a:t>
            </a:fld>
            <a:endParaRPr/>
          </a:p>
        </p:txBody>
      </p:sp>
      <p:sp>
        <p:nvSpPr>
          <p:cNvPr id="589" name="Rehoboam of Judah (1 Kg. 14:21-31)"/>
          <p:cNvSpPr txBox="1">
            <a:spLocks noGrp="1"/>
          </p:cNvSpPr>
          <p:nvPr>
            <p:ph type="title" idx="4294967295"/>
          </p:nvPr>
        </p:nvSpPr>
        <p:spPr>
          <a:xfrm>
            <a:off x="457200" y="533398"/>
            <a:ext cx="8229600" cy="1143004"/>
          </a:xfrm>
          <a:prstGeom prst="rect">
            <a:avLst/>
          </a:prstGeom>
        </p:spPr>
        <p:txBody>
          <a:bodyPr/>
          <a:lstStyle/>
          <a:p>
            <a:pPr defTabSz="795527">
              <a:defRPr sz="3828"/>
            </a:pPr>
            <a:r>
              <a:t>Rehoboam of Judah </a:t>
            </a:r>
            <a:r>
              <a:rPr sz="2784"/>
              <a:t>(1 Kg. 14:21-31)</a:t>
            </a:r>
          </a:p>
          <a:p>
            <a:pPr defTabSz="795527">
              <a:defRPr sz="3828"/>
            </a:pPr>
            <a:r>
              <a:rPr sz="2784"/>
              <a:t>ユダのレハブアム（1列王記14:21-31) </a:t>
            </a:r>
          </a:p>
        </p:txBody>
      </p:sp>
      <p:sp>
        <p:nvSpPr>
          <p:cNvPr id="590" name="Rehoboam, half-Israelite and half-Ammonite, was Judah’s first king.…"/>
          <p:cNvSpPr txBox="1">
            <a:spLocks noGrp="1"/>
          </p:cNvSpPr>
          <p:nvPr>
            <p:ph type="body" sz="half" idx="4294967295"/>
          </p:nvPr>
        </p:nvSpPr>
        <p:spPr>
          <a:xfrm>
            <a:off x="230147" y="1828800"/>
            <a:ext cx="8683706" cy="2519397"/>
          </a:xfrm>
          <a:prstGeom prst="rect">
            <a:avLst/>
          </a:prstGeom>
        </p:spPr>
        <p:txBody>
          <a:bodyPr/>
          <a:lstStyle/>
          <a:p>
            <a:pPr marL="347726" indent="-347726" defTabSz="676655">
              <a:lnSpc>
                <a:spcPct val="90000"/>
              </a:lnSpc>
              <a:spcBef>
                <a:spcPts val="500"/>
              </a:spcBef>
              <a:buSzTx/>
              <a:buNone/>
              <a:defRPr sz="2368" b="1"/>
            </a:pPr>
            <a:r>
              <a:t>Rehoboam, half-Israelite and half-Ammonite, was Judah’s first king.</a:t>
            </a:r>
          </a:p>
          <a:p>
            <a:pPr marL="347726" indent="-347726" defTabSz="676655">
              <a:lnSpc>
                <a:spcPct val="90000"/>
              </a:lnSpc>
              <a:spcBef>
                <a:spcPts val="400"/>
              </a:spcBef>
              <a:defRPr sz="2072" i="1"/>
            </a:pPr>
            <a:r>
              <a:t>In his 5</a:t>
            </a:r>
            <a:r>
              <a:rPr baseline="29297"/>
              <a:t>th</a:t>
            </a:r>
            <a:r>
              <a:t> regnal year, Judah was invaded by Sheshonq I of Egypt—a Deuteronomic judgment (cf. Dt. 28:25, 49-52).</a:t>
            </a:r>
          </a:p>
          <a:p>
            <a:pPr marL="347726" indent="-347726" defTabSz="676655">
              <a:lnSpc>
                <a:spcPct val="90000"/>
              </a:lnSpc>
              <a:spcBef>
                <a:spcPts val="400"/>
              </a:spcBef>
              <a:defRPr sz="2072" i="1"/>
            </a:pPr>
            <a:r>
              <a:t>This invasion is corroborated by the Karnak relief of Sheshonq I in the year 925 BC.</a:t>
            </a:r>
          </a:p>
          <a:p>
            <a:pPr marL="347726" indent="-347726" defTabSz="676655">
              <a:lnSpc>
                <a:spcPct val="90000"/>
              </a:lnSpc>
              <a:spcBef>
                <a:spcPts val="400"/>
              </a:spcBef>
              <a:defRPr sz="2072" i="1"/>
            </a:pPr>
            <a:r>
              <a:t>Rehoboam paid to Sheshonq I a huge indemnity to preserve his independence.</a:t>
            </a:r>
          </a:p>
        </p:txBody>
      </p:sp>
      <p:sp>
        <p:nvSpPr>
          <p:cNvPr id="591" name="Rehoboam, half-Israelite and half-Ammonite, was Judah’s first king.…"/>
          <p:cNvSpPr txBox="1"/>
          <p:nvPr/>
        </p:nvSpPr>
        <p:spPr>
          <a:xfrm>
            <a:off x="112103" y="4170787"/>
            <a:ext cx="8919794" cy="267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90000"/>
              </a:lnSpc>
              <a:spcBef>
                <a:spcPts val="700"/>
              </a:spcBef>
              <a:buClr>
                <a:srgbClr val="660000"/>
              </a:buClr>
              <a:defRPr sz="2100" b="1">
                <a:latin typeface="Times New Roman"/>
                <a:ea typeface="Times New Roman"/>
                <a:cs typeface="Times New Roman"/>
                <a:sym typeface="Times New Roman"/>
              </a:defRPr>
            </a:pPr>
            <a:r>
              <a:rPr dirty="0" err="1"/>
              <a:t>ハブアムはイスラエル人とアンモン人との間に生まれ</a:t>
            </a:r>
            <a:r>
              <a:rPr dirty="0"/>
              <a:t>、</a:t>
            </a:r>
          </a:p>
          <a:p>
            <a:pPr marL="469900" indent="-469900">
              <a:lnSpc>
                <a:spcPct val="90000"/>
              </a:lnSpc>
              <a:spcBef>
                <a:spcPts val="700"/>
              </a:spcBef>
              <a:buClr>
                <a:srgbClr val="660000"/>
              </a:buClr>
              <a:defRPr sz="2100" b="1">
                <a:latin typeface="Times New Roman"/>
                <a:ea typeface="Times New Roman"/>
                <a:cs typeface="Times New Roman"/>
                <a:sym typeface="Times New Roman"/>
              </a:defRPr>
            </a:pPr>
            <a:r>
              <a:rPr dirty="0" err="1"/>
              <a:t>ユダの初代王となった</a:t>
            </a:r>
            <a:r>
              <a:rPr dirty="0"/>
              <a:t>。</a:t>
            </a:r>
          </a:p>
          <a:p>
            <a:pPr marL="120315" indent="-120315" defTabSz="457200">
              <a:spcBef>
                <a:spcPts val="1200"/>
              </a:spcBef>
              <a:buSzPct val="100000"/>
              <a:buChar char="•"/>
              <a:defRPr sz="1400">
                <a:latin typeface="Times Roman"/>
                <a:ea typeface="Times Roman"/>
                <a:cs typeface="Times Roman"/>
                <a:sym typeface="Times Roman"/>
              </a:defRPr>
            </a:pPr>
            <a:r>
              <a:rPr b="1" dirty="0"/>
              <a:t>治世第5年に、エジプトの王シシャク（Sheshonq I）がユダに侵攻</a:t>
            </a:r>
            <a:r>
              <a:rPr dirty="0"/>
              <a:t>。これは申命記の警告（申命記28:25, 49-52）の成就と受け取られています。</a:t>
            </a:r>
          </a:p>
          <a:p>
            <a:pPr marL="120315" indent="-120315" defTabSz="457200">
              <a:spcBef>
                <a:spcPts val="1200"/>
              </a:spcBef>
              <a:buSzPct val="100000"/>
              <a:buChar char="•"/>
              <a:defRPr sz="1400">
                <a:latin typeface="Times Roman"/>
                <a:ea typeface="Times Roman"/>
                <a:cs typeface="Times Roman"/>
                <a:sym typeface="Times Roman"/>
              </a:defRPr>
            </a:pPr>
            <a:r>
              <a:rPr dirty="0"/>
              <a:t>この侵略は、</a:t>
            </a:r>
            <a:r>
              <a:rPr b="1" dirty="0"/>
              <a:t>紀元前925年のカルナク神殿の浮彫</a:t>
            </a:r>
            <a:r>
              <a:rPr dirty="0"/>
              <a:t>にも記録されており、歴史的にも裏付けられています。</a:t>
            </a:r>
          </a:p>
          <a:p>
            <a:pPr marL="120315" indent="-120315" defTabSz="457200">
              <a:spcBef>
                <a:spcPts val="1200"/>
              </a:spcBef>
              <a:buSzPct val="100000"/>
              <a:buChar char="•"/>
              <a:defRPr sz="1400" b="1">
                <a:latin typeface="Times Roman"/>
                <a:ea typeface="Times Roman"/>
                <a:cs typeface="Times Roman"/>
                <a:sym typeface="Times Roman"/>
              </a:defRPr>
            </a:pPr>
            <a:r>
              <a:rPr b="0" dirty="0" err="1"/>
              <a:t>レハブアムは</a:t>
            </a:r>
            <a:r>
              <a:rPr dirty="0" err="1"/>
              <a:t>独立を守るために、多額の貢ぎ物（賠償金）をシシャクに差し出しました</a:t>
            </a:r>
            <a:r>
              <a:rPr b="0"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90">
                                            <p:bg/>
                                          </p:spTgt>
                                        </p:tgtEl>
                                        <p:attrNameLst>
                                          <p:attrName>style.visibility</p:attrName>
                                        </p:attrNameLst>
                                      </p:cBhvr>
                                      <p:to>
                                        <p:strVal val="visible"/>
                                      </p:to>
                                    </p:set>
                                    <p:anim calcmode="lin" valueType="num">
                                      <p:cBhvr>
                                        <p:cTn id="7" dur="500" fill="hold"/>
                                        <p:tgtEl>
                                          <p:spTgt spid="590">
                                            <p:bg/>
                                          </p:spTgt>
                                        </p:tgtEl>
                                        <p:attrNameLst>
                                          <p:attrName>ppt_w</p:attrName>
                                        </p:attrNameLst>
                                      </p:cBhvr>
                                      <p:tavLst>
                                        <p:tav tm="0">
                                          <p:val>
                                            <p:fltVal val="0"/>
                                          </p:val>
                                        </p:tav>
                                        <p:tav tm="100000">
                                          <p:val>
                                            <p:strVal val="#ppt_w"/>
                                          </p:val>
                                        </p:tav>
                                      </p:tavLst>
                                    </p:anim>
                                    <p:anim calcmode="lin" valueType="num">
                                      <p:cBhvr>
                                        <p:cTn id="8" dur="500" fill="hold"/>
                                        <p:tgtEl>
                                          <p:spTgt spid="59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590">
                                            <p:txEl>
                                              <p:pRg st="0" end="0"/>
                                            </p:txEl>
                                          </p:spTgt>
                                        </p:tgtEl>
                                        <p:attrNameLst>
                                          <p:attrName>style.visibility</p:attrName>
                                        </p:attrNameLst>
                                      </p:cBhvr>
                                      <p:to>
                                        <p:strVal val="visible"/>
                                      </p:to>
                                    </p:set>
                                    <p:anim calcmode="lin" valueType="num">
                                      <p:cBhvr>
                                        <p:cTn id="11" dur="500" fill="hold"/>
                                        <p:tgtEl>
                                          <p:spTgt spid="59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9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590">
                                            <p:txEl>
                                              <p:pRg st="1" end="1"/>
                                            </p:txEl>
                                          </p:spTgt>
                                        </p:tgtEl>
                                        <p:attrNameLst>
                                          <p:attrName>style.visibility</p:attrName>
                                        </p:attrNameLst>
                                      </p:cBhvr>
                                      <p:to>
                                        <p:strVal val="visible"/>
                                      </p:to>
                                    </p:set>
                                    <p:anim calcmode="lin" valueType="num">
                                      <p:cBhvr>
                                        <p:cTn id="16" dur="500" fill="hold"/>
                                        <p:tgtEl>
                                          <p:spTgt spid="59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9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590">
                                            <p:txEl>
                                              <p:pRg st="2" end="2"/>
                                            </p:txEl>
                                          </p:spTgt>
                                        </p:tgtEl>
                                        <p:attrNameLst>
                                          <p:attrName>style.visibility</p:attrName>
                                        </p:attrNameLst>
                                      </p:cBhvr>
                                      <p:to>
                                        <p:strVal val="visible"/>
                                      </p:to>
                                    </p:set>
                                    <p:anim calcmode="lin" valueType="num">
                                      <p:cBhvr>
                                        <p:cTn id="21" dur="500" fill="hold"/>
                                        <p:tgtEl>
                                          <p:spTgt spid="59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9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590">
                                            <p:txEl>
                                              <p:pRg st="3" end="3"/>
                                            </p:txEl>
                                          </p:spTgt>
                                        </p:tgtEl>
                                        <p:attrNameLst>
                                          <p:attrName>style.visibility</p:attrName>
                                        </p:attrNameLst>
                                      </p:cBhvr>
                                      <p:to>
                                        <p:strVal val="visible"/>
                                      </p:to>
                                    </p:set>
                                    <p:anim calcmode="lin" valueType="num">
                                      <p:cBhvr>
                                        <p:cTn id="27" dur="500" fill="hold"/>
                                        <p:tgtEl>
                                          <p:spTgt spid="59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590">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591">
                                            <p:bg/>
                                          </p:spTgt>
                                        </p:tgtEl>
                                        <p:attrNameLst>
                                          <p:attrName>style.visibility</p:attrName>
                                        </p:attrNameLst>
                                      </p:cBhvr>
                                      <p:to>
                                        <p:strVal val="visible"/>
                                      </p:to>
                                    </p:set>
                                    <p:anim calcmode="lin" valueType="num">
                                      <p:cBhvr>
                                        <p:cTn id="32" dur="500" fill="hold"/>
                                        <p:tgtEl>
                                          <p:spTgt spid="591">
                                            <p:bg/>
                                          </p:spTgt>
                                        </p:tgtEl>
                                        <p:attrNameLst>
                                          <p:attrName>ppt_w</p:attrName>
                                        </p:attrNameLst>
                                      </p:cBhvr>
                                      <p:tavLst>
                                        <p:tav tm="0">
                                          <p:val>
                                            <p:fltVal val="0"/>
                                          </p:val>
                                        </p:tav>
                                        <p:tav tm="100000">
                                          <p:val>
                                            <p:strVal val="#ppt_w"/>
                                          </p:val>
                                        </p:tav>
                                      </p:tavLst>
                                    </p:anim>
                                    <p:anim calcmode="lin" valueType="num">
                                      <p:cBhvr>
                                        <p:cTn id="33" dur="500" fill="hold"/>
                                        <p:tgtEl>
                                          <p:spTgt spid="591">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91">
                                            <p:txEl>
                                              <p:pRg st="0" end="0"/>
                                            </p:txEl>
                                          </p:spTgt>
                                        </p:tgtEl>
                                        <p:attrNameLst>
                                          <p:attrName>style.visibility</p:attrName>
                                        </p:attrNameLst>
                                      </p:cBhvr>
                                      <p:to>
                                        <p:strVal val="visible"/>
                                      </p:to>
                                    </p:set>
                                    <p:anim calcmode="lin" valueType="num">
                                      <p:cBhvr>
                                        <p:cTn id="36" dur="500" fill="hold"/>
                                        <p:tgtEl>
                                          <p:spTgt spid="591">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591">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591">
                                            <p:txEl>
                                              <p:pRg st="1" end="1"/>
                                            </p:txEl>
                                          </p:spTgt>
                                        </p:tgtEl>
                                        <p:attrNameLst>
                                          <p:attrName>style.visibility</p:attrName>
                                        </p:attrNameLst>
                                      </p:cBhvr>
                                      <p:to>
                                        <p:strVal val="visible"/>
                                      </p:to>
                                    </p:set>
                                    <p:anim calcmode="lin" valueType="num">
                                      <p:cBhvr>
                                        <p:cTn id="41" dur="500" fill="hold"/>
                                        <p:tgtEl>
                                          <p:spTgt spid="591">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591">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591">
                                            <p:txEl>
                                              <p:pRg st="2" end="2"/>
                                            </p:txEl>
                                          </p:spTgt>
                                        </p:tgtEl>
                                        <p:attrNameLst>
                                          <p:attrName>style.visibility</p:attrName>
                                        </p:attrNameLst>
                                      </p:cBhvr>
                                      <p:to>
                                        <p:strVal val="visible"/>
                                      </p:to>
                                    </p:set>
                                    <p:anim calcmode="lin" valueType="num">
                                      <p:cBhvr>
                                        <p:cTn id="46" dur="500" fill="hold"/>
                                        <p:tgtEl>
                                          <p:spTgt spid="59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59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2" nodeType="clickEffect">
                                  <p:stCondLst>
                                    <p:cond delay="0"/>
                                  </p:stCondLst>
                                  <p:iterate>
                                    <p:tmAbs val="0"/>
                                  </p:iterate>
                                  <p:childTnLst>
                                    <p:set>
                                      <p:cBhvr>
                                        <p:cTn id="51" fill="hold"/>
                                        <p:tgtEl>
                                          <p:spTgt spid="591">
                                            <p:txEl>
                                              <p:pRg st="3" end="3"/>
                                            </p:txEl>
                                          </p:spTgt>
                                        </p:tgtEl>
                                        <p:attrNameLst>
                                          <p:attrName>style.visibility</p:attrName>
                                        </p:attrNameLst>
                                      </p:cBhvr>
                                      <p:to>
                                        <p:strVal val="visible"/>
                                      </p:to>
                                    </p:set>
                                    <p:anim calcmode="lin" valueType="num">
                                      <p:cBhvr>
                                        <p:cTn id="52" dur="500" fill="hold"/>
                                        <p:tgtEl>
                                          <p:spTgt spid="591">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59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2" nodeType="clickEffect">
                                  <p:stCondLst>
                                    <p:cond delay="0"/>
                                  </p:stCondLst>
                                  <p:iterate>
                                    <p:tmAbs val="0"/>
                                  </p:iterate>
                                  <p:childTnLst>
                                    <p:set>
                                      <p:cBhvr>
                                        <p:cTn id="57" fill="hold"/>
                                        <p:tgtEl>
                                          <p:spTgt spid="591">
                                            <p:txEl>
                                              <p:pRg st="4" end="4"/>
                                            </p:txEl>
                                          </p:spTgt>
                                        </p:tgtEl>
                                        <p:attrNameLst>
                                          <p:attrName>style.visibility</p:attrName>
                                        </p:attrNameLst>
                                      </p:cBhvr>
                                      <p:to>
                                        <p:strVal val="visible"/>
                                      </p:to>
                                    </p:set>
                                    <p:anim calcmode="lin" valueType="num">
                                      <p:cBhvr>
                                        <p:cTn id="58" dur="500" fill="hold"/>
                                        <p:tgtEl>
                                          <p:spTgt spid="591">
                                            <p:txEl>
                                              <p:pRg st="4" end="4"/>
                                            </p:txEl>
                                          </p:spTgt>
                                        </p:tgtEl>
                                        <p:attrNameLst>
                                          <p:attrName>ppt_w</p:attrName>
                                        </p:attrNameLst>
                                      </p:cBhvr>
                                      <p:tavLst>
                                        <p:tav tm="0">
                                          <p:val>
                                            <p:fltVal val="0"/>
                                          </p:val>
                                        </p:tav>
                                        <p:tav tm="100000">
                                          <p:val>
                                            <p:strVal val="#ppt_w"/>
                                          </p:val>
                                        </p:tav>
                                      </p:tavLst>
                                    </p:anim>
                                    <p:anim calcmode="lin" valueType="num">
                                      <p:cBhvr>
                                        <p:cTn id="59" dur="500" fill="hold"/>
                                        <p:tgtEl>
                                          <p:spTgt spid="59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1" build="p" bldLvl="5" animBg="1" advAuto="0"/>
      <p:bldP spid="591" grpId="2" build="p" bldLvl="5"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Solomon 003" descr="Solomon 003"/>
          <p:cNvPicPr>
            <a:picLocks noChangeAspect="1"/>
          </p:cNvPicPr>
          <p:nvPr/>
        </p:nvPicPr>
        <p:blipFill>
          <a:blip r:embed="rId2"/>
          <a:stretch>
            <a:fillRect/>
          </a:stretch>
        </p:blipFill>
        <p:spPr>
          <a:xfrm>
            <a:off x="3617912" y="76200"/>
            <a:ext cx="5449888" cy="6096000"/>
          </a:xfrm>
          <a:prstGeom prst="rect">
            <a:avLst/>
          </a:prstGeom>
          <a:ln w="12700">
            <a:miter lim="400000"/>
          </a:ln>
        </p:spPr>
      </p:pic>
      <p:sp>
        <p:nvSpPr>
          <p:cNvPr id="594" name="The four highlighted cartouches contain place names in Judah of cities captured by Sheshonq I (biblical Shishak).…"/>
          <p:cNvSpPr txBox="1"/>
          <p:nvPr/>
        </p:nvSpPr>
        <p:spPr>
          <a:xfrm>
            <a:off x="198118" y="76200"/>
            <a:ext cx="3261363" cy="6861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2300" b="1">
                <a:latin typeface="Arial Narrow"/>
                <a:ea typeface="Arial Narrow"/>
                <a:cs typeface="Arial Narrow"/>
                <a:sym typeface="Arial Narrow"/>
              </a:defRPr>
            </a:pPr>
            <a:r>
              <a:t>The four highlighted cartouches contain place names in Judah of cities captured by Sheshonq I (biblical Shishak).</a:t>
            </a:r>
          </a:p>
          <a:p>
            <a:pPr>
              <a:spcBef>
                <a:spcPts val="1400"/>
              </a:spcBef>
              <a:defRPr sz="2300" b="1">
                <a:latin typeface="Arial Narrow"/>
                <a:ea typeface="Arial Narrow"/>
                <a:cs typeface="Arial Narrow"/>
                <a:sym typeface="Arial Narrow"/>
              </a:defRPr>
            </a:pPr>
            <a:r>
              <a:t>Altogether, he decimated some 180 towns.</a:t>
            </a:r>
          </a:p>
          <a:p>
            <a:pPr algn="r">
              <a:spcBef>
                <a:spcPts val="1400"/>
              </a:spcBef>
              <a:defRPr sz="2100" b="1">
                <a:latin typeface="Arial Narrow"/>
                <a:ea typeface="Arial Narrow"/>
                <a:cs typeface="Arial Narrow"/>
                <a:sym typeface="Arial Narrow"/>
              </a:defRPr>
            </a:pPr>
            <a:endParaRPr/>
          </a:p>
          <a:p>
            <a:pPr algn="r">
              <a:spcBef>
                <a:spcPts val="1400"/>
              </a:spcBef>
              <a:defRPr sz="2100" b="1">
                <a:latin typeface="Arial Narrow"/>
                <a:ea typeface="Arial Narrow"/>
                <a:cs typeface="Arial Narrow"/>
                <a:sym typeface="Arial Narrow"/>
              </a:defRPr>
            </a:pPr>
            <a:endParaRPr/>
          </a:p>
          <a:p>
            <a:pPr defTabSz="457200">
              <a:spcBef>
                <a:spcPts val="1400"/>
              </a:spcBef>
              <a:defRPr b="1">
                <a:latin typeface="Times Roman"/>
                <a:ea typeface="Times Roman"/>
                <a:cs typeface="Times Roman"/>
                <a:sym typeface="Times Roman"/>
              </a:defRPr>
            </a:pPr>
            <a:r>
              <a:t>ハイライトされた4つのカルトゥーシュには、シシャク（聖書ではシシャク）によって征服されたユダの町の名前が刻まれています。</a:t>
            </a:r>
          </a:p>
          <a:p>
            <a:pPr defTabSz="457200">
              <a:spcBef>
                <a:spcPts val="1200"/>
              </a:spcBef>
              <a:defRPr b="1">
                <a:latin typeface="Times Roman"/>
                <a:ea typeface="Times Roman"/>
                <a:cs typeface="Times Roman"/>
                <a:sym typeface="Times Roman"/>
              </a:defRPr>
            </a:pPr>
            <a:r>
              <a:rPr b="0"/>
              <a:t>彼は</a:t>
            </a:r>
            <a:r>
              <a:t>合計で約180の町を荒廃させました</a:t>
            </a:r>
            <a:r>
              <a:rPr b="0"/>
              <a:t>。</a:t>
            </a:r>
          </a:p>
          <a:p>
            <a:pPr defTabSz="457200">
              <a:spcBef>
                <a:spcPts val="1200"/>
              </a:spcBef>
              <a:defRPr sz="1200" b="1">
                <a:latin typeface="Times Roman"/>
                <a:ea typeface="Times Roman"/>
                <a:cs typeface="Times Roman"/>
                <a:sym typeface="Times Roman"/>
              </a:defRPr>
            </a:pPr>
            <a:endParaRPr b="0"/>
          </a:p>
          <a:p>
            <a:pPr algn="r">
              <a:spcBef>
                <a:spcPts val="1400"/>
              </a:spcBef>
              <a:defRPr sz="2100" b="1">
                <a:latin typeface="Arial Narrow"/>
                <a:ea typeface="Arial Narrow"/>
                <a:cs typeface="Arial Narrow"/>
                <a:sym typeface="Arial Narrow"/>
              </a:defRPr>
            </a:pPr>
            <a:r>
              <a:rPr>
                <a:latin typeface="Franklin Gothic Medium"/>
                <a:ea typeface="Franklin Gothic Medium"/>
                <a:cs typeface="Franklin Gothic Medium"/>
                <a:sym typeface="Franklin Gothic Medium"/>
              </a:rPr>
              <a:t> </a:t>
            </a:r>
          </a:p>
        </p:txBody>
      </p:sp>
      <p:sp>
        <p:nvSpPr>
          <p:cNvPr id="595" name="四角形"/>
          <p:cNvSpPr/>
          <p:nvPr/>
        </p:nvSpPr>
        <p:spPr>
          <a:xfrm>
            <a:off x="5410200" y="4038600"/>
            <a:ext cx="1066800" cy="838200"/>
          </a:xfrm>
          <a:prstGeom prst="rect">
            <a:avLst/>
          </a:prstGeom>
          <a:gradFill>
            <a:gsLst>
              <a:gs pos="0">
                <a:srgbClr val="FFFFFF">
                  <a:alpha val="0"/>
                </a:srgbClr>
              </a:gs>
              <a:gs pos="100000">
                <a:srgbClr val="FFFFFF">
                  <a:alpha val="0"/>
                </a:srgbClr>
              </a:gs>
            </a:gsLst>
            <a:lin ang="16200000"/>
          </a:gradFill>
          <a:ln w="57150">
            <a:solidFill>
              <a:srgbClr val="CC0000"/>
            </a:solidFill>
          </a:ln>
        </p:spPr>
        <p:txBody>
          <a:bodyPr lIns="45718" tIns="45718" rIns="45718" bIns="45718" anchor="ctr"/>
          <a:lstStyle/>
          <a:p>
            <a:pPr>
              <a:defRPr>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eshonq’s triumphal relief at Karnak"/>
          <p:cNvSpPr txBox="1"/>
          <p:nvPr/>
        </p:nvSpPr>
        <p:spPr>
          <a:xfrm>
            <a:off x="5109284" y="1598705"/>
            <a:ext cx="3947160"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1200"/>
              </a:spcBef>
              <a:defRPr sz="2300" b="1">
                <a:latin typeface="Arial Narrow"/>
                <a:ea typeface="Arial Narrow"/>
                <a:cs typeface="Arial Narrow"/>
                <a:sym typeface="Arial Narrow"/>
              </a:defRPr>
            </a:pPr>
            <a:r>
              <a:t>Sheshonq’s triumphal relief </a:t>
            </a:r>
          </a:p>
          <a:p>
            <a:pPr algn="ctr">
              <a:spcBef>
                <a:spcPts val="1200"/>
              </a:spcBef>
              <a:defRPr sz="2300" b="1">
                <a:latin typeface="Arial Narrow"/>
                <a:ea typeface="Arial Narrow"/>
                <a:cs typeface="Arial Narrow"/>
                <a:sym typeface="Arial Narrow"/>
              </a:defRPr>
            </a:pPr>
            <a:r>
              <a:t>at Karnak</a:t>
            </a:r>
          </a:p>
        </p:txBody>
      </p:sp>
      <p:pic>
        <p:nvPicPr>
          <p:cNvPr id="598" name="Solomon 001" descr="Solomon 00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039" y="680488"/>
            <a:ext cx="5121784" cy="5497024"/>
          </a:xfrm>
          <a:prstGeom prst="rect">
            <a:avLst/>
          </a:prstGeom>
          <a:ln w="12700">
            <a:miter lim="400000"/>
          </a:ln>
        </p:spPr>
      </p:pic>
      <p:sp>
        <p:nvSpPr>
          <p:cNvPr id="599" name="四角形"/>
          <p:cNvSpPr/>
          <p:nvPr/>
        </p:nvSpPr>
        <p:spPr>
          <a:xfrm>
            <a:off x="1923068" y="3922058"/>
            <a:ext cx="1316700" cy="885612"/>
          </a:xfrm>
          <a:prstGeom prst="rect">
            <a:avLst/>
          </a:prstGeom>
          <a:gradFill>
            <a:gsLst>
              <a:gs pos="0">
                <a:srgbClr val="FFFFFF">
                  <a:alpha val="0"/>
                </a:srgbClr>
              </a:gs>
              <a:gs pos="100000">
                <a:srgbClr val="FFFFFF">
                  <a:alpha val="0"/>
                </a:srgbClr>
              </a:gs>
            </a:gsLst>
            <a:lin ang="16200000"/>
          </a:gradFill>
          <a:ln w="57150">
            <a:solidFill>
              <a:srgbClr val="CC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600" name="シシャクのカルナク神殿における…"/>
          <p:cNvSpPr txBox="1"/>
          <p:nvPr/>
        </p:nvSpPr>
        <p:spPr>
          <a:xfrm>
            <a:off x="5333398" y="3239846"/>
            <a:ext cx="3680588" cy="100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sz="1700" b="1">
                <a:latin typeface="Times Roman"/>
                <a:ea typeface="Times Roman"/>
                <a:cs typeface="Times Roman"/>
                <a:sym typeface="Times Roman"/>
              </a:defRPr>
            </a:pPr>
            <a:r>
              <a:t>シシャクのカルナク神殿における</a:t>
            </a:r>
          </a:p>
          <a:p>
            <a:pPr algn="ctr" defTabSz="457200">
              <a:defRPr sz="1700" b="1">
                <a:latin typeface="Times Roman"/>
                <a:ea typeface="Times Roman"/>
                <a:cs typeface="Times Roman"/>
                <a:sym typeface="Times Roman"/>
              </a:defRPr>
            </a:pPr>
            <a:r>
              <a:t>凱旋記念の浮彫</a:t>
            </a:r>
          </a:p>
          <a:p>
            <a:pPr algn="ctr" defTabSz="457200">
              <a:defRPr sz="1700" b="1">
                <a:latin typeface="Times Roman"/>
                <a:ea typeface="Times Roman"/>
                <a:cs typeface="Times Roman"/>
                <a:sym typeface="Times Roman"/>
              </a:defRPr>
            </a:pPr>
            <a:r>
              <a:t>（レリーフ）</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69</a:t>
            </a:fld>
            <a:endParaRPr/>
          </a:p>
        </p:txBody>
      </p:sp>
      <p:sp>
        <p:nvSpPr>
          <p:cNvPr id="603" name="The Oracle of Jehu ben Hanani"/>
          <p:cNvSpPr txBox="1">
            <a:spLocks noGrp="1"/>
          </p:cNvSpPr>
          <p:nvPr>
            <p:ph type="title" idx="4294967295"/>
          </p:nvPr>
        </p:nvSpPr>
        <p:spPr>
          <a:xfrm>
            <a:off x="457200" y="533398"/>
            <a:ext cx="8229600" cy="1143004"/>
          </a:xfrm>
          <a:prstGeom prst="rect">
            <a:avLst/>
          </a:prstGeom>
        </p:spPr>
        <p:txBody>
          <a:bodyPr/>
          <a:lstStyle/>
          <a:p>
            <a:pPr defTabSz="685800">
              <a:defRPr sz="3300"/>
            </a:pPr>
            <a:r>
              <a:t>The Oracle of Jehu ben Hanani</a:t>
            </a:r>
          </a:p>
          <a:p>
            <a:pPr defTabSz="685800">
              <a:defRPr sz="3300"/>
            </a:pPr>
            <a:r>
              <a:t>ハナニの子エフの預言</a:t>
            </a:r>
          </a:p>
        </p:txBody>
      </p:sp>
      <p:sp>
        <p:nvSpPr>
          <p:cNvPr id="604" name="Just as Ahijah condemned Jeroboam, now Jehu condemned Baasha because he did not reverse the shrines built by Jeroboam (1 Kg. 16:1-4).…"/>
          <p:cNvSpPr txBox="1">
            <a:spLocks noGrp="1"/>
          </p:cNvSpPr>
          <p:nvPr>
            <p:ph type="body" sz="half" idx="4294967295"/>
          </p:nvPr>
        </p:nvSpPr>
        <p:spPr>
          <a:xfrm>
            <a:off x="457200" y="1816847"/>
            <a:ext cx="8229600" cy="2502844"/>
          </a:xfrm>
          <a:prstGeom prst="rect">
            <a:avLst/>
          </a:prstGeom>
        </p:spPr>
        <p:txBody>
          <a:bodyPr>
            <a:normAutofit fontScale="92500"/>
          </a:bodyPr>
          <a:lstStyle/>
          <a:p>
            <a:pPr marL="366521" indent="-366521" defTabSz="713231">
              <a:spcBef>
                <a:spcPts val="500"/>
              </a:spcBef>
              <a:buSzTx/>
              <a:buNone/>
              <a:defRPr sz="2340" b="1"/>
            </a:pPr>
            <a:r>
              <a:t>Just as Ahijah condemned Jeroboam, now Jehu condemned Baasha because he did not reverse the shrines built by Jeroboam (1 Kg. 16:1-4)　</a:t>
            </a:r>
          </a:p>
          <a:p>
            <a:pPr marL="366521" indent="-366521" defTabSz="713231">
              <a:spcBef>
                <a:spcPts val="400"/>
              </a:spcBef>
              <a:defRPr sz="2184" i="1"/>
            </a:pPr>
            <a:r>
              <a:t>When Elah succeeded his father, he was assassinated by Zimri, one of his officials, who slaughtered Baasha’s whole family (1 Kg. 16:9-13)　</a:t>
            </a:r>
          </a:p>
          <a:p>
            <a:pPr marL="366521" indent="-366521" defTabSz="713231">
              <a:spcBef>
                <a:spcPts val="400"/>
              </a:spcBef>
              <a:defRPr sz="2184" i="1"/>
            </a:pPr>
            <a:r>
              <a:t>Within the week, however, Zimri’s administration was destroyed by Omri, head of the army (1 Kg. 16:16-19)　</a:t>
            </a:r>
          </a:p>
        </p:txBody>
      </p:sp>
      <p:sp>
        <p:nvSpPr>
          <p:cNvPr id="605" name="Just as Ahijah condemned Jeroboam, now Jehu condemned Baasha because he did not reverse the shrines built by Jeroboam (1 Kg. 16:1-4).…"/>
          <p:cNvSpPr txBox="1"/>
          <p:nvPr/>
        </p:nvSpPr>
        <p:spPr>
          <a:xfrm>
            <a:off x="249517" y="4383935"/>
            <a:ext cx="8746567" cy="2341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33628" indent="-333628" defTabSz="649223">
              <a:spcBef>
                <a:spcPts val="400"/>
              </a:spcBef>
              <a:buClr>
                <a:srgbClr val="660000"/>
              </a:buClr>
              <a:defRPr sz="1917" b="1">
                <a:latin typeface="Times New Roman"/>
                <a:ea typeface="Times New Roman"/>
                <a:cs typeface="Times New Roman"/>
                <a:sym typeface="Times New Roman"/>
              </a:defRPr>
            </a:pPr>
            <a:r>
              <a:t>アヒヤがヤロブアムを非難したように、今やエフ（ハナニの子）はバシャを非難した。ヤロブアムが築いた聖所を撤廃しなかったから　（1列16:1–4）</a:t>
            </a:r>
          </a:p>
          <a:p>
            <a:pPr marL="85424" indent="-85424" defTabSz="324611">
              <a:spcBef>
                <a:spcPts val="800"/>
              </a:spcBef>
              <a:buSzPct val="100000"/>
              <a:buChar char="•"/>
              <a:defRPr sz="1987">
                <a:latin typeface="Times Roman"/>
                <a:ea typeface="Times Roman"/>
                <a:cs typeface="Times Roman"/>
                <a:sym typeface="Times Roman"/>
              </a:defRPr>
            </a:pPr>
            <a:r>
              <a:t>その後、バシャの子エラが王位を継ぎましたが、家臣のジムリによって暗殺され、バシャの家族も皆殺しにされました（1列16:9–13）</a:t>
            </a:r>
          </a:p>
          <a:p>
            <a:pPr marL="85424" indent="-85424" defTabSz="324611">
              <a:spcBef>
                <a:spcPts val="800"/>
              </a:spcBef>
              <a:buSzPct val="100000"/>
              <a:buChar char="•"/>
              <a:defRPr sz="1987">
                <a:latin typeface="Times Roman"/>
                <a:ea typeface="Times Roman"/>
                <a:cs typeface="Times Roman"/>
                <a:sym typeface="Times Roman"/>
              </a:defRPr>
            </a:pPr>
            <a:r>
              <a:t>しかしそのわずか1週間後、ジムリの政権は軍の長であるオムリによって滅ぼされました（1列16:16–19）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04">
                                            <p:bg/>
                                          </p:spTgt>
                                        </p:tgtEl>
                                        <p:attrNameLst>
                                          <p:attrName>style.visibility</p:attrName>
                                        </p:attrNameLst>
                                      </p:cBhvr>
                                      <p:to>
                                        <p:strVal val="visible"/>
                                      </p:to>
                                    </p:set>
                                    <p:anim calcmode="lin" valueType="num">
                                      <p:cBhvr>
                                        <p:cTn id="7" dur="500" fill="hold"/>
                                        <p:tgtEl>
                                          <p:spTgt spid="604">
                                            <p:bg/>
                                          </p:spTgt>
                                        </p:tgtEl>
                                        <p:attrNameLst>
                                          <p:attrName>ppt_w</p:attrName>
                                        </p:attrNameLst>
                                      </p:cBhvr>
                                      <p:tavLst>
                                        <p:tav tm="0">
                                          <p:val>
                                            <p:fltVal val="0"/>
                                          </p:val>
                                        </p:tav>
                                        <p:tav tm="100000">
                                          <p:val>
                                            <p:strVal val="#ppt_w"/>
                                          </p:val>
                                        </p:tav>
                                      </p:tavLst>
                                    </p:anim>
                                    <p:anim calcmode="lin" valueType="num">
                                      <p:cBhvr>
                                        <p:cTn id="8" dur="500" fill="hold"/>
                                        <p:tgtEl>
                                          <p:spTgt spid="60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04">
                                            <p:txEl>
                                              <p:pRg st="0" end="0"/>
                                            </p:txEl>
                                          </p:spTgt>
                                        </p:tgtEl>
                                        <p:attrNameLst>
                                          <p:attrName>style.visibility</p:attrName>
                                        </p:attrNameLst>
                                      </p:cBhvr>
                                      <p:to>
                                        <p:strVal val="visible"/>
                                      </p:to>
                                    </p:set>
                                    <p:anim calcmode="lin" valueType="num">
                                      <p:cBhvr>
                                        <p:cTn id="11" dur="500" fill="hold"/>
                                        <p:tgtEl>
                                          <p:spTgt spid="60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0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604">
                                            <p:txEl>
                                              <p:pRg st="1" end="1"/>
                                            </p:txEl>
                                          </p:spTgt>
                                        </p:tgtEl>
                                        <p:attrNameLst>
                                          <p:attrName>style.visibility</p:attrName>
                                        </p:attrNameLst>
                                      </p:cBhvr>
                                      <p:to>
                                        <p:strVal val="visible"/>
                                      </p:to>
                                    </p:set>
                                    <p:anim calcmode="lin" valueType="num">
                                      <p:cBhvr>
                                        <p:cTn id="16" dur="500" fill="hold"/>
                                        <p:tgtEl>
                                          <p:spTgt spid="60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0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604">
                                            <p:txEl>
                                              <p:pRg st="2" end="2"/>
                                            </p:txEl>
                                          </p:spTgt>
                                        </p:tgtEl>
                                        <p:attrNameLst>
                                          <p:attrName>style.visibility</p:attrName>
                                        </p:attrNameLst>
                                      </p:cBhvr>
                                      <p:to>
                                        <p:strVal val="visible"/>
                                      </p:to>
                                    </p:set>
                                    <p:anim calcmode="lin" valueType="num">
                                      <p:cBhvr>
                                        <p:cTn id="21" dur="500" fill="hold"/>
                                        <p:tgtEl>
                                          <p:spTgt spid="60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04">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605">
                                            <p:bg/>
                                          </p:spTgt>
                                        </p:tgtEl>
                                        <p:attrNameLst>
                                          <p:attrName>style.visibility</p:attrName>
                                        </p:attrNameLst>
                                      </p:cBhvr>
                                      <p:to>
                                        <p:strVal val="visible"/>
                                      </p:to>
                                    </p:set>
                                    <p:anim calcmode="lin" valueType="num">
                                      <p:cBhvr>
                                        <p:cTn id="26" dur="500" fill="hold"/>
                                        <p:tgtEl>
                                          <p:spTgt spid="605">
                                            <p:bg/>
                                          </p:spTgt>
                                        </p:tgtEl>
                                        <p:attrNameLst>
                                          <p:attrName>ppt_w</p:attrName>
                                        </p:attrNameLst>
                                      </p:cBhvr>
                                      <p:tavLst>
                                        <p:tav tm="0">
                                          <p:val>
                                            <p:fltVal val="0"/>
                                          </p:val>
                                        </p:tav>
                                        <p:tav tm="100000">
                                          <p:val>
                                            <p:strVal val="#ppt_w"/>
                                          </p:val>
                                        </p:tav>
                                      </p:tavLst>
                                    </p:anim>
                                    <p:anim calcmode="lin" valueType="num">
                                      <p:cBhvr>
                                        <p:cTn id="27" dur="500" fill="hold"/>
                                        <p:tgtEl>
                                          <p:spTgt spid="605">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605">
                                            <p:txEl>
                                              <p:pRg st="0" end="0"/>
                                            </p:txEl>
                                          </p:spTgt>
                                        </p:tgtEl>
                                        <p:attrNameLst>
                                          <p:attrName>style.visibility</p:attrName>
                                        </p:attrNameLst>
                                      </p:cBhvr>
                                      <p:to>
                                        <p:strVal val="visible"/>
                                      </p:to>
                                    </p:set>
                                    <p:anim calcmode="lin" valueType="num">
                                      <p:cBhvr>
                                        <p:cTn id="30" dur="500" fill="hold"/>
                                        <p:tgtEl>
                                          <p:spTgt spid="60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605">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605">
                                            <p:txEl>
                                              <p:pRg st="1" end="1"/>
                                            </p:txEl>
                                          </p:spTgt>
                                        </p:tgtEl>
                                        <p:attrNameLst>
                                          <p:attrName>style.visibility</p:attrName>
                                        </p:attrNameLst>
                                      </p:cBhvr>
                                      <p:to>
                                        <p:strVal val="visible"/>
                                      </p:to>
                                    </p:set>
                                    <p:anim calcmode="lin" valueType="num">
                                      <p:cBhvr>
                                        <p:cTn id="35" dur="500" fill="hold"/>
                                        <p:tgtEl>
                                          <p:spTgt spid="605">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605">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605">
                                            <p:txEl>
                                              <p:pRg st="2" end="2"/>
                                            </p:txEl>
                                          </p:spTgt>
                                        </p:tgtEl>
                                        <p:attrNameLst>
                                          <p:attrName>style.visibility</p:attrName>
                                        </p:attrNameLst>
                                      </p:cBhvr>
                                      <p:to>
                                        <p:strVal val="visible"/>
                                      </p:to>
                                    </p:set>
                                    <p:anim calcmode="lin" valueType="num">
                                      <p:cBhvr>
                                        <p:cTn id="40" dur="500" fill="hold"/>
                                        <p:tgtEl>
                                          <p:spTgt spid="605">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60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1" build="p" bldLvl="5" animBg="1" advAuto="0"/>
      <p:bldP spid="605" grpId="2"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Google Shape;242;p4"/>
          <p:cNvSpPr txBox="1">
            <a:spLocks noGrp="1"/>
          </p:cNvSpPr>
          <p:nvPr>
            <p:ph type="sldNum" sz="quarter" idx="4294967295"/>
          </p:nvPr>
        </p:nvSpPr>
        <p:spPr>
          <a:xfrm>
            <a:off x="8512067" y="6248398"/>
            <a:ext cx="174731"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7</a:t>
            </a:fld>
            <a:endParaRPr/>
          </a:p>
        </p:txBody>
      </p:sp>
      <p:sp>
        <p:nvSpPr>
          <p:cNvPr id="240" name="Google Shape;243;p4"/>
          <p:cNvSpPr txBox="1">
            <a:spLocks noGrp="1"/>
          </p:cNvSpPr>
          <p:nvPr>
            <p:ph type="title"/>
          </p:nvPr>
        </p:nvSpPr>
        <p:spPr>
          <a:prstGeom prst="rect">
            <a:avLst/>
          </a:prstGeom>
        </p:spPr>
        <p:txBody>
          <a:bodyPr/>
          <a:lstStyle/>
          <a:p>
            <a:r>
              <a:t>Authorship　著者</a:t>
            </a:r>
          </a:p>
        </p:txBody>
      </p:sp>
      <p:sp>
        <p:nvSpPr>
          <p:cNvPr id="241" name="Google Shape;244;p4"/>
          <p:cNvSpPr txBox="1">
            <a:spLocks noGrp="1"/>
          </p:cNvSpPr>
          <p:nvPr>
            <p:ph type="body" idx="1"/>
          </p:nvPr>
        </p:nvSpPr>
        <p:spPr>
          <a:xfrm>
            <a:off x="381000" y="1828800"/>
            <a:ext cx="8586869" cy="5029200"/>
          </a:xfrm>
          <a:prstGeom prst="rect">
            <a:avLst/>
          </a:prstGeom>
        </p:spPr>
        <p:txBody>
          <a:bodyPr/>
          <a:lstStyle/>
          <a:p>
            <a:pPr marL="0" indent="0" defTabSz="749808">
              <a:spcBef>
                <a:spcPts val="0"/>
              </a:spcBef>
              <a:buSzTx/>
              <a:buNone/>
              <a:defRPr sz="3600"/>
            </a:pPr>
            <a:r>
              <a:t>While the books are formally anonymous, they were composed using pre-existing sources that have not survived, some of which are named:</a:t>
            </a:r>
          </a:p>
          <a:p>
            <a:pPr marL="0" indent="0" defTabSz="749808">
              <a:spcBef>
                <a:spcPts val="0"/>
              </a:spcBef>
              <a:buSzTx/>
              <a:buNone/>
              <a:defRPr sz="3600"/>
            </a:pPr>
            <a:endParaRPr/>
          </a:p>
          <a:p>
            <a:pPr marL="0" indent="0" defTabSz="749808">
              <a:spcBef>
                <a:spcPts val="0"/>
              </a:spcBef>
              <a:buSzTx/>
              <a:buNone/>
              <a:defRPr sz="3300"/>
            </a:pPr>
            <a:r>
              <a:t>これらの書は正式には著者不詳だが、今は残っていない昔の資料を用いて書かれたことがわかる。その一部は名前が記されている: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1">
                                            <p:bg/>
                                          </p:spTgt>
                                        </p:tgtEl>
                                        <p:attrNameLst>
                                          <p:attrName>style.visibility</p:attrName>
                                        </p:attrNameLst>
                                      </p:cBhvr>
                                      <p:to>
                                        <p:strVal val="visible"/>
                                      </p:to>
                                    </p:set>
                                    <p:anim calcmode="lin" valueType="num">
                                      <p:cBhvr>
                                        <p:cTn id="7" dur="500" fill="hold"/>
                                        <p:tgtEl>
                                          <p:spTgt spid="241">
                                            <p:bg/>
                                          </p:spTgt>
                                        </p:tgtEl>
                                        <p:attrNameLst>
                                          <p:attrName>ppt_w</p:attrName>
                                        </p:attrNameLst>
                                      </p:cBhvr>
                                      <p:tavLst>
                                        <p:tav tm="0">
                                          <p:val>
                                            <p:fltVal val="0"/>
                                          </p:val>
                                        </p:tav>
                                        <p:tav tm="100000">
                                          <p:val>
                                            <p:strVal val="#ppt_w"/>
                                          </p:val>
                                        </p:tav>
                                      </p:tavLst>
                                    </p:anim>
                                    <p:anim calcmode="lin" valueType="num">
                                      <p:cBhvr>
                                        <p:cTn id="8" dur="500" fill="hold"/>
                                        <p:tgtEl>
                                          <p:spTgt spid="24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41">
                                            <p:txEl>
                                              <p:pRg st="0" end="0"/>
                                            </p:txEl>
                                          </p:spTgt>
                                        </p:tgtEl>
                                        <p:attrNameLst>
                                          <p:attrName>style.visibility</p:attrName>
                                        </p:attrNameLst>
                                      </p:cBhvr>
                                      <p:to>
                                        <p:strVal val="visible"/>
                                      </p:to>
                                    </p:set>
                                    <p:anim calcmode="lin" valueType="num">
                                      <p:cBhvr>
                                        <p:cTn id="11" dur="500" fill="hold"/>
                                        <p:tgtEl>
                                          <p:spTgt spid="24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41">
                                            <p:txEl>
                                              <p:pRg st="1" end="1"/>
                                            </p:txEl>
                                          </p:spTgt>
                                        </p:tgtEl>
                                        <p:attrNameLst>
                                          <p:attrName>style.visibility</p:attrName>
                                        </p:attrNameLst>
                                      </p:cBhvr>
                                      <p:to>
                                        <p:strVal val="visible"/>
                                      </p:to>
                                    </p:set>
                                    <p:anim calcmode="lin" valueType="num">
                                      <p:cBhvr>
                                        <p:cTn id="16" dur="500" fill="hold"/>
                                        <p:tgtEl>
                                          <p:spTgt spid="24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4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41">
                                            <p:txEl>
                                              <p:pRg st="2" end="2"/>
                                            </p:txEl>
                                          </p:spTgt>
                                        </p:tgtEl>
                                        <p:attrNameLst>
                                          <p:attrName>style.visibility</p:attrName>
                                        </p:attrNameLst>
                                      </p:cBhvr>
                                      <p:to>
                                        <p:strVal val="visible"/>
                                      </p:to>
                                    </p:set>
                                    <p:anim calcmode="lin" valueType="num">
                                      <p:cBhvr>
                                        <p:cTn id="21" dur="500" fill="hold"/>
                                        <p:tgtEl>
                                          <p:spTgt spid="24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4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build="p" bldLvl="5"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70</a:t>
            </a:fld>
            <a:endParaRPr/>
          </a:p>
        </p:txBody>
      </p:sp>
      <p:sp>
        <p:nvSpPr>
          <p:cNvPr id="608" name="The Reign of Omri (1 Kg. 16:21-28)"/>
          <p:cNvSpPr txBox="1">
            <a:spLocks noGrp="1"/>
          </p:cNvSpPr>
          <p:nvPr>
            <p:ph type="title" idx="4294967295"/>
          </p:nvPr>
        </p:nvSpPr>
        <p:spPr>
          <a:xfrm>
            <a:off x="457200" y="533400"/>
            <a:ext cx="8534400" cy="1219200"/>
          </a:xfrm>
          <a:prstGeom prst="rect">
            <a:avLst/>
          </a:prstGeom>
        </p:spPr>
        <p:txBody>
          <a:bodyPr/>
          <a:lstStyle/>
          <a:p>
            <a:pPr defTabSz="905255">
              <a:defRPr sz="4356"/>
            </a:pPr>
            <a:r>
              <a:t>The Reign of Omri </a:t>
            </a:r>
            <a:r>
              <a:rPr sz="2772"/>
              <a:t>(1 Kg. 16:21-28)</a:t>
            </a:r>
          </a:p>
          <a:p>
            <a:pPr defTabSz="905255">
              <a:defRPr sz="4356"/>
            </a:pPr>
            <a:r>
              <a:rPr sz="2772"/>
              <a:t>オムリの治世（1列王記16:21–28）</a:t>
            </a:r>
          </a:p>
        </p:txBody>
      </p:sp>
      <p:sp>
        <p:nvSpPr>
          <p:cNvPr id="609" name="After a brief rivalry with another claimant to the throne (Tibni), Omri emerged as the popular king of Israel.…"/>
          <p:cNvSpPr txBox="1">
            <a:spLocks noGrp="1"/>
          </p:cNvSpPr>
          <p:nvPr>
            <p:ph type="body" sz="half" idx="4294967295"/>
          </p:nvPr>
        </p:nvSpPr>
        <p:spPr>
          <a:xfrm>
            <a:off x="228598" y="1879601"/>
            <a:ext cx="8686804" cy="2256118"/>
          </a:xfrm>
          <a:prstGeom prst="rect">
            <a:avLst/>
          </a:prstGeom>
        </p:spPr>
        <p:txBody>
          <a:bodyPr>
            <a:normAutofit lnSpcReduction="10000"/>
          </a:bodyPr>
          <a:lstStyle/>
          <a:p>
            <a:pPr marL="338328" indent="-338328" defTabSz="658368">
              <a:lnSpc>
                <a:spcPct val="90000"/>
              </a:lnSpc>
              <a:spcBef>
                <a:spcPts val="500"/>
              </a:spcBef>
              <a:buSzTx/>
              <a:buNone/>
              <a:defRPr sz="2304" b="1"/>
            </a:pPr>
            <a:r>
              <a:t>After a brief rivalry with another claimant to the throne (Tibni), Omri emerged as the popular king of Israel.</a:t>
            </a:r>
          </a:p>
          <a:p>
            <a:pPr marL="338328" indent="-338328" defTabSz="658368">
              <a:lnSpc>
                <a:spcPct val="90000"/>
              </a:lnSpc>
              <a:spcBef>
                <a:spcPts val="400"/>
              </a:spcBef>
              <a:defRPr sz="2016" i="1"/>
            </a:pPr>
            <a:r>
              <a:t>Omri purchased the hill of Samaria and moved the capital once again.</a:t>
            </a:r>
          </a:p>
          <a:p>
            <a:pPr marL="338328" indent="-338328" defTabSz="658368">
              <a:lnSpc>
                <a:spcPct val="90000"/>
              </a:lnSpc>
              <a:spcBef>
                <a:spcPts val="400"/>
              </a:spcBef>
              <a:defRPr sz="2016" i="1"/>
            </a:pPr>
            <a:r>
              <a:t>He continued the paganizing trend of his predecessors (1 Kg. 16:25-26).</a:t>
            </a:r>
          </a:p>
          <a:p>
            <a:pPr marL="338328" indent="-338328" defTabSz="658368">
              <a:lnSpc>
                <a:spcPct val="90000"/>
              </a:lnSpc>
              <a:spcBef>
                <a:spcPts val="400"/>
              </a:spcBef>
              <a:defRPr sz="2016" i="1"/>
            </a:pPr>
            <a:r>
              <a:t>Omri’s name appears in both Assyrian records as well as on the famous Moabite Stone.</a:t>
            </a:r>
          </a:p>
          <a:p>
            <a:pPr marL="338328" indent="-338328" defTabSz="658368">
              <a:lnSpc>
                <a:spcPct val="90000"/>
              </a:lnSpc>
              <a:spcBef>
                <a:spcPts val="400"/>
              </a:spcBef>
              <a:defRPr sz="2016" i="1"/>
            </a:pPr>
            <a:r>
              <a:t>When he died, his son Ahab succeeded him.</a:t>
            </a:r>
          </a:p>
        </p:txBody>
      </p:sp>
      <p:sp>
        <p:nvSpPr>
          <p:cNvPr id="610" name="After a brief rivalry with another claimant to the throne (Tibni), Omri emerged as the popular king of Israel.…"/>
          <p:cNvSpPr txBox="1"/>
          <p:nvPr/>
        </p:nvSpPr>
        <p:spPr>
          <a:xfrm>
            <a:off x="228598" y="4262717"/>
            <a:ext cx="8686804" cy="2411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51104" indent="-451104" defTabSz="877823">
              <a:lnSpc>
                <a:spcPct val="90000"/>
              </a:lnSpc>
              <a:spcBef>
                <a:spcPts val="600"/>
              </a:spcBef>
              <a:buClr>
                <a:srgbClr val="660000"/>
              </a:buClr>
              <a:defRPr sz="2016" b="1">
                <a:latin typeface="Times New Roman"/>
                <a:ea typeface="Times New Roman"/>
                <a:cs typeface="Times New Roman"/>
                <a:sym typeface="Times New Roman"/>
              </a:defRPr>
            </a:pPr>
            <a:r>
              <a:t>別の王位継承者(ティブニ)との短い対立の後、オムリがイスラエルの王として支持を集め即位</a:t>
            </a:r>
          </a:p>
          <a:p>
            <a:pPr marL="438911" indent="-304800" defTabSz="438911">
              <a:spcBef>
                <a:spcPts val="1100"/>
              </a:spcBef>
              <a:buSzPct val="100000"/>
              <a:buFont typeface="Times Roman"/>
              <a:buChar char="•"/>
              <a:defRPr sz="1727">
                <a:latin typeface="Times Roman"/>
                <a:ea typeface="Times Roman"/>
                <a:cs typeface="Times Roman"/>
                <a:sym typeface="Times Roman"/>
              </a:defRPr>
            </a:pPr>
            <a:r>
              <a:t>オムリはサマリアの丘を購入し、再び首都を移した。</a:t>
            </a:r>
          </a:p>
          <a:p>
            <a:pPr marL="438911" indent="-304800" defTabSz="438911">
              <a:spcBef>
                <a:spcPts val="1100"/>
              </a:spcBef>
              <a:buSzPct val="100000"/>
              <a:buFont typeface="Times Roman"/>
              <a:buChar char="•"/>
              <a:defRPr sz="1727">
                <a:latin typeface="Times Roman"/>
                <a:ea typeface="Times Roman"/>
                <a:cs typeface="Times Roman"/>
                <a:sym typeface="Times Roman"/>
              </a:defRPr>
            </a:pPr>
            <a:r>
              <a:t>彼は先代たちの偶像礼拝の傾向を引き継いだ（1列王記16:25-26）。</a:t>
            </a:r>
          </a:p>
          <a:p>
            <a:pPr marL="438911" indent="-304800" defTabSz="438911">
              <a:spcBef>
                <a:spcPts val="1100"/>
              </a:spcBef>
              <a:buSzPct val="100000"/>
              <a:buFont typeface="Times Roman"/>
              <a:buChar char="•"/>
              <a:defRPr sz="1727">
                <a:latin typeface="Times Roman"/>
                <a:ea typeface="Times Roman"/>
                <a:cs typeface="Times Roman"/>
                <a:sym typeface="Times Roman"/>
              </a:defRPr>
            </a:pPr>
            <a:r>
              <a:t>オムリの名はアッシリアの記録や有名なモアブ石碑にも登場する。</a:t>
            </a:r>
          </a:p>
          <a:p>
            <a:pPr marL="438911" indent="-304800" defTabSz="438911">
              <a:spcBef>
                <a:spcPts val="1100"/>
              </a:spcBef>
              <a:buSzPct val="100000"/>
              <a:buFont typeface="Times Roman"/>
              <a:buChar char="•"/>
              <a:defRPr sz="1727">
                <a:latin typeface="Times Roman"/>
                <a:ea typeface="Times Roman"/>
                <a:cs typeface="Times Roman"/>
                <a:sym typeface="Times Roman"/>
              </a:defRPr>
            </a:pPr>
            <a:r>
              <a:t>死後、息子アハブが王位を継いだ。</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09">
                                            <p:bg/>
                                          </p:spTgt>
                                        </p:tgtEl>
                                        <p:attrNameLst>
                                          <p:attrName>style.visibility</p:attrName>
                                        </p:attrNameLst>
                                      </p:cBhvr>
                                      <p:to>
                                        <p:strVal val="visible"/>
                                      </p:to>
                                    </p:set>
                                    <p:anim calcmode="lin" valueType="num">
                                      <p:cBhvr>
                                        <p:cTn id="7" dur="500" fill="hold"/>
                                        <p:tgtEl>
                                          <p:spTgt spid="609">
                                            <p:bg/>
                                          </p:spTgt>
                                        </p:tgtEl>
                                        <p:attrNameLst>
                                          <p:attrName>ppt_w</p:attrName>
                                        </p:attrNameLst>
                                      </p:cBhvr>
                                      <p:tavLst>
                                        <p:tav tm="0">
                                          <p:val>
                                            <p:fltVal val="0"/>
                                          </p:val>
                                        </p:tav>
                                        <p:tav tm="100000">
                                          <p:val>
                                            <p:strVal val="#ppt_w"/>
                                          </p:val>
                                        </p:tav>
                                      </p:tavLst>
                                    </p:anim>
                                    <p:anim calcmode="lin" valueType="num">
                                      <p:cBhvr>
                                        <p:cTn id="8" dur="500" fill="hold"/>
                                        <p:tgtEl>
                                          <p:spTgt spid="6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09">
                                            <p:txEl>
                                              <p:pRg st="0" end="0"/>
                                            </p:txEl>
                                          </p:spTgt>
                                        </p:tgtEl>
                                        <p:attrNameLst>
                                          <p:attrName>style.visibility</p:attrName>
                                        </p:attrNameLst>
                                      </p:cBhvr>
                                      <p:to>
                                        <p:strVal val="visible"/>
                                      </p:to>
                                    </p:set>
                                    <p:anim calcmode="lin" valueType="num">
                                      <p:cBhvr>
                                        <p:cTn id="11" dur="500" fill="hold"/>
                                        <p:tgtEl>
                                          <p:spTgt spid="6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0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609">
                                            <p:txEl>
                                              <p:pRg st="1" end="1"/>
                                            </p:txEl>
                                          </p:spTgt>
                                        </p:tgtEl>
                                        <p:attrNameLst>
                                          <p:attrName>style.visibility</p:attrName>
                                        </p:attrNameLst>
                                      </p:cBhvr>
                                      <p:to>
                                        <p:strVal val="visible"/>
                                      </p:to>
                                    </p:set>
                                    <p:anim calcmode="lin" valueType="num">
                                      <p:cBhvr>
                                        <p:cTn id="16" dur="500" fill="hold"/>
                                        <p:tgtEl>
                                          <p:spTgt spid="60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09">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609">
                                            <p:txEl>
                                              <p:pRg st="2" end="2"/>
                                            </p:txEl>
                                          </p:spTgt>
                                        </p:tgtEl>
                                        <p:attrNameLst>
                                          <p:attrName>style.visibility</p:attrName>
                                        </p:attrNameLst>
                                      </p:cBhvr>
                                      <p:to>
                                        <p:strVal val="visible"/>
                                      </p:to>
                                    </p:set>
                                    <p:anim calcmode="lin" valueType="num">
                                      <p:cBhvr>
                                        <p:cTn id="21" dur="500" fill="hold"/>
                                        <p:tgtEl>
                                          <p:spTgt spid="60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0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609">
                                            <p:txEl>
                                              <p:pRg st="3" end="3"/>
                                            </p:txEl>
                                          </p:spTgt>
                                        </p:tgtEl>
                                        <p:attrNameLst>
                                          <p:attrName>style.visibility</p:attrName>
                                        </p:attrNameLst>
                                      </p:cBhvr>
                                      <p:to>
                                        <p:strVal val="visible"/>
                                      </p:to>
                                    </p:set>
                                    <p:anim calcmode="lin" valueType="num">
                                      <p:cBhvr>
                                        <p:cTn id="27" dur="500" fill="hold"/>
                                        <p:tgtEl>
                                          <p:spTgt spid="60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60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609">
                                            <p:txEl>
                                              <p:pRg st="4" end="4"/>
                                            </p:txEl>
                                          </p:spTgt>
                                        </p:tgtEl>
                                        <p:attrNameLst>
                                          <p:attrName>style.visibility</p:attrName>
                                        </p:attrNameLst>
                                      </p:cBhvr>
                                      <p:to>
                                        <p:strVal val="visible"/>
                                      </p:to>
                                    </p:set>
                                    <p:anim calcmode="lin" valueType="num">
                                      <p:cBhvr>
                                        <p:cTn id="33" dur="500" fill="hold"/>
                                        <p:tgtEl>
                                          <p:spTgt spid="60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609">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2" nodeType="afterEffect">
                                  <p:stCondLst>
                                    <p:cond delay="0"/>
                                  </p:stCondLst>
                                  <p:iterate>
                                    <p:tmAbs val="0"/>
                                  </p:iterate>
                                  <p:childTnLst>
                                    <p:set>
                                      <p:cBhvr>
                                        <p:cTn id="37" fill="hold"/>
                                        <p:tgtEl>
                                          <p:spTgt spid="610">
                                            <p:bg/>
                                          </p:spTgt>
                                        </p:tgtEl>
                                        <p:attrNameLst>
                                          <p:attrName>style.visibility</p:attrName>
                                        </p:attrNameLst>
                                      </p:cBhvr>
                                      <p:to>
                                        <p:strVal val="visible"/>
                                      </p:to>
                                    </p:set>
                                    <p:anim calcmode="lin" valueType="num">
                                      <p:cBhvr>
                                        <p:cTn id="38" dur="500" fill="hold"/>
                                        <p:tgtEl>
                                          <p:spTgt spid="610">
                                            <p:bg/>
                                          </p:spTgt>
                                        </p:tgtEl>
                                        <p:attrNameLst>
                                          <p:attrName>ppt_w</p:attrName>
                                        </p:attrNameLst>
                                      </p:cBhvr>
                                      <p:tavLst>
                                        <p:tav tm="0">
                                          <p:val>
                                            <p:fltVal val="0"/>
                                          </p:val>
                                        </p:tav>
                                        <p:tav tm="100000">
                                          <p:val>
                                            <p:strVal val="#ppt_w"/>
                                          </p:val>
                                        </p:tav>
                                      </p:tavLst>
                                    </p:anim>
                                    <p:anim calcmode="lin" valueType="num">
                                      <p:cBhvr>
                                        <p:cTn id="39" dur="500" fill="hold"/>
                                        <p:tgtEl>
                                          <p:spTgt spid="610">
                                            <p:bg/>
                                          </p:spTgt>
                                        </p:tgtEl>
                                        <p:attrNameLst>
                                          <p:attrName>ppt_h</p:attrName>
                                        </p:attrNameLst>
                                      </p:cBhvr>
                                      <p:tavLst>
                                        <p:tav tm="0">
                                          <p:val>
                                            <p:fltVal val="0"/>
                                          </p:val>
                                        </p:tav>
                                        <p:tav tm="100000">
                                          <p:val>
                                            <p:strVal val="#ppt_h"/>
                                          </p:val>
                                        </p:tav>
                                      </p:tavLst>
                                    </p:anim>
                                  </p:childTnLst>
                                </p:cTn>
                              </p:par>
                              <p:par>
                                <p:cTn id="40" presetID="23" presetClass="entr" presetSubtype="16" fill="hold" grpId="2" nodeType="withEffect">
                                  <p:stCondLst>
                                    <p:cond delay="0"/>
                                  </p:stCondLst>
                                  <p:iterate>
                                    <p:tmAbs val="0"/>
                                  </p:iterate>
                                  <p:childTnLst>
                                    <p:set>
                                      <p:cBhvr>
                                        <p:cTn id="41" fill="hold"/>
                                        <p:tgtEl>
                                          <p:spTgt spid="610">
                                            <p:txEl>
                                              <p:pRg st="0" end="0"/>
                                            </p:txEl>
                                          </p:spTgt>
                                        </p:tgtEl>
                                        <p:attrNameLst>
                                          <p:attrName>style.visibility</p:attrName>
                                        </p:attrNameLst>
                                      </p:cBhvr>
                                      <p:to>
                                        <p:strVal val="visible"/>
                                      </p:to>
                                    </p:set>
                                    <p:anim calcmode="lin" valueType="num">
                                      <p:cBhvr>
                                        <p:cTn id="42" dur="500" fill="hold"/>
                                        <p:tgtEl>
                                          <p:spTgt spid="610">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610">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3" presetClass="entr" presetSubtype="16" fill="hold" grpId="2" nodeType="afterEffect">
                                  <p:stCondLst>
                                    <p:cond delay="0"/>
                                  </p:stCondLst>
                                  <p:iterate>
                                    <p:tmAbs val="0"/>
                                  </p:iterate>
                                  <p:childTnLst>
                                    <p:set>
                                      <p:cBhvr>
                                        <p:cTn id="46" fill="hold"/>
                                        <p:tgtEl>
                                          <p:spTgt spid="610">
                                            <p:txEl>
                                              <p:pRg st="1" end="1"/>
                                            </p:txEl>
                                          </p:spTgt>
                                        </p:tgtEl>
                                        <p:attrNameLst>
                                          <p:attrName>style.visibility</p:attrName>
                                        </p:attrNameLst>
                                      </p:cBhvr>
                                      <p:to>
                                        <p:strVal val="visible"/>
                                      </p:to>
                                    </p:set>
                                    <p:anim calcmode="lin" valueType="num">
                                      <p:cBhvr>
                                        <p:cTn id="47" dur="500" fill="hold"/>
                                        <p:tgtEl>
                                          <p:spTgt spid="610">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610">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23" presetClass="entr" presetSubtype="16" fill="hold" grpId="2" nodeType="afterEffect">
                                  <p:stCondLst>
                                    <p:cond delay="0"/>
                                  </p:stCondLst>
                                  <p:iterate>
                                    <p:tmAbs val="0"/>
                                  </p:iterate>
                                  <p:childTnLst>
                                    <p:set>
                                      <p:cBhvr>
                                        <p:cTn id="51" fill="hold"/>
                                        <p:tgtEl>
                                          <p:spTgt spid="610">
                                            <p:txEl>
                                              <p:pRg st="2" end="2"/>
                                            </p:txEl>
                                          </p:spTgt>
                                        </p:tgtEl>
                                        <p:attrNameLst>
                                          <p:attrName>style.visibility</p:attrName>
                                        </p:attrNameLst>
                                      </p:cBhvr>
                                      <p:to>
                                        <p:strVal val="visible"/>
                                      </p:to>
                                    </p:set>
                                    <p:anim calcmode="lin" valueType="num">
                                      <p:cBhvr>
                                        <p:cTn id="52" dur="500" fill="hold"/>
                                        <p:tgtEl>
                                          <p:spTgt spid="610">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6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2" nodeType="clickEffect">
                                  <p:stCondLst>
                                    <p:cond delay="0"/>
                                  </p:stCondLst>
                                  <p:iterate>
                                    <p:tmAbs val="0"/>
                                  </p:iterate>
                                  <p:childTnLst>
                                    <p:set>
                                      <p:cBhvr>
                                        <p:cTn id="57" fill="hold"/>
                                        <p:tgtEl>
                                          <p:spTgt spid="610">
                                            <p:txEl>
                                              <p:pRg st="3" end="3"/>
                                            </p:txEl>
                                          </p:spTgt>
                                        </p:tgtEl>
                                        <p:attrNameLst>
                                          <p:attrName>style.visibility</p:attrName>
                                        </p:attrNameLst>
                                      </p:cBhvr>
                                      <p:to>
                                        <p:strVal val="visible"/>
                                      </p:to>
                                    </p:set>
                                    <p:anim calcmode="lin" valueType="num">
                                      <p:cBhvr>
                                        <p:cTn id="58" dur="500" fill="hold"/>
                                        <p:tgtEl>
                                          <p:spTgt spid="610">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61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2" nodeType="clickEffect">
                                  <p:stCondLst>
                                    <p:cond delay="0"/>
                                  </p:stCondLst>
                                  <p:iterate>
                                    <p:tmAbs val="0"/>
                                  </p:iterate>
                                  <p:childTnLst>
                                    <p:set>
                                      <p:cBhvr>
                                        <p:cTn id="63" fill="hold"/>
                                        <p:tgtEl>
                                          <p:spTgt spid="610">
                                            <p:txEl>
                                              <p:pRg st="4" end="4"/>
                                            </p:txEl>
                                          </p:spTgt>
                                        </p:tgtEl>
                                        <p:attrNameLst>
                                          <p:attrName>style.visibility</p:attrName>
                                        </p:attrNameLst>
                                      </p:cBhvr>
                                      <p:to>
                                        <p:strVal val="visible"/>
                                      </p:to>
                                    </p:set>
                                    <p:anim calcmode="lin" valueType="num">
                                      <p:cBhvr>
                                        <p:cTn id="64" dur="500" fill="hold"/>
                                        <p:tgtEl>
                                          <p:spTgt spid="610">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61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1" build="p" bldLvl="5" animBg="1" advAuto="0"/>
      <p:bldP spid="610" grpId="2" build="p" bldLvl="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tela of Mesha (Moabite Stone) This black basalt stela nearly 4’ tall has a 35 line inscription in Moabite. It describes Moab’s vassalship to Omri of Israel. When efforts were made to purchase the monument after its discovery in the Transjordan in 1868, "/>
          <p:cNvSpPr txBox="1">
            <a:spLocks noGrp="1"/>
          </p:cNvSpPr>
          <p:nvPr>
            <p:ph type="title" idx="4294967295"/>
          </p:nvPr>
        </p:nvSpPr>
        <p:spPr>
          <a:xfrm>
            <a:off x="168835" y="174127"/>
            <a:ext cx="5029201" cy="6227455"/>
          </a:xfrm>
          <a:prstGeom prst="rect">
            <a:avLst/>
          </a:prstGeom>
        </p:spPr>
        <p:txBody>
          <a:bodyPr/>
          <a:lstStyle/>
          <a:p>
            <a:pPr algn="r" defTabSz="886966">
              <a:defRPr sz="3400">
                <a:latin typeface="Lucida Bright"/>
                <a:ea typeface="Lucida Bright"/>
                <a:cs typeface="Lucida Bright"/>
                <a:sym typeface="Lucida Bright"/>
              </a:defRPr>
            </a:pPr>
            <a:r>
              <a:rPr dirty="0"/>
              <a:t>Stela of Mesha (Moabite Stone)</a:t>
            </a:r>
            <a:br>
              <a:rPr dirty="0"/>
            </a:br>
            <a:r>
              <a:rPr sz="2300" dirty="0">
                <a:latin typeface="Arial Narrow"/>
                <a:ea typeface="Arial Narrow"/>
                <a:cs typeface="Arial Narrow"/>
                <a:sym typeface="Arial Narrow"/>
              </a:rPr>
              <a:t>This black basalt stela nearly 4’ tall has a 35</a:t>
            </a:r>
            <a:r>
              <a:rPr lang="en-US" sz="2300" dirty="0">
                <a:latin typeface="Arial Narrow"/>
                <a:ea typeface="Arial Narrow"/>
                <a:cs typeface="Arial Narrow"/>
                <a:sym typeface="Arial Narrow"/>
              </a:rPr>
              <a:t>-</a:t>
            </a:r>
            <a:r>
              <a:rPr sz="2300" dirty="0">
                <a:latin typeface="Arial Narrow"/>
                <a:ea typeface="Arial Narrow"/>
                <a:cs typeface="Arial Narrow"/>
                <a:sym typeface="Arial Narrow"/>
              </a:rPr>
              <a:t> line inscription in Moabite. It describes Moab’s </a:t>
            </a:r>
            <a:r>
              <a:rPr sz="2300" dirty="0" err="1">
                <a:latin typeface="Arial Narrow"/>
                <a:ea typeface="Arial Narrow"/>
                <a:cs typeface="Arial Narrow"/>
                <a:sym typeface="Arial Narrow"/>
              </a:rPr>
              <a:t>vassalship</a:t>
            </a:r>
            <a:r>
              <a:rPr sz="2300" dirty="0">
                <a:latin typeface="Arial Narrow"/>
                <a:ea typeface="Arial Narrow"/>
                <a:cs typeface="Arial Narrow"/>
                <a:sym typeface="Arial Narrow"/>
              </a:rPr>
              <a:t> to Omri of Israel. When efforts were made to purchase the monument after its discovery in the Transjordan in 1868, the Bedouins became suspicious and heated the stone in a fire, dashing it with cold water so that it shattered into many pieces. Eventually, most of the pieces were retrieved and reassembled by scholars.</a:t>
            </a:r>
            <a:br>
              <a:rPr sz="2300" dirty="0">
                <a:latin typeface="Arial Narrow"/>
                <a:ea typeface="Arial Narrow"/>
                <a:cs typeface="Arial Narrow"/>
                <a:sym typeface="Arial Narrow"/>
              </a:rPr>
            </a:br>
            <a:br>
              <a:rPr sz="2300" dirty="0">
                <a:latin typeface="Arial Narrow"/>
                <a:ea typeface="Arial Narrow"/>
                <a:cs typeface="Arial Narrow"/>
                <a:sym typeface="Arial Narrow"/>
              </a:rPr>
            </a:br>
            <a:r>
              <a:rPr sz="2300" b="1" i="1" dirty="0">
                <a:latin typeface="Arial Narrow"/>
                <a:ea typeface="Arial Narrow"/>
                <a:cs typeface="Arial Narrow"/>
                <a:sym typeface="Arial Narrow"/>
              </a:rPr>
              <a:t>“As for Omri, king of Israel, he humbled Moab many days, for Chemosh was angry at his land.”</a:t>
            </a:r>
          </a:p>
        </p:txBody>
      </p:sp>
      <p:pic>
        <p:nvPicPr>
          <p:cNvPr id="2" name="Picture 1">
            <a:extLst>
              <a:ext uri="{FF2B5EF4-FFF2-40B4-BE49-F238E27FC236}">
                <a16:creationId xmlns:a16="http://schemas.microsoft.com/office/drawing/2014/main" id="{E473CD51-F6A2-17E7-2BD7-16F4C7966878}"/>
              </a:ext>
            </a:extLst>
          </p:cNvPr>
          <p:cNvPicPr>
            <a:picLocks noChangeAspect="1"/>
          </p:cNvPicPr>
          <p:nvPr/>
        </p:nvPicPr>
        <p:blipFill>
          <a:blip r:embed="rId2"/>
          <a:stretch>
            <a:fillRect/>
          </a:stretch>
        </p:blipFill>
        <p:spPr>
          <a:xfrm>
            <a:off x="5413248" y="0"/>
            <a:ext cx="3730752" cy="6858000"/>
          </a:xfrm>
          <a:prstGeom prst="rect">
            <a:avLst/>
          </a:prstGeom>
        </p:spPr>
      </p:pic>
      <p:sp>
        <p:nvSpPr>
          <p:cNvPr id="3" name="The Louvre, Paris"/>
          <p:cNvSpPr txBox="1"/>
          <p:nvPr/>
        </p:nvSpPr>
        <p:spPr>
          <a:xfrm>
            <a:off x="7284718" y="6338887"/>
            <a:ext cx="15849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rPr dirty="0"/>
              <a:t>The Louvre, Paris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tela of Mesha (Moabite Stone) This black basalt stela nearly 4’ tall has a 35 line inscription in Moabite. It describes Moab’s vassalship to Omri of Israel. When efforts were made to purchase the monument after its discovery in the Transjordan in 1868, "/>
          <p:cNvSpPr txBox="1">
            <a:spLocks noGrp="1"/>
          </p:cNvSpPr>
          <p:nvPr>
            <p:ph type="title" idx="4294967295"/>
          </p:nvPr>
        </p:nvSpPr>
        <p:spPr>
          <a:xfrm>
            <a:off x="228600" y="171960"/>
            <a:ext cx="5029200" cy="6375780"/>
          </a:xfrm>
          <a:prstGeom prst="rect">
            <a:avLst/>
          </a:prstGeom>
        </p:spPr>
        <p:txBody>
          <a:bodyPr/>
          <a:lstStyle/>
          <a:p>
            <a:pPr defTabSz="824879">
              <a:defRPr sz="3162">
                <a:latin typeface="Lucida Bright"/>
                <a:ea typeface="Lucida Bright"/>
                <a:cs typeface="Lucida Bright"/>
                <a:sym typeface="Lucida Bright"/>
              </a:defRPr>
            </a:pPr>
            <a:r>
              <a:rPr dirty="0" err="1"/>
              <a:t>メシャ石碑（モアブ石</a:t>
            </a:r>
            <a:r>
              <a:rPr dirty="0"/>
              <a:t>）</a:t>
            </a:r>
          </a:p>
          <a:p>
            <a:pPr defTabSz="425195">
              <a:defRPr sz="1116">
                <a:solidFill>
                  <a:srgbClr val="000000"/>
                </a:solidFill>
              </a:defRPr>
            </a:pPr>
            <a:r>
              <a:rPr sz="2139" dirty="0"/>
              <a:t>この黒い玄武岩の石碑は高さ約4フィート（約120cm）で、モアブ語で35行の銘文が刻まれています。イスラエルのオムリ王に対するモアブの従属を記述しています。1868年にヨルダン川東岸で発見された際、この石碑を購入しようとしたところ、ベドウィンの人々が疑いを抱き、石を火で熱し、その後冷水をかけて粉々に砕いてしまいました。最終的に、多くの破片が回収され、学者たちによって再び組み立てられました。</a:t>
            </a:r>
            <a:br>
              <a:rPr sz="2139" dirty="0"/>
            </a:br>
            <a:br>
              <a:rPr sz="2139" dirty="0"/>
            </a:br>
            <a:r>
              <a:rPr sz="2139" b="1" i="1" dirty="0"/>
              <a:t>“</a:t>
            </a:r>
            <a:r>
              <a:rPr sz="2139" b="1" i="1" dirty="0" err="1"/>
              <a:t>イスラエルの王オムリは</a:t>
            </a:r>
            <a:r>
              <a:rPr sz="2139" b="1" i="1" dirty="0"/>
              <a:t>、</a:t>
            </a:r>
          </a:p>
          <a:p>
            <a:pPr algn="ctr" defTabSz="425195">
              <a:defRPr sz="1116">
                <a:solidFill>
                  <a:srgbClr val="000000"/>
                </a:solidFill>
              </a:defRPr>
            </a:pPr>
            <a:r>
              <a:rPr sz="2139" b="1" i="1" dirty="0" err="1"/>
              <a:t>多くの日々モアブを屈服させた</a:t>
            </a:r>
            <a:r>
              <a:rPr sz="2139" b="1" i="1" dirty="0"/>
              <a:t>。</a:t>
            </a:r>
          </a:p>
          <a:p>
            <a:pPr algn="ctr" defTabSz="425195">
              <a:defRPr sz="1116">
                <a:solidFill>
                  <a:srgbClr val="000000"/>
                </a:solidFill>
              </a:defRPr>
            </a:pPr>
            <a:r>
              <a:rPr sz="2139" b="1" i="1" dirty="0" err="1"/>
              <a:t>ケモシュがその地に怒ったためである</a:t>
            </a:r>
            <a:r>
              <a:rPr sz="2139" b="1" i="1" dirty="0"/>
              <a:t>”</a:t>
            </a:r>
          </a:p>
        </p:txBody>
      </p:sp>
      <p:pic>
        <p:nvPicPr>
          <p:cNvPr id="3" name="Picture 2">
            <a:extLst>
              <a:ext uri="{FF2B5EF4-FFF2-40B4-BE49-F238E27FC236}">
                <a16:creationId xmlns:a16="http://schemas.microsoft.com/office/drawing/2014/main" id="{4F57797F-7C6E-8F4E-702F-A6F931FA0B82}"/>
              </a:ext>
            </a:extLst>
          </p:cNvPr>
          <p:cNvPicPr>
            <a:picLocks noChangeAspect="1"/>
          </p:cNvPicPr>
          <p:nvPr/>
        </p:nvPicPr>
        <p:blipFill>
          <a:blip r:embed="rId2"/>
          <a:stretch>
            <a:fillRect/>
          </a:stretch>
        </p:blipFill>
        <p:spPr>
          <a:xfrm>
            <a:off x="5413248" y="0"/>
            <a:ext cx="3730752" cy="6858000"/>
          </a:xfrm>
          <a:prstGeom prst="rect">
            <a:avLst/>
          </a:prstGeom>
        </p:spPr>
      </p:pic>
      <p:sp>
        <p:nvSpPr>
          <p:cNvPr id="4" name="The Louvre, Paris"/>
          <p:cNvSpPr txBox="1"/>
          <p:nvPr/>
        </p:nvSpPr>
        <p:spPr>
          <a:xfrm>
            <a:off x="7284718" y="6338887"/>
            <a:ext cx="1584963"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rPr dirty="0"/>
              <a:t>The Louvre, Paris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Harvard University excavations of the palace of Omri and Ahab in Samaria; the style of masonry derives from Phoenicia, the home of Ahab’s wife."/>
          <p:cNvSpPr txBox="1">
            <a:spLocks noGrp="1"/>
          </p:cNvSpPr>
          <p:nvPr>
            <p:ph type="title" idx="4294967295"/>
          </p:nvPr>
        </p:nvSpPr>
        <p:spPr>
          <a:xfrm>
            <a:off x="-2" y="76200"/>
            <a:ext cx="9144004" cy="762000"/>
          </a:xfrm>
          <a:prstGeom prst="rect">
            <a:avLst/>
          </a:prstGeom>
        </p:spPr>
        <p:txBody>
          <a:bodyPr>
            <a:normAutofit fontScale="90000"/>
          </a:bodyPr>
          <a:lstStyle>
            <a:lvl1pPr algn="ctr" defTabSz="859993">
              <a:defRPr sz="2277">
                <a:latin typeface="Arial Narrow"/>
                <a:ea typeface="Arial Narrow"/>
                <a:cs typeface="Arial Narrow"/>
                <a:sym typeface="Arial Narrow"/>
              </a:defRPr>
            </a:lvl1pPr>
          </a:lstStyle>
          <a:p>
            <a:r>
              <a:t>Harvard University excavations of the palace of Omri and Ahab in Samaria; the style of masonry derives from Phoenicia, the home of Ahab’s wife.</a:t>
            </a:r>
          </a:p>
        </p:txBody>
      </p:sp>
      <p:sp>
        <p:nvSpPr>
          <p:cNvPr id="622" name="ハーバード大学によるサマリアでのオムリ王とアハブ王の宮殿の発掘調査。…"/>
          <p:cNvSpPr txBox="1"/>
          <p:nvPr/>
        </p:nvSpPr>
        <p:spPr>
          <a:xfrm>
            <a:off x="519566" y="900328"/>
            <a:ext cx="8405221" cy="726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b="1">
                <a:latin typeface="Times Roman"/>
                <a:ea typeface="Times Roman"/>
                <a:cs typeface="Times Roman"/>
                <a:sym typeface="Times Roman"/>
              </a:defRPr>
            </a:pPr>
            <a:r>
              <a:t>ハーバード大学によるサマリアでのオムリ王とアハブ王の宮殿の発掘調査。</a:t>
            </a:r>
          </a:p>
          <a:p>
            <a:pPr algn="ctr" defTabSz="457200">
              <a:defRPr b="1">
                <a:latin typeface="Times Roman"/>
                <a:ea typeface="Times Roman"/>
                <a:cs typeface="Times Roman"/>
                <a:sym typeface="Times Roman"/>
              </a:defRPr>
            </a:pPr>
            <a:r>
              <a:t>石工の様式は、アハブの妻の出身地であるフェニキアに由来しています。</a:t>
            </a:r>
          </a:p>
        </p:txBody>
      </p:sp>
      <p:pic>
        <p:nvPicPr>
          <p:cNvPr id="2" name="Picture 1">
            <a:extLst>
              <a:ext uri="{FF2B5EF4-FFF2-40B4-BE49-F238E27FC236}">
                <a16:creationId xmlns:a16="http://schemas.microsoft.com/office/drawing/2014/main" id="{B5B5BEB1-33C4-1FDB-A32C-8AEEF0A646C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900328"/>
            <a:ext cx="9144000" cy="5998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74</a:t>
            </a:fld>
            <a:endParaRPr/>
          </a:p>
        </p:txBody>
      </p:sp>
      <p:sp>
        <p:nvSpPr>
          <p:cNvPr id="625" name="The Contest Between Yahweh &amp; Ba’al"/>
          <p:cNvSpPr txBox="1">
            <a:spLocks noGrp="1"/>
          </p:cNvSpPr>
          <p:nvPr>
            <p:ph type="title" idx="4294967295"/>
          </p:nvPr>
        </p:nvSpPr>
        <p:spPr>
          <a:xfrm>
            <a:off x="457200" y="681659"/>
            <a:ext cx="8229600" cy="1438270"/>
          </a:xfrm>
          <a:prstGeom prst="rect">
            <a:avLst/>
          </a:prstGeom>
        </p:spPr>
        <p:txBody>
          <a:bodyPr anchor="ctr"/>
          <a:lstStyle/>
          <a:p>
            <a:pPr algn="ctr" defTabSz="493776">
              <a:defRPr sz="2970"/>
            </a:pPr>
            <a:r>
              <a:t>The Contest Between Yahweh &amp; Ba’al</a:t>
            </a:r>
          </a:p>
          <a:p>
            <a:pPr algn="ctr" defTabSz="493776">
              <a:defRPr sz="2970"/>
            </a:pPr>
            <a:r>
              <a:t>ヤハウェとバアルの対決</a:t>
            </a:r>
          </a:p>
        </p:txBody>
      </p:sp>
      <p:sp>
        <p:nvSpPr>
          <p:cNvPr id="626" name="The alternative worship shrines at Bethel and Dan left the northern kingdom wide open to the Ba’al fertility cult.…"/>
          <p:cNvSpPr txBox="1">
            <a:spLocks noGrp="1"/>
          </p:cNvSpPr>
          <p:nvPr>
            <p:ph type="body" sz="half" idx="4294967295"/>
          </p:nvPr>
        </p:nvSpPr>
        <p:spPr>
          <a:xfrm>
            <a:off x="457200" y="1828800"/>
            <a:ext cx="8229600" cy="2556415"/>
          </a:xfrm>
          <a:prstGeom prst="rect">
            <a:avLst/>
          </a:prstGeom>
        </p:spPr>
        <p:txBody>
          <a:bodyPr/>
          <a:lstStyle/>
          <a:p>
            <a:pPr marL="380618" indent="-380618" defTabSz="740663">
              <a:spcBef>
                <a:spcPts val="500"/>
              </a:spcBef>
              <a:buSzTx/>
              <a:buNone/>
              <a:defRPr sz="2592" b="1"/>
            </a:pPr>
            <a:r>
              <a:t>The alternative worship shrines at Bethel and Dan left the northern kingdom wide open to the Ba’al fertility cult.</a:t>
            </a:r>
          </a:p>
          <a:p>
            <a:pPr marL="380618" indent="-380618" defTabSz="740663">
              <a:spcBef>
                <a:spcPts val="400"/>
              </a:spcBef>
              <a:defRPr sz="2268" i="1"/>
            </a:pPr>
            <a:r>
              <a:t>The golden calves were easily confused with the pedestal of Ba’al, the storm god who stood on the back of a bull.</a:t>
            </a:r>
          </a:p>
          <a:p>
            <a:pPr marL="380618" indent="-380618" defTabSz="740663">
              <a:spcBef>
                <a:spcPts val="400"/>
              </a:spcBef>
              <a:defRPr sz="2268" i="1"/>
            </a:pPr>
            <a:r>
              <a:t>Ahab was brazen enough to build a temple to Ba’al in Samaria, the new capital (1 Kg. 16:32).</a:t>
            </a:r>
          </a:p>
        </p:txBody>
      </p:sp>
      <p:sp>
        <p:nvSpPr>
          <p:cNvPr id="627" name="The alternative worship shrines at Bethel and Dan left the northern kingdom wide open to the Ba’al fertility cult.…"/>
          <p:cNvSpPr txBox="1"/>
          <p:nvPr/>
        </p:nvSpPr>
        <p:spPr>
          <a:xfrm>
            <a:off x="240084" y="4461412"/>
            <a:ext cx="9007578" cy="2556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spcBef>
                <a:spcPts val="700"/>
              </a:spcBef>
              <a:buClr>
                <a:srgbClr val="660000"/>
              </a:buClr>
              <a:defRPr sz="2500" b="1">
                <a:latin typeface="Times New Roman"/>
                <a:ea typeface="Times New Roman"/>
                <a:cs typeface="Times New Roman"/>
                <a:sym typeface="Times New Roman"/>
              </a:defRPr>
            </a:pPr>
            <a:r>
              <a:t>ベテルとダンにあった代替の礼拝所は、</a:t>
            </a:r>
          </a:p>
          <a:p>
            <a:pPr marL="469900" indent="-469900">
              <a:spcBef>
                <a:spcPts val="700"/>
              </a:spcBef>
              <a:buClr>
                <a:srgbClr val="660000"/>
              </a:buClr>
              <a:defRPr sz="2500" b="1">
                <a:latin typeface="Times New Roman"/>
                <a:ea typeface="Times New Roman"/>
                <a:cs typeface="Times New Roman"/>
                <a:sym typeface="Times New Roman"/>
              </a:defRPr>
            </a:pPr>
            <a:r>
              <a:t>北王国をバアルの豊穣の偶像礼拝に開放した</a:t>
            </a:r>
          </a:p>
          <a:p>
            <a:pPr marL="120315" indent="-120315" defTabSz="457200">
              <a:buSzPct val="100000"/>
              <a:buChar char="•"/>
              <a:defRPr>
                <a:latin typeface="Times Roman"/>
                <a:ea typeface="Times Roman"/>
                <a:cs typeface="Times Roman"/>
                <a:sym typeface="Times Roman"/>
              </a:defRPr>
            </a:pPr>
            <a:r>
              <a:t>金の子牛は、雄牛の背に立つ嵐の神バアルの台座と容易に混同された</a:t>
            </a:r>
          </a:p>
          <a:p>
            <a:pPr marL="120315" indent="-120315" defTabSz="457200">
              <a:buSzPct val="100000"/>
              <a:buChar char="•"/>
              <a:defRPr>
                <a:latin typeface="Times Roman"/>
                <a:ea typeface="Times Roman"/>
                <a:cs typeface="Times Roman"/>
                <a:sym typeface="Times Roman"/>
              </a:defRPr>
            </a:pPr>
            <a:r>
              <a:t>アハブは大胆にも、新しい都サマリアにバアルの神殿を建てた（1列王記16:32）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6">
                                            <p:bg/>
                                          </p:spTgt>
                                        </p:tgtEl>
                                        <p:attrNameLst>
                                          <p:attrName>style.visibility</p:attrName>
                                        </p:attrNameLst>
                                      </p:cBhvr>
                                      <p:to>
                                        <p:strVal val="visible"/>
                                      </p:to>
                                    </p:set>
                                    <p:anim calcmode="lin" valueType="num">
                                      <p:cBhvr>
                                        <p:cTn id="7" dur="500" fill="hold"/>
                                        <p:tgtEl>
                                          <p:spTgt spid="626">
                                            <p:bg/>
                                          </p:spTgt>
                                        </p:tgtEl>
                                        <p:attrNameLst>
                                          <p:attrName>ppt_w</p:attrName>
                                        </p:attrNameLst>
                                      </p:cBhvr>
                                      <p:tavLst>
                                        <p:tav tm="0">
                                          <p:val>
                                            <p:fltVal val="0"/>
                                          </p:val>
                                        </p:tav>
                                        <p:tav tm="100000">
                                          <p:val>
                                            <p:strVal val="#ppt_w"/>
                                          </p:val>
                                        </p:tav>
                                      </p:tavLst>
                                    </p:anim>
                                    <p:anim calcmode="lin" valueType="num">
                                      <p:cBhvr>
                                        <p:cTn id="8" dur="500" fill="hold"/>
                                        <p:tgtEl>
                                          <p:spTgt spid="62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6">
                                            <p:txEl>
                                              <p:pRg st="0" end="0"/>
                                            </p:txEl>
                                          </p:spTgt>
                                        </p:tgtEl>
                                        <p:attrNameLst>
                                          <p:attrName>style.visibility</p:attrName>
                                        </p:attrNameLst>
                                      </p:cBhvr>
                                      <p:to>
                                        <p:strVal val="visible"/>
                                      </p:to>
                                    </p:set>
                                    <p:anim calcmode="lin" valueType="num">
                                      <p:cBhvr>
                                        <p:cTn id="11" dur="500" fill="hold"/>
                                        <p:tgtEl>
                                          <p:spTgt spid="6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626">
                                            <p:txEl>
                                              <p:pRg st="1" end="1"/>
                                            </p:txEl>
                                          </p:spTgt>
                                        </p:tgtEl>
                                        <p:attrNameLst>
                                          <p:attrName>style.visibility</p:attrName>
                                        </p:attrNameLst>
                                      </p:cBhvr>
                                      <p:to>
                                        <p:strVal val="visible"/>
                                      </p:to>
                                    </p:set>
                                    <p:anim calcmode="lin" valueType="num">
                                      <p:cBhvr>
                                        <p:cTn id="16" dur="500" fill="hold"/>
                                        <p:tgtEl>
                                          <p:spTgt spid="626">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26">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626">
                                            <p:txEl>
                                              <p:pRg st="2" end="2"/>
                                            </p:txEl>
                                          </p:spTgt>
                                        </p:tgtEl>
                                        <p:attrNameLst>
                                          <p:attrName>style.visibility</p:attrName>
                                        </p:attrNameLst>
                                      </p:cBhvr>
                                      <p:to>
                                        <p:strVal val="visible"/>
                                      </p:to>
                                    </p:set>
                                    <p:anim calcmode="lin" valueType="num">
                                      <p:cBhvr>
                                        <p:cTn id="21" dur="500" fill="hold"/>
                                        <p:tgtEl>
                                          <p:spTgt spid="6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26">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627">
                                            <p:bg/>
                                          </p:spTgt>
                                        </p:tgtEl>
                                        <p:attrNameLst>
                                          <p:attrName>style.visibility</p:attrName>
                                        </p:attrNameLst>
                                      </p:cBhvr>
                                      <p:to>
                                        <p:strVal val="visible"/>
                                      </p:to>
                                    </p:set>
                                    <p:anim calcmode="lin" valueType="num">
                                      <p:cBhvr>
                                        <p:cTn id="26" dur="500" fill="hold"/>
                                        <p:tgtEl>
                                          <p:spTgt spid="627">
                                            <p:bg/>
                                          </p:spTgt>
                                        </p:tgtEl>
                                        <p:attrNameLst>
                                          <p:attrName>ppt_w</p:attrName>
                                        </p:attrNameLst>
                                      </p:cBhvr>
                                      <p:tavLst>
                                        <p:tav tm="0">
                                          <p:val>
                                            <p:fltVal val="0"/>
                                          </p:val>
                                        </p:tav>
                                        <p:tav tm="100000">
                                          <p:val>
                                            <p:strVal val="#ppt_w"/>
                                          </p:val>
                                        </p:tav>
                                      </p:tavLst>
                                    </p:anim>
                                    <p:anim calcmode="lin" valueType="num">
                                      <p:cBhvr>
                                        <p:cTn id="27" dur="500" fill="hold"/>
                                        <p:tgtEl>
                                          <p:spTgt spid="627">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627">
                                            <p:txEl>
                                              <p:pRg st="0" end="0"/>
                                            </p:txEl>
                                          </p:spTgt>
                                        </p:tgtEl>
                                        <p:attrNameLst>
                                          <p:attrName>style.visibility</p:attrName>
                                        </p:attrNameLst>
                                      </p:cBhvr>
                                      <p:to>
                                        <p:strVal val="visible"/>
                                      </p:to>
                                    </p:set>
                                    <p:anim calcmode="lin" valueType="num">
                                      <p:cBhvr>
                                        <p:cTn id="30" dur="500" fill="hold"/>
                                        <p:tgtEl>
                                          <p:spTgt spid="62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627">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627">
                                            <p:txEl>
                                              <p:pRg st="1" end="1"/>
                                            </p:txEl>
                                          </p:spTgt>
                                        </p:tgtEl>
                                        <p:attrNameLst>
                                          <p:attrName>style.visibility</p:attrName>
                                        </p:attrNameLst>
                                      </p:cBhvr>
                                      <p:to>
                                        <p:strVal val="visible"/>
                                      </p:to>
                                    </p:set>
                                    <p:anim calcmode="lin" valueType="num">
                                      <p:cBhvr>
                                        <p:cTn id="35" dur="500" fill="hold"/>
                                        <p:tgtEl>
                                          <p:spTgt spid="627">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627">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627">
                                            <p:txEl>
                                              <p:pRg st="2" end="2"/>
                                            </p:txEl>
                                          </p:spTgt>
                                        </p:tgtEl>
                                        <p:attrNameLst>
                                          <p:attrName>style.visibility</p:attrName>
                                        </p:attrNameLst>
                                      </p:cBhvr>
                                      <p:to>
                                        <p:strVal val="visible"/>
                                      </p:to>
                                    </p:set>
                                    <p:anim calcmode="lin" valueType="num">
                                      <p:cBhvr>
                                        <p:cTn id="40" dur="500" fill="hold"/>
                                        <p:tgtEl>
                                          <p:spTgt spid="627">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627">
                                            <p:txEl>
                                              <p:pRg st="2" end="2"/>
                                            </p:txEl>
                                          </p:spTgt>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23" presetClass="entr" presetSubtype="16" fill="hold" grpId="2" nodeType="afterEffect">
                                  <p:stCondLst>
                                    <p:cond delay="0"/>
                                  </p:stCondLst>
                                  <p:iterate>
                                    <p:tmAbs val="0"/>
                                  </p:iterate>
                                  <p:childTnLst>
                                    <p:set>
                                      <p:cBhvr>
                                        <p:cTn id="44" fill="hold"/>
                                        <p:tgtEl>
                                          <p:spTgt spid="627">
                                            <p:txEl>
                                              <p:pRg st="3" end="3"/>
                                            </p:txEl>
                                          </p:spTgt>
                                        </p:tgtEl>
                                        <p:attrNameLst>
                                          <p:attrName>style.visibility</p:attrName>
                                        </p:attrNameLst>
                                      </p:cBhvr>
                                      <p:to>
                                        <p:strVal val="visible"/>
                                      </p:to>
                                    </p:set>
                                    <p:anim calcmode="lin" valueType="num">
                                      <p:cBhvr>
                                        <p:cTn id="45" dur="500" fill="hold"/>
                                        <p:tgtEl>
                                          <p:spTgt spid="627">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62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1" build="p" bldLvl="5" animBg="1" advAuto="0"/>
      <p:bldP spid="627" grpId="2" build="p" bldLvl="5"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629" name="Canaanite Religion"/>
          <p:cNvSpPr txBox="1">
            <a:spLocks noGrp="1"/>
          </p:cNvSpPr>
          <p:nvPr>
            <p:ph type="title" idx="4294967295"/>
          </p:nvPr>
        </p:nvSpPr>
        <p:spPr>
          <a:xfrm>
            <a:off x="457200" y="-2"/>
            <a:ext cx="8229600" cy="1143004"/>
          </a:xfrm>
          <a:prstGeom prst="rect">
            <a:avLst/>
          </a:prstGeom>
        </p:spPr>
        <p:txBody>
          <a:bodyPr>
            <a:normAutofit/>
          </a:bodyPr>
          <a:lstStyle>
            <a:lvl1pPr defTabSz="658368">
              <a:defRPr sz="4320">
                <a:latin typeface="GENUINE"/>
                <a:ea typeface="GENUINE"/>
                <a:cs typeface="GENUINE"/>
                <a:sym typeface="GENUINE"/>
              </a:defRPr>
            </a:lvl1pPr>
          </a:lstStyle>
          <a:p>
            <a:r>
              <a:t>Canaanite Religion カナンの宗教</a:t>
            </a:r>
          </a:p>
        </p:txBody>
      </p:sp>
      <p:sp>
        <p:nvSpPr>
          <p:cNvPr id="630" name="The religions of the Canaanite nations were fertility cults using imitative magic to induce fertility in the land, livestock and people.…"/>
          <p:cNvSpPr txBox="1">
            <a:spLocks noGrp="1"/>
          </p:cNvSpPr>
          <p:nvPr>
            <p:ph type="body" idx="4294967295"/>
          </p:nvPr>
        </p:nvSpPr>
        <p:spPr>
          <a:xfrm>
            <a:off x="211440" y="2195012"/>
            <a:ext cx="8721120" cy="3382151"/>
          </a:xfrm>
          <a:prstGeom prst="rect">
            <a:avLst/>
          </a:prstGeom>
        </p:spPr>
        <p:txBody>
          <a:bodyPr/>
          <a:lstStyle/>
          <a:p>
            <a:pPr marL="455802" indent="-455802" defTabSz="886966">
              <a:lnSpc>
                <a:spcPct val="90000"/>
              </a:lnSpc>
              <a:spcBef>
                <a:spcPts val="600"/>
              </a:spcBef>
              <a:buSzTx/>
              <a:buNone/>
              <a:defRPr sz="2900" b="1" i="1">
                <a:solidFill>
                  <a:srgbClr val="FFFF00"/>
                </a:solidFill>
                <a:effectLst>
                  <a:outerShdw blurRad="12700" dist="24638" dir="2700000" rotWithShape="0">
                    <a:srgbClr val="000000"/>
                  </a:outerShdw>
                </a:effectLst>
                <a:latin typeface="Franklin Gothic Medium"/>
                <a:ea typeface="Franklin Gothic Medium"/>
                <a:cs typeface="Franklin Gothic Medium"/>
                <a:sym typeface="Franklin Gothic Medium"/>
              </a:defRPr>
            </a:pPr>
            <a:r>
              <a:rPr dirty="0"/>
              <a:t>	</a:t>
            </a:r>
            <a:r>
              <a:rPr i="0" dirty="0"/>
              <a:t>The religions of the Canaanite nations were fertility cults using imitative magic to induce fertility in the land, livestock</a:t>
            </a:r>
            <a:r>
              <a:rPr lang="en-US" i="0" dirty="0"/>
              <a:t>,</a:t>
            </a:r>
            <a:r>
              <a:rPr i="0" dirty="0"/>
              <a:t> and people.</a:t>
            </a:r>
            <a:r>
              <a:rPr dirty="0">
                <a:solidFill>
                  <a:srgbClr val="000000"/>
                </a:solidFill>
              </a:rPr>
              <a:t> </a:t>
            </a:r>
          </a:p>
          <a:p>
            <a:pPr marL="455802" indent="-455802" defTabSz="886966">
              <a:lnSpc>
                <a:spcPct val="90000"/>
              </a:lnSpc>
              <a:spcBef>
                <a:spcPts val="600"/>
              </a:spcBef>
              <a:buSzTx/>
              <a:buNone/>
              <a:defRPr sz="2700" b="1" i="1">
                <a:solidFill>
                  <a:srgbClr val="FFFF00"/>
                </a:solidFill>
                <a:effectLst>
                  <a:outerShdw blurRad="12700" dist="24638" dir="2700000" rotWithShape="0">
                    <a:srgbClr val="000000"/>
                  </a:outerShdw>
                </a:effectLst>
                <a:latin typeface="Franklin Gothic Medium"/>
                <a:ea typeface="Franklin Gothic Medium"/>
                <a:cs typeface="Franklin Gothic Medium"/>
                <a:sym typeface="Franklin Gothic Medium"/>
              </a:defRPr>
            </a:pPr>
            <a:endParaRPr dirty="0">
              <a:solidFill>
                <a:srgbClr val="000000"/>
              </a:solidFill>
            </a:endParaRPr>
          </a:p>
          <a:p>
            <a:pPr marL="455802" indent="-455802" defTabSz="886966">
              <a:lnSpc>
                <a:spcPct val="90000"/>
              </a:lnSpc>
              <a:spcBef>
                <a:spcPts val="600"/>
              </a:spcBef>
              <a:buSzTx/>
              <a:buNone/>
              <a:defRPr sz="2700" b="1" i="1">
                <a:solidFill>
                  <a:srgbClr val="FFFB00"/>
                </a:solidFill>
                <a:effectLst>
                  <a:outerShdw blurRad="12700" dist="24638" dir="2700000" rotWithShape="0">
                    <a:srgbClr val="000000"/>
                  </a:outerShdw>
                </a:effectLst>
              </a:defRPr>
            </a:pPr>
            <a:r>
              <a:rPr dirty="0" err="1"/>
              <a:t>カナン諸国の宗教は、土地や家畜、人々の豊穣を促す</a:t>
            </a:r>
            <a:r>
              <a:rPr dirty="0"/>
              <a:t>　</a:t>
            </a:r>
            <a:r>
              <a:rPr dirty="0" err="1"/>
              <a:t>ために模倣魔術を用いる豊穣偶像礼拝でした</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30">
                                            <p:bg/>
                                          </p:spTgt>
                                        </p:tgtEl>
                                        <p:attrNameLst>
                                          <p:attrName>style.visibility</p:attrName>
                                        </p:attrNameLst>
                                      </p:cBhvr>
                                      <p:to>
                                        <p:strVal val="visible"/>
                                      </p:to>
                                    </p:set>
                                    <p:anim calcmode="lin" valueType="num">
                                      <p:cBhvr>
                                        <p:cTn id="7" dur="500" fill="hold"/>
                                        <p:tgtEl>
                                          <p:spTgt spid="630">
                                            <p:bg/>
                                          </p:spTgt>
                                        </p:tgtEl>
                                        <p:attrNameLst>
                                          <p:attrName>ppt_w</p:attrName>
                                        </p:attrNameLst>
                                      </p:cBhvr>
                                      <p:tavLst>
                                        <p:tav tm="0">
                                          <p:val>
                                            <p:fltVal val="0"/>
                                          </p:val>
                                        </p:tav>
                                        <p:tav tm="100000">
                                          <p:val>
                                            <p:strVal val="#ppt_w"/>
                                          </p:val>
                                        </p:tav>
                                      </p:tavLst>
                                    </p:anim>
                                    <p:anim calcmode="lin" valueType="num">
                                      <p:cBhvr>
                                        <p:cTn id="8" dur="500" fill="hold"/>
                                        <p:tgtEl>
                                          <p:spTgt spid="63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30">
                                            <p:txEl>
                                              <p:pRg st="0" end="0"/>
                                            </p:txEl>
                                          </p:spTgt>
                                        </p:tgtEl>
                                        <p:attrNameLst>
                                          <p:attrName>style.visibility</p:attrName>
                                        </p:attrNameLst>
                                      </p:cBhvr>
                                      <p:to>
                                        <p:strVal val="visible"/>
                                      </p:to>
                                    </p:set>
                                    <p:anim calcmode="lin" valueType="num">
                                      <p:cBhvr>
                                        <p:cTn id="11" dur="500" fill="hold"/>
                                        <p:tgtEl>
                                          <p:spTgt spid="63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3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630">
                                            <p:txEl>
                                              <p:pRg st="2" end="2"/>
                                            </p:txEl>
                                          </p:spTgt>
                                        </p:tgtEl>
                                        <p:attrNameLst>
                                          <p:attrName>style.visibility</p:attrName>
                                        </p:attrNameLst>
                                      </p:cBhvr>
                                      <p:to>
                                        <p:strVal val="visible"/>
                                      </p:to>
                                    </p:set>
                                    <p:anim calcmode="lin" valueType="num">
                                      <p:cBhvr>
                                        <p:cTn id="16" dur="500" fill="hold"/>
                                        <p:tgtEl>
                                          <p:spTgt spid="630">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63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1" build="p" bldLvl="5"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632" name="Canaanite Religion"/>
          <p:cNvSpPr txBox="1">
            <a:spLocks noGrp="1"/>
          </p:cNvSpPr>
          <p:nvPr>
            <p:ph type="title" idx="4294967295"/>
          </p:nvPr>
        </p:nvSpPr>
        <p:spPr>
          <a:xfrm>
            <a:off x="1339825" y="-141223"/>
            <a:ext cx="8818202" cy="788357"/>
          </a:xfrm>
          <a:prstGeom prst="rect">
            <a:avLst/>
          </a:prstGeom>
        </p:spPr>
        <p:txBody>
          <a:bodyPr/>
          <a:lstStyle>
            <a:lvl1pPr>
              <a:defRPr sz="2700">
                <a:latin typeface="GENUINE"/>
                <a:ea typeface="GENUINE"/>
                <a:cs typeface="GENUINE"/>
                <a:sym typeface="GENUINE"/>
              </a:defRPr>
            </a:lvl1pPr>
          </a:lstStyle>
          <a:p>
            <a:r>
              <a:t>Canaanite Religion カナンの宗教</a:t>
            </a:r>
          </a:p>
        </p:txBody>
      </p:sp>
      <p:sp>
        <p:nvSpPr>
          <p:cNvPr id="633" name="The religions of the Canaanite nations were fertility cults using imitative magic to induce fertility in the land, livestock and people.…"/>
          <p:cNvSpPr txBox="1">
            <a:spLocks noGrp="1"/>
          </p:cNvSpPr>
          <p:nvPr>
            <p:ph type="body" idx="4294967295"/>
          </p:nvPr>
        </p:nvSpPr>
        <p:spPr>
          <a:xfrm>
            <a:off x="-151530" y="240431"/>
            <a:ext cx="9144001" cy="3873189"/>
          </a:xfrm>
          <a:prstGeom prst="rect">
            <a:avLst/>
          </a:prstGeom>
        </p:spPr>
        <p:txBody>
          <a:bodyPr/>
          <a:lstStyle/>
          <a:p>
            <a:pPr marL="437569" indent="-437569" defTabSz="851488">
              <a:lnSpc>
                <a:spcPct val="90000"/>
              </a:lnSpc>
              <a:spcBef>
                <a:spcPts val="500"/>
              </a:spcBef>
              <a:buSzTx/>
              <a:buNone/>
              <a:defRPr sz="2592" b="1" i="1">
                <a:solidFill>
                  <a:srgbClr val="FFFF00"/>
                </a:solidFill>
                <a:effectLst>
                  <a:outerShdw blurRad="12192" dist="23652" dir="2700000" rotWithShape="0">
                    <a:srgbClr val="000000"/>
                  </a:outerShdw>
                </a:effectLst>
                <a:latin typeface="Franklin Gothic Medium"/>
                <a:ea typeface="Franklin Gothic Medium"/>
                <a:cs typeface="Franklin Gothic Medium"/>
                <a:sym typeface="Franklin Gothic Medium"/>
              </a:defRPr>
            </a:pPr>
            <a:endParaRPr/>
          </a:p>
          <a:p>
            <a:pPr marL="845574" lvl="1" indent="-406525" defTabSz="851488">
              <a:lnSpc>
                <a:spcPct val="90000"/>
              </a:lnSpc>
              <a:spcBef>
                <a:spcPts val="0"/>
              </a:spcBef>
              <a:buBlip>
                <a:blip r:embed="rId2"/>
              </a:buBlip>
              <a:defRPr sz="1824" b="1" i="1">
                <a:latin typeface="Franklin Gothic Medium"/>
                <a:ea typeface="Franklin Gothic Medium"/>
                <a:cs typeface="Franklin Gothic Medium"/>
                <a:sym typeface="Franklin Gothic Medium"/>
              </a:defRPr>
            </a:pPr>
            <a:r>
              <a:t>The deities were both male and female.</a:t>
            </a:r>
          </a:p>
          <a:p>
            <a:pPr marL="845574" lvl="1" indent="-406525" defTabSz="851488">
              <a:lnSpc>
                <a:spcPct val="90000"/>
              </a:lnSpc>
              <a:spcBef>
                <a:spcPts val="0"/>
              </a:spcBef>
              <a:buBlip>
                <a:blip r:embed="rId2"/>
              </a:buBlip>
              <a:defRPr sz="1824" b="1" i="1">
                <a:latin typeface="Franklin Gothic Medium"/>
                <a:ea typeface="Franklin Gothic Medium"/>
                <a:cs typeface="Franklin Gothic Medium"/>
                <a:sym typeface="Franklin Gothic Medium"/>
              </a:defRPr>
            </a:pPr>
            <a:r>
              <a:t>In Canaanite mythology, </a:t>
            </a:r>
            <a:r>
              <a:rPr>
                <a:solidFill>
                  <a:srgbClr val="FFFF00"/>
                </a:solidFill>
                <a:effectLst>
                  <a:outerShdw blurRad="12192" dist="23652" dir="2700000" rotWithShape="0">
                    <a:srgbClr val="000000"/>
                  </a:outerShdw>
                </a:effectLst>
              </a:rPr>
              <a:t>Ba’al </a:t>
            </a:r>
            <a:r>
              <a:t>(god of rain, lightning and storm) was killed each fall and imprisoned by Mot (god of death), causing the dry season.</a:t>
            </a:r>
          </a:p>
          <a:p>
            <a:pPr marL="845574" lvl="1" indent="-406525" defTabSz="851488">
              <a:lnSpc>
                <a:spcPct val="90000"/>
              </a:lnSpc>
              <a:spcBef>
                <a:spcPts val="0"/>
              </a:spcBef>
              <a:buBlip>
                <a:blip r:embed="rId2"/>
              </a:buBlip>
              <a:defRPr sz="1824" b="1" i="1">
                <a:latin typeface="Franklin Gothic Medium"/>
                <a:ea typeface="Franklin Gothic Medium"/>
                <a:cs typeface="Franklin Gothic Medium"/>
                <a:sym typeface="Franklin Gothic Medium"/>
              </a:defRPr>
            </a:pPr>
            <a:r>
              <a:t>In the spring, </a:t>
            </a:r>
            <a:r>
              <a:rPr>
                <a:solidFill>
                  <a:srgbClr val="FFFF00"/>
                </a:solidFill>
                <a:effectLst>
                  <a:outerShdw blurRad="12192" dist="23652" dir="2700000" rotWithShape="0">
                    <a:srgbClr val="000000"/>
                  </a:outerShdw>
                </a:effectLst>
              </a:rPr>
              <a:t>Ashtaroth</a:t>
            </a:r>
            <a:r>
              <a:rPr>
                <a:solidFill>
                  <a:srgbClr val="FFFF00"/>
                </a:solidFill>
              </a:rPr>
              <a:t> </a:t>
            </a:r>
            <a:r>
              <a:t>(goddess of sex and war) rescued Ba’al from the power of Mot, enabling Ba’al and Ashtaroth to mate.</a:t>
            </a:r>
          </a:p>
          <a:p>
            <a:pPr marL="845574" lvl="1" indent="-406525" defTabSz="851488">
              <a:lnSpc>
                <a:spcPct val="90000"/>
              </a:lnSpc>
              <a:spcBef>
                <a:spcPts val="0"/>
              </a:spcBef>
              <a:buBlip>
                <a:blip r:embed="rId2"/>
              </a:buBlip>
              <a:defRPr sz="1824" b="1" i="1">
                <a:latin typeface="Franklin Gothic Medium"/>
                <a:ea typeface="Franklin Gothic Medium"/>
                <a:cs typeface="Franklin Gothic Medium"/>
                <a:sym typeface="Franklin Gothic Medium"/>
              </a:defRPr>
            </a:pPr>
            <a:r>
              <a:t>The mating of the deities was believed to cause fertility in soil, animals and humans.</a:t>
            </a:r>
          </a:p>
          <a:p>
            <a:pPr marL="845574" lvl="1" indent="-406525" defTabSz="851488">
              <a:lnSpc>
                <a:spcPct val="90000"/>
              </a:lnSpc>
              <a:spcBef>
                <a:spcPts val="0"/>
              </a:spcBef>
              <a:buBlip>
                <a:blip r:embed="rId2"/>
              </a:buBlip>
              <a:defRPr sz="1824" b="1" i="1">
                <a:latin typeface="Franklin Gothic Medium"/>
                <a:ea typeface="Franklin Gothic Medium"/>
                <a:cs typeface="Franklin Gothic Medium"/>
                <a:sym typeface="Franklin Gothic Medium"/>
              </a:defRPr>
            </a:pPr>
            <a:r>
              <a:t>To induce </a:t>
            </a:r>
            <a:r>
              <a:rPr>
                <a:solidFill>
                  <a:srgbClr val="FFFF00"/>
                </a:solidFill>
                <a:effectLst>
                  <a:outerShdw blurRad="12192" dist="23652" dir="2700000" rotWithShape="0">
                    <a:srgbClr val="000000"/>
                  </a:outerShdw>
                </a:effectLst>
              </a:rPr>
              <a:t>the mating of Ba’al and Ashtaroth</a:t>
            </a:r>
            <a:r>
              <a:t>, humans participated in sacred prostitution at the high places as a form of imitative magic—”on every high hill and under every green tree”.</a:t>
            </a:r>
          </a:p>
          <a:p>
            <a:pPr marL="845574" lvl="1" indent="-406525" defTabSz="851488">
              <a:lnSpc>
                <a:spcPct val="90000"/>
              </a:lnSpc>
              <a:spcBef>
                <a:spcPts val="0"/>
              </a:spcBef>
              <a:buBlip>
                <a:blip r:embed="rId2"/>
              </a:buBlip>
              <a:defRPr sz="1824" b="1" i="1">
                <a:latin typeface="Franklin Gothic Medium"/>
                <a:ea typeface="Franklin Gothic Medium"/>
                <a:cs typeface="Franklin Gothic Medium"/>
                <a:sym typeface="Franklin Gothic Medium"/>
              </a:defRPr>
            </a:pPr>
            <a:r>
              <a:t>Both male and female sacred prostitutes (</a:t>
            </a:r>
            <a:r>
              <a:rPr>
                <a:solidFill>
                  <a:srgbClr val="FFFF00"/>
                </a:solidFill>
                <a:effectLst>
                  <a:outerShdw blurRad="12192" dist="23652" dir="2700000" rotWithShape="0">
                    <a:srgbClr val="000000"/>
                  </a:outerShdw>
                </a:effectLst>
                <a:latin typeface="Arial Narrow"/>
                <a:ea typeface="Arial Narrow"/>
                <a:cs typeface="Arial Narrow"/>
                <a:sym typeface="Arial Narrow"/>
              </a:rPr>
              <a:t>qedeshim</a:t>
            </a:r>
            <a:r>
              <a:t> and </a:t>
            </a:r>
            <a:r>
              <a:rPr>
                <a:solidFill>
                  <a:srgbClr val="FFFF00"/>
                </a:solidFill>
                <a:effectLst>
                  <a:outerShdw blurRad="12192" dist="23652" dir="2700000" rotWithShape="0">
                    <a:srgbClr val="000000"/>
                  </a:outerShdw>
                </a:effectLst>
                <a:latin typeface="Arial Narrow"/>
                <a:ea typeface="Arial Narrow"/>
                <a:cs typeface="Arial Narrow"/>
                <a:sym typeface="Arial Narrow"/>
              </a:rPr>
              <a:t>qedeshot</a:t>
            </a:r>
            <a:r>
              <a:t>) served the public in Canaanite temples and open air sacred sites on the mountains.</a:t>
            </a:r>
          </a:p>
        </p:txBody>
      </p:sp>
      <p:sp>
        <p:nvSpPr>
          <p:cNvPr id="634" name="The religions of the Canaanite nations were fertility cults using imitative magic to induce fertility in the land, livestock and people.…"/>
          <p:cNvSpPr txBox="1"/>
          <p:nvPr/>
        </p:nvSpPr>
        <p:spPr>
          <a:xfrm>
            <a:off x="-175066" y="3751591"/>
            <a:ext cx="9069061" cy="3873188"/>
          </a:xfrm>
          <a:prstGeom prst="rect">
            <a:avLst/>
          </a:prstGeom>
          <a:ln w="12700">
            <a:miter lim="400000"/>
          </a:ln>
          <a:effectLst>
            <a:reflection stA="50000" endPos="40000" dir="5400000" sy="-100000" algn="bl" rotWithShape="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r>
              <a:rPr dirty="0" err="1"/>
              <a:t>神々は男女両方であった</a:t>
            </a:r>
            <a:r>
              <a:rPr dirty="0"/>
              <a:t>。</a:t>
            </a:r>
          </a:p>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r>
              <a:rPr dirty="0" err="1"/>
              <a:t>カナン神話において、</a:t>
            </a:r>
            <a:r>
              <a:rPr dirty="0" err="1">
                <a:solidFill>
                  <a:srgbClr val="FFFB00"/>
                </a:solidFill>
              </a:rPr>
              <a:t>バアル</a:t>
            </a:r>
            <a:r>
              <a:rPr dirty="0" err="1"/>
              <a:t>（雨、稲妻、嵐の神）は毎年秋に殺され、死の神モトによって囚われ、乾季をもたらすとされた</a:t>
            </a:r>
            <a:r>
              <a:rPr dirty="0"/>
              <a:t>。</a:t>
            </a:r>
          </a:p>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r>
              <a:rPr dirty="0" err="1"/>
              <a:t>春になると、</a:t>
            </a:r>
            <a:r>
              <a:rPr dirty="0" err="1">
                <a:solidFill>
                  <a:srgbClr val="FFFB00"/>
                </a:solidFill>
              </a:rPr>
              <a:t>アシュタロテ</a:t>
            </a:r>
            <a:r>
              <a:rPr dirty="0" err="1"/>
              <a:t>（性と戦いの女神）がモトの力からバアルを救い出し、バアルとアシュタロテは交わった</a:t>
            </a:r>
            <a:r>
              <a:rPr dirty="0"/>
              <a:t>。</a:t>
            </a:r>
          </a:p>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r>
              <a:rPr dirty="0" err="1"/>
              <a:t>神々の交わりは、土地や動物、人々の豊穣を引き起こすと信じられていた</a:t>
            </a:r>
            <a:r>
              <a:rPr dirty="0"/>
              <a:t>。</a:t>
            </a:r>
          </a:p>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r>
              <a:rPr dirty="0" err="1">
                <a:solidFill>
                  <a:srgbClr val="FFFB00"/>
                </a:solidFill>
              </a:rPr>
              <a:t>バアルとアシュタロテの交わり</a:t>
            </a:r>
            <a:r>
              <a:rPr dirty="0" err="1"/>
              <a:t>を誘発するために、人々は「すべての高い丘や緑の木の下」で、魔術の一環として聖なる売春に参加した</a:t>
            </a:r>
            <a:r>
              <a:rPr dirty="0"/>
              <a:t>。</a:t>
            </a:r>
          </a:p>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endParaRPr dirty="0"/>
          </a:p>
          <a:p>
            <a:pPr marL="880806" lvl="1" indent="-423463" defTabSz="886966">
              <a:lnSpc>
                <a:spcPct val="90000"/>
              </a:lnSpc>
              <a:buClr>
                <a:srgbClr val="660000"/>
              </a:buClr>
              <a:buSzPct val="75000"/>
              <a:buBlip>
                <a:blip r:embed="rId2"/>
              </a:buBlip>
              <a:defRPr sz="1600" b="1" i="1">
                <a:latin typeface="Franklin Gothic Medium"/>
                <a:ea typeface="Franklin Gothic Medium"/>
                <a:cs typeface="Franklin Gothic Medium"/>
                <a:sym typeface="Franklin Gothic Medium"/>
              </a:defRPr>
            </a:pPr>
            <a:r>
              <a:rPr dirty="0" err="1"/>
              <a:t>カナンの神殿や山の屋外聖地では、男女両方の聖なる売春婦（</a:t>
            </a:r>
            <a:r>
              <a:rPr dirty="0" err="1">
                <a:solidFill>
                  <a:srgbClr val="FFFB00"/>
                </a:solidFill>
              </a:rPr>
              <a:t>qedeshim</a:t>
            </a:r>
            <a:r>
              <a:rPr dirty="0"/>
              <a:t> </a:t>
            </a:r>
            <a:r>
              <a:rPr dirty="0" err="1">
                <a:solidFill>
                  <a:srgbClr val="FFFB00"/>
                </a:solidFill>
              </a:rPr>
              <a:t>ゲテシム</a:t>
            </a:r>
            <a:r>
              <a:rPr dirty="0" err="1"/>
              <a:t>と</a:t>
            </a:r>
            <a:r>
              <a:rPr dirty="0"/>
              <a:t> </a:t>
            </a:r>
            <a:r>
              <a:rPr dirty="0" err="1">
                <a:solidFill>
                  <a:srgbClr val="FFFB00"/>
                </a:solidFill>
              </a:rPr>
              <a:t>qedeshot</a:t>
            </a:r>
            <a:r>
              <a:rPr dirty="0">
                <a:solidFill>
                  <a:srgbClr val="FFFB00"/>
                </a:solidFill>
              </a:rPr>
              <a:t>　</a:t>
            </a:r>
            <a:r>
              <a:rPr dirty="0" err="1">
                <a:solidFill>
                  <a:srgbClr val="FFFB00"/>
                </a:solidFill>
              </a:rPr>
              <a:t>ゲテショット</a:t>
            </a:r>
            <a:r>
              <a:rPr dirty="0" err="1"/>
              <a:t>）が公に奉仕していた</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33">
                                            <p:bg/>
                                          </p:spTgt>
                                        </p:tgtEl>
                                        <p:attrNameLst>
                                          <p:attrName>style.visibility</p:attrName>
                                        </p:attrNameLst>
                                      </p:cBhvr>
                                      <p:to>
                                        <p:strVal val="visible"/>
                                      </p:to>
                                    </p:set>
                                    <p:anim calcmode="lin" valueType="num">
                                      <p:cBhvr>
                                        <p:cTn id="7" dur="500" fill="hold"/>
                                        <p:tgtEl>
                                          <p:spTgt spid="633">
                                            <p:bg/>
                                          </p:spTgt>
                                        </p:tgtEl>
                                        <p:attrNameLst>
                                          <p:attrName>ppt_w</p:attrName>
                                        </p:attrNameLst>
                                      </p:cBhvr>
                                      <p:tavLst>
                                        <p:tav tm="0">
                                          <p:val>
                                            <p:fltVal val="0"/>
                                          </p:val>
                                        </p:tav>
                                        <p:tav tm="100000">
                                          <p:val>
                                            <p:strVal val="#ppt_w"/>
                                          </p:val>
                                        </p:tav>
                                      </p:tavLst>
                                    </p:anim>
                                    <p:anim calcmode="lin" valueType="num">
                                      <p:cBhvr>
                                        <p:cTn id="8" dur="500" fill="hold"/>
                                        <p:tgtEl>
                                          <p:spTgt spid="63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33">
                                            <p:txEl>
                                              <p:pRg st="0" end="0"/>
                                            </p:txEl>
                                          </p:spTgt>
                                        </p:tgtEl>
                                        <p:attrNameLst>
                                          <p:attrName>style.visibility</p:attrName>
                                        </p:attrNameLst>
                                      </p:cBhvr>
                                      <p:to>
                                        <p:strVal val="visible"/>
                                      </p:to>
                                    </p:set>
                                    <p:anim calcmode="lin" valueType="num">
                                      <p:cBhvr>
                                        <p:cTn id="11" dur="500" fill="hold"/>
                                        <p:tgtEl>
                                          <p:spTgt spid="63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3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633">
                                            <p:txEl>
                                              <p:pRg st="1" end="1"/>
                                            </p:txEl>
                                          </p:spTgt>
                                        </p:tgtEl>
                                        <p:attrNameLst>
                                          <p:attrName>style.visibility</p:attrName>
                                        </p:attrNameLst>
                                      </p:cBhvr>
                                      <p:to>
                                        <p:strVal val="visible"/>
                                      </p:to>
                                    </p:set>
                                    <p:anim calcmode="lin" valueType="num">
                                      <p:cBhvr>
                                        <p:cTn id="16" dur="500" fill="hold"/>
                                        <p:tgtEl>
                                          <p:spTgt spid="63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3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633">
                                            <p:txEl>
                                              <p:pRg st="2" end="2"/>
                                            </p:txEl>
                                          </p:spTgt>
                                        </p:tgtEl>
                                        <p:attrNameLst>
                                          <p:attrName>style.visibility</p:attrName>
                                        </p:attrNameLst>
                                      </p:cBhvr>
                                      <p:to>
                                        <p:strVal val="visible"/>
                                      </p:to>
                                    </p:set>
                                    <p:anim calcmode="lin" valueType="num">
                                      <p:cBhvr>
                                        <p:cTn id="21" dur="500" fill="hold"/>
                                        <p:tgtEl>
                                          <p:spTgt spid="63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3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633">
                                            <p:txEl>
                                              <p:pRg st="3" end="3"/>
                                            </p:txEl>
                                          </p:spTgt>
                                        </p:tgtEl>
                                        <p:attrNameLst>
                                          <p:attrName>style.visibility</p:attrName>
                                        </p:attrNameLst>
                                      </p:cBhvr>
                                      <p:to>
                                        <p:strVal val="visible"/>
                                      </p:to>
                                    </p:set>
                                    <p:anim calcmode="lin" valueType="num">
                                      <p:cBhvr>
                                        <p:cTn id="26" dur="500" fill="hold"/>
                                        <p:tgtEl>
                                          <p:spTgt spid="63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633">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633">
                                            <p:txEl>
                                              <p:pRg st="4" end="4"/>
                                            </p:txEl>
                                          </p:spTgt>
                                        </p:tgtEl>
                                        <p:attrNameLst>
                                          <p:attrName>style.visibility</p:attrName>
                                        </p:attrNameLst>
                                      </p:cBhvr>
                                      <p:to>
                                        <p:strVal val="visible"/>
                                      </p:to>
                                    </p:set>
                                    <p:anim calcmode="lin" valueType="num">
                                      <p:cBhvr>
                                        <p:cTn id="31" dur="500" fill="hold"/>
                                        <p:tgtEl>
                                          <p:spTgt spid="63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33">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633">
                                            <p:txEl>
                                              <p:pRg st="5" end="5"/>
                                            </p:txEl>
                                          </p:spTgt>
                                        </p:tgtEl>
                                        <p:attrNameLst>
                                          <p:attrName>style.visibility</p:attrName>
                                        </p:attrNameLst>
                                      </p:cBhvr>
                                      <p:to>
                                        <p:strVal val="visible"/>
                                      </p:to>
                                    </p:set>
                                    <p:anim calcmode="lin" valueType="num">
                                      <p:cBhvr>
                                        <p:cTn id="36" dur="500" fill="hold"/>
                                        <p:tgtEl>
                                          <p:spTgt spid="63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633">
                                            <p:txEl>
                                              <p:pRg st="5" end="5"/>
                                            </p:txEl>
                                          </p:spTgt>
                                        </p:tgtEl>
                                        <p:attrNameLst>
                                          <p:attrName>ppt_h</p:attrName>
                                        </p:attrNameLst>
                                      </p:cBhvr>
                                      <p:tavLst>
                                        <p:tav tm="0">
                                          <p:val>
                                            <p:fltVal val="0"/>
                                          </p:val>
                                        </p:tav>
                                        <p:tav tm="100000">
                                          <p:val>
                                            <p:strVal val="#ppt_h"/>
                                          </p:val>
                                        </p:tav>
                                      </p:tavLst>
                                    </p:anim>
                                  </p:childTnLst>
                                </p:cTn>
                              </p:par>
                            </p:childTnLst>
                          </p:cTn>
                        </p:par>
                        <p:par>
                          <p:cTn id="38" fill="hold">
                            <p:stCondLst>
                              <p:cond delay="3000"/>
                            </p:stCondLst>
                            <p:childTnLst>
                              <p:par>
                                <p:cTn id="39" presetID="23" presetClass="entr" presetSubtype="16" fill="hold" grpId="1" nodeType="afterEffect">
                                  <p:stCondLst>
                                    <p:cond delay="0"/>
                                  </p:stCondLst>
                                  <p:iterate>
                                    <p:tmAbs val="0"/>
                                  </p:iterate>
                                  <p:childTnLst>
                                    <p:set>
                                      <p:cBhvr>
                                        <p:cTn id="40" fill="hold"/>
                                        <p:tgtEl>
                                          <p:spTgt spid="633">
                                            <p:txEl>
                                              <p:pRg st="6" end="6"/>
                                            </p:txEl>
                                          </p:spTgt>
                                        </p:tgtEl>
                                        <p:attrNameLst>
                                          <p:attrName>style.visibility</p:attrName>
                                        </p:attrNameLst>
                                      </p:cBhvr>
                                      <p:to>
                                        <p:strVal val="visible"/>
                                      </p:to>
                                    </p:set>
                                    <p:anim calcmode="lin" valueType="num">
                                      <p:cBhvr>
                                        <p:cTn id="41" dur="500" fill="hold"/>
                                        <p:tgtEl>
                                          <p:spTgt spid="63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633">
                                            <p:txEl>
                                              <p:pRg st="6" end="6"/>
                                            </p:txEl>
                                          </p:spTgt>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23" presetClass="entr" presetSubtype="16" fill="hold" grpId="2" nodeType="afterEffect">
                                  <p:stCondLst>
                                    <p:cond delay="0"/>
                                  </p:stCondLst>
                                  <p:iterate>
                                    <p:tmAbs val="0"/>
                                  </p:iterate>
                                  <p:childTnLst>
                                    <p:set>
                                      <p:cBhvr>
                                        <p:cTn id="45" fill="hold"/>
                                        <p:tgtEl>
                                          <p:spTgt spid="634">
                                            <p:bg/>
                                          </p:spTgt>
                                        </p:tgtEl>
                                        <p:attrNameLst>
                                          <p:attrName>style.visibility</p:attrName>
                                        </p:attrNameLst>
                                      </p:cBhvr>
                                      <p:to>
                                        <p:strVal val="visible"/>
                                      </p:to>
                                    </p:set>
                                    <p:anim calcmode="lin" valueType="num">
                                      <p:cBhvr>
                                        <p:cTn id="46" dur="500" fill="hold"/>
                                        <p:tgtEl>
                                          <p:spTgt spid="634">
                                            <p:bg/>
                                          </p:spTgt>
                                        </p:tgtEl>
                                        <p:attrNameLst>
                                          <p:attrName>ppt_w</p:attrName>
                                        </p:attrNameLst>
                                      </p:cBhvr>
                                      <p:tavLst>
                                        <p:tav tm="0">
                                          <p:val>
                                            <p:fltVal val="0"/>
                                          </p:val>
                                        </p:tav>
                                        <p:tav tm="100000">
                                          <p:val>
                                            <p:strVal val="#ppt_w"/>
                                          </p:val>
                                        </p:tav>
                                      </p:tavLst>
                                    </p:anim>
                                    <p:anim calcmode="lin" valueType="num">
                                      <p:cBhvr>
                                        <p:cTn id="47" dur="500" fill="hold"/>
                                        <p:tgtEl>
                                          <p:spTgt spid="634">
                                            <p:bg/>
                                          </p:spTgt>
                                        </p:tgtEl>
                                        <p:attrNameLst>
                                          <p:attrName>ppt_h</p:attrName>
                                        </p:attrNameLst>
                                      </p:cBhvr>
                                      <p:tavLst>
                                        <p:tav tm="0">
                                          <p:val>
                                            <p:fltVal val="0"/>
                                          </p:val>
                                        </p:tav>
                                        <p:tav tm="100000">
                                          <p:val>
                                            <p:strVal val="#ppt_h"/>
                                          </p:val>
                                        </p:tav>
                                      </p:tavLst>
                                    </p:anim>
                                  </p:childTnLst>
                                </p:cTn>
                              </p:par>
                              <p:par>
                                <p:cTn id="48" presetID="23" presetClass="entr" presetSubtype="16" fill="hold" grpId="2" nodeType="withEffect">
                                  <p:stCondLst>
                                    <p:cond delay="0"/>
                                  </p:stCondLst>
                                  <p:iterate>
                                    <p:tmAbs val="0"/>
                                  </p:iterate>
                                  <p:childTnLst>
                                    <p:set>
                                      <p:cBhvr>
                                        <p:cTn id="49" fill="hold"/>
                                        <p:tgtEl>
                                          <p:spTgt spid="634">
                                            <p:txEl>
                                              <p:pRg st="0" end="0"/>
                                            </p:txEl>
                                          </p:spTgt>
                                        </p:tgtEl>
                                        <p:attrNameLst>
                                          <p:attrName>style.visibility</p:attrName>
                                        </p:attrNameLst>
                                      </p:cBhvr>
                                      <p:to>
                                        <p:strVal val="visible"/>
                                      </p:to>
                                    </p:set>
                                    <p:anim calcmode="lin" valueType="num">
                                      <p:cBhvr>
                                        <p:cTn id="50" dur="500" fill="hold"/>
                                        <p:tgtEl>
                                          <p:spTgt spid="634">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634">
                                            <p:txEl>
                                              <p:pRg st="0" end="0"/>
                                            </p:txEl>
                                          </p:spTgt>
                                        </p:tgtEl>
                                        <p:attrNameLst>
                                          <p:attrName>ppt_h</p:attrName>
                                        </p:attrNameLst>
                                      </p:cBhvr>
                                      <p:tavLst>
                                        <p:tav tm="0">
                                          <p:val>
                                            <p:fltVal val="0"/>
                                          </p:val>
                                        </p:tav>
                                        <p:tav tm="100000">
                                          <p:val>
                                            <p:strVal val="#ppt_h"/>
                                          </p:val>
                                        </p:tav>
                                      </p:tavLst>
                                    </p:anim>
                                  </p:childTnLst>
                                </p:cTn>
                              </p:par>
                            </p:childTnLst>
                          </p:cTn>
                        </p:par>
                        <p:par>
                          <p:cTn id="52" fill="hold">
                            <p:stCondLst>
                              <p:cond delay="4000"/>
                            </p:stCondLst>
                            <p:childTnLst>
                              <p:par>
                                <p:cTn id="53" presetID="23" presetClass="entr" presetSubtype="16" fill="hold" grpId="2" nodeType="afterEffect">
                                  <p:stCondLst>
                                    <p:cond delay="0"/>
                                  </p:stCondLst>
                                  <p:iterate>
                                    <p:tmAbs val="0"/>
                                  </p:iterate>
                                  <p:childTnLst>
                                    <p:set>
                                      <p:cBhvr>
                                        <p:cTn id="54" fill="hold"/>
                                        <p:tgtEl>
                                          <p:spTgt spid="634">
                                            <p:txEl>
                                              <p:pRg st="1" end="1"/>
                                            </p:txEl>
                                          </p:spTgt>
                                        </p:tgtEl>
                                        <p:attrNameLst>
                                          <p:attrName>style.visibility</p:attrName>
                                        </p:attrNameLst>
                                      </p:cBhvr>
                                      <p:to>
                                        <p:strVal val="visible"/>
                                      </p:to>
                                    </p:set>
                                    <p:anim calcmode="lin" valueType="num">
                                      <p:cBhvr>
                                        <p:cTn id="55" dur="500" fill="hold"/>
                                        <p:tgtEl>
                                          <p:spTgt spid="634">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634">
                                            <p:txEl>
                                              <p:pRg st="1" end="1"/>
                                            </p:txEl>
                                          </p:spTgt>
                                        </p:tgtEl>
                                        <p:attrNameLst>
                                          <p:attrName>ppt_h</p:attrName>
                                        </p:attrNameLst>
                                      </p:cBhvr>
                                      <p:tavLst>
                                        <p:tav tm="0">
                                          <p:val>
                                            <p:fltVal val="0"/>
                                          </p:val>
                                        </p:tav>
                                        <p:tav tm="100000">
                                          <p:val>
                                            <p:strVal val="#ppt_h"/>
                                          </p:val>
                                        </p:tav>
                                      </p:tavLst>
                                    </p:anim>
                                  </p:childTnLst>
                                </p:cTn>
                              </p:par>
                            </p:childTnLst>
                          </p:cTn>
                        </p:par>
                        <p:par>
                          <p:cTn id="57" fill="hold">
                            <p:stCondLst>
                              <p:cond delay="4500"/>
                            </p:stCondLst>
                            <p:childTnLst>
                              <p:par>
                                <p:cTn id="58" presetID="23" presetClass="entr" presetSubtype="16" fill="hold" grpId="2" nodeType="afterEffect">
                                  <p:stCondLst>
                                    <p:cond delay="0"/>
                                  </p:stCondLst>
                                  <p:iterate>
                                    <p:tmAbs val="0"/>
                                  </p:iterate>
                                  <p:childTnLst>
                                    <p:set>
                                      <p:cBhvr>
                                        <p:cTn id="59" fill="hold"/>
                                        <p:tgtEl>
                                          <p:spTgt spid="634">
                                            <p:txEl>
                                              <p:pRg st="2" end="2"/>
                                            </p:txEl>
                                          </p:spTgt>
                                        </p:tgtEl>
                                        <p:attrNameLst>
                                          <p:attrName>style.visibility</p:attrName>
                                        </p:attrNameLst>
                                      </p:cBhvr>
                                      <p:to>
                                        <p:strVal val="visible"/>
                                      </p:to>
                                    </p:set>
                                    <p:anim calcmode="lin" valueType="num">
                                      <p:cBhvr>
                                        <p:cTn id="60" dur="500" fill="hold"/>
                                        <p:tgtEl>
                                          <p:spTgt spid="634">
                                            <p:txEl>
                                              <p:pRg st="2" end="2"/>
                                            </p:txEl>
                                          </p:spTgt>
                                        </p:tgtEl>
                                        <p:attrNameLst>
                                          <p:attrName>ppt_w</p:attrName>
                                        </p:attrNameLst>
                                      </p:cBhvr>
                                      <p:tavLst>
                                        <p:tav tm="0">
                                          <p:val>
                                            <p:fltVal val="0"/>
                                          </p:val>
                                        </p:tav>
                                        <p:tav tm="100000">
                                          <p:val>
                                            <p:strVal val="#ppt_w"/>
                                          </p:val>
                                        </p:tav>
                                      </p:tavLst>
                                    </p:anim>
                                    <p:anim calcmode="lin" valueType="num">
                                      <p:cBhvr>
                                        <p:cTn id="61" dur="500" fill="hold"/>
                                        <p:tgtEl>
                                          <p:spTgt spid="634">
                                            <p:txEl>
                                              <p:pRg st="2" end="2"/>
                                            </p:txEl>
                                          </p:spTgt>
                                        </p:tgtEl>
                                        <p:attrNameLst>
                                          <p:attrName>ppt_h</p:attrName>
                                        </p:attrNameLst>
                                      </p:cBhvr>
                                      <p:tavLst>
                                        <p:tav tm="0">
                                          <p:val>
                                            <p:fltVal val="0"/>
                                          </p:val>
                                        </p:tav>
                                        <p:tav tm="100000">
                                          <p:val>
                                            <p:strVal val="#ppt_h"/>
                                          </p:val>
                                        </p:tav>
                                      </p:tavLst>
                                    </p:anim>
                                  </p:childTnLst>
                                </p:cTn>
                              </p:par>
                            </p:childTnLst>
                          </p:cTn>
                        </p:par>
                        <p:par>
                          <p:cTn id="62" fill="hold">
                            <p:stCondLst>
                              <p:cond delay="5000"/>
                            </p:stCondLst>
                            <p:childTnLst>
                              <p:par>
                                <p:cTn id="63" presetID="23" presetClass="entr" presetSubtype="16" fill="hold" grpId="2" nodeType="afterEffect">
                                  <p:stCondLst>
                                    <p:cond delay="0"/>
                                  </p:stCondLst>
                                  <p:iterate>
                                    <p:tmAbs val="0"/>
                                  </p:iterate>
                                  <p:childTnLst>
                                    <p:set>
                                      <p:cBhvr>
                                        <p:cTn id="64" fill="hold"/>
                                        <p:tgtEl>
                                          <p:spTgt spid="634">
                                            <p:txEl>
                                              <p:pRg st="3" end="3"/>
                                            </p:txEl>
                                          </p:spTgt>
                                        </p:tgtEl>
                                        <p:attrNameLst>
                                          <p:attrName>style.visibility</p:attrName>
                                        </p:attrNameLst>
                                      </p:cBhvr>
                                      <p:to>
                                        <p:strVal val="visible"/>
                                      </p:to>
                                    </p:set>
                                    <p:anim calcmode="lin" valueType="num">
                                      <p:cBhvr>
                                        <p:cTn id="65" dur="500" fill="hold"/>
                                        <p:tgtEl>
                                          <p:spTgt spid="634">
                                            <p:txEl>
                                              <p:pRg st="3" end="3"/>
                                            </p:txEl>
                                          </p:spTgt>
                                        </p:tgtEl>
                                        <p:attrNameLst>
                                          <p:attrName>ppt_w</p:attrName>
                                        </p:attrNameLst>
                                      </p:cBhvr>
                                      <p:tavLst>
                                        <p:tav tm="0">
                                          <p:val>
                                            <p:fltVal val="0"/>
                                          </p:val>
                                        </p:tav>
                                        <p:tav tm="100000">
                                          <p:val>
                                            <p:strVal val="#ppt_w"/>
                                          </p:val>
                                        </p:tav>
                                      </p:tavLst>
                                    </p:anim>
                                    <p:anim calcmode="lin" valueType="num">
                                      <p:cBhvr>
                                        <p:cTn id="66" dur="500" fill="hold"/>
                                        <p:tgtEl>
                                          <p:spTgt spid="634">
                                            <p:txEl>
                                              <p:pRg st="3" end="3"/>
                                            </p:txEl>
                                          </p:spTgt>
                                        </p:tgtEl>
                                        <p:attrNameLst>
                                          <p:attrName>ppt_h</p:attrName>
                                        </p:attrNameLst>
                                      </p:cBhvr>
                                      <p:tavLst>
                                        <p:tav tm="0">
                                          <p:val>
                                            <p:fltVal val="0"/>
                                          </p:val>
                                        </p:tav>
                                        <p:tav tm="100000">
                                          <p:val>
                                            <p:strVal val="#ppt_h"/>
                                          </p:val>
                                        </p:tav>
                                      </p:tavLst>
                                    </p:anim>
                                  </p:childTnLst>
                                </p:cTn>
                              </p:par>
                            </p:childTnLst>
                          </p:cTn>
                        </p:par>
                        <p:par>
                          <p:cTn id="67" fill="hold">
                            <p:stCondLst>
                              <p:cond delay="5500"/>
                            </p:stCondLst>
                            <p:childTnLst>
                              <p:par>
                                <p:cTn id="68" presetID="23" presetClass="entr" presetSubtype="16" fill="hold" grpId="2" nodeType="afterEffect">
                                  <p:stCondLst>
                                    <p:cond delay="0"/>
                                  </p:stCondLst>
                                  <p:iterate>
                                    <p:tmAbs val="0"/>
                                  </p:iterate>
                                  <p:childTnLst>
                                    <p:set>
                                      <p:cBhvr>
                                        <p:cTn id="69" fill="hold"/>
                                        <p:tgtEl>
                                          <p:spTgt spid="634">
                                            <p:txEl>
                                              <p:pRg st="4" end="4"/>
                                            </p:txEl>
                                          </p:spTgt>
                                        </p:tgtEl>
                                        <p:attrNameLst>
                                          <p:attrName>style.visibility</p:attrName>
                                        </p:attrNameLst>
                                      </p:cBhvr>
                                      <p:to>
                                        <p:strVal val="visible"/>
                                      </p:to>
                                    </p:set>
                                    <p:anim calcmode="lin" valueType="num">
                                      <p:cBhvr>
                                        <p:cTn id="70" dur="500" fill="hold"/>
                                        <p:tgtEl>
                                          <p:spTgt spid="634">
                                            <p:txEl>
                                              <p:pRg st="4" end="4"/>
                                            </p:txEl>
                                          </p:spTgt>
                                        </p:tgtEl>
                                        <p:attrNameLst>
                                          <p:attrName>ppt_w</p:attrName>
                                        </p:attrNameLst>
                                      </p:cBhvr>
                                      <p:tavLst>
                                        <p:tav tm="0">
                                          <p:val>
                                            <p:fltVal val="0"/>
                                          </p:val>
                                        </p:tav>
                                        <p:tav tm="100000">
                                          <p:val>
                                            <p:strVal val="#ppt_w"/>
                                          </p:val>
                                        </p:tav>
                                      </p:tavLst>
                                    </p:anim>
                                    <p:anim calcmode="lin" valueType="num">
                                      <p:cBhvr>
                                        <p:cTn id="71" dur="500" fill="hold"/>
                                        <p:tgtEl>
                                          <p:spTgt spid="634">
                                            <p:txEl>
                                              <p:pRg st="4" end="4"/>
                                            </p:txEl>
                                          </p:spTgt>
                                        </p:tgtEl>
                                        <p:attrNameLst>
                                          <p:attrName>ppt_h</p:attrName>
                                        </p:attrNameLst>
                                      </p:cBhvr>
                                      <p:tavLst>
                                        <p:tav tm="0">
                                          <p:val>
                                            <p:fltVal val="0"/>
                                          </p:val>
                                        </p:tav>
                                        <p:tav tm="100000">
                                          <p:val>
                                            <p:strVal val="#ppt_h"/>
                                          </p:val>
                                        </p:tav>
                                      </p:tavLst>
                                    </p:anim>
                                  </p:childTnLst>
                                </p:cTn>
                              </p:par>
                            </p:childTnLst>
                          </p:cTn>
                        </p:par>
                        <p:par>
                          <p:cTn id="72" fill="hold">
                            <p:stCondLst>
                              <p:cond delay="6000"/>
                            </p:stCondLst>
                            <p:childTnLst>
                              <p:par>
                                <p:cTn id="73" presetID="23" presetClass="entr" presetSubtype="16" fill="hold" grpId="2" nodeType="afterEffect">
                                  <p:stCondLst>
                                    <p:cond delay="0"/>
                                  </p:stCondLst>
                                  <p:iterate>
                                    <p:tmAbs val="0"/>
                                  </p:iterate>
                                  <p:childTnLst>
                                    <p:set>
                                      <p:cBhvr>
                                        <p:cTn id="74" fill="hold"/>
                                        <p:tgtEl>
                                          <p:spTgt spid="634">
                                            <p:txEl>
                                              <p:pRg st="5" end="5"/>
                                            </p:txEl>
                                          </p:spTgt>
                                        </p:tgtEl>
                                        <p:attrNameLst>
                                          <p:attrName>style.visibility</p:attrName>
                                        </p:attrNameLst>
                                      </p:cBhvr>
                                      <p:to>
                                        <p:strVal val="visible"/>
                                      </p:to>
                                    </p:set>
                                    <p:anim calcmode="lin" valueType="num">
                                      <p:cBhvr>
                                        <p:cTn id="75" dur="500" fill="hold"/>
                                        <p:tgtEl>
                                          <p:spTgt spid="634">
                                            <p:txEl>
                                              <p:pRg st="5" end="5"/>
                                            </p:txEl>
                                          </p:spTgt>
                                        </p:tgtEl>
                                        <p:attrNameLst>
                                          <p:attrName>ppt_w</p:attrName>
                                        </p:attrNameLst>
                                      </p:cBhvr>
                                      <p:tavLst>
                                        <p:tav tm="0">
                                          <p:val>
                                            <p:fltVal val="0"/>
                                          </p:val>
                                        </p:tav>
                                        <p:tav tm="100000">
                                          <p:val>
                                            <p:strVal val="#ppt_w"/>
                                          </p:val>
                                        </p:tav>
                                      </p:tavLst>
                                    </p:anim>
                                    <p:anim calcmode="lin" valueType="num">
                                      <p:cBhvr>
                                        <p:cTn id="76" dur="500" fill="hold"/>
                                        <p:tgtEl>
                                          <p:spTgt spid="634">
                                            <p:txEl>
                                              <p:pRg st="5" end="5"/>
                                            </p:txEl>
                                          </p:spTgt>
                                        </p:tgtEl>
                                        <p:attrNameLst>
                                          <p:attrName>ppt_h</p:attrName>
                                        </p:attrNameLst>
                                      </p:cBhvr>
                                      <p:tavLst>
                                        <p:tav tm="0">
                                          <p:val>
                                            <p:fltVal val="0"/>
                                          </p:val>
                                        </p:tav>
                                        <p:tav tm="100000">
                                          <p:val>
                                            <p:strVal val="#ppt_h"/>
                                          </p:val>
                                        </p:tav>
                                      </p:tavLst>
                                    </p:anim>
                                  </p:childTnLst>
                                </p:cTn>
                              </p:par>
                            </p:childTnLst>
                          </p:cTn>
                        </p:par>
                        <p:par>
                          <p:cTn id="77" fill="hold">
                            <p:stCondLst>
                              <p:cond delay="6500"/>
                            </p:stCondLst>
                            <p:childTnLst>
                              <p:par>
                                <p:cTn id="78" presetID="23" presetClass="entr" presetSubtype="16" fill="hold" grpId="2" nodeType="afterEffect">
                                  <p:stCondLst>
                                    <p:cond delay="0"/>
                                  </p:stCondLst>
                                  <p:iterate>
                                    <p:tmAbs val="0"/>
                                  </p:iterate>
                                  <p:childTnLst>
                                    <p:set>
                                      <p:cBhvr>
                                        <p:cTn id="79" fill="hold"/>
                                        <p:tgtEl>
                                          <p:spTgt spid="634">
                                            <p:txEl>
                                              <p:pRg st="6" end="6"/>
                                            </p:txEl>
                                          </p:spTgt>
                                        </p:tgtEl>
                                        <p:attrNameLst>
                                          <p:attrName>style.visibility</p:attrName>
                                        </p:attrNameLst>
                                      </p:cBhvr>
                                      <p:to>
                                        <p:strVal val="visible"/>
                                      </p:to>
                                    </p:set>
                                    <p:anim calcmode="lin" valueType="num">
                                      <p:cBhvr>
                                        <p:cTn id="80" dur="500" fill="hold"/>
                                        <p:tgtEl>
                                          <p:spTgt spid="634">
                                            <p:txEl>
                                              <p:pRg st="6" end="6"/>
                                            </p:txEl>
                                          </p:spTgt>
                                        </p:tgtEl>
                                        <p:attrNameLst>
                                          <p:attrName>ppt_w</p:attrName>
                                        </p:attrNameLst>
                                      </p:cBhvr>
                                      <p:tavLst>
                                        <p:tav tm="0">
                                          <p:val>
                                            <p:fltVal val="0"/>
                                          </p:val>
                                        </p:tav>
                                        <p:tav tm="100000">
                                          <p:val>
                                            <p:strVal val="#ppt_w"/>
                                          </p:val>
                                        </p:tav>
                                      </p:tavLst>
                                    </p:anim>
                                    <p:anim calcmode="lin" valueType="num">
                                      <p:cBhvr>
                                        <p:cTn id="81" dur="500" fill="hold"/>
                                        <p:tgtEl>
                                          <p:spTgt spid="63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1" build="p" bldLvl="5" animBg="1" advAuto="0"/>
      <p:bldP spid="634" grpId="2" build="p" bldLvl="5"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636" name="Ba’al"/>
          <p:cNvSpPr txBox="1">
            <a:spLocks noGrp="1"/>
          </p:cNvSpPr>
          <p:nvPr>
            <p:ph type="title" idx="4294967295"/>
          </p:nvPr>
        </p:nvSpPr>
        <p:spPr>
          <a:xfrm>
            <a:off x="457200" y="533398"/>
            <a:ext cx="8229600" cy="1143004"/>
          </a:xfrm>
          <a:prstGeom prst="rect">
            <a:avLst/>
          </a:prstGeom>
        </p:spPr>
        <p:txBody>
          <a:bodyPr/>
          <a:lstStyle>
            <a:lvl1pPr>
              <a:defRPr>
                <a:latin typeface="Lucida Bright"/>
                <a:ea typeface="Lucida Bright"/>
                <a:cs typeface="Lucida Bright"/>
                <a:sym typeface="Lucida Bright"/>
              </a:defRPr>
            </a:lvl1pPr>
          </a:lstStyle>
          <a:p>
            <a:r>
              <a:t>Ba’al</a:t>
            </a:r>
          </a:p>
        </p:txBody>
      </p:sp>
      <p:pic>
        <p:nvPicPr>
          <p:cNvPr id="637" name="bar083e03" descr="bar083e03"/>
          <p:cNvPicPr>
            <a:picLocks noChangeAspect="1"/>
          </p:cNvPicPr>
          <p:nvPr/>
        </p:nvPicPr>
        <p:blipFill>
          <a:blip r:embed="rId2"/>
          <a:stretch>
            <a:fillRect/>
          </a:stretch>
        </p:blipFill>
        <p:spPr>
          <a:xfrm>
            <a:off x="0" y="0"/>
            <a:ext cx="2665415" cy="6858000"/>
          </a:xfrm>
          <a:prstGeom prst="rect">
            <a:avLst/>
          </a:prstGeom>
          <a:ln w="12700">
            <a:miter lim="400000"/>
          </a:ln>
        </p:spPr>
      </p:pic>
      <p:pic>
        <p:nvPicPr>
          <p:cNvPr id="638" name="OldTestament 014 (Changed)" descr="OldTestament 014 (Changed)"/>
          <p:cNvPicPr>
            <a:picLocks noChangeAspect="1"/>
          </p:cNvPicPr>
          <p:nvPr/>
        </p:nvPicPr>
        <p:blipFill>
          <a:blip r:embed="rId3"/>
          <a:stretch>
            <a:fillRect/>
          </a:stretch>
        </p:blipFill>
        <p:spPr>
          <a:xfrm>
            <a:off x="6305865" y="49721"/>
            <a:ext cx="2385241" cy="5072409"/>
          </a:xfrm>
          <a:prstGeom prst="rect">
            <a:avLst/>
          </a:prstGeom>
          <a:ln w="12700">
            <a:miter lim="400000"/>
          </a:ln>
        </p:spPr>
      </p:pic>
      <p:sp>
        <p:nvSpPr>
          <p:cNvPr id="639" name="Ba’al, the Canaanite god of storm, was usually depicted with a conical hat and often with an upraised “smiting” hand."/>
          <p:cNvSpPr txBox="1"/>
          <p:nvPr/>
        </p:nvSpPr>
        <p:spPr>
          <a:xfrm>
            <a:off x="2973943" y="4687575"/>
            <a:ext cx="3023394" cy="1805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400"/>
              </a:spcBef>
              <a:defRPr sz="2300">
                <a:latin typeface="Arial Narrow"/>
                <a:ea typeface="Arial Narrow"/>
                <a:cs typeface="Arial Narrow"/>
                <a:sym typeface="Arial Narrow"/>
              </a:defRPr>
            </a:lvl1pPr>
          </a:lstStyle>
          <a:p>
            <a:r>
              <a:t>Ba’al, the Canaanite god of storm, was usually depicted with a conical hat and often with an upraised “smiting” hand.</a:t>
            </a:r>
          </a:p>
        </p:txBody>
      </p:sp>
      <p:pic>
        <p:nvPicPr>
          <p:cNvPr id="640" name="ARS09" descr="ARS09"/>
          <p:cNvPicPr>
            <a:picLocks noChangeAspect="1"/>
          </p:cNvPicPr>
          <p:nvPr/>
        </p:nvPicPr>
        <p:blipFill>
          <a:blip r:embed="rId4"/>
          <a:srcRect t="2883" b="5578"/>
          <a:stretch>
            <a:fillRect/>
          </a:stretch>
        </p:blipFill>
        <p:spPr>
          <a:xfrm>
            <a:off x="2874488" y="40809"/>
            <a:ext cx="3023320" cy="4386782"/>
          </a:xfrm>
          <a:prstGeom prst="rect">
            <a:avLst/>
          </a:prstGeom>
          <a:ln w="12700">
            <a:miter lim="400000"/>
          </a:ln>
        </p:spPr>
      </p:pic>
      <p:sp>
        <p:nvSpPr>
          <p:cNvPr id="641" name="バアルはカナンの嵐の神で、円錐形の帽子をかぶり、「振りかざす」ように挙げられた手を…"/>
          <p:cNvSpPr txBox="1"/>
          <p:nvPr/>
        </p:nvSpPr>
        <p:spPr>
          <a:xfrm>
            <a:off x="5986788" y="5361092"/>
            <a:ext cx="3023395" cy="115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sz="1500" b="1">
                <a:latin typeface="Times Roman"/>
                <a:ea typeface="Times Roman"/>
                <a:cs typeface="Times Roman"/>
                <a:sym typeface="Times Roman"/>
              </a:defRPr>
            </a:pPr>
            <a:r>
              <a:t>バアルはカナンの嵐の神で、円錐形の帽子をかぶり、「振りかざす」ように挙げられた手を</a:t>
            </a:r>
          </a:p>
          <a:p>
            <a:pPr algn="ctr" defTabSz="457200">
              <a:defRPr sz="1500" b="1">
                <a:latin typeface="Times Roman"/>
                <a:ea typeface="Times Roman"/>
                <a:cs typeface="Times Roman"/>
                <a:sym typeface="Times Roman"/>
              </a:defRPr>
            </a:pPr>
            <a:r>
              <a:t>持つ姿で描かれていました。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643" name="Standing Stones (matstsebot) were often phallic symbols for the Ba’al cult"/>
          <p:cNvSpPr txBox="1">
            <a:spLocks noGrp="1"/>
          </p:cNvSpPr>
          <p:nvPr>
            <p:ph type="title" idx="4294967295"/>
          </p:nvPr>
        </p:nvSpPr>
        <p:spPr>
          <a:xfrm>
            <a:off x="152400" y="152400"/>
            <a:ext cx="8690014" cy="1295400"/>
          </a:xfrm>
          <a:prstGeom prst="rect">
            <a:avLst/>
          </a:prstGeom>
        </p:spPr>
        <p:txBody>
          <a:bodyPr>
            <a:normAutofit/>
          </a:bodyPr>
          <a:lstStyle/>
          <a:p>
            <a:pPr defTabSz="495147">
              <a:defRPr sz="2337">
                <a:latin typeface="GENUINE"/>
                <a:ea typeface="GENUINE"/>
                <a:cs typeface="GENUINE"/>
                <a:sym typeface="GENUINE"/>
              </a:defRPr>
            </a:pPr>
            <a:r>
              <a:t>Standing Stones</a:t>
            </a:r>
            <a:r>
              <a:rPr sz="2166">
                <a:latin typeface="Times New Roman"/>
                <a:ea typeface="Times New Roman"/>
                <a:cs typeface="Times New Roman"/>
                <a:sym typeface="Times New Roman"/>
              </a:rPr>
              <a:t> </a:t>
            </a:r>
            <a:r>
              <a:rPr sz="2166" i="1">
                <a:latin typeface="Times New Roman"/>
                <a:ea typeface="Times New Roman"/>
                <a:cs typeface="Times New Roman"/>
                <a:sym typeface="Times New Roman"/>
              </a:rPr>
              <a:t>(matstsebot) </a:t>
            </a:r>
            <a:r>
              <a:rPr sz="2166">
                <a:latin typeface="Times New Roman"/>
                <a:ea typeface="Times New Roman"/>
                <a:cs typeface="Times New Roman"/>
                <a:sym typeface="Times New Roman"/>
              </a:rPr>
              <a:t>were often phallic symbols for the Ba’al cult</a:t>
            </a:r>
          </a:p>
          <a:p>
            <a:pPr defTabSz="495147">
              <a:defRPr sz="2337">
                <a:latin typeface="GENUINE"/>
                <a:ea typeface="GENUINE"/>
                <a:cs typeface="GENUINE"/>
                <a:sym typeface="GENUINE"/>
              </a:defRPr>
            </a:pPr>
            <a:r>
              <a:rPr sz="2166">
                <a:latin typeface="Times New Roman"/>
                <a:ea typeface="Times New Roman"/>
                <a:cs typeface="Times New Roman"/>
                <a:sym typeface="Times New Roman"/>
              </a:rPr>
              <a:t>「Standing Stones（matstsebot）」は、バアル崇拝のための男性器の</a:t>
            </a:r>
          </a:p>
          <a:p>
            <a:pPr defTabSz="495147">
              <a:defRPr sz="2337">
                <a:latin typeface="GENUINE"/>
                <a:ea typeface="GENUINE"/>
                <a:cs typeface="GENUINE"/>
                <a:sym typeface="GENUINE"/>
              </a:defRPr>
            </a:pPr>
            <a:r>
              <a:rPr sz="2166">
                <a:latin typeface="Times New Roman"/>
                <a:ea typeface="Times New Roman"/>
                <a:cs typeface="Times New Roman"/>
                <a:sym typeface="Times New Roman"/>
              </a:rPr>
              <a:t>象徴として使われていた。</a:t>
            </a:r>
          </a:p>
        </p:txBody>
      </p:sp>
      <p:pic>
        <p:nvPicPr>
          <p:cNvPr id="644" name="ARS40" descr="ARS40"/>
          <p:cNvPicPr>
            <a:picLocks noChangeAspect="1"/>
          </p:cNvPicPr>
          <p:nvPr/>
        </p:nvPicPr>
        <p:blipFill>
          <a:blip r:embed="rId2"/>
          <a:stretch>
            <a:fillRect/>
          </a:stretch>
        </p:blipFill>
        <p:spPr>
          <a:xfrm>
            <a:off x="128587" y="1600200"/>
            <a:ext cx="3375027" cy="5181600"/>
          </a:xfrm>
          <a:prstGeom prst="rect">
            <a:avLst/>
          </a:prstGeom>
          <a:ln w="12700">
            <a:miter lim="400000"/>
          </a:ln>
        </p:spPr>
      </p:pic>
      <p:pic>
        <p:nvPicPr>
          <p:cNvPr id="645" name="ARS37" descr="ARS37"/>
          <p:cNvPicPr>
            <a:picLocks noChangeAspect="1"/>
          </p:cNvPicPr>
          <p:nvPr/>
        </p:nvPicPr>
        <p:blipFill>
          <a:blip r:embed="rId3"/>
          <a:stretch>
            <a:fillRect/>
          </a:stretch>
        </p:blipFill>
        <p:spPr>
          <a:xfrm>
            <a:off x="3657600" y="1609725"/>
            <a:ext cx="5334000" cy="5172075"/>
          </a:xfrm>
          <a:prstGeom prst="rect">
            <a:avLst/>
          </a:prstGeom>
          <a:ln w="12700">
            <a:miter lim="400000"/>
          </a:ln>
        </p:spPr>
      </p:pic>
      <p:sp>
        <p:nvSpPr>
          <p:cNvPr id="646" name="Pillar excavated at Tirzah (condemned in Dt. 12:1-3; Mic. 5:13-14)"/>
          <p:cNvSpPr txBox="1"/>
          <p:nvPr/>
        </p:nvSpPr>
        <p:spPr>
          <a:xfrm>
            <a:off x="139700" y="5350464"/>
            <a:ext cx="3352801" cy="1354299"/>
          </a:xfrm>
          <a:prstGeom prst="rect">
            <a:avLst/>
          </a:prstGeom>
          <a:solidFill>
            <a:srgbClr val="DDDDDD">
              <a:alpha val="45881"/>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2400" b="1">
                <a:effectLst>
                  <a:outerShdw blurRad="12700" dist="25400" dir="2700000" rotWithShape="0">
                    <a:srgbClr val="FFFFFF"/>
                  </a:outerShdw>
                </a:effectLst>
                <a:latin typeface="Arial Narrow"/>
                <a:ea typeface="Arial Narrow"/>
                <a:cs typeface="Arial Narrow"/>
                <a:sym typeface="Arial Narrow"/>
              </a:defRPr>
            </a:pPr>
            <a:r>
              <a:rPr sz="2200"/>
              <a:t>Pillar excavated at Tirzah (condemned in Dt. 12:1-3; Mic. 5:13-14)　</a:t>
            </a:r>
            <a:r>
              <a:rPr sz="1500"/>
              <a:t>ティルザで発掘された柱（申12:1-3. ミカ5:13-14)</a:t>
            </a:r>
          </a:p>
        </p:txBody>
      </p:sp>
      <p:sp>
        <p:nvSpPr>
          <p:cNvPr id="647" name="Standing stones, the two largest more than 10’ tall, were excavated at the Gezer high place."/>
          <p:cNvSpPr txBox="1"/>
          <p:nvPr/>
        </p:nvSpPr>
        <p:spPr>
          <a:xfrm>
            <a:off x="3657600" y="4992718"/>
            <a:ext cx="5334000" cy="1653537"/>
          </a:xfrm>
          <a:prstGeom prst="rect">
            <a:avLst/>
          </a:prstGeom>
          <a:solidFill>
            <a:srgbClr val="DDDDDD">
              <a:alpha val="4196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2000" b="1">
                <a:effectLst>
                  <a:outerShdw blurRad="12700" dist="25400" dir="2700000" rotWithShape="0">
                    <a:srgbClr val="FFFFFF"/>
                  </a:outerShdw>
                </a:effectLst>
                <a:latin typeface="Arial Narrow"/>
                <a:ea typeface="Arial Narrow"/>
                <a:cs typeface="Arial Narrow"/>
                <a:sym typeface="Arial Narrow"/>
              </a:defRPr>
            </a:pPr>
            <a:r>
              <a:t>Standing stones, the two largest more than 10’ tall, were excavated at the Gezer high place. </a:t>
            </a:r>
            <a:r>
              <a:rPr sz="1800"/>
              <a:t>ゲゼルの高きところで発掘された立石（スタンディング・ストーン）は、高さ10フィートを超えるものが2本含まれていた。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44"/>
                                        </p:tgtEl>
                                        <p:attrNameLst>
                                          <p:attrName>style.visibility</p:attrName>
                                        </p:attrNameLst>
                                      </p:cBhvr>
                                      <p:to>
                                        <p:strVal val="visible"/>
                                      </p:to>
                                    </p:set>
                                    <p:animEffect transition="in" filter="fade">
                                      <p:cBhvr>
                                        <p:cTn id="7" dur="500"/>
                                        <p:tgtEl>
                                          <p:spTgt spid="644"/>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646"/>
                                        </p:tgtEl>
                                        <p:attrNameLst>
                                          <p:attrName>style.visibility</p:attrName>
                                        </p:attrNameLst>
                                      </p:cBhvr>
                                      <p:to>
                                        <p:strVal val="visible"/>
                                      </p:to>
                                    </p:set>
                                    <p:animEffect transition="in" filter="fade">
                                      <p:cBhvr>
                                        <p:cTn id="11" dur="500"/>
                                        <p:tgtEl>
                                          <p:spTgt spid="6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645"/>
                                        </p:tgtEl>
                                        <p:attrNameLst>
                                          <p:attrName>style.visibility</p:attrName>
                                        </p:attrNameLst>
                                      </p:cBhvr>
                                      <p:to>
                                        <p:strVal val="visible"/>
                                      </p:to>
                                    </p:set>
                                    <p:animEffect transition="in" filter="fade">
                                      <p:cBhvr>
                                        <p:cTn id="16" dur="500"/>
                                        <p:tgtEl>
                                          <p:spTgt spid="645"/>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647"/>
                                        </p:tgtEl>
                                        <p:attrNameLst>
                                          <p:attrName>style.visibility</p:attrName>
                                        </p:attrNameLst>
                                      </p:cBhvr>
                                      <p:to>
                                        <p:strVal val="visible"/>
                                      </p:to>
                                    </p:set>
                                    <p:animEffect transition="in" filter="fade">
                                      <p:cBhvr>
                                        <p:cTn id="20"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1" animBg="1" advAuto="0"/>
      <p:bldP spid="645" grpId="3" animBg="1" advAuto="0"/>
      <p:bldP spid="646" grpId="2" animBg="1" advAuto="0"/>
      <p:bldP spid="647" grpId="4"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Fertility Worship  and the Period of Israel"/>
          <p:cNvSpPr txBox="1">
            <a:spLocks noGrp="1"/>
          </p:cNvSpPr>
          <p:nvPr>
            <p:ph type="title" idx="4294967295"/>
          </p:nvPr>
        </p:nvSpPr>
        <p:spPr>
          <a:xfrm>
            <a:off x="164168" y="-47664"/>
            <a:ext cx="8229601" cy="1143005"/>
          </a:xfrm>
          <a:prstGeom prst="rect">
            <a:avLst/>
          </a:prstGeom>
        </p:spPr>
        <p:txBody>
          <a:bodyPr/>
          <a:lstStyle/>
          <a:p>
            <a:pPr defTabSz="842345">
              <a:defRPr sz="3234">
                <a:latin typeface="Lucida Bright"/>
                <a:ea typeface="Lucida Bright"/>
                <a:cs typeface="Lucida Bright"/>
                <a:sym typeface="Lucida Bright"/>
              </a:defRPr>
            </a:pPr>
            <a:r>
              <a:t>Fertility Worship and the Period of Israel</a:t>
            </a:r>
          </a:p>
          <a:p>
            <a:pPr defTabSz="842345">
              <a:defRPr sz="3234">
                <a:latin typeface="Lucida Bright"/>
                <a:ea typeface="Lucida Bright"/>
                <a:cs typeface="Lucida Bright"/>
                <a:sym typeface="Lucida Bright"/>
              </a:defRPr>
            </a:pPr>
            <a:r>
              <a:t>多産崇拝とイスラエルの時代</a:t>
            </a:r>
          </a:p>
        </p:txBody>
      </p:sp>
      <p:pic>
        <p:nvPicPr>
          <p:cNvPr id="650" name="ARS07" descr="ARS07"/>
          <p:cNvPicPr>
            <a:picLocks noChangeAspect="1"/>
          </p:cNvPicPr>
          <p:nvPr/>
        </p:nvPicPr>
        <p:blipFill>
          <a:blip r:embed="rId2"/>
          <a:stretch>
            <a:fillRect/>
          </a:stretch>
        </p:blipFill>
        <p:spPr>
          <a:xfrm>
            <a:off x="152400" y="1447800"/>
            <a:ext cx="3505200" cy="5257800"/>
          </a:xfrm>
          <a:prstGeom prst="rect">
            <a:avLst/>
          </a:prstGeom>
          <a:ln w="12700">
            <a:miter lim="400000"/>
          </a:ln>
        </p:spPr>
      </p:pic>
      <p:pic>
        <p:nvPicPr>
          <p:cNvPr id="651" name="ARS22" descr="ARS22"/>
          <p:cNvPicPr>
            <a:picLocks noChangeAspect="1"/>
          </p:cNvPicPr>
          <p:nvPr/>
        </p:nvPicPr>
        <p:blipFill>
          <a:blip r:embed="rId3"/>
          <a:stretch>
            <a:fillRect/>
          </a:stretch>
        </p:blipFill>
        <p:spPr>
          <a:xfrm>
            <a:off x="3733800" y="2492531"/>
            <a:ext cx="5334000" cy="3352801"/>
          </a:xfrm>
          <a:prstGeom prst="rect">
            <a:avLst/>
          </a:prstGeom>
          <a:ln w="12700">
            <a:miter lim="400000"/>
          </a:ln>
        </p:spPr>
      </p:pic>
      <p:sp>
        <p:nvSpPr>
          <p:cNvPr id="652" name="Asherah figurines from Israel’s Iron Age"/>
          <p:cNvSpPr txBox="1"/>
          <p:nvPr/>
        </p:nvSpPr>
        <p:spPr>
          <a:xfrm>
            <a:off x="3762160" y="6024722"/>
            <a:ext cx="5090163" cy="70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200"/>
              </a:spcBef>
              <a:defRPr sz="2000" b="1">
                <a:latin typeface="Arial Narrow"/>
                <a:ea typeface="Arial Narrow"/>
                <a:cs typeface="Arial Narrow"/>
                <a:sym typeface="Arial Narrow"/>
              </a:defRPr>
            </a:pPr>
            <a:r>
              <a:t>Asherah figurines from Israel’s Iron Age</a:t>
            </a:r>
          </a:p>
          <a:p>
            <a:pPr defTabSz="457200">
              <a:defRPr b="1">
                <a:latin typeface="Times Roman"/>
                <a:ea typeface="Times Roman"/>
                <a:cs typeface="Times Roman"/>
                <a:sym typeface="Times Roman"/>
              </a:defRPr>
            </a:pPr>
            <a:r>
              <a:t>イスラエルの鉄器時代のアシェラ像</a:t>
            </a:r>
          </a:p>
        </p:txBody>
      </p:sp>
      <p:sp>
        <p:nvSpPr>
          <p:cNvPr id="653" name="Late Bronze Age Canaanite female deity figurines"/>
          <p:cNvSpPr txBox="1"/>
          <p:nvPr/>
        </p:nvSpPr>
        <p:spPr>
          <a:xfrm>
            <a:off x="3762160" y="1460816"/>
            <a:ext cx="5090163"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200"/>
              </a:spcBef>
              <a:defRPr sz="2000" b="1">
                <a:latin typeface="Arial Narrow"/>
                <a:ea typeface="Arial Narrow"/>
                <a:cs typeface="Arial Narrow"/>
                <a:sym typeface="Arial Narrow"/>
              </a:defRPr>
            </a:lvl1pPr>
          </a:lstStyle>
          <a:p>
            <a:r>
              <a:t>Late Bronze Age Canaanite female deity figurines </a:t>
            </a:r>
          </a:p>
        </p:txBody>
      </p:sp>
      <p:sp>
        <p:nvSpPr>
          <p:cNvPr id="654" name="後期青銅器時代のカナンの女性神像"/>
          <p:cNvSpPr txBox="1"/>
          <p:nvPr/>
        </p:nvSpPr>
        <p:spPr>
          <a:xfrm>
            <a:off x="3729485" y="1880317"/>
            <a:ext cx="3558537"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700" b="1">
                <a:latin typeface="Times Roman"/>
                <a:ea typeface="Times Roman"/>
                <a:cs typeface="Times Roman"/>
                <a:sym typeface="Times Roman"/>
              </a:defRPr>
            </a:lvl1pPr>
          </a:lstStyle>
          <a:p>
            <a:r>
              <a:t>後期青銅器時代のカナンの女性神像</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50"/>
                                        </p:tgtEl>
                                        <p:attrNameLst>
                                          <p:attrName>style.visibility</p:attrName>
                                        </p:attrNameLst>
                                      </p:cBhvr>
                                      <p:to>
                                        <p:strVal val="visible"/>
                                      </p:to>
                                    </p:set>
                                    <p:animEffect transition="in" filter="fade">
                                      <p:cBhvr>
                                        <p:cTn id="7" dur="500"/>
                                        <p:tgtEl>
                                          <p:spTgt spid="65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653"/>
                                        </p:tgtEl>
                                        <p:attrNameLst>
                                          <p:attrName>style.visibility</p:attrName>
                                        </p:attrNameLst>
                                      </p:cBhvr>
                                      <p:to>
                                        <p:strVal val="visible"/>
                                      </p:to>
                                    </p:set>
                                    <p:animEffect transition="in" filter="fade">
                                      <p:cBhvr>
                                        <p:cTn id="11" dur="500"/>
                                        <p:tgtEl>
                                          <p:spTgt spid="6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651"/>
                                        </p:tgtEl>
                                        <p:attrNameLst>
                                          <p:attrName>style.visibility</p:attrName>
                                        </p:attrNameLst>
                                      </p:cBhvr>
                                      <p:to>
                                        <p:strVal val="visible"/>
                                      </p:to>
                                    </p:set>
                                    <p:animEffect transition="in" filter="fade">
                                      <p:cBhvr>
                                        <p:cTn id="16" dur="500"/>
                                        <p:tgtEl>
                                          <p:spTgt spid="651"/>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652"/>
                                        </p:tgtEl>
                                        <p:attrNameLst>
                                          <p:attrName>style.visibility</p:attrName>
                                        </p:attrNameLst>
                                      </p:cBhvr>
                                      <p:to>
                                        <p:strVal val="visible"/>
                                      </p:to>
                                    </p:set>
                                    <p:animEffect transition="in" filter="fade">
                                      <p:cBhvr>
                                        <p:cTn id="20" dur="500"/>
                                        <p:tgtEl>
                                          <p:spTgt spid="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1" animBg="1" advAuto="0"/>
      <p:bldP spid="651" grpId="3" animBg="1" advAuto="0"/>
      <p:bldP spid="652" grpId="4" animBg="1" advAuto="0"/>
      <p:bldP spid="653"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Google Shape;249;g36a3cf6228b_0_56"/>
          <p:cNvSpPr txBox="1">
            <a:spLocks noGrp="1"/>
          </p:cNvSpPr>
          <p:nvPr>
            <p:ph type="sldNum" sz="quarter" idx="4294967295"/>
          </p:nvPr>
        </p:nvSpPr>
        <p:spPr>
          <a:xfrm>
            <a:off x="8512067" y="6248398"/>
            <a:ext cx="174731" cy="2269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b="0"/>
            </a:lvl1pPr>
          </a:lstStyle>
          <a:p>
            <a:fld id="{86CB4B4D-7CA3-9044-876B-883B54F8677D}" type="slidenum">
              <a:rPr/>
              <a:t>8</a:t>
            </a:fld>
            <a:endParaRPr/>
          </a:p>
        </p:txBody>
      </p:sp>
      <p:sp>
        <p:nvSpPr>
          <p:cNvPr id="244" name="Google Shape;250;g36a3cf6228b_0_56"/>
          <p:cNvSpPr txBox="1">
            <a:spLocks noGrp="1"/>
          </p:cNvSpPr>
          <p:nvPr>
            <p:ph type="title"/>
          </p:nvPr>
        </p:nvSpPr>
        <p:spPr>
          <a:prstGeom prst="rect">
            <a:avLst/>
          </a:prstGeom>
        </p:spPr>
        <p:txBody>
          <a:bodyPr/>
          <a:lstStyle/>
          <a:p>
            <a:r>
              <a:t>Authorship 著者</a:t>
            </a:r>
          </a:p>
        </p:txBody>
      </p:sp>
      <p:sp>
        <p:nvSpPr>
          <p:cNvPr id="245" name="Google Shape;251;g36a3cf6228b_0_56"/>
          <p:cNvSpPr txBox="1">
            <a:spLocks noGrp="1"/>
          </p:cNvSpPr>
          <p:nvPr>
            <p:ph type="body" sz="half" idx="1"/>
          </p:nvPr>
        </p:nvSpPr>
        <p:spPr>
          <a:xfrm>
            <a:off x="64022" y="1446141"/>
            <a:ext cx="4619400" cy="5029200"/>
          </a:xfrm>
          <a:prstGeom prst="rect">
            <a:avLst/>
          </a:prstGeom>
        </p:spPr>
        <p:txBody>
          <a:bodyPr>
            <a:normAutofit lnSpcReduction="10000"/>
          </a:bodyPr>
          <a:lstStyle/>
          <a:p>
            <a:pPr marL="455802" indent="-455802" defTabSz="886966">
              <a:lnSpc>
                <a:spcPct val="90000"/>
              </a:lnSpc>
              <a:spcBef>
                <a:spcPts val="0"/>
              </a:spcBef>
              <a:buSzTx/>
              <a:buNone/>
              <a:defRPr sz="3000"/>
            </a:pPr>
            <a:endParaRPr dirty="0"/>
          </a:p>
          <a:p>
            <a:pPr marL="455802" indent="-449643" defTabSz="886966">
              <a:lnSpc>
                <a:spcPct val="90000"/>
              </a:lnSpc>
              <a:spcBef>
                <a:spcPts val="400"/>
              </a:spcBef>
              <a:buSzPts val="2600"/>
              <a:defRPr sz="2600" i="1"/>
            </a:pPr>
            <a:r>
              <a:rPr dirty="0"/>
              <a:t>Book of the Song (1 Kg. 8:12-13, LXX)</a:t>
            </a:r>
            <a:endParaRPr sz="3000" dirty="0"/>
          </a:p>
          <a:p>
            <a:pPr marL="455802" indent="-449643" defTabSz="886966">
              <a:lnSpc>
                <a:spcPct val="90000"/>
              </a:lnSpc>
              <a:spcBef>
                <a:spcPts val="400"/>
              </a:spcBef>
              <a:buSzPts val="2600"/>
              <a:defRPr sz="2600" i="1"/>
            </a:pPr>
            <a:r>
              <a:rPr dirty="0"/>
              <a:t>Book of the Acts of Solomon (1 Kg. 11:41)</a:t>
            </a:r>
            <a:endParaRPr sz="3000" dirty="0"/>
          </a:p>
          <a:p>
            <a:pPr marL="455802" indent="-449643" defTabSz="886966">
              <a:lnSpc>
                <a:spcPct val="90000"/>
              </a:lnSpc>
              <a:spcBef>
                <a:spcPts val="400"/>
              </a:spcBef>
              <a:buSzPts val="2600"/>
              <a:defRPr sz="2600" i="1"/>
            </a:pPr>
            <a:r>
              <a:rPr dirty="0"/>
              <a:t>Book of the Annals of the Kings of Israel (mentioned 18 times)</a:t>
            </a:r>
            <a:endParaRPr sz="2800" dirty="0"/>
          </a:p>
          <a:p>
            <a:pPr marL="455802" indent="-449643" defTabSz="886966">
              <a:lnSpc>
                <a:spcPct val="90000"/>
              </a:lnSpc>
              <a:spcBef>
                <a:spcPts val="400"/>
              </a:spcBef>
              <a:buSzPts val="2600"/>
              <a:defRPr sz="2600" i="1"/>
            </a:pPr>
            <a:r>
              <a:rPr dirty="0"/>
              <a:t>Book of the Annals of the Kings of Judah (mentioned 15 times)</a:t>
            </a:r>
            <a:endParaRPr sz="3000" dirty="0"/>
          </a:p>
          <a:p>
            <a:pPr marL="455802" indent="-449643" defTabSz="886966">
              <a:lnSpc>
                <a:spcPct val="90000"/>
              </a:lnSpc>
              <a:spcBef>
                <a:spcPts val="400"/>
              </a:spcBef>
              <a:buSzPts val="2600"/>
              <a:defRPr sz="2600" i="1"/>
            </a:pPr>
            <a:r>
              <a:rPr dirty="0"/>
              <a:t>See also, Isaiah 36-39, which parallels 2 Kings 18-20</a:t>
            </a:r>
          </a:p>
        </p:txBody>
      </p:sp>
      <p:sp>
        <p:nvSpPr>
          <p:cNvPr id="246" name="Google Shape;252;g36a3cf6228b_0_56"/>
          <p:cNvSpPr txBox="1"/>
          <p:nvPr/>
        </p:nvSpPr>
        <p:spPr>
          <a:xfrm>
            <a:off x="4617725" y="1408372"/>
            <a:ext cx="4462253" cy="5029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04113" indent="-404113" defTabSz="786383">
              <a:lnSpc>
                <a:spcPct val="90000"/>
              </a:lnSpc>
              <a:defRPr sz="2600">
                <a:latin typeface="Times New Roman"/>
                <a:ea typeface="Times New Roman"/>
                <a:cs typeface="Times New Roman"/>
                <a:sym typeface="Times New Roman"/>
              </a:defRPr>
            </a:pPr>
            <a:endParaRPr/>
          </a:p>
          <a:p>
            <a:pPr marL="404113" indent="-398652" defTabSz="786383">
              <a:lnSpc>
                <a:spcPct val="90000"/>
              </a:lnSpc>
              <a:spcBef>
                <a:spcPts val="400"/>
              </a:spcBef>
              <a:buClr>
                <a:srgbClr val="660000"/>
              </a:buClr>
              <a:buSzPts val="2300"/>
              <a:buFont typeface="Helvetica"/>
              <a:buChar char="□"/>
              <a:defRPr sz="2300">
                <a:latin typeface="Times New Roman"/>
                <a:ea typeface="Times New Roman"/>
                <a:cs typeface="Times New Roman"/>
                <a:sym typeface="Times New Roman"/>
              </a:defRPr>
            </a:pPr>
            <a:r>
              <a:t>歌の書 (1列 8:12-13七十人訳)</a:t>
            </a:r>
            <a:endParaRPr sz="2600"/>
          </a:p>
          <a:p>
            <a:pPr marL="404113" indent="-398652" defTabSz="786383">
              <a:lnSpc>
                <a:spcPct val="90000"/>
              </a:lnSpc>
              <a:spcBef>
                <a:spcPts val="400"/>
              </a:spcBef>
              <a:buClr>
                <a:srgbClr val="660000"/>
              </a:buClr>
              <a:buSzPts val="2300"/>
              <a:buFont typeface="Helvetica"/>
              <a:buChar char="□"/>
              <a:defRPr sz="2300">
                <a:latin typeface="Times New Roman"/>
                <a:ea typeface="Times New Roman"/>
                <a:cs typeface="Times New Roman"/>
                <a:sym typeface="Times New Roman"/>
              </a:defRPr>
            </a:pPr>
            <a:r>
              <a:t>『ソロモンの事績の書』　　 (1列11:41)</a:t>
            </a:r>
            <a:endParaRPr sz="2600"/>
          </a:p>
          <a:p>
            <a:pPr marL="404113" indent="-398652" defTabSz="786383">
              <a:lnSpc>
                <a:spcPct val="90000"/>
              </a:lnSpc>
              <a:spcBef>
                <a:spcPts val="400"/>
              </a:spcBef>
              <a:buClr>
                <a:srgbClr val="660000"/>
              </a:buClr>
              <a:buSzPts val="2300"/>
              <a:buFont typeface="Helvetica"/>
              <a:buChar char="□"/>
              <a:defRPr sz="2300">
                <a:latin typeface="Times New Roman"/>
                <a:ea typeface="Times New Roman"/>
                <a:cs typeface="Times New Roman"/>
                <a:sym typeface="Times New Roman"/>
              </a:defRPr>
            </a:pPr>
            <a:r>
              <a:t>『イスラエルの王の年代記』 (18回言及されてる)</a:t>
            </a:r>
            <a:endParaRPr sz="2600"/>
          </a:p>
          <a:p>
            <a:pPr marL="404113" indent="-398652" defTabSz="786383">
              <a:lnSpc>
                <a:spcPct val="90000"/>
              </a:lnSpc>
              <a:spcBef>
                <a:spcPts val="400"/>
              </a:spcBef>
              <a:buClr>
                <a:srgbClr val="660000"/>
              </a:buClr>
              <a:buSzPts val="2300"/>
              <a:buFont typeface="Helvetica"/>
              <a:buChar char="□"/>
              <a:defRPr sz="2300">
                <a:latin typeface="Times New Roman"/>
                <a:ea typeface="Times New Roman"/>
                <a:cs typeface="Times New Roman"/>
                <a:sym typeface="Times New Roman"/>
              </a:defRPr>
            </a:pPr>
            <a:r>
              <a:t>『ユダの王の年代記』</a:t>
            </a:r>
            <a:br/>
            <a:r>
              <a:t>(15回言及されてる)</a:t>
            </a:r>
            <a:endParaRPr sz="2600"/>
          </a:p>
          <a:p>
            <a:pPr marL="404113" indent="-398652" defTabSz="786383">
              <a:lnSpc>
                <a:spcPct val="90000"/>
              </a:lnSpc>
              <a:spcBef>
                <a:spcPts val="400"/>
              </a:spcBef>
              <a:buClr>
                <a:srgbClr val="660000"/>
              </a:buClr>
              <a:buSzPts val="2300"/>
              <a:buFont typeface="Helvetica"/>
              <a:buChar char="□"/>
              <a:defRPr sz="2300">
                <a:latin typeface="Times New Roman"/>
                <a:ea typeface="Times New Roman"/>
                <a:cs typeface="Times New Roman"/>
                <a:sym typeface="Times New Roman"/>
              </a:defRPr>
            </a:pPr>
            <a:r>
              <a:t>参照：イザヤ36-39、第二列王記18−20と並行になっている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5">
                                            <p:bg/>
                                          </p:spTgt>
                                        </p:tgtEl>
                                        <p:attrNameLst>
                                          <p:attrName>style.visibility</p:attrName>
                                        </p:attrNameLst>
                                      </p:cBhvr>
                                      <p:to>
                                        <p:strVal val="visible"/>
                                      </p:to>
                                    </p:set>
                                    <p:anim calcmode="lin" valueType="num">
                                      <p:cBhvr>
                                        <p:cTn id="7" dur="500" fill="hold"/>
                                        <p:tgtEl>
                                          <p:spTgt spid="245">
                                            <p:bg/>
                                          </p:spTgt>
                                        </p:tgtEl>
                                        <p:attrNameLst>
                                          <p:attrName>ppt_w</p:attrName>
                                        </p:attrNameLst>
                                      </p:cBhvr>
                                      <p:tavLst>
                                        <p:tav tm="0">
                                          <p:val>
                                            <p:fltVal val="0"/>
                                          </p:val>
                                        </p:tav>
                                        <p:tav tm="100000">
                                          <p:val>
                                            <p:strVal val="#ppt_w"/>
                                          </p:val>
                                        </p:tav>
                                      </p:tavLst>
                                    </p:anim>
                                    <p:anim calcmode="lin" valueType="num">
                                      <p:cBhvr>
                                        <p:cTn id="8" dur="500" fill="hold"/>
                                        <p:tgtEl>
                                          <p:spTgt spid="24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45">
                                            <p:txEl>
                                              <p:pRg st="0" end="0"/>
                                            </p:txEl>
                                          </p:spTgt>
                                        </p:tgtEl>
                                        <p:attrNameLst>
                                          <p:attrName>style.visibility</p:attrName>
                                        </p:attrNameLst>
                                      </p:cBhvr>
                                      <p:to>
                                        <p:strVal val="visible"/>
                                      </p:to>
                                    </p:set>
                                    <p:anim calcmode="lin" valueType="num">
                                      <p:cBhvr>
                                        <p:cTn id="11" dur="500" fill="hold"/>
                                        <p:tgtEl>
                                          <p:spTgt spid="24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45">
                                            <p:txEl>
                                              <p:pRg st="1" end="1"/>
                                            </p:txEl>
                                          </p:spTgt>
                                        </p:tgtEl>
                                        <p:attrNameLst>
                                          <p:attrName>style.visibility</p:attrName>
                                        </p:attrNameLst>
                                      </p:cBhvr>
                                      <p:to>
                                        <p:strVal val="visible"/>
                                      </p:to>
                                    </p:set>
                                    <p:anim calcmode="lin" valueType="num">
                                      <p:cBhvr>
                                        <p:cTn id="16" dur="500" fill="hold"/>
                                        <p:tgtEl>
                                          <p:spTgt spid="24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4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245">
                                            <p:txEl>
                                              <p:pRg st="2" end="2"/>
                                            </p:txEl>
                                          </p:spTgt>
                                        </p:tgtEl>
                                        <p:attrNameLst>
                                          <p:attrName>style.visibility</p:attrName>
                                        </p:attrNameLst>
                                      </p:cBhvr>
                                      <p:to>
                                        <p:strVal val="visible"/>
                                      </p:to>
                                    </p:set>
                                    <p:anim calcmode="lin" valueType="num">
                                      <p:cBhvr>
                                        <p:cTn id="21" dur="500" fill="hold"/>
                                        <p:tgtEl>
                                          <p:spTgt spid="24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45">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245">
                                            <p:txEl>
                                              <p:pRg st="3" end="3"/>
                                            </p:txEl>
                                          </p:spTgt>
                                        </p:tgtEl>
                                        <p:attrNameLst>
                                          <p:attrName>style.visibility</p:attrName>
                                        </p:attrNameLst>
                                      </p:cBhvr>
                                      <p:to>
                                        <p:strVal val="visible"/>
                                      </p:to>
                                    </p:set>
                                    <p:anim calcmode="lin" valueType="num">
                                      <p:cBhvr>
                                        <p:cTn id="26" dur="500" fill="hold"/>
                                        <p:tgtEl>
                                          <p:spTgt spid="24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45">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245">
                                            <p:txEl>
                                              <p:pRg st="4" end="4"/>
                                            </p:txEl>
                                          </p:spTgt>
                                        </p:tgtEl>
                                        <p:attrNameLst>
                                          <p:attrName>style.visibility</p:attrName>
                                        </p:attrNameLst>
                                      </p:cBhvr>
                                      <p:to>
                                        <p:strVal val="visible"/>
                                      </p:to>
                                    </p:set>
                                    <p:anim calcmode="lin" valueType="num">
                                      <p:cBhvr>
                                        <p:cTn id="31" dur="500" fill="hold"/>
                                        <p:tgtEl>
                                          <p:spTgt spid="24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45">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2500"/>
                            </p:stCondLst>
                            <p:childTnLst>
                              <p:par>
                                <p:cTn id="34" presetID="23" presetClass="entr" presetSubtype="16" fill="hold" grpId="1" nodeType="afterEffect">
                                  <p:stCondLst>
                                    <p:cond delay="0"/>
                                  </p:stCondLst>
                                  <p:iterate>
                                    <p:tmAbs val="0"/>
                                  </p:iterate>
                                  <p:childTnLst>
                                    <p:set>
                                      <p:cBhvr>
                                        <p:cTn id="35" fill="hold"/>
                                        <p:tgtEl>
                                          <p:spTgt spid="245">
                                            <p:txEl>
                                              <p:pRg st="5" end="5"/>
                                            </p:txEl>
                                          </p:spTgt>
                                        </p:tgtEl>
                                        <p:attrNameLst>
                                          <p:attrName>style.visibility</p:attrName>
                                        </p:attrNameLst>
                                      </p:cBhvr>
                                      <p:to>
                                        <p:strVal val="visible"/>
                                      </p:to>
                                    </p:set>
                                    <p:anim calcmode="lin" valueType="num">
                                      <p:cBhvr>
                                        <p:cTn id="36" dur="500" fill="hold"/>
                                        <p:tgtEl>
                                          <p:spTgt spid="24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4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build="p" bldLvl="5"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80</a:t>
            </a:fld>
            <a:endParaRPr/>
          </a:p>
        </p:txBody>
      </p:sp>
      <p:sp>
        <p:nvSpPr>
          <p:cNvPr id="657" name="The Kings During the Omri Dynasty (dates are based on the chronology of Edwin Thiele)"/>
          <p:cNvSpPr txBox="1">
            <a:spLocks noGrp="1"/>
          </p:cNvSpPr>
          <p:nvPr>
            <p:ph type="title" idx="4294967295"/>
          </p:nvPr>
        </p:nvSpPr>
        <p:spPr>
          <a:xfrm>
            <a:off x="457200" y="533398"/>
            <a:ext cx="8458200" cy="1183399"/>
          </a:xfrm>
          <a:prstGeom prst="rect">
            <a:avLst/>
          </a:prstGeom>
        </p:spPr>
        <p:txBody>
          <a:bodyPr/>
          <a:lstStyle/>
          <a:p>
            <a:pPr algn="ctr" defTabSz="576072">
              <a:defRPr sz="2520"/>
            </a:pPr>
            <a:r>
              <a:t>The Kings During the Omri Dynasty</a:t>
            </a:r>
          </a:p>
          <a:p>
            <a:pPr algn="ctr" defTabSz="576072">
              <a:defRPr sz="2520"/>
            </a:pPr>
            <a:r>
              <a:t>オムリ王朝時代のイスラエルの王たち</a:t>
            </a:r>
            <a:br/>
            <a:r>
              <a:rPr sz="1512" i="1"/>
              <a:t>(dates are based on the chronology of Edwin Thiele  年代はE.ティーレの年代学による）</a:t>
            </a:r>
          </a:p>
        </p:txBody>
      </p:sp>
      <p:sp>
        <p:nvSpPr>
          <p:cNvPr id="658" name="ISRAEL…"/>
          <p:cNvSpPr txBox="1">
            <a:spLocks noGrp="1"/>
          </p:cNvSpPr>
          <p:nvPr>
            <p:ph type="body" sz="half" idx="4294967295"/>
          </p:nvPr>
        </p:nvSpPr>
        <p:spPr>
          <a:xfrm>
            <a:off x="228600" y="2133600"/>
            <a:ext cx="4267200" cy="4267200"/>
          </a:xfrm>
          <a:prstGeom prst="rect">
            <a:avLst/>
          </a:prstGeom>
          <a:solidFill>
            <a:srgbClr val="DBB691"/>
          </a:solidFill>
          <a:ln>
            <a:solidFill>
              <a:srgbClr val="000000"/>
            </a:solidFill>
            <a:miter lim="800000"/>
          </a:ln>
        </p:spPr>
        <p:txBody>
          <a:bodyPr>
            <a:normAutofit lnSpcReduction="10000"/>
          </a:bodyPr>
          <a:lstStyle/>
          <a:p>
            <a:pPr marL="427609" indent="-427609" defTabSz="832104">
              <a:spcBef>
                <a:spcPts val="500"/>
              </a:spcBef>
              <a:buSzTx/>
              <a:buNone/>
              <a:defRPr sz="2548" b="1"/>
            </a:pPr>
            <a:r>
              <a:t>ISRAEL　</a:t>
            </a:r>
          </a:p>
          <a:p>
            <a:pPr marL="427609" indent="-427609" defTabSz="832104">
              <a:spcBef>
                <a:spcPts val="500"/>
              </a:spcBef>
              <a:buSzTx/>
              <a:buNone/>
              <a:defRPr sz="2548"/>
            </a:pPr>
            <a:r>
              <a:t>*Omri  </a:t>
            </a:r>
            <a:r>
              <a:rPr sz="2275"/>
              <a:t>オムリ   </a:t>
            </a:r>
            <a:r>
              <a:t>885-874 BC</a:t>
            </a:r>
          </a:p>
          <a:p>
            <a:pPr marL="427609" indent="-427609" defTabSz="832104">
              <a:spcBef>
                <a:spcPts val="500"/>
              </a:spcBef>
              <a:buSzTx/>
              <a:buNone/>
              <a:defRPr sz="2548"/>
            </a:pPr>
            <a:r>
              <a:t>Ahab	</a:t>
            </a:r>
            <a:r>
              <a:rPr sz="2275"/>
              <a:t>アハブ</a:t>
            </a:r>
            <a:r>
              <a:t>	  874-853 BC</a:t>
            </a:r>
          </a:p>
          <a:p>
            <a:pPr marL="427609" indent="-427609" defTabSz="832104">
              <a:spcBef>
                <a:spcPts val="500"/>
              </a:spcBef>
              <a:buSzTx/>
              <a:buNone/>
              <a:defRPr sz="2548"/>
            </a:pPr>
            <a:endParaRPr/>
          </a:p>
          <a:p>
            <a:pPr marL="427609" indent="-427609" defTabSz="832104">
              <a:spcBef>
                <a:spcPts val="500"/>
              </a:spcBef>
              <a:buSzTx/>
              <a:buNone/>
              <a:defRPr sz="2548"/>
            </a:pPr>
            <a:r>
              <a:t>Ahaziah  </a:t>
            </a:r>
            <a:r>
              <a:rPr sz="2275"/>
              <a:t>アハズヤ  </a:t>
            </a:r>
            <a:r>
              <a:t>853-852 BC</a:t>
            </a:r>
          </a:p>
          <a:p>
            <a:pPr marL="427609" indent="-427609" defTabSz="832104">
              <a:spcBef>
                <a:spcPts val="500"/>
              </a:spcBef>
              <a:buSzTx/>
              <a:buNone/>
              <a:defRPr sz="2548"/>
            </a:pPr>
            <a:endParaRPr/>
          </a:p>
          <a:p>
            <a:pPr marL="427609" indent="-427609" defTabSz="832104">
              <a:spcBef>
                <a:spcPts val="500"/>
              </a:spcBef>
              <a:buSzTx/>
              <a:buNone/>
              <a:defRPr sz="2548"/>
            </a:pPr>
            <a:r>
              <a:t>Jehoram  </a:t>
            </a:r>
            <a:r>
              <a:rPr sz="2275"/>
              <a:t>ヨラム     </a:t>
            </a:r>
            <a:r>
              <a:t>852-841 BC</a:t>
            </a:r>
          </a:p>
          <a:p>
            <a:pPr marL="427609" indent="-427609" defTabSz="832104">
              <a:spcBef>
                <a:spcPts val="500"/>
              </a:spcBef>
              <a:buSzTx/>
              <a:buNone/>
              <a:defRPr sz="2548"/>
            </a:pPr>
            <a:endParaRPr/>
          </a:p>
          <a:p>
            <a:pPr marL="427609" indent="-427609" algn="r" defTabSz="832104">
              <a:spcBef>
                <a:spcPts val="500"/>
              </a:spcBef>
              <a:buSzTx/>
              <a:buNone/>
              <a:defRPr sz="2548"/>
            </a:pPr>
            <a:r>
              <a:t>* = </a:t>
            </a:r>
            <a:r>
              <a:rPr sz="2184" i="1"/>
              <a:t>dynastic change</a:t>
            </a:r>
            <a:r>
              <a:rPr sz="1820" i="1"/>
              <a:t>王朝の交代</a:t>
            </a:r>
          </a:p>
        </p:txBody>
      </p:sp>
      <p:grpSp>
        <p:nvGrpSpPr>
          <p:cNvPr id="661" name="グループ"/>
          <p:cNvGrpSpPr/>
          <p:nvPr/>
        </p:nvGrpSpPr>
        <p:grpSpPr>
          <a:xfrm>
            <a:off x="4648200" y="2133600"/>
            <a:ext cx="4267200" cy="4267200"/>
            <a:chOff x="0" y="0"/>
            <a:chExt cx="4267200" cy="4267200"/>
          </a:xfrm>
        </p:grpSpPr>
        <p:sp>
          <p:nvSpPr>
            <p:cNvPr id="659" name="正方形"/>
            <p:cNvSpPr/>
            <p:nvPr/>
          </p:nvSpPr>
          <p:spPr>
            <a:xfrm>
              <a:off x="0" y="0"/>
              <a:ext cx="4267200" cy="4267200"/>
            </a:xfrm>
            <a:prstGeom prst="rect">
              <a:avLst/>
            </a:prstGeom>
            <a:solidFill>
              <a:srgbClr val="CE9D7C"/>
            </a:solidFill>
            <a:ln w="12700" cap="flat">
              <a:solidFill>
                <a:srgbClr val="000000"/>
              </a:solidFill>
              <a:prstDash val="solid"/>
              <a:miter lim="800000"/>
            </a:ln>
            <a:effectLst/>
          </p:spPr>
          <p:txBody>
            <a:bodyPr wrap="square" lIns="45718" tIns="45718" rIns="45718" bIns="45718" numCol="1" anchor="t">
              <a:noAutofit/>
            </a:bodyPr>
            <a:lstStyle/>
            <a:p>
              <a:pPr marL="469900" indent="-469900" algn="r">
                <a:spcBef>
                  <a:spcPts val="600"/>
                </a:spcBef>
                <a:defRPr sz="2400">
                  <a:latin typeface="Wingdings"/>
                  <a:ea typeface="Wingdings"/>
                  <a:cs typeface="Wingdings"/>
                  <a:sym typeface="Wingdings"/>
                </a:defRPr>
              </a:pPr>
              <a:endParaRPr/>
            </a:p>
          </p:txBody>
        </p:sp>
        <p:sp>
          <p:nvSpPr>
            <p:cNvPr id="660" name="JUDAH…"/>
            <p:cNvSpPr txBox="1"/>
            <p:nvPr/>
          </p:nvSpPr>
          <p:spPr>
            <a:xfrm>
              <a:off x="52067" y="6350"/>
              <a:ext cx="4163064" cy="425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385318" indent="-385318" defTabSz="749808">
                <a:spcBef>
                  <a:spcPts val="400"/>
                </a:spcBef>
                <a:defRPr sz="2296" b="1">
                  <a:latin typeface="Times New Roman"/>
                  <a:ea typeface="Times New Roman"/>
                  <a:cs typeface="Times New Roman"/>
                  <a:sym typeface="Times New Roman"/>
                </a:defRPr>
              </a:pPr>
              <a:r>
                <a:t>JUDAH</a:t>
              </a:r>
            </a:p>
            <a:p>
              <a:pPr marL="385318" indent="-385318" defTabSz="749808">
                <a:spcBef>
                  <a:spcPts val="400"/>
                </a:spcBef>
                <a:defRPr sz="2296">
                  <a:latin typeface="Times New Roman"/>
                  <a:ea typeface="Times New Roman"/>
                  <a:cs typeface="Times New Roman"/>
                  <a:sym typeface="Times New Roman"/>
                </a:defRPr>
              </a:pPr>
              <a:endParaRPr/>
            </a:p>
            <a:p>
              <a:pPr marL="385318" indent="-385318" defTabSz="749808">
                <a:spcBef>
                  <a:spcPts val="400"/>
                </a:spcBef>
                <a:defRPr sz="2296">
                  <a:latin typeface="Times New Roman"/>
                  <a:ea typeface="Times New Roman"/>
                  <a:cs typeface="Times New Roman"/>
                  <a:sym typeface="Times New Roman"/>
                </a:defRPr>
              </a:pPr>
              <a:r>
                <a:t>**Jehoshaphat  </a:t>
              </a:r>
              <a:r>
                <a:rPr sz="2050"/>
                <a:t>ヨシャファト</a:t>
              </a:r>
            </a:p>
            <a:p>
              <a:pPr marL="385318" indent="-385318" defTabSz="749808">
                <a:spcBef>
                  <a:spcPts val="400"/>
                </a:spcBef>
                <a:defRPr sz="2296">
                  <a:latin typeface="Times New Roman"/>
                  <a:ea typeface="Times New Roman"/>
                  <a:cs typeface="Times New Roman"/>
                  <a:sym typeface="Times New Roman"/>
                </a:defRPr>
              </a:pPr>
              <a:r>
                <a:t>872-848 BC</a:t>
              </a:r>
            </a:p>
            <a:p>
              <a:pPr marL="385318" indent="-385318" defTabSz="749808">
                <a:spcBef>
                  <a:spcPts val="400"/>
                </a:spcBef>
                <a:defRPr sz="2296">
                  <a:latin typeface="Times New Roman"/>
                  <a:ea typeface="Times New Roman"/>
                  <a:cs typeface="Times New Roman"/>
                  <a:sym typeface="Times New Roman"/>
                </a:defRPr>
              </a:pPr>
              <a:endParaRPr/>
            </a:p>
            <a:p>
              <a:pPr marL="385318" indent="-385318" defTabSz="749808">
                <a:spcBef>
                  <a:spcPts val="400"/>
                </a:spcBef>
                <a:defRPr sz="2296">
                  <a:latin typeface="Times New Roman"/>
                  <a:ea typeface="Times New Roman"/>
                  <a:cs typeface="Times New Roman"/>
                  <a:sym typeface="Times New Roman"/>
                </a:defRPr>
              </a:pPr>
              <a:r>
                <a:t>**Jehoram ヨラム   853-841 BC</a:t>
              </a:r>
            </a:p>
            <a:p>
              <a:pPr marL="385318" indent="-385318" defTabSz="749808">
                <a:spcBef>
                  <a:spcPts val="400"/>
                </a:spcBef>
                <a:defRPr sz="2296">
                  <a:latin typeface="Times New Roman"/>
                  <a:ea typeface="Times New Roman"/>
                  <a:cs typeface="Times New Roman"/>
                  <a:sym typeface="Times New Roman"/>
                </a:defRPr>
              </a:pPr>
              <a:endParaRPr/>
            </a:p>
            <a:p>
              <a:pPr marL="385318" indent="-385318" defTabSz="749808">
                <a:spcBef>
                  <a:spcPts val="400"/>
                </a:spcBef>
                <a:defRPr sz="2296">
                  <a:latin typeface="Times New Roman"/>
                  <a:ea typeface="Times New Roman"/>
                  <a:cs typeface="Times New Roman"/>
                  <a:sym typeface="Times New Roman"/>
                </a:defRPr>
              </a:pPr>
              <a:r>
                <a:t>Ahaziah  </a:t>
              </a:r>
              <a:r>
                <a:rPr sz="2050"/>
                <a:t>アハズヤ      </a:t>
              </a:r>
              <a:r>
                <a:t>841 BC</a:t>
              </a:r>
              <a:endParaRPr>
                <a:latin typeface="Wingdings"/>
                <a:ea typeface="Wingdings"/>
                <a:cs typeface="Wingdings"/>
                <a:sym typeface="Wingdings"/>
              </a:endParaRPr>
            </a:p>
            <a:p>
              <a:pPr marL="385318" indent="-385318" defTabSz="749808">
                <a:spcBef>
                  <a:spcPts val="400"/>
                </a:spcBef>
                <a:defRPr sz="2296">
                  <a:latin typeface="Times New Roman"/>
                  <a:ea typeface="Times New Roman"/>
                  <a:cs typeface="Times New Roman"/>
                  <a:sym typeface="Times New Roman"/>
                </a:defRPr>
              </a:pPr>
              <a:endParaRPr>
                <a:latin typeface="Wingdings"/>
                <a:ea typeface="Wingdings"/>
                <a:cs typeface="Wingdings"/>
                <a:sym typeface="Wingdings"/>
              </a:endParaRPr>
            </a:p>
            <a:p>
              <a:pPr marL="385318" indent="-385318" algn="r" defTabSz="749808">
                <a:spcBef>
                  <a:spcPts val="400"/>
                </a:spcBef>
                <a:defRPr sz="2296">
                  <a:latin typeface="Times New Roman"/>
                  <a:ea typeface="Times New Roman"/>
                  <a:cs typeface="Times New Roman"/>
                  <a:sym typeface="Times New Roman"/>
                </a:defRPr>
              </a:pPr>
              <a:r>
                <a:t>** = </a:t>
              </a:r>
              <a:r>
                <a:rPr sz="1968" i="1"/>
                <a:t>co-regency共同統治</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81</a:t>
            </a:fld>
            <a:endParaRPr/>
          </a:p>
        </p:txBody>
      </p:sp>
      <p:sp>
        <p:nvSpPr>
          <p:cNvPr id="664" name="The Reign of Ahab (= father’s brother)"/>
          <p:cNvSpPr txBox="1">
            <a:spLocks noGrp="1"/>
          </p:cNvSpPr>
          <p:nvPr>
            <p:ph type="title" idx="4294967295"/>
          </p:nvPr>
        </p:nvSpPr>
        <p:spPr>
          <a:xfrm>
            <a:off x="457200" y="533398"/>
            <a:ext cx="8229600" cy="1143004"/>
          </a:xfrm>
          <a:prstGeom prst="rect">
            <a:avLst/>
          </a:prstGeom>
        </p:spPr>
        <p:txBody>
          <a:bodyPr/>
          <a:lstStyle/>
          <a:p>
            <a:pPr defTabSz="832104">
              <a:defRPr sz="3640"/>
            </a:pPr>
            <a:r>
              <a:t>The Reign of Ahab (= father’s brother) </a:t>
            </a:r>
          </a:p>
          <a:p>
            <a:pPr defTabSz="832104">
              <a:defRPr sz="2912"/>
            </a:pPr>
            <a:r>
              <a:t>アハブの統治時代（父の兄にあたる）</a:t>
            </a:r>
          </a:p>
        </p:txBody>
      </p:sp>
      <p:sp>
        <p:nvSpPr>
          <p:cNvPr id="665" name="Ahab justifiably earns the worst marks for any northern king.…"/>
          <p:cNvSpPr txBox="1">
            <a:spLocks noGrp="1"/>
          </p:cNvSpPr>
          <p:nvPr>
            <p:ph type="body" sz="half" idx="4294967295"/>
          </p:nvPr>
        </p:nvSpPr>
        <p:spPr>
          <a:xfrm>
            <a:off x="457200" y="1828800"/>
            <a:ext cx="8229600" cy="2218004"/>
          </a:xfrm>
          <a:prstGeom prst="rect">
            <a:avLst/>
          </a:prstGeom>
        </p:spPr>
        <p:txBody>
          <a:bodyPr/>
          <a:lstStyle/>
          <a:p>
            <a:pPr marL="319531" indent="-319531" defTabSz="621791">
              <a:lnSpc>
                <a:spcPct val="80000"/>
              </a:lnSpc>
              <a:spcBef>
                <a:spcPts val="400"/>
              </a:spcBef>
              <a:buSzTx/>
              <a:buNone/>
              <a:defRPr sz="2176" b="1"/>
            </a:pPr>
            <a:r>
              <a:t>Ahab justifiably earns the worst marks for any northern king.</a:t>
            </a:r>
          </a:p>
          <a:p>
            <a:pPr marL="319531" indent="-319531" defTabSz="621791">
              <a:lnSpc>
                <a:spcPct val="80000"/>
              </a:lnSpc>
              <a:spcBef>
                <a:spcPts val="400"/>
              </a:spcBef>
              <a:defRPr sz="1904" i="1"/>
            </a:pPr>
            <a:r>
              <a:t>He continued the alternative shrines of Jeroboam I (1 Kg. 16:31a; cf. 12:26-33).</a:t>
            </a:r>
          </a:p>
          <a:p>
            <a:pPr marL="319531" indent="-319531" defTabSz="621791">
              <a:lnSpc>
                <a:spcPct val="80000"/>
              </a:lnSpc>
              <a:spcBef>
                <a:spcPts val="400"/>
              </a:spcBef>
              <a:buSzTx/>
              <a:buNone/>
              <a:defRPr sz="612" i="1"/>
            </a:pPr>
            <a:endParaRPr/>
          </a:p>
          <a:p>
            <a:pPr marL="319531" indent="-319531" defTabSz="621791">
              <a:lnSpc>
                <a:spcPct val="80000"/>
              </a:lnSpc>
              <a:spcBef>
                <a:spcPts val="400"/>
              </a:spcBef>
              <a:defRPr sz="1904" i="1"/>
            </a:pPr>
            <a:r>
              <a:t>He married a pagan princess, daughter of Ethbaal of Phoenicia (1 Kg. 16:31b; cf. Dt. 7:3-4).</a:t>
            </a:r>
          </a:p>
          <a:p>
            <a:pPr marL="319531" indent="-319531" defTabSz="621791">
              <a:lnSpc>
                <a:spcPct val="80000"/>
              </a:lnSpc>
              <a:spcBef>
                <a:spcPts val="400"/>
              </a:spcBef>
              <a:buSzTx/>
              <a:buNone/>
              <a:defRPr sz="612" i="1"/>
            </a:pPr>
            <a:endParaRPr/>
          </a:p>
          <a:p>
            <a:pPr marL="319531" indent="-319531" defTabSz="621791">
              <a:lnSpc>
                <a:spcPct val="80000"/>
              </a:lnSpc>
              <a:spcBef>
                <a:spcPts val="400"/>
              </a:spcBef>
              <a:defRPr sz="1904" i="1"/>
            </a:pPr>
            <a:r>
              <a:t>He plunged headlong into Canaanite paganism (1 Kg. 16:31c-33; cf. Ex. 20:4).</a:t>
            </a:r>
          </a:p>
          <a:p>
            <a:pPr marL="319531" indent="-319531" defTabSz="621791">
              <a:lnSpc>
                <a:spcPct val="80000"/>
              </a:lnSpc>
              <a:spcBef>
                <a:spcPts val="400"/>
              </a:spcBef>
              <a:buSzTx/>
              <a:buNone/>
              <a:defRPr sz="612" i="1"/>
            </a:pPr>
            <a:endParaRPr/>
          </a:p>
          <a:p>
            <a:pPr marL="319531" indent="-319531" defTabSz="621791">
              <a:lnSpc>
                <a:spcPct val="80000"/>
              </a:lnSpc>
              <a:spcBef>
                <a:spcPts val="400"/>
              </a:spcBef>
              <a:defRPr sz="1904" i="1"/>
            </a:pPr>
            <a:r>
              <a:t>He authorized the rebuilding of Jericho (1 Kg. 16:34; cf. Jos. 6:21, 24, 26).</a:t>
            </a:r>
          </a:p>
        </p:txBody>
      </p:sp>
      <p:sp>
        <p:nvSpPr>
          <p:cNvPr id="666" name="Ahab justifiably earns the worst marks for any northern king.…"/>
          <p:cNvSpPr txBox="1"/>
          <p:nvPr/>
        </p:nvSpPr>
        <p:spPr>
          <a:xfrm>
            <a:off x="158263" y="4199202"/>
            <a:ext cx="8827474" cy="287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69900" indent="-469900">
              <a:lnSpc>
                <a:spcPct val="80000"/>
              </a:lnSpc>
              <a:spcBef>
                <a:spcPts val="700"/>
              </a:spcBef>
              <a:buClr>
                <a:srgbClr val="660000"/>
              </a:buClr>
              <a:defRPr sz="2100" b="1">
                <a:latin typeface="Times New Roman"/>
                <a:ea typeface="Times New Roman"/>
                <a:cs typeface="Times New Roman"/>
                <a:sym typeface="Times New Roman"/>
              </a:defRPr>
            </a:pPr>
            <a:r>
              <a:t>アハブは、北イスラエルの王の中で最も悪名高い王として評価されている</a:t>
            </a:r>
          </a:p>
          <a:p>
            <a:pPr marL="469900" indent="-469900">
              <a:lnSpc>
                <a:spcPct val="80000"/>
              </a:lnSpc>
              <a:spcBef>
                <a:spcPts val="700"/>
              </a:spcBef>
              <a:buClr>
                <a:srgbClr val="660000"/>
              </a:buClr>
              <a:defRPr>
                <a:latin typeface="Times New Roman"/>
                <a:ea typeface="Times New Roman"/>
                <a:cs typeface="Times New Roman"/>
                <a:sym typeface="Times New Roman"/>
              </a:defRPr>
            </a:pPr>
            <a:r>
              <a:t> </a:t>
            </a:r>
          </a:p>
          <a:p>
            <a:pPr marL="120315" indent="-120315" defTabSz="457200">
              <a:buSzPct val="100000"/>
              <a:buChar char="•"/>
              <a:defRPr sz="1600">
                <a:latin typeface="Times Roman"/>
                <a:ea typeface="Times Roman"/>
                <a:cs typeface="Times Roman"/>
                <a:sym typeface="Times Roman"/>
              </a:defRPr>
            </a:pPr>
            <a:r>
              <a:t>彼は、ヤロブアム1世が設けた偶像礼拝の祭壇を引き継いだ（1列王記16:31a；参照12:26–33）</a:t>
            </a:r>
          </a:p>
          <a:p>
            <a:pPr marL="120315" indent="-120315" defTabSz="457200">
              <a:buSzPct val="100000"/>
              <a:buChar char="•"/>
              <a:defRPr sz="1600">
                <a:latin typeface="Times Roman"/>
                <a:ea typeface="Times Roman"/>
                <a:cs typeface="Times Roman"/>
                <a:sym typeface="Times Roman"/>
              </a:defRPr>
            </a:pPr>
            <a:r>
              <a:t>フェニキアのエテバアル王の娘である異教の王女と結婚した（1列 16:31b；申 7:3–4）</a:t>
            </a:r>
          </a:p>
          <a:p>
            <a:pPr marL="140368" indent="-140368" defTabSz="457200">
              <a:spcBef>
                <a:spcPts val="1200"/>
              </a:spcBef>
              <a:buSzPct val="100000"/>
              <a:buChar char="•"/>
              <a:defRPr sz="1600">
                <a:latin typeface="Times Roman"/>
                <a:ea typeface="Times Roman"/>
                <a:cs typeface="Times Roman"/>
                <a:sym typeface="Times Roman"/>
              </a:defRPr>
            </a:pPr>
            <a:r>
              <a:t>カナンの異教礼拝に全身的に没入した。　（1列 16:31c–33；出エジプト20:4）</a:t>
            </a:r>
          </a:p>
          <a:p>
            <a:pPr marL="140368" indent="-140368" defTabSz="457200">
              <a:spcBef>
                <a:spcPts val="1200"/>
              </a:spcBef>
              <a:buSzPct val="100000"/>
              <a:buChar char="•"/>
              <a:defRPr sz="1600">
                <a:latin typeface="Times Roman"/>
                <a:ea typeface="Times Roman"/>
                <a:cs typeface="Times Roman"/>
                <a:sym typeface="Times Roman"/>
              </a:defRPr>
            </a:pPr>
            <a:r>
              <a:t>エリコの再建を許可し、神の呪いを軽んじた。（1列16:34；ヨシュア記 6:21, 24, 26）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5">
                                            <p:bg/>
                                          </p:spTgt>
                                        </p:tgtEl>
                                        <p:attrNameLst>
                                          <p:attrName>style.visibility</p:attrName>
                                        </p:attrNameLst>
                                      </p:cBhvr>
                                      <p:to>
                                        <p:strVal val="visible"/>
                                      </p:to>
                                    </p:set>
                                    <p:anim calcmode="lin" valueType="num">
                                      <p:cBhvr>
                                        <p:cTn id="7" dur="500" fill="hold"/>
                                        <p:tgtEl>
                                          <p:spTgt spid="665">
                                            <p:bg/>
                                          </p:spTgt>
                                        </p:tgtEl>
                                        <p:attrNameLst>
                                          <p:attrName>ppt_w</p:attrName>
                                        </p:attrNameLst>
                                      </p:cBhvr>
                                      <p:tavLst>
                                        <p:tav tm="0">
                                          <p:val>
                                            <p:fltVal val="0"/>
                                          </p:val>
                                        </p:tav>
                                        <p:tav tm="100000">
                                          <p:val>
                                            <p:strVal val="#ppt_w"/>
                                          </p:val>
                                        </p:tav>
                                      </p:tavLst>
                                    </p:anim>
                                    <p:anim calcmode="lin" valueType="num">
                                      <p:cBhvr>
                                        <p:cTn id="8" dur="500" fill="hold"/>
                                        <p:tgtEl>
                                          <p:spTgt spid="66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65">
                                            <p:txEl>
                                              <p:pRg st="0" end="0"/>
                                            </p:txEl>
                                          </p:spTgt>
                                        </p:tgtEl>
                                        <p:attrNameLst>
                                          <p:attrName>style.visibility</p:attrName>
                                        </p:attrNameLst>
                                      </p:cBhvr>
                                      <p:to>
                                        <p:strVal val="visible"/>
                                      </p:to>
                                    </p:set>
                                    <p:anim calcmode="lin" valueType="num">
                                      <p:cBhvr>
                                        <p:cTn id="11" dur="500" fill="hold"/>
                                        <p:tgtEl>
                                          <p:spTgt spid="6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6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665">
                                            <p:txEl>
                                              <p:pRg st="1" end="1"/>
                                            </p:txEl>
                                          </p:spTgt>
                                        </p:tgtEl>
                                        <p:attrNameLst>
                                          <p:attrName>style.visibility</p:attrName>
                                        </p:attrNameLst>
                                      </p:cBhvr>
                                      <p:to>
                                        <p:strVal val="visible"/>
                                      </p:to>
                                    </p:set>
                                    <p:anim calcmode="lin" valueType="num">
                                      <p:cBhvr>
                                        <p:cTn id="16" dur="500" fill="hold"/>
                                        <p:tgtEl>
                                          <p:spTgt spid="66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65">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665">
                                            <p:txEl>
                                              <p:pRg st="2" end="2"/>
                                            </p:txEl>
                                          </p:spTgt>
                                        </p:tgtEl>
                                        <p:attrNameLst>
                                          <p:attrName>style.visibility</p:attrName>
                                        </p:attrNameLst>
                                      </p:cBhvr>
                                      <p:to>
                                        <p:strVal val="visible"/>
                                      </p:to>
                                    </p:set>
                                    <p:anim calcmode="lin" valueType="num">
                                      <p:cBhvr>
                                        <p:cTn id="21" dur="500" fill="hold"/>
                                        <p:tgtEl>
                                          <p:spTgt spid="66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6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665">
                                            <p:txEl>
                                              <p:pRg st="3" end="3"/>
                                            </p:txEl>
                                          </p:spTgt>
                                        </p:tgtEl>
                                        <p:attrNameLst>
                                          <p:attrName>style.visibility</p:attrName>
                                        </p:attrNameLst>
                                      </p:cBhvr>
                                      <p:to>
                                        <p:strVal val="visible"/>
                                      </p:to>
                                    </p:set>
                                    <p:anim calcmode="lin" valueType="num">
                                      <p:cBhvr>
                                        <p:cTn id="27" dur="500" fill="hold"/>
                                        <p:tgtEl>
                                          <p:spTgt spid="66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665">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1" nodeType="afterEffect">
                                  <p:stCondLst>
                                    <p:cond delay="0"/>
                                  </p:stCondLst>
                                  <p:iterate>
                                    <p:tmAbs val="0"/>
                                  </p:iterate>
                                  <p:childTnLst>
                                    <p:set>
                                      <p:cBhvr>
                                        <p:cTn id="31" fill="hold"/>
                                        <p:tgtEl>
                                          <p:spTgt spid="665">
                                            <p:txEl>
                                              <p:pRg st="4" end="4"/>
                                            </p:txEl>
                                          </p:spTgt>
                                        </p:tgtEl>
                                        <p:attrNameLst>
                                          <p:attrName>style.visibility</p:attrName>
                                        </p:attrNameLst>
                                      </p:cBhvr>
                                      <p:to>
                                        <p:strVal val="visible"/>
                                      </p:to>
                                    </p:set>
                                    <p:anim calcmode="lin" valueType="num">
                                      <p:cBhvr>
                                        <p:cTn id="32" dur="500" fill="hold"/>
                                        <p:tgtEl>
                                          <p:spTgt spid="665">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66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1" nodeType="clickEffect">
                                  <p:stCondLst>
                                    <p:cond delay="0"/>
                                  </p:stCondLst>
                                  <p:iterate>
                                    <p:tmAbs val="0"/>
                                  </p:iterate>
                                  <p:childTnLst>
                                    <p:set>
                                      <p:cBhvr>
                                        <p:cTn id="37" fill="hold"/>
                                        <p:tgtEl>
                                          <p:spTgt spid="665">
                                            <p:txEl>
                                              <p:pRg st="5" end="5"/>
                                            </p:txEl>
                                          </p:spTgt>
                                        </p:tgtEl>
                                        <p:attrNameLst>
                                          <p:attrName>style.visibility</p:attrName>
                                        </p:attrNameLst>
                                      </p:cBhvr>
                                      <p:to>
                                        <p:strVal val="visible"/>
                                      </p:to>
                                    </p:set>
                                    <p:anim calcmode="lin" valueType="num">
                                      <p:cBhvr>
                                        <p:cTn id="38" dur="500" fill="hold"/>
                                        <p:tgtEl>
                                          <p:spTgt spid="665">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665">
                                            <p:txEl>
                                              <p:pRg st="5" end="5"/>
                                            </p:txEl>
                                          </p:spTgt>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3" presetClass="entr" presetSubtype="16" fill="hold" grpId="1" nodeType="afterEffect">
                                  <p:stCondLst>
                                    <p:cond delay="0"/>
                                  </p:stCondLst>
                                  <p:iterate>
                                    <p:tmAbs val="0"/>
                                  </p:iterate>
                                  <p:childTnLst>
                                    <p:set>
                                      <p:cBhvr>
                                        <p:cTn id="42" fill="hold"/>
                                        <p:tgtEl>
                                          <p:spTgt spid="665">
                                            <p:txEl>
                                              <p:pRg st="6" end="6"/>
                                            </p:txEl>
                                          </p:spTgt>
                                        </p:tgtEl>
                                        <p:attrNameLst>
                                          <p:attrName>style.visibility</p:attrName>
                                        </p:attrNameLst>
                                      </p:cBhvr>
                                      <p:to>
                                        <p:strVal val="visible"/>
                                      </p:to>
                                    </p:set>
                                    <p:anim calcmode="lin" valueType="num">
                                      <p:cBhvr>
                                        <p:cTn id="43" dur="500" fill="hold"/>
                                        <p:tgtEl>
                                          <p:spTgt spid="66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6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1" nodeType="clickEffect">
                                  <p:stCondLst>
                                    <p:cond delay="0"/>
                                  </p:stCondLst>
                                  <p:iterate>
                                    <p:tmAbs val="0"/>
                                  </p:iterate>
                                  <p:childTnLst>
                                    <p:set>
                                      <p:cBhvr>
                                        <p:cTn id="48" fill="hold"/>
                                        <p:tgtEl>
                                          <p:spTgt spid="665">
                                            <p:txEl>
                                              <p:pRg st="7" end="7"/>
                                            </p:txEl>
                                          </p:spTgt>
                                        </p:tgtEl>
                                        <p:attrNameLst>
                                          <p:attrName>style.visibility</p:attrName>
                                        </p:attrNameLst>
                                      </p:cBhvr>
                                      <p:to>
                                        <p:strVal val="visible"/>
                                      </p:to>
                                    </p:set>
                                    <p:anim calcmode="lin" valueType="num">
                                      <p:cBhvr>
                                        <p:cTn id="49" dur="500" fill="hold"/>
                                        <p:tgtEl>
                                          <p:spTgt spid="66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65">
                                            <p:txEl>
                                              <p:pRg st="7" end="7"/>
                                            </p:txEl>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3" presetClass="entr" presetSubtype="16" fill="hold" grpId="2" nodeType="afterEffect">
                                  <p:stCondLst>
                                    <p:cond delay="0"/>
                                  </p:stCondLst>
                                  <p:iterate>
                                    <p:tmAbs val="0"/>
                                  </p:iterate>
                                  <p:childTnLst>
                                    <p:set>
                                      <p:cBhvr>
                                        <p:cTn id="53" fill="hold"/>
                                        <p:tgtEl>
                                          <p:spTgt spid="666">
                                            <p:bg/>
                                          </p:spTgt>
                                        </p:tgtEl>
                                        <p:attrNameLst>
                                          <p:attrName>style.visibility</p:attrName>
                                        </p:attrNameLst>
                                      </p:cBhvr>
                                      <p:to>
                                        <p:strVal val="visible"/>
                                      </p:to>
                                    </p:set>
                                    <p:anim calcmode="lin" valueType="num">
                                      <p:cBhvr>
                                        <p:cTn id="54" dur="500" fill="hold"/>
                                        <p:tgtEl>
                                          <p:spTgt spid="666">
                                            <p:bg/>
                                          </p:spTgt>
                                        </p:tgtEl>
                                        <p:attrNameLst>
                                          <p:attrName>ppt_w</p:attrName>
                                        </p:attrNameLst>
                                      </p:cBhvr>
                                      <p:tavLst>
                                        <p:tav tm="0">
                                          <p:val>
                                            <p:fltVal val="0"/>
                                          </p:val>
                                        </p:tav>
                                        <p:tav tm="100000">
                                          <p:val>
                                            <p:strVal val="#ppt_w"/>
                                          </p:val>
                                        </p:tav>
                                      </p:tavLst>
                                    </p:anim>
                                    <p:anim calcmode="lin" valueType="num">
                                      <p:cBhvr>
                                        <p:cTn id="55" dur="500" fill="hold"/>
                                        <p:tgtEl>
                                          <p:spTgt spid="666">
                                            <p:bg/>
                                          </p:spTgt>
                                        </p:tgtEl>
                                        <p:attrNameLst>
                                          <p:attrName>ppt_h</p:attrName>
                                        </p:attrNameLst>
                                      </p:cBhvr>
                                      <p:tavLst>
                                        <p:tav tm="0">
                                          <p:val>
                                            <p:fltVal val="0"/>
                                          </p:val>
                                        </p:tav>
                                        <p:tav tm="100000">
                                          <p:val>
                                            <p:strVal val="#ppt_h"/>
                                          </p:val>
                                        </p:tav>
                                      </p:tavLst>
                                    </p:anim>
                                  </p:childTnLst>
                                </p:cTn>
                              </p:par>
                              <p:par>
                                <p:cTn id="56" presetID="23" presetClass="entr" presetSubtype="16" fill="hold" grpId="2" nodeType="withEffect">
                                  <p:stCondLst>
                                    <p:cond delay="0"/>
                                  </p:stCondLst>
                                  <p:iterate>
                                    <p:tmAbs val="0"/>
                                  </p:iterate>
                                  <p:childTnLst>
                                    <p:set>
                                      <p:cBhvr>
                                        <p:cTn id="57" fill="hold"/>
                                        <p:tgtEl>
                                          <p:spTgt spid="666">
                                            <p:txEl>
                                              <p:pRg st="0" end="0"/>
                                            </p:txEl>
                                          </p:spTgt>
                                        </p:tgtEl>
                                        <p:attrNameLst>
                                          <p:attrName>style.visibility</p:attrName>
                                        </p:attrNameLst>
                                      </p:cBhvr>
                                      <p:to>
                                        <p:strVal val="visible"/>
                                      </p:to>
                                    </p:set>
                                    <p:anim calcmode="lin" valueType="num">
                                      <p:cBhvr>
                                        <p:cTn id="58" dur="500" fill="hold"/>
                                        <p:tgtEl>
                                          <p:spTgt spid="666">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666">
                                            <p:txEl>
                                              <p:pRg st="0" end="0"/>
                                            </p:txEl>
                                          </p:spTgt>
                                        </p:tgtEl>
                                        <p:attrNameLst>
                                          <p:attrName>ppt_h</p:attrName>
                                        </p:attrNameLst>
                                      </p:cBhvr>
                                      <p:tavLst>
                                        <p:tav tm="0">
                                          <p:val>
                                            <p:fltVal val="0"/>
                                          </p:val>
                                        </p:tav>
                                        <p:tav tm="100000">
                                          <p:val>
                                            <p:strVal val="#ppt_h"/>
                                          </p:val>
                                        </p:tav>
                                      </p:tavLst>
                                    </p:anim>
                                  </p:childTnLst>
                                </p:cTn>
                              </p:par>
                            </p:childTnLst>
                          </p:cTn>
                        </p:par>
                        <p:par>
                          <p:cTn id="60" fill="hold">
                            <p:stCondLst>
                              <p:cond delay="1000"/>
                            </p:stCondLst>
                            <p:childTnLst>
                              <p:par>
                                <p:cTn id="61" presetID="23" presetClass="entr" presetSubtype="16" fill="hold" grpId="2" nodeType="afterEffect">
                                  <p:stCondLst>
                                    <p:cond delay="0"/>
                                  </p:stCondLst>
                                  <p:iterate>
                                    <p:tmAbs val="0"/>
                                  </p:iterate>
                                  <p:childTnLst>
                                    <p:set>
                                      <p:cBhvr>
                                        <p:cTn id="62" fill="hold"/>
                                        <p:tgtEl>
                                          <p:spTgt spid="666">
                                            <p:txEl>
                                              <p:pRg st="1" end="1"/>
                                            </p:txEl>
                                          </p:spTgt>
                                        </p:tgtEl>
                                        <p:attrNameLst>
                                          <p:attrName>style.visibility</p:attrName>
                                        </p:attrNameLst>
                                      </p:cBhvr>
                                      <p:to>
                                        <p:strVal val="visible"/>
                                      </p:to>
                                    </p:set>
                                    <p:anim calcmode="lin" valueType="num">
                                      <p:cBhvr>
                                        <p:cTn id="63" dur="500" fill="hold"/>
                                        <p:tgtEl>
                                          <p:spTgt spid="666">
                                            <p:txEl>
                                              <p:pRg st="1" end="1"/>
                                            </p:txEl>
                                          </p:spTgt>
                                        </p:tgtEl>
                                        <p:attrNameLst>
                                          <p:attrName>ppt_w</p:attrName>
                                        </p:attrNameLst>
                                      </p:cBhvr>
                                      <p:tavLst>
                                        <p:tav tm="0">
                                          <p:val>
                                            <p:fltVal val="0"/>
                                          </p:val>
                                        </p:tav>
                                        <p:tav tm="100000">
                                          <p:val>
                                            <p:strVal val="#ppt_w"/>
                                          </p:val>
                                        </p:tav>
                                      </p:tavLst>
                                    </p:anim>
                                    <p:anim calcmode="lin" valueType="num">
                                      <p:cBhvr>
                                        <p:cTn id="64" dur="500" fill="hold"/>
                                        <p:tgtEl>
                                          <p:spTgt spid="666">
                                            <p:txEl>
                                              <p:pRg st="1" end="1"/>
                                            </p:txEl>
                                          </p:spTgt>
                                        </p:tgtEl>
                                        <p:attrNameLst>
                                          <p:attrName>ppt_h</p:attrName>
                                        </p:attrNameLst>
                                      </p:cBhvr>
                                      <p:tavLst>
                                        <p:tav tm="0">
                                          <p:val>
                                            <p:fltVal val="0"/>
                                          </p:val>
                                        </p:tav>
                                        <p:tav tm="100000">
                                          <p:val>
                                            <p:strVal val="#ppt_h"/>
                                          </p:val>
                                        </p:tav>
                                      </p:tavLst>
                                    </p:anim>
                                  </p:childTnLst>
                                </p:cTn>
                              </p:par>
                            </p:childTnLst>
                          </p:cTn>
                        </p:par>
                        <p:par>
                          <p:cTn id="65" fill="hold">
                            <p:stCondLst>
                              <p:cond delay="1500"/>
                            </p:stCondLst>
                            <p:childTnLst>
                              <p:par>
                                <p:cTn id="66" presetID="23" presetClass="entr" presetSubtype="16" fill="hold" grpId="2" nodeType="afterEffect">
                                  <p:stCondLst>
                                    <p:cond delay="0"/>
                                  </p:stCondLst>
                                  <p:iterate>
                                    <p:tmAbs val="0"/>
                                  </p:iterate>
                                  <p:childTnLst>
                                    <p:set>
                                      <p:cBhvr>
                                        <p:cTn id="67" fill="hold"/>
                                        <p:tgtEl>
                                          <p:spTgt spid="666">
                                            <p:txEl>
                                              <p:pRg st="2" end="2"/>
                                            </p:txEl>
                                          </p:spTgt>
                                        </p:tgtEl>
                                        <p:attrNameLst>
                                          <p:attrName>style.visibility</p:attrName>
                                        </p:attrNameLst>
                                      </p:cBhvr>
                                      <p:to>
                                        <p:strVal val="visible"/>
                                      </p:to>
                                    </p:set>
                                    <p:anim calcmode="lin" valueType="num">
                                      <p:cBhvr>
                                        <p:cTn id="68" dur="500" fill="hold"/>
                                        <p:tgtEl>
                                          <p:spTgt spid="666">
                                            <p:txEl>
                                              <p:pRg st="2" end="2"/>
                                            </p:txEl>
                                          </p:spTgt>
                                        </p:tgtEl>
                                        <p:attrNameLst>
                                          <p:attrName>ppt_w</p:attrName>
                                        </p:attrNameLst>
                                      </p:cBhvr>
                                      <p:tavLst>
                                        <p:tav tm="0">
                                          <p:val>
                                            <p:fltVal val="0"/>
                                          </p:val>
                                        </p:tav>
                                        <p:tav tm="100000">
                                          <p:val>
                                            <p:strVal val="#ppt_w"/>
                                          </p:val>
                                        </p:tav>
                                      </p:tavLst>
                                    </p:anim>
                                    <p:anim calcmode="lin" valueType="num">
                                      <p:cBhvr>
                                        <p:cTn id="69" dur="500" fill="hold"/>
                                        <p:tgtEl>
                                          <p:spTgt spid="6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2" nodeType="clickEffect">
                                  <p:stCondLst>
                                    <p:cond delay="0"/>
                                  </p:stCondLst>
                                  <p:iterate>
                                    <p:tmAbs val="0"/>
                                  </p:iterate>
                                  <p:childTnLst>
                                    <p:set>
                                      <p:cBhvr>
                                        <p:cTn id="73" fill="hold"/>
                                        <p:tgtEl>
                                          <p:spTgt spid="666">
                                            <p:txEl>
                                              <p:pRg st="3" end="3"/>
                                            </p:txEl>
                                          </p:spTgt>
                                        </p:tgtEl>
                                        <p:attrNameLst>
                                          <p:attrName>style.visibility</p:attrName>
                                        </p:attrNameLst>
                                      </p:cBhvr>
                                      <p:to>
                                        <p:strVal val="visible"/>
                                      </p:to>
                                    </p:set>
                                    <p:anim calcmode="lin" valueType="num">
                                      <p:cBhvr>
                                        <p:cTn id="74" dur="500" fill="hold"/>
                                        <p:tgtEl>
                                          <p:spTgt spid="666">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666">
                                            <p:txEl>
                                              <p:pRg st="3" end="3"/>
                                            </p:txEl>
                                          </p:spTgt>
                                        </p:tgtEl>
                                        <p:attrNameLst>
                                          <p:attrName>ppt_h</p:attrName>
                                        </p:attrNameLst>
                                      </p:cBhvr>
                                      <p:tavLst>
                                        <p:tav tm="0">
                                          <p:val>
                                            <p:fltVal val="0"/>
                                          </p:val>
                                        </p:tav>
                                        <p:tav tm="100000">
                                          <p:val>
                                            <p:strVal val="#ppt_h"/>
                                          </p:val>
                                        </p:tav>
                                      </p:tavLst>
                                    </p:anim>
                                  </p:childTnLst>
                                </p:cTn>
                              </p:par>
                            </p:childTnLst>
                          </p:cTn>
                        </p:par>
                        <p:par>
                          <p:cTn id="76" fill="hold">
                            <p:stCondLst>
                              <p:cond delay="500"/>
                            </p:stCondLst>
                            <p:childTnLst>
                              <p:par>
                                <p:cTn id="77" presetID="23" presetClass="entr" presetSubtype="16" fill="hold" grpId="2" nodeType="afterEffect">
                                  <p:stCondLst>
                                    <p:cond delay="0"/>
                                  </p:stCondLst>
                                  <p:iterate>
                                    <p:tmAbs val="0"/>
                                  </p:iterate>
                                  <p:childTnLst>
                                    <p:set>
                                      <p:cBhvr>
                                        <p:cTn id="78" fill="hold"/>
                                        <p:tgtEl>
                                          <p:spTgt spid="666">
                                            <p:txEl>
                                              <p:pRg st="4" end="4"/>
                                            </p:txEl>
                                          </p:spTgt>
                                        </p:tgtEl>
                                        <p:attrNameLst>
                                          <p:attrName>style.visibility</p:attrName>
                                        </p:attrNameLst>
                                      </p:cBhvr>
                                      <p:to>
                                        <p:strVal val="visible"/>
                                      </p:to>
                                    </p:set>
                                    <p:anim calcmode="lin" valueType="num">
                                      <p:cBhvr>
                                        <p:cTn id="79" dur="500" fill="hold"/>
                                        <p:tgtEl>
                                          <p:spTgt spid="666">
                                            <p:txEl>
                                              <p:pRg st="4" end="4"/>
                                            </p:txEl>
                                          </p:spTgt>
                                        </p:tgtEl>
                                        <p:attrNameLst>
                                          <p:attrName>ppt_w</p:attrName>
                                        </p:attrNameLst>
                                      </p:cBhvr>
                                      <p:tavLst>
                                        <p:tav tm="0">
                                          <p:val>
                                            <p:fltVal val="0"/>
                                          </p:val>
                                        </p:tav>
                                        <p:tav tm="100000">
                                          <p:val>
                                            <p:strVal val="#ppt_w"/>
                                          </p:val>
                                        </p:tav>
                                      </p:tavLst>
                                    </p:anim>
                                    <p:anim calcmode="lin" valueType="num">
                                      <p:cBhvr>
                                        <p:cTn id="80" dur="500" fill="hold"/>
                                        <p:tgtEl>
                                          <p:spTgt spid="666">
                                            <p:txEl>
                                              <p:pRg st="4" end="4"/>
                                            </p:txEl>
                                          </p:spTgt>
                                        </p:tgtEl>
                                        <p:attrNameLst>
                                          <p:attrName>ppt_h</p:attrName>
                                        </p:attrNameLst>
                                      </p:cBhvr>
                                      <p:tavLst>
                                        <p:tav tm="0">
                                          <p:val>
                                            <p:fltVal val="0"/>
                                          </p:val>
                                        </p:tav>
                                        <p:tav tm="100000">
                                          <p:val>
                                            <p:strVal val="#ppt_h"/>
                                          </p:val>
                                        </p:tav>
                                      </p:tavLst>
                                    </p:anim>
                                  </p:childTnLst>
                                </p:cTn>
                              </p:par>
                            </p:childTnLst>
                          </p:cTn>
                        </p:par>
                        <p:par>
                          <p:cTn id="81" fill="hold">
                            <p:stCondLst>
                              <p:cond delay="1000"/>
                            </p:stCondLst>
                            <p:childTnLst>
                              <p:par>
                                <p:cTn id="82" presetID="23" presetClass="entr" presetSubtype="16" fill="hold" grpId="2" nodeType="afterEffect">
                                  <p:stCondLst>
                                    <p:cond delay="0"/>
                                  </p:stCondLst>
                                  <p:iterate>
                                    <p:tmAbs val="0"/>
                                  </p:iterate>
                                  <p:childTnLst>
                                    <p:set>
                                      <p:cBhvr>
                                        <p:cTn id="83" fill="hold"/>
                                        <p:tgtEl>
                                          <p:spTgt spid="666">
                                            <p:txEl>
                                              <p:pRg st="5" end="5"/>
                                            </p:txEl>
                                          </p:spTgt>
                                        </p:tgtEl>
                                        <p:attrNameLst>
                                          <p:attrName>style.visibility</p:attrName>
                                        </p:attrNameLst>
                                      </p:cBhvr>
                                      <p:to>
                                        <p:strVal val="visible"/>
                                      </p:to>
                                    </p:set>
                                    <p:anim calcmode="lin" valueType="num">
                                      <p:cBhvr>
                                        <p:cTn id="84" dur="500" fill="hold"/>
                                        <p:tgtEl>
                                          <p:spTgt spid="666">
                                            <p:txEl>
                                              <p:pRg st="5" end="5"/>
                                            </p:txEl>
                                          </p:spTgt>
                                        </p:tgtEl>
                                        <p:attrNameLst>
                                          <p:attrName>ppt_w</p:attrName>
                                        </p:attrNameLst>
                                      </p:cBhvr>
                                      <p:tavLst>
                                        <p:tav tm="0">
                                          <p:val>
                                            <p:fltVal val="0"/>
                                          </p:val>
                                        </p:tav>
                                        <p:tav tm="100000">
                                          <p:val>
                                            <p:strVal val="#ppt_w"/>
                                          </p:val>
                                        </p:tav>
                                      </p:tavLst>
                                    </p:anim>
                                    <p:anim calcmode="lin" valueType="num">
                                      <p:cBhvr>
                                        <p:cTn id="85" dur="500" fill="hold"/>
                                        <p:tgtEl>
                                          <p:spTgt spid="666">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1" build="p" bldLvl="5" animBg="1" advAuto="0"/>
      <p:bldP spid="666" grpId="2" build="p" bldLvl="5"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Kurkh Stele"/>
          <p:cNvSpPr txBox="1">
            <a:spLocks noGrp="1"/>
          </p:cNvSpPr>
          <p:nvPr>
            <p:ph type="title" idx="4294967295"/>
          </p:nvPr>
        </p:nvSpPr>
        <p:spPr>
          <a:xfrm>
            <a:off x="445430" y="-196240"/>
            <a:ext cx="4953003" cy="1143004"/>
          </a:xfrm>
          <a:prstGeom prst="rect">
            <a:avLst/>
          </a:prstGeom>
        </p:spPr>
        <p:txBody>
          <a:bodyPr/>
          <a:lstStyle>
            <a:lvl1pPr defTabSz="795527">
              <a:defRPr sz="3828">
                <a:latin typeface="Impact"/>
                <a:ea typeface="Impact"/>
                <a:cs typeface="Impact"/>
                <a:sym typeface="Impact"/>
              </a:defRPr>
            </a:lvl1pPr>
          </a:lstStyle>
          <a:p>
            <a:r>
              <a:t>Kurkh Stele クルク碑文</a:t>
            </a:r>
          </a:p>
        </p:txBody>
      </p:sp>
      <p:sp>
        <p:nvSpPr>
          <p:cNvPr id="669" name="Though not recorded in the Bible, Ahab joined a coalition of a dozen kings to confront Shalmaneser III of Assyria at Qarqar on the Orontes River in 853 BC.…"/>
          <p:cNvSpPr txBox="1">
            <a:spLocks noGrp="1"/>
          </p:cNvSpPr>
          <p:nvPr>
            <p:ph type="body" sz="half" idx="4294967295"/>
          </p:nvPr>
        </p:nvSpPr>
        <p:spPr>
          <a:xfrm>
            <a:off x="351284" y="1193309"/>
            <a:ext cx="5410201" cy="2866739"/>
          </a:xfrm>
          <a:prstGeom prst="rect">
            <a:avLst/>
          </a:prstGeom>
        </p:spPr>
        <p:txBody>
          <a:bodyPr>
            <a:normAutofit lnSpcReduction="10000"/>
          </a:bodyPr>
          <a:lstStyle/>
          <a:p>
            <a:pPr marL="375920" indent="-375920" defTabSz="731520">
              <a:spcBef>
                <a:spcPts val="400"/>
              </a:spcBef>
              <a:buSzTx/>
              <a:buNone/>
              <a:defRPr sz="2240">
                <a:latin typeface="+mn-lt"/>
                <a:ea typeface="+mn-ea"/>
                <a:cs typeface="+mn-cs"/>
                <a:sym typeface="Arial"/>
              </a:defRPr>
            </a:pPr>
            <a:r>
              <a:t>Though not recorded in the Bible, Ahab joined a coalition of a dozen kings to confront Shalmaneser III of Assyria at Qarqar on the Orontes River in 853 BC.</a:t>
            </a:r>
          </a:p>
          <a:p>
            <a:pPr marL="375920" indent="-375920" defTabSz="731520">
              <a:spcBef>
                <a:spcPts val="400"/>
              </a:spcBef>
              <a:buSzTx/>
              <a:buNone/>
              <a:defRPr sz="2240">
                <a:latin typeface="+mn-lt"/>
                <a:ea typeface="+mn-ea"/>
                <a:cs typeface="+mn-cs"/>
                <a:sym typeface="Arial"/>
              </a:defRPr>
            </a:pPr>
            <a:r>
              <a:t>According to this Assyrian stele, Ahab fielded 2,000 chariots and 10,000 soldiers.</a:t>
            </a:r>
          </a:p>
        </p:txBody>
      </p:sp>
      <p:pic>
        <p:nvPicPr>
          <p:cNvPr id="670" name="Kurkh_Stele" descr="Kurkh_Stele"/>
          <p:cNvPicPr>
            <a:picLocks noChangeAspect="1"/>
          </p:cNvPicPr>
          <p:nvPr/>
        </p:nvPicPr>
        <p:blipFill>
          <a:blip r:embed="rId2"/>
          <a:stretch>
            <a:fillRect/>
          </a:stretch>
        </p:blipFill>
        <p:spPr>
          <a:xfrm>
            <a:off x="6165850" y="0"/>
            <a:ext cx="2978150" cy="6858000"/>
          </a:xfrm>
          <a:prstGeom prst="rect">
            <a:avLst/>
          </a:prstGeom>
          <a:ln w="12700">
            <a:miter lim="400000"/>
          </a:ln>
        </p:spPr>
      </p:pic>
      <p:sp>
        <p:nvSpPr>
          <p:cNvPr id="671" name="British Museum, London"/>
          <p:cNvSpPr txBox="1"/>
          <p:nvPr/>
        </p:nvSpPr>
        <p:spPr>
          <a:xfrm>
            <a:off x="6432986" y="6366083"/>
            <a:ext cx="2804162"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a:solidFill>
                  <a:srgbClr val="FFFFFF"/>
                </a:solidFill>
                <a:latin typeface="Arial Narrow"/>
                <a:ea typeface="Arial Narrow"/>
                <a:cs typeface="Arial Narrow"/>
                <a:sym typeface="Arial Narrow"/>
              </a:defRPr>
            </a:lvl1pPr>
          </a:lstStyle>
          <a:p>
            <a:r>
              <a:t>British Museum, London</a:t>
            </a:r>
          </a:p>
        </p:txBody>
      </p:sp>
      <p:sp>
        <p:nvSpPr>
          <p:cNvPr id="672" name="聖書には記されていないが、アハブ王は紀元前853年にオロンテス川のカルカルの戦いで、     アッシリア王シャルマネセル3世に対抗するため、12の王たちの連合軍に参加した。…"/>
          <p:cNvSpPr txBox="1"/>
          <p:nvPr/>
        </p:nvSpPr>
        <p:spPr>
          <a:xfrm>
            <a:off x="280184" y="4106531"/>
            <a:ext cx="5743889" cy="222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sz="2000">
                <a:latin typeface="Times Roman"/>
                <a:ea typeface="Times Roman"/>
                <a:cs typeface="Times Roman"/>
                <a:sym typeface="Times Roman"/>
              </a:defRPr>
            </a:pPr>
            <a:r>
              <a:t>聖書には記されていないが、アハブ王は紀元前853年にオロンテス川のカルカルの戦いで、     アッシリア王シャルマネセル3世に対抗するため、12の王たちの連合軍に参加した。</a:t>
            </a:r>
          </a:p>
          <a:p>
            <a:pPr algn="ctr" defTabSz="457200">
              <a:defRPr sz="2000">
                <a:latin typeface="Times Roman"/>
                <a:ea typeface="Times Roman"/>
                <a:cs typeface="Times Roman"/>
                <a:sym typeface="Times Roman"/>
              </a:defRPr>
            </a:pPr>
            <a:r>
              <a:t>アッシリアの碑文によると、アハブは2000台の  戦車と1万人の兵士を率いたと記されている。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Jezebel’s seal Israel Museum"/>
          <p:cNvSpPr txBox="1">
            <a:spLocks noGrp="1"/>
          </p:cNvSpPr>
          <p:nvPr>
            <p:ph type="title" idx="4294967295"/>
          </p:nvPr>
        </p:nvSpPr>
        <p:spPr>
          <a:xfrm>
            <a:off x="54440" y="40407"/>
            <a:ext cx="3984160" cy="1053381"/>
          </a:xfrm>
          <a:prstGeom prst="rect">
            <a:avLst/>
          </a:prstGeom>
        </p:spPr>
        <p:txBody>
          <a:bodyPr/>
          <a:lstStyle/>
          <a:p>
            <a:pPr defTabSz="547176">
              <a:defRPr sz="2380">
                <a:solidFill>
                  <a:srgbClr val="993300"/>
                </a:solidFill>
                <a:latin typeface="Impact"/>
                <a:ea typeface="Impact"/>
                <a:cs typeface="Impact"/>
                <a:sym typeface="Impact"/>
              </a:defRPr>
            </a:pPr>
            <a:r>
              <a:t>Jezebel’s seal イゼベルの印章</a:t>
            </a:r>
            <a:br/>
            <a:r>
              <a:rPr sz="1632">
                <a:latin typeface="Arial Narrow"/>
                <a:ea typeface="Arial Narrow"/>
                <a:cs typeface="Arial Narrow"/>
                <a:sym typeface="Arial Narrow"/>
              </a:rPr>
              <a:t>Israel Museum</a:t>
            </a:r>
          </a:p>
        </p:txBody>
      </p:sp>
      <p:sp>
        <p:nvSpPr>
          <p:cNvPr id="675" name="This seal has been identified by scholar Marjo Korpel, University of Utrecht, as belonging to the wife of Ahab.…"/>
          <p:cNvSpPr txBox="1">
            <a:spLocks noGrp="1"/>
          </p:cNvSpPr>
          <p:nvPr>
            <p:ph type="body" sz="half" idx="4294967295"/>
          </p:nvPr>
        </p:nvSpPr>
        <p:spPr>
          <a:xfrm>
            <a:off x="4327658" y="57664"/>
            <a:ext cx="4540669" cy="3899302"/>
          </a:xfrm>
          <a:prstGeom prst="rect">
            <a:avLst/>
          </a:prstGeom>
        </p:spPr>
        <p:txBody>
          <a:bodyPr/>
          <a:lstStyle/>
          <a:p>
            <a:pPr marL="455802" indent="-455802" defTabSz="886968">
              <a:lnSpc>
                <a:spcPct val="90000"/>
              </a:lnSpc>
              <a:spcBef>
                <a:spcPts val="400"/>
              </a:spcBef>
              <a:buSzTx/>
              <a:buNone/>
              <a:defRPr sz="2328" i="1"/>
            </a:pPr>
            <a:r>
              <a:t>This seal has been identified by scholar Marjo Korpel, University of Utrecht, as belonging to the wife of Ahab.</a:t>
            </a:r>
          </a:p>
          <a:p>
            <a:pPr marL="455802" indent="-455802" defTabSz="886968">
              <a:lnSpc>
                <a:spcPct val="90000"/>
              </a:lnSpc>
              <a:spcBef>
                <a:spcPts val="400"/>
              </a:spcBef>
              <a:buSzTx/>
              <a:buNone/>
              <a:defRPr sz="2328" i="1"/>
            </a:pPr>
            <a:r>
              <a:t>Not all the inscription is legible, due to the chip at the top, but the missing two letters can be feasibly reconstructed.</a:t>
            </a:r>
          </a:p>
          <a:p>
            <a:pPr marL="455802" indent="-455802" defTabSz="886968">
              <a:lnSpc>
                <a:spcPct val="90000"/>
              </a:lnSpc>
              <a:spcBef>
                <a:spcPts val="500"/>
              </a:spcBef>
              <a:buSzTx/>
              <a:buNone/>
              <a:defRPr sz="970" i="1"/>
            </a:pPr>
            <a:endParaRPr/>
          </a:p>
          <a:p>
            <a:pPr marL="0" indent="0" defTabSz="443484">
              <a:spcBef>
                <a:spcPts val="0"/>
              </a:spcBef>
              <a:buClrTx/>
              <a:buSzTx/>
              <a:buNone/>
              <a:defRPr sz="1358">
                <a:latin typeface="Times Roman"/>
                <a:ea typeface="Times Roman"/>
                <a:cs typeface="Times Roman"/>
                <a:sym typeface="Times Roman"/>
              </a:defRPr>
            </a:pPr>
            <a:r>
              <a:rPr i="1">
                <a:latin typeface="Times New Roman"/>
                <a:ea typeface="Times New Roman"/>
                <a:cs typeface="Times New Roman"/>
                <a:sym typeface="Times New Roman"/>
              </a:rPr>
              <a:t>この印章は、ユトレヒト大学の研究者マルヨ・コルペルによって、アハブ王の妻のものと特定されている。上部に欠けがあるため、刻まれた文字のすべては判読できないが、欠損している2文字は妥当に復元可能である。</a:t>
            </a:r>
          </a:p>
        </p:txBody>
      </p:sp>
      <p:pic>
        <p:nvPicPr>
          <p:cNvPr id="676" name="bsba340203300L[1]" descr="bsba340203300L[1]"/>
          <p:cNvPicPr>
            <a:picLocks noChangeAspect="1"/>
          </p:cNvPicPr>
          <p:nvPr/>
        </p:nvPicPr>
        <p:blipFill>
          <a:blip r:embed="rId2"/>
          <a:stretch>
            <a:fillRect/>
          </a:stretch>
        </p:blipFill>
        <p:spPr>
          <a:xfrm>
            <a:off x="4761" y="1343477"/>
            <a:ext cx="4083518" cy="5125752"/>
          </a:xfrm>
          <a:prstGeom prst="rect">
            <a:avLst/>
          </a:prstGeom>
          <a:ln w="12700">
            <a:miter lim="400000"/>
          </a:ln>
        </p:spPr>
      </p:pic>
      <p:sp>
        <p:nvSpPr>
          <p:cNvPr id="677" name="This seal has been identified by scholar Marjo Korpel, University of Utrecht, as belonging to the wife of Ahab.…"/>
          <p:cNvSpPr txBox="1"/>
          <p:nvPr/>
        </p:nvSpPr>
        <p:spPr>
          <a:xfrm>
            <a:off x="4327658" y="3868155"/>
            <a:ext cx="4540669" cy="2814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795527">
              <a:buClr>
                <a:srgbClr val="660000"/>
              </a:buClr>
              <a:defRPr sz="2697">
                <a:solidFill>
                  <a:srgbClr val="420000"/>
                </a:solidFill>
                <a:latin typeface="Times New Roman"/>
                <a:ea typeface="Times New Roman"/>
                <a:cs typeface="Times New Roman"/>
                <a:sym typeface="Times New Roman"/>
              </a:defRPr>
            </a:pPr>
            <a:r>
              <a:rPr dirty="0" err="1">
                <a:latin typeface="HebrewTh" pitchFamily="2" charset="0"/>
              </a:rPr>
              <a:t>Lbzyx</a:t>
            </a:r>
            <a:r>
              <a:rPr dirty="0">
                <a:latin typeface="Arial Narrow"/>
                <a:ea typeface="Arial Narrow"/>
                <a:cs typeface="Arial Narrow"/>
                <a:sym typeface="Arial Narrow"/>
              </a:rPr>
              <a:t> </a:t>
            </a:r>
            <a:r>
              <a:rPr dirty="0">
                <a:solidFill>
                  <a:srgbClr val="000000"/>
                </a:solidFill>
                <a:latin typeface="Arial Narrow"/>
                <a:ea typeface="Arial Narrow"/>
                <a:cs typeface="Arial Narrow"/>
                <a:sym typeface="Arial Narrow"/>
              </a:rPr>
              <a:t>(= Jezebel)　</a:t>
            </a:r>
            <a:r>
              <a:rPr sz="2523" dirty="0" err="1">
                <a:solidFill>
                  <a:srgbClr val="000000"/>
                </a:solidFill>
                <a:latin typeface="Arial Narrow"/>
                <a:ea typeface="Arial Narrow"/>
                <a:cs typeface="Arial Narrow"/>
                <a:sym typeface="Arial Narrow"/>
              </a:rPr>
              <a:t>イゼベル</a:t>
            </a:r>
            <a:endParaRPr sz="2523" dirty="0">
              <a:solidFill>
                <a:srgbClr val="993300"/>
              </a:solidFill>
              <a:effectLst>
                <a:outerShdw blurRad="11049" dist="22098" dir="2700000" rotWithShape="0">
                  <a:srgbClr val="000000"/>
                </a:outerShdw>
              </a:effectLst>
              <a:latin typeface="HebrewTh"/>
              <a:ea typeface="HebrewTh"/>
              <a:cs typeface="HebrewTh"/>
              <a:sym typeface="HebrewTh"/>
            </a:endParaRPr>
          </a:p>
          <a:p>
            <a:pPr defTabSz="795527">
              <a:buClr>
                <a:srgbClr val="660000"/>
              </a:buClr>
              <a:defRPr sz="2697">
                <a:solidFill>
                  <a:srgbClr val="420000"/>
                </a:solidFill>
                <a:latin typeface="Times New Roman"/>
                <a:ea typeface="Times New Roman"/>
                <a:cs typeface="Times New Roman"/>
                <a:sym typeface="Times New Roman"/>
              </a:defRPr>
            </a:pPr>
            <a:r>
              <a:rPr dirty="0" err="1">
                <a:latin typeface="HebrewTh" pitchFamily="2" charset="0"/>
              </a:rPr>
              <a:t>Lbzy</a:t>
            </a:r>
            <a:r>
              <a:rPr dirty="0">
                <a:solidFill>
                  <a:srgbClr val="000000"/>
                </a:solidFill>
                <a:latin typeface="Arial Narrow"/>
                <a:ea typeface="Arial Narrow"/>
                <a:cs typeface="Arial Narrow"/>
                <a:sym typeface="Arial Narrow"/>
              </a:rPr>
              <a:t> (the letters visible on the seal)　</a:t>
            </a:r>
            <a:r>
              <a:rPr sz="2088" dirty="0" err="1">
                <a:solidFill>
                  <a:srgbClr val="000000"/>
                </a:solidFill>
                <a:latin typeface="Arial Narrow"/>
                <a:ea typeface="Arial Narrow"/>
                <a:cs typeface="Arial Narrow"/>
                <a:sym typeface="Arial Narrow"/>
              </a:rPr>
              <a:t>印章に刻まれている文字</a:t>
            </a:r>
            <a:endParaRPr sz="2088" dirty="0">
              <a:solidFill>
                <a:srgbClr val="993300"/>
              </a:solidFill>
              <a:effectLst>
                <a:outerShdw blurRad="11049" dist="22098" dir="2700000" rotWithShape="0">
                  <a:srgbClr val="000000"/>
                </a:outerShdw>
              </a:effectLst>
              <a:latin typeface="HebrewTh"/>
              <a:ea typeface="HebrewTh"/>
              <a:cs typeface="HebrewTh"/>
              <a:sym typeface="HebrewTh"/>
            </a:endParaRPr>
          </a:p>
          <a:p>
            <a:pPr defTabSz="795527">
              <a:buClr>
                <a:srgbClr val="660000"/>
              </a:buClr>
              <a:defRPr sz="2697">
                <a:solidFill>
                  <a:srgbClr val="420000"/>
                </a:solidFill>
                <a:latin typeface="Times New Roman"/>
                <a:ea typeface="Times New Roman"/>
                <a:cs typeface="Times New Roman"/>
                <a:sym typeface="Times New Roman"/>
              </a:defRPr>
            </a:pPr>
            <a:r>
              <a:rPr dirty="0" err="1">
                <a:latin typeface="HebrewTh" pitchFamily="2" charset="0"/>
              </a:rPr>
              <a:t>Lbzy</a:t>
            </a:r>
            <a:r>
              <a:rPr lang="en-US" dirty="0">
                <a:latin typeface="HebrewTh" pitchFamily="2" charset="0"/>
              </a:rPr>
              <a:t> </a:t>
            </a:r>
            <a:r>
              <a:rPr dirty="0">
                <a:latin typeface="HebrewTh" pitchFamily="2" charset="0"/>
              </a:rPr>
              <a:t>xl</a:t>
            </a:r>
            <a:r>
              <a:rPr dirty="0">
                <a:latin typeface="HebrewTh" pitchFamily="2" charset="0"/>
                <a:ea typeface="Arial Narrow"/>
                <a:cs typeface="Arial Narrow"/>
                <a:sym typeface="Arial Narrow"/>
              </a:rPr>
              <a:t>]</a:t>
            </a:r>
            <a:r>
              <a:rPr dirty="0">
                <a:solidFill>
                  <a:srgbClr val="000000"/>
                </a:solidFill>
                <a:latin typeface="HebrewTh" pitchFamily="2" charset="0"/>
                <a:ea typeface="Arial Narrow"/>
                <a:cs typeface="Arial Narrow"/>
                <a:sym typeface="Arial Narrow"/>
              </a:rPr>
              <a:t> </a:t>
            </a:r>
            <a:r>
              <a:rPr dirty="0">
                <a:solidFill>
                  <a:srgbClr val="000000"/>
                </a:solidFill>
                <a:latin typeface="Arial Narrow"/>
                <a:ea typeface="Arial Narrow"/>
                <a:cs typeface="Arial Narrow"/>
                <a:sym typeface="Arial Narrow"/>
              </a:rPr>
              <a:t>(reconstruction with an additional two letters = “to Jezebel”</a:t>
            </a:r>
          </a:p>
          <a:p>
            <a:pPr defTabSz="397763">
              <a:defRPr sz="1827">
                <a:latin typeface="Times Roman"/>
                <a:ea typeface="Times Roman"/>
                <a:cs typeface="Times Roman"/>
                <a:sym typeface="Times Roman"/>
              </a:defRPr>
            </a:pPr>
            <a:r>
              <a:rPr dirty="0">
                <a:latin typeface="Arial Narrow"/>
                <a:ea typeface="Arial Narrow"/>
                <a:cs typeface="Arial Narrow"/>
                <a:sym typeface="Arial Narrow"/>
              </a:rPr>
              <a:t>欠損部分に2文字を補い復元すると「イゼベルへ」と読める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674"/>
                                        </p:tgtEl>
                                        <p:attrNameLst>
                                          <p:attrName>style.visibility</p:attrName>
                                        </p:attrNameLst>
                                      </p:cBhvr>
                                      <p:to>
                                        <p:strVal val="visible"/>
                                      </p:to>
                                    </p:set>
                                    <p:animEffect transition="in" filter="fade">
                                      <p:cBhvr>
                                        <p:cTn id="7" dur="500"/>
                                        <p:tgtEl>
                                          <p:spTgt spid="6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2" nodeType="clickEffect">
                                  <p:stCondLst>
                                    <p:cond delay="0"/>
                                  </p:stCondLst>
                                  <p:iterate>
                                    <p:tmAbs val="0"/>
                                  </p:iterate>
                                  <p:childTnLst>
                                    <p:set>
                                      <p:cBhvr>
                                        <p:cTn id="11" fill="hold"/>
                                        <p:tgtEl>
                                          <p:spTgt spid="675">
                                            <p:bg/>
                                          </p:spTgt>
                                        </p:tgtEl>
                                        <p:attrNameLst>
                                          <p:attrName>style.visibility</p:attrName>
                                        </p:attrNameLst>
                                      </p:cBhvr>
                                      <p:to>
                                        <p:strVal val="visible"/>
                                      </p:to>
                                    </p:set>
                                    <p:anim calcmode="lin" valueType="num">
                                      <p:cBhvr>
                                        <p:cTn id="12" dur="500" fill="hold"/>
                                        <p:tgtEl>
                                          <p:spTgt spid="675">
                                            <p:bg/>
                                          </p:spTgt>
                                        </p:tgtEl>
                                        <p:attrNameLst>
                                          <p:attrName>ppt_x</p:attrName>
                                        </p:attrNameLst>
                                      </p:cBhvr>
                                      <p:tavLst>
                                        <p:tav tm="0">
                                          <p:val>
                                            <p:strVal val="1+#ppt_w/2"/>
                                          </p:val>
                                        </p:tav>
                                        <p:tav tm="100000">
                                          <p:val>
                                            <p:strVal val="#ppt_x"/>
                                          </p:val>
                                        </p:tav>
                                      </p:tavLst>
                                    </p:anim>
                                    <p:anim calcmode="lin" valueType="num">
                                      <p:cBhvr>
                                        <p:cTn id="13" dur="500" fill="hold"/>
                                        <p:tgtEl>
                                          <p:spTgt spid="675">
                                            <p:bg/>
                                          </p:spTgt>
                                        </p:tgtEl>
                                        <p:attrNameLst>
                                          <p:attrName>ppt_y</p:attrName>
                                        </p:attrNameLst>
                                      </p:cBhvr>
                                      <p:tavLst>
                                        <p:tav tm="0">
                                          <p:val>
                                            <p:strVal val="0-#ppt_h/2"/>
                                          </p:val>
                                        </p:tav>
                                        <p:tav tm="100000">
                                          <p:val>
                                            <p:strVal val="#ppt_y"/>
                                          </p:val>
                                        </p:tav>
                                      </p:tavLst>
                                    </p:anim>
                                  </p:childTnLst>
                                </p:cTn>
                              </p:par>
                              <p:par>
                                <p:cTn id="14" presetID="2" presetClass="entr" presetSubtype="3" fill="hold" grpId="2" nodeType="withEffect">
                                  <p:stCondLst>
                                    <p:cond delay="0"/>
                                  </p:stCondLst>
                                  <p:iterate>
                                    <p:tmAbs val="0"/>
                                  </p:iterate>
                                  <p:childTnLst>
                                    <p:set>
                                      <p:cBhvr>
                                        <p:cTn id="15" fill="hold"/>
                                        <p:tgtEl>
                                          <p:spTgt spid="675">
                                            <p:txEl>
                                              <p:pRg st="0" end="0"/>
                                            </p:txEl>
                                          </p:spTgt>
                                        </p:tgtEl>
                                        <p:attrNameLst>
                                          <p:attrName>style.visibility</p:attrName>
                                        </p:attrNameLst>
                                      </p:cBhvr>
                                      <p:to>
                                        <p:strVal val="visible"/>
                                      </p:to>
                                    </p:set>
                                    <p:anim calcmode="lin" valueType="num">
                                      <p:cBhvr>
                                        <p:cTn id="16" dur="500" fill="hold"/>
                                        <p:tgtEl>
                                          <p:spTgt spid="675">
                                            <p:txEl>
                                              <p:pRg st="0" end="0"/>
                                            </p:txEl>
                                          </p:spTgt>
                                        </p:tgtEl>
                                        <p:attrNameLst>
                                          <p:attrName>ppt_x</p:attrName>
                                        </p:attrNameLst>
                                      </p:cBhvr>
                                      <p:tavLst>
                                        <p:tav tm="0">
                                          <p:val>
                                            <p:strVal val="1+#ppt_w/2"/>
                                          </p:val>
                                        </p:tav>
                                        <p:tav tm="100000">
                                          <p:val>
                                            <p:strVal val="#ppt_x"/>
                                          </p:val>
                                        </p:tav>
                                      </p:tavLst>
                                    </p:anim>
                                    <p:anim calcmode="lin" valueType="num">
                                      <p:cBhvr>
                                        <p:cTn id="17" dur="500" fill="hold"/>
                                        <p:tgtEl>
                                          <p:spTgt spid="675">
                                            <p:txEl>
                                              <p:pRg st="0" end="0"/>
                                            </p:txEl>
                                          </p:spTgt>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2" presetClass="entr" presetSubtype="3" fill="hold" grpId="2" nodeType="afterEffect">
                                  <p:stCondLst>
                                    <p:cond delay="0"/>
                                  </p:stCondLst>
                                  <p:iterate>
                                    <p:tmAbs val="0"/>
                                  </p:iterate>
                                  <p:childTnLst>
                                    <p:set>
                                      <p:cBhvr>
                                        <p:cTn id="20" fill="hold"/>
                                        <p:tgtEl>
                                          <p:spTgt spid="675">
                                            <p:txEl>
                                              <p:pRg st="1" end="1"/>
                                            </p:txEl>
                                          </p:spTgt>
                                        </p:tgtEl>
                                        <p:attrNameLst>
                                          <p:attrName>style.visibility</p:attrName>
                                        </p:attrNameLst>
                                      </p:cBhvr>
                                      <p:to>
                                        <p:strVal val="visible"/>
                                      </p:to>
                                    </p:set>
                                    <p:anim calcmode="lin" valueType="num">
                                      <p:cBhvr>
                                        <p:cTn id="21" dur="500" fill="hold"/>
                                        <p:tgtEl>
                                          <p:spTgt spid="675">
                                            <p:txEl>
                                              <p:pRg st="1" end="1"/>
                                            </p:txEl>
                                          </p:spTgt>
                                        </p:tgtEl>
                                        <p:attrNameLst>
                                          <p:attrName>ppt_x</p:attrName>
                                        </p:attrNameLst>
                                      </p:cBhvr>
                                      <p:tavLst>
                                        <p:tav tm="0">
                                          <p:val>
                                            <p:strVal val="1+#ppt_w/2"/>
                                          </p:val>
                                        </p:tav>
                                        <p:tav tm="100000">
                                          <p:val>
                                            <p:strVal val="#ppt_x"/>
                                          </p:val>
                                        </p:tav>
                                      </p:tavLst>
                                    </p:anim>
                                    <p:anim calcmode="lin" valueType="num">
                                      <p:cBhvr>
                                        <p:cTn id="22" dur="500" fill="hold"/>
                                        <p:tgtEl>
                                          <p:spTgt spid="675">
                                            <p:txEl>
                                              <p:pRg st="1" end="1"/>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 presetClass="entr" presetSubtype="3" fill="hold" grpId="2" nodeType="afterEffect">
                                  <p:stCondLst>
                                    <p:cond delay="0"/>
                                  </p:stCondLst>
                                  <p:iterate>
                                    <p:tmAbs val="0"/>
                                  </p:iterate>
                                  <p:childTnLst>
                                    <p:set>
                                      <p:cBhvr>
                                        <p:cTn id="25" fill="hold"/>
                                        <p:tgtEl>
                                          <p:spTgt spid="675">
                                            <p:txEl>
                                              <p:pRg st="2" end="2"/>
                                            </p:txEl>
                                          </p:spTgt>
                                        </p:tgtEl>
                                        <p:attrNameLst>
                                          <p:attrName>style.visibility</p:attrName>
                                        </p:attrNameLst>
                                      </p:cBhvr>
                                      <p:to>
                                        <p:strVal val="visible"/>
                                      </p:to>
                                    </p:set>
                                    <p:anim calcmode="lin" valueType="num">
                                      <p:cBhvr>
                                        <p:cTn id="26" dur="500" fill="hold"/>
                                        <p:tgtEl>
                                          <p:spTgt spid="675">
                                            <p:txEl>
                                              <p:pRg st="2" end="2"/>
                                            </p:txEl>
                                          </p:spTgt>
                                        </p:tgtEl>
                                        <p:attrNameLst>
                                          <p:attrName>ppt_x</p:attrName>
                                        </p:attrNameLst>
                                      </p:cBhvr>
                                      <p:tavLst>
                                        <p:tav tm="0">
                                          <p:val>
                                            <p:strVal val="1+#ppt_w/2"/>
                                          </p:val>
                                        </p:tav>
                                        <p:tav tm="100000">
                                          <p:val>
                                            <p:strVal val="#ppt_x"/>
                                          </p:val>
                                        </p:tav>
                                      </p:tavLst>
                                    </p:anim>
                                    <p:anim calcmode="lin" valueType="num">
                                      <p:cBhvr>
                                        <p:cTn id="27" dur="500" fill="hold"/>
                                        <p:tgtEl>
                                          <p:spTgt spid="6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3" fill="hold" grpId="2" nodeType="clickEffect">
                                  <p:stCondLst>
                                    <p:cond delay="0"/>
                                  </p:stCondLst>
                                  <p:iterate>
                                    <p:tmAbs val="0"/>
                                  </p:iterate>
                                  <p:childTnLst>
                                    <p:set>
                                      <p:cBhvr>
                                        <p:cTn id="31" fill="hold"/>
                                        <p:tgtEl>
                                          <p:spTgt spid="675">
                                            <p:txEl>
                                              <p:pRg st="3" end="3"/>
                                            </p:txEl>
                                          </p:spTgt>
                                        </p:tgtEl>
                                        <p:attrNameLst>
                                          <p:attrName>style.visibility</p:attrName>
                                        </p:attrNameLst>
                                      </p:cBhvr>
                                      <p:to>
                                        <p:strVal val="visible"/>
                                      </p:to>
                                    </p:set>
                                    <p:anim calcmode="lin" valueType="num">
                                      <p:cBhvr>
                                        <p:cTn id="32" dur="500" fill="hold"/>
                                        <p:tgtEl>
                                          <p:spTgt spid="675">
                                            <p:txEl>
                                              <p:pRg st="3" end="3"/>
                                            </p:txEl>
                                          </p:spTgt>
                                        </p:tgtEl>
                                        <p:attrNameLst>
                                          <p:attrName>ppt_x</p:attrName>
                                        </p:attrNameLst>
                                      </p:cBhvr>
                                      <p:tavLst>
                                        <p:tav tm="0">
                                          <p:val>
                                            <p:strVal val="1+#ppt_w/2"/>
                                          </p:val>
                                        </p:tav>
                                        <p:tav tm="100000">
                                          <p:val>
                                            <p:strVal val="#ppt_x"/>
                                          </p:val>
                                        </p:tav>
                                      </p:tavLst>
                                    </p:anim>
                                    <p:anim calcmode="lin" valueType="num">
                                      <p:cBhvr>
                                        <p:cTn id="33" dur="500" fill="hold"/>
                                        <p:tgtEl>
                                          <p:spTgt spid="67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grpId="3" nodeType="clickEffect">
                                  <p:stCondLst>
                                    <p:cond delay="0"/>
                                  </p:stCondLst>
                                  <p:iterate>
                                    <p:tmAbs val="0"/>
                                  </p:iterate>
                                  <p:childTnLst>
                                    <p:set>
                                      <p:cBhvr>
                                        <p:cTn id="37" fill="hold"/>
                                        <p:tgtEl>
                                          <p:spTgt spid="677">
                                            <p:bg/>
                                          </p:spTgt>
                                        </p:tgtEl>
                                        <p:attrNameLst>
                                          <p:attrName>style.visibility</p:attrName>
                                        </p:attrNameLst>
                                      </p:cBhvr>
                                      <p:to>
                                        <p:strVal val="visible"/>
                                      </p:to>
                                    </p:set>
                                    <p:anim calcmode="lin" valueType="num">
                                      <p:cBhvr>
                                        <p:cTn id="38" dur="500" fill="hold"/>
                                        <p:tgtEl>
                                          <p:spTgt spid="677">
                                            <p:bg/>
                                          </p:spTgt>
                                        </p:tgtEl>
                                        <p:attrNameLst>
                                          <p:attrName>ppt_x</p:attrName>
                                        </p:attrNameLst>
                                      </p:cBhvr>
                                      <p:tavLst>
                                        <p:tav tm="0">
                                          <p:val>
                                            <p:strVal val="1+#ppt_w/2"/>
                                          </p:val>
                                        </p:tav>
                                        <p:tav tm="100000">
                                          <p:val>
                                            <p:strVal val="#ppt_x"/>
                                          </p:val>
                                        </p:tav>
                                      </p:tavLst>
                                    </p:anim>
                                    <p:anim calcmode="lin" valueType="num">
                                      <p:cBhvr>
                                        <p:cTn id="39" dur="500" fill="hold"/>
                                        <p:tgtEl>
                                          <p:spTgt spid="677">
                                            <p:bg/>
                                          </p:spTgt>
                                        </p:tgtEl>
                                        <p:attrNameLst>
                                          <p:attrName>ppt_y</p:attrName>
                                        </p:attrNameLst>
                                      </p:cBhvr>
                                      <p:tavLst>
                                        <p:tav tm="0">
                                          <p:val>
                                            <p:strVal val="0-#ppt_h/2"/>
                                          </p:val>
                                        </p:tav>
                                        <p:tav tm="100000">
                                          <p:val>
                                            <p:strVal val="#ppt_y"/>
                                          </p:val>
                                        </p:tav>
                                      </p:tavLst>
                                    </p:anim>
                                  </p:childTnLst>
                                </p:cTn>
                              </p:par>
                              <p:par>
                                <p:cTn id="40" presetID="2" presetClass="entr" presetSubtype="3" fill="hold" grpId="3" nodeType="withEffect">
                                  <p:stCondLst>
                                    <p:cond delay="0"/>
                                  </p:stCondLst>
                                  <p:iterate>
                                    <p:tmAbs val="0"/>
                                  </p:iterate>
                                  <p:childTnLst>
                                    <p:set>
                                      <p:cBhvr>
                                        <p:cTn id="41" fill="hold"/>
                                        <p:tgtEl>
                                          <p:spTgt spid="677">
                                            <p:txEl>
                                              <p:pRg st="0" end="0"/>
                                            </p:txEl>
                                          </p:spTgt>
                                        </p:tgtEl>
                                        <p:attrNameLst>
                                          <p:attrName>style.visibility</p:attrName>
                                        </p:attrNameLst>
                                      </p:cBhvr>
                                      <p:to>
                                        <p:strVal val="visible"/>
                                      </p:to>
                                    </p:set>
                                    <p:anim calcmode="lin" valueType="num">
                                      <p:cBhvr>
                                        <p:cTn id="42" dur="500" fill="hold"/>
                                        <p:tgtEl>
                                          <p:spTgt spid="677">
                                            <p:txEl>
                                              <p:pRg st="0" end="0"/>
                                            </p:txEl>
                                          </p:spTgt>
                                        </p:tgtEl>
                                        <p:attrNameLst>
                                          <p:attrName>ppt_x</p:attrName>
                                        </p:attrNameLst>
                                      </p:cBhvr>
                                      <p:tavLst>
                                        <p:tav tm="0">
                                          <p:val>
                                            <p:strVal val="1+#ppt_w/2"/>
                                          </p:val>
                                        </p:tav>
                                        <p:tav tm="100000">
                                          <p:val>
                                            <p:strVal val="#ppt_x"/>
                                          </p:val>
                                        </p:tav>
                                      </p:tavLst>
                                    </p:anim>
                                    <p:anim calcmode="lin" valueType="num">
                                      <p:cBhvr>
                                        <p:cTn id="43" dur="500" fill="hold"/>
                                        <p:tgtEl>
                                          <p:spTgt spid="677">
                                            <p:txEl>
                                              <p:pRg st="0" end="0"/>
                                            </p:txEl>
                                          </p:spTgt>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3" fill="hold" grpId="3" nodeType="afterEffect">
                                  <p:stCondLst>
                                    <p:cond delay="0"/>
                                  </p:stCondLst>
                                  <p:iterate>
                                    <p:tmAbs val="0"/>
                                  </p:iterate>
                                  <p:childTnLst>
                                    <p:set>
                                      <p:cBhvr>
                                        <p:cTn id="46" fill="hold"/>
                                        <p:tgtEl>
                                          <p:spTgt spid="677">
                                            <p:txEl>
                                              <p:pRg st="1" end="1"/>
                                            </p:txEl>
                                          </p:spTgt>
                                        </p:tgtEl>
                                        <p:attrNameLst>
                                          <p:attrName>style.visibility</p:attrName>
                                        </p:attrNameLst>
                                      </p:cBhvr>
                                      <p:to>
                                        <p:strVal val="visible"/>
                                      </p:to>
                                    </p:set>
                                    <p:anim calcmode="lin" valueType="num">
                                      <p:cBhvr>
                                        <p:cTn id="47" dur="500" fill="hold"/>
                                        <p:tgtEl>
                                          <p:spTgt spid="677">
                                            <p:txEl>
                                              <p:pRg st="1" end="1"/>
                                            </p:txEl>
                                          </p:spTgt>
                                        </p:tgtEl>
                                        <p:attrNameLst>
                                          <p:attrName>ppt_x</p:attrName>
                                        </p:attrNameLst>
                                      </p:cBhvr>
                                      <p:tavLst>
                                        <p:tav tm="0">
                                          <p:val>
                                            <p:strVal val="1+#ppt_w/2"/>
                                          </p:val>
                                        </p:tav>
                                        <p:tav tm="100000">
                                          <p:val>
                                            <p:strVal val="#ppt_x"/>
                                          </p:val>
                                        </p:tav>
                                      </p:tavLst>
                                    </p:anim>
                                    <p:anim calcmode="lin" valueType="num">
                                      <p:cBhvr>
                                        <p:cTn id="48" dur="500" fill="hold"/>
                                        <p:tgtEl>
                                          <p:spTgt spid="677">
                                            <p:txEl>
                                              <p:pRg st="1" end="1"/>
                                            </p:txEl>
                                          </p:spTgt>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 presetClass="entr" presetSubtype="3" fill="hold" grpId="3" nodeType="afterEffect">
                                  <p:stCondLst>
                                    <p:cond delay="0"/>
                                  </p:stCondLst>
                                  <p:iterate>
                                    <p:tmAbs val="0"/>
                                  </p:iterate>
                                  <p:childTnLst>
                                    <p:set>
                                      <p:cBhvr>
                                        <p:cTn id="51" fill="hold"/>
                                        <p:tgtEl>
                                          <p:spTgt spid="677">
                                            <p:txEl>
                                              <p:pRg st="2" end="2"/>
                                            </p:txEl>
                                          </p:spTgt>
                                        </p:tgtEl>
                                        <p:attrNameLst>
                                          <p:attrName>style.visibility</p:attrName>
                                        </p:attrNameLst>
                                      </p:cBhvr>
                                      <p:to>
                                        <p:strVal val="visible"/>
                                      </p:to>
                                    </p:set>
                                    <p:anim calcmode="lin" valueType="num">
                                      <p:cBhvr>
                                        <p:cTn id="52" dur="500" fill="hold"/>
                                        <p:tgtEl>
                                          <p:spTgt spid="677">
                                            <p:txEl>
                                              <p:pRg st="2" end="2"/>
                                            </p:txEl>
                                          </p:spTgt>
                                        </p:tgtEl>
                                        <p:attrNameLst>
                                          <p:attrName>ppt_x</p:attrName>
                                        </p:attrNameLst>
                                      </p:cBhvr>
                                      <p:tavLst>
                                        <p:tav tm="0">
                                          <p:val>
                                            <p:strVal val="1+#ppt_w/2"/>
                                          </p:val>
                                        </p:tav>
                                        <p:tav tm="100000">
                                          <p:val>
                                            <p:strVal val="#ppt_x"/>
                                          </p:val>
                                        </p:tav>
                                      </p:tavLst>
                                    </p:anim>
                                    <p:anim calcmode="lin" valueType="num">
                                      <p:cBhvr>
                                        <p:cTn id="53" dur="500" fill="hold"/>
                                        <p:tgtEl>
                                          <p:spTgt spid="677">
                                            <p:txEl>
                                              <p:pRg st="2" end="2"/>
                                            </p:txEl>
                                          </p:spTgt>
                                        </p:tgtEl>
                                        <p:attrNameLst>
                                          <p:attrName>ppt_y</p:attrName>
                                        </p:attrNameLst>
                                      </p:cBhvr>
                                      <p:tavLst>
                                        <p:tav tm="0">
                                          <p:val>
                                            <p:strVal val="0-#ppt_h/2"/>
                                          </p:val>
                                        </p:tav>
                                        <p:tav tm="100000">
                                          <p:val>
                                            <p:strVal val="#ppt_y"/>
                                          </p:val>
                                        </p:tav>
                                      </p:tavLst>
                                    </p:anim>
                                  </p:childTnLst>
                                </p:cTn>
                              </p:par>
                            </p:childTnLst>
                          </p:cTn>
                        </p:par>
                        <p:par>
                          <p:cTn id="54" fill="hold">
                            <p:stCondLst>
                              <p:cond delay="1500"/>
                            </p:stCondLst>
                            <p:childTnLst>
                              <p:par>
                                <p:cTn id="55" presetID="2" presetClass="entr" presetSubtype="3" fill="hold" grpId="3" nodeType="afterEffect">
                                  <p:stCondLst>
                                    <p:cond delay="0"/>
                                  </p:stCondLst>
                                  <p:iterate>
                                    <p:tmAbs val="0"/>
                                  </p:iterate>
                                  <p:childTnLst>
                                    <p:set>
                                      <p:cBhvr>
                                        <p:cTn id="56" fill="hold"/>
                                        <p:tgtEl>
                                          <p:spTgt spid="677">
                                            <p:txEl>
                                              <p:pRg st="3" end="3"/>
                                            </p:txEl>
                                          </p:spTgt>
                                        </p:tgtEl>
                                        <p:attrNameLst>
                                          <p:attrName>style.visibility</p:attrName>
                                        </p:attrNameLst>
                                      </p:cBhvr>
                                      <p:to>
                                        <p:strVal val="visible"/>
                                      </p:to>
                                    </p:set>
                                    <p:anim calcmode="lin" valueType="num">
                                      <p:cBhvr>
                                        <p:cTn id="57" dur="500" fill="hold"/>
                                        <p:tgtEl>
                                          <p:spTgt spid="677">
                                            <p:txEl>
                                              <p:pRg st="3" end="3"/>
                                            </p:txEl>
                                          </p:spTgt>
                                        </p:tgtEl>
                                        <p:attrNameLst>
                                          <p:attrName>ppt_x</p:attrName>
                                        </p:attrNameLst>
                                      </p:cBhvr>
                                      <p:tavLst>
                                        <p:tav tm="0">
                                          <p:val>
                                            <p:strVal val="1+#ppt_w/2"/>
                                          </p:val>
                                        </p:tav>
                                        <p:tav tm="100000">
                                          <p:val>
                                            <p:strVal val="#ppt_x"/>
                                          </p:val>
                                        </p:tav>
                                      </p:tavLst>
                                    </p:anim>
                                    <p:anim calcmode="lin" valueType="num">
                                      <p:cBhvr>
                                        <p:cTn id="58" dur="500" fill="hold"/>
                                        <p:tgtEl>
                                          <p:spTgt spid="67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animBg="1" advAuto="0"/>
      <p:bldP spid="675" grpId="2" build="p" bldLvl="5" animBg="1" advAuto="0"/>
      <p:bldP spid="677" grpId="3" build="p" bldLvl="5"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線"/>
          <p:cNvSpPr/>
          <p:nvPr/>
        </p:nvSpPr>
        <p:spPr>
          <a:xfrm>
            <a:off x="-3" y="4343400"/>
            <a:ext cx="9144005" cy="0"/>
          </a:xfrm>
          <a:prstGeom prst="line">
            <a:avLst/>
          </a:prstGeom>
          <a:ln w="76200">
            <a:solidFill>
              <a:srgbClr val="660000"/>
            </a:solidFill>
          </a:ln>
        </p:spPr>
        <p:txBody>
          <a:bodyPr lIns="45718" tIns="45718" rIns="45718" bIns="45718"/>
          <a:lstStyle/>
          <a:p>
            <a:endParaRPr/>
          </a:p>
        </p:txBody>
      </p:sp>
      <p:sp>
        <p:nvSpPr>
          <p:cNvPr id="680" name="線"/>
          <p:cNvSpPr/>
          <p:nvPr/>
        </p:nvSpPr>
        <p:spPr>
          <a:xfrm>
            <a:off x="-3" y="4419600"/>
            <a:ext cx="9144005" cy="0"/>
          </a:xfrm>
          <a:prstGeom prst="line">
            <a:avLst/>
          </a:prstGeom>
          <a:ln w="76200">
            <a:solidFill>
              <a:schemeClr val="accent2"/>
            </a:solidFill>
          </a:ln>
        </p:spPr>
        <p:txBody>
          <a:bodyPr lIns="45718" tIns="45718" rIns="45718" bIns="45718"/>
          <a:lstStyle/>
          <a:p>
            <a:endParaRPr/>
          </a:p>
        </p:txBody>
      </p:sp>
      <p:sp>
        <p:nvSpPr>
          <p:cNvPr id="681" name="線"/>
          <p:cNvSpPr/>
          <p:nvPr/>
        </p:nvSpPr>
        <p:spPr>
          <a:xfrm>
            <a:off x="-3" y="4495800"/>
            <a:ext cx="9144005" cy="0"/>
          </a:xfrm>
          <a:prstGeom prst="line">
            <a:avLst/>
          </a:prstGeom>
          <a:ln w="76200">
            <a:solidFill>
              <a:schemeClr val="accent2"/>
            </a:solidFill>
          </a:ln>
        </p:spPr>
        <p:txBody>
          <a:bodyPr lIns="45718" tIns="45718" rIns="45718" bIns="45718"/>
          <a:lstStyle/>
          <a:p>
            <a:endParaRPr/>
          </a:p>
        </p:txBody>
      </p:sp>
      <p:sp>
        <p:nvSpPr>
          <p:cNvPr id="682" name="The Elijah Cycle"/>
          <p:cNvSpPr txBox="1"/>
          <p:nvPr/>
        </p:nvSpPr>
        <p:spPr>
          <a:xfrm>
            <a:off x="1160329" y="2006672"/>
            <a:ext cx="6500013" cy="2031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3300">
                <a:ln w="9525" cap="flat">
                  <a:solidFill>
                    <a:srgbClr val="000000"/>
                  </a:solidFill>
                  <a:prstDash val="solid"/>
                  <a:round/>
                </a:ln>
                <a:solidFill>
                  <a:srgbClr val="FFFFFF"/>
                </a:solidFill>
                <a:latin typeface="MARKETPRO"/>
                <a:ea typeface="MARKETPRO"/>
                <a:cs typeface="MARKETPRO"/>
                <a:sym typeface="MARKETPRO"/>
              </a:defRPr>
            </a:pPr>
            <a:r>
              <a:t>The Elijah Cycle　</a:t>
            </a:r>
          </a:p>
          <a:p>
            <a:pPr algn="ctr">
              <a:defRPr sz="3300">
                <a:ln w="9525" cap="flat">
                  <a:solidFill>
                    <a:srgbClr val="000000"/>
                  </a:solidFill>
                  <a:prstDash val="solid"/>
                  <a:round/>
                </a:ln>
                <a:solidFill>
                  <a:srgbClr val="FFFFFF"/>
                </a:solidFill>
                <a:latin typeface="MARKETPRO"/>
                <a:ea typeface="MARKETPRO"/>
                <a:cs typeface="MARKETPRO"/>
                <a:sym typeface="MARKETPRO"/>
              </a:defRPr>
            </a:pPr>
            <a:r>
              <a:t>エリヤの物語　</a:t>
            </a:r>
          </a:p>
        </p:txBody>
      </p:sp>
      <p:sp>
        <p:nvSpPr>
          <p:cNvPr id="683" name="1 Kings 17--2 Kings 2"/>
          <p:cNvSpPr txBox="1"/>
          <p:nvPr/>
        </p:nvSpPr>
        <p:spPr>
          <a:xfrm>
            <a:off x="2276735" y="4610100"/>
            <a:ext cx="4267201" cy="1474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2100">
                <a:ln w="9525" cap="flat">
                  <a:solidFill>
                    <a:srgbClr val="000000"/>
                  </a:solidFill>
                  <a:prstDash val="solid"/>
                  <a:round/>
                </a:ln>
                <a:solidFill>
                  <a:srgbClr val="FFFFFF"/>
                </a:solidFill>
                <a:latin typeface="MARKETPRO"/>
                <a:ea typeface="MARKETPRO"/>
                <a:cs typeface="MARKETPRO"/>
                <a:sym typeface="MARKETPRO"/>
              </a:defRPr>
            </a:pPr>
            <a:r>
              <a:t>1 Kings 17 - 2 Kings 2　</a:t>
            </a:r>
          </a:p>
          <a:p>
            <a:pPr algn="ctr">
              <a:defRPr sz="2100">
                <a:ln w="9525" cap="flat">
                  <a:solidFill>
                    <a:srgbClr val="000000"/>
                  </a:solidFill>
                  <a:prstDash val="solid"/>
                  <a:round/>
                </a:ln>
                <a:solidFill>
                  <a:srgbClr val="FFFFFF"/>
                </a:solidFill>
                <a:latin typeface="MARKETPRO"/>
                <a:ea typeface="MARKETPRO"/>
                <a:cs typeface="MARKETPRO"/>
                <a:sym typeface="MARKETPRO"/>
              </a:defRPr>
            </a:pPr>
            <a:endParaRPr/>
          </a:p>
          <a:p>
            <a:pPr algn="ctr">
              <a:defRPr sz="2100">
                <a:ln w="9525" cap="flat">
                  <a:solidFill>
                    <a:srgbClr val="000000"/>
                  </a:solidFill>
                  <a:prstDash val="solid"/>
                  <a:round/>
                </a:ln>
                <a:solidFill>
                  <a:srgbClr val="FFFFFF"/>
                </a:solidFill>
                <a:latin typeface="MARKETPRO"/>
                <a:ea typeface="MARKETPRO"/>
                <a:cs typeface="MARKETPRO"/>
                <a:sym typeface="MARKETPRO"/>
              </a:defRPr>
            </a:pPr>
            <a:r>
              <a:t>1列王記17 - 2列王記2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The Fight for Israel’s Religious Soul"/>
          <p:cNvSpPr txBox="1">
            <a:spLocks noGrp="1"/>
          </p:cNvSpPr>
          <p:nvPr>
            <p:ph type="title" idx="4294967295"/>
          </p:nvPr>
        </p:nvSpPr>
        <p:spPr>
          <a:xfrm>
            <a:off x="419101" y="139831"/>
            <a:ext cx="8458201" cy="1143004"/>
          </a:xfrm>
          <a:prstGeom prst="rect">
            <a:avLst/>
          </a:prstGeom>
        </p:spPr>
        <p:txBody>
          <a:bodyPr/>
          <a:lstStyle/>
          <a:p>
            <a:pPr algn="ctr" defTabSz="649223">
              <a:defRPr sz="3124">
                <a:latin typeface="Impact"/>
                <a:ea typeface="Impact"/>
                <a:cs typeface="Impact"/>
                <a:sym typeface="Impact"/>
              </a:defRPr>
            </a:pPr>
            <a:r>
              <a:t>The Fight for Israel’s Religious Soul　</a:t>
            </a:r>
          </a:p>
          <a:p>
            <a:pPr algn="ctr" defTabSz="649223">
              <a:defRPr sz="3124">
                <a:latin typeface="Impact"/>
                <a:ea typeface="Impact"/>
                <a:cs typeface="Impact"/>
                <a:sym typeface="Impact"/>
              </a:defRPr>
            </a:pPr>
            <a:r>
              <a:t>イスラエルの信仰のための闘い</a:t>
            </a:r>
          </a:p>
        </p:txBody>
      </p:sp>
      <p:sp>
        <p:nvSpPr>
          <p:cNvPr id="686" name="The Faith of Yahweh…"/>
          <p:cNvSpPr txBox="1">
            <a:spLocks noGrp="1"/>
          </p:cNvSpPr>
          <p:nvPr>
            <p:ph type="body" sz="quarter" idx="4294967295"/>
          </p:nvPr>
        </p:nvSpPr>
        <p:spPr>
          <a:xfrm>
            <a:off x="146050" y="1304017"/>
            <a:ext cx="4038600" cy="2367914"/>
          </a:xfrm>
          <a:prstGeom prst="rect">
            <a:avLst/>
          </a:prstGeom>
          <a:solidFill>
            <a:srgbClr val="FFCC99"/>
          </a:solidFill>
          <a:ln>
            <a:solidFill>
              <a:srgbClr val="000000"/>
            </a:solidFill>
            <a:miter lim="800000"/>
          </a:ln>
        </p:spPr>
        <p:txBody>
          <a:bodyPr>
            <a:normAutofit lnSpcReduction="10000"/>
          </a:bodyPr>
          <a:lstStyle/>
          <a:p>
            <a:pPr>
              <a:spcBef>
                <a:spcPts val="600"/>
              </a:spcBef>
              <a:buSzTx/>
              <a:buNone/>
              <a:defRPr sz="2800" b="1"/>
            </a:pPr>
            <a:r>
              <a:t>The Faith of Yahweh</a:t>
            </a:r>
          </a:p>
          <a:p>
            <a:pPr>
              <a:spcBef>
                <a:spcPts val="600"/>
              </a:spcBef>
              <a:defRPr sz="2800" i="1"/>
            </a:pPr>
            <a:r>
              <a:t>The prophets of God</a:t>
            </a:r>
          </a:p>
          <a:p>
            <a:pPr>
              <a:spcBef>
                <a:spcPts val="600"/>
              </a:spcBef>
              <a:defRPr sz="2800" i="1"/>
            </a:pPr>
            <a:r>
              <a:t>The religion of life</a:t>
            </a:r>
          </a:p>
          <a:p>
            <a:pPr>
              <a:spcBef>
                <a:spcPts val="600"/>
              </a:spcBef>
              <a:defRPr sz="2800" i="1"/>
            </a:pPr>
            <a:r>
              <a:t>The true Sovereign over the earth</a:t>
            </a:r>
          </a:p>
        </p:txBody>
      </p:sp>
      <p:grpSp>
        <p:nvGrpSpPr>
          <p:cNvPr id="689" name="グループ"/>
          <p:cNvGrpSpPr/>
          <p:nvPr/>
        </p:nvGrpSpPr>
        <p:grpSpPr>
          <a:xfrm>
            <a:off x="5190120" y="1329277"/>
            <a:ext cx="3564360" cy="2317395"/>
            <a:chOff x="0" y="0"/>
            <a:chExt cx="3564359" cy="2317394"/>
          </a:xfrm>
        </p:grpSpPr>
        <p:sp>
          <p:nvSpPr>
            <p:cNvPr id="687" name="四角形"/>
            <p:cNvSpPr/>
            <p:nvPr/>
          </p:nvSpPr>
          <p:spPr>
            <a:xfrm>
              <a:off x="0" y="0"/>
              <a:ext cx="3564360" cy="2317395"/>
            </a:xfrm>
            <a:prstGeom prst="rect">
              <a:avLst/>
            </a:prstGeom>
            <a:solidFill>
              <a:srgbClr val="B5B48E"/>
            </a:solidFill>
            <a:ln w="12700" cap="flat">
              <a:solidFill>
                <a:srgbClr val="000000"/>
              </a:solidFill>
              <a:prstDash val="solid"/>
              <a:miter lim="800000"/>
            </a:ln>
            <a:effectLst/>
          </p:spPr>
          <p:txBody>
            <a:bodyPr wrap="square" lIns="45718" tIns="45718" rIns="45718" bIns="45718" numCol="1" anchor="t">
              <a:noAutofit/>
            </a:bodyPr>
            <a:lstStyle/>
            <a:p>
              <a:pPr>
                <a:spcBef>
                  <a:spcPts val="600"/>
                </a:spcBef>
                <a:defRPr sz="2800" i="1">
                  <a:latin typeface="Times New Roman"/>
                  <a:ea typeface="Times New Roman"/>
                  <a:cs typeface="Times New Roman"/>
                  <a:sym typeface="Times New Roman"/>
                </a:defRPr>
              </a:pPr>
              <a:endParaRPr/>
            </a:p>
          </p:txBody>
        </p:sp>
        <p:sp>
          <p:nvSpPr>
            <p:cNvPr id="688" name="The Religion of Ba’al…"/>
            <p:cNvSpPr txBox="1"/>
            <p:nvPr/>
          </p:nvSpPr>
          <p:spPr>
            <a:xfrm>
              <a:off x="45953" y="5604"/>
              <a:ext cx="3472452" cy="23061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37006" indent="-437006" defTabSz="850391">
                <a:spcBef>
                  <a:spcPts val="500"/>
                </a:spcBef>
                <a:defRPr sz="2604" b="1">
                  <a:latin typeface="Times New Roman"/>
                  <a:ea typeface="Times New Roman"/>
                  <a:cs typeface="Times New Roman"/>
                  <a:sym typeface="Times New Roman"/>
                </a:defRPr>
              </a:pPr>
              <a:r>
                <a:t>The Religion of Ba’al</a:t>
              </a:r>
            </a:p>
            <a:p>
              <a:pPr marL="437006" indent="-437006" defTabSz="850391">
                <a:spcBef>
                  <a:spcPts val="500"/>
                </a:spcBef>
                <a:buClr>
                  <a:srgbClr val="660000"/>
                </a:buClr>
                <a:buSzPct val="70000"/>
                <a:buChar char="□"/>
                <a:defRPr sz="2604" i="1">
                  <a:latin typeface="Times New Roman"/>
                  <a:ea typeface="Times New Roman"/>
                  <a:cs typeface="Times New Roman"/>
                  <a:sym typeface="Times New Roman"/>
                </a:defRPr>
              </a:pPr>
              <a:r>
                <a:t>The prophets of Ba’al</a:t>
              </a:r>
            </a:p>
            <a:p>
              <a:pPr marL="437006" indent="-437006" defTabSz="850391">
                <a:spcBef>
                  <a:spcPts val="500"/>
                </a:spcBef>
                <a:buClr>
                  <a:srgbClr val="660000"/>
                </a:buClr>
                <a:buSzPct val="70000"/>
                <a:buChar char="□"/>
                <a:defRPr sz="2604" i="1">
                  <a:latin typeface="Times New Roman"/>
                  <a:ea typeface="Times New Roman"/>
                  <a:cs typeface="Times New Roman"/>
                  <a:sym typeface="Times New Roman"/>
                </a:defRPr>
              </a:pPr>
              <a:r>
                <a:t>The religion of death</a:t>
              </a:r>
            </a:p>
            <a:p>
              <a:pPr marL="437006" indent="-437006" defTabSz="850391">
                <a:spcBef>
                  <a:spcPts val="500"/>
                </a:spcBef>
                <a:buClr>
                  <a:srgbClr val="660000"/>
                </a:buClr>
                <a:buSzPct val="70000"/>
                <a:buChar char="□"/>
                <a:defRPr sz="2604" i="1">
                  <a:latin typeface="Times New Roman"/>
                  <a:ea typeface="Times New Roman"/>
                  <a:cs typeface="Times New Roman"/>
                  <a:sym typeface="Times New Roman"/>
                </a:defRPr>
              </a:pPr>
              <a:r>
                <a:t>The one who claims to control the weather</a:t>
              </a:r>
            </a:p>
          </p:txBody>
        </p:sp>
      </p:grpSp>
      <p:sp>
        <p:nvSpPr>
          <p:cNvPr id="690" name="双方向矢印"/>
          <p:cNvSpPr/>
          <p:nvPr/>
        </p:nvSpPr>
        <p:spPr>
          <a:xfrm>
            <a:off x="4385759" y="1992674"/>
            <a:ext cx="609601" cy="990601"/>
          </a:xfrm>
          <a:prstGeom prst="leftRightArrow">
            <a:avLst>
              <a:gd name="adj1" fmla="val 50000"/>
              <a:gd name="adj2" fmla="val 20000"/>
            </a:avLst>
          </a:prstGeom>
          <a:solidFill>
            <a:schemeClr val="accent1"/>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691" name="VS"/>
          <p:cNvSpPr txBox="1"/>
          <p:nvPr/>
        </p:nvSpPr>
        <p:spPr>
          <a:xfrm>
            <a:off x="4380997" y="2207304"/>
            <a:ext cx="670563" cy="56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900"/>
              </a:spcBef>
              <a:defRPr sz="3200" b="1">
                <a:latin typeface="Arial Narrow"/>
                <a:ea typeface="Arial Narrow"/>
                <a:cs typeface="Arial Narrow"/>
                <a:sym typeface="Arial Narrow"/>
              </a:defRPr>
            </a:lvl1pPr>
          </a:lstStyle>
          <a:p>
            <a:r>
              <a:t>VS</a:t>
            </a:r>
          </a:p>
        </p:txBody>
      </p:sp>
      <p:sp>
        <p:nvSpPr>
          <p:cNvPr id="692" name="THE ISSUE: Who is truly God?"/>
          <p:cNvSpPr txBox="1"/>
          <p:nvPr/>
        </p:nvSpPr>
        <p:spPr>
          <a:xfrm>
            <a:off x="312420" y="6004416"/>
            <a:ext cx="8519160" cy="904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800"/>
              </a:spcBef>
              <a:defRPr sz="2200" b="1">
                <a:latin typeface="Berlin Sans FB Demi"/>
                <a:ea typeface="Berlin Sans FB Demi"/>
                <a:cs typeface="Berlin Sans FB Demi"/>
                <a:sym typeface="Berlin Sans FB Demi"/>
              </a:defRPr>
            </a:pPr>
            <a:r>
              <a:t>THE ISSUE: Who is truly God?</a:t>
            </a:r>
          </a:p>
          <a:p>
            <a:pPr algn="ctr">
              <a:spcBef>
                <a:spcPts val="800"/>
              </a:spcBef>
              <a:defRPr sz="2200" b="1">
                <a:latin typeface="Berlin Sans FB Demi"/>
                <a:ea typeface="Berlin Sans FB Demi"/>
                <a:cs typeface="Berlin Sans FB Demi"/>
                <a:sym typeface="Berlin Sans FB Demi"/>
              </a:defRPr>
            </a:pPr>
            <a:r>
              <a:t>問い：真の神は誰なのか？</a:t>
            </a:r>
          </a:p>
        </p:txBody>
      </p:sp>
      <p:sp>
        <p:nvSpPr>
          <p:cNvPr id="693" name="The Faith of Yahweh…"/>
          <p:cNvSpPr txBox="1"/>
          <p:nvPr/>
        </p:nvSpPr>
        <p:spPr>
          <a:xfrm>
            <a:off x="146050" y="3937674"/>
            <a:ext cx="4038600" cy="1807349"/>
          </a:xfrm>
          <a:prstGeom prst="rect">
            <a:avLst/>
          </a:prstGeom>
          <a:solidFill>
            <a:srgbClr val="FFCC99"/>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52425" indent="-352425" defTabSz="685800">
              <a:spcBef>
                <a:spcPts val="400"/>
              </a:spcBef>
              <a:buClr>
                <a:srgbClr val="660000"/>
              </a:buClr>
              <a:defRPr sz="2100" b="1">
                <a:latin typeface="Times New Roman"/>
                <a:ea typeface="Times New Roman"/>
                <a:cs typeface="Times New Roman"/>
                <a:sym typeface="Times New Roman"/>
              </a:defRPr>
            </a:pPr>
            <a:r>
              <a:t>ヤハウェ信仰</a:t>
            </a:r>
          </a:p>
          <a:p>
            <a:pPr marL="352425" indent="-352425" defTabSz="685800">
              <a:spcBef>
                <a:spcPts val="400"/>
              </a:spcBef>
              <a:buClr>
                <a:srgbClr val="660000"/>
              </a:buClr>
              <a:buSzPct val="70000"/>
              <a:buChar char="□"/>
              <a:defRPr sz="2100" i="1">
                <a:latin typeface="Times New Roman"/>
                <a:ea typeface="Times New Roman"/>
                <a:cs typeface="Times New Roman"/>
                <a:sym typeface="Times New Roman"/>
              </a:defRPr>
            </a:pPr>
            <a:r>
              <a:t>神の預言者たち</a:t>
            </a:r>
          </a:p>
          <a:p>
            <a:pPr marL="352425" indent="-352425" defTabSz="685800">
              <a:spcBef>
                <a:spcPts val="400"/>
              </a:spcBef>
              <a:buClr>
                <a:srgbClr val="660000"/>
              </a:buClr>
              <a:buSzPct val="70000"/>
              <a:buChar char="□"/>
              <a:defRPr sz="2100" i="1">
                <a:latin typeface="Times New Roman"/>
                <a:ea typeface="Times New Roman"/>
                <a:cs typeface="Times New Roman"/>
                <a:sym typeface="Times New Roman"/>
              </a:defRPr>
            </a:pPr>
            <a:r>
              <a:t>命をもたらす信仰</a:t>
            </a:r>
          </a:p>
          <a:p>
            <a:pPr marL="352425" indent="-352425" defTabSz="685800">
              <a:spcBef>
                <a:spcPts val="400"/>
              </a:spcBef>
              <a:buClr>
                <a:srgbClr val="660000"/>
              </a:buClr>
              <a:buSzPct val="70000"/>
              <a:buChar char="□"/>
              <a:defRPr sz="2100" i="1">
                <a:latin typeface="Times New Roman"/>
                <a:ea typeface="Times New Roman"/>
                <a:cs typeface="Times New Roman"/>
                <a:sym typeface="Times New Roman"/>
              </a:defRPr>
            </a:pPr>
            <a:r>
              <a:t>地上の真の支配者</a:t>
            </a:r>
          </a:p>
        </p:txBody>
      </p:sp>
      <p:grpSp>
        <p:nvGrpSpPr>
          <p:cNvPr id="696" name="グループ"/>
          <p:cNvGrpSpPr/>
          <p:nvPr/>
        </p:nvGrpSpPr>
        <p:grpSpPr>
          <a:xfrm>
            <a:off x="5190120" y="3682651"/>
            <a:ext cx="3564360" cy="2317395"/>
            <a:chOff x="0" y="0"/>
            <a:chExt cx="3564359" cy="2317394"/>
          </a:xfrm>
        </p:grpSpPr>
        <p:sp>
          <p:nvSpPr>
            <p:cNvPr id="694" name="四角形"/>
            <p:cNvSpPr/>
            <p:nvPr/>
          </p:nvSpPr>
          <p:spPr>
            <a:xfrm>
              <a:off x="0" y="0"/>
              <a:ext cx="3564360" cy="2317395"/>
            </a:xfrm>
            <a:prstGeom prst="rect">
              <a:avLst/>
            </a:prstGeom>
            <a:solidFill>
              <a:srgbClr val="B5B48E"/>
            </a:solidFill>
            <a:ln w="12700" cap="flat">
              <a:solidFill>
                <a:srgbClr val="000000"/>
              </a:solidFill>
              <a:prstDash val="solid"/>
              <a:miter lim="800000"/>
            </a:ln>
            <a:effectLst/>
          </p:spPr>
          <p:txBody>
            <a:bodyPr wrap="square" lIns="45718" tIns="45718" rIns="45718" bIns="45718" numCol="1" anchor="t">
              <a:noAutofit/>
            </a:bodyPr>
            <a:lstStyle/>
            <a:p>
              <a:pPr>
                <a:spcBef>
                  <a:spcPts val="600"/>
                </a:spcBef>
                <a:defRPr sz="2800" i="1">
                  <a:latin typeface="Times New Roman"/>
                  <a:ea typeface="Times New Roman"/>
                  <a:cs typeface="Times New Roman"/>
                  <a:sym typeface="Times New Roman"/>
                </a:defRPr>
              </a:pPr>
              <a:endParaRPr/>
            </a:p>
          </p:txBody>
        </p:sp>
        <p:sp>
          <p:nvSpPr>
            <p:cNvPr id="695" name="The Religion of Ba’al…"/>
            <p:cNvSpPr txBox="1"/>
            <p:nvPr/>
          </p:nvSpPr>
          <p:spPr>
            <a:xfrm>
              <a:off x="45953" y="5604"/>
              <a:ext cx="3472452" cy="23061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marL="413512" indent="-413512" defTabSz="804672">
                <a:spcBef>
                  <a:spcPts val="500"/>
                </a:spcBef>
                <a:defRPr sz="2200" b="1">
                  <a:latin typeface="Times New Roman"/>
                  <a:ea typeface="Times New Roman"/>
                  <a:cs typeface="Times New Roman"/>
                  <a:sym typeface="Times New Roman"/>
                </a:defRPr>
              </a:pPr>
              <a:r>
                <a:t>バアル信仰　</a:t>
              </a:r>
            </a:p>
            <a:p>
              <a:pPr marL="413512" indent="-413512" defTabSz="804672">
                <a:spcBef>
                  <a:spcPts val="500"/>
                </a:spcBef>
                <a:buClr>
                  <a:srgbClr val="660000"/>
                </a:buClr>
                <a:buSzPct val="70000"/>
                <a:buChar char="□"/>
                <a:defRPr sz="2200" i="1">
                  <a:latin typeface="Times New Roman"/>
                  <a:ea typeface="Times New Roman"/>
                  <a:cs typeface="Times New Roman"/>
                  <a:sym typeface="Times New Roman"/>
                </a:defRPr>
              </a:pPr>
              <a:r>
                <a:t>バアルの預言者たち</a:t>
              </a:r>
            </a:p>
            <a:p>
              <a:pPr marL="413512" indent="-413512" defTabSz="804672">
                <a:spcBef>
                  <a:spcPts val="500"/>
                </a:spcBef>
                <a:buClr>
                  <a:srgbClr val="660000"/>
                </a:buClr>
                <a:buSzPct val="70000"/>
                <a:buChar char="□"/>
                <a:defRPr sz="2200" i="1">
                  <a:latin typeface="Times New Roman"/>
                  <a:ea typeface="Times New Roman"/>
                  <a:cs typeface="Times New Roman"/>
                  <a:sym typeface="Times New Roman"/>
                </a:defRPr>
              </a:pPr>
              <a:r>
                <a:t>死をもたらす信仰</a:t>
              </a:r>
            </a:p>
            <a:p>
              <a:pPr marL="413512" indent="-413512" defTabSz="804672">
                <a:spcBef>
                  <a:spcPts val="500"/>
                </a:spcBef>
                <a:buClr>
                  <a:srgbClr val="660000"/>
                </a:buClr>
                <a:buSzPct val="70000"/>
                <a:buChar char="□"/>
                <a:defRPr sz="2200" i="1">
                  <a:latin typeface="Times New Roman"/>
                  <a:ea typeface="Times New Roman"/>
                  <a:cs typeface="Times New Roman"/>
                  <a:sym typeface="Times New Roman"/>
                </a:defRPr>
              </a:pPr>
              <a:r>
                <a:t>天候の支配者と自称する者</a:t>
              </a:r>
            </a:p>
          </p:txBody>
        </p:sp>
      </p:grpSp>
      <p:sp>
        <p:nvSpPr>
          <p:cNvPr id="697" name="双方向矢印"/>
          <p:cNvSpPr/>
          <p:nvPr/>
        </p:nvSpPr>
        <p:spPr>
          <a:xfrm>
            <a:off x="4343401" y="4346048"/>
            <a:ext cx="609601" cy="990601"/>
          </a:xfrm>
          <a:prstGeom prst="leftRightArrow">
            <a:avLst>
              <a:gd name="adj1" fmla="val 50000"/>
              <a:gd name="adj2" fmla="val 20000"/>
            </a:avLst>
          </a:prstGeom>
          <a:solidFill>
            <a:schemeClr val="accent1"/>
          </a:soli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698" name="VS"/>
          <p:cNvSpPr txBox="1"/>
          <p:nvPr/>
        </p:nvSpPr>
        <p:spPr>
          <a:xfrm>
            <a:off x="4355279" y="4560678"/>
            <a:ext cx="670563" cy="56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900"/>
              </a:spcBef>
              <a:defRPr sz="3200" b="1">
                <a:latin typeface="Arial Narrow"/>
                <a:ea typeface="Arial Narrow"/>
                <a:cs typeface="Arial Narrow"/>
                <a:sym typeface="Arial Narrow"/>
              </a:defRPr>
            </a:lvl1pPr>
          </a:lstStyle>
          <a:p>
            <a:r>
              <a:t>VS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86">
                                            <p:bg/>
                                          </p:spTgt>
                                        </p:tgtEl>
                                        <p:attrNameLst>
                                          <p:attrName>style.visibility</p:attrName>
                                        </p:attrNameLst>
                                      </p:cBhvr>
                                      <p:to>
                                        <p:strVal val="visible"/>
                                      </p:to>
                                    </p:set>
                                    <p:animEffect transition="in" filter="fade">
                                      <p:cBhvr>
                                        <p:cTn id="7" dur="500"/>
                                        <p:tgtEl>
                                          <p:spTgt spid="686">
                                            <p:bg/>
                                          </p:spTgt>
                                        </p:tgtEl>
                                      </p:cBhvr>
                                    </p:animEffect>
                                  </p:childTnLst>
                                </p:cTn>
                              </p:par>
                              <p:par>
                                <p:cTn id="8" presetID="10" presetClass="entr" presetSubtype="0" fill="hold" grpId="1" nodeType="withEffect">
                                  <p:stCondLst>
                                    <p:cond delay="0"/>
                                  </p:stCondLst>
                                  <p:iterate>
                                    <p:tmAbs val="0"/>
                                  </p:iterate>
                                  <p:childTnLst>
                                    <p:set>
                                      <p:cBhvr>
                                        <p:cTn id="9" fill="hold"/>
                                        <p:tgtEl>
                                          <p:spTgt spid="686">
                                            <p:txEl>
                                              <p:pRg st="0" end="0"/>
                                            </p:txEl>
                                          </p:spTgt>
                                        </p:tgtEl>
                                        <p:attrNameLst>
                                          <p:attrName>style.visibility</p:attrName>
                                        </p:attrNameLst>
                                      </p:cBhvr>
                                      <p:to>
                                        <p:strVal val="visible"/>
                                      </p:to>
                                    </p:set>
                                    <p:animEffect transition="in" filter="fade">
                                      <p:cBhvr>
                                        <p:cTn id="10" dur="500"/>
                                        <p:tgtEl>
                                          <p:spTgt spid="686">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686">
                                            <p:txEl>
                                              <p:pRg st="1" end="1"/>
                                            </p:txEl>
                                          </p:spTgt>
                                        </p:tgtEl>
                                        <p:attrNameLst>
                                          <p:attrName>style.visibility</p:attrName>
                                        </p:attrNameLst>
                                      </p:cBhvr>
                                      <p:to>
                                        <p:strVal val="visible"/>
                                      </p:to>
                                    </p:set>
                                    <p:animEffect transition="in" filter="fade">
                                      <p:cBhvr>
                                        <p:cTn id="14" dur="500"/>
                                        <p:tgtEl>
                                          <p:spTgt spid="686">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686">
                                            <p:txEl>
                                              <p:pRg st="2" end="2"/>
                                            </p:txEl>
                                          </p:spTgt>
                                        </p:tgtEl>
                                        <p:attrNameLst>
                                          <p:attrName>style.visibility</p:attrName>
                                        </p:attrNameLst>
                                      </p:cBhvr>
                                      <p:to>
                                        <p:strVal val="visible"/>
                                      </p:to>
                                    </p:set>
                                    <p:animEffect transition="in" filter="fade">
                                      <p:cBhvr>
                                        <p:cTn id="18" dur="500"/>
                                        <p:tgtEl>
                                          <p:spTgt spid="686">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686">
                                            <p:txEl>
                                              <p:pRg st="3" end="3"/>
                                            </p:txEl>
                                          </p:spTgt>
                                        </p:tgtEl>
                                        <p:attrNameLst>
                                          <p:attrName>style.visibility</p:attrName>
                                        </p:attrNameLst>
                                      </p:cBhvr>
                                      <p:to>
                                        <p:strVal val="visible"/>
                                      </p:to>
                                    </p:set>
                                    <p:animEffect transition="in" filter="fade">
                                      <p:cBhvr>
                                        <p:cTn id="22" dur="500"/>
                                        <p:tgtEl>
                                          <p:spTgt spid="686">
                                            <p:txEl>
                                              <p:pRg st="3" end="3"/>
                                            </p:txEl>
                                          </p:spTgt>
                                        </p:tgtEl>
                                      </p:cBhvr>
                                    </p:animEffect>
                                  </p:childTnLst>
                                </p:cTn>
                              </p:par>
                            </p:childTnLst>
                          </p:cTn>
                        </p:par>
                        <p:par>
                          <p:cTn id="23" fill="hold">
                            <p:stCondLst>
                              <p:cond delay="2000"/>
                            </p:stCondLst>
                            <p:childTnLst>
                              <p:par>
                                <p:cTn id="24" presetID="10" presetClass="entr" fill="hold" grpId="2" nodeType="afterEffect">
                                  <p:stCondLst>
                                    <p:cond delay="0"/>
                                  </p:stCondLst>
                                  <p:iterate>
                                    <p:tmAbs val="0"/>
                                  </p:iterate>
                                  <p:childTnLst>
                                    <p:set>
                                      <p:cBhvr>
                                        <p:cTn id="25" fill="hold"/>
                                        <p:tgtEl>
                                          <p:spTgt spid="690"/>
                                        </p:tgtEl>
                                        <p:attrNameLst>
                                          <p:attrName>style.visibility</p:attrName>
                                        </p:attrNameLst>
                                      </p:cBhvr>
                                      <p:to>
                                        <p:strVal val="visible"/>
                                      </p:to>
                                    </p:set>
                                    <p:animEffect transition="in" filter="fade">
                                      <p:cBhvr>
                                        <p:cTn id="26" dur="500"/>
                                        <p:tgtEl>
                                          <p:spTgt spid="690"/>
                                        </p:tgtEl>
                                      </p:cBhvr>
                                    </p:animEffect>
                                  </p:childTnLst>
                                </p:cTn>
                              </p:par>
                            </p:childTnLst>
                          </p:cTn>
                        </p:par>
                        <p:par>
                          <p:cTn id="27" fill="hold">
                            <p:stCondLst>
                              <p:cond delay="2500"/>
                            </p:stCondLst>
                            <p:childTnLst>
                              <p:par>
                                <p:cTn id="28" presetID="10" presetClass="entr" fill="hold" grpId="3" nodeType="afterEffect">
                                  <p:stCondLst>
                                    <p:cond delay="0"/>
                                  </p:stCondLst>
                                  <p:iterate>
                                    <p:tmAbs val="0"/>
                                  </p:iterate>
                                  <p:childTnLst>
                                    <p:set>
                                      <p:cBhvr>
                                        <p:cTn id="29" fill="hold"/>
                                        <p:tgtEl>
                                          <p:spTgt spid="691"/>
                                        </p:tgtEl>
                                        <p:attrNameLst>
                                          <p:attrName>style.visibility</p:attrName>
                                        </p:attrNameLst>
                                      </p:cBhvr>
                                      <p:to>
                                        <p:strVal val="visible"/>
                                      </p:to>
                                    </p:set>
                                    <p:animEffect transition="in" filter="fade">
                                      <p:cBhvr>
                                        <p:cTn id="30" dur="500"/>
                                        <p:tgtEl>
                                          <p:spTgt spid="691"/>
                                        </p:tgtEl>
                                      </p:cBhvr>
                                    </p:animEffect>
                                  </p:childTnLst>
                                </p:cTn>
                              </p:par>
                            </p:childTnLst>
                          </p:cTn>
                        </p:par>
                        <p:par>
                          <p:cTn id="31" fill="hold">
                            <p:stCondLst>
                              <p:cond delay="3000"/>
                            </p:stCondLst>
                            <p:childTnLst>
                              <p:par>
                                <p:cTn id="32" presetID="10" presetClass="entr" fill="hold" grpId="4" nodeType="afterEffect">
                                  <p:stCondLst>
                                    <p:cond delay="0"/>
                                  </p:stCondLst>
                                  <p:iterate>
                                    <p:tmAbs val="0"/>
                                  </p:iterate>
                                  <p:childTnLst>
                                    <p:set>
                                      <p:cBhvr>
                                        <p:cTn id="33" fill="hold"/>
                                        <p:tgtEl>
                                          <p:spTgt spid="689"/>
                                        </p:tgtEl>
                                        <p:attrNameLst>
                                          <p:attrName>style.visibility</p:attrName>
                                        </p:attrNameLst>
                                      </p:cBhvr>
                                      <p:to>
                                        <p:strVal val="visible"/>
                                      </p:to>
                                    </p:set>
                                    <p:animEffect transition="in" filter="fade">
                                      <p:cBhvr>
                                        <p:cTn id="34" dur="500"/>
                                        <p:tgtEl>
                                          <p:spTgt spid="689"/>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5" nodeType="clickEffect">
                                  <p:stCondLst>
                                    <p:cond delay="0"/>
                                  </p:stCondLst>
                                  <p:iterate>
                                    <p:tmAbs val="0"/>
                                  </p:iterate>
                                  <p:childTnLst>
                                    <p:set>
                                      <p:cBhvr>
                                        <p:cTn id="38" fill="hold"/>
                                        <p:tgtEl>
                                          <p:spTgt spid="692"/>
                                        </p:tgtEl>
                                        <p:attrNameLst>
                                          <p:attrName>style.visibility</p:attrName>
                                        </p:attrNameLst>
                                      </p:cBhvr>
                                      <p:to>
                                        <p:strVal val="visible"/>
                                      </p:to>
                                    </p:set>
                                    <p:anim calcmode="lin" valueType="num">
                                      <p:cBhvr>
                                        <p:cTn id="39" dur="615" fill="hold"/>
                                        <p:tgtEl>
                                          <p:spTgt spid="692"/>
                                        </p:tgtEl>
                                        <p:attrNameLst>
                                          <p:attrName>ppt_w</p:attrName>
                                        </p:attrNameLst>
                                      </p:cBhvr>
                                      <p:tavLst>
                                        <p:tav tm="0">
                                          <p:val>
                                            <p:strVal val="4*#ppt_w"/>
                                          </p:val>
                                        </p:tav>
                                        <p:tav tm="100000">
                                          <p:val>
                                            <p:strVal val="#ppt_w"/>
                                          </p:val>
                                        </p:tav>
                                      </p:tavLst>
                                    </p:anim>
                                    <p:anim calcmode="lin" valueType="num">
                                      <p:cBhvr>
                                        <p:cTn id="40" dur="615" fill="hold"/>
                                        <p:tgtEl>
                                          <p:spTgt spid="692"/>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fill="hold" grpId="6" nodeType="clickEffect">
                                  <p:stCondLst>
                                    <p:cond delay="0"/>
                                  </p:stCondLst>
                                  <p:iterate>
                                    <p:tmAbs val="0"/>
                                  </p:iterate>
                                  <p:childTnLst>
                                    <p:set>
                                      <p:cBhvr>
                                        <p:cTn id="44" fill="hold"/>
                                        <p:tgtEl>
                                          <p:spTgt spid="693">
                                            <p:bg/>
                                          </p:spTgt>
                                        </p:tgtEl>
                                        <p:attrNameLst>
                                          <p:attrName>style.visibility</p:attrName>
                                        </p:attrNameLst>
                                      </p:cBhvr>
                                      <p:to>
                                        <p:strVal val="visible"/>
                                      </p:to>
                                    </p:set>
                                    <p:animEffect transition="in" filter="fade">
                                      <p:cBhvr>
                                        <p:cTn id="45" dur="500"/>
                                        <p:tgtEl>
                                          <p:spTgt spid="693">
                                            <p:bg/>
                                          </p:spTgt>
                                        </p:tgtEl>
                                      </p:cBhvr>
                                    </p:animEffect>
                                  </p:childTnLst>
                                </p:cTn>
                              </p:par>
                              <p:par>
                                <p:cTn id="46" presetID="10" presetClass="entr" presetSubtype="0" fill="hold" grpId="6" nodeType="withEffect">
                                  <p:stCondLst>
                                    <p:cond delay="0"/>
                                  </p:stCondLst>
                                  <p:iterate>
                                    <p:tmAbs val="0"/>
                                  </p:iterate>
                                  <p:childTnLst>
                                    <p:set>
                                      <p:cBhvr>
                                        <p:cTn id="47" fill="hold"/>
                                        <p:tgtEl>
                                          <p:spTgt spid="693">
                                            <p:txEl>
                                              <p:pRg st="0" end="0"/>
                                            </p:txEl>
                                          </p:spTgt>
                                        </p:tgtEl>
                                        <p:attrNameLst>
                                          <p:attrName>style.visibility</p:attrName>
                                        </p:attrNameLst>
                                      </p:cBhvr>
                                      <p:to>
                                        <p:strVal val="visible"/>
                                      </p:to>
                                    </p:set>
                                    <p:animEffect transition="in" filter="fade">
                                      <p:cBhvr>
                                        <p:cTn id="48" dur="500"/>
                                        <p:tgtEl>
                                          <p:spTgt spid="693">
                                            <p:txEl>
                                              <p:pRg st="0" end="0"/>
                                            </p:txEl>
                                          </p:spTgt>
                                        </p:tgtEl>
                                      </p:cBhvr>
                                    </p:animEffect>
                                  </p:childTnLst>
                                </p:cTn>
                              </p:par>
                            </p:childTnLst>
                          </p:cTn>
                        </p:par>
                        <p:par>
                          <p:cTn id="49" fill="hold">
                            <p:stCondLst>
                              <p:cond delay="500"/>
                            </p:stCondLst>
                            <p:childTnLst>
                              <p:par>
                                <p:cTn id="50" presetID="10" presetClass="entr" fill="hold" grpId="6" nodeType="afterEffect">
                                  <p:stCondLst>
                                    <p:cond delay="0"/>
                                  </p:stCondLst>
                                  <p:iterate>
                                    <p:tmAbs val="0"/>
                                  </p:iterate>
                                  <p:childTnLst>
                                    <p:set>
                                      <p:cBhvr>
                                        <p:cTn id="51" fill="hold"/>
                                        <p:tgtEl>
                                          <p:spTgt spid="693">
                                            <p:txEl>
                                              <p:pRg st="1" end="1"/>
                                            </p:txEl>
                                          </p:spTgt>
                                        </p:tgtEl>
                                        <p:attrNameLst>
                                          <p:attrName>style.visibility</p:attrName>
                                        </p:attrNameLst>
                                      </p:cBhvr>
                                      <p:to>
                                        <p:strVal val="visible"/>
                                      </p:to>
                                    </p:set>
                                    <p:animEffect transition="in" filter="fade">
                                      <p:cBhvr>
                                        <p:cTn id="52" dur="500"/>
                                        <p:tgtEl>
                                          <p:spTgt spid="693">
                                            <p:txEl>
                                              <p:pRg st="1" end="1"/>
                                            </p:txEl>
                                          </p:spTgt>
                                        </p:tgtEl>
                                      </p:cBhvr>
                                    </p:animEffect>
                                  </p:childTnLst>
                                </p:cTn>
                              </p:par>
                            </p:childTnLst>
                          </p:cTn>
                        </p:par>
                        <p:par>
                          <p:cTn id="53" fill="hold">
                            <p:stCondLst>
                              <p:cond delay="1000"/>
                            </p:stCondLst>
                            <p:childTnLst>
                              <p:par>
                                <p:cTn id="54" presetID="10" presetClass="entr" fill="hold" grpId="6" nodeType="afterEffect">
                                  <p:stCondLst>
                                    <p:cond delay="0"/>
                                  </p:stCondLst>
                                  <p:iterate>
                                    <p:tmAbs val="0"/>
                                  </p:iterate>
                                  <p:childTnLst>
                                    <p:set>
                                      <p:cBhvr>
                                        <p:cTn id="55" fill="hold"/>
                                        <p:tgtEl>
                                          <p:spTgt spid="693">
                                            <p:txEl>
                                              <p:pRg st="2" end="2"/>
                                            </p:txEl>
                                          </p:spTgt>
                                        </p:tgtEl>
                                        <p:attrNameLst>
                                          <p:attrName>style.visibility</p:attrName>
                                        </p:attrNameLst>
                                      </p:cBhvr>
                                      <p:to>
                                        <p:strVal val="visible"/>
                                      </p:to>
                                    </p:set>
                                    <p:animEffect transition="in" filter="fade">
                                      <p:cBhvr>
                                        <p:cTn id="56" dur="500"/>
                                        <p:tgtEl>
                                          <p:spTgt spid="693">
                                            <p:txEl>
                                              <p:pRg st="2" end="2"/>
                                            </p:txEl>
                                          </p:spTgt>
                                        </p:tgtEl>
                                      </p:cBhvr>
                                    </p:animEffect>
                                  </p:childTnLst>
                                </p:cTn>
                              </p:par>
                            </p:childTnLst>
                          </p:cTn>
                        </p:par>
                        <p:par>
                          <p:cTn id="57" fill="hold">
                            <p:stCondLst>
                              <p:cond delay="1500"/>
                            </p:stCondLst>
                            <p:childTnLst>
                              <p:par>
                                <p:cTn id="58" presetID="10" presetClass="entr" fill="hold" grpId="6" nodeType="afterEffect">
                                  <p:stCondLst>
                                    <p:cond delay="0"/>
                                  </p:stCondLst>
                                  <p:iterate>
                                    <p:tmAbs val="0"/>
                                  </p:iterate>
                                  <p:childTnLst>
                                    <p:set>
                                      <p:cBhvr>
                                        <p:cTn id="59" fill="hold"/>
                                        <p:tgtEl>
                                          <p:spTgt spid="693">
                                            <p:txEl>
                                              <p:pRg st="3" end="3"/>
                                            </p:txEl>
                                          </p:spTgt>
                                        </p:tgtEl>
                                        <p:attrNameLst>
                                          <p:attrName>style.visibility</p:attrName>
                                        </p:attrNameLst>
                                      </p:cBhvr>
                                      <p:to>
                                        <p:strVal val="visible"/>
                                      </p:to>
                                    </p:set>
                                    <p:animEffect transition="in" filter="fade">
                                      <p:cBhvr>
                                        <p:cTn id="60" dur="500"/>
                                        <p:tgtEl>
                                          <p:spTgt spid="693">
                                            <p:txEl>
                                              <p:pRg st="3" end="3"/>
                                            </p:txEl>
                                          </p:spTgt>
                                        </p:tgtEl>
                                      </p:cBhvr>
                                    </p:animEffect>
                                  </p:childTnLst>
                                </p:cTn>
                              </p:par>
                            </p:childTnLst>
                          </p:cTn>
                        </p:par>
                        <p:par>
                          <p:cTn id="61" fill="hold">
                            <p:stCondLst>
                              <p:cond delay="2000"/>
                            </p:stCondLst>
                            <p:childTnLst>
                              <p:par>
                                <p:cTn id="62" presetID="10" presetClass="entr" fill="hold" grpId="7" nodeType="afterEffect">
                                  <p:stCondLst>
                                    <p:cond delay="0"/>
                                  </p:stCondLst>
                                  <p:iterate>
                                    <p:tmAbs val="0"/>
                                  </p:iterate>
                                  <p:childTnLst>
                                    <p:set>
                                      <p:cBhvr>
                                        <p:cTn id="63" fill="hold"/>
                                        <p:tgtEl>
                                          <p:spTgt spid="696"/>
                                        </p:tgtEl>
                                        <p:attrNameLst>
                                          <p:attrName>style.visibility</p:attrName>
                                        </p:attrNameLst>
                                      </p:cBhvr>
                                      <p:to>
                                        <p:strVal val="visible"/>
                                      </p:to>
                                    </p:set>
                                    <p:animEffect transition="in" filter="fade">
                                      <p:cBhvr>
                                        <p:cTn id="64" dur="500"/>
                                        <p:tgtEl>
                                          <p:spTgt spid="696"/>
                                        </p:tgtEl>
                                      </p:cBhvr>
                                    </p:animEffect>
                                  </p:childTnLst>
                                </p:cTn>
                              </p:par>
                            </p:childTnLst>
                          </p:cTn>
                        </p:par>
                        <p:par>
                          <p:cTn id="65" fill="hold">
                            <p:stCondLst>
                              <p:cond delay="2500"/>
                            </p:stCondLst>
                            <p:childTnLst>
                              <p:par>
                                <p:cTn id="66" presetID="10" presetClass="entr" fill="hold" grpId="8" nodeType="afterEffect">
                                  <p:stCondLst>
                                    <p:cond delay="0"/>
                                  </p:stCondLst>
                                  <p:iterate>
                                    <p:tmAbs val="0"/>
                                  </p:iterate>
                                  <p:childTnLst>
                                    <p:set>
                                      <p:cBhvr>
                                        <p:cTn id="67" fill="hold"/>
                                        <p:tgtEl>
                                          <p:spTgt spid="697"/>
                                        </p:tgtEl>
                                        <p:attrNameLst>
                                          <p:attrName>style.visibility</p:attrName>
                                        </p:attrNameLst>
                                      </p:cBhvr>
                                      <p:to>
                                        <p:strVal val="visible"/>
                                      </p:to>
                                    </p:set>
                                    <p:animEffect transition="in" filter="fade">
                                      <p:cBhvr>
                                        <p:cTn id="68" dur="500"/>
                                        <p:tgtEl>
                                          <p:spTgt spid="697"/>
                                        </p:tgtEl>
                                      </p:cBhvr>
                                    </p:animEffect>
                                  </p:childTnLst>
                                </p:cTn>
                              </p:par>
                            </p:childTnLst>
                          </p:cTn>
                        </p:par>
                        <p:par>
                          <p:cTn id="69" fill="hold">
                            <p:stCondLst>
                              <p:cond delay="3000"/>
                            </p:stCondLst>
                            <p:childTnLst>
                              <p:par>
                                <p:cTn id="70" presetID="10" presetClass="entr" fill="hold" grpId="9" nodeType="afterEffect">
                                  <p:stCondLst>
                                    <p:cond delay="0"/>
                                  </p:stCondLst>
                                  <p:iterate>
                                    <p:tmAbs val="0"/>
                                  </p:iterate>
                                  <p:childTnLst>
                                    <p:set>
                                      <p:cBhvr>
                                        <p:cTn id="71" fill="hold"/>
                                        <p:tgtEl>
                                          <p:spTgt spid="698"/>
                                        </p:tgtEl>
                                        <p:attrNameLst>
                                          <p:attrName>style.visibility</p:attrName>
                                        </p:attrNameLst>
                                      </p:cBhvr>
                                      <p:to>
                                        <p:strVal val="visible"/>
                                      </p:to>
                                    </p:set>
                                    <p:animEffect transition="in" filter="fade">
                                      <p:cBhvr>
                                        <p:cTn id="72" dur="500"/>
                                        <p:tgtEl>
                                          <p:spTgt spid="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1" build="p" bldLvl="5" animBg="1" advAuto="0"/>
      <p:bldP spid="689" grpId="4" animBg="1" advAuto="0"/>
      <p:bldP spid="690" grpId="2" animBg="1" advAuto="0"/>
      <p:bldP spid="691" grpId="3" animBg="1" advAuto="0"/>
      <p:bldP spid="692" grpId="5" animBg="1" advAuto="0"/>
      <p:bldP spid="693" grpId="6" build="p" bldLvl="5" animBg="1" advAuto="0"/>
      <p:bldP spid="696" grpId="7" animBg="1" advAuto="0"/>
      <p:bldP spid="697" grpId="8" animBg="1" advAuto="0"/>
      <p:bldP spid="698" grpId="9"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86</a:t>
            </a:fld>
            <a:endParaRPr/>
          </a:p>
        </p:txBody>
      </p:sp>
      <p:sp>
        <p:nvSpPr>
          <p:cNvPr id="701" name="Elijah in Hiding"/>
          <p:cNvSpPr txBox="1">
            <a:spLocks noGrp="1"/>
          </p:cNvSpPr>
          <p:nvPr>
            <p:ph type="title" idx="4294967295"/>
          </p:nvPr>
        </p:nvSpPr>
        <p:spPr>
          <a:xfrm>
            <a:off x="457200" y="533398"/>
            <a:ext cx="8229600" cy="1143004"/>
          </a:xfrm>
          <a:prstGeom prst="rect">
            <a:avLst/>
          </a:prstGeom>
        </p:spPr>
        <p:txBody>
          <a:bodyPr/>
          <a:lstStyle/>
          <a:p>
            <a:r>
              <a:t>Elijah in Hiding　</a:t>
            </a:r>
            <a:r>
              <a:rPr sz="4000"/>
              <a:t>身を隠すエリヤ</a:t>
            </a:r>
          </a:p>
        </p:txBody>
      </p:sp>
      <p:sp>
        <p:nvSpPr>
          <p:cNvPr id="702" name="During the three-year drought, Jezebel blamed Yahweh’s prophets and began to slaughter them (1 Kg. 18:4, 14).…"/>
          <p:cNvSpPr txBox="1">
            <a:spLocks noGrp="1"/>
          </p:cNvSpPr>
          <p:nvPr>
            <p:ph type="body" sz="half" idx="4294967295"/>
          </p:nvPr>
        </p:nvSpPr>
        <p:spPr>
          <a:xfrm>
            <a:off x="457200" y="1828800"/>
            <a:ext cx="8458200" cy="2234123"/>
          </a:xfrm>
          <a:prstGeom prst="rect">
            <a:avLst/>
          </a:prstGeom>
        </p:spPr>
        <p:txBody>
          <a:bodyPr/>
          <a:lstStyle/>
          <a:p>
            <a:pPr marL="380618" indent="-380618" defTabSz="740663">
              <a:lnSpc>
                <a:spcPct val="90000"/>
              </a:lnSpc>
              <a:spcBef>
                <a:spcPts val="500"/>
              </a:spcBef>
              <a:buSzTx/>
              <a:buNone/>
              <a:defRPr sz="2592" b="1"/>
            </a:pPr>
            <a:r>
              <a:t>During the three-year drought, Jezebel blamed Yahweh’s prophets and began to slaughter them 　(1 Kg. 18:4, 14)</a:t>
            </a:r>
          </a:p>
          <a:p>
            <a:pPr marL="380618" indent="-380618" defTabSz="740663">
              <a:lnSpc>
                <a:spcPct val="90000"/>
              </a:lnSpc>
              <a:spcBef>
                <a:spcPts val="400"/>
              </a:spcBef>
              <a:defRPr sz="2268" i="1"/>
            </a:pPr>
            <a:r>
              <a:t>Elijah survived at the Wadi-Kerith (= cut-off creek) in the Transjordan while fed by crows (1 Kg. 17:2-6).</a:t>
            </a:r>
          </a:p>
          <a:p>
            <a:pPr marL="380618" indent="-380618" defTabSz="740663">
              <a:lnSpc>
                <a:spcPct val="90000"/>
              </a:lnSpc>
              <a:spcBef>
                <a:spcPts val="400"/>
              </a:spcBef>
              <a:defRPr sz="2268" i="1"/>
            </a:pPr>
            <a:r>
              <a:t>He then survived in Zarephath, Phoenicia, where he was sustained by a widow (1 Kg. 17:7-24). </a:t>
            </a:r>
          </a:p>
        </p:txBody>
      </p:sp>
      <p:sp>
        <p:nvSpPr>
          <p:cNvPr id="703" name="During the three-year drought, Jezebel blamed Yahweh’s prophets and began to slaughter them (1 Kg. 18:4, 14).…"/>
          <p:cNvSpPr txBox="1"/>
          <p:nvPr/>
        </p:nvSpPr>
        <p:spPr>
          <a:xfrm>
            <a:off x="393700" y="4027027"/>
            <a:ext cx="8458201" cy="275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57200">
              <a:spcBef>
                <a:spcPts val="1200"/>
              </a:spcBef>
              <a:defRPr sz="2000" b="1">
                <a:latin typeface="Times Roman"/>
                <a:ea typeface="Times Roman"/>
                <a:cs typeface="Times Roman"/>
                <a:sym typeface="Times Roman"/>
              </a:defRPr>
            </a:pPr>
            <a:r>
              <a:t>三年にわたる干ばつの間、イゼベルはヤハウェの預言者たちを非難し、　彼らを次々と殺害し始めた。（1列 18:4、14）</a:t>
            </a:r>
          </a:p>
          <a:p>
            <a:pPr marL="469900" indent="-469900">
              <a:lnSpc>
                <a:spcPct val="90000"/>
              </a:lnSpc>
              <a:spcBef>
                <a:spcPts val="600"/>
              </a:spcBef>
              <a:buClr>
                <a:srgbClr val="660000"/>
              </a:buClr>
              <a:buSzPct val="70000"/>
              <a:buChar char="□"/>
              <a:defRPr sz="1900" i="1">
                <a:latin typeface="Times New Roman"/>
                <a:ea typeface="Times New Roman"/>
                <a:cs typeface="Times New Roman"/>
                <a:sym typeface="Times New Roman"/>
              </a:defRPr>
            </a:pPr>
            <a:r>
              <a:t>エリヤはヨルダン川東岸のワジ・ケリト（「隔絶の小川」）で、カラスに食べ物を運ばれて生き延びた。（1列17:2-6）</a:t>
            </a:r>
          </a:p>
          <a:p>
            <a:pPr marL="469900" indent="-469900">
              <a:lnSpc>
                <a:spcPct val="90000"/>
              </a:lnSpc>
              <a:spcBef>
                <a:spcPts val="600"/>
              </a:spcBef>
              <a:buClr>
                <a:srgbClr val="660000"/>
              </a:buClr>
              <a:buSzPct val="70000"/>
              <a:buChar char="□"/>
              <a:defRPr sz="1900" i="1">
                <a:latin typeface="Times New Roman"/>
                <a:ea typeface="Times New Roman"/>
                <a:cs typeface="Times New Roman"/>
                <a:sym typeface="Times New Roman"/>
              </a:defRPr>
            </a:pPr>
            <a:r>
              <a:t>フェニキアのザレフの町で、ある未亡人に支えられて生き延びた。　　（1列17:7-24）</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02">
                                            <p:bg/>
                                          </p:spTgt>
                                        </p:tgtEl>
                                        <p:attrNameLst>
                                          <p:attrName>style.visibility</p:attrName>
                                        </p:attrNameLst>
                                      </p:cBhvr>
                                      <p:to>
                                        <p:strVal val="visible"/>
                                      </p:to>
                                    </p:set>
                                    <p:anim calcmode="lin" valueType="num">
                                      <p:cBhvr>
                                        <p:cTn id="7" dur="500" fill="hold"/>
                                        <p:tgtEl>
                                          <p:spTgt spid="702">
                                            <p:bg/>
                                          </p:spTgt>
                                        </p:tgtEl>
                                        <p:attrNameLst>
                                          <p:attrName>ppt_w</p:attrName>
                                        </p:attrNameLst>
                                      </p:cBhvr>
                                      <p:tavLst>
                                        <p:tav tm="0">
                                          <p:val>
                                            <p:fltVal val="0"/>
                                          </p:val>
                                        </p:tav>
                                        <p:tav tm="100000">
                                          <p:val>
                                            <p:strVal val="#ppt_w"/>
                                          </p:val>
                                        </p:tav>
                                      </p:tavLst>
                                    </p:anim>
                                    <p:anim calcmode="lin" valueType="num">
                                      <p:cBhvr>
                                        <p:cTn id="8" dur="500" fill="hold"/>
                                        <p:tgtEl>
                                          <p:spTgt spid="70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02">
                                            <p:txEl>
                                              <p:pRg st="0" end="0"/>
                                            </p:txEl>
                                          </p:spTgt>
                                        </p:tgtEl>
                                        <p:attrNameLst>
                                          <p:attrName>style.visibility</p:attrName>
                                        </p:attrNameLst>
                                      </p:cBhvr>
                                      <p:to>
                                        <p:strVal val="visible"/>
                                      </p:to>
                                    </p:set>
                                    <p:anim calcmode="lin" valueType="num">
                                      <p:cBhvr>
                                        <p:cTn id="11" dur="500" fill="hold"/>
                                        <p:tgtEl>
                                          <p:spTgt spid="70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0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02">
                                            <p:txEl>
                                              <p:pRg st="1" end="1"/>
                                            </p:txEl>
                                          </p:spTgt>
                                        </p:tgtEl>
                                        <p:attrNameLst>
                                          <p:attrName>style.visibility</p:attrName>
                                        </p:attrNameLst>
                                      </p:cBhvr>
                                      <p:to>
                                        <p:strVal val="visible"/>
                                      </p:to>
                                    </p:set>
                                    <p:anim calcmode="lin" valueType="num">
                                      <p:cBhvr>
                                        <p:cTn id="16" dur="500" fill="hold"/>
                                        <p:tgtEl>
                                          <p:spTgt spid="70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0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02">
                                            <p:txEl>
                                              <p:pRg st="2" end="2"/>
                                            </p:txEl>
                                          </p:spTgt>
                                        </p:tgtEl>
                                        <p:attrNameLst>
                                          <p:attrName>style.visibility</p:attrName>
                                        </p:attrNameLst>
                                      </p:cBhvr>
                                      <p:to>
                                        <p:strVal val="visible"/>
                                      </p:to>
                                    </p:set>
                                    <p:anim calcmode="lin" valueType="num">
                                      <p:cBhvr>
                                        <p:cTn id="21" dur="500" fill="hold"/>
                                        <p:tgtEl>
                                          <p:spTgt spid="70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02">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703">
                                            <p:bg/>
                                          </p:spTgt>
                                        </p:tgtEl>
                                        <p:attrNameLst>
                                          <p:attrName>style.visibility</p:attrName>
                                        </p:attrNameLst>
                                      </p:cBhvr>
                                      <p:to>
                                        <p:strVal val="visible"/>
                                      </p:to>
                                    </p:set>
                                    <p:anim calcmode="lin" valueType="num">
                                      <p:cBhvr>
                                        <p:cTn id="26" dur="500" fill="hold"/>
                                        <p:tgtEl>
                                          <p:spTgt spid="703">
                                            <p:bg/>
                                          </p:spTgt>
                                        </p:tgtEl>
                                        <p:attrNameLst>
                                          <p:attrName>ppt_w</p:attrName>
                                        </p:attrNameLst>
                                      </p:cBhvr>
                                      <p:tavLst>
                                        <p:tav tm="0">
                                          <p:val>
                                            <p:fltVal val="0"/>
                                          </p:val>
                                        </p:tav>
                                        <p:tav tm="100000">
                                          <p:val>
                                            <p:strVal val="#ppt_w"/>
                                          </p:val>
                                        </p:tav>
                                      </p:tavLst>
                                    </p:anim>
                                    <p:anim calcmode="lin" valueType="num">
                                      <p:cBhvr>
                                        <p:cTn id="27" dur="500" fill="hold"/>
                                        <p:tgtEl>
                                          <p:spTgt spid="703">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703">
                                            <p:txEl>
                                              <p:pRg st="0" end="0"/>
                                            </p:txEl>
                                          </p:spTgt>
                                        </p:tgtEl>
                                        <p:attrNameLst>
                                          <p:attrName>style.visibility</p:attrName>
                                        </p:attrNameLst>
                                      </p:cBhvr>
                                      <p:to>
                                        <p:strVal val="visible"/>
                                      </p:to>
                                    </p:set>
                                    <p:anim calcmode="lin" valueType="num">
                                      <p:cBhvr>
                                        <p:cTn id="30" dur="500" fill="hold"/>
                                        <p:tgtEl>
                                          <p:spTgt spid="703">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03">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703">
                                            <p:txEl>
                                              <p:pRg st="1" end="1"/>
                                            </p:txEl>
                                          </p:spTgt>
                                        </p:tgtEl>
                                        <p:attrNameLst>
                                          <p:attrName>style.visibility</p:attrName>
                                        </p:attrNameLst>
                                      </p:cBhvr>
                                      <p:to>
                                        <p:strVal val="visible"/>
                                      </p:to>
                                    </p:set>
                                    <p:anim calcmode="lin" valueType="num">
                                      <p:cBhvr>
                                        <p:cTn id="35" dur="500" fill="hold"/>
                                        <p:tgtEl>
                                          <p:spTgt spid="703">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703">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703">
                                            <p:txEl>
                                              <p:pRg st="2" end="2"/>
                                            </p:txEl>
                                          </p:spTgt>
                                        </p:tgtEl>
                                        <p:attrNameLst>
                                          <p:attrName>style.visibility</p:attrName>
                                        </p:attrNameLst>
                                      </p:cBhvr>
                                      <p:to>
                                        <p:strVal val="visible"/>
                                      </p:to>
                                    </p:set>
                                    <p:anim calcmode="lin" valueType="num">
                                      <p:cBhvr>
                                        <p:cTn id="40" dur="500" fill="hold"/>
                                        <p:tgtEl>
                                          <p:spTgt spid="703">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70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 grpId="1" build="p" bldLvl="5" animBg="1" advAuto="0"/>
      <p:bldP spid="703" grpId="2" build="p" bldLvl="5"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87</a:t>
            </a:fld>
            <a:endParaRPr/>
          </a:p>
        </p:txBody>
      </p:sp>
      <p:sp>
        <p:nvSpPr>
          <p:cNvPr id="706" name="Elijah in Hiding"/>
          <p:cNvSpPr txBox="1">
            <a:spLocks noGrp="1"/>
          </p:cNvSpPr>
          <p:nvPr>
            <p:ph type="title" idx="4294967295"/>
          </p:nvPr>
        </p:nvSpPr>
        <p:spPr>
          <a:xfrm>
            <a:off x="457200" y="533398"/>
            <a:ext cx="8229600" cy="1143004"/>
          </a:xfrm>
          <a:prstGeom prst="rect">
            <a:avLst/>
          </a:prstGeom>
        </p:spPr>
        <p:txBody>
          <a:bodyPr/>
          <a:lstStyle/>
          <a:p>
            <a:r>
              <a:t>Elijah in Hiding　</a:t>
            </a:r>
            <a:r>
              <a:rPr sz="4000"/>
              <a:t>身を隠すエリヤ</a:t>
            </a:r>
          </a:p>
        </p:txBody>
      </p:sp>
      <p:sp>
        <p:nvSpPr>
          <p:cNvPr id="707" name="That Yahweh could sustain his prophet by unclean birds in the midst of an unclean nation suggested that he could sustain his people in Israel, which now was polluted by Jezebel’s unclean religion."/>
          <p:cNvSpPr txBox="1"/>
          <p:nvPr/>
        </p:nvSpPr>
        <p:spPr>
          <a:xfrm>
            <a:off x="232938" y="2252386"/>
            <a:ext cx="8779725" cy="1831337"/>
          </a:xfrm>
          <a:prstGeom prst="rect">
            <a:avLst/>
          </a:prstGeom>
          <a:solidFill>
            <a:srgbClr val="B2B2B2"/>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400"/>
              </a:spcBef>
              <a:defRPr sz="2800">
                <a:latin typeface="Impact"/>
                <a:ea typeface="Impact"/>
                <a:cs typeface="Impact"/>
                <a:sym typeface="Impact"/>
              </a:defRPr>
            </a:lvl1pPr>
          </a:lstStyle>
          <a:p>
            <a:r>
              <a:t>That Yahweh could sustain his prophet by unclean birds in the midst of an unclean nation suggested that he could sustain his people in Israel, which now was polluted by Jezebel’s unclean religion.</a:t>
            </a:r>
          </a:p>
        </p:txBody>
      </p:sp>
      <p:sp>
        <p:nvSpPr>
          <p:cNvPr id="708" name="That Yahweh could sustain his prophet by unclean birds in the midst of an unclean nation suggested that he could sustain his people in Israel, which now was polluted by Jezebel’s unclean religion."/>
          <p:cNvSpPr txBox="1"/>
          <p:nvPr/>
        </p:nvSpPr>
        <p:spPr>
          <a:xfrm>
            <a:off x="182137" y="4253568"/>
            <a:ext cx="8779726" cy="1475737"/>
          </a:xfrm>
          <a:prstGeom prst="rect">
            <a:avLst/>
          </a:prstGeom>
          <a:solidFill>
            <a:srgbClr val="B2B2B2"/>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1400"/>
              </a:spcBef>
              <a:defRPr sz="2500">
                <a:latin typeface="Impact"/>
                <a:ea typeface="Impact"/>
                <a:cs typeface="Impact"/>
                <a:sym typeface="Impact"/>
              </a:defRPr>
            </a:lvl1pPr>
          </a:lstStyle>
          <a:p>
            <a:r>
              <a:t>ヤハウェが汚れた国の中、不浄なる鳥にてその預言者を養われたことは、イゼベルの不浄なる宗教に汚されたイスラエルの民をも養い給うことができることのしるしであった。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07"/>
                                        </p:tgtEl>
                                        <p:attrNameLst>
                                          <p:attrName>style.visibility</p:attrName>
                                        </p:attrNameLst>
                                      </p:cBhvr>
                                      <p:to>
                                        <p:strVal val="visible"/>
                                      </p:to>
                                    </p:set>
                                    <p:animEffect transition="in" filter="fade">
                                      <p:cBhvr>
                                        <p:cTn id="7" dur="500"/>
                                        <p:tgtEl>
                                          <p:spTgt spid="7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708"/>
                                        </p:tgtEl>
                                        <p:attrNameLst>
                                          <p:attrName>style.visibility</p:attrName>
                                        </p:attrNameLst>
                                      </p:cBhvr>
                                      <p:to>
                                        <p:strVal val="visible"/>
                                      </p:to>
                                    </p:set>
                                    <p:animEffect transition="in" filter="fade">
                                      <p:cBhvr>
                                        <p:cTn id="12" dur="5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1" animBg="1" advAuto="0"/>
      <p:bldP spid="708" grpId="2"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BAS10" descr="BAS10"/>
          <p:cNvPicPr>
            <a:picLocks noChangeAspect="1"/>
          </p:cNvPicPr>
          <p:nvPr/>
        </p:nvPicPr>
        <p:blipFill>
          <a:blip r:embed="rId2"/>
          <a:stretch>
            <a:fillRect/>
          </a:stretch>
        </p:blipFill>
        <p:spPr>
          <a:xfrm>
            <a:off x="4613589" y="-92617"/>
            <a:ext cx="4816476" cy="6858001"/>
          </a:xfrm>
          <a:prstGeom prst="rect">
            <a:avLst/>
          </a:prstGeom>
          <a:ln w="12700">
            <a:miter lim="400000"/>
          </a:ln>
        </p:spPr>
      </p:pic>
      <p:sp>
        <p:nvSpPr>
          <p:cNvPr id="711" name="Wadis (deep ravines or arroyos) punctuate the terrain of the wilderness on both sides of the Jordan River. Most of the year they are dry, but in the rainy season they run water so that some vegetation clusters along their banks. Bedouin still find water "/>
          <p:cNvSpPr txBox="1"/>
          <p:nvPr/>
        </p:nvSpPr>
        <p:spPr>
          <a:xfrm>
            <a:off x="274319" y="122684"/>
            <a:ext cx="3972449" cy="3195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1400"/>
              </a:spcBef>
            </a:pPr>
            <a:r>
              <a:t>Wadis (deep ravines or arroyos) punctuate the terrain of the wilderness on both sides of the Jordan River. Most of the year they are dry, but in the rainy season they run water so that some vegetation clusters along their banks. Bedouin still find water for their flocks in such wadis.</a:t>
            </a:r>
          </a:p>
          <a:p>
            <a:pPr algn="ctr">
              <a:spcBef>
                <a:spcPts val="1400"/>
              </a:spcBef>
            </a:pPr>
            <a:r>
              <a:t>Elijah was sustained for a time by the water in the Wadi-Kerith while hiding from Jezebel.</a:t>
            </a:r>
          </a:p>
        </p:txBody>
      </p:sp>
      <p:sp>
        <p:nvSpPr>
          <p:cNvPr id="712" name="Wadis (deep ravines or arroyos) punctuate the terrain of the wilderness on both sides of the Jordan River. Most of the year they are dry, but in the rainy season they run water so that some vegetation clusters along their banks. Bedouin still find water "/>
          <p:cNvSpPr txBox="1"/>
          <p:nvPr/>
        </p:nvSpPr>
        <p:spPr>
          <a:xfrm>
            <a:off x="274319" y="3391831"/>
            <a:ext cx="3972449" cy="3247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sz="1700" b="1">
                <a:latin typeface="Times Roman"/>
                <a:ea typeface="Times Roman"/>
                <a:cs typeface="Times Roman"/>
                <a:sym typeface="Times Roman"/>
              </a:defRPr>
            </a:pPr>
            <a:r>
              <a:t>ワジ（深い峡谷や乾いた川床）は　　ヨルダン川の両岸の荒野に点在している。たいていの季節は乾いているが、　雨季には水が流れ、その川辺には植物が群生する。ベドウィンは今も、そのようなワジで家畜のための水を　　　　見つけている。</a:t>
            </a:r>
          </a:p>
          <a:p>
            <a:pPr algn="ctr" defTabSz="457200">
              <a:defRPr sz="1700" b="1">
                <a:latin typeface="Times Roman"/>
                <a:ea typeface="Times Roman"/>
                <a:cs typeface="Times Roman"/>
                <a:sym typeface="Times Roman"/>
              </a:defRPr>
            </a:pPr>
            <a:r>
              <a:t>エリヤはイゼベルから逃れている間、　ワジ・ケリトの水によってしばらくの間、生き延びることができた。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89</a:t>
            </a:fld>
            <a:endParaRPr/>
          </a:p>
        </p:txBody>
      </p:sp>
      <p:sp>
        <p:nvSpPr>
          <p:cNvPr id="715" name="The Contest on Mt. Carmel (1 Kg. 18:16-46)"/>
          <p:cNvSpPr txBox="1">
            <a:spLocks noGrp="1"/>
          </p:cNvSpPr>
          <p:nvPr>
            <p:ph type="title" idx="4294967295"/>
          </p:nvPr>
        </p:nvSpPr>
        <p:spPr>
          <a:xfrm>
            <a:off x="190498" y="528984"/>
            <a:ext cx="8763004" cy="1143005"/>
          </a:xfrm>
          <a:prstGeom prst="rect">
            <a:avLst/>
          </a:prstGeom>
        </p:spPr>
        <p:txBody>
          <a:bodyPr/>
          <a:lstStyle/>
          <a:p>
            <a:pPr algn="ctr" defTabSz="877823">
              <a:defRPr sz="4224"/>
            </a:pPr>
            <a:r>
              <a:t>The Contest on Mt. Carmel </a:t>
            </a:r>
            <a:r>
              <a:rPr sz="2304"/>
              <a:t>(1 Kg. 18:16-46)　</a:t>
            </a:r>
            <a:r>
              <a:rPr sz="2496"/>
              <a:t>カルメル山の対決（1列王記18:16-46）</a:t>
            </a:r>
          </a:p>
        </p:txBody>
      </p:sp>
      <p:pic>
        <p:nvPicPr>
          <p:cNvPr id="716" name="HBS01" descr="HBS01"/>
          <p:cNvPicPr>
            <a:picLocks noChangeAspect="1"/>
          </p:cNvPicPr>
          <p:nvPr/>
        </p:nvPicPr>
        <p:blipFill>
          <a:blip r:embed="rId2"/>
          <a:stretch>
            <a:fillRect/>
          </a:stretch>
        </p:blipFill>
        <p:spPr>
          <a:xfrm>
            <a:off x="124610" y="1821602"/>
            <a:ext cx="2789255" cy="5036398"/>
          </a:xfrm>
          <a:prstGeom prst="rect">
            <a:avLst/>
          </a:prstGeom>
          <a:ln w="12700">
            <a:miter lim="400000"/>
          </a:ln>
        </p:spPr>
      </p:pic>
      <p:sp>
        <p:nvSpPr>
          <p:cNvPr id="717" name="Satellite photo of Israel (taken from the Challenger Space Shuttle, 1984)"/>
          <p:cNvSpPr txBox="1"/>
          <p:nvPr/>
        </p:nvSpPr>
        <p:spPr>
          <a:xfrm>
            <a:off x="155256" y="1740243"/>
            <a:ext cx="2727963" cy="165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spcBef>
                <a:spcPts val="1400"/>
              </a:spcBef>
              <a:defRPr sz="1900" b="1">
                <a:solidFill>
                  <a:srgbClr val="FFFC9E"/>
                </a:solidFill>
                <a:latin typeface="Arial Narrow"/>
                <a:ea typeface="Arial Narrow"/>
                <a:cs typeface="Arial Narrow"/>
                <a:sym typeface="Arial Narrow"/>
              </a:defRPr>
            </a:pPr>
            <a:r>
              <a:t>Satellite photo of Israel (taken from the Challenger Space Shuttle, 1984)</a:t>
            </a:r>
          </a:p>
          <a:p>
            <a:pPr algn="r" defTabSz="457200">
              <a:defRPr sz="1200">
                <a:solidFill>
                  <a:srgbClr val="FFFC9E"/>
                </a:solidFill>
                <a:latin typeface="Times Roman"/>
                <a:ea typeface="Times Roman"/>
                <a:cs typeface="Times Roman"/>
                <a:sym typeface="Times Roman"/>
              </a:defRPr>
            </a:pPr>
            <a:r>
              <a:t>イスラエルの衛星写真（チャレンジャー・スペースシャトルより撮影1984年</a:t>
            </a:r>
          </a:p>
        </p:txBody>
      </p:sp>
      <p:sp>
        <p:nvSpPr>
          <p:cNvPr id="718" name="円形"/>
          <p:cNvSpPr/>
          <p:nvPr/>
        </p:nvSpPr>
        <p:spPr>
          <a:xfrm>
            <a:off x="694441" y="4074710"/>
            <a:ext cx="228600" cy="228600"/>
          </a:xfrm>
          <a:prstGeom prst="ellipse">
            <a:avLst/>
          </a:prstGeom>
          <a:gradFill>
            <a:gsLst>
              <a:gs pos="0">
                <a:srgbClr val="B2B2B2">
                  <a:alpha val="0"/>
                </a:srgbClr>
              </a:gs>
              <a:gs pos="50000">
                <a:srgbClr val="B8B8B8">
                  <a:alpha val="0"/>
                </a:srgbClr>
              </a:gs>
              <a:gs pos="100000">
                <a:srgbClr val="B2B2B2">
                  <a:alpha val="0"/>
                </a:srgbClr>
              </a:gs>
            </a:gsLst>
            <a:lin ang="16200000"/>
          </a:gradFill>
          <a:ln w="38100">
            <a:solidFill>
              <a:srgbClr val="FF33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719" name="Mt. Carmel, on the border of Israel and Phoenicia"/>
          <p:cNvSpPr txBox="1"/>
          <p:nvPr/>
        </p:nvSpPr>
        <p:spPr>
          <a:xfrm>
            <a:off x="313583" y="4343989"/>
            <a:ext cx="1584963" cy="2275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b="1">
                <a:solidFill>
                  <a:srgbClr val="FFFF99"/>
                </a:solidFill>
                <a:latin typeface="Arial Narrow"/>
                <a:ea typeface="Arial Narrow"/>
                <a:cs typeface="Arial Narrow"/>
                <a:sym typeface="Arial Narrow"/>
              </a:defRPr>
            </a:pPr>
            <a:r>
              <a:t>Mt. Carmel, on the border of Israel and Phoenicia　　</a:t>
            </a:r>
            <a:r>
              <a:rPr sz="1600"/>
              <a:t>カルメル山      イスラエルとフェニキアの   国境に位置する</a:t>
            </a:r>
          </a:p>
        </p:txBody>
      </p:sp>
      <p:pic>
        <p:nvPicPr>
          <p:cNvPr id="720" name="Mt_Carmel_southern_end_tb_n052500[1]" descr="Mt_Carmel_southern_end_tb_n052500[1]"/>
          <p:cNvPicPr>
            <a:picLocks noChangeAspect="1"/>
          </p:cNvPicPr>
          <p:nvPr/>
        </p:nvPicPr>
        <p:blipFill>
          <a:blip r:embed="rId3"/>
          <a:srcRect t="10572" b="10572"/>
          <a:stretch>
            <a:fillRect/>
          </a:stretch>
        </p:blipFill>
        <p:spPr>
          <a:xfrm>
            <a:off x="3190739" y="1881472"/>
            <a:ext cx="4343401" cy="2568718"/>
          </a:xfrm>
          <a:prstGeom prst="rect">
            <a:avLst/>
          </a:prstGeom>
          <a:ln w="12700">
            <a:miter lim="400000"/>
          </a:ln>
        </p:spPr>
      </p:pic>
      <p:pic>
        <p:nvPicPr>
          <p:cNvPr id="721" name="Muhraqa_from_south2_tb_n040100[1]" descr="Muhraqa_from_south2_tb_n040100[1]"/>
          <p:cNvPicPr>
            <a:picLocks noChangeAspect="1"/>
          </p:cNvPicPr>
          <p:nvPr/>
        </p:nvPicPr>
        <p:blipFill>
          <a:blip r:embed="rId4"/>
          <a:stretch>
            <a:fillRect/>
          </a:stretch>
        </p:blipFill>
        <p:spPr>
          <a:xfrm>
            <a:off x="5738375" y="4578917"/>
            <a:ext cx="3330763" cy="2248265"/>
          </a:xfrm>
          <a:prstGeom prst="rect">
            <a:avLst/>
          </a:prstGeom>
          <a:ln w="12700">
            <a:miter lim="400000"/>
          </a:ln>
        </p:spPr>
      </p:pic>
      <p:sp>
        <p:nvSpPr>
          <p:cNvPr id="722" name="Southern end of Mt. Carmel (facing north)."/>
          <p:cNvSpPr txBox="1"/>
          <p:nvPr/>
        </p:nvSpPr>
        <p:spPr>
          <a:xfrm>
            <a:off x="7694845" y="1809753"/>
            <a:ext cx="1280163" cy="1983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b="1">
                <a:latin typeface="Arial Narrow"/>
                <a:ea typeface="Arial Narrow"/>
                <a:cs typeface="Arial Narrow"/>
                <a:sym typeface="Arial Narrow"/>
              </a:defRPr>
            </a:pPr>
            <a:r>
              <a:t>Southern end of Mt. Carmel (facing north)　　</a:t>
            </a:r>
            <a:r>
              <a:rPr sz="1600"/>
              <a:t>カルメル山南端　</a:t>
            </a:r>
            <a:r>
              <a:rPr sz="1300"/>
              <a:t>北向き</a:t>
            </a:r>
          </a:p>
        </p:txBody>
      </p:sp>
      <p:sp>
        <p:nvSpPr>
          <p:cNvPr id="723" name="Approximate site of Elijah’s contest with the prophets of Ba’al."/>
          <p:cNvSpPr txBox="1"/>
          <p:nvPr/>
        </p:nvSpPr>
        <p:spPr>
          <a:xfrm>
            <a:off x="3190739" y="4659531"/>
            <a:ext cx="2270763" cy="1966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2100" b="1">
                <a:latin typeface="Arial Narrow"/>
                <a:ea typeface="Arial Narrow"/>
                <a:cs typeface="Arial Narrow"/>
                <a:sym typeface="Arial Narrow"/>
              </a:defRPr>
            </a:pPr>
            <a:r>
              <a:t>Approximate site of Elijah’s contest with the prophets of Ba’al.</a:t>
            </a:r>
            <a:r>
              <a:rPr sz="1800"/>
              <a:t>エリヤがバアルの預言者たちと対決したとされる場所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20"/>
                                        </p:tgtEl>
                                        <p:attrNameLst>
                                          <p:attrName>style.visibility</p:attrName>
                                        </p:attrNameLst>
                                      </p:cBhvr>
                                      <p:to>
                                        <p:strVal val="visible"/>
                                      </p:to>
                                    </p:set>
                                    <p:animEffect transition="in" filter="fade">
                                      <p:cBhvr>
                                        <p:cTn id="7" dur="500"/>
                                        <p:tgtEl>
                                          <p:spTgt spid="72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722"/>
                                        </p:tgtEl>
                                        <p:attrNameLst>
                                          <p:attrName>style.visibility</p:attrName>
                                        </p:attrNameLst>
                                      </p:cBhvr>
                                      <p:to>
                                        <p:strVal val="visible"/>
                                      </p:to>
                                    </p:set>
                                    <p:animEffect transition="in" filter="fade">
                                      <p:cBhvr>
                                        <p:cTn id="11" dur="500"/>
                                        <p:tgtEl>
                                          <p:spTgt spid="7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721"/>
                                        </p:tgtEl>
                                        <p:attrNameLst>
                                          <p:attrName>style.visibility</p:attrName>
                                        </p:attrNameLst>
                                      </p:cBhvr>
                                      <p:to>
                                        <p:strVal val="visible"/>
                                      </p:to>
                                    </p:set>
                                    <p:animEffect transition="in" filter="fade">
                                      <p:cBhvr>
                                        <p:cTn id="16" dur="500"/>
                                        <p:tgtEl>
                                          <p:spTgt spid="721"/>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723"/>
                                        </p:tgtEl>
                                        <p:attrNameLst>
                                          <p:attrName>style.visibility</p:attrName>
                                        </p:attrNameLst>
                                      </p:cBhvr>
                                      <p:to>
                                        <p:strVal val="visible"/>
                                      </p:to>
                                    </p:set>
                                    <p:animEffect transition="in" filter="fade">
                                      <p:cBhvr>
                                        <p:cTn id="20" dur="5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1" animBg="1" advAuto="0"/>
      <p:bldP spid="721" grpId="3" animBg="1" advAuto="0"/>
      <p:bldP spid="722" grpId="2" animBg="1" advAuto="0"/>
      <p:bldP spid="723"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48" name="Google Shape;257;p5"/>
          <p:cNvSpPr txBox="1">
            <a:spLocks noGrp="1"/>
          </p:cNvSpPr>
          <p:nvPr>
            <p:ph type="title"/>
          </p:nvPr>
        </p:nvSpPr>
        <p:spPr>
          <a:xfrm>
            <a:off x="457200" y="152400"/>
            <a:ext cx="8229600" cy="838200"/>
          </a:xfrm>
          <a:prstGeom prst="rect">
            <a:avLst/>
          </a:prstGeom>
        </p:spPr>
        <p:txBody>
          <a:bodyPr/>
          <a:lstStyle>
            <a:lvl1pPr>
              <a:defRPr>
                <a:latin typeface="Impact"/>
                <a:ea typeface="Impact"/>
                <a:cs typeface="Impact"/>
                <a:sym typeface="Impact"/>
              </a:defRPr>
            </a:lvl1pPr>
          </a:lstStyle>
          <a:p>
            <a:r>
              <a:t>Why was Kings written?　</a:t>
            </a:r>
          </a:p>
        </p:txBody>
      </p:sp>
      <p:sp>
        <p:nvSpPr>
          <p:cNvPr id="249" name="Google Shape;258;p5"/>
          <p:cNvSpPr txBox="1">
            <a:spLocks noGrp="1"/>
          </p:cNvSpPr>
          <p:nvPr>
            <p:ph type="body" sz="half" idx="1"/>
          </p:nvPr>
        </p:nvSpPr>
        <p:spPr>
          <a:xfrm>
            <a:off x="457200" y="1539514"/>
            <a:ext cx="8229600" cy="2594703"/>
          </a:xfrm>
          <a:prstGeom prst="rect">
            <a:avLst/>
          </a:prstGeom>
        </p:spPr>
        <p:txBody>
          <a:bodyPr/>
          <a:lstStyle/>
          <a:p>
            <a:pPr marL="469900" indent="-469900">
              <a:lnSpc>
                <a:spcPct val="90000"/>
              </a:lnSpc>
              <a:spcBef>
                <a:spcPts val="0"/>
              </a:spcBef>
              <a:buSzTx/>
              <a:buNone/>
              <a:defRPr sz="2800" b="1">
                <a:latin typeface="Open Sans"/>
                <a:ea typeface="Open Sans"/>
                <a:cs typeface="Open Sans"/>
                <a:sym typeface="Open Sans"/>
              </a:defRPr>
            </a:pPr>
            <a:r>
              <a:t>At the theological center is the covenant of Moses, especially as expressed in Deuteronomy.</a:t>
            </a:r>
          </a:p>
          <a:p>
            <a:pPr marL="469900" indent="-469900">
              <a:lnSpc>
                <a:spcPct val="90000"/>
              </a:lnSpc>
              <a:spcBef>
                <a:spcPts val="400"/>
              </a:spcBef>
              <a:buSzPts val="2400"/>
              <a:defRPr sz="2400" i="1">
                <a:latin typeface="Arial Narrow"/>
                <a:ea typeface="Arial Narrow"/>
                <a:cs typeface="Arial Narrow"/>
                <a:sym typeface="Arial Narrow"/>
              </a:defRPr>
            </a:pPr>
            <a:r>
              <a:t>The central feature of the covenant is the </a:t>
            </a:r>
            <a:r>
              <a:rPr u="sng"/>
              <a:t>Shema</a:t>
            </a:r>
            <a:r>
              <a:t> (“Yahweh our God is one”, cf. Dt. 6:4), and this declaration is epitomized in the 1</a:t>
            </a:r>
            <a:r>
              <a:rPr baseline="30000"/>
              <a:t>st</a:t>
            </a:r>
            <a:r>
              <a:t> temple as </a:t>
            </a:r>
            <a:r>
              <a:rPr u="sng"/>
              <a:t>the only legitimate place for worship</a:t>
            </a:r>
            <a:r>
              <a:t>.</a:t>
            </a:r>
          </a:p>
        </p:txBody>
      </p:sp>
      <p:sp>
        <p:nvSpPr>
          <p:cNvPr id="250" name="Google Shape;259;p5"/>
          <p:cNvSpPr txBox="1"/>
          <p:nvPr/>
        </p:nvSpPr>
        <p:spPr>
          <a:xfrm>
            <a:off x="502925" y="684195"/>
            <a:ext cx="8138150"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defRPr sz="3500">
                <a:solidFill>
                  <a:srgbClr val="420000"/>
                </a:solidFill>
                <a:latin typeface="Impact"/>
                <a:ea typeface="Impact"/>
                <a:cs typeface="Impact"/>
                <a:sym typeface="Impact"/>
              </a:defRPr>
            </a:lvl1pPr>
          </a:lstStyle>
          <a:p>
            <a:r>
              <a:t>なぜ列王記が書かれたのか？</a:t>
            </a:r>
          </a:p>
        </p:txBody>
      </p:sp>
      <p:sp>
        <p:nvSpPr>
          <p:cNvPr id="251" name="Google Shape;260;p5"/>
          <p:cNvSpPr txBox="1"/>
          <p:nvPr/>
        </p:nvSpPr>
        <p:spPr>
          <a:xfrm>
            <a:off x="113944" y="3964733"/>
            <a:ext cx="8745550" cy="2594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51104" indent="-451104" defTabSz="877822">
              <a:lnSpc>
                <a:spcPct val="90000"/>
              </a:lnSpc>
              <a:defRPr sz="2600" b="1">
                <a:latin typeface="Open Sans"/>
                <a:ea typeface="Open Sans"/>
                <a:cs typeface="Open Sans"/>
                <a:sym typeface="Open Sans"/>
              </a:defRPr>
            </a:pPr>
            <a:r>
              <a:t>神学的中心にあるのはモーセの契約であり、 特に申命記において強調されている</a:t>
            </a:r>
            <a:endParaRPr sz="3000">
              <a:latin typeface="Times New Roman"/>
              <a:ea typeface="Times New Roman"/>
              <a:cs typeface="Times New Roman"/>
              <a:sym typeface="Times New Roman"/>
            </a:endParaRPr>
          </a:p>
          <a:p>
            <a:pPr marL="451104" indent="-494994" defTabSz="877822">
              <a:lnSpc>
                <a:spcPct val="90000"/>
              </a:lnSpc>
              <a:spcBef>
                <a:spcPts val="300"/>
              </a:spcBef>
              <a:buClr>
                <a:srgbClr val="660000"/>
              </a:buClr>
              <a:buSzPts val="2300"/>
              <a:buFont typeface="Helvetica"/>
              <a:buChar char="□"/>
              <a:defRPr sz="2300"/>
            </a:pPr>
            <a:r>
              <a:t>この契約の中心的な特徴は</a:t>
            </a:r>
            <a:r>
              <a:rPr u="sng"/>
              <a:t>シェマ（</a:t>
            </a:r>
            <a:r>
              <a:t>主である私たちの神は唯一の主である。申6:4）であり、この宣言は、</a:t>
            </a:r>
            <a:r>
              <a:rPr b="1"/>
              <a:t>第一神殿が          唯一正当な礼拝の場所である</a:t>
            </a:r>
            <a:r>
              <a:t>というかたちで体現されている。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9">
                                            <p:bg/>
                                          </p:spTgt>
                                        </p:tgtEl>
                                        <p:attrNameLst>
                                          <p:attrName>style.visibility</p:attrName>
                                        </p:attrNameLst>
                                      </p:cBhvr>
                                      <p:to>
                                        <p:strVal val="visible"/>
                                      </p:to>
                                    </p:set>
                                    <p:anim calcmode="lin" valueType="num">
                                      <p:cBhvr>
                                        <p:cTn id="7" dur="500" fill="hold"/>
                                        <p:tgtEl>
                                          <p:spTgt spid="249">
                                            <p:bg/>
                                          </p:spTgt>
                                        </p:tgtEl>
                                        <p:attrNameLst>
                                          <p:attrName>ppt_w</p:attrName>
                                        </p:attrNameLst>
                                      </p:cBhvr>
                                      <p:tavLst>
                                        <p:tav tm="0">
                                          <p:val>
                                            <p:fltVal val="0"/>
                                          </p:val>
                                        </p:tav>
                                        <p:tav tm="100000">
                                          <p:val>
                                            <p:strVal val="#ppt_w"/>
                                          </p:val>
                                        </p:tav>
                                      </p:tavLst>
                                    </p:anim>
                                    <p:anim calcmode="lin" valueType="num">
                                      <p:cBhvr>
                                        <p:cTn id="8" dur="500" fill="hold"/>
                                        <p:tgtEl>
                                          <p:spTgt spid="24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49">
                                            <p:txEl>
                                              <p:pRg st="0" end="0"/>
                                            </p:txEl>
                                          </p:spTgt>
                                        </p:tgtEl>
                                        <p:attrNameLst>
                                          <p:attrName>style.visibility</p:attrName>
                                        </p:attrNameLst>
                                      </p:cBhvr>
                                      <p:to>
                                        <p:strVal val="visible"/>
                                      </p:to>
                                    </p:set>
                                    <p:anim calcmode="lin" valueType="num">
                                      <p:cBhvr>
                                        <p:cTn id="11" dur="500" fill="hold"/>
                                        <p:tgtEl>
                                          <p:spTgt spid="24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9">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49">
                                            <p:txEl>
                                              <p:pRg st="1" end="1"/>
                                            </p:txEl>
                                          </p:spTgt>
                                        </p:tgtEl>
                                        <p:attrNameLst>
                                          <p:attrName>style.visibility</p:attrName>
                                        </p:attrNameLst>
                                      </p:cBhvr>
                                      <p:to>
                                        <p:strVal val="visible"/>
                                      </p:to>
                                    </p:set>
                                    <p:anim calcmode="lin" valueType="num">
                                      <p:cBhvr>
                                        <p:cTn id="16" dur="500" fill="hold"/>
                                        <p:tgtEl>
                                          <p:spTgt spid="249">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4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build="p" bldLvl="5"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90</a:t>
            </a:fld>
            <a:endParaRPr/>
          </a:p>
        </p:txBody>
      </p:sp>
      <p:sp>
        <p:nvSpPr>
          <p:cNvPr id="726" name="“How long will you hobble on two crutches?”"/>
          <p:cNvSpPr txBox="1">
            <a:spLocks noGrp="1"/>
          </p:cNvSpPr>
          <p:nvPr>
            <p:ph type="title" idx="4294967295"/>
          </p:nvPr>
        </p:nvSpPr>
        <p:spPr>
          <a:xfrm>
            <a:off x="279399" y="597829"/>
            <a:ext cx="8686803" cy="1143004"/>
          </a:xfrm>
          <a:prstGeom prst="rect">
            <a:avLst/>
          </a:prstGeom>
        </p:spPr>
        <p:txBody>
          <a:bodyPr/>
          <a:lstStyle/>
          <a:p>
            <a:pPr defTabSz="574151">
              <a:defRPr sz="3174" b="1"/>
            </a:pPr>
            <a:r>
              <a:t>“How long will you hobble on two crutches?”　</a:t>
            </a:r>
          </a:p>
          <a:p>
            <a:pPr defTabSz="574151">
              <a:defRPr sz="2484"/>
            </a:pPr>
            <a:r>
              <a:t>あなたがたはいつまで二つの意見の間をよろめいているのか</a:t>
            </a:r>
          </a:p>
        </p:txBody>
      </p:sp>
      <p:sp>
        <p:nvSpPr>
          <p:cNvPr id="727" name="To invite the respective deities to light the altar fires was especially apt, since Ba’al was purported to be the god of lightning.…"/>
          <p:cNvSpPr txBox="1">
            <a:spLocks noGrp="1"/>
          </p:cNvSpPr>
          <p:nvPr>
            <p:ph type="body" sz="half" idx="4294967295"/>
          </p:nvPr>
        </p:nvSpPr>
        <p:spPr>
          <a:xfrm>
            <a:off x="35302" y="1752600"/>
            <a:ext cx="8686804" cy="2645426"/>
          </a:xfrm>
          <a:prstGeom prst="rect">
            <a:avLst/>
          </a:prstGeom>
        </p:spPr>
        <p:txBody>
          <a:bodyPr>
            <a:normAutofit lnSpcReduction="10000"/>
          </a:bodyPr>
          <a:lstStyle/>
          <a:p>
            <a:pPr marL="361822" indent="-361822" defTabSz="704087">
              <a:spcBef>
                <a:spcPts val="500"/>
              </a:spcBef>
              <a:buSzTx/>
              <a:buNone/>
              <a:defRPr sz="2387" b="1"/>
            </a:pPr>
            <a:r>
              <a:t>To invite the respective deities to light the altar fires was especially apt, since Ba’al was purported to be the god of lightning.</a:t>
            </a:r>
          </a:p>
          <a:p>
            <a:pPr marL="361822" indent="-361822" defTabSz="704087">
              <a:spcBef>
                <a:spcPts val="400"/>
              </a:spcBef>
              <a:defRPr sz="1925" i="1"/>
            </a:pPr>
            <a:r>
              <a:t>The Ba’al devotees spent the day in orgiastic ritual, including self-mutilation.</a:t>
            </a:r>
          </a:p>
          <a:p>
            <a:pPr marL="361822" indent="-361822" defTabSz="704087">
              <a:spcBef>
                <a:spcPts val="400"/>
              </a:spcBef>
              <a:defRPr sz="1925" i="1"/>
            </a:pPr>
            <a:r>
              <a:t>Elijah’s altar of 12 stones symbolized the unity of the clans, the two nations notwithstanding.</a:t>
            </a:r>
          </a:p>
          <a:p>
            <a:pPr marL="361822" indent="-361822" defTabSz="704087">
              <a:spcBef>
                <a:spcPts val="400"/>
              </a:spcBef>
              <a:defRPr sz="1925" i="1"/>
            </a:pPr>
            <a:r>
              <a:t>His short prayer (34 words in Hebrew) brought the lightning that Ba’al was unable to produce.</a:t>
            </a:r>
          </a:p>
        </p:txBody>
      </p:sp>
      <p:sp>
        <p:nvSpPr>
          <p:cNvPr id="728" name="To invite the respective deities to light the altar fires was especially apt, since Ba’al was purported to be the god of lightning.…"/>
          <p:cNvSpPr txBox="1"/>
          <p:nvPr/>
        </p:nvSpPr>
        <p:spPr>
          <a:xfrm>
            <a:off x="58425" y="4409793"/>
            <a:ext cx="8852388" cy="2753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77240" indent="-277240" defTabSz="539495">
              <a:spcBef>
                <a:spcPts val="400"/>
              </a:spcBef>
              <a:buClr>
                <a:srgbClr val="660000"/>
              </a:buClr>
              <a:defRPr sz="1887" b="1">
                <a:latin typeface="Times New Roman"/>
                <a:ea typeface="Times New Roman"/>
                <a:cs typeface="Times New Roman"/>
                <a:sym typeface="Times New Roman"/>
              </a:defRPr>
            </a:pPr>
            <a:r>
              <a:t>それぞれの神に祭壇の火を点けるよう求めたのは、極めてふさわしい挑戦であった。というのも、バアルは稲妻（いなずま）の神とされていたからである。」</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バアルの信奉者たちは一日中、自己傷害を伴う放縦な儀式にふけっていた。</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エリヤが築いた十二の石の祭壇は、南北に分かれていたにもかかわらず、イスラエルの諸部族の一致を象徴していた。</a:t>
            </a:r>
          </a:p>
          <a:p>
            <a:pPr marL="277240" indent="-277240" defTabSz="539495">
              <a:spcBef>
                <a:spcPts val="300"/>
              </a:spcBef>
              <a:buClr>
                <a:srgbClr val="660000"/>
              </a:buClr>
              <a:buSzPct val="70000"/>
              <a:buChar char="□"/>
              <a:defRPr sz="1651" i="1">
                <a:latin typeface="Times New Roman"/>
                <a:ea typeface="Times New Roman"/>
                <a:cs typeface="Times New Roman"/>
                <a:sym typeface="Times New Roman"/>
              </a:defRPr>
            </a:pPr>
            <a:r>
              <a:t>エリヤの短い祈り（ヘブライ語で34語）は、バアルが呼び起こすことのできなかった雷を　天からもたらした。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27">
                                            <p:bg/>
                                          </p:spTgt>
                                        </p:tgtEl>
                                        <p:attrNameLst>
                                          <p:attrName>style.visibility</p:attrName>
                                        </p:attrNameLst>
                                      </p:cBhvr>
                                      <p:to>
                                        <p:strVal val="visible"/>
                                      </p:to>
                                    </p:set>
                                    <p:anim calcmode="lin" valueType="num">
                                      <p:cBhvr>
                                        <p:cTn id="7" dur="500" fill="hold"/>
                                        <p:tgtEl>
                                          <p:spTgt spid="727">
                                            <p:bg/>
                                          </p:spTgt>
                                        </p:tgtEl>
                                        <p:attrNameLst>
                                          <p:attrName>ppt_w</p:attrName>
                                        </p:attrNameLst>
                                      </p:cBhvr>
                                      <p:tavLst>
                                        <p:tav tm="0">
                                          <p:val>
                                            <p:fltVal val="0"/>
                                          </p:val>
                                        </p:tav>
                                        <p:tav tm="100000">
                                          <p:val>
                                            <p:strVal val="#ppt_w"/>
                                          </p:val>
                                        </p:tav>
                                      </p:tavLst>
                                    </p:anim>
                                    <p:anim calcmode="lin" valueType="num">
                                      <p:cBhvr>
                                        <p:cTn id="8" dur="500" fill="hold"/>
                                        <p:tgtEl>
                                          <p:spTgt spid="72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27">
                                            <p:txEl>
                                              <p:pRg st="0" end="0"/>
                                            </p:txEl>
                                          </p:spTgt>
                                        </p:tgtEl>
                                        <p:attrNameLst>
                                          <p:attrName>style.visibility</p:attrName>
                                        </p:attrNameLst>
                                      </p:cBhvr>
                                      <p:to>
                                        <p:strVal val="visible"/>
                                      </p:to>
                                    </p:set>
                                    <p:anim calcmode="lin" valueType="num">
                                      <p:cBhvr>
                                        <p:cTn id="11" dur="500" fill="hold"/>
                                        <p:tgtEl>
                                          <p:spTgt spid="72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2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27">
                                            <p:txEl>
                                              <p:pRg st="1" end="1"/>
                                            </p:txEl>
                                          </p:spTgt>
                                        </p:tgtEl>
                                        <p:attrNameLst>
                                          <p:attrName>style.visibility</p:attrName>
                                        </p:attrNameLst>
                                      </p:cBhvr>
                                      <p:to>
                                        <p:strVal val="visible"/>
                                      </p:to>
                                    </p:set>
                                    <p:anim calcmode="lin" valueType="num">
                                      <p:cBhvr>
                                        <p:cTn id="16" dur="500" fill="hold"/>
                                        <p:tgtEl>
                                          <p:spTgt spid="72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27">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27">
                                            <p:txEl>
                                              <p:pRg st="2" end="2"/>
                                            </p:txEl>
                                          </p:spTgt>
                                        </p:tgtEl>
                                        <p:attrNameLst>
                                          <p:attrName>style.visibility</p:attrName>
                                        </p:attrNameLst>
                                      </p:cBhvr>
                                      <p:to>
                                        <p:strVal val="visible"/>
                                      </p:to>
                                    </p:set>
                                    <p:anim calcmode="lin" valueType="num">
                                      <p:cBhvr>
                                        <p:cTn id="21" dur="500" fill="hold"/>
                                        <p:tgtEl>
                                          <p:spTgt spid="7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727">
                                            <p:txEl>
                                              <p:pRg st="3" end="3"/>
                                            </p:txEl>
                                          </p:spTgt>
                                        </p:tgtEl>
                                        <p:attrNameLst>
                                          <p:attrName>style.visibility</p:attrName>
                                        </p:attrNameLst>
                                      </p:cBhvr>
                                      <p:to>
                                        <p:strVal val="visible"/>
                                      </p:to>
                                    </p:set>
                                    <p:anim calcmode="lin" valueType="num">
                                      <p:cBhvr>
                                        <p:cTn id="27" dur="500" fill="hold"/>
                                        <p:tgtEl>
                                          <p:spTgt spid="72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27">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2" nodeType="afterEffect">
                                  <p:stCondLst>
                                    <p:cond delay="0"/>
                                  </p:stCondLst>
                                  <p:iterate>
                                    <p:tmAbs val="0"/>
                                  </p:iterate>
                                  <p:childTnLst>
                                    <p:set>
                                      <p:cBhvr>
                                        <p:cTn id="31" fill="hold"/>
                                        <p:tgtEl>
                                          <p:spTgt spid="728">
                                            <p:bg/>
                                          </p:spTgt>
                                        </p:tgtEl>
                                        <p:attrNameLst>
                                          <p:attrName>style.visibility</p:attrName>
                                        </p:attrNameLst>
                                      </p:cBhvr>
                                      <p:to>
                                        <p:strVal val="visible"/>
                                      </p:to>
                                    </p:set>
                                    <p:anim calcmode="lin" valueType="num">
                                      <p:cBhvr>
                                        <p:cTn id="32" dur="500" fill="hold"/>
                                        <p:tgtEl>
                                          <p:spTgt spid="728">
                                            <p:bg/>
                                          </p:spTgt>
                                        </p:tgtEl>
                                        <p:attrNameLst>
                                          <p:attrName>ppt_w</p:attrName>
                                        </p:attrNameLst>
                                      </p:cBhvr>
                                      <p:tavLst>
                                        <p:tav tm="0">
                                          <p:val>
                                            <p:fltVal val="0"/>
                                          </p:val>
                                        </p:tav>
                                        <p:tav tm="100000">
                                          <p:val>
                                            <p:strVal val="#ppt_w"/>
                                          </p:val>
                                        </p:tav>
                                      </p:tavLst>
                                    </p:anim>
                                    <p:anim calcmode="lin" valueType="num">
                                      <p:cBhvr>
                                        <p:cTn id="33" dur="500" fill="hold"/>
                                        <p:tgtEl>
                                          <p:spTgt spid="728">
                                            <p:bg/>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728">
                                            <p:txEl>
                                              <p:pRg st="0" end="0"/>
                                            </p:txEl>
                                          </p:spTgt>
                                        </p:tgtEl>
                                        <p:attrNameLst>
                                          <p:attrName>style.visibility</p:attrName>
                                        </p:attrNameLst>
                                      </p:cBhvr>
                                      <p:to>
                                        <p:strVal val="visible"/>
                                      </p:to>
                                    </p:set>
                                    <p:anim calcmode="lin" valueType="num">
                                      <p:cBhvr>
                                        <p:cTn id="36" dur="500" fill="hold"/>
                                        <p:tgtEl>
                                          <p:spTgt spid="728">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728">
                                            <p:txEl>
                                              <p:pRg st="0" end="0"/>
                                            </p:txEl>
                                          </p:spTgt>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3" presetClass="entr" presetSubtype="16" fill="hold" grpId="2" nodeType="afterEffect">
                                  <p:stCondLst>
                                    <p:cond delay="0"/>
                                  </p:stCondLst>
                                  <p:iterate>
                                    <p:tmAbs val="0"/>
                                  </p:iterate>
                                  <p:childTnLst>
                                    <p:set>
                                      <p:cBhvr>
                                        <p:cTn id="40" fill="hold"/>
                                        <p:tgtEl>
                                          <p:spTgt spid="728">
                                            <p:txEl>
                                              <p:pRg st="1" end="1"/>
                                            </p:txEl>
                                          </p:spTgt>
                                        </p:tgtEl>
                                        <p:attrNameLst>
                                          <p:attrName>style.visibility</p:attrName>
                                        </p:attrNameLst>
                                      </p:cBhvr>
                                      <p:to>
                                        <p:strVal val="visible"/>
                                      </p:to>
                                    </p:set>
                                    <p:anim calcmode="lin" valueType="num">
                                      <p:cBhvr>
                                        <p:cTn id="41" dur="500" fill="hold"/>
                                        <p:tgtEl>
                                          <p:spTgt spid="728">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728">
                                            <p:txEl>
                                              <p:pRg st="1" end="1"/>
                                            </p:txEl>
                                          </p:spTgt>
                                        </p:tgtEl>
                                        <p:attrNameLst>
                                          <p:attrName>ppt_h</p:attrName>
                                        </p:attrNameLst>
                                      </p:cBhvr>
                                      <p:tavLst>
                                        <p:tav tm="0">
                                          <p:val>
                                            <p:fltVal val="0"/>
                                          </p:val>
                                        </p:tav>
                                        <p:tav tm="100000">
                                          <p:val>
                                            <p:strVal val="#ppt_h"/>
                                          </p:val>
                                        </p:tav>
                                      </p:tavLst>
                                    </p:anim>
                                  </p:childTnLst>
                                </p:cTn>
                              </p:par>
                            </p:childTnLst>
                          </p:cTn>
                        </p:par>
                        <p:par>
                          <p:cTn id="43" fill="hold">
                            <p:stCondLst>
                              <p:cond delay="1500"/>
                            </p:stCondLst>
                            <p:childTnLst>
                              <p:par>
                                <p:cTn id="44" presetID="23" presetClass="entr" presetSubtype="16" fill="hold" grpId="2" nodeType="afterEffect">
                                  <p:stCondLst>
                                    <p:cond delay="0"/>
                                  </p:stCondLst>
                                  <p:iterate>
                                    <p:tmAbs val="0"/>
                                  </p:iterate>
                                  <p:childTnLst>
                                    <p:set>
                                      <p:cBhvr>
                                        <p:cTn id="45" fill="hold"/>
                                        <p:tgtEl>
                                          <p:spTgt spid="728">
                                            <p:txEl>
                                              <p:pRg st="2" end="2"/>
                                            </p:txEl>
                                          </p:spTgt>
                                        </p:tgtEl>
                                        <p:attrNameLst>
                                          <p:attrName>style.visibility</p:attrName>
                                        </p:attrNameLst>
                                      </p:cBhvr>
                                      <p:to>
                                        <p:strVal val="visible"/>
                                      </p:to>
                                    </p:set>
                                    <p:anim calcmode="lin" valueType="num">
                                      <p:cBhvr>
                                        <p:cTn id="46" dur="500" fill="hold"/>
                                        <p:tgtEl>
                                          <p:spTgt spid="728">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2" nodeType="clickEffect">
                                  <p:stCondLst>
                                    <p:cond delay="0"/>
                                  </p:stCondLst>
                                  <p:iterate>
                                    <p:tmAbs val="0"/>
                                  </p:iterate>
                                  <p:childTnLst>
                                    <p:set>
                                      <p:cBhvr>
                                        <p:cTn id="51" fill="hold"/>
                                        <p:tgtEl>
                                          <p:spTgt spid="728">
                                            <p:txEl>
                                              <p:pRg st="3" end="3"/>
                                            </p:txEl>
                                          </p:spTgt>
                                        </p:tgtEl>
                                        <p:attrNameLst>
                                          <p:attrName>style.visibility</p:attrName>
                                        </p:attrNameLst>
                                      </p:cBhvr>
                                      <p:to>
                                        <p:strVal val="visible"/>
                                      </p:to>
                                    </p:set>
                                    <p:anim calcmode="lin" valueType="num">
                                      <p:cBhvr>
                                        <p:cTn id="52" dur="500" fill="hold"/>
                                        <p:tgtEl>
                                          <p:spTgt spid="728">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72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 grpId="1" build="p" bldLvl="5" animBg="1" advAuto="0"/>
      <p:bldP spid="728" grpId="2" build="p" bldLvl="5"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91</a:t>
            </a:fld>
            <a:endParaRPr/>
          </a:p>
        </p:txBody>
      </p:sp>
      <p:sp>
        <p:nvSpPr>
          <p:cNvPr id="731" name="Yahweh, the True God of Rain"/>
          <p:cNvSpPr txBox="1">
            <a:spLocks noGrp="1"/>
          </p:cNvSpPr>
          <p:nvPr>
            <p:ph type="title" idx="4294967295"/>
          </p:nvPr>
        </p:nvSpPr>
        <p:spPr>
          <a:xfrm>
            <a:off x="457200" y="533398"/>
            <a:ext cx="8229600" cy="1143004"/>
          </a:xfrm>
          <a:prstGeom prst="rect">
            <a:avLst/>
          </a:prstGeom>
        </p:spPr>
        <p:txBody>
          <a:bodyPr/>
          <a:lstStyle/>
          <a:p>
            <a:pPr defTabSz="731520">
              <a:defRPr sz="3520"/>
            </a:pPr>
            <a:r>
              <a:t>Yahweh, the True God of Rain　</a:t>
            </a:r>
          </a:p>
          <a:p>
            <a:pPr defTabSz="731520">
              <a:defRPr sz="3040"/>
            </a:pPr>
            <a:r>
              <a:t>まことの神、雨をも支配されるヤハウェ</a:t>
            </a:r>
          </a:p>
        </p:txBody>
      </p:sp>
      <p:sp>
        <p:nvSpPr>
          <p:cNvPr id="732" name="In accord with the Deuteronomic code, the prophets of Ba’al were executed (1 Kg. 18:40; Dt. 13).…"/>
          <p:cNvSpPr txBox="1">
            <a:spLocks noGrp="1"/>
          </p:cNvSpPr>
          <p:nvPr>
            <p:ph type="body" idx="4294967295"/>
          </p:nvPr>
        </p:nvSpPr>
        <p:spPr>
          <a:xfrm>
            <a:off x="253999" y="1734653"/>
            <a:ext cx="8636002" cy="2908912"/>
          </a:xfrm>
          <a:prstGeom prst="rect">
            <a:avLst/>
          </a:prstGeom>
        </p:spPr>
        <p:txBody>
          <a:bodyPr>
            <a:normAutofit lnSpcReduction="10000"/>
          </a:bodyPr>
          <a:lstStyle/>
          <a:p>
            <a:pPr marL="347726" indent="-347726" defTabSz="676655">
              <a:lnSpc>
                <a:spcPct val="90000"/>
              </a:lnSpc>
              <a:spcBef>
                <a:spcPts val="500"/>
              </a:spcBef>
              <a:buSzTx/>
              <a:buNone/>
              <a:defRPr sz="2368" b="1"/>
            </a:pPr>
            <a:r>
              <a:t>In accord with the Deuteronomic code, the prophets of Ba’al were executed (1 Kg. 18:40; Dt. 13).</a:t>
            </a:r>
          </a:p>
          <a:p>
            <a:pPr marL="347726" indent="-347726" defTabSz="676655">
              <a:lnSpc>
                <a:spcPct val="90000"/>
              </a:lnSpc>
              <a:spcBef>
                <a:spcPts val="400"/>
              </a:spcBef>
              <a:defRPr sz="2072" i="1"/>
            </a:pPr>
            <a:r>
              <a:t>Elijah now announced that rain was coming!</a:t>
            </a:r>
          </a:p>
          <a:p>
            <a:pPr marL="347726" indent="-347726" defTabSz="676655">
              <a:lnSpc>
                <a:spcPct val="90000"/>
              </a:lnSpc>
              <a:spcBef>
                <a:spcPts val="400"/>
              </a:spcBef>
              <a:defRPr sz="2072" i="1"/>
            </a:pPr>
            <a:r>
              <a:t>He sent his servant to look seaward, while he crouched with his head between his knees, presumably in prayer.</a:t>
            </a:r>
          </a:p>
          <a:p>
            <a:pPr marL="347726" indent="-347726" defTabSz="676655">
              <a:lnSpc>
                <a:spcPct val="90000"/>
              </a:lnSpc>
              <a:spcBef>
                <a:spcPts val="400"/>
              </a:spcBef>
              <a:defRPr sz="2072" i="1"/>
            </a:pPr>
            <a:r>
              <a:t>When after seven times the servant finally said he saw a small cloud, Elijah told Ahab to hurry home.</a:t>
            </a:r>
          </a:p>
          <a:p>
            <a:pPr marL="347726" indent="-347726" defTabSz="676655">
              <a:lnSpc>
                <a:spcPct val="90000"/>
              </a:lnSpc>
              <a:spcBef>
                <a:spcPts val="400"/>
              </a:spcBef>
              <a:defRPr sz="2072" i="1"/>
            </a:pPr>
            <a:r>
              <a:t>The prophet, under the power of Yahweh, ran ahead of Ahab’s chariot some 17 miles to Jezreel!</a:t>
            </a:r>
          </a:p>
        </p:txBody>
      </p:sp>
      <p:sp>
        <p:nvSpPr>
          <p:cNvPr id="733" name="In accord with the Deuteronomic code, the prophets of Ba’al were executed (1 Kg. 18:40; Dt. 13).…"/>
          <p:cNvSpPr txBox="1"/>
          <p:nvPr/>
        </p:nvSpPr>
        <p:spPr>
          <a:xfrm>
            <a:off x="122361" y="4619438"/>
            <a:ext cx="9000879" cy="2081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57200">
              <a:defRPr sz="1700" b="1">
                <a:latin typeface="Times Roman"/>
                <a:ea typeface="Times Roman"/>
                <a:cs typeface="Times Roman"/>
                <a:sym typeface="Times Roman"/>
              </a:defRPr>
            </a:pPr>
            <a:r>
              <a:t>申命記の律法に従い、バアルの預言者たちは処刑された（1列18:40、申13章）　</a:t>
            </a:r>
            <a:endParaRPr b="0"/>
          </a:p>
          <a:p>
            <a:pPr marL="120315" indent="-120315" defTabSz="457200">
              <a:buSzPct val="100000"/>
              <a:buChar char="•"/>
              <a:defRPr sz="1400" b="1">
                <a:latin typeface="Times Roman"/>
                <a:ea typeface="Times Roman"/>
                <a:cs typeface="Times Roman"/>
                <a:sym typeface="Times Roman"/>
              </a:defRPr>
            </a:pPr>
            <a:r>
              <a:t>エリヤは「雨が来る」と告げた！</a:t>
            </a:r>
          </a:p>
          <a:p>
            <a:pPr marL="120315" indent="-120315" defTabSz="457200">
              <a:buSzPct val="100000"/>
              <a:buChar char="•"/>
              <a:defRPr sz="1400" b="1">
                <a:latin typeface="Times Roman"/>
                <a:ea typeface="Times Roman"/>
                <a:cs typeface="Times Roman"/>
                <a:sym typeface="Times Roman"/>
              </a:defRPr>
            </a:pPr>
            <a:r>
              <a:t>彼は地にひざまずき、顔を両膝の間にうずめて祈り、しもべを海の方へ遣わして空を見させた。</a:t>
            </a:r>
          </a:p>
          <a:p>
            <a:pPr marL="120315" indent="-120315" defTabSz="457200">
              <a:buSzPct val="100000"/>
              <a:buChar char="•"/>
              <a:defRPr sz="1400" b="1">
                <a:latin typeface="Times Roman"/>
                <a:ea typeface="Times Roman"/>
                <a:cs typeface="Times Roman"/>
                <a:sym typeface="Times Roman"/>
              </a:defRPr>
            </a:pPr>
            <a:r>
              <a:t>七度目に、しもべが「小さな雲が昇ってきます」と言うと、エリヤはアハブに、「急いで車を整え、下って　行きなさい。雨にとどめられないように」と告げた。</a:t>
            </a:r>
          </a:p>
          <a:p>
            <a:pPr marL="120315" indent="-120315" defTabSz="457200">
              <a:buSzPct val="100000"/>
              <a:buChar char="•"/>
              <a:defRPr sz="1400" b="1">
                <a:latin typeface="Times Roman"/>
                <a:ea typeface="Times Roman"/>
                <a:cs typeface="Times Roman"/>
                <a:sym typeface="Times Roman"/>
              </a:defRPr>
            </a:pPr>
            <a:r>
              <a:t>そして主の力に満たされた預言者は、アハブの戦車に先んじて、約27キロ（17マイル）離れた　　　　　　　イズレエルまで走った！</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32">
                                            <p:bg/>
                                          </p:spTgt>
                                        </p:tgtEl>
                                        <p:attrNameLst>
                                          <p:attrName>style.visibility</p:attrName>
                                        </p:attrNameLst>
                                      </p:cBhvr>
                                      <p:to>
                                        <p:strVal val="visible"/>
                                      </p:to>
                                    </p:set>
                                    <p:anim calcmode="lin" valueType="num">
                                      <p:cBhvr>
                                        <p:cTn id="7" dur="500" fill="hold"/>
                                        <p:tgtEl>
                                          <p:spTgt spid="732">
                                            <p:bg/>
                                          </p:spTgt>
                                        </p:tgtEl>
                                        <p:attrNameLst>
                                          <p:attrName>ppt_w</p:attrName>
                                        </p:attrNameLst>
                                      </p:cBhvr>
                                      <p:tavLst>
                                        <p:tav tm="0">
                                          <p:val>
                                            <p:fltVal val="0"/>
                                          </p:val>
                                        </p:tav>
                                        <p:tav tm="100000">
                                          <p:val>
                                            <p:strVal val="#ppt_w"/>
                                          </p:val>
                                        </p:tav>
                                      </p:tavLst>
                                    </p:anim>
                                    <p:anim calcmode="lin" valueType="num">
                                      <p:cBhvr>
                                        <p:cTn id="8" dur="500" fill="hold"/>
                                        <p:tgtEl>
                                          <p:spTgt spid="73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32">
                                            <p:txEl>
                                              <p:pRg st="0" end="0"/>
                                            </p:txEl>
                                          </p:spTgt>
                                        </p:tgtEl>
                                        <p:attrNameLst>
                                          <p:attrName>style.visibility</p:attrName>
                                        </p:attrNameLst>
                                      </p:cBhvr>
                                      <p:to>
                                        <p:strVal val="visible"/>
                                      </p:to>
                                    </p:set>
                                    <p:anim calcmode="lin" valueType="num">
                                      <p:cBhvr>
                                        <p:cTn id="11" dur="500" fill="hold"/>
                                        <p:tgtEl>
                                          <p:spTgt spid="73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3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32">
                                            <p:txEl>
                                              <p:pRg st="1" end="1"/>
                                            </p:txEl>
                                          </p:spTgt>
                                        </p:tgtEl>
                                        <p:attrNameLst>
                                          <p:attrName>style.visibility</p:attrName>
                                        </p:attrNameLst>
                                      </p:cBhvr>
                                      <p:to>
                                        <p:strVal val="visible"/>
                                      </p:to>
                                    </p:set>
                                    <p:anim calcmode="lin" valueType="num">
                                      <p:cBhvr>
                                        <p:cTn id="16" dur="500" fill="hold"/>
                                        <p:tgtEl>
                                          <p:spTgt spid="73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3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32">
                                            <p:txEl>
                                              <p:pRg st="2" end="2"/>
                                            </p:txEl>
                                          </p:spTgt>
                                        </p:tgtEl>
                                        <p:attrNameLst>
                                          <p:attrName>style.visibility</p:attrName>
                                        </p:attrNameLst>
                                      </p:cBhvr>
                                      <p:to>
                                        <p:strVal val="visible"/>
                                      </p:to>
                                    </p:set>
                                    <p:anim calcmode="lin" valueType="num">
                                      <p:cBhvr>
                                        <p:cTn id="21" dur="500" fill="hold"/>
                                        <p:tgtEl>
                                          <p:spTgt spid="73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3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732">
                                            <p:txEl>
                                              <p:pRg st="3" end="3"/>
                                            </p:txEl>
                                          </p:spTgt>
                                        </p:tgtEl>
                                        <p:attrNameLst>
                                          <p:attrName>style.visibility</p:attrName>
                                        </p:attrNameLst>
                                      </p:cBhvr>
                                      <p:to>
                                        <p:strVal val="visible"/>
                                      </p:to>
                                    </p:set>
                                    <p:anim calcmode="lin" valueType="num">
                                      <p:cBhvr>
                                        <p:cTn id="27" dur="500" fill="hold"/>
                                        <p:tgtEl>
                                          <p:spTgt spid="73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3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732">
                                            <p:txEl>
                                              <p:pRg st="4" end="4"/>
                                            </p:txEl>
                                          </p:spTgt>
                                        </p:tgtEl>
                                        <p:attrNameLst>
                                          <p:attrName>style.visibility</p:attrName>
                                        </p:attrNameLst>
                                      </p:cBhvr>
                                      <p:to>
                                        <p:strVal val="visible"/>
                                      </p:to>
                                    </p:set>
                                    <p:anim calcmode="lin" valueType="num">
                                      <p:cBhvr>
                                        <p:cTn id="33" dur="500" fill="hold"/>
                                        <p:tgtEl>
                                          <p:spTgt spid="732">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732">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2" nodeType="afterEffect">
                                  <p:stCondLst>
                                    <p:cond delay="0"/>
                                  </p:stCondLst>
                                  <p:iterate>
                                    <p:tmAbs val="0"/>
                                  </p:iterate>
                                  <p:childTnLst>
                                    <p:set>
                                      <p:cBhvr>
                                        <p:cTn id="37" fill="hold"/>
                                        <p:tgtEl>
                                          <p:spTgt spid="733">
                                            <p:bg/>
                                          </p:spTgt>
                                        </p:tgtEl>
                                        <p:attrNameLst>
                                          <p:attrName>style.visibility</p:attrName>
                                        </p:attrNameLst>
                                      </p:cBhvr>
                                      <p:to>
                                        <p:strVal val="visible"/>
                                      </p:to>
                                    </p:set>
                                    <p:anim calcmode="lin" valueType="num">
                                      <p:cBhvr>
                                        <p:cTn id="38" dur="500" fill="hold"/>
                                        <p:tgtEl>
                                          <p:spTgt spid="733">
                                            <p:bg/>
                                          </p:spTgt>
                                        </p:tgtEl>
                                        <p:attrNameLst>
                                          <p:attrName>ppt_w</p:attrName>
                                        </p:attrNameLst>
                                      </p:cBhvr>
                                      <p:tavLst>
                                        <p:tav tm="0">
                                          <p:val>
                                            <p:fltVal val="0"/>
                                          </p:val>
                                        </p:tav>
                                        <p:tav tm="100000">
                                          <p:val>
                                            <p:strVal val="#ppt_w"/>
                                          </p:val>
                                        </p:tav>
                                      </p:tavLst>
                                    </p:anim>
                                    <p:anim calcmode="lin" valueType="num">
                                      <p:cBhvr>
                                        <p:cTn id="39" dur="500" fill="hold"/>
                                        <p:tgtEl>
                                          <p:spTgt spid="733">
                                            <p:bg/>
                                          </p:spTgt>
                                        </p:tgtEl>
                                        <p:attrNameLst>
                                          <p:attrName>ppt_h</p:attrName>
                                        </p:attrNameLst>
                                      </p:cBhvr>
                                      <p:tavLst>
                                        <p:tav tm="0">
                                          <p:val>
                                            <p:fltVal val="0"/>
                                          </p:val>
                                        </p:tav>
                                        <p:tav tm="100000">
                                          <p:val>
                                            <p:strVal val="#ppt_h"/>
                                          </p:val>
                                        </p:tav>
                                      </p:tavLst>
                                    </p:anim>
                                  </p:childTnLst>
                                </p:cTn>
                              </p:par>
                              <p:par>
                                <p:cTn id="40" presetID="23" presetClass="entr" presetSubtype="16" fill="hold" grpId="2" nodeType="withEffect">
                                  <p:stCondLst>
                                    <p:cond delay="0"/>
                                  </p:stCondLst>
                                  <p:iterate>
                                    <p:tmAbs val="0"/>
                                  </p:iterate>
                                  <p:childTnLst>
                                    <p:set>
                                      <p:cBhvr>
                                        <p:cTn id="41" fill="hold"/>
                                        <p:tgtEl>
                                          <p:spTgt spid="733">
                                            <p:txEl>
                                              <p:pRg st="0" end="0"/>
                                            </p:txEl>
                                          </p:spTgt>
                                        </p:tgtEl>
                                        <p:attrNameLst>
                                          <p:attrName>style.visibility</p:attrName>
                                        </p:attrNameLst>
                                      </p:cBhvr>
                                      <p:to>
                                        <p:strVal val="visible"/>
                                      </p:to>
                                    </p:set>
                                    <p:anim calcmode="lin" valueType="num">
                                      <p:cBhvr>
                                        <p:cTn id="42" dur="500" fill="hold"/>
                                        <p:tgtEl>
                                          <p:spTgt spid="733">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733">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1000"/>
                            </p:stCondLst>
                            <p:childTnLst>
                              <p:par>
                                <p:cTn id="45" presetID="23" presetClass="entr" presetSubtype="16" fill="hold" grpId="2" nodeType="afterEffect">
                                  <p:stCondLst>
                                    <p:cond delay="0"/>
                                  </p:stCondLst>
                                  <p:iterate>
                                    <p:tmAbs val="0"/>
                                  </p:iterate>
                                  <p:childTnLst>
                                    <p:set>
                                      <p:cBhvr>
                                        <p:cTn id="46" fill="hold"/>
                                        <p:tgtEl>
                                          <p:spTgt spid="733">
                                            <p:txEl>
                                              <p:pRg st="1" end="1"/>
                                            </p:txEl>
                                          </p:spTgt>
                                        </p:tgtEl>
                                        <p:attrNameLst>
                                          <p:attrName>style.visibility</p:attrName>
                                        </p:attrNameLst>
                                      </p:cBhvr>
                                      <p:to>
                                        <p:strVal val="visible"/>
                                      </p:to>
                                    </p:set>
                                    <p:anim calcmode="lin" valueType="num">
                                      <p:cBhvr>
                                        <p:cTn id="47" dur="500" fill="hold"/>
                                        <p:tgtEl>
                                          <p:spTgt spid="733">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733">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1500"/>
                            </p:stCondLst>
                            <p:childTnLst>
                              <p:par>
                                <p:cTn id="50" presetID="23" presetClass="entr" presetSubtype="16" fill="hold" grpId="2" nodeType="afterEffect">
                                  <p:stCondLst>
                                    <p:cond delay="0"/>
                                  </p:stCondLst>
                                  <p:iterate>
                                    <p:tmAbs val="0"/>
                                  </p:iterate>
                                  <p:childTnLst>
                                    <p:set>
                                      <p:cBhvr>
                                        <p:cTn id="51" fill="hold"/>
                                        <p:tgtEl>
                                          <p:spTgt spid="733">
                                            <p:txEl>
                                              <p:pRg st="2" end="2"/>
                                            </p:txEl>
                                          </p:spTgt>
                                        </p:tgtEl>
                                        <p:attrNameLst>
                                          <p:attrName>style.visibility</p:attrName>
                                        </p:attrNameLst>
                                      </p:cBhvr>
                                      <p:to>
                                        <p:strVal val="visible"/>
                                      </p:to>
                                    </p:set>
                                    <p:anim calcmode="lin" valueType="num">
                                      <p:cBhvr>
                                        <p:cTn id="52" dur="500" fill="hold"/>
                                        <p:tgtEl>
                                          <p:spTgt spid="733">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733">
                                            <p:txEl>
                                              <p:pRg st="2" end="2"/>
                                            </p:txEl>
                                          </p:spTgt>
                                        </p:tgtEl>
                                        <p:attrNameLst>
                                          <p:attrName>ppt_h</p:attrName>
                                        </p:attrNameLst>
                                      </p:cBhvr>
                                      <p:tavLst>
                                        <p:tav tm="0">
                                          <p:val>
                                            <p:fltVal val="0"/>
                                          </p:val>
                                        </p:tav>
                                        <p:tav tm="100000">
                                          <p:val>
                                            <p:strVal val="#ppt_h"/>
                                          </p:val>
                                        </p:tav>
                                      </p:tavLst>
                                    </p:anim>
                                  </p:childTnLst>
                                </p:cTn>
                              </p:par>
                            </p:childTnLst>
                          </p:cTn>
                        </p:par>
                        <p:par>
                          <p:cTn id="54" fill="hold">
                            <p:stCondLst>
                              <p:cond delay="2000"/>
                            </p:stCondLst>
                            <p:childTnLst>
                              <p:par>
                                <p:cTn id="55" presetID="23" presetClass="entr" presetSubtype="16" fill="hold" grpId="2" nodeType="afterEffect">
                                  <p:stCondLst>
                                    <p:cond delay="0"/>
                                  </p:stCondLst>
                                  <p:iterate>
                                    <p:tmAbs val="0"/>
                                  </p:iterate>
                                  <p:childTnLst>
                                    <p:set>
                                      <p:cBhvr>
                                        <p:cTn id="56" fill="hold"/>
                                        <p:tgtEl>
                                          <p:spTgt spid="733">
                                            <p:txEl>
                                              <p:pRg st="3" end="3"/>
                                            </p:txEl>
                                          </p:spTgt>
                                        </p:tgtEl>
                                        <p:attrNameLst>
                                          <p:attrName>style.visibility</p:attrName>
                                        </p:attrNameLst>
                                      </p:cBhvr>
                                      <p:to>
                                        <p:strVal val="visible"/>
                                      </p:to>
                                    </p:set>
                                    <p:anim calcmode="lin" valueType="num">
                                      <p:cBhvr>
                                        <p:cTn id="57" dur="500" fill="hold"/>
                                        <p:tgtEl>
                                          <p:spTgt spid="733">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733">
                                            <p:txEl>
                                              <p:pRg st="3" end="3"/>
                                            </p:txEl>
                                          </p:spTgt>
                                        </p:tgtEl>
                                        <p:attrNameLst>
                                          <p:attrName>ppt_h</p:attrName>
                                        </p:attrNameLst>
                                      </p:cBhvr>
                                      <p:tavLst>
                                        <p:tav tm="0">
                                          <p:val>
                                            <p:fltVal val="0"/>
                                          </p:val>
                                        </p:tav>
                                        <p:tav tm="100000">
                                          <p:val>
                                            <p:strVal val="#ppt_h"/>
                                          </p:val>
                                        </p:tav>
                                      </p:tavLst>
                                    </p:anim>
                                  </p:childTnLst>
                                </p:cTn>
                              </p:par>
                            </p:childTnLst>
                          </p:cTn>
                        </p:par>
                        <p:par>
                          <p:cTn id="59" fill="hold">
                            <p:stCondLst>
                              <p:cond delay="2500"/>
                            </p:stCondLst>
                            <p:childTnLst>
                              <p:par>
                                <p:cTn id="60" presetID="23" presetClass="entr" presetSubtype="16" fill="hold" grpId="2" nodeType="afterEffect">
                                  <p:stCondLst>
                                    <p:cond delay="0"/>
                                  </p:stCondLst>
                                  <p:iterate>
                                    <p:tmAbs val="0"/>
                                  </p:iterate>
                                  <p:childTnLst>
                                    <p:set>
                                      <p:cBhvr>
                                        <p:cTn id="61" fill="hold"/>
                                        <p:tgtEl>
                                          <p:spTgt spid="733">
                                            <p:txEl>
                                              <p:pRg st="4" end="4"/>
                                            </p:txEl>
                                          </p:spTgt>
                                        </p:tgtEl>
                                        <p:attrNameLst>
                                          <p:attrName>style.visibility</p:attrName>
                                        </p:attrNameLst>
                                      </p:cBhvr>
                                      <p:to>
                                        <p:strVal val="visible"/>
                                      </p:to>
                                    </p:set>
                                    <p:anim calcmode="lin" valueType="num">
                                      <p:cBhvr>
                                        <p:cTn id="62" dur="500" fill="hold"/>
                                        <p:tgtEl>
                                          <p:spTgt spid="733">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73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1" build="p" bldLvl="5" animBg="1" advAuto="0"/>
      <p:bldP spid="733" grpId="2"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Looking seaward from the top of Mt. Carmel."/>
          <p:cNvSpPr txBox="1">
            <a:spLocks noGrp="1"/>
          </p:cNvSpPr>
          <p:nvPr>
            <p:ph type="title" idx="4294967295"/>
          </p:nvPr>
        </p:nvSpPr>
        <p:spPr>
          <a:xfrm>
            <a:off x="381000" y="88119"/>
            <a:ext cx="8305800" cy="826281"/>
          </a:xfrm>
          <a:prstGeom prst="rect">
            <a:avLst/>
          </a:prstGeom>
        </p:spPr>
        <p:txBody>
          <a:bodyPr/>
          <a:lstStyle/>
          <a:p>
            <a:pPr algn="ctr" defTabSz="731520">
              <a:defRPr sz="2240">
                <a:latin typeface="+mn-lt"/>
                <a:ea typeface="+mn-ea"/>
                <a:cs typeface="+mn-cs"/>
                <a:sym typeface="Arial"/>
              </a:defRPr>
            </a:pPr>
            <a:r>
              <a:t>Looking seaward from the top of Mt. Carmel　</a:t>
            </a:r>
          </a:p>
          <a:p>
            <a:pPr algn="ctr" defTabSz="731520">
              <a:defRPr sz="2240">
                <a:latin typeface="+mn-lt"/>
                <a:ea typeface="+mn-ea"/>
                <a:cs typeface="+mn-cs"/>
                <a:sym typeface="Arial"/>
              </a:defRPr>
            </a:pPr>
            <a:r>
              <a:t>カルメル山の頂上から海を望む景色</a:t>
            </a:r>
          </a:p>
        </p:txBody>
      </p:sp>
      <p:pic>
        <p:nvPicPr>
          <p:cNvPr id="736" name="Other, Slide # X-010" descr="Other, Slide # X-010"/>
          <p:cNvPicPr>
            <a:picLocks noChangeAspect="1"/>
          </p:cNvPicPr>
          <p:nvPr/>
        </p:nvPicPr>
        <p:blipFill>
          <a:blip r:embed="rId2"/>
          <a:stretch>
            <a:fillRect/>
          </a:stretch>
        </p:blipFill>
        <p:spPr>
          <a:xfrm>
            <a:off x="0" y="1062037"/>
            <a:ext cx="9144000" cy="58324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93</a:t>
            </a:fld>
            <a:endParaRPr/>
          </a:p>
        </p:txBody>
      </p:sp>
      <p:sp>
        <p:nvSpPr>
          <p:cNvPr id="739" name="The Flight to Mt. Horeb (1 Kg. 19)"/>
          <p:cNvSpPr txBox="1">
            <a:spLocks noGrp="1"/>
          </p:cNvSpPr>
          <p:nvPr>
            <p:ph type="title" idx="4294967295"/>
          </p:nvPr>
        </p:nvSpPr>
        <p:spPr>
          <a:xfrm>
            <a:off x="457200" y="533398"/>
            <a:ext cx="8229600" cy="1143004"/>
          </a:xfrm>
          <a:prstGeom prst="rect">
            <a:avLst/>
          </a:prstGeom>
        </p:spPr>
        <p:txBody>
          <a:bodyPr/>
          <a:lstStyle/>
          <a:p>
            <a:pPr defTabSz="841247">
              <a:defRPr sz="4048"/>
            </a:pPr>
            <a:r>
              <a:t>The Flight to Mt. Horeb</a:t>
            </a:r>
            <a:r>
              <a:rPr sz="2576"/>
              <a:t> (1 Kg. 19)　</a:t>
            </a:r>
          </a:p>
          <a:p>
            <a:pPr defTabSz="841247">
              <a:defRPr sz="4048"/>
            </a:pPr>
            <a:r>
              <a:rPr sz="2576"/>
              <a:t>ホレブ山への逃避（1列19章）</a:t>
            </a:r>
          </a:p>
        </p:txBody>
      </p:sp>
      <p:sp>
        <p:nvSpPr>
          <p:cNvPr id="740" name="Though Elijah faced down 850 pagan prophets, he ran for his life from one woman, Jezebel!…"/>
          <p:cNvSpPr txBox="1">
            <a:spLocks noGrp="1"/>
          </p:cNvSpPr>
          <p:nvPr>
            <p:ph type="body" sz="half" idx="4294967295"/>
          </p:nvPr>
        </p:nvSpPr>
        <p:spPr>
          <a:xfrm>
            <a:off x="381000" y="1752600"/>
            <a:ext cx="8534400" cy="2655700"/>
          </a:xfrm>
          <a:prstGeom prst="rect">
            <a:avLst/>
          </a:prstGeom>
        </p:spPr>
        <p:txBody>
          <a:bodyPr>
            <a:normAutofit lnSpcReduction="10000"/>
          </a:bodyPr>
          <a:lstStyle/>
          <a:p>
            <a:pPr marL="347726" indent="-347726" defTabSz="676655">
              <a:spcBef>
                <a:spcPts val="500"/>
              </a:spcBef>
              <a:buSzTx/>
              <a:buNone/>
              <a:defRPr sz="2368" b="1"/>
            </a:pPr>
            <a:r>
              <a:t>Though Elijah faced down 850 pagan prophets, he ran for his life from one woman, Jezebel!</a:t>
            </a:r>
          </a:p>
          <a:p>
            <a:pPr marL="347726" indent="-347726" defTabSz="676655">
              <a:spcBef>
                <a:spcPts val="400"/>
              </a:spcBef>
              <a:defRPr sz="2072" i="1"/>
            </a:pPr>
            <a:r>
              <a:t>Elijah as so discouraged he prayed to die (but, of course, had he really wanted to die he could simply have stayed home where Jezebel was trying to kill him).</a:t>
            </a:r>
          </a:p>
          <a:p>
            <a:pPr marL="347726" indent="-347726" defTabSz="676655">
              <a:spcBef>
                <a:spcPts val="400"/>
              </a:spcBef>
              <a:defRPr sz="2072" i="1"/>
            </a:pPr>
            <a:r>
              <a:t>At Horeb, the ancient mountain where Moses received the Torah, Elijah sought the roots of his faith: Was the covenant still intact? Would Jezebel win in her mad attempt to expunge the faith of Israel?</a:t>
            </a:r>
          </a:p>
        </p:txBody>
      </p:sp>
      <p:sp>
        <p:nvSpPr>
          <p:cNvPr id="741" name="Though Elijah faced down 850 pagan prophets, he ran for his life from one woman, Jezebel!…"/>
          <p:cNvSpPr txBox="1"/>
          <p:nvPr/>
        </p:nvSpPr>
        <p:spPr>
          <a:xfrm>
            <a:off x="140629" y="4484497"/>
            <a:ext cx="8862742" cy="2431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52425" indent="-352425" defTabSz="685800">
              <a:spcBef>
                <a:spcPts val="500"/>
              </a:spcBef>
              <a:buClr>
                <a:srgbClr val="660000"/>
              </a:buClr>
              <a:defRPr sz="1650" b="1">
                <a:latin typeface="Times New Roman"/>
                <a:ea typeface="Times New Roman"/>
                <a:cs typeface="Times New Roman"/>
                <a:sym typeface="Times New Roman"/>
              </a:defRPr>
            </a:pPr>
            <a:r>
              <a:t>エリヤは850人の異教の預言者たちに立ち向かったが、　　　　　　　　　　　　　　　　　ただ一人の女、イゼベルを恐れて命からがら逃げた！</a:t>
            </a:r>
          </a:p>
          <a:p>
            <a:pPr marL="90236" indent="-90236" defTabSz="342900">
              <a:spcBef>
                <a:spcPts val="900"/>
              </a:spcBef>
              <a:buSzPct val="100000"/>
              <a:buChar char="•"/>
              <a:defRPr sz="1575">
                <a:latin typeface="Times Roman"/>
                <a:ea typeface="Times Roman"/>
                <a:cs typeface="Times Roman"/>
                <a:sym typeface="Times Roman"/>
              </a:defRPr>
            </a:pPr>
            <a:r>
              <a:rPr b="1"/>
              <a:t>エリヤは深く落胆し、「死なせてください」と祈った。</a:t>
            </a:r>
            <a:r>
              <a:t>（もっとも本当に死にたかったのであれば、イゼベルのいる場所にとどまっていればよかったはずである。）</a:t>
            </a:r>
          </a:p>
          <a:p>
            <a:pPr marL="90236" indent="-90236" defTabSz="342900">
              <a:spcBef>
                <a:spcPts val="900"/>
              </a:spcBef>
              <a:buSzPct val="100000"/>
              <a:buChar char="•"/>
              <a:defRPr sz="1575">
                <a:latin typeface="Times Roman"/>
                <a:ea typeface="Times Roman"/>
                <a:cs typeface="Times Roman"/>
                <a:sym typeface="Times Roman"/>
              </a:defRPr>
            </a:pPr>
            <a:r>
              <a:rPr b="1"/>
              <a:t>ホレブ山──かつてモーセが律法を受けた古の山において、エリヤは信仰の原点を求めた。</a:t>
            </a:r>
            <a:br/>
            <a:r>
              <a:t>契約はなお有効なのか？イゼベルの狂気じみた攻撃により、イスラエルの信仰は絶えてしまうのか？</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40">
                                            <p:bg/>
                                          </p:spTgt>
                                        </p:tgtEl>
                                        <p:attrNameLst>
                                          <p:attrName>style.visibility</p:attrName>
                                        </p:attrNameLst>
                                      </p:cBhvr>
                                      <p:to>
                                        <p:strVal val="visible"/>
                                      </p:to>
                                    </p:set>
                                    <p:anim calcmode="lin" valueType="num">
                                      <p:cBhvr>
                                        <p:cTn id="7" dur="500" fill="hold"/>
                                        <p:tgtEl>
                                          <p:spTgt spid="740">
                                            <p:bg/>
                                          </p:spTgt>
                                        </p:tgtEl>
                                        <p:attrNameLst>
                                          <p:attrName>ppt_w</p:attrName>
                                        </p:attrNameLst>
                                      </p:cBhvr>
                                      <p:tavLst>
                                        <p:tav tm="0">
                                          <p:val>
                                            <p:fltVal val="0"/>
                                          </p:val>
                                        </p:tav>
                                        <p:tav tm="100000">
                                          <p:val>
                                            <p:strVal val="#ppt_w"/>
                                          </p:val>
                                        </p:tav>
                                      </p:tavLst>
                                    </p:anim>
                                    <p:anim calcmode="lin" valueType="num">
                                      <p:cBhvr>
                                        <p:cTn id="8" dur="500" fill="hold"/>
                                        <p:tgtEl>
                                          <p:spTgt spid="74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40">
                                            <p:txEl>
                                              <p:pRg st="0" end="0"/>
                                            </p:txEl>
                                          </p:spTgt>
                                        </p:tgtEl>
                                        <p:attrNameLst>
                                          <p:attrName>style.visibility</p:attrName>
                                        </p:attrNameLst>
                                      </p:cBhvr>
                                      <p:to>
                                        <p:strVal val="visible"/>
                                      </p:to>
                                    </p:set>
                                    <p:anim calcmode="lin" valueType="num">
                                      <p:cBhvr>
                                        <p:cTn id="11" dur="500" fill="hold"/>
                                        <p:tgtEl>
                                          <p:spTgt spid="7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4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40">
                                            <p:txEl>
                                              <p:pRg st="1" end="1"/>
                                            </p:txEl>
                                          </p:spTgt>
                                        </p:tgtEl>
                                        <p:attrNameLst>
                                          <p:attrName>style.visibility</p:attrName>
                                        </p:attrNameLst>
                                      </p:cBhvr>
                                      <p:to>
                                        <p:strVal val="visible"/>
                                      </p:to>
                                    </p:set>
                                    <p:anim calcmode="lin" valueType="num">
                                      <p:cBhvr>
                                        <p:cTn id="16" dur="500" fill="hold"/>
                                        <p:tgtEl>
                                          <p:spTgt spid="74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4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40">
                                            <p:txEl>
                                              <p:pRg st="2" end="2"/>
                                            </p:txEl>
                                          </p:spTgt>
                                        </p:tgtEl>
                                        <p:attrNameLst>
                                          <p:attrName>style.visibility</p:attrName>
                                        </p:attrNameLst>
                                      </p:cBhvr>
                                      <p:to>
                                        <p:strVal val="visible"/>
                                      </p:to>
                                    </p:set>
                                    <p:anim calcmode="lin" valueType="num">
                                      <p:cBhvr>
                                        <p:cTn id="21" dur="500" fill="hold"/>
                                        <p:tgtEl>
                                          <p:spTgt spid="74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40">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2" nodeType="afterEffect">
                                  <p:stCondLst>
                                    <p:cond delay="0"/>
                                  </p:stCondLst>
                                  <p:iterate>
                                    <p:tmAbs val="0"/>
                                  </p:iterate>
                                  <p:childTnLst>
                                    <p:set>
                                      <p:cBhvr>
                                        <p:cTn id="25" fill="hold"/>
                                        <p:tgtEl>
                                          <p:spTgt spid="741">
                                            <p:bg/>
                                          </p:spTgt>
                                        </p:tgtEl>
                                        <p:attrNameLst>
                                          <p:attrName>style.visibility</p:attrName>
                                        </p:attrNameLst>
                                      </p:cBhvr>
                                      <p:to>
                                        <p:strVal val="visible"/>
                                      </p:to>
                                    </p:set>
                                    <p:anim calcmode="lin" valueType="num">
                                      <p:cBhvr>
                                        <p:cTn id="26" dur="500" fill="hold"/>
                                        <p:tgtEl>
                                          <p:spTgt spid="741">
                                            <p:bg/>
                                          </p:spTgt>
                                        </p:tgtEl>
                                        <p:attrNameLst>
                                          <p:attrName>ppt_w</p:attrName>
                                        </p:attrNameLst>
                                      </p:cBhvr>
                                      <p:tavLst>
                                        <p:tav tm="0">
                                          <p:val>
                                            <p:fltVal val="0"/>
                                          </p:val>
                                        </p:tav>
                                        <p:tav tm="100000">
                                          <p:val>
                                            <p:strVal val="#ppt_w"/>
                                          </p:val>
                                        </p:tav>
                                      </p:tavLst>
                                    </p:anim>
                                    <p:anim calcmode="lin" valueType="num">
                                      <p:cBhvr>
                                        <p:cTn id="27" dur="500" fill="hold"/>
                                        <p:tgtEl>
                                          <p:spTgt spid="741">
                                            <p:bg/>
                                          </p:spTgt>
                                        </p:tgtEl>
                                        <p:attrNameLst>
                                          <p:attrName>ppt_h</p:attrName>
                                        </p:attrNameLst>
                                      </p:cBhvr>
                                      <p:tavLst>
                                        <p:tav tm="0">
                                          <p:val>
                                            <p:fltVal val="0"/>
                                          </p:val>
                                        </p:tav>
                                        <p:tav tm="100000">
                                          <p:val>
                                            <p:strVal val="#ppt_h"/>
                                          </p:val>
                                        </p:tav>
                                      </p:tavLst>
                                    </p:anim>
                                  </p:childTnLst>
                                </p:cTn>
                              </p:par>
                              <p:par>
                                <p:cTn id="28" presetID="23" presetClass="entr" presetSubtype="16" fill="hold" grpId="2" nodeType="withEffect">
                                  <p:stCondLst>
                                    <p:cond delay="0"/>
                                  </p:stCondLst>
                                  <p:iterate>
                                    <p:tmAbs val="0"/>
                                  </p:iterate>
                                  <p:childTnLst>
                                    <p:set>
                                      <p:cBhvr>
                                        <p:cTn id="29" fill="hold"/>
                                        <p:tgtEl>
                                          <p:spTgt spid="741">
                                            <p:txEl>
                                              <p:pRg st="0" end="0"/>
                                            </p:txEl>
                                          </p:spTgt>
                                        </p:tgtEl>
                                        <p:attrNameLst>
                                          <p:attrName>style.visibility</p:attrName>
                                        </p:attrNameLst>
                                      </p:cBhvr>
                                      <p:to>
                                        <p:strVal val="visible"/>
                                      </p:to>
                                    </p:set>
                                    <p:anim calcmode="lin" valueType="num">
                                      <p:cBhvr>
                                        <p:cTn id="30" dur="500" fill="hold"/>
                                        <p:tgtEl>
                                          <p:spTgt spid="741">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41">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grpId="2" nodeType="afterEffect">
                                  <p:stCondLst>
                                    <p:cond delay="0"/>
                                  </p:stCondLst>
                                  <p:iterate>
                                    <p:tmAbs val="0"/>
                                  </p:iterate>
                                  <p:childTnLst>
                                    <p:set>
                                      <p:cBhvr>
                                        <p:cTn id="34" fill="hold"/>
                                        <p:tgtEl>
                                          <p:spTgt spid="741">
                                            <p:txEl>
                                              <p:pRg st="1" end="1"/>
                                            </p:txEl>
                                          </p:spTgt>
                                        </p:tgtEl>
                                        <p:attrNameLst>
                                          <p:attrName>style.visibility</p:attrName>
                                        </p:attrNameLst>
                                      </p:cBhvr>
                                      <p:to>
                                        <p:strVal val="visible"/>
                                      </p:to>
                                    </p:set>
                                    <p:anim calcmode="lin" valueType="num">
                                      <p:cBhvr>
                                        <p:cTn id="35" dur="500" fill="hold"/>
                                        <p:tgtEl>
                                          <p:spTgt spid="741">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741">
                                            <p:txEl>
                                              <p:pRg st="1" end="1"/>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grpId="2" nodeType="afterEffect">
                                  <p:stCondLst>
                                    <p:cond delay="0"/>
                                  </p:stCondLst>
                                  <p:iterate>
                                    <p:tmAbs val="0"/>
                                  </p:iterate>
                                  <p:childTnLst>
                                    <p:set>
                                      <p:cBhvr>
                                        <p:cTn id="39" fill="hold"/>
                                        <p:tgtEl>
                                          <p:spTgt spid="741">
                                            <p:txEl>
                                              <p:pRg st="2" end="2"/>
                                            </p:txEl>
                                          </p:spTgt>
                                        </p:tgtEl>
                                        <p:attrNameLst>
                                          <p:attrName>style.visibility</p:attrName>
                                        </p:attrNameLst>
                                      </p:cBhvr>
                                      <p:to>
                                        <p:strVal val="visible"/>
                                      </p:to>
                                    </p:set>
                                    <p:anim calcmode="lin" valueType="num">
                                      <p:cBhvr>
                                        <p:cTn id="40" dur="500" fill="hold"/>
                                        <p:tgtEl>
                                          <p:spTgt spid="741">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74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 grpId="1" build="p" bldLvl="5" animBg="1" advAuto="0"/>
      <p:bldP spid="741" grpId="2" build="p" bldLvl="5"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he desert broom tree (retema raetem) has adapted to survive extreme drought conditions and is common in Israel, Jordan and the Sinai."/>
          <p:cNvSpPr txBox="1">
            <a:spLocks noGrp="1"/>
          </p:cNvSpPr>
          <p:nvPr>
            <p:ph type="title" idx="4294967295"/>
          </p:nvPr>
        </p:nvSpPr>
        <p:spPr>
          <a:xfrm>
            <a:off x="228600" y="146810"/>
            <a:ext cx="8915400" cy="1374539"/>
          </a:xfrm>
          <a:prstGeom prst="rect">
            <a:avLst/>
          </a:prstGeom>
        </p:spPr>
        <p:txBody>
          <a:bodyPr/>
          <a:lstStyle/>
          <a:p>
            <a:pPr>
              <a:defRPr sz="2400">
                <a:latin typeface="Arial Narrow"/>
                <a:ea typeface="Arial Narrow"/>
                <a:cs typeface="Arial Narrow"/>
                <a:sym typeface="Arial Narrow"/>
              </a:defRPr>
            </a:pPr>
            <a:r>
              <a:t>The desert broom tree (</a:t>
            </a:r>
            <a:r>
              <a:rPr i="1"/>
              <a:t>retema raetem) </a:t>
            </a:r>
            <a:r>
              <a:t>has adapted to survive extreme drought conditions and is common in Israel, Jordan and the Sinai.</a:t>
            </a:r>
          </a:p>
          <a:p>
            <a:pPr algn="ctr" defTabSz="457200">
              <a:defRPr sz="1600" b="1">
                <a:solidFill>
                  <a:srgbClr val="000000"/>
                </a:solidFill>
                <a:latin typeface="Times Roman"/>
                <a:ea typeface="Times Roman"/>
                <a:cs typeface="Times Roman"/>
                <a:sym typeface="Times Roman"/>
              </a:defRPr>
            </a:pPr>
            <a:r>
              <a:t>荒れ野に生える「ほうきの木（レテマ／ラエテム）」は、極度の乾燥に耐えるよう適応して　　おり、 イスラエル、ヨルダン、シナイ半島に広く見られる。</a:t>
            </a:r>
          </a:p>
        </p:txBody>
      </p:sp>
      <p:pic>
        <p:nvPicPr>
          <p:cNvPr id="744" name="retama_raetam2[1]" descr="retama_raetam2[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8467"/>
          <a:stretch>
            <a:fillRect/>
          </a:stretch>
        </p:blipFill>
        <p:spPr>
          <a:xfrm>
            <a:off x="0" y="1580439"/>
            <a:ext cx="9144000" cy="5277561"/>
          </a:xfrm>
          <a:prstGeom prst="rect">
            <a:avLst/>
          </a:prstGeom>
          <a:ln w="12700">
            <a:miter lim="400000"/>
          </a:ln>
        </p:spPr>
      </p:pic>
      <p:sp>
        <p:nvSpPr>
          <p:cNvPr id="745" name="Photo by Jackie Chambers, UBC Botanical Garden"/>
          <p:cNvSpPr txBox="1"/>
          <p:nvPr/>
        </p:nvSpPr>
        <p:spPr>
          <a:xfrm>
            <a:off x="274317" y="6172200"/>
            <a:ext cx="4861566"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000"/>
              </a:spcBef>
              <a:defRPr b="1">
                <a:latin typeface="Arial Narrow"/>
                <a:ea typeface="Arial Narrow"/>
                <a:cs typeface="Arial Narrow"/>
                <a:sym typeface="Arial Narrow"/>
              </a:defRPr>
            </a:lvl1pPr>
          </a:lstStyle>
          <a:p>
            <a:r>
              <a:t>Photo by Jackie Chambers, UBC Botanical Garden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ESN01" descr="ESN01"/>
          <p:cNvPicPr>
            <a:picLocks noChangeAspect="1"/>
          </p:cNvPicPr>
          <p:nvPr/>
        </p:nvPicPr>
        <p:blipFill>
          <a:blip r:embed="rId2"/>
          <a:stretch>
            <a:fillRect/>
          </a:stretch>
        </p:blipFill>
        <p:spPr>
          <a:xfrm>
            <a:off x="0" y="54190"/>
            <a:ext cx="9144000" cy="6803810"/>
          </a:xfrm>
          <a:prstGeom prst="rect">
            <a:avLst/>
          </a:prstGeom>
          <a:ln w="12700">
            <a:miter lim="400000"/>
          </a:ln>
        </p:spPr>
      </p:pic>
      <p:sp>
        <p:nvSpPr>
          <p:cNvPr id="748" name="線"/>
          <p:cNvSpPr/>
          <p:nvPr/>
        </p:nvSpPr>
        <p:spPr>
          <a:xfrm flipH="1">
            <a:off x="3657598" y="1219199"/>
            <a:ext cx="3429004" cy="4038602"/>
          </a:xfrm>
          <a:prstGeom prst="line">
            <a:avLst/>
          </a:prstGeom>
          <a:ln w="38100">
            <a:solidFill>
              <a:srgbClr val="FF3300"/>
            </a:solidFill>
            <a:tailEnd type="triangle"/>
          </a:ln>
        </p:spPr>
        <p:txBody>
          <a:bodyPr lIns="45718" tIns="45718" rIns="45718" bIns="45718"/>
          <a:lstStyle/>
          <a:p>
            <a:endParaRPr/>
          </a:p>
        </p:txBody>
      </p:sp>
      <p:sp>
        <p:nvSpPr>
          <p:cNvPr id="749" name="Elijah’s flight from Mt. Carmel to Mt. Horeb"/>
          <p:cNvSpPr txBox="1"/>
          <p:nvPr/>
        </p:nvSpPr>
        <p:spPr>
          <a:xfrm>
            <a:off x="2695042" y="5754718"/>
            <a:ext cx="6633016" cy="108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400"/>
              </a:spcBef>
              <a:defRPr sz="2500">
                <a:solidFill>
                  <a:srgbClr val="FFFFFF"/>
                </a:solidFill>
                <a:latin typeface="Arial Narrow"/>
                <a:ea typeface="Arial Narrow"/>
                <a:cs typeface="Arial Narrow"/>
                <a:sym typeface="Arial Narrow"/>
              </a:defRPr>
            </a:pPr>
            <a:r>
              <a:t>Elijah’s flight from Mt. Carmel to Mt. Horeb　</a:t>
            </a:r>
          </a:p>
          <a:p>
            <a:pPr>
              <a:spcBef>
                <a:spcPts val="1400"/>
              </a:spcBef>
              <a:defRPr sz="2500">
                <a:solidFill>
                  <a:srgbClr val="FFFFFF"/>
                </a:solidFill>
                <a:latin typeface="Arial Narrow"/>
                <a:ea typeface="Arial Narrow"/>
                <a:cs typeface="Arial Narrow"/>
                <a:sym typeface="Arial Narrow"/>
              </a:defRPr>
            </a:pPr>
            <a:r>
              <a:t>エリヤのカルメル山からホレブ山への逃走</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48"/>
                                        </p:tgtEl>
                                        <p:attrNameLst>
                                          <p:attrName>style.visibility</p:attrName>
                                        </p:attrNameLst>
                                      </p:cBhvr>
                                      <p:to>
                                        <p:strVal val="visible"/>
                                      </p:to>
                                    </p:set>
                                    <p:animEffect transition="in" filter="wipe(up)">
                                      <p:cBhvr>
                                        <p:cTn id="7" dur="1500"/>
                                        <p:tgtEl>
                                          <p:spTgt spid="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1"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96</a:t>
            </a:fld>
            <a:endParaRPr/>
          </a:p>
        </p:txBody>
      </p:sp>
      <p:sp>
        <p:nvSpPr>
          <p:cNvPr id="752" name="The Remarkable Difference!"/>
          <p:cNvSpPr txBox="1">
            <a:spLocks noGrp="1"/>
          </p:cNvSpPr>
          <p:nvPr>
            <p:ph type="title" idx="4294967295"/>
          </p:nvPr>
        </p:nvSpPr>
        <p:spPr>
          <a:xfrm>
            <a:off x="457200" y="533398"/>
            <a:ext cx="8229600" cy="1143004"/>
          </a:xfrm>
          <a:prstGeom prst="rect">
            <a:avLst/>
          </a:prstGeom>
        </p:spPr>
        <p:txBody>
          <a:bodyPr/>
          <a:lstStyle/>
          <a:p>
            <a:pPr defTabSz="731520">
              <a:defRPr sz="3520"/>
            </a:pPr>
            <a:r>
              <a:t>The Remarkable Difference!</a:t>
            </a:r>
            <a:r>
              <a:rPr sz="3360"/>
              <a:t>驚くべき違い！</a:t>
            </a:r>
          </a:p>
        </p:txBody>
      </p:sp>
      <p:sp>
        <p:nvSpPr>
          <p:cNvPr id="753" name="For Moses, God appeared in the cloud, earthquake and fire (Ex. 19:18; Dt. 4:12; 5:23-24).…"/>
          <p:cNvSpPr txBox="1">
            <a:spLocks noGrp="1"/>
          </p:cNvSpPr>
          <p:nvPr>
            <p:ph type="body" idx="4294967295"/>
          </p:nvPr>
        </p:nvSpPr>
        <p:spPr>
          <a:xfrm>
            <a:off x="226950" y="1828800"/>
            <a:ext cx="8900021" cy="5082589"/>
          </a:xfrm>
          <a:prstGeom prst="rect">
            <a:avLst/>
          </a:prstGeom>
        </p:spPr>
        <p:txBody>
          <a:bodyPr/>
          <a:lstStyle/>
          <a:p>
            <a:pPr marL="0" indent="0" defTabSz="566927">
              <a:spcBef>
                <a:spcPts val="400"/>
              </a:spcBef>
              <a:buSzTx/>
              <a:buNone/>
              <a:defRPr sz="2852"/>
            </a:pPr>
            <a:r>
              <a:rPr u="sng" dirty="0"/>
              <a:t>For Moses,</a:t>
            </a:r>
            <a:r>
              <a:rPr dirty="0"/>
              <a:t> God appeared in the cloud, earthquake</a:t>
            </a:r>
            <a:r>
              <a:rPr lang="en-US" dirty="0"/>
              <a:t>,</a:t>
            </a:r>
            <a:r>
              <a:rPr dirty="0"/>
              <a:t> and fire　　　　　 (Ex. 19:18; Dt. 4:12; 5:23-24).</a:t>
            </a:r>
            <a:endParaRPr i="1" u="sng" dirty="0"/>
          </a:p>
          <a:p>
            <a:pPr marL="0" indent="0" defTabSz="566927">
              <a:spcBef>
                <a:spcPts val="400"/>
              </a:spcBef>
              <a:buSzTx/>
              <a:buNone/>
              <a:defRPr sz="2852"/>
            </a:pPr>
            <a:r>
              <a:rPr u="sng" dirty="0"/>
              <a:t>For Elijah,</a:t>
            </a:r>
            <a:r>
              <a:rPr dirty="0"/>
              <a:t> God was NOT in the cloud, earthquake</a:t>
            </a:r>
            <a:r>
              <a:rPr lang="en-US" dirty="0"/>
              <a:t>,</a:t>
            </a:r>
            <a:r>
              <a:rPr dirty="0"/>
              <a:t> and fire　　　　　　 (1 Kg. 19:11b-12a)</a:t>
            </a:r>
            <a:r>
              <a:rPr lang="en-US" dirty="0"/>
              <a:t>.</a:t>
            </a:r>
            <a:r>
              <a:rPr dirty="0"/>
              <a:t>　Rather, he was in “the sound of silence” 　(</a:t>
            </a:r>
            <a:r>
              <a:rPr dirty="0">
                <a:latin typeface="HebrewTh"/>
                <a:ea typeface="HebrewTh"/>
                <a:cs typeface="HebrewTh"/>
                <a:sym typeface="HebrewTh"/>
              </a:rPr>
              <a:t>hq0!da hmAmAD4 </a:t>
            </a:r>
            <a:r>
              <a:rPr dirty="0" err="1">
                <a:latin typeface="HebrewTh"/>
                <a:ea typeface="HebrewTh"/>
                <a:cs typeface="HebrewTh"/>
                <a:sym typeface="HebrewTh"/>
              </a:rPr>
              <a:t>lOq</a:t>
            </a:r>
            <a:r>
              <a:rPr dirty="0"/>
              <a:t>)　</a:t>
            </a:r>
          </a:p>
          <a:p>
            <a:pPr marL="0" indent="0" defTabSz="566927">
              <a:spcBef>
                <a:spcPts val="400"/>
              </a:spcBef>
              <a:buSzTx/>
              <a:buNone/>
              <a:defRPr sz="1984"/>
            </a:pPr>
            <a:endParaRPr dirty="0"/>
          </a:p>
          <a:p>
            <a:pPr marL="0" indent="0" defTabSz="566927">
              <a:spcBef>
                <a:spcPts val="400"/>
              </a:spcBef>
              <a:buClrTx/>
              <a:buSzTx/>
              <a:buNone/>
              <a:defRPr sz="2170" b="1"/>
            </a:pPr>
            <a:r>
              <a:rPr u="sng" dirty="0" err="1"/>
              <a:t>モーセ</a:t>
            </a:r>
            <a:r>
              <a:rPr dirty="0" err="1"/>
              <a:t>にとって、神は雲、地震、火の中に現れた</a:t>
            </a:r>
            <a:r>
              <a:rPr dirty="0"/>
              <a:t>　　　　　　　　　　　　　　（出エジプト19:18、申4:12、5:23～24） </a:t>
            </a:r>
            <a:br>
              <a:rPr dirty="0"/>
            </a:br>
            <a:r>
              <a:rPr u="sng" dirty="0" err="1"/>
              <a:t>エリヤ</a:t>
            </a:r>
            <a:r>
              <a:rPr dirty="0" err="1"/>
              <a:t>にとっては、神は雲、地震、火の中にはいなかった</a:t>
            </a:r>
            <a:r>
              <a:rPr dirty="0"/>
              <a:t>                                         （1列19:11節後半〜12節前半）</a:t>
            </a:r>
            <a:br>
              <a:rPr dirty="0"/>
            </a:br>
            <a:r>
              <a:rPr dirty="0" err="1"/>
              <a:t>むしろ、神は「静けさの音</a:t>
            </a:r>
            <a:r>
              <a:rPr dirty="0"/>
              <a:t>」（</a:t>
            </a:r>
            <a:r>
              <a:rPr dirty="0">
                <a:latin typeface="HebrewTh" pitchFamily="2" charset="0"/>
              </a:rPr>
              <a:t>hq0!da hmAmAD4 </a:t>
            </a:r>
            <a:r>
              <a:rPr dirty="0" err="1">
                <a:latin typeface="HebrewTh" pitchFamily="2" charset="0"/>
              </a:rPr>
              <a:t>lOq</a:t>
            </a:r>
            <a:r>
              <a:rPr dirty="0" err="1"/>
              <a:t>）におられた</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53">
                                            <p:bg/>
                                          </p:spTgt>
                                        </p:tgtEl>
                                        <p:attrNameLst>
                                          <p:attrName>style.visibility</p:attrName>
                                        </p:attrNameLst>
                                      </p:cBhvr>
                                      <p:to>
                                        <p:strVal val="visible"/>
                                      </p:to>
                                    </p:set>
                                    <p:anim calcmode="lin" valueType="num">
                                      <p:cBhvr>
                                        <p:cTn id="7" dur="500" fill="hold"/>
                                        <p:tgtEl>
                                          <p:spTgt spid="753">
                                            <p:bg/>
                                          </p:spTgt>
                                        </p:tgtEl>
                                        <p:attrNameLst>
                                          <p:attrName>ppt_x</p:attrName>
                                        </p:attrNameLst>
                                      </p:cBhvr>
                                      <p:tavLst>
                                        <p:tav tm="0">
                                          <p:val>
                                            <p:strVal val="0-#ppt_w/2"/>
                                          </p:val>
                                        </p:tav>
                                        <p:tav tm="100000">
                                          <p:val>
                                            <p:strVal val="#ppt_x"/>
                                          </p:val>
                                        </p:tav>
                                      </p:tavLst>
                                    </p:anim>
                                    <p:anim calcmode="lin" valueType="num">
                                      <p:cBhvr>
                                        <p:cTn id="8" dur="500" fill="hold"/>
                                        <p:tgtEl>
                                          <p:spTgt spid="75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53">
                                            <p:txEl>
                                              <p:pRg st="0" end="0"/>
                                            </p:txEl>
                                          </p:spTgt>
                                        </p:tgtEl>
                                        <p:attrNameLst>
                                          <p:attrName>style.visibility</p:attrName>
                                        </p:attrNameLst>
                                      </p:cBhvr>
                                      <p:to>
                                        <p:strVal val="visible"/>
                                      </p:to>
                                    </p:set>
                                    <p:anim calcmode="lin" valueType="num">
                                      <p:cBhvr>
                                        <p:cTn id="11" dur="500" fill="hold"/>
                                        <p:tgtEl>
                                          <p:spTgt spid="75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5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53">
                                            <p:txEl>
                                              <p:pRg st="1" end="1"/>
                                            </p:txEl>
                                          </p:spTgt>
                                        </p:tgtEl>
                                        <p:attrNameLst>
                                          <p:attrName>style.visibility</p:attrName>
                                        </p:attrNameLst>
                                      </p:cBhvr>
                                      <p:to>
                                        <p:strVal val="visible"/>
                                      </p:to>
                                    </p:set>
                                    <p:anim calcmode="lin" valueType="num">
                                      <p:cBhvr>
                                        <p:cTn id="16" dur="500" fill="hold"/>
                                        <p:tgtEl>
                                          <p:spTgt spid="75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5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53">
                                            <p:txEl>
                                              <p:pRg st="3" end="3"/>
                                            </p:txEl>
                                          </p:spTgt>
                                        </p:tgtEl>
                                        <p:attrNameLst>
                                          <p:attrName>style.visibility</p:attrName>
                                        </p:attrNameLst>
                                      </p:cBhvr>
                                      <p:to>
                                        <p:strVal val="visible"/>
                                      </p:to>
                                    </p:set>
                                    <p:anim calcmode="lin" valueType="num">
                                      <p:cBhvr>
                                        <p:cTn id="21" dur="500" fill="hold"/>
                                        <p:tgtEl>
                                          <p:spTgt spid="753">
                                            <p:txEl>
                                              <p:pRg st="3" end="3"/>
                                            </p:txEl>
                                          </p:spTgt>
                                        </p:tgtEl>
                                        <p:attrNameLst>
                                          <p:attrName>ppt_x</p:attrName>
                                        </p:attrNameLst>
                                      </p:cBhvr>
                                      <p:tavLst>
                                        <p:tav tm="0">
                                          <p:val>
                                            <p:strVal val="0-#ppt_w/2"/>
                                          </p:val>
                                        </p:tav>
                                        <p:tav tm="100000">
                                          <p:val>
                                            <p:strVal val="#ppt_x"/>
                                          </p:val>
                                        </p:tav>
                                      </p:tavLst>
                                    </p:anim>
                                    <p:anim calcmode="lin" valueType="num">
                                      <p:cBhvr>
                                        <p:cTn id="22" dur="500" fill="hold"/>
                                        <p:tgtEl>
                                          <p:spTgt spid="75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1" build="p" bldLvl="5"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97</a:t>
            </a:fld>
            <a:endParaRPr/>
          </a:p>
        </p:txBody>
      </p:sp>
      <p:sp>
        <p:nvSpPr>
          <p:cNvPr id="756" name="The Remarkable Difference!"/>
          <p:cNvSpPr txBox="1">
            <a:spLocks noGrp="1"/>
          </p:cNvSpPr>
          <p:nvPr>
            <p:ph type="title" idx="4294967295"/>
          </p:nvPr>
        </p:nvSpPr>
        <p:spPr>
          <a:xfrm>
            <a:off x="457200" y="533398"/>
            <a:ext cx="8229600" cy="1143004"/>
          </a:xfrm>
          <a:prstGeom prst="rect">
            <a:avLst/>
          </a:prstGeom>
        </p:spPr>
        <p:txBody>
          <a:bodyPr/>
          <a:lstStyle/>
          <a:p>
            <a:pPr defTabSz="731520">
              <a:defRPr sz="3520"/>
            </a:pPr>
            <a:r>
              <a:t>The Remarkable Difference!</a:t>
            </a:r>
            <a:r>
              <a:rPr sz="3360"/>
              <a:t>驚くべき違い！</a:t>
            </a:r>
          </a:p>
        </p:txBody>
      </p:sp>
      <p:sp>
        <p:nvSpPr>
          <p:cNvPr id="757" name="角丸四角形"/>
          <p:cNvSpPr/>
          <p:nvPr/>
        </p:nvSpPr>
        <p:spPr>
          <a:xfrm>
            <a:off x="266700" y="1829096"/>
            <a:ext cx="8610600" cy="2514601"/>
          </a:xfrm>
          <a:prstGeom prst="roundRect">
            <a:avLst>
              <a:gd name="adj" fmla="val 16667"/>
            </a:avLst>
          </a:prstGeom>
          <a:gradFill>
            <a:gsLst>
              <a:gs pos="0">
                <a:srgbClr val="89886B"/>
              </a:gs>
              <a:gs pos="50000">
                <a:srgbClr val="B3B28C"/>
              </a:gs>
              <a:gs pos="100000">
                <a:srgbClr val="89886B"/>
              </a:gs>
            </a:gsLst>
            <a:lin ang="13500000"/>
          </a:gradFill>
          <a:ln>
            <a:solidFill>
              <a:srgbClr val="000000"/>
            </a:solidFill>
          </a:ln>
        </p:spPr>
        <p:txBody>
          <a:bodyPr lIns="45718" tIns="45718" rIns="45718" bIns="45718" anchor="ctr"/>
          <a:lstStyle/>
          <a:p>
            <a:pPr>
              <a:defRPr>
                <a:latin typeface="Times New Roman"/>
                <a:ea typeface="Times New Roman"/>
                <a:cs typeface="Times New Roman"/>
                <a:sym typeface="Times New Roman"/>
              </a:defRPr>
            </a:pPr>
            <a:endParaRPr/>
          </a:p>
        </p:txBody>
      </p:sp>
      <p:sp>
        <p:nvSpPr>
          <p:cNvPr id="758" name="This difference underscored the contrast between Yahweh and Ba’al.   Ba’al (Lord Thunder) must never be confused with the mystery of Yahweh, who could speak as the sovereign God even in the sound of silence."/>
          <p:cNvSpPr txBox="1"/>
          <p:nvPr/>
        </p:nvSpPr>
        <p:spPr>
          <a:xfrm>
            <a:off x="731520" y="1824333"/>
            <a:ext cx="7680960" cy="2250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600"/>
              </a:spcBef>
              <a:defRPr sz="2800" b="1" u="sng">
                <a:solidFill>
                  <a:srgbClr val="CC0000"/>
                </a:solidFill>
                <a:effectLst>
                  <a:outerShdw blurRad="12700" dist="25400" dir="2700000" rotWithShape="0">
                    <a:srgbClr val="000000"/>
                  </a:outerShdw>
                </a:effectLst>
                <a:latin typeface="Eras Demi ITC"/>
                <a:ea typeface="Eras Demi ITC"/>
                <a:cs typeface="Eras Demi ITC"/>
                <a:sym typeface="Eras Demi ITC"/>
              </a:defRPr>
            </a:pPr>
            <a:r>
              <a:t>This difference underscored the contrast between Yahweh and Ba’al.</a:t>
            </a:r>
            <a:r>
              <a:rPr u="none"/>
              <a:t>   Ba’al (Lord Thunder) must never be confused with the mystery of Yahweh, who could speak as the sovereign God even in the sound of silence.</a:t>
            </a:r>
          </a:p>
        </p:txBody>
      </p:sp>
      <p:sp>
        <p:nvSpPr>
          <p:cNvPr id="759" name="角丸四角形"/>
          <p:cNvSpPr/>
          <p:nvPr/>
        </p:nvSpPr>
        <p:spPr>
          <a:xfrm>
            <a:off x="266700" y="4424951"/>
            <a:ext cx="8610600" cy="2356404"/>
          </a:xfrm>
          <a:prstGeom prst="roundRect">
            <a:avLst>
              <a:gd name="adj" fmla="val 17786"/>
            </a:avLst>
          </a:prstGeom>
          <a:gradFill>
            <a:gsLst>
              <a:gs pos="0">
                <a:srgbClr val="89886B"/>
              </a:gs>
              <a:gs pos="50000">
                <a:srgbClr val="B3B28C"/>
              </a:gs>
              <a:gs pos="100000">
                <a:srgbClr val="89886B"/>
              </a:gs>
            </a:gsLst>
            <a:lin ang="13500000"/>
          </a:gradFill>
          <a:ln>
            <a:solidFill>
              <a:srgbClr val="000000"/>
            </a:solidFill>
          </a:ln>
        </p:spPr>
        <p:txBody>
          <a:bodyPr lIns="45718" tIns="45718" rIns="45718" bIns="45718" anchor="ctr"/>
          <a:lstStyle/>
          <a:p>
            <a:pPr defTabSz="457200">
              <a:defRPr sz="1200">
                <a:latin typeface="Times Roman"/>
                <a:ea typeface="Times Roman"/>
                <a:cs typeface="Times Roman"/>
                <a:sym typeface="Times Roman"/>
              </a:defRPr>
            </a:pPr>
            <a:endParaRPr/>
          </a:p>
        </p:txBody>
      </p:sp>
      <p:sp>
        <p:nvSpPr>
          <p:cNvPr id="760" name="This difference underscored the contrast between Yahweh and Ba’al.   Ba’al (Lord Thunder) must never be confused with the mystery of Yahweh, who could speak as the sovereign God even in the sound of silence."/>
          <p:cNvSpPr txBox="1"/>
          <p:nvPr/>
        </p:nvSpPr>
        <p:spPr>
          <a:xfrm>
            <a:off x="627319" y="4496391"/>
            <a:ext cx="7990964" cy="235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1600"/>
              </a:spcBef>
              <a:defRPr sz="2500" b="1" u="sng">
                <a:solidFill>
                  <a:srgbClr val="CC0000"/>
                </a:solidFill>
                <a:effectLst>
                  <a:outerShdw blurRad="12700" dist="25400" dir="2700000" rotWithShape="0">
                    <a:srgbClr val="000000"/>
                  </a:outerShdw>
                </a:effectLst>
                <a:latin typeface="Eras Demi ITC"/>
                <a:ea typeface="Eras Demi ITC"/>
                <a:cs typeface="Eras Demi ITC"/>
                <a:sym typeface="Eras Demi ITC"/>
              </a:defRPr>
            </a:lvl1pPr>
          </a:lstStyle>
          <a:p>
            <a:r>
              <a:t>This この違いは、ヤハウェとバアルとの対比を際立たせるものであった。「雷の主」であるバアルは、沈黙の中にあっても主権者なる神として語りうるヤハウェの神秘とは、決して混同されてはならない。</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7"/>
                                        </p:tgtEl>
                                        <p:attrNameLst>
                                          <p:attrName>style.visibility</p:attrName>
                                        </p:attrNameLst>
                                      </p:cBhvr>
                                      <p:to>
                                        <p:strVal val="visible"/>
                                      </p:to>
                                    </p:set>
                                    <p:animEffect transition="in" filter="fade">
                                      <p:cBhvr>
                                        <p:cTn id="7" dur="500"/>
                                        <p:tgtEl>
                                          <p:spTgt spid="757"/>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758"/>
                                        </p:tgtEl>
                                        <p:attrNameLst>
                                          <p:attrName>style.visibility</p:attrName>
                                        </p:attrNameLst>
                                      </p:cBhvr>
                                      <p:to>
                                        <p:strVal val="visible"/>
                                      </p:to>
                                    </p:set>
                                    <p:animEffect transition="in" filter="fade">
                                      <p:cBhvr>
                                        <p:cTn id="11" dur="500"/>
                                        <p:tgtEl>
                                          <p:spTgt spid="7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759"/>
                                        </p:tgtEl>
                                        <p:attrNameLst>
                                          <p:attrName>style.visibility</p:attrName>
                                        </p:attrNameLst>
                                      </p:cBhvr>
                                      <p:to>
                                        <p:strVal val="visible"/>
                                      </p:to>
                                    </p:set>
                                    <p:animEffect transition="in" filter="fade">
                                      <p:cBhvr>
                                        <p:cTn id="16" dur="500"/>
                                        <p:tgtEl>
                                          <p:spTgt spid="759"/>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760"/>
                                        </p:tgtEl>
                                        <p:attrNameLst>
                                          <p:attrName>style.visibility</p:attrName>
                                        </p:attrNameLst>
                                      </p:cBhvr>
                                      <p:to>
                                        <p:strVal val="visible"/>
                                      </p:to>
                                    </p:set>
                                    <p:animEffect transition="in" filter="fade">
                                      <p:cBhvr>
                                        <p:cTn id="20" dur="500"/>
                                        <p:tgtEl>
                                          <p:spTgt spid="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 grpId="1" animBg="1" advAuto="0"/>
      <p:bldP spid="758" grpId="2" animBg="1" advAuto="0"/>
      <p:bldP spid="759" grpId="3" animBg="1" advAuto="0"/>
      <p:bldP spid="760" grpId="4"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スライド番号"/>
          <p:cNvSpPr txBox="1">
            <a:spLocks noGrp="1"/>
          </p:cNvSpPr>
          <p:nvPr>
            <p:ph type="sldNum" sz="quarter" idx="4294967295"/>
          </p:nvPr>
        </p:nvSpPr>
        <p:spPr>
          <a:xfrm>
            <a:off x="8441397" y="6248400"/>
            <a:ext cx="245400" cy="226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rPr/>
              <a:t>98</a:t>
            </a:fld>
            <a:endParaRPr/>
          </a:p>
        </p:txBody>
      </p:sp>
      <p:sp>
        <p:nvSpPr>
          <p:cNvPr id="763" name="Elijah’s New Commission (1 Kg. 19:15-18)"/>
          <p:cNvSpPr txBox="1">
            <a:spLocks noGrp="1"/>
          </p:cNvSpPr>
          <p:nvPr>
            <p:ph type="title" idx="4294967295"/>
          </p:nvPr>
        </p:nvSpPr>
        <p:spPr>
          <a:xfrm>
            <a:off x="304800" y="533398"/>
            <a:ext cx="8686800" cy="1143004"/>
          </a:xfrm>
          <a:prstGeom prst="rect">
            <a:avLst/>
          </a:prstGeom>
        </p:spPr>
        <p:txBody>
          <a:bodyPr/>
          <a:lstStyle/>
          <a:p>
            <a:pPr defTabSz="704087">
              <a:defRPr sz="3387"/>
            </a:pPr>
            <a:r>
              <a:t>Elijah’s New Commission </a:t>
            </a:r>
            <a:r>
              <a:rPr sz="2156"/>
              <a:t>(1 Kg/1列 19:15-18)</a:t>
            </a:r>
          </a:p>
          <a:p>
            <a:pPr defTabSz="704087">
              <a:defRPr sz="3234"/>
            </a:pPr>
            <a:r>
              <a:t>エリヤへの新たな召命　</a:t>
            </a:r>
          </a:p>
        </p:txBody>
      </p:sp>
      <p:sp>
        <p:nvSpPr>
          <p:cNvPr id="764" name="Elijah’s commission sent him back northward, where he was to……"/>
          <p:cNvSpPr txBox="1">
            <a:spLocks noGrp="1"/>
          </p:cNvSpPr>
          <p:nvPr>
            <p:ph type="body" sz="half" idx="4294967295"/>
          </p:nvPr>
        </p:nvSpPr>
        <p:spPr>
          <a:xfrm>
            <a:off x="328924" y="1854845"/>
            <a:ext cx="8839201" cy="2349296"/>
          </a:xfrm>
          <a:prstGeom prst="rect">
            <a:avLst/>
          </a:prstGeom>
        </p:spPr>
        <p:txBody>
          <a:bodyPr>
            <a:normAutofit lnSpcReduction="10000"/>
          </a:bodyPr>
          <a:lstStyle/>
          <a:p>
            <a:pPr marL="347726" indent="-347726" defTabSz="676655">
              <a:lnSpc>
                <a:spcPct val="90000"/>
              </a:lnSpc>
              <a:spcBef>
                <a:spcPts val="500"/>
              </a:spcBef>
              <a:buSzTx/>
              <a:buNone/>
              <a:defRPr sz="2368" b="1"/>
            </a:pPr>
            <a:r>
              <a:rPr dirty="0"/>
              <a:t>Elijah’s commission sent him back northward, where he was to…</a:t>
            </a:r>
          </a:p>
          <a:p>
            <a:pPr marL="347726" indent="-347726" defTabSz="676655">
              <a:lnSpc>
                <a:spcPct val="90000"/>
              </a:lnSpc>
              <a:spcBef>
                <a:spcPts val="400"/>
              </a:spcBef>
              <a:defRPr sz="2072" b="1" i="1"/>
            </a:pPr>
            <a:r>
              <a:rPr dirty="0"/>
              <a:t>…anoint Hazael as the King of Aram</a:t>
            </a:r>
          </a:p>
          <a:p>
            <a:pPr marL="671956" lvl="1" indent="-323055" defTabSz="676655">
              <a:lnSpc>
                <a:spcPct val="90000"/>
              </a:lnSpc>
              <a:spcBef>
                <a:spcPts val="0"/>
              </a:spcBef>
              <a:buClr>
                <a:schemeClr val="accent2"/>
              </a:buClr>
              <a:defRPr sz="1776" i="1"/>
            </a:pPr>
            <a:r>
              <a:rPr dirty="0"/>
              <a:t>Hazael was to be Yahweh’s instrument of discipline for wayward Israel</a:t>
            </a:r>
          </a:p>
          <a:p>
            <a:pPr marL="671956" lvl="1" indent="-323055" defTabSz="676655">
              <a:lnSpc>
                <a:spcPct val="90000"/>
              </a:lnSpc>
              <a:spcBef>
                <a:spcPts val="0"/>
              </a:spcBef>
              <a:buClr>
                <a:schemeClr val="accent2"/>
              </a:buClr>
              <a:defRPr sz="1776" i="1"/>
            </a:pPr>
            <a:r>
              <a:rPr dirty="0"/>
              <a:t>This anointing would be fulfilled in the office of Elisha (cf. 2 Kg. 8)</a:t>
            </a:r>
          </a:p>
          <a:p>
            <a:pPr marL="347726" indent="-347726" defTabSz="676655">
              <a:lnSpc>
                <a:spcPct val="90000"/>
              </a:lnSpc>
              <a:spcBef>
                <a:spcPts val="400"/>
              </a:spcBef>
              <a:defRPr sz="2072" b="1" i="1"/>
            </a:pPr>
            <a:r>
              <a:rPr dirty="0"/>
              <a:t>…anoint Jehu as the King of Israel</a:t>
            </a:r>
          </a:p>
          <a:p>
            <a:pPr marL="671956" lvl="1" indent="-323055" defTabSz="676655">
              <a:lnSpc>
                <a:spcPct val="90000"/>
              </a:lnSpc>
              <a:spcBef>
                <a:spcPts val="0"/>
              </a:spcBef>
              <a:buClr>
                <a:schemeClr val="accent2"/>
              </a:buClr>
              <a:defRPr sz="1776" i="1"/>
            </a:pPr>
            <a:r>
              <a:rPr dirty="0"/>
              <a:t>Jehu would exterminate the family of Ahab (cf. 2 Kg. 9-10)</a:t>
            </a:r>
          </a:p>
          <a:p>
            <a:pPr marL="347726" indent="-347726" defTabSz="676655">
              <a:lnSpc>
                <a:spcPct val="90000"/>
              </a:lnSpc>
              <a:spcBef>
                <a:spcPts val="400"/>
              </a:spcBef>
              <a:defRPr sz="2072" b="1" i="1"/>
            </a:pPr>
            <a:r>
              <a:rPr dirty="0"/>
              <a:t>…anoint Elisha, his prophetic successor</a:t>
            </a:r>
          </a:p>
          <a:p>
            <a:pPr marL="671956" lvl="1" indent="-323055" defTabSz="676655">
              <a:lnSpc>
                <a:spcPct val="90000"/>
              </a:lnSpc>
              <a:spcBef>
                <a:spcPts val="0"/>
              </a:spcBef>
              <a:buClr>
                <a:schemeClr val="accent2"/>
              </a:buClr>
              <a:defRPr sz="1776" i="1"/>
            </a:pPr>
            <a:r>
              <a:rPr dirty="0"/>
              <a:t>Between Hazael, Jehu and Elisha, the family of Ahab and Jezebel would be wiped out!</a:t>
            </a:r>
          </a:p>
        </p:txBody>
      </p:sp>
      <p:sp>
        <p:nvSpPr>
          <p:cNvPr id="765" name="Elijah’s commission sent him back northward, where he was to……"/>
          <p:cNvSpPr txBox="1"/>
          <p:nvPr/>
        </p:nvSpPr>
        <p:spPr>
          <a:xfrm>
            <a:off x="303525" y="4204141"/>
            <a:ext cx="8890000" cy="2560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00736" indent="-300736" defTabSz="585215">
              <a:lnSpc>
                <a:spcPct val="90000"/>
              </a:lnSpc>
              <a:spcBef>
                <a:spcPts val="400"/>
              </a:spcBef>
              <a:buClr>
                <a:srgbClr val="660000"/>
              </a:buClr>
              <a:defRPr sz="2048" b="1">
                <a:latin typeface="Times New Roman"/>
                <a:ea typeface="Times New Roman"/>
                <a:cs typeface="Times New Roman"/>
                <a:sym typeface="Times New Roman"/>
              </a:defRPr>
            </a:pPr>
            <a:r>
              <a:rPr dirty="0" err="1"/>
              <a:t>エリヤへの任命は彼を再び北へと遣わし、彼はそこで</a:t>
            </a:r>
            <a:r>
              <a:rPr dirty="0"/>
              <a:t>…</a:t>
            </a:r>
          </a:p>
          <a:p>
            <a:pPr marL="300736" indent="-300736" defTabSz="585215">
              <a:lnSpc>
                <a:spcPct val="90000"/>
              </a:lnSpc>
              <a:spcBef>
                <a:spcPts val="300"/>
              </a:spcBef>
              <a:buClr>
                <a:srgbClr val="660000"/>
              </a:buClr>
              <a:buSzPct val="70000"/>
              <a:buChar char="□"/>
              <a:defRPr sz="1792" b="1" i="1">
                <a:latin typeface="Times New Roman"/>
                <a:ea typeface="Times New Roman"/>
                <a:cs typeface="Times New Roman"/>
                <a:sym typeface="Times New Roman"/>
              </a:defRPr>
            </a:pPr>
            <a:r>
              <a:rPr dirty="0"/>
              <a:t>…</a:t>
            </a:r>
            <a:r>
              <a:rPr dirty="0" err="1"/>
              <a:t>アラムの王としてのハザエル</a:t>
            </a:r>
            <a:endParaRPr dirty="0"/>
          </a:p>
          <a:p>
            <a:pPr marL="581151" lvl="1" indent="-279399" defTabSz="585215">
              <a:lnSpc>
                <a:spcPct val="90000"/>
              </a:lnSpc>
              <a:buClr>
                <a:schemeClr val="accent2"/>
              </a:buClr>
              <a:buSzPct val="75000"/>
              <a:buChar char="■"/>
              <a:defRPr sz="1471" i="1">
                <a:latin typeface="Times New Roman"/>
                <a:ea typeface="Times New Roman"/>
                <a:cs typeface="Times New Roman"/>
                <a:sym typeface="Times New Roman"/>
              </a:defRPr>
            </a:pPr>
            <a:r>
              <a:rPr dirty="0" err="1"/>
              <a:t>ハザエルは、道を踏み外したイスラエルに対するヤハウェの懲らしめの器となるはずであった</a:t>
            </a:r>
            <a:r>
              <a:rPr dirty="0"/>
              <a:t>。</a:t>
            </a:r>
            <a:endParaRPr sz="1536" dirty="0"/>
          </a:p>
          <a:p>
            <a:pPr marL="581151" lvl="1" indent="-279399" defTabSz="585215">
              <a:lnSpc>
                <a:spcPct val="90000"/>
              </a:lnSpc>
              <a:buClr>
                <a:schemeClr val="accent2"/>
              </a:buClr>
              <a:buSzPct val="75000"/>
              <a:buChar char="■"/>
              <a:defRPr sz="1536" i="1">
                <a:latin typeface="Times New Roman"/>
                <a:ea typeface="Times New Roman"/>
                <a:cs typeface="Times New Roman"/>
                <a:sym typeface="Times New Roman"/>
              </a:defRPr>
            </a:pPr>
            <a:r>
              <a:rPr dirty="0"/>
              <a:t>この油注ぎは、エリシャの務めの中で成就することになる（参：2列8章）</a:t>
            </a:r>
          </a:p>
          <a:p>
            <a:pPr marL="300736" indent="-300736" defTabSz="585215">
              <a:lnSpc>
                <a:spcPct val="90000"/>
              </a:lnSpc>
              <a:spcBef>
                <a:spcPts val="300"/>
              </a:spcBef>
              <a:buClr>
                <a:srgbClr val="660000"/>
              </a:buClr>
              <a:buSzPct val="70000"/>
              <a:buChar char="□"/>
              <a:defRPr sz="1792" b="1" i="1">
                <a:latin typeface="Times New Roman"/>
                <a:ea typeface="Times New Roman"/>
                <a:cs typeface="Times New Roman"/>
                <a:sym typeface="Times New Roman"/>
              </a:defRPr>
            </a:pPr>
            <a:r>
              <a:rPr dirty="0"/>
              <a:t>…</a:t>
            </a:r>
            <a:r>
              <a:rPr dirty="0" err="1"/>
              <a:t>イスラエルの王としてのエフーの任命</a:t>
            </a:r>
            <a:endParaRPr dirty="0"/>
          </a:p>
          <a:p>
            <a:pPr marL="581151" lvl="1" indent="-279399" defTabSz="585215">
              <a:lnSpc>
                <a:spcPct val="90000"/>
              </a:lnSpc>
              <a:buClr>
                <a:schemeClr val="accent2"/>
              </a:buClr>
              <a:buSzPct val="75000"/>
              <a:buChar char="■"/>
              <a:defRPr sz="1536" i="1">
                <a:latin typeface="Times New Roman"/>
                <a:ea typeface="Times New Roman"/>
                <a:cs typeface="Times New Roman"/>
                <a:sym typeface="Times New Roman"/>
              </a:defRPr>
            </a:pPr>
            <a:r>
              <a:rPr dirty="0"/>
              <a:t>エフーはアハブの家を根絶やしにすることになる（参：2列9–10章）</a:t>
            </a:r>
          </a:p>
          <a:p>
            <a:pPr marL="300736" indent="-300736" defTabSz="585215">
              <a:lnSpc>
                <a:spcPct val="90000"/>
              </a:lnSpc>
              <a:spcBef>
                <a:spcPts val="300"/>
              </a:spcBef>
              <a:buClr>
                <a:srgbClr val="660000"/>
              </a:buClr>
              <a:buSzPct val="70000"/>
              <a:buChar char="□"/>
              <a:defRPr sz="1792" b="1" i="1">
                <a:latin typeface="Times New Roman"/>
                <a:ea typeface="Times New Roman"/>
                <a:cs typeface="Times New Roman"/>
                <a:sym typeface="Times New Roman"/>
              </a:defRPr>
            </a:pPr>
            <a:r>
              <a:rPr dirty="0"/>
              <a:t>… </a:t>
            </a:r>
            <a:r>
              <a:rPr dirty="0" err="1"/>
              <a:t>預言者としての後継者、エリシャの任命</a:t>
            </a:r>
            <a:endParaRPr dirty="0"/>
          </a:p>
          <a:p>
            <a:pPr marL="581151" lvl="1" indent="-279399" defTabSz="585215">
              <a:lnSpc>
                <a:spcPct val="90000"/>
              </a:lnSpc>
              <a:buClr>
                <a:schemeClr val="accent2"/>
              </a:buClr>
              <a:buSzPct val="75000"/>
              <a:buChar char="■"/>
              <a:defRPr sz="1536" i="1">
                <a:latin typeface="Times New Roman"/>
                <a:ea typeface="Times New Roman"/>
                <a:cs typeface="Times New Roman"/>
                <a:sym typeface="Times New Roman"/>
              </a:defRPr>
            </a:pPr>
            <a:r>
              <a:rPr dirty="0" err="1"/>
              <a:t>エリヤはエリシャに油を注ぎ、自らの預言者としての後継者とする</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764">
                                            <p:bg/>
                                          </p:spTgt>
                                        </p:tgtEl>
                                        <p:attrNameLst>
                                          <p:attrName>style.visibility</p:attrName>
                                        </p:attrNameLst>
                                      </p:cBhvr>
                                      <p:to>
                                        <p:strVal val="visible"/>
                                      </p:to>
                                    </p:set>
                                    <p:anim calcmode="lin" valueType="num">
                                      <p:cBhvr>
                                        <p:cTn id="7" dur="500" fill="hold"/>
                                        <p:tgtEl>
                                          <p:spTgt spid="764">
                                            <p:bg/>
                                          </p:spTgt>
                                        </p:tgtEl>
                                        <p:attrNameLst>
                                          <p:attrName>ppt_w</p:attrName>
                                        </p:attrNameLst>
                                      </p:cBhvr>
                                      <p:tavLst>
                                        <p:tav tm="0">
                                          <p:val>
                                            <p:fltVal val="0"/>
                                          </p:val>
                                        </p:tav>
                                        <p:tav tm="100000">
                                          <p:val>
                                            <p:strVal val="#ppt_w"/>
                                          </p:val>
                                        </p:tav>
                                      </p:tavLst>
                                    </p:anim>
                                    <p:anim calcmode="lin" valueType="num">
                                      <p:cBhvr>
                                        <p:cTn id="8" dur="500" fill="hold"/>
                                        <p:tgtEl>
                                          <p:spTgt spid="76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64">
                                            <p:txEl>
                                              <p:pRg st="0" end="0"/>
                                            </p:txEl>
                                          </p:spTgt>
                                        </p:tgtEl>
                                        <p:attrNameLst>
                                          <p:attrName>style.visibility</p:attrName>
                                        </p:attrNameLst>
                                      </p:cBhvr>
                                      <p:to>
                                        <p:strVal val="visible"/>
                                      </p:to>
                                    </p:set>
                                    <p:anim calcmode="lin" valueType="num">
                                      <p:cBhvr>
                                        <p:cTn id="11" dur="500" fill="hold"/>
                                        <p:tgtEl>
                                          <p:spTgt spid="76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6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64">
                                            <p:txEl>
                                              <p:pRg st="1" end="1"/>
                                            </p:txEl>
                                          </p:spTgt>
                                        </p:tgtEl>
                                        <p:attrNameLst>
                                          <p:attrName>style.visibility</p:attrName>
                                        </p:attrNameLst>
                                      </p:cBhvr>
                                      <p:to>
                                        <p:strVal val="visible"/>
                                      </p:to>
                                    </p:set>
                                    <p:anim calcmode="lin" valueType="num">
                                      <p:cBhvr>
                                        <p:cTn id="16" dur="500" fill="hold"/>
                                        <p:tgtEl>
                                          <p:spTgt spid="76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6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764">
                                            <p:txEl>
                                              <p:pRg st="2" end="2"/>
                                            </p:txEl>
                                          </p:spTgt>
                                        </p:tgtEl>
                                        <p:attrNameLst>
                                          <p:attrName>style.visibility</p:attrName>
                                        </p:attrNameLst>
                                      </p:cBhvr>
                                      <p:to>
                                        <p:strVal val="visible"/>
                                      </p:to>
                                    </p:set>
                                    <p:anim calcmode="lin" valueType="num">
                                      <p:cBhvr>
                                        <p:cTn id="21" dur="500" fill="hold"/>
                                        <p:tgtEl>
                                          <p:spTgt spid="76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6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764">
                                            <p:txEl>
                                              <p:pRg st="3" end="3"/>
                                            </p:txEl>
                                          </p:spTgt>
                                        </p:tgtEl>
                                        <p:attrNameLst>
                                          <p:attrName>style.visibility</p:attrName>
                                        </p:attrNameLst>
                                      </p:cBhvr>
                                      <p:to>
                                        <p:strVal val="visible"/>
                                      </p:to>
                                    </p:set>
                                    <p:anim calcmode="lin" valueType="num">
                                      <p:cBhvr>
                                        <p:cTn id="27" dur="500" fill="hold"/>
                                        <p:tgtEl>
                                          <p:spTgt spid="76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64">
                                            <p:txEl>
                                              <p:pRg st="3" end="3"/>
                                            </p:txEl>
                                          </p:spTgt>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1" nodeType="afterEffect">
                                  <p:stCondLst>
                                    <p:cond delay="0"/>
                                  </p:stCondLst>
                                  <p:iterate>
                                    <p:tmAbs val="0"/>
                                  </p:iterate>
                                  <p:childTnLst>
                                    <p:set>
                                      <p:cBhvr>
                                        <p:cTn id="31" fill="hold"/>
                                        <p:tgtEl>
                                          <p:spTgt spid="764">
                                            <p:txEl>
                                              <p:pRg st="4" end="4"/>
                                            </p:txEl>
                                          </p:spTgt>
                                        </p:tgtEl>
                                        <p:attrNameLst>
                                          <p:attrName>style.visibility</p:attrName>
                                        </p:attrNameLst>
                                      </p:cBhvr>
                                      <p:to>
                                        <p:strVal val="visible"/>
                                      </p:to>
                                    </p:set>
                                    <p:anim calcmode="lin" valueType="num">
                                      <p:cBhvr>
                                        <p:cTn id="32" dur="500" fill="hold"/>
                                        <p:tgtEl>
                                          <p:spTgt spid="764">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764">
                                            <p:txEl>
                                              <p:pRg st="4" end="4"/>
                                            </p:txEl>
                                          </p:spTgt>
                                        </p:tgtEl>
                                        <p:attrNameLst>
                                          <p:attrName>ppt_h</p:attrName>
                                        </p:attrNameLst>
                                      </p:cBhvr>
                                      <p:tavLst>
                                        <p:tav tm="0">
                                          <p:val>
                                            <p:fltVal val="0"/>
                                          </p:val>
                                        </p:tav>
                                        <p:tav tm="100000">
                                          <p:val>
                                            <p:strVal val="#ppt_h"/>
                                          </p:val>
                                        </p:tav>
                                      </p:tavLst>
                                    </p:anim>
                                  </p:childTnLst>
                                </p:cTn>
                              </p:par>
                            </p:childTnLst>
                          </p:cTn>
                        </p:par>
                        <p:par>
                          <p:cTn id="34" fill="hold">
                            <p:stCondLst>
                              <p:cond delay="1000"/>
                            </p:stCondLst>
                            <p:childTnLst>
                              <p:par>
                                <p:cTn id="35" presetID="23" presetClass="entr" presetSubtype="16" fill="hold" grpId="1" nodeType="afterEffect">
                                  <p:stCondLst>
                                    <p:cond delay="0"/>
                                  </p:stCondLst>
                                  <p:iterate>
                                    <p:tmAbs val="0"/>
                                  </p:iterate>
                                  <p:childTnLst>
                                    <p:set>
                                      <p:cBhvr>
                                        <p:cTn id="36" fill="hold"/>
                                        <p:tgtEl>
                                          <p:spTgt spid="764">
                                            <p:txEl>
                                              <p:pRg st="5" end="5"/>
                                            </p:txEl>
                                          </p:spTgt>
                                        </p:tgtEl>
                                        <p:attrNameLst>
                                          <p:attrName>style.visibility</p:attrName>
                                        </p:attrNameLst>
                                      </p:cBhvr>
                                      <p:to>
                                        <p:strVal val="visible"/>
                                      </p:to>
                                    </p:set>
                                    <p:anim calcmode="lin" valueType="num">
                                      <p:cBhvr>
                                        <p:cTn id="37" dur="500" fill="hold"/>
                                        <p:tgtEl>
                                          <p:spTgt spid="76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6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1" nodeType="clickEffect">
                                  <p:stCondLst>
                                    <p:cond delay="0"/>
                                  </p:stCondLst>
                                  <p:iterate>
                                    <p:tmAbs val="0"/>
                                  </p:iterate>
                                  <p:childTnLst>
                                    <p:set>
                                      <p:cBhvr>
                                        <p:cTn id="42" fill="hold"/>
                                        <p:tgtEl>
                                          <p:spTgt spid="764">
                                            <p:txEl>
                                              <p:pRg st="6" end="6"/>
                                            </p:txEl>
                                          </p:spTgt>
                                        </p:tgtEl>
                                        <p:attrNameLst>
                                          <p:attrName>style.visibility</p:attrName>
                                        </p:attrNameLst>
                                      </p:cBhvr>
                                      <p:to>
                                        <p:strVal val="visible"/>
                                      </p:to>
                                    </p:set>
                                    <p:anim calcmode="lin" valueType="num">
                                      <p:cBhvr>
                                        <p:cTn id="43" dur="500" fill="hold"/>
                                        <p:tgtEl>
                                          <p:spTgt spid="76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64">
                                            <p:txEl>
                                              <p:pRg st="6" end="6"/>
                                            </p:txEl>
                                          </p:spTgt>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3" presetClass="entr" presetSubtype="16" fill="hold" grpId="1" nodeType="afterEffect">
                                  <p:stCondLst>
                                    <p:cond delay="0"/>
                                  </p:stCondLst>
                                  <p:iterate>
                                    <p:tmAbs val="0"/>
                                  </p:iterate>
                                  <p:childTnLst>
                                    <p:set>
                                      <p:cBhvr>
                                        <p:cTn id="47" fill="hold"/>
                                        <p:tgtEl>
                                          <p:spTgt spid="764">
                                            <p:txEl>
                                              <p:pRg st="7" end="7"/>
                                            </p:txEl>
                                          </p:spTgt>
                                        </p:tgtEl>
                                        <p:attrNameLst>
                                          <p:attrName>style.visibility</p:attrName>
                                        </p:attrNameLst>
                                      </p:cBhvr>
                                      <p:to>
                                        <p:strVal val="visible"/>
                                      </p:to>
                                    </p:set>
                                    <p:anim calcmode="lin" valueType="num">
                                      <p:cBhvr>
                                        <p:cTn id="48" dur="500" fill="hold"/>
                                        <p:tgtEl>
                                          <p:spTgt spid="764">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764">
                                            <p:txEl>
                                              <p:pRg st="7" end="7"/>
                                            </p:txEl>
                                          </p:spTgt>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3" presetClass="entr" presetSubtype="16" fill="hold" grpId="2" nodeType="afterEffect">
                                  <p:stCondLst>
                                    <p:cond delay="0"/>
                                  </p:stCondLst>
                                  <p:iterate>
                                    <p:tmAbs val="0"/>
                                  </p:iterate>
                                  <p:childTnLst>
                                    <p:set>
                                      <p:cBhvr>
                                        <p:cTn id="52" fill="hold"/>
                                        <p:tgtEl>
                                          <p:spTgt spid="765">
                                            <p:bg/>
                                          </p:spTgt>
                                        </p:tgtEl>
                                        <p:attrNameLst>
                                          <p:attrName>style.visibility</p:attrName>
                                        </p:attrNameLst>
                                      </p:cBhvr>
                                      <p:to>
                                        <p:strVal val="visible"/>
                                      </p:to>
                                    </p:set>
                                    <p:anim calcmode="lin" valueType="num">
                                      <p:cBhvr>
                                        <p:cTn id="53" dur="500" fill="hold"/>
                                        <p:tgtEl>
                                          <p:spTgt spid="765">
                                            <p:bg/>
                                          </p:spTgt>
                                        </p:tgtEl>
                                        <p:attrNameLst>
                                          <p:attrName>ppt_w</p:attrName>
                                        </p:attrNameLst>
                                      </p:cBhvr>
                                      <p:tavLst>
                                        <p:tav tm="0">
                                          <p:val>
                                            <p:fltVal val="0"/>
                                          </p:val>
                                        </p:tav>
                                        <p:tav tm="100000">
                                          <p:val>
                                            <p:strVal val="#ppt_w"/>
                                          </p:val>
                                        </p:tav>
                                      </p:tavLst>
                                    </p:anim>
                                    <p:anim calcmode="lin" valueType="num">
                                      <p:cBhvr>
                                        <p:cTn id="54" dur="500" fill="hold"/>
                                        <p:tgtEl>
                                          <p:spTgt spid="765">
                                            <p:bg/>
                                          </p:spTgt>
                                        </p:tgtEl>
                                        <p:attrNameLst>
                                          <p:attrName>ppt_h</p:attrName>
                                        </p:attrNameLst>
                                      </p:cBhvr>
                                      <p:tavLst>
                                        <p:tav tm="0">
                                          <p:val>
                                            <p:fltVal val="0"/>
                                          </p:val>
                                        </p:tav>
                                        <p:tav tm="100000">
                                          <p:val>
                                            <p:strVal val="#ppt_h"/>
                                          </p:val>
                                        </p:tav>
                                      </p:tavLst>
                                    </p:anim>
                                  </p:childTnLst>
                                </p:cTn>
                              </p:par>
                              <p:par>
                                <p:cTn id="55" presetID="23" presetClass="entr" presetSubtype="16" fill="hold" grpId="2" nodeType="withEffect">
                                  <p:stCondLst>
                                    <p:cond delay="0"/>
                                  </p:stCondLst>
                                  <p:iterate>
                                    <p:tmAbs val="0"/>
                                  </p:iterate>
                                  <p:childTnLst>
                                    <p:set>
                                      <p:cBhvr>
                                        <p:cTn id="56" fill="hold"/>
                                        <p:tgtEl>
                                          <p:spTgt spid="765">
                                            <p:txEl>
                                              <p:pRg st="0" end="0"/>
                                            </p:txEl>
                                          </p:spTgt>
                                        </p:tgtEl>
                                        <p:attrNameLst>
                                          <p:attrName>style.visibility</p:attrName>
                                        </p:attrNameLst>
                                      </p:cBhvr>
                                      <p:to>
                                        <p:strVal val="visible"/>
                                      </p:to>
                                    </p:set>
                                    <p:anim calcmode="lin" valueType="num">
                                      <p:cBhvr>
                                        <p:cTn id="57" dur="500" fill="hold"/>
                                        <p:tgtEl>
                                          <p:spTgt spid="765">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765">
                                            <p:txEl>
                                              <p:pRg st="0" end="0"/>
                                            </p:txEl>
                                          </p:spTgt>
                                        </p:tgtEl>
                                        <p:attrNameLst>
                                          <p:attrName>ppt_h</p:attrName>
                                        </p:attrNameLst>
                                      </p:cBhvr>
                                      <p:tavLst>
                                        <p:tav tm="0">
                                          <p:val>
                                            <p:fltVal val="0"/>
                                          </p:val>
                                        </p:tav>
                                        <p:tav tm="100000">
                                          <p:val>
                                            <p:strVal val="#ppt_h"/>
                                          </p:val>
                                        </p:tav>
                                      </p:tavLst>
                                    </p:anim>
                                  </p:childTnLst>
                                </p:cTn>
                              </p:par>
                            </p:childTnLst>
                          </p:cTn>
                        </p:par>
                        <p:par>
                          <p:cTn id="59" fill="hold">
                            <p:stCondLst>
                              <p:cond delay="1500"/>
                            </p:stCondLst>
                            <p:childTnLst>
                              <p:par>
                                <p:cTn id="60" presetID="23" presetClass="entr" presetSubtype="16" fill="hold" grpId="2" nodeType="afterEffect">
                                  <p:stCondLst>
                                    <p:cond delay="0"/>
                                  </p:stCondLst>
                                  <p:iterate>
                                    <p:tmAbs val="0"/>
                                  </p:iterate>
                                  <p:childTnLst>
                                    <p:set>
                                      <p:cBhvr>
                                        <p:cTn id="61" fill="hold"/>
                                        <p:tgtEl>
                                          <p:spTgt spid="765">
                                            <p:txEl>
                                              <p:pRg st="1" end="1"/>
                                            </p:txEl>
                                          </p:spTgt>
                                        </p:tgtEl>
                                        <p:attrNameLst>
                                          <p:attrName>style.visibility</p:attrName>
                                        </p:attrNameLst>
                                      </p:cBhvr>
                                      <p:to>
                                        <p:strVal val="visible"/>
                                      </p:to>
                                    </p:set>
                                    <p:anim calcmode="lin" valueType="num">
                                      <p:cBhvr>
                                        <p:cTn id="62" dur="500" fill="hold"/>
                                        <p:tgtEl>
                                          <p:spTgt spid="765">
                                            <p:txEl>
                                              <p:pRg st="1" end="1"/>
                                            </p:txEl>
                                          </p:spTgt>
                                        </p:tgtEl>
                                        <p:attrNameLst>
                                          <p:attrName>ppt_w</p:attrName>
                                        </p:attrNameLst>
                                      </p:cBhvr>
                                      <p:tavLst>
                                        <p:tav tm="0">
                                          <p:val>
                                            <p:fltVal val="0"/>
                                          </p:val>
                                        </p:tav>
                                        <p:tav tm="100000">
                                          <p:val>
                                            <p:strVal val="#ppt_w"/>
                                          </p:val>
                                        </p:tav>
                                      </p:tavLst>
                                    </p:anim>
                                    <p:anim calcmode="lin" valueType="num">
                                      <p:cBhvr>
                                        <p:cTn id="63" dur="500" fill="hold"/>
                                        <p:tgtEl>
                                          <p:spTgt spid="765">
                                            <p:txEl>
                                              <p:pRg st="1" end="1"/>
                                            </p:txEl>
                                          </p:spTgt>
                                        </p:tgtEl>
                                        <p:attrNameLst>
                                          <p:attrName>ppt_h</p:attrName>
                                        </p:attrNameLst>
                                      </p:cBhvr>
                                      <p:tavLst>
                                        <p:tav tm="0">
                                          <p:val>
                                            <p:fltVal val="0"/>
                                          </p:val>
                                        </p:tav>
                                        <p:tav tm="100000">
                                          <p:val>
                                            <p:strVal val="#ppt_h"/>
                                          </p:val>
                                        </p:tav>
                                      </p:tavLst>
                                    </p:anim>
                                  </p:childTnLst>
                                </p:cTn>
                              </p:par>
                            </p:childTnLst>
                          </p:cTn>
                        </p:par>
                        <p:par>
                          <p:cTn id="64" fill="hold">
                            <p:stCondLst>
                              <p:cond delay="2000"/>
                            </p:stCondLst>
                            <p:childTnLst>
                              <p:par>
                                <p:cTn id="65" presetID="23" presetClass="entr" presetSubtype="16" fill="hold" grpId="2" nodeType="afterEffect">
                                  <p:stCondLst>
                                    <p:cond delay="0"/>
                                  </p:stCondLst>
                                  <p:iterate>
                                    <p:tmAbs val="0"/>
                                  </p:iterate>
                                  <p:childTnLst>
                                    <p:set>
                                      <p:cBhvr>
                                        <p:cTn id="66" fill="hold"/>
                                        <p:tgtEl>
                                          <p:spTgt spid="765">
                                            <p:txEl>
                                              <p:pRg st="2" end="2"/>
                                            </p:txEl>
                                          </p:spTgt>
                                        </p:tgtEl>
                                        <p:attrNameLst>
                                          <p:attrName>style.visibility</p:attrName>
                                        </p:attrNameLst>
                                      </p:cBhvr>
                                      <p:to>
                                        <p:strVal val="visible"/>
                                      </p:to>
                                    </p:set>
                                    <p:anim calcmode="lin" valueType="num">
                                      <p:cBhvr>
                                        <p:cTn id="67" dur="500" fill="hold"/>
                                        <p:tgtEl>
                                          <p:spTgt spid="765">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76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2" nodeType="clickEffect">
                                  <p:stCondLst>
                                    <p:cond delay="0"/>
                                  </p:stCondLst>
                                  <p:iterate>
                                    <p:tmAbs val="0"/>
                                  </p:iterate>
                                  <p:childTnLst>
                                    <p:set>
                                      <p:cBhvr>
                                        <p:cTn id="72" fill="hold"/>
                                        <p:tgtEl>
                                          <p:spTgt spid="765">
                                            <p:txEl>
                                              <p:pRg st="3" end="3"/>
                                            </p:txEl>
                                          </p:spTgt>
                                        </p:tgtEl>
                                        <p:attrNameLst>
                                          <p:attrName>style.visibility</p:attrName>
                                        </p:attrNameLst>
                                      </p:cBhvr>
                                      <p:to>
                                        <p:strVal val="visible"/>
                                      </p:to>
                                    </p:set>
                                    <p:anim calcmode="lin" valueType="num">
                                      <p:cBhvr>
                                        <p:cTn id="73" dur="500" fill="hold"/>
                                        <p:tgtEl>
                                          <p:spTgt spid="765">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765">
                                            <p:txEl>
                                              <p:pRg st="3" end="3"/>
                                            </p:txEl>
                                          </p:spTgt>
                                        </p:tgtEl>
                                        <p:attrNameLst>
                                          <p:attrName>ppt_h</p:attrName>
                                        </p:attrNameLst>
                                      </p:cBhvr>
                                      <p:tavLst>
                                        <p:tav tm="0">
                                          <p:val>
                                            <p:fltVal val="0"/>
                                          </p:val>
                                        </p:tav>
                                        <p:tav tm="100000">
                                          <p:val>
                                            <p:strVal val="#ppt_h"/>
                                          </p:val>
                                        </p:tav>
                                      </p:tavLst>
                                    </p:anim>
                                  </p:childTnLst>
                                </p:cTn>
                              </p:par>
                            </p:childTnLst>
                          </p:cTn>
                        </p:par>
                        <p:par>
                          <p:cTn id="75" fill="hold">
                            <p:stCondLst>
                              <p:cond delay="500"/>
                            </p:stCondLst>
                            <p:childTnLst>
                              <p:par>
                                <p:cTn id="76" presetID="23" presetClass="entr" presetSubtype="16" fill="hold" grpId="2" nodeType="afterEffect">
                                  <p:stCondLst>
                                    <p:cond delay="0"/>
                                  </p:stCondLst>
                                  <p:iterate>
                                    <p:tmAbs val="0"/>
                                  </p:iterate>
                                  <p:childTnLst>
                                    <p:set>
                                      <p:cBhvr>
                                        <p:cTn id="77" fill="hold"/>
                                        <p:tgtEl>
                                          <p:spTgt spid="765">
                                            <p:txEl>
                                              <p:pRg st="4" end="4"/>
                                            </p:txEl>
                                          </p:spTgt>
                                        </p:tgtEl>
                                        <p:attrNameLst>
                                          <p:attrName>style.visibility</p:attrName>
                                        </p:attrNameLst>
                                      </p:cBhvr>
                                      <p:to>
                                        <p:strVal val="visible"/>
                                      </p:to>
                                    </p:set>
                                    <p:anim calcmode="lin" valueType="num">
                                      <p:cBhvr>
                                        <p:cTn id="78" dur="500" fill="hold"/>
                                        <p:tgtEl>
                                          <p:spTgt spid="765">
                                            <p:txEl>
                                              <p:pRg st="4" end="4"/>
                                            </p:txEl>
                                          </p:spTgt>
                                        </p:tgtEl>
                                        <p:attrNameLst>
                                          <p:attrName>ppt_w</p:attrName>
                                        </p:attrNameLst>
                                      </p:cBhvr>
                                      <p:tavLst>
                                        <p:tav tm="0">
                                          <p:val>
                                            <p:fltVal val="0"/>
                                          </p:val>
                                        </p:tav>
                                        <p:tav tm="100000">
                                          <p:val>
                                            <p:strVal val="#ppt_w"/>
                                          </p:val>
                                        </p:tav>
                                      </p:tavLst>
                                    </p:anim>
                                    <p:anim calcmode="lin" valueType="num">
                                      <p:cBhvr>
                                        <p:cTn id="79" dur="500" fill="hold"/>
                                        <p:tgtEl>
                                          <p:spTgt spid="765">
                                            <p:txEl>
                                              <p:pRg st="4" end="4"/>
                                            </p:txEl>
                                          </p:spTgt>
                                        </p:tgtEl>
                                        <p:attrNameLst>
                                          <p:attrName>ppt_h</p:attrName>
                                        </p:attrNameLst>
                                      </p:cBhvr>
                                      <p:tavLst>
                                        <p:tav tm="0">
                                          <p:val>
                                            <p:fltVal val="0"/>
                                          </p:val>
                                        </p:tav>
                                        <p:tav tm="100000">
                                          <p:val>
                                            <p:strVal val="#ppt_h"/>
                                          </p:val>
                                        </p:tav>
                                      </p:tavLst>
                                    </p:anim>
                                  </p:childTnLst>
                                </p:cTn>
                              </p:par>
                            </p:childTnLst>
                          </p:cTn>
                        </p:par>
                        <p:par>
                          <p:cTn id="80" fill="hold">
                            <p:stCondLst>
                              <p:cond delay="1000"/>
                            </p:stCondLst>
                            <p:childTnLst>
                              <p:par>
                                <p:cTn id="81" presetID="23" presetClass="entr" presetSubtype="16" fill="hold" grpId="2" nodeType="afterEffect">
                                  <p:stCondLst>
                                    <p:cond delay="0"/>
                                  </p:stCondLst>
                                  <p:iterate>
                                    <p:tmAbs val="0"/>
                                  </p:iterate>
                                  <p:childTnLst>
                                    <p:set>
                                      <p:cBhvr>
                                        <p:cTn id="82" fill="hold"/>
                                        <p:tgtEl>
                                          <p:spTgt spid="765">
                                            <p:txEl>
                                              <p:pRg st="5" end="5"/>
                                            </p:txEl>
                                          </p:spTgt>
                                        </p:tgtEl>
                                        <p:attrNameLst>
                                          <p:attrName>style.visibility</p:attrName>
                                        </p:attrNameLst>
                                      </p:cBhvr>
                                      <p:to>
                                        <p:strVal val="visible"/>
                                      </p:to>
                                    </p:set>
                                    <p:anim calcmode="lin" valueType="num">
                                      <p:cBhvr>
                                        <p:cTn id="83" dur="500" fill="hold"/>
                                        <p:tgtEl>
                                          <p:spTgt spid="765">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76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2" nodeType="clickEffect">
                                  <p:stCondLst>
                                    <p:cond delay="0"/>
                                  </p:stCondLst>
                                  <p:iterate>
                                    <p:tmAbs val="0"/>
                                  </p:iterate>
                                  <p:childTnLst>
                                    <p:set>
                                      <p:cBhvr>
                                        <p:cTn id="88" fill="hold"/>
                                        <p:tgtEl>
                                          <p:spTgt spid="765">
                                            <p:txEl>
                                              <p:pRg st="6" end="6"/>
                                            </p:txEl>
                                          </p:spTgt>
                                        </p:tgtEl>
                                        <p:attrNameLst>
                                          <p:attrName>style.visibility</p:attrName>
                                        </p:attrNameLst>
                                      </p:cBhvr>
                                      <p:to>
                                        <p:strVal val="visible"/>
                                      </p:to>
                                    </p:set>
                                    <p:anim calcmode="lin" valueType="num">
                                      <p:cBhvr>
                                        <p:cTn id="89" dur="500" fill="hold"/>
                                        <p:tgtEl>
                                          <p:spTgt spid="765">
                                            <p:txEl>
                                              <p:pRg st="6" end="6"/>
                                            </p:txEl>
                                          </p:spTgt>
                                        </p:tgtEl>
                                        <p:attrNameLst>
                                          <p:attrName>ppt_w</p:attrName>
                                        </p:attrNameLst>
                                      </p:cBhvr>
                                      <p:tavLst>
                                        <p:tav tm="0">
                                          <p:val>
                                            <p:fltVal val="0"/>
                                          </p:val>
                                        </p:tav>
                                        <p:tav tm="100000">
                                          <p:val>
                                            <p:strVal val="#ppt_w"/>
                                          </p:val>
                                        </p:tav>
                                      </p:tavLst>
                                    </p:anim>
                                    <p:anim calcmode="lin" valueType="num">
                                      <p:cBhvr>
                                        <p:cTn id="90" dur="500" fill="hold"/>
                                        <p:tgtEl>
                                          <p:spTgt spid="765">
                                            <p:txEl>
                                              <p:pRg st="6" end="6"/>
                                            </p:txEl>
                                          </p:spTgt>
                                        </p:tgtEl>
                                        <p:attrNameLst>
                                          <p:attrName>ppt_h</p:attrName>
                                        </p:attrNameLst>
                                      </p:cBhvr>
                                      <p:tavLst>
                                        <p:tav tm="0">
                                          <p:val>
                                            <p:fltVal val="0"/>
                                          </p:val>
                                        </p:tav>
                                        <p:tav tm="100000">
                                          <p:val>
                                            <p:strVal val="#ppt_h"/>
                                          </p:val>
                                        </p:tav>
                                      </p:tavLst>
                                    </p:anim>
                                  </p:childTnLst>
                                </p:cTn>
                              </p:par>
                            </p:childTnLst>
                          </p:cTn>
                        </p:par>
                        <p:par>
                          <p:cTn id="91" fill="hold">
                            <p:stCondLst>
                              <p:cond delay="500"/>
                            </p:stCondLst>
                            <p:childTnLst>
                              <p:par>
                                <p:cTn id="92" presetID="23" presetClass="entr" presetSubtype="16" fill="hold" grpId="2" nodeType="afterEffect">
                                  <p:stCondLst>
                                    <p:cond delay="0"/>
                                  </p:stCondLst>
                                  <p:iterate>
                                    <p:tmAbs val="0"/>
                                  </p:iterate>
                                  <p:childTnLst>
                                    <p:set>
                                      <p:cBhvr>
                                        <p:cTn id="93" fill="hold"/>
                                        <p:tgtEl>
                                          <p:spTgt spid="765">
                                            <p:txEl>
                                              <p:pRg st="7" end="7"/>
                                            </p:txEl>
                                          </p:spTgt>
                                        </p:tgtEl>
                                        <p:attrNameLst>
                                          <p:attrName>style.visibility</p:attrName>
                                        </p:attrNameLst>
                                      </p:cBhvr>
                                      <p:to>
                                        <p:strVal val="visible"/>
                                      </p:to>
                                    </p:set>
                                    <p:anim calcmode="lin" valueType="num">
                                      <p:cBhvr>
                                        <p:cTn id="94" dur="500" fill="hold"/>
                                        <p:tgtEl>
                                          <p:spTgt spid="765">
                                            <p:txEl>
                                              <p:pRg st="7" end="7"/>
                                            </p:txEl>
                                          </p:spTgt>
                                        </p:tgtEl>
                                        <p:attrNameLst>
                                          <p:attrName>ppt_w</p:attrName>
                                        </p:attrNameLst>
                                      </p:cBhvr>
                                      <p:tavLst>
                                        <p:tav tm="0">
                                          <p:val>
                                            <p:fltVal val="0"/>
                                          </p:val>
                                        </p:tav>
                                        <p:tav tm="100000">
                                          <p:val>
                                            <p:strVal val="#ppt_w"/>
                                          </p:val>
                                        </p:tav>
                                      </p:tavLst>
                                    </p:anim>
                                    <p:anim calcmode="lin" valueType="num">
                                      <p:cBhvr>
                                        <p:cTn id="95" dur="500" fill="hold"/>
                                        <p:tgtEl>
                                          <p:spTgt spid="765">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1" build="p" bldLvl="5" animBg="1" advAuto="0"/>
      <p:bldP spid="765" grpId="2" build="p" bldLvl="5"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An ox-pulled plow today is not much different than in the Iron Age. That Elisha had 12 yoke of oxen suggests that he belonged to a wealthy family."/>
          <p:cNvSpPr txBox="1">
            <a:spLocks noGrp="1"/>
          </p:cNvSpPr>
          <p:nvPr>
            <p:ph type="title" idx="4294967295"/>
          </p:nvPr>
        </p:nvSpPr>
        <p:spPr>
          <a:xfrm>
            <a:off x="50238" y="-74582"/>
            <a:ext cx="9043524" cy="1905283"/>
          </a:xfrm>
          <a:prstGeom prst="rect">
            <a:avLst/>
          </a:prstGeom>
        </p:spPr>
        <p:txBody>
          <a:bodyPr/>
          <a:lstStyle/>
          <a:p>
            <a:pPr defTabSz="603504">
              <a:defRPr sz="1716">
                <a:latin typeface="Arial Narrow"/>
                <a:ea typeface="Arial Narrow"/>
                <a:cs typeface="Arial Narrow"/>
                <a:sym typeface="Arial Narrow"/>
              </a:defRPr>
            </a:pPr>
            <a:r>
              <a:rPr sz="2244"/>
              <a:t>An ox-pulled plow today is not much different than in the Iron Age. That Elisha had 12 yoke of oxen suggests that he belonged to a wealthy family.　</a:t>
            </a:r>
          </a:p>
          <a:p>
            <a:pPr defTabSz="603504">
              <a:defRPr sz="1716">
                <a:latin typeface="Arial Narrow"/>
                <a:ea typeface="Arial Narrow"/>
                <a:cs typeface="Arial Narrow"/>
                <a:sym typeface="Arial Narrow"/>
              </a:defRPr>
            </a:pPr>
            <a:r>
              <a:t>現在の牛に引かせる鋤（すき）は、鉄器時代のものと大きくは変わりません。エリシャが12くびきの牛を持っていたということは、彼が裕福な家の出身であったことを示しています。</a:t>
            </a:r>
          </a:p>
        </p:txBody>
      </p:sp>
      <p:pic>
        <p:nvPicPr>
          <p:cNvPr id="768" name="BAS16" descr="BAS16"/>
          <p:cNvPicPr>
            <a:picLocks noChangeAspect="1"/>
          </p:cNvPicPr>
          <p:nvPr/>
        </p:nvPicPr>
        <p:blipFill>
          <a:blip r:embed="rId2"/>
          <a:srcRect t="5360" b="3550"/>
          <a:stretch>
            <a:fillRect/>
          </a:stretch>
        </p:blipFill>
        <p:spPr>
          <a:xfrm>
            <a:off x="0" y="1909482"/>
            <a:ext cx="9144001" cy="5085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Quadrant">
  <a:themeElements>
    <a:clrScheme name="Quadrant">
      <a:dk1>
        <a:srgbClr val="000000"/>
      </a:dk1>
      <a:lt1>
        <a:srgbClr val="D6C8A4"/>
      </a:lt1>
      <a:dk2>
        <a:srgbClr val="A7A7A7"/>
      </a:dk2>
      <a:lt2>
        <a:srgbClr val="535353"/>
      </a:lt2>
      <a:accent1>
        <a:srgbClr val="CCCC00"/>
      </a:accent1>
      <a:accent2>
        <a:srgbClr val="999966"/>
      </a:accent2>
      <a:accent3>
        <a:srgbClr val="9BBB59"/>
      </a:accent3>
      <a:accent4>
        <a:srgbClr val="8064A2"/>
      </a:accent4>
      <a:accent5>
        <a:srgbClr val="4BACC6"/>
      </a:accent5>
      <a:accent6>
        <a:srgbClr val="F79646"/>
      </a:accent6>
      <a:hlink>
        <a:srgbClr val="0000FF"/>
      </a:hlink>
      <a:folHlink>
        <a:srgbClr val="FF00FF"/>
      </a:folHlink>
    </a:clrScheme>
    <a:fontScheme name="Quadrant">
      <a:majorFont>
        <a:latin typeface="Helvetica"/>
        <a:ea typeface="Helvetica"/>
        <a:cs typeface="Helvetica"/>
      </a:majorFont>
      <a:minorFont>
        <a:latin typeface="Arial"/>
        <a:ea typeface="Arial"/>
        <a:cs typeface="Arial"/>
      </a:minorFont>
    </a:fontScheme>
    <a:fmtScheme name="Quadra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6C8A4"/>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Quadrant">
  <a:themeElements>
    <a:clrScheme name="Quadrant">
      <a:dk1>
        <a:srgbClr val="000000"/>
      </a:dk1>
      <a:lt1>
        <a:srgbClr val="FFFFFF"/>
      </a:lt1>
      <a:dk2>
        <a:srgbClr val="A7A7A7"/>
      </a:dk2>
      <a:lt2>
        <a:srgbClr val="535353"/>
      </a:lt2>
      <a:accent1>
        <a:srgbClr val="CCCC00"/>
      </a:accent1>
      <a:accent2>
        <a:srgbClr val="999966"/>
      </a:accent2>
      <a:accent3>
        <a:srgbClr val="9BBB59"/>
      </a:accent3>
      <a:accent4>
        <a:srgbClr val="8064A2"/>
      </a:accent4>
      <a:accent5>
        <a:srgbClr val="4BACC6"/>
      </a:accent5>
      <a:accent6>
        <a:srgbClr val="F79646"/>
      </a:accent6>
      <a:hlink>
        <a:srgbClr val="0000FF"/>
      </a:hlink>
      <a:folHlink>
        <a:srgbClr val="FF00FF"/>
      </a:folHlink>
    </a:clrScheme>
    <a:fontScheme name="Quadrant">
      <a:majorFont>
        <a:latin typeface="Helvetica"/>
        <a:ea typeface="Helvetica"/>
        <a:cs typeface="Helvetica"/>
      </a:majorFont>
      <a:minorFont>
        <a:latin typeface="Arial"/>
        <a:ea typeface="Arial"/>
        <a:cs typeface="Arial"/>
      </a:minorFont>
    </a:fontScheme>
    <a:fmtScheme name="Quadra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6C8A4"/>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73</TotalTime>
  <Words>16749</Words>
  <Application>Microsoft Office PowerPoint</Application>
  <PresentationFormat>On-screen Show (4:3)</PresentationFormat>
  <Paragraphs>1710</Paragraphs>
  <Slides>213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213</vt:i4>
      </vt:variant>
    </vt:vector>
  </HeadingPairs>
  <TitlesOfParts>
    <vt:vector size="225" baseType="lpstr">
      <vt:lpstr>Times New Roman</vt:lpstr>
      <vt:lpstr>Arial</vt:lpstr>
      <vt:lpstr>Eras Demi ITC</vt:lpstr>
      <vt:lpstr>Franklin Gothic Medium</vt:lpstr>
      <vt:lpstr>Helvetica</vt:lpstr>
      <vt:lpstr>Times Roman</vt:lpstr>
      <vt:lpstr>HebrewTh</vt:lpstr>
      <vt:lpstr>Wingdings</vt:lpstr>
      <vt:lpstr>Arial Narrow</vt:lpstr>
      <vt:lpstr>Open Sans</vt:lpstr>
      <vt:lpstr>Comic Sans MS</vt:lpstr>
      <vt:lpstr>Quadrant</vt:lpstr>
      <vt:lpstr>PowerPoint Presentation</vt:lpstr>
      <vt:lpstr>After Moses and the exodus from Egypt, the Old Testament narratives concern the working out of the covenantal land promises in Israel’s national history. This history falls into four large blocks: </vt:lpstr>
      <vt:lpstr>モーセと民がエジプトから脱出したあと、 旧約聖書の物語は、契約に基づく土地の約束がイスラエルの歴史の中でどのように実現していくかに焦点を当てている。この歴史は、 大きく4つの区分に分けることができる：</vt:lpstr>
      <vt:lpstr>1 and 2 Kings in the Old Testament</vt:lpstr>
      <vt:lpstr>1 and 2 Kings in the Old Testament</vt:lpstr>
      <vt:lpstr>1 and 2 Kings in the Old Testament</vt:lpstr>
      <vt:lpstr>Authorship　著者</vt:lpstr>
      <vt:lpstr>Authorship 著者</vt:lpstr>
      <vt:lpstr>Why was Kings written?　</vt:lpstr>
      <vt:lpstr>PowerPoint Presentation</vt:lpstr>
      <vt:lpstr>The Enduring Symbols of Self-Identity all these symbols will be at risk in the Kings narratives アイデンティティーの永続的な象徴 これらすべての象徴は、列王記の物語の中で危険にさらされる</vt:lpstr>
      <vt:lpstr>Historical Structure　歴史的構造</vt:lpstr>
      <vt:lpstr>Theological Themes　神学的テーマ</vt:lpstr>
      <vt:lpstr>Theological Themes　神学的テーマ</vt:lpstr>
      <vt:lpstr>The Temple　神殿</vt:lpstr>
      <vt:lpstr>The Temple　神殿</vt:lpstr>
      <vt:lpstr>Violation in the North　北イスラエルの背信</vt:lpstr>
      <vt:lpstr>Violation in the North　北イスラエルの背信</vt:lpstr>
      <vt:lpstr>Violation in the South　南イスラエルの背信</vt:lpstr>
      <vt:lpstr>Violation in the South　南イスラエルの背信</vt:lpstr>
      <vt:lpstr>PowerPoint Presentation</vt:lpstr>
      <vt:lpstr>David’s Sons (2 Sa. 3:2-4; 1 Kg. 1:6b) ダビデの息子たち   (第2サムエル3:2-4; 1列王記 1:6b)</vt:lpstr>
      <vt:lpstr>David’s Sons (2 Sa. 3:2-4; 1 Kg. 1:6b) ダビデの息子たち   (第2サムエル3:2-4; 1列王記 1:6b)</vt:lpstr>
      <vt:lpstr>Solomon Succeeds David (1 Kg. 1) ソロモン、ダビデの後を継ぐ（一列1章）</vt:lpstr>
      <vt:lpstr>Solomon Succeeds David (1 Kg. 1) ソロモン、ダビデの後を継ぐ（一列1章）</vt:lpstr>
      <vt:lpstr>PowerPoint Presentation</vt:lpstr>
      <vt:lpstr>PowerPoint Presentation</vt:lpstr>
      <vt:lpstr>David’s Dying Testament  ダビデの最期の言葉 (1 Kg. 2  / 1列2 ) </vt:lpstr>
      <vt:lpstr>Honor and Warning  栄誉と警告</vt:lpstr>
      <vt:lpstr>Examples of Solomon’s Wisdom　 ソロモンの知恵の例</vt:lpstr>
      <vt:lpstr>Solomon’s marriage to an Egyptian princess—an example of ANE political wisdom (1 Kg. 3:1)　ソロモンのエジプト王女との結婚　　　　　　　　　　古代近東における政治的知恵の一例（1 列王記  3章節）</vt:lpstr>
      <vt:lpstr>Taxation　課税制度</vt:lpstr>
      <vt:lpstr>The Tax Districts 納税区</vt:lpstr>
      <vt:lpstr>An Ominous Note! 不吉な予告！</vt:lpstr>
      <vt:lpstr>Mt. Zion and the City of David シオン山とダビデの町</vt:lpstr>
      <vt:lpstr>First Temple (basic configuration) 第一神殿（基本構造） Solomon built the first temple (1 Kg. 6). The temple, like the kingship, was anticipated in the Torah   (Dt. 12)  ソロモンは第一神殿を建てた（1列王記6）神殿は王権と同様に トーラー（申命記12章）で予告されていた　</vt:lpstr>
      <vt:lpstr>Mt. Zion　 シオン山</vt:lpstr>
      <vt:lpstr>Cherubim ケルビム Guardian sphinxes also known as griffins　 守護のスフィンクス（グリフィンとも呼ばれる） </vt:lpstr>
      <vt:lpstr>PowerPoint Presentation</vt:lpstr>
      <vt:lpstr>PowerPoint Presentation</vt:lpstr>
      <vt:lpstr>Proto-aeolic capital from the 10th century BC royal construction in Jerusalem. In a style borrowed from Phoenicia, this capital may once have stood atop a pillar in one of Solomon’s state buildings. Several capitals of this style have now been recovered from Jerusalem  紀元前10世紀、エルサレムの王宮建築からの原始アオイア式柱頭。フェニキアから取り入れられた様式で、この柱頭はかつてソロモンの宮廷建築の柱の頂部に据えられていた可能性がある。現在、エルサレムから同様の様式の柱頭がいくつか発掘されている　</vt:lpstr>
      <vt:lpstr>Temple Dedication 神殿の献堂式</vt:lpstr>
      <vt:lpstr>The Glory 栄光　(8:10-11)</vt:lpstr>
      <vt:lpstr>The Divine Warning (1 Kg. 9:1-9) 神からの警告(1列 9:1-9)</vt:lpstr>
      <vt:lpstr>PowerPoint Presentation</vt:lpstr>
      <vt:lpstr>The Possibility of Exile　捕囚の可能性</vt:lpstr>
      <vt:lpstr>Solomon’s Glory (1 Kg. 9:10—10:29) ソロモンの栄華（1列王記9:10〜10:29）</vt:lpstr>
      <vt:lpstr>Solomon’s Glory (1 Kg. 9:10—10:29) ソロモンの栄華（1列王記9:10〜10:29）</vt:lpstr>
      <vt:lpstr>Solomon’s Dissolution　 ソロモンの崩壊　</vt:lpstr>
      <vt:lpstr>Solomon’s Dissolution　 ソロモンの崩壊　</vt:lpstr>
      <vt:lpstr>PowerPoint Presentation</vt:lpstr>
      <vt:lpstr>Rehoboam’s Ascension (1 Kg. 12:1-19) レホボアムの即位（1列王記12:1-19）</vt:lpstr>
      <vt:lpstr>PowerPoint Presentation</vt:lpstr>
      <vt:lpstr>PowerPoint Presentation</vt:lpstr>
      <vt:lpstr>Two Kingdoms 二つの王国  1 Kg / 1列王記 12:20-24 </vt:lpstr>
      <vt:lpstr>PowerPoint Presentation</vt:lpstr>
      <vt:lpstr>Implications of secession 分離の影響</vt:lpstr>
      <vt:lpstr>Kings of the Divided Monarchy 分裂王国時代の王たち</vt:lpstr>
      <vt:lpstr>Kings of the Divided Monarchy 分裂王国時代の王たち</vt:lpstr>
      <vt:lpstr>The Early Kings of Israel and Judah (dates are based on the chronology of Edwin Thiele) イスラエルとユダの初期の王たち （年代はエドウィン・ティーレの年代表に基づく）</vt:lpstr>
      <vt:lpstr>Denunciation of the Bethel Shrine ベテルの聖所に対する非難</vt:lpstr>
      <vt:lpstr>Denunciation of the Bethel Shrine ベテルの聖所に対する非難</vt:lpstr>
      <vt:lpstr>Excavated by Abraham Biran, this ancient shrine at Dan was the one constructed by Jeroboam I on the site of the even more ancient shrine built by the Danites (cf. Jg. 18:30) </vt:lpstr>
      <vt:lpstr>Implements excavated from Tel Dan テル・ダンで発掘された道具類</vt:lpstr>
      <vt:lpstr>Implements excavated from Tel Dan テル・ダンで発掘された道具類</vt:lpstr>
      <vt:lpstr>Rehoboam of Judah (1 Kg. 14:21-31) ユダのレハブアム（1列王記14:21-31) </vt:lpstr>
      <vt:lpstr>PowerPoint Presentation</vt:lpstr>
      <vt:lpstr>PowerPoint Presentation</vt:lpstr>
      <vt:lpstr>The Oracle of Jehu ben Hanani ハナニの子エフの預言</vt:lpstr>
      <vt:lpstr>The Reign of Omri (1 Kg. 16:21-28) オムリの治世（1列王記16:21–28）</vt:lpstr>
      <vt:lpstr>Stela of Mesha (Moabite Stone) This black basalt stela nearly 4’ tall has a 35- line inscription in Moabite. It describes Moab’s vassalship to Omri of Israel. When efforts were made to purchase the monument after its discovery in the Transjordan in 1868, the Bedouins became suspicious and heated the stone in a fire, dashing it with cold water so that it shattered into many pieces. Eventually, most of the pieces were retrieved and reassembled by scholars.  “As for Omri, king of Israel, he humbled Moab many days, for Chemosh was angry at his land.”</vt:lpstr>
      <vt:lpstr>メシャ石碑（モアブ石） この黒い玄武岩の石碑は高さ約4フィート（約120cm）で、モアブ語で35行の銘文が刻まれています。イスラエルのオムリ王に対するモアブの従属を記述しています。1868年にヨルダン川東岸で発見された際、この石碑を購入しようとしたところ、ベドウィンの人々が疑いを抱き、石を火で熱し、その後冷水をかけて粉々に砕いてしまいました。最終的に、多くの破片が回収され、学者たちによって再び組み立てられました。  “イスラエルの王オムリは、 多くの日々モアブを屈服させた。 ケモシュがその地に怒ったためである”</vt:lpstr>
      <vt:lpstr>Harvard University excavations of the palace of Omri and Ahab in Samaria; the style of masonry derives from Phoenicia, the home of Ahab’s wife.</vt:lpstr>
      <vt:lpstr>The Contest Between Yahweh &amp; Ba’al ヤハウェとバアルの対決</vt:lpstr>
      <vt:lpstr>Canaanite Religion カナンの宗教</vt:lpstr>
      <vt:lpstr>Canaanite Religion カナンの宗教</vt:lpstr>
      <vt:lpstr>Ba’al</vt:lpstr>
      <vt:lpstr>Standing Stones (matstsebot) were often phallic symbols for the Ba’al cult 「Standing Stones（matstsebot）」は、バアル崇拝のための男性器の 象徴として使われていた。</vt:lpstr>
      <vt:lpstr>Fertility Worship and the Period of Israel 多産崇拝とイスラエルの時代</vt:lpstr>
      <vt:lpstr>The Kings During the Omri Dynasty オムリ王朝時代のイスラエルの王たち (dates are based on the chronology of Edwin Thiele  年代はE.ティーレの年代学による）</vt:lpstr>
      <vt:lpstr>The Reign of Ahab (= father’s brother)  アハブの統治時代（父の兄にあたる）</vt:lpstr>
      <vt:lpstr>Kurkh Stele クルク碑文</vt:lpstr>
      <vt:lpstr>Jezebel’s seal イゼベルの印章 Israel Museum</vt:lpstr>
      <vt:lpstr>PowerPoint Presentation</vt:lpstr>
      <vt:lpstr>The Fight for Israel’s Religious Soul　 イスラエルの信仰のための闘い</vt:lpstr>
      <vt:lpstr>Elijah in Hiding　身を隠すエリヤ</vt:lpstr>
      <vt:lpstr>Elijah in Hiding　身を隠すエリヤ</vt:lpstr>
      <vt:lpstr>PowerPoint Presentation</vt:lpstr>
      <vt:lpstr>The Contest on Mt. Carmel (1 Kg. 18:16-46)　カルメル山の対決（1列王記18:16-46）</vt:lpstr>
      <vt:lpstr>“How long will you hobble on two crutches?”　 あなたがたはいつまで二つの意見の間をよろめいているのか</vt:lpstr>
      <vt:lpstr>Yahweh, the True God of Rain　 まことの神、雨をも支配されるヤハウェ</vt:lpstr>
      <vt:lpstr>Looking seaward from the top of Mt. Carmel　 カルメル山の頂上から海を望む景色</vt:lpstr>
      <vt:lpstr>The Flight to Mt. Horeb (1 Kg. 19)　 ホレブ山への逃避（1列19章）</vt:lpstr>
      <vt:lpstr>The desert broom tree (retema raetem) has adapted to survive extreme drought conditions and is common in Israel, Jordan and the Sinai. 荒れ野に生える「ほうきの木（レテマ／ラエテム）」は、極度の乾燥に耐えるよう適応して　　おり、 イスラエル、ヨルダン、シナイ半島に広く見られる。</vt:lpstr>
      <vt:lpstr>PowerPoint Presentation</vt:lpstr>
      <vt:lpstr>The Remarkable Difference!驚くべき違い！</vt:lpstr>
      <vt:lpstr>The Remarkable Difference!驚くべき違い！</vt:lpstr>
      <vt:lpstr>Elijah’s New Commission (1 Kg/1列 19:15-18) エリヤへの新たな召命　</vt:lpstr>
      <vt:lpstr>An ox-pulled plow today is not much different than in the Iron Age. That Elisha had 12 yoke of oxen suggests that he belonged to a wealthy family.　 現在の牛に引かせる鋤（すき）は、鉄器時代のものと大きくは変わりません。エリシャが12くびきの牛を持っていたということは、彼が裕福な家の出身であったことを示しています。</vt:lpstr>
      <vt:lpstr>Israelite Property Laws  イスラエルにおける土地と所有に関する律法</vt:lpstr>
      <vt:lpstr>Israelite Property Laws  イスラエルにおける土地と所有に関する律法</vt:lpstr>
      <vt:lpstr>The Murder of Naboth (1 Kg. 21) ナボテ殺害事件（1列21章）</vt:lpstr>
      <vt:lpstr>The Heavenly Court  天の法廷</vt:lpstr>
      <vt:lpstr>PowerPoint Presentation</vt:lpstr>
      <vt:lpstr>The Random Bowshot　偶然放たれた矢</vt:lpstr>
      <vt:lpstr>PowerPoint Presentation</vt:lpstr>
      <vt:lpstr>Elisha Replaces Elijah (2 Kg. 2) エリシャ、エリヤの後継となる（2列2章）</vt:lpstr>
      <vt:lpstr>Jehoram ben Ahab’s Campaign Against Moab (2 Kg. 3) アハブの子ヨラムによるモアブ遠征 2列３章</vt:lpstr>
      <vt:lpstr>PowerPoint Presentation</vt:lpstr>
      <vt:lpstr>Mesha’s Human Sacrifice メシャによる人身犠牲</vt:lpstr>
      <vt:lpstr>Elisha’s Miracles (2 Kg. 4-8) エリシャの奇跡（2列王記4章〜8章）</vt:lpstr>
      <vt:lpstr>Elisha’s Miracles (2 Kg. 4-8) エリシャの奇跡（2列王記4章〜8章）</vt:lpstr>
      <vt:lpstr>Elisha’s Room (4:8-10) エリシャの部屋（2列4:8-10）</vt:lpstr>
      <vt:lpstr>The Vision of the Hosts of Yahweh ヤハウェの天の軍勢の幻</vt:lpstr>
      <vt:lpstr>The Vision of the Hosts of Yahweh ヤハウェの天の軍勢の幻</vt:lpstr>
      <vt:lpstr>The Anointing of Jehu (2 Kg. 9:1-13)                   エフーの油注ぎ（2列9:1–13）</vt:lpstr>
      <vt:lpstr>Jehu’s Purge (2 Kg. 9:14 - 10:36)  エフーによる粛清（2列王記9:14〜10:36）</vt:lpstr>
      <vt:lpstr>Tel Dan Inscription テル・ダン碑文</vt:lpstr>
      <vt:lpstr>PowerPoint Presentation</vt:lpstr>
      <vt:lpstr>PowerPoint Presentation</vt:lpstr>
      <vt:lpstr>The Kings During the Jehu Dynasty エフー王朝の王たち (dates are based on the chronology of Edwin Thiele) （年代はエドウィン・ティールの年代学による）</vt:lpstr>
      <vt:lpstr>Athaliah Seizes Judah’s Throne  (2 Kg/2列 11:1-3) アタルヤのユダ王位簒奪</vt:lpstr>
      <vt:lpstr>The Coronation of Joash (2 Kg. 11:4-21)ヨアシュの戴冠式（2列11:4-21）</vt:lpstr>
      <vt:lpstr>Tel al Rimah Stele テル・アル・リマの石碑</vt:lpstr>
      <vt:lpstr>PowerPoint Presentation</vt:lpstr>
      <vt:lpstr>Jeroboam II of Israel (2 Kg. 14:23-29)</vt:lpstr>
      <vt:lpstr>イスラエルの王ヤロブアム2世 （第二列王記 14章23〜29節）</vt:lpstr>
      <vt:lpstr>The Shema Seal シェマの印章</vt:lpstr>
      <vt:lpstr>The Kings During the Last Years of Israel (dates are based on the chronology of Edwin Thiele)</vt:lpstr>
      <vt:lpstr>イスラエル滅亡直前の王たち （年代はエドウィン・ティーリーの年代学による）</vt:lpstr>
      <vt:lpstr>The Rise and Westward Expansion of Assyria</vt:lpstr>
      <vt:lpstr>アッシリアの台頭と西方への拡大</vt:lpstr>
      <vt:lpstr>Menahem, Pekahiah, and Pekah</vt:lpstr>
      <vt:lpstr>メナヘム、ペカヒヤ、ペカ</vt:lpstr>
      <vt:lpstr>Assyrian Strategy</vt:lpstr>
      <vt:lpstr>アッシリアの戦略</vt:lpstr>
      <vt:lpstr>Iran Stele イランの記念碑</vt:lpstr>
      <vt:lpstr>Pekah’s Rebellion Against Assyria</vt:lpstr>
      <vt:lpstr>ペカのアッシリアに対する反乱</vt:lpstr>
      <vt:lpstr>Ahaz of Judah (2 Kg. 16)</vt:lpstr>
      <vt:lpstr>ユダのアハズ（列王記第二16章）</vt:lpstr>
      <vt:lpstr>Seal Impression of Ahaz アハズの印章痕（印章の跡）</vt:lpstr>
      <vt:lpstr>Collapse of the North 北王国の崩壊</vt:lpstr>
      <vt:lpstr>Hoshea’s Revolt (2 Kg. 17:3-6)</vt:lpstr>
      <vt:lpstr>ホシェアの反乱（列王記第二17章3〜6節）</vt:lpstr>
      <vt:lpstr> Nimrud Prism ニムルド・プリズム</vt:lpstr>
      <vt:lpstr>EXILE OF THE NORTH　北王国の捕囚 Israel (Ephraim)　　イスラエル（エフライム）</vt:lpstr>
      <vt:lpstr>PowerPoint Presentation</vt:lpstr>
      <vt:lpstr>The People of Samaria (17:29)</vt:lpstr>
      <vt:lpstr>サマリヤの民（列王記第二17章29節）</vt:lpstr>
      <vt:lpstr>PowerPoint Presentation</vt:lpstr>
      <vt:lpstr>The Kings During the Last Years of Judah (dates are based on the chronology of Edwin Thiele)</vt:lpstr>
      <vt:lpstr>ユダ滅亡直前の王たち （年代はエドウィン・ティーリーの年代学による）</vt:lpstr>
      <vt:lpstr>Hezekiah ben Ahaz (2 Kg. 18-19)</vt:lpstr>
      <vt:lpstr>アハズの子ヒゼキヤ（列王記第二18〜19章）</vt:lpstr>
      <vt:lpstr>2 Kings and the Book of Isaiah  列王記とイザヤ書</vt:lpstr>
      <vt:lpstr>The Seal Impressions of Hezekiah          ヒゼキヤの印章痕</vt:lpstr>
      <vt:lpstr>Hezekiah and Assyria (2 Kg. 18:7)</vt:lpstr>
      <vt:lpstr>ヒゼキヤとアッシリア（列王記第二18章7節）</vt:lpstr>
      <vt:lpstr>PowerPoint Presentation</vt:lpstr>
      <vt:lpstr>Hezekiah’s Defense Preparations  ヒゼキヤの防衛準備</vt:lpstr>
      <vt:lpstr>Hezekiah’s Tunnel ヒゼキヤのトンネル</vt:lpstr>
      <vt:lpstr>The Tunnel Bore トンネルの掘削部分</vt:lpstr>
      <vt:lpstr>The Siloam Inscription　　シロアムの碑文</vt:lpstr>
      <vt:lpstr>Sennacherib’s Attack (2 Kg. 18:7—19:37)</vt:lpstr>
      <vt:lpstr>センナケリブの攻撃（列王記第二18:7〜19:37）</vt:lpstr>
      <vt:lpstr>Taylor Prism テイラー・プリズム</vt:lpstr>
      <vt:lpstr>PowerPoint Presentation</vt:lpstr>
      <vt:lpstr>Judean prisoners of war are deported to Assyria. Sennacherib claimed to have deported more than 200,000 people and animals from the 46 cities he crushed. ユダの捕虜たちはアッシリアへ強制移住させられた。センナケリブは、制圧した46の都市から20万人以上の人々と家畜を捕囚したと主張している。</vt:lpstr>
      <vt:lpstr>Sennacherib’s Threat (2 Kg. 18:17-37)</vt:lpstr>
      <vt:lpstr>セナケリブの脅迫（列王記第二 18章17～37節）</vt:lpstr>
      <vt:lpstr>End of Hezekiah’s Life (2 Kg. 20)</vt:lpstr>
      <vt:lpstr>ヒゼキヤの生涯の終わり （列王記第二20章）</vt:lpstr>
      <vt:lpstr>Manasseh (2 Kg. 21:1-18)</vt:lpstr>
      <vt:lpstr>マナセ王（列王記第二 21章1〜18節）</vt:lpstr>
      <vt:lpstr>Manasseh’s Spiritual Decline</vt:lpstr>
      <vt:lpstr>マナセの霊的堕落</vt:lpstr>
      <vt:lpstr>Syncretism in Judah ユダにおける宗教混合主義（シンクレティズ ム）</vt:lpstr>
      <vt:lpstr>Vassalship to Assyria</vt:lpstr>
      <vt:lpstr>アッシリアへの属国支配</vt:lpstr>
      <vt:lpstr>Josiah’s Reign (2 Kg. 22:1—23:30)</vt:lpstr>
      <vt:lpstr>ヨシヤの治世（列王記第二 22章1節～23章30節）</vt:lpstr>
      <vt:lpstr>The Discovery of the Torah Scroll</vt:lpstr>
      <vt:lpstr>トーラー巻物の発見</vt:lpstr>
      <vt:lpstr>Hilkiah’s name surfaces on a sealing ring 封印リングにヒルキヤの名が浮かび上がる</vt:lpstr>
      <vt:lpstr>Josiah’s Reform (2 Kg. 23:1-30)</vt:lpstr>
      <vt:lpstr>ヨシヤの改革（2列王記23:1-30）</vt:lpstr>
      <vt:lpstr>DECLINE OF ASSYRIA　アッシリアの衰退</vt:lpstr>
      <vt:lpstr>Josiah’s Death (2 Kg. 23:29-30)</vt:lpstr>
      <vt:lpstr>ヨシヤの死（列王記第二 23章29〜30節）</vt:lpstr>
      <vt:lpstr>Jehoahaz’ Reign (2 Kg. 23:31-35)  エホアハズの治世（列王記第二 23:31〜35）</vt:lpstr>
      <vt:lpstr>Jehoiakim’s Reign (2 Kg. 23:36—24:7)</vt:lpstr>
      <vt:lpstr>エホヤキムの治世：列王記第二 23章36節〜24章7節</vt:lpstr>
      <vt:lpstr>Babylonian Chronicle 5 バビロニア年代記5（Babylonian Chronicle 5）</vt:lpstr>
      <vt:lpstr>Jehoiachin’s Reign (2 Kg. 24:8-17)</vt:lpstr>
      <vt:lpstr>エホヤキンの治世（列王記第二 24章8〜17節）</vt:lpstr>
      <vt:lpstr>Zedekiah’s Reign (2 Kg. 24:18—25:7)</vt:lpstr>
      <vt:lpstr>ゼデキヤの治世（列王記第二 24章18節〜25章7節）</vt:lpstr>
      <vt:lpstr>The Attack Upon Judah</vt:lpstr>
      <vt:lpstr>ユダ王国への攻撃</vt:lpstr>
      <vt:lpstr>Nebuchadnezzar’s strategy was similar to Sennacherib’s　 ネブカドネザルの戦略は、セナケリブのそれと類似していた。</vt:lpstr>
      <vt:lpstr>Lachish Letter III ラキシュ手紙III</vt:lpstr>
      <vt:lpstr>Lachish Letter IV ラキシュ手紙IV</vt:lpstr>
      <vt:lpstr>Siege of Jerusalem ( 2 Kg. 25:1-7; Je. 39, 52)</vt:lpstr>
      <vt:lpstr>エルサレム包囲戦 （列王記第二 25章1〜7節；エレミヤ書 39章・52章）</vt:lpstr>
      <vt:lpstr>Iron and bronze Arrowheads　 鉄と青銅の矢じり</vt:lpstr>
      <vt:lpstr>The Aftermath (2 Kg. 25:8-26)</vt:lpstr>
      <vt:lpstr>その後の出来事（列王記第二 25章8〜26節）</vt:lpstr>
      <vt:lpstr>EXILE OF JUDAH　ユダの捕囚</vt:lpstr>
      <vt:lpstr>Jehoiachin’s Pension (2 Kg. 25:27-30)</vt:lpstr>
      <vt:lpstr>エホヤキンの年金支給 （列王記第二 25章27〜30節）</vt:lpstr>
      <vt:lpstr>Neo-Babylonian Chronicle新バビロニア年代記</vt:lpstr>
      <vt:lpstr> “Pick your way through these everlasting ruins, all this destruction the enemy has brought on the sanctuary. Your foes roared in the place where you met with us; they set up standards as signs. They behaved like men wielding axes and hatchets. They burned your sanctuary to the ground; they defiled the dwelling place of your Name.”       (Psalm 74:3-7)  　　　　　あなたの足を　永遠の廃墟に踏み入れてください。敵は聖所であらゆる害を加えています。 あなたに敵対する者どもはあなたの聖なる所でほえたけり　自分たちのしるしを　そこに掲げています。あたかも　木の茂みの中で斧を高く振り上げる者のようです。 今や彼らは　手斧と槌で聖所の彫り物をことごとく打ち砕き　あなたの聖所に火を放ち あなたの御名の住まいを　その地まで汚しました。　(詩篇 74:3-7)    “How deserted lies the city, once so full of people! How like a widow she is, who once was great among the nations! She who was queen among the provinces has now become a slave.”       （(Lamentations 1:1)  　　　ああ、ひとり寂しく座っている。人で満ちていた都が。彼女はやもめのようになった。 国々の間で力に満ちていた者、もろもろの州の女王が、苦役に服することになった。  　　　　　　　　　　　　　　　　　　　　　　　　　　　　(哀歌 1:1 JDB)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DLewis</dc:creator>
  <cp:lastModifiedBy>Daniel Lewis</cp:lastModifiedBy>
  <cp:revision>7</cp:revision>
  <dcterms:modified xsi:type="dcterms:W3CDTF">2025-07-24T17:34:20Z</dcterms:modified>
</cp:coreProperties>
</file>