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151"/>
  </p:notesMasterIdLst>
  <p:sldIdLst>
    <p:sldId id="258" r:id="rId2"/>
    <p:sldId id="267" r:id="rId3"/>
    <p:sldId id="260" r:id="rId4"/>
    <p:sldId id="262" r:id="rId5"/>
    <p:sldId id="259" r:id="rId6"/>
    <p:sldId id="264" r:id="rId7"/>
    <p:sldId id="265" r:id="rId8"/>
    <p:sldId id="261" r:id="rId9"/>
    <p:sldId id="263" r:id="rId10"/>
    <p:sldId id="279" r:id="rId11"/>
    <p:sldId id="268" r:id="rId12"/>
    <p:sldId id="271" r:id="rId13"/>
    <p:sldId id="272" r:id="rId14"/>
    <p:sldId id="273" r:id="rId15"/>
    <p:sldId id="275" r:id="rId16"/>
    <p:sldId id="308" r:id="rId17"/>
    <p:sldId id="274" r:id="rId18"/>
    <p:sldId id="277" r:id="rId19"/>
    <p:sldId id="281" r:id="rId20"/>
    <p:sldId id="278" r:id="rId21"/>
    <p:sldId id="282" r:id="rId22"/>
    <p:sldId id="283" r:id="rId23"/>
    <p:sldId id="284" r:id="rId24"/>
    <p:sldId id="285" r:id="rId25"/>
    <p:sldId id="286" r:id="rId26"/>
    <p:sldId id="287" r:id="rId27"/>
    <p:sldId id="289" r:id="rId28"/>
    <p:sldId id="288" r:id="rId29"/>
    <p:sldId id="290" r:id="rId30"/>
    <p:sldId id="291" r:id="rId31"/>
    <p:sldId id="292" r:id="rId32"/>
    <p:sldId id="438" r:id="rId33"/>
    <p:sldId id="439" r:id="rId34"/>
    <p:sldId id="296" r:id="rId35"/>
    <p:sldId id="297" r:id="rId36"/>
    <p:sldId id="298" r:id="rId37"/>
    <p:sldId id="299" r:id="rId38"/>
    <p:sldId id="300" r:id="rId39"/>
    <p:sldId id="301" r:id="rId40"/>
    <p:sldId id="302" r:id="rId41"/>
    <p:sldId id="304" r:id="rId42"/>
    <p:sldId id="306" r:id="rId43"/>
    <p:sldId id="305" r:id="rId44"/>
    <p:sldId id="307" r:id="rId45"/>
    <p:sldId id="309" r:id="rId46"/>
    <p:sldId id="310" r:id="rId47"/>
    <p:sldId id="311" r:id="rId48"/>
    <p:sldId id="312" r:id="rId49"/>
    <p:sldId id="313" r:id="rId50"/>
    <p:sldId id="314" r:id="rId51"/>
    <p:sldId id="327" r:id="rId52"/>
    <p:sldId id="315" r:id="rId53"/>
    <p:sldId id="316" r:id="rId54"/>
    <p:sldId id="317" r:id="rId55"/>
    <p:sldId id="318" r:id="rId56"/>
    <p:sldId id="319" r:id="rId57"/>
    <p:sldId id="334" r:id="rId58"/>
    <p:sldId id="320" r:id="rId59"/>
    <p:sldId id="322" r:id="rId60"/>
    <p:sldId id="323" r:id="rId61"/>
    <p:sldId id="324" r:id="rId62"/>
    <p:sldId id="325" r:id="rId63"/>
    <p:sldId id="326" r:id="rId64"/>
    <p:sldId id="328" r:id="rId65"/>
    <p:sldId id="329" r:id="rId66"/>
    <p:sldId id="330" r:id="rId67"/>
    <p:sldId id="332" r:id="rId68"/>
    <p:sldId id="339" r:id="rId69"/>
    <p:sldId id="333" r:id="rId70"/>
    <p:sldId id="336" r:id="rId71"/>
    <p:sldId id="335" r:id="rId72"/>
    <p:sldId id="337" r:id="rId73"/>
    <p:sldId id="340" r:id="rId74"/>
    <p:sldId id="341" r:id="rId75"/>
    <p:sldId id="342" r:id="rId76"/>
    <p:sldId id="345" r:id="rId77"/>
    <p:sldId id="347" r:id="rId78"/>
    <p:sldId id="442" r:id="rId79"/>
    <p:sldId id="348" r:id="rId80"/>
    <p:sldId id="349" r:id="rId81"/>
    <p:sldId id="350" r:id="rId82"/>
    <p:sldId id="352" r:id="rId83"/>
    <p:sldId id="353" r:id="rId84"/>
    <p:sldId id="354" r:id="rId85"/>
    <p:sldId id="355" r:id="rId86"/>
    <p:sldId id="356" r:id="rId87"/>
    <p:sldId id="357" r:id="rId88"/>
    <p:sldId id="358" r:id="rId89"/>
    <p:sldId id="359" r:id="rId90"/>
    <p:sldId id="376" r:id="rId91"/>
    <p:sldId id="360" r:id="rId92"/>
    <p:sldId id="362" r:id="rId93"/>
    <p:sldId id="366" r:id="rId94"/>
    <p:sldId id="367" r:id="rId95"/>
    <p:sldId id="370" r:id="rId96"/>
    <p:sldId id="371" r:id="rId97"/>
    <p:sldId id="374" r:id="rId98"/>
    <p:sldId id="379" r:id="rId99"/>
    <p:sldId id="378" r:id="rId100"/>
    <p:sldId id="375" r:id="rId101"/>
    <p:sldId id="380" r:id="rId102"/>
    <p:sldId id="382" r:id="rId103"/>
    <p:sldId id="383" r:id="rId104"/>
    <p:sldId id="384"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3" r:id="rId120"/>
    <p:sldId id="400" r:id="rId121"/>
    <p:sldId id="401" r:id="rId122"/>
    <p:sldId id="406" r:id="rId123"/>
    <p:sldId id="407" r:id="rId124"/>
    <p:sldId id="408" r:id="rId125"/>
    <p:sldId id="409" r:id="rId126"/>
    <p:sldId id="410" r:id="rId127"/>
    <p:sldId id="411" r:id="rId128"/>
    <p:sldId id="416" r:id="rId129"/>
    <p:sldId id="412" r:id="rId130"/>
    <p:sldId id="413" r:id="rId131"/>
    <p:sldId id="414" r:id="rId132"/>
    <p:sldId id="415" r:id="rId133"/>
    <p:sldId id="418" r:id="rId134"/>
    <p:sldId id="420" r:id="rId135"/>
    <p:sldId id="422" r:id="rId136"/>
    <p:sldId id="423" r:id="rId137"/>
    <p:sldId id="424" r:id="rId138"/>
    <p:sldId id="426" r:id="rId139"/>
    <p:sldId id="427" r:id="rId140"/>
    <p:sldId id="428" r:id="rId141"/>
    <p:sldId id="429" r:id="rId142"/>
    <p:sldId id="430" r:id="rId143"/>
    <p:sldId id="431" r:id="rId144"/>
    <p:sldId id="432" r:id="rId145"/>
    <p:sldId id="433" r:id="rId146"/>
    <p:sldId id="434" r:id="rId147"/>
    <p:sldId id="440" r:id="rId148"/>
    <p:sldId id="441" r:id="rId149"/>
    <p:sldId id="436" r:id="rId150"/>
  </p:sldIdLst>
  <p:sldSz cx="9144000" cy="6858000" type="screen4x3"/>
  <p:notesSz cx="6858000" cy="9144000"/>
  <p:embeddedFontLst>
    <p:embeddedFont>
      <p:font typeface="Agency FB" panose="020B0503020202020204" pitchFamily="34" charset="0"/>
      <p:regular r:id="rId152"/>
      <p:bold r:id="rId153"/>
    </p:embeddedFont>
    <p:embeddedFont>
      <p:font typeface="Arial Narrow" panose="020B0606020202030204" pitchFamily="34" charset="0"/>
      <p:regular r:id="rId154"/>
      <p:bold r:id="rId155"/>
      <p:italic r:id="rId156"/>
      <p:boldItalic r:id="rId157"/>
    </p:embeddedFont>
    <p:embeddedFont>
      <p:font typeface="Berlin Sans FB" panose="020E0602020502020306" pitchFamily="34" charset="0"/>
      <p:regular r:id="rId158"/>
      <p:bold r:id="rId159"/>
    </p:embeddedFont>
    <p:embeddedFont>
      <p:font typeface="Berlin Sans FB Demi" panose="020E0802020502020306" pitchFamily="34" charset="0"/>
      <p:bold r:id="rId160"/>
    </p:embeddedFont>
    <p:embeddedFont>
      <p:font typeface="Bernard MT Condensed" panose="02050806060905020404" pitchFamily="18" charset="0"/>
      <p:regular r:id="rId161"/>
    </p:embeddedFont>
    <p:embeddedFont>
      <p:font typeface="Book Antiqua" panose="02040602050305030304" pitchFamily="18" charset="0"/>
      <p:regular r:id="rId162"/>
      <p:bold r:id="rId163"/>
      <p:italic r:id="rId164"/>
      <p:boldItalic r:id="rId165"/>
    </p:embeddedFont>
    <p:embeddedFont>
      <p:font typeface="Brush Script MT" panose="03060802040406070304" pitchFamily="66" charset="0"/>
      <p:italic r:id="rId166"/>
    </p:embeddedFont>
    <p:embeddedFont>
      <p:font typeface="Comic Sans MS" panose="030F0702030302020204" pitchFamily="66" charset="0"/>
      <p:regular r:id="rId167"/>
      <p:bold r:id="rId168"/>
      <p:italic r:id="rId169"/>
      <p:boldItalic r:id="rId170"/>
    </p:embeddedFont>
    <p:embeddedFont>
      <p:font typeface="Cooper Black" panose="0208090404030B020404" pitchFamily="18" charset="0"/>
      <p:regular r:id="rId171"/>
    </p:embeddedFont>
    <p:embeddedFont>
      <p:font typeface="Cordia New" panose="020B0304020202020204" pitchFamily="34" charset="-34"/>
      <p:regular r:id="rId172"/>
      <p:bold r:id="rId173"/>
      <p:italic r:id="rId174"/>
      <p:boldItalic r:id="rId175"/>
    </p:embeddedFont>
    <p:embeddedFont>
      <p:font typeface="Eras Bold ITC" panose="020B0907030504020204" pitchFamily="34" charset="0"/>
      <p:regular r:id="rId176"/>
    </p:embeddedFont>
    <p:embeddedFont>
      <p:font typeface="Eras Demi ITC" panose="020B0805030504020804" pitchFamily="34" charset="0"/>
      <p:regular r:id="rId177"/>
    </p:embeddedFont>
    <p:embeddedFont>
      <p:font typeface="Georgia" panose="02040502050405020303" pitchFamily="18" charset="0"/>
      <p:regular r:id="rId178"/>
      <p:bold r:id="rId179"/>
      <p:italic r:id="rId180"/>
      <p:boldItalic r:id="rId181"/>
    </p:embeddedFont>
    <p:embeddedFont>
      <p:font typeface="HebrewTh" pitchFamily="2" charset="0"/>
      <p:regular r:id="rId182"/>
    </p:embeddedFont>
    <p:embeddedFont>
      <p:font typeface="Impact" panose="020B0806030902050204" pitchFamily="34" charset="0"/>
      <p:regular r:id="rId183"/>
    </p:embeddedFont>
    <p:embeddedFont>
      <p:font typeface="Matura MT Script Capitals" panose="03020802060602070202" pitchFamily="66" charset="0"/>
      <p:regular r:id="rId184"/>
    </p:embeddedFont>
    <p:embeddedFont>
      <p:font typeface="Mistral" panose="03090702030407020403" pitchFamily="66" charset="0"/>
      <p:regular r:id="rId185"/>
    </p:embeddedFont>
    <p:embeddedFont>
      <p:font typeface="Narkisim" panose="020E0502050101010101" pitchFamily="34" charset="-79"/>
      <p:regular r:id="rId186"/>
    </p:embeddedFont>
    <p:embeddedFont>
      <p:font typeface="Papyrus" panose="03070502060502030205" pitchFamily="66" charset="0"/>
      <p:regular r:id="rId187"/>
    </p:embeddedFont>
    <p:embeddedFont>
      <p:font typeface="Sylfaen" panose="010A0502050306030303" pitchFamily="18" charset="0"/>
      <p:regular r:id="rId188"/>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800"/>
    <a:srgbClr val="FF6600"/>
    <a:srgbClr val="CCCC00"/>
    <a:srgbClr val="00B8B4"/>
    <a:srgbClr val="00928F"/>
    <a:srgbClr val="FFFF66"/>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8" autoAdjust="0"/>
    <p:restoredTop sz="91756" autoAdjust="0"/>
  </p:normalViewPr>
  <p:slideViewPr>
    <p:cSldViewPr>
      <p:cViewPr varScale="1">
        <p:scale>
          <a:sx n="91" d="100"/>
          <a:sy n="91" d="100"/>
        </p:scale>
        <p:origin x="23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font" Target="fonts/font8.fntdata"/><Relationship Id="rId170" Type="http://schemas.openxmlformats.org/officeDocument/2006/relationships/font" Target="fonts/font19.fntdata"/><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font" Target="fonts/font9.fntdata"/><Relationship Id="rId181" Type="http://schemas.openxmlformats.org/officeDocument/2006/relationships/font" Target="fonts/font30.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20.fntdata"/><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font" Target="fonts/font10.fntdata"/><Relationship Id="rId182" Type="http://schemas.openxmlformats.org/officeDocument/2006/relationships/font" Target="fonts/font31.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notesMaster" Target="notesMasters/notesMaster1.xml"/><Relationship Id="rId172" Type="http://schemas.openxmlformats.org/officeDocument/2006/relationships/font" Target="fonts/font2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16.fntdata"/><Relationship Id="rId188" Type="http://schemas.openxmlformats.org/officeDocument/2006/relationships/font" Target="fonts/font3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1.fntdata"/><Relationship Id="rId183" Type="http://schemas.openxmlformats.org/officeDocument/2006/relationships/font" Target="fonts/font3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6.fntdata"/><Relationship Id="rId178" Type="http://schemas.openxmlformats.org/officeDocument/2006/relationships/font" Target="fonts/font27.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fntdata"/><Relationship Id="rId173"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12.fntdata"/><Relationship Id="rId184" Type="http://schemas.openxmlformats.org/officeDocument/2006/relationships/font" Target="fonts/font33.fntdata"/><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2.fntdata"/><Relationship Id="rId174" Type="http://schemas.openxmlformats.org/officeDocument/2006/relationships/font" Target="fonts/font23.fntdata"/><Relationship Id="rId179" Type="http://schemas.openxmlformats.org/officeDocument/2006/relationships/font" Target="fonts/font28.fntdata"/><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13.fntdata"/><Relationship Id="rId169" Type="http://schemas.openxmlformats.org/officeDocument/2006/relationships/font" Target="fonts/font18.fntdata"/><Relationship Id="rId185"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font" Target="fonts/font29.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font" Target="fonts/font3.fntdata"/><Relationship Id="rId175" Type="http://schemas.openxmlformats.org/officeDocument/2006/relationships/font" Target="fonts/font24.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14.fntdata"/><Relationship Id="rId186" Type="http://schemas.openxmlformats.org/officeDocument/2006/relationships/font" Target="fonts/font35.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4.fntdata"/><Relationship Id="rId176" Type="http://schemas.openxmlformats.org/officeDocument/2006/relationships/font" Target="fonts/font25.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15.fntdata"/><Relationship Id="rId187" Type="http://schemas.openxmlformats.org/officeDocument/2006/relationships/font" Target="fonts/font36.fntdata"/><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font" Target="fonts/font5.fntdata"/><Relationship Id="rId177"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EA629CA9-B12D-442A-A3FE-1ED9801A409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47139" name="Rectangle 3">
            <a:extLst>
              <a:ext uri="{FF2B5EF4-FFF2-40B4-BE49-F238E27FC236}">
                <a16:creationId xmlns:a16="http://schemas.microsoft.com/office/drawing/2014/main" id="{AC76A687-85EB-463F-9FA3-EB82A40ED9F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5AD6763C-2981-4B2F-8491-517598EE274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7141" name="Rectangle 5">
            <a:extLst>
              <a:ext uri="{FF2B5EF4-FFF2-40B4-BE49-F238E27FC236}">
                <a16:creationId xmlns:a16="http://schemas.microsoft.com/office/drawing/2014/main" id="{9EA77E78-EBF8-4DD2-A992-B56E2AD2AD3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47142" name="Rectangle 6">
            <a:extLst>
              <a:ext uri="{FF2B5EF4-FFF2-40B4-BE49-F238E27FC236}">
                <a16:creationId xmlns:a16="http://schemas.microsoft.com/office/drawing/2014/main" id="{DFCFF9B5-7511-4883-8AD8-54CD6A19691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47143" name="Rectangle 7">
            <a:extLst>
              <a:ext uri="{FF2B5EF4-FFF2-40B4-BE49-F238E27FC236}">
                <a16:creationId xmlns:a16="http://schemas.microsoft.com/office/drawing/2014/main" id="{37BD78D1-E41C-453D-8490-46D0087D8E9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B813D9-071A-41A5-8ACF-C43AC9D61F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B1EAF-B2D8-4A93-BBF3-D5914E17BFBF}"/>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1A8FF376-688C-4B3A-BB46-F5818735C3EA}"/>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 name="Freeform 4">
              <a:extLst>
                <a:ext uri="{FF2B5EF4-FFF2-40B4-BE49-F238E27FC236}">
                  <a16:creationId xmlns:a16="http://schemas.microsoft.com/office/drawing/2014/main" id="{FAC62DD2-D495-4DD2-A284-18C090301C7D}"/>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 name="Freeform 5">
              <a:extLst>
                <a:ext uri="{FF2B5EF4-FFF2-40B4-BE49-F238E27FC236}">
                  <a16:creationId xmlns:a16="http://schemas.microsoft.com/office/drawing/2014/main" id="{D981690C-C366-4871-B0C6-FCBA319EA43C}"/>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8" name="Freeform 6">
              <a:extLst>
                <a:ext uri="{FF2B5EF4-FFF2-40B4-BE49-F238E27FC236}">
                  <a16:creationId xmlns:a16="http://schemas.microsoft.com/office/drawing/2014/main" id="{1DB85FC6-AF89-49C2-B5BE-36C35883F2C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9" name="Oval 7">
              <a:extLst>
                <a:ext uri="{FF2B5EF4-FFF2-40B4-BE49-F238E27FC236}">
                  <a16:creationId xmlns:a16="http://schemas.microsoft.com/office/drawing/2014/main" id="{E33DF7E8-E8A3-4496-840E-DEA1BBAEC54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Oval 8">
              <a:extLst>
                <a:ext uri="{FF2B5EF4-FFF2-40B4-BE49-F238E27FC236}">
                  <a16:creationId xmlns:a16="http://schemas.microsoft.com/office/drawing/2014/main" id="{8AD35FFD-39E3-4653-85E9-42CB2F993232}"/>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1" name="Oval 9">
              <a:extLst>
                <a:ext uri="{FF2B5EF4-FFF2-40B4-BE49-F238E27FC236}">
                  <a16:creationId xmlns:a16="http://schemas.microsoft.com/office/drawing/2014/main" id="{60D5C413-3979-4C01-8B42-DCD2C4A06BAF}"/>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783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F4CC2216-DF2E-4BA4-B16D-00D0ACD793A7}"/>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D28801D8-217A-4989-91E6-718BE529667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7FED6D9F-F58C-421F-93C1-DB76D67338DB}"/>
              </a:ext>
            </a:extLst>
          </p:cNvPr>
          <p:cNvSpPr>
            <a:spLocks noGrp="1" noChangeArrowheads="1"/>
          </p:cNvSpPr>
          <p:nvPr>
            <p:ph type="sldNum" sz="quarter" idx="12"/>
          </p:nvPr>
        </p:nvSpPr>
        <p:spPr/>
        <p:txBody>
          <a:bodyPr/>
          <a:lstStyle>
            <a:lvl1pPr>
              <a:defRPr/>
            </a:lvl1pPr>
          </a:lstStyle>
          <a:p>
            <a:pPr>
              <a:defRPr/>
            </a:pPr>
            <a:fld id="{709DDEEB-CF0E-4012-B98A-D3685F17DDCF}" type="slidenum">
              <a:rPr lang="en-US" altLang="en-US"/>
              <a:pPr>
                <a:defRPr/>
              </a:pPr>
              <a:t>‹#›</a:t>
            </a:fld>
            <a:endParaRPr lang="en-US" altLang="en-US"/>
          </a:p>
        </p:txBody>
      </p:sp>
    </p:spTree>
    <p:extLst>
      <p:ext uri="{BB962C8B-B14F-4D97-AF65-F5344CB8AC3E}">
        <p14:creationId xmlns:p14="http://schemas.microsoft.com/office/powerpoint/2010/main" val="240250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CC2946A-78C0-4B73-AC62-59869D9F50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98446927-93A0-4A83-B689-B99A4BC0EB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F1D83C2-B332-4FCB-8E83-906123C05ECA}"/>
              </a:ext>
            </a:extLst>
          </p:cNvPr>
          <p:cNvSpPr>
            <a:spLocks noGrp="1" noChangeArrowheads="1"/>
          </p:cNvSpPr>
          <p:nvPr>
            <p:ph type="sldNum" sz="quarter" idx="12"/>
          </p:nvPr>
        </p:nvSpPr>
        <p:spPr>
          <a:ln/>
        </p:spPr>
        <p:txBody>
          <a:bodyPr/>
          <a:lstStyle>
            <a:lvl1pPr>
              <a:defRPr/>
            </a:lvl1pPr>
          </a:lstStyle>
          <a:p>
            <a:pPr>
              <a:defRPr/>
            </a:pPr>
            <a:fld id="{2A233814-C263-42C6-97A4-E0292D251175}" type="slidenum">
              <a:rPr lang="en-US" altLang="en-US"/>
              <a:pPr>
                <a:defRPr/>
              </a:pPr>
              <a:t>‹#›</a:t>
            </a:fld>
            <a:endParaRPr lang="en-US" altLang="en-US"/>
          </a:p>
        </p:txBody>
      </p:sp>
    </p:spTree>
    <p:extLst>
      <p:ext uri="{BB962C8B-B14F-4D97-AF65-F5344CB8AC3E}">
        <p14:creationId xmlns:p14="http://schemas.microsoft.com/office/powerpoint/2010/main" val="9564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13A6373-7A38-44F4-9D71-B6F08DB74E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1E7ED30C-2DF0-45A9-9269-01F7F30F76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1EC5A80-6B63-4280-BCF6-F8027A6AC05F}"/>
              </a:ext>
            </a:extLst>
          </p:cNvPr>
          <p:cNvSpPr>
            <a:spLocks noGrp="1" noChangeArrowheads="1"/>
          </p:cNvSpPr>
          <p:nvPr>
            <p:ph type="sldNum" sz="quarter" idx="12"/>
          </p:nvPr>
        </p:nvSpPr>
        <p:spPr>
          <a:ln/>
        </p:spPr>
        <p:txBody>
          <a:bodyPr/>
          <a:lstStyle>
            <a:lvl1pPr>
              <a:defRPr/>
            </a:lvl1pPr>
          </a:lstStyle>
          <a:p>
            <a:pPr>
              <a:defRPr/>
            </a:pPr>
            <a:fld id="{DF5CFF24-7BFC-46D7-A839-F19CCF09DBD1}" type="slidenum">
              <a:rPr lang="en-US" altLang="en-US"/>
              <a:pPr>
                <a:defRPr/>
              </a:pPr>
              <a:t>‹#›</a:t>
            </a:fld>
            <a:endParaRPr lang="en-US" altLang="en-US"/>
          </a:p>
        </p:txBody>
      </p:sp>
    </p:spTree>
    <p:extLst>
      <p:ext uri="{BB962C8B-B14F-4D97-AF65-F5344CB8AC3E}">
        <p14:creationId xmlns:p14="http://schemas.microsoft.com/office/powerpoint/2010/main" val="185657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D3DE2DC8-0869-401A-921D-5C1095BAF5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65314588-013B-457A-87E9-129AE2C2FB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1023F3FA-DA7E-4914-AAC8-A0E30E14C20F}"/>
              </a:ext>
            </a:extLst>
          </p:cNvPr>
          <p:cNvSpPr>
            <a:spLocks noGrp="1" noChangeArrowheads="1"/>
          </p:cNvSpPr>
          <p:nvPr>
            <p:ph type="sldNum" sz="quarter" idx="12"/>
          </p:nvPr>
        </p:nvSpPr>
        <p:spPr>
          <a:ln/>
        </p:spPr>
        <p:txBody>
          <a:bodyPr/>
          <a:lstStyle>
            <a:lvl1pPr>
              <a:defRPr/>
            </a:lvl1pPr>
          </a:lstStyle>
          <a:p>
            <a:pPr>
              <a:defRPr/>
            </a:pPr>
            <a:fld id="{53216177-5D31-4CE6-8CF4-BC231106A265}" type="slidenum">
              <a:rPr lang="en-US" altLang="en-US"/>
              <a:pPr>
                <a:defRPr/>
              </a:pPr>
              <a:t>‹#›</a:t>
            </a:fld>
            <a:endParaRPr lang="en-US" altLang="en-US"/>
          </a:p>
        </p:txBody>
      </p:sp>
    </p:spTree>
    <p:extLst>
      <p:ext uri="{BB962C8B-B14F-4D97-AF65-F5344CB8AC3E}">
        <p14:creationId xmlns:p14="http://schemas.microsoft.com/office/powerpoint/2010/main" val="270763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025AFA3A-AF84-4001-8A6C-E12498B958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E6CA80C-AB2F-4543-A98D-93AC3FEC54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DC3E1AC9-10B6-4C1F-8963-03A0C6261A1E}"/>
              </a:ext>
            </a:extLst>
          </p:cNvPr>
          <p:cNvSpPr>
            <a:spLocks noGrp="1" noChangeArrowheads="1"/>
          </p:cNvSpPr>
          <p:nvPr>
            <p:ph type="sldNum" sz="quarter" idx="12"/>
          </p:nvPr>
        </p:nvSpPr>
        <p:spPr>
          <a:ln/>
        </p:spPr>
        <p:txBody>
          <a:bodyPr/>
          <a:lstStyle>
            <a:lvl1pPr>
              <a:defRPr/>
            </a:lvl1pPr>
          </a:lstStyle>
          <a:p>
            <a:pPr>
              <a:defRPr/>
            </a:pPr>
            <a:fld id="{2E348222-C8E7-418D-A845-BE2A962660BB}" type="slidenum">
              <a:rPr lang="en-US" altLang="en-US"/>
              <a:pPr>
                <a:defRPr/>
              </a:pPr>
              <a:t>‹#›</a:t>
            </a:fld>
            <a:endParaRPr lang="en-US" altLang="en-US"/>
          </a:p>
        </p:txBody>
      </p:sp>
    </p:spTree>
    <p:extLst>
      <p:ext uri="{BB962C8B-B14F-4D97-AF65-F5344CB8AC3E}">
        <p14:creationId xmlns:p14="http://schemas.microsoft.com/office/powerpoint/2010/main" val="172140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06E43D35-2989-4F60-8A4A-126ECB8166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2A0A8DE9-6E4C-49E9-A56F-F6ADB9CC27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413093A7-2AEB-4328-8995-AC7B6ABB52A5}"/>
              </a:ext>
            </a:extLst>
          </p:cNvPr>
          <p:cNvSpPr>
            <a:spLocks noGrp="1" noChangeArrowheads="1"/>
          </p:cNvSpPr>
          <p:nvPr>
            <p:ph type="sldNum" sz="quarter" idx="12"/>
          </p:nvPr>
        </p:nvSpPr>
        <p:spPr>
          <a:ln/>
        </p:spPr>
        <p:txBody>
          <a:bodyPr/>
          <a:lstStyle>
            <a:lvl1pPr>
              <a:defRPr/>
            </a:lvl1pPr>
          </a:lstStyle>
          <a:p>
            <a:pPr>
              <a:defRPr/>
            </a:pPr>
            <a:fld id="{4C336493-BC94-497B-8F64-05E2969BAEC6}" type="slidenum">
              <a:rPr lang="en-US" altLang="en-US"/>
              <a:pPr>
                <a:defRPr/>
              </a:pPr>
              <a:t>‹#›</a:t>
            </a:fld>
            <a:endParaRPr lang="en-US" altLang="en-US"/>
          </a:p>
        </p:txBody>
      </p:sp>
    </p:spTree>
    <p:extLst>
      <p:ext uri="{BB962C8B-B14F-4D97-AF65-F5344CB8AC3E}">
        <p14:creationId xmlns:p14="http://schemas.microsoft.com/office/powerpoint/2010/main" val="176416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CED10F05-0BB5-42ED-B8C7-5C7802AE66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2F5E9054-B2AC-4CEE-A53D-C5CF9DF5A7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DCD2F5DC-08BB-4D5F-9CCB-FAECB929A29C}"/>
              </a:ext>
            </a:extLst>
          </p:cNvPr>
          <p:cNvSpPr>
            <a:spLocks noGrp="1" noChangeArrowheads="1"/>
          </p:cNvSpPr>
          <p:nvPr>
            <p:ph type="sldNum" sz="quarter" idx="12"/>
          </p:nvPr>
        </p:nvSpPr>
        <p:spPr>
          <a:ln/>
        </p:spPr>
        <p:txBody>
          <a:bodyPr/>
          <a:lstStyle>
            <a:lvl1pPr>
              <a:defRPr/>
            </a:lvl1pPr>
          </a:lstStyle>
          <a:p>
            <a:pPr>
              <a:defRPr/>
            </a:pPr>
            <a:fld id="{557AB5D2-E35A-40DF-848D-7B9032F43636}" type="slidenum">
              <a:rPr lang="en-US" altLang="en-US"/>
              <a:pPr>
                <a:defRPr/>
              </a:pPr>
              <a:t>‹#›</a:t>
            </a:fld>
            <a:endParaRPr lang="en-US" altLang="en-US"/>
          </a:p>
        </p:txBody>
      </p:sp>
    </p:spTree>
    <p:extLst>
      <p:ext uri="{BB962C8B-B14F-4D97-AF65-F5344CB8AC3E}">
        <p14:creationId xmlns:p14="http://schemas.microsoft.com/office/powerpoint/2010/main" val="192852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F477700-5DDB-4B6A-9802-668BFEBA8E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A156B1CC-1546-4A59-97D6-1D12DD7688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4DE8FFB7-8001-4391-936D-D9E821E98672}"/>
              </a:ext>
            </a:extLst>
          </p:cNvPr>
          <p:cNvSpPr>
            <a:spLocks noGrp="1" noChangeArrowheads="1"/>
          </p:cNvSpPr>
          <p:nvPr>
            <p:ph type="sldNum" sz="quarter" idx="12"/>
          </p:nvPr>
        </p:nvSpPr>
        <p:spPr>
          <a:ln/>
        </p:spPr>
        <p:txBody>
          <a:bodyPr/>
          <a:lstStyle>
            <a:lvl1pPr>
              <a:defRPr/>
            </a:lvl1pPr>
          </a:lstStyle>
          <a:p>
            <a:pPr>
              <a:defRPr/>
            </a:pPr>
            <a:fld id="{3213EBCF-0DA4-4F78-B0EF-C2E9F665F74B}" type="slidenum">
              <a:rPr lang="en-US" altLang="en-US"/>
              <a:pPr>
                <a:defRPr/>
              </a:pPr>
              <a:t>‹#›</a:t>
            </a:fld>
            <a:endParaRPr lang="en-US" altLang="en-US"/>
          </a:p>
        </p:txBody>
      </p:sp>
    </p:spTree>
    <p:extLst>
      <p:ext uri="{BB962C8B-B14F-4D97-AF65-F5344CB8AC3E}">
        <p14:creationId xmlns:p14="http://schemas.microsoft.com/office/powerpoint/2010/main" val="158366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8A68886C-EFE9-4587-BD4B-2D95CA2B1F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967919A8-E5D1-41E8-9B71-472B1C6473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DADB2233-DA9A-4B43-83A0-E8F60F95AF9B}"/>
              </a:ext>
            </a:extLst>
          </p:cNvPr>
          <p:cNvSpPr>
            <a:spLocks noGrp="1" noChangeArrowheads="1"/>
          </p:cNvSpPr>
          <p:nvPr>
            <p:ph type="sldNum" sz="quarter" idx="12"/>
          </p:nvPr>
        </p:nvSpPr>
        <p:spPr>
          <a:ln/>
        </p:spPr>
        <p:txBody>
          <a:bodyPr/>
          <a:lstStyle>
            <a:lvl1pPr>
              <a:defRPr/>
            </a:lvl1pPr>
          </a:lstStyle>
          <a:p>
            <a:pPr>
              <a:defRPr/>
            </a:pPr>
            <a:fld id="{F1FF592E-EA2D-4EA7-A409-943637C7615C}" type="slidenum">
              <a:rPr lang="en-US" altLang="en-US"/>
              <a:pPr>
                <a:defRPr/>
              </a:pPr>
              <a:t>‹#›</a:t>
            </a:fld>
            <a:endParaRPr lang="en-US" altLang="en-US"/>
          </a:p>
        </p:txBody>
      </p:sp>
    </p:spTree>
    <p:extLst>
      <p:ext uri="{BB962C8B-B14F-4D97-AF65-F5344CB8AC3E}">
        <p14:creationId xmlns:p14="http://schemas.microsoft.com/office/powerpoint/2010/main" val="281441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FA4310BC-743D-4784-8DB2-4C0C0DF773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B57BA68-F223-4A71-9452-0B5E2A68EC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0033B9B5-E74B-4B29-BC9C-C8F30DC7F6A4}"/>
              </a:ext>
            </a:extLst>
          </p:cNvPr>
          <p:cNvSpPr>
            <a:spLocks noGrp="1" noChangeArrowheads="1"/>
          </p:cNvSpPr>
          <p:nvPr>
            <p:ph type="sldNum" sz="quarter" idx="12"/>
          </p:nvPr>
        </p:nvSpPr>
        <p:spPr>
          <a:ln/>
        </p:spPr>
        <p:txBody>
          <a:bodyPr/>
          <a:lstStyle>
            <a:lvl1pPr>
              <a:defRPr/>
            </a:lvl1pPr>
          </a:lstStyle>
          <a:p>
            <a:pPr>
              <a:defRPr/>
            </a:pPr>
            <a:fld id="{68121AC0-2048-4AB8-9B2D-55389C315C4A}" type="slidenum">
              <a:rPr lang="en-US" altLang="en-US"/>
              <a:pPr>
                <a:defRPr/>
              </a:pPr>
              <a:t>‹#›</a:t>
            </a:fld>
            <a:endParaRPr lang="en-US" altLang="en-US"/>
          </a:p>
        </p:txBody>
      </p:sp>
    </p:spTree>
    <p:extLst>
      <p:ext uri="{BB962C8B-B14F-4D97-AF65-F5344CB8AC3E}">
        <p14:creationId xmlns:p14="http://schemas.microsoft.com/office/powerpoint/2010/main" val="205967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06E2ACAF-C099-424B-83EA-9D37FAB922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C5A1EAAA-0D20-40E7-BE87-7C8B8378FC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4DAA22DE-01C7-4761-AB9F-932B6F15238B}"/>
              </a:ext>
            </a:extLst>
          </p:cNvPr>
          <p:cNvSpPr>
            <a:spLocks noGrp="1" noChangeArrowheads="1"/>
          </p:cNvSpPr>
          <p:nvPr>
            <p:ph type="sldNum" sz="quarter" idx="12"/>
          </p:nvPr>
        </p:nvSpPr>
        <p:spPr>
          <a:ln/>
        </p:spPr>
        <p:txBody>
          <a:bodyPr/>
          <a:lstStyle>
            <a:lvl1pPr>
              <a:defRPr/>
            </a:lvl1pPr>
          </a:lstStyle>
          <a:p>
            <a:pPr>
              <a:defRPr/>
            </a:pPr>
            <a:fld id="{B121E04B-5B33-460A-B44A-B8570773FD30}" type="slidenum">
              <a:rPr lang="en-US" altLang="en-US"/>
              <a:pPr>
                <a:defRPr/>
              </a:pPr>
              <a:t>‹#›</a:t>
            </a:fld>
            <a:endParaRPr lang="en-US" altLang="en-US"/>
          </a:p>
        </p:txBody>
      </p:sp>
    </p:spTree>
    <p:extLst>
      <p:ext uri="{BB962C8B-B14F-4D97-AF65-F5344CB8AC3E}">
        <p14:creationId xmlns:p14="http://schemas.microsoft.com/office/powerpoint/2010/main" val="246191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79ED6CD-3AB2-4294-85D5-56CC036413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5A74117F-31C1-4687-8769-9E61676424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D1F1844A-FC00-4B5E-BD9F-9CDEADCE241B}"/>
              </a:ext>
            </a:extLst>
          </p:cNvPr>
          <p:cNvSpPr>
            <a:spLocks noGrp="1" noChangeArrowheads="1"/>
          </p:cNvSpPr>
          <p:nvPr>
            <p:ph type="sldNum" sz="quarter" idx="12"/>
          </p:nvPr>
        </p:nvSpPr>
        <p:spPr>
          <a:ln/>
        </p:spPr>
        <p:txBody>
          <a:bodyPr/>
          <a:lstStyle>
            <a:lvl1pPr>
              <a:defRPr/>
            </a:lvl1pPr>
          </a:lstStyle>
          <a:p>
            <a:pPr>
              <a:defRPr/>
            </a:pPr>
            <a:fld id="{5BB7C282-33AB-4025-9918-DBD2E5185AC6}" type="slidenum">
              <a:rPr lang="en-US" altLang="en-US"/>
              <a:pPr>
                <a:defRPr/>
              </a:pPr>
              <a:t>‹#›</a:t>
            </a:fld>
            <a:endParaRPr lang="en-US" altLang="en-US"/>
          </a:p>
        </p:txBody>
      </p:sp>
    </p:spTree>
    <p:extLst>
      <p:ext uri="{BB962C8B-B14F-4D97-AF65-F5344CB8AC3E}">
        <p14:creationId xmlns:p14="http://schemas.microsoft.com/office/powerpoint/2010/main" val="187248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8FC9076-EED9-4939-84C7-AD56654D7C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A4707279-B950-49AC-B840-C9ADA4782C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E28D0D87-765A-4709-A37B-8DF2031295EF}"/>
              </a:ext>
            </a:extLst>
          </p:cNvPr>
          <p:cNvSpPr>
            <a:spLocks noGrp="1" noChangeArrowheads="1"/>
          </p:cNvSpPr>
          <p:nvPr>
            <p:ph type="sldNum" sz="quarter" idx="12"/>
          </p:nvPr>
        </p:nvSpPr>
        <p:spPr>
          <a:ln/>
        </p:spPr>
        <p:txBody>
          <a:bodyPr/>
          <a:lstStyle>
            <a:lvl1pPr>
              <a:defRPr/>
            </a:lvl1pPr>
          </a:lstStyle>
          <a:p>
            <a:pPr>
              <a:defRPr/>
            </a:pPr>
            <a:fld id="{4DEEBD55-5897-4AAB-8A98-8F8F80B5A9DF}" type="slidenum">
              <a:rPr lang="en-US" altLang="en-US"/>
              <a:pPr>
                <a:defRPr/>
              </a:pPr>
              <a:t>‹#›</a:t>
            </a:fld>
            <a:endParaRPr lang="en-US" altLang="en-US"/>
          </a:p>
        </p:txBody>
      </p:sp>
    </p:spTree>
    <p:extLst>
      <p:ext uri="{BB962C8B-B14F-4D97-AF65-F5344CB8AC3E}">
        <p14:creationId xmlns:p14="http://schemas.microsoft.com/office/powerpoint/2010/main" val="342009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0A117BD7-BB1F-4733-B18D-4FB2CF5ADB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D3A2AEC-B15C-48FC-9AD1-01EDC177CB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CE1A2A3-6AFB-4FF8-B987-38177E277596}"/>
              </a:ext>
            </a:extLst>
          </p:cNvPr>
          <p:cNvSpPr>
            <a:spLocks noGrp="1" noChangeArrowheads="1"/>
          </p:cNvSpPr>
          <p:nvPr>
            <p:ph type="sldNum" sz="quarter" idx="12"/>
          </p:nvPr>
        </p:nvSpPr>
        <p:spPr>
          <a:ln/>
        </p:spPr>
        <p:txBody>
          <a:bodyPr/>
          <a:lstStyle>
            <a:lvl1pPr>
              <a:defRPr/>
            </a:lvl1pPr>
          </a:lstStyle>
          <a:p>
            <a:pPr>
              <a:defRPr/>
            </a:pPr>
            <a:fld id="{5E332511-1EC1-4079-BDAC-11C9478436D8}" type="slidenum">
              <a:rPr lang="en-US" altLang="en-US"/>
              <a:pPr>
                <a:defRPr/>
              </a:pPr>
              <a:t>‹#›</a:t>
            </a:fld>
            <a:endParaRPr lang="en-US" altLang="en-US"/>
          </a:p>
        </p:txBody>
      </p:sp>
    </p:spTree>
    <p:extLst>
      <p:ext uri="{BB962C8B-B14F-4D97-AF65-F5344CB8AC3E}">
        <p14:creationId xmlns:p14="http://schemas.microsoft.com/office/powerpoint/2010/main" val="234872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153E7B3D-0BBF-47C8-8D4E-4503CC4295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5A014BBC-A144-4405-BB70-56953C28E7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19B1713-4205-4010-BACE-17FE21DD59DC}"/>
              </a:ext>
            </a:extLst>
          </p:cNvPr>
          <p:cNvSpPr>
            <a:spLocks noGrp="1" noChangeArrowheads="1"/>
          </p:cNvSpPr>
          <p:nvPr>
            <p:ph type="sldNum" sz="quarter" idx="12"/>
          </p:nvPr>
        </p:nvSpPr>
        <p:spPr>
          <a:ln/>
        </p:spPr>
        <p:txBody>
          <a:bodyPr/>
          <a:lstStyle>
            <a:lvl1pPr>
              <a:defRPr/>
            </a:lvl1pPr>
          </a:lstStyle>
          <a:p>
            <a:pPr>
              <a:defRPr/>
            </a:pPr>
            <a:fld id="{EE43FDD7-348A-42DB-A7F6-3554B6687D62}" type="slidenum">
              <a:rPr lang="en-US" altLang="en-US"/>
              <a:pPr>
                <a:defRPr/>
              </a:pPr>
              <a:t>‹#›</a:t>
            </a:fld>
            <a:endParaRPr lang="en-US" altLang="en-US"/>
          </a:p>
        </p:txBody>
      </p:sp>
    </p:spTree>
    <p:extLst>
      <p:ext uri="{BB962C8B-B14F-4D97-AF65-F5344CB8AC3E}">
        <p14:creationId xmlns:p14="http://schemas.microsoft.com/office/powerpoint/2010/main" val="265608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613A719-9782-4476-A8C9-E0C4ABDB5AD1}"/>
              </a:ext>
            </a:extLst>
          </p:cNvPr>
          <p:cNvGrpSpPr>
            <a:grpSpLocks/>
          </p:cNvGrpSpPr>
          <p:nvPr/>
        </p:nvGrpSpPr>
        <p:grpSpPr bwMode="auto">
          <a:xfrm>
            <a:off x="0" y="3902075"/>
            <a:ext cx="3400425" cy="2949575"/>
            <a:chOff x="0" y="2458"/>
            <a:chExt cx="2142" cy="1858"/>
          </a:xfrm>
        </p:grpSpPr>
        <p:sp>
          <p:nvSpPr>
            <p:cNvPr id="76803" name="Freeform 3">
              <a:extLst>
                <a:ext uri="{FF2B5EF4-FFF2-40B4-BE49-F238E27FC236}">
                  <a16:creationId xmlns:a16="http://schemas.microsoft.com/office/drawing/2014/main" id="{F1EABFF2-7E25-4D6E-B08D-A765CE70B149}"/>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6804" name="Freeform 4">
              <a:extLst>
                <a:ext uri="{FF2B5EF4-FFF2-40B4-BE49-F238E27FC236}">
                  <a16:creationId xmlns:a16="http://schemas.microsoft.com/office/drawing/2014/main" id="{F96705DA-2E56-41C7-B7C7-8D31D77BA681}"/>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6805" name="Freeform 5">
              <a:extLst>
                <a:ext uri="{FF2B5EF4-FFF2-40B4-BE49-F238E27FC236}">
                  <a16:creationId xmlns:a16="http://schemas.microsoft.com/office/drawing/2014/main" id="{64FAE317-17B9-457A-946A-79B8326DB372}"/>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6806" name="Freeform 6">
              <a:extLst>
                <a:ext uri="{FF2B5EF4-FFF2-40B4-BE49-F238E27FC236}">
                  <a16:creationId xmlns:a16="http://schemas.microsoft.com/office/drawing/2014/main" id="{E9B90488-CF23-4C6F-B635-3AD4552B7029}"/>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36" name="Oval 7">
              <a:extLst>
                <a:ext uri="{FF2B5EF4-FFF2-40B4-BE49-F238E27FC236}">
                  <a16:creationId xmlns:a16="http://schemas.microsoft.com/office/drawing/2014/main" id="{6CCEA2C7-34E2-4B6C-9C41-181CA48E92F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40DE9F3C-57CB-4117-934F-4F3D1F163390}"/>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7B8D126A-A874-4B49-BC92-174F4E8E44C0}"/>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6810" name="Rectangle 10">
            <a:extLst>
              <a:ext uri="{FF2B5EF4-FFF2-40B4-BE49-F238E27FC236}">
                <a16:creationId xmlns:a16="http://schemas.microsoft.com/office/drawing/2014/main" id="{9E3C17B4-5C01-4116-A584-7105EE82861F}"/>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DB866683-B7EE-43A1-9A89-D6481AE85DF1}"/>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A9C4A377-6F32-43FC-A583-49EB64F0AA2A}"/>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521B09C6-BC99-42BB-8B4B-916A4A713EF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CAA00698-9D67-4809-890B-B5D94E880B4C}"/>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94ED56B-E6E1-4E88-912D-B2D2590E96A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10"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Pj04012850000[1]">
            <a:extLst>
              <a:ext uri="{FF2B5EF4-FFF2-40B4-BE49-F238E27FC236}">
                <a16:creationId xmlns:a16="http://schemas.microsoft.com/office/drawing/2014/main" id="{198A53D1-1BC6-4811-8BDD-BBB33EF136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a:extLst>
              <a:ext uri="{FF2B5EF4-FFF2-40B4-BE49-F238E27FC236}">
                <a16:creationId xmlns:a16="http://schemas.microsoft.com/office/drawing/2014/main" id="{34C2B2B6-CAE4-4C12-AAEB-D6F013DEC890}"/>
              </a:ext>
            </a:extLst>
          </p:cNvPr>
          <p:cNvSpPr txBox="1">
            <a:spLocks noChangeArrowheads="1"/>
          </p:cNvSpPr>
          <p:nvPr/>
        </p:nvSpPr>
        <p:spPr bwMode="auto">
          <a:xfrm>
            <a:off x="457200" y="3200400"/>
            <a:ext cx="6324600"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ClrTx/>
              <a:buSzTx/>
              <a:buFontTx/>
              <a:buNone/>
            </a:pPr>
            <a:r>
              <a:rPr lang="en-US" altLang="en-US" sz="6000" dirty="0">
                <a:solidFill>
                  <a:schemeClr val="folHlink"/>
                </a:solidFill>
                <a:latin typeface="HebrewTh" panose="020B0604020202020204"/>
              </a:rPr>
              <a:t>	</a:t>
            </a:r>
            <a:r>
              <a:rPr lang="en-US" altLang="en-US" sz="6000" dirty="0">
                <a:solidFill>
                  <a:srgbClr val="FFCC00"/>
                </a:solidFill>
                <a:latin typeface="HebrewTh" panose="020B0604020202020204"/>
              </a:rPr>
              <a:t>	  </a:t>
            </a:r>
            <a:r>
              <a:rPr lang="en-US" altLang="en-US" sz="6000" dirty="0">
                <a:solidFill>
                  <a:schemeClr val="hlink"/>
                </a:solidFill>
                <a:latin typeface="HebrewTh" panose="020B0604020202020204"/>
              </a:rPr>
              <a:t>tywixr2B</a:t>
            </a:r>
            <a:r>
              <a:rPr lang="en-US" altLang="en-US" sz="7200" dirty="0">
                <a:solidFill>
                  <a:schemeClr val="hlink"/>
                </a:solidFill>
                <a:latin typeface="HebrewTh" panose="020B0604020202020204"/>
              </a:rPr>
              <a:t>;</a:t>
            </a:r>
          </a:p>
          <a:p>
            <a:pPr eaLnBrk="1" hangingPunct="1">
              <a:lnSpc>
                <a:spcPct val="75000"/>
              </a:lnSpc>
              <a:spcBef>
                <a:spcPct val="50000"/>
              </a:spcBef>
              <a:buClrTx/>
              <a:buSzTx/>
              <a:buFontTx/>
              <a:buNone/>
            </a:pPr>
            <a:r>
              <a:rPr lang="en-US" altLang="en-US" sz="3600" i="1" dirty="0">
                <a:latin typeface="Times New Roman" panose="02020603050405020304" pitchFamily="18" charset="0"/>
              </a:rPr>
              <a:t>		  </a:t>
            </a:r>
            <a:r>
              <a:rPr lang="es-MX" altLang="en-US" sz="3600" i="1" dirty="0">
                <a:latin typeface="Times New Roman" panose="02020603050405020304" pitchFamily="18" charset="0"/>
              </a:rPr>
              <a:t>En el principio…</a:t>
            </a:r>
          </a:p>
          <a:p>
            <a:pPr algn="r" eaLnBrk="1" hangingPunct="1">
              <a:lnSpc>
                <a:spcPct val="75000"/>
              </a:lnSpc>
              <a:spcBef>
                <a:spcPct val="50000"/>
              </a:spcBef>
              <a:buClrTx/>
              <a:buSzTx/>
              <a:buFontTx/>
              <a:buNone/>
            </a:pPr>
            <a:r>
              <a:rPr lang="es-MX" altLang="en-US" sz="5400" dirty="0">
                <a:solidFill>
                  <a:srgbClr val="FFFF99"/>
                </a:solidFill>
                <a:latin typeface="Impact" panose="020B0806030902050204" pitchFamily="34" charset="0"/>
              </a:rPr>
              <a:t>El Libro de Genesis</a:t>
            </a:r>
          </a:p>
        </p:txBody>
      </p:sp>
      <p:sp>
        <p:nvSpPr>
          <p:cNvPr id="2" name="Slide Number Placeholder 1">
            <a:extLst>
              <a:ext uri="{FF2B5EF4-FFF2-40B4-BE49-F238E27FC236}">
                <a16:creationId xmlns:a16="http://schemas.microsoft.com/office/drawing/2014/main" id="{43E94C32-EBF2-48CF-8289-B3A4306D7908}"/>
              </a:ext>
            </a:extLst>
          </p:cNvPr>
          <p:cNvSpPr>
            <a:spLocks noGrp="1"/>
          </p:cNvSpPr>
          <p:nvPr>
            <p:ph type="sldNum" sz="quarter" idx="12"/>
          </p:nvPr>
        </p:nvSpPr>
        <p:spPr/>
        <p:txBody>
          <a:bodyPr/>
          <a:lstStyle/>
          <a:p>
            <a:pPr>
              <a:defRPr/>
            </a:pPr>
            <a:fld id="{00972006-FD7F-4AC0-9C38-B7ACF184BD3D}"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38A67BB-F9D4-4990-9E7D-7EA8A8B04CDE}"/>
              </a:ext>
            </a:extLst>
          </p:cNvPr>
          <p:cNvSpPr>
            <a:spLocks noGrp="1" noChangeArrowheads="1"/>
          </p:cNvSpPr>
          <p:nvPr>
            <p:ph type="title"/>
          </p:nvPr>
        </p:nvSpPr>
        <p:spPr>
          <a:xfrm>
            <a:off x="304800" y="76200"/>
            <a:ext cx="8229600" cy="1139825"/>
          </a:xfrm>
        </p:spPr>
        <p:txBody>
          <a:bodyPr/>
          <a:lstStyle/>
          <a:p>
            <a:pPr eaLnBrk="1" hangingPunct="1">
              <a:defRPr/>
            </a:pPr>
            <a:r>
              <a:rPr lang="en-US" altLang="en-US" dirty="0" err="1">
                <a:solidFill>
                  <a:schemeClr val="hlink"/>
                </a:solidFill>
                <a:latin typeface="Eras Bold ITC" pitchFamily="34" charset="0"/>
              </a:rPr>
              <a:t>Singularidad</a:t>
            </a:r>
            <a:r>
              <a:rPr lang="en-US" altLang="en-US" dirty="0">
                <a:solidFill>
                  <a:schemeClr val="hlink"/>
                </a:solidFill>
                <a:latin typeface="Eras Bold ITC" pitchFamily="34" charset="0"/>
              </a:rPr>
              <a:t> de Génesis1-11</a:t>
            </a:r>
          </a:p>
        </p:txBody>
      </p:sp>
      <p:sp>
        <p:nvSpPr>
          <p:cNvPr id="111619" name="Rectangle 3">
            <a:extLst>
              <a:ext uri="{FF2B5EF4-FFF2-40B4-BE49-F238E27FC236}">
                <a16:creationId xmlns:a16="http://schemas.microsoft.com/office/drawing/2014/main" id="{FE83A06E-43BA-4D74-8EC5-D4C97BA85246}"/>
              </a:ext>
            </a:extLst>
          </p:cNvPr>
          <p:cNvSpPr>
            <a:spLocks noGrp="1" noChangeArrowheads="1"/>
          </p:cNvSpPr>
          <p:nvPr>
            <p:ph type="body" idx="1"/>
          </p:nvPr>
        </p:nvSpPr>
        <p:spPr>
          <a:xfrm>
            <a:off x="457200" y="1066800"/>
            <a:ext cx="8458200" cy="5029200"/>
          </a:xfrm>
        </p:spPr>
        <p:txBody>
          <a:bodyPr/>
          <a:lstStyle/>
          <a:p>
            <a:pPr eaLnBrk="1" hangingPunct="1">
              <a:lnSpc>
                <a:spcPct val="90000"/>
              </a:lnSpc>
              <a:buNone/>
              <a:defRPr/>
            </a:pPr>
            <a:r>
              <a:rPr lang="es-ES" altLang="en-US" dirty="0">
                <a:solidFill>
                  <a:srgbClr val="FFFF99"/>
                </a:solidFill>
                <a:latin typeface="Eras Demi ITC" pitchFamily="34" charset="0"/>
              </a:rPr>
              <a:t>La historia primitiva exhibe tres horizontes que la hacen distinta.</a:t>
            </a:r>
            <a:endParaRPr lang="en-US" altLang="en-US" sz="1200" dirty="0">
              <a:solidFill>
                <a:srgbClr val="FFFF99"/>
              </a:solidFill>
              <a:latin typeface="Eras Demi ITC" pitchFamily="34" charset="0"/>
            </a:endParaRPr>
          </a:p>
          <a:p>
            <a:pPr eaLnBrk="1" hangingPunct="1">
              <a:lnSpc>
                <a:spcPct val="90000"/>
              </a:lnSpc>
              <a:buNone/>
              <a:defRPr/>
            </a:pPr>
            <a:r>
              <a:rPr lang="en-US" altLang="en-US" dirty="0">
                <a:solidFill>
                  <a:srgbClr val="FF8001"/>
                </a:solidFill>
                <a:latin typeface="Eras Demi ITC" pitchFamily="34" charset="0"/>
              </a:rPr>
              <a:t>HISTÓRICO</a:t>
            </a:r>
          </a:p>
          <a:p>
            <a:pPr eaLnBrk="1" hangingPunct="1">
              <a:lnSpc>
                <a:spcPct val="90000"/>
              </a:lnSpc>
              <a:buFont typeface="Wingdings" panose="05000000000000000000" pitchFamily="2" charset="2"/>
              <a:buNone/>
              <a:defRPr/>
            </a:pPr>
            <a:r>
              <a:rPr lang="en-US" altLang="en-US" sz="2800" i="1" dirty="0">
                <a:latin typeface="Arial Narrow" panose="020B0606020202030204" pitchFamily="34" charset="0"/>
              </a:rPr>
              <a:t>	…Un </a:t>
            </a:r>
            <a:r>
              <a:rPr lang="en-US" altLang="en-US" sz="2800" i="1" dirty="0" err="1">
                <a:latin typeface="Arial Narrow" panose="020B0606020202030204" pitchFamily="34" charset="0"/>
              </a:rPr>
              <a:t>registro</a:t>
            </a:r>
            <a:r>
              <a:rPr lang="en-US" altLang="en-US" sz="2800" i="1" dirty="0">
                <a:latin typeface="Arial Narrow" panose="020B0606020202030204" pitchFamily="34" charset="0"/>
              </a:rPr>
              <a:t> de personas y </a:t>
            </a:r>
            <a:r>
              <a:rPr lang="en-US" altLang="en-US" sz="2800" i="1" dirty="0" err="1">
                <a:latin typeface="Arial Narrow" panose="020B0606020202030204" pitchFamily="34" charset="0"/>
              </a:rPr>
              <a:t>eventos</a:t>
            </a:r>
            <a:r>
              <a:rPr lang="en-US" altLang="en-US" sz="2800" i="1" dirty="0">
                <a:latin typeface="Arial Narrow" panose="020B0606020202030204" pitchFamily="34" charset="0"/>
              </a:rPr>
              <a:t> </a:t>
            </a:r>
            <a:r>
              <a:rPr lang="en-US" altLang="en-US" sz="2800" i="1" dirty="0" err="1">
                <a:latin typeface="Arial Narrow" panose="020B0606020202030204" pitchFamily="34" charset="0"/>
              </a:rPr>
              <a:t>reales</a:t>
            </a:r>
            <a:r>
              <a:rPr lang="en-US" altLang="en-US" sz="2800" i="1" dirty="0">
                <a:latin typeface="Arial Narrow" panose="020B0606020202030204" pitchFamily="34" charset="0"/>
              </a:rPr>
              <a:t> </a:t>
            </a:r>
          </a:p>
          <a:p>
            <a:pPr eaLnBrk="1" hangingPunct="1">
              <a:lnSpc>
                <a:spcPct val="90000"/>
              </a:lnSpc>
              <a:buNone/>
              <a:defRPr/>
            </a:pPr>
            <a:r>
              <a:rPr lang="en-US" altLang="en-US" dirty="0">
                <a:solidFill>
                  <a:srgbClr val="FF8001"/>
                </a:solidFill>
                <a:latin typeface="Eras Demi ITC" pitchFamily="34" charset="0"/>
              </a:rPr>
              <a:t>SIMBÓLICO</a:t>
            </a:r>
          </a:p>
          <a:p>
            <a:pPr eaLnBrk="1" hangingPunct="1">
              <a:lnSpc>
                <a:spcPct val="90000"/>
              </a:lnSpc>
              <a:buNone/>
              <a:defRPr/>
            </a:pPr>
            <a:r>
              <a:rPr lang="en-US" altLang="en-US" sz="2800" i="1" dirty="0">
                <a:latin typeface="Arial Narrow" panose="020B0606020202030204" pitchFamily="34" charset="0"/>
              </a:rPr>
              <a:t>	…El </a:t>
            </a:r>
            <a:r>
              <a:rPr lang="en-US" altLang="en-US" sz="2800" i="1" dirty="0" err="1">
                <a:latin typeface="Arial Narrow" panose="020B0606020202030204" pitchFamily="34" charset="0"/>
              </a:rPr>
              <a:t>uso</a:t>
            </a:r>
            <a:r>
              <a:rPr lang="en-US" altLang="en-US" sz="2800" i="1" dirty="0">
                <a:latin typeface="Arial Narrow" panose="020B0606020202030204" pitchFamily="34" charset="0"/>
              </a:rPr>
              <a:t> de </a:t>
            </a:r>
            <a:r>
              <a:rPr lang="en-US" altLang="en-US" sz="2800" i="1" dirty="0" err="1">
                <a:latin typeface="Arial Narrow" panose="020B0606020202030204" pitchFamily="34" charset="0"/>
              </a:rPr>
              <a:t>arquetipos</a:t>
            </a:r>
            <a:r>
              <a:rPr lang="en-US" altLang="en-US" sz="2800" i="1" dirty="0">
                <a:latin typeface="Arial Narrow" panose="020B0606020202030204" pitchFamily="34" charset="0"/>
              </a:rPr>
              <a:t> para </a:t>
            </a:r>
            <a:r>
              <a:rPr lang="en-US" altLang="en-US" sz="2800" i="1" dirty="0" err="1">
                <a:latin typeface="Arial Narrow" panose="020B0606020202030204" pitchFamily="34" charset="0"/>
              </a:rPr>
              <a:t>representar</a:t>
            </a:r>
            <a:r>
              <a:rPr lang="en-US" altLang="en-US" sz="2800" i="1" dirty="0">
                <a:latin typeface="Arial Narrow" panose="020B0606020202030204" pitchFamily="34" charset="0"/>
              </a:rPr>
              <a:t> </a:t>
            </a:r>
            <a:r>
              <a:rPr lang="en-US" altLang="en-US" sz="2800" i="1" dirty="0" err="1">
                <a:latin typeface="Arial Narrow" panose="020B0606020202030204" pitchFamily="34" charset="0"/>
              </a:rPr>
              <a:t>verdades</a:t>
            </a:r>
            <a:r>
              <a:rPr lang="en-US" altLang="en-US" sz="2800" i="1" dirty="0">
                <a:latin typeface="Arial Narrow" panose="020B0606020202030204" pitchFamily="34" charset="0"/>
              </a:rPr>
              <a:t> </a:t>
            </a:r>
            <a:r>
              <a:rPr lang="en-US" altLang="en-US" sz="2800" i="1" dirty="0" err="1">
                <a:latin typeface="Arial Narrow" panose="020B0606020202030204" pitchFamily="34" charset="0"/>
              </a:rPr>
              <a:t>primordiales</a:t>
            </a:r>
            <a:r>
              <a:rPr lang="en-US" altLang="en-US" sz="2800" i="1" dirty="0">
                <a:latin typeface="Arial Narrow" panose="020B0606020202030204" pitchFamily="34" charset="0"/>
              </a:rPr>
              <a:t> </a:t>
            </a:r>
            <a:r>
              <a:rPr lang="en-US" altLang="en-US" sz="2800" i="1" dirty="0" err="1">
                <a:latin typeface="Arial Narrow" panose="020B0606020202030204" pitchFamily="34" charset="0"/>
              </a:rPr>
              <a:t>sobre</a:t>
            </a:r>
            <a:r>
              <a:rPr lang="en-US" altLang="en-US" sz="2800" i="1" dirty="0">
                <a:latin typeface="Arial Narrow" panose="020B0606020202030204" pitchFamily="34" charset="0"/>
              </a:rPr>
              <a:t> personas y </a:t>
            </a:r>
            <a:r>
              <a:rPr lang="en-US" altLang="en-US" sz="2800" i="1" dirty="0" err="1">
                <a:latin typeface="Arial Narrow" panose="020B0606020202030204" pitchFamily="34" charset="0"/>
              </a:rPr>
              <a:t>eventos</a:t>
            </a:r>
            <a:r>
              <a:rPr lang="en-US" altLang="en-US" sz="2800" i="1" dirty="0">
                <a:latin typeface="Arial Narrow" panose="020B0606020202030204" pitchFamily="34" charset="0"/>
              </a:rPr>
              <a:t>.</a:t>
            </a:r>
          </a:p>
          <a:p>
            <a:pPr eaLnBrk="1" hangingPunct="1">
              <a:lnSpc>
                <a:spcPct val="90000"/>
              </a:lnSpc>
              <a:buNone/>
              <a:defRPr/>
            </a:pPr>
            <a:r>
              <a:rPr lang="en-US" altLang="en-US" dirty="0">
                <a:solidFill>
                  <a:srgbClr val="FF8001"/>
                </a:solidFill>
                <a:latin typeface="Eras Demi ITC" pitchFamily="34" charset="0"/>
              </a:rPr>
              <a:t>APOLOGÉTICO</a:t>
            </a:r>
          </a:p>
          <a:p>
            <a:pPr eaLnBrk="1" hangingPunct="1">
              <a:lnSpc>
                <a:spcPct val="90000"/>
              </a:lnSpc>
              <a:buNone/>
              <a:defRPr/>
            </a:pPr>
            <a:r>
              <a:rPr lang="en-US" altLang="en-US" sz="2800" i="1" dirty="0">
                <a:latin typeface="Arial Narrow" panose="020B0606020202030204" pitchFamily="34" charset="0"/>
              </a:rPr>
              <a:t>	…</a:t>
            </a:r>
            <a:r>
              <a:rPr lang="es-ES" altLang="en-US" sz="2800" i="1" dirty="0">
                <a:latin typeface="Arial Narrow" panose="020B0606020202030204" pitchFamily="34" charset="0"/>
              </a:rPr>
              <a:t>un correctivo a las cosmogonías egipcias y mesopotámicas actuales</a:t>
            </a:r>
            <a:endParaRPr lang="en-US" altLang="en-US" sz="28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4FF2457C-A6CD-4B45-A8DE-9D11551382BD}"/>
              </a:ext>
            </a:extLst>
          </p:cNvPr>
          <p:cNvSpPr>
            <a:spLocks noGrp="1"/>
          </p:cNvSpPr>
          <p:nvPr>
            <p:ph type="sldNum" sz="quarter" idx="12"/>
          </p:nvPr>
        </p:nvSpPr>
        <p:spPr/>
        <p:txBody>
          <a:bodyPr/>
          <a:lstStyle/>
          <a:p>
            <a:pPr>
              <a:defRPr/>
            </a:pPr>
            <a:fld id="{CF6CD258-424A-4912-AD74-40B2FD5CC49B}" type="slidenum">
              <a:rPr lang="en-US" altLang="en-US" smtClean="0"/>
              <a:pPr>
                <a:defRPr/>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anim calcmode="lin" valueType="num">
                                      <p:cBhvr additive="base">
                                        <p:cTn id="11"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 calcmode="lin" valueType="num">
                                      <p:cBhvr additive="base">
                                        <p:cTn id="17"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1619">
                                            <p:txEl>
                                              <p:pRg st="4" end="4"/>
                                            </p:txEl>
                                          </p:spTgt>
                                        </p:tgtEl>
                                        <p:attrNameLst>
                                          <p:attrName>style.visibility</p:attrName>
                                        </p:attrNameLst>
                                      </p:cBhvr>
                                      <p:to>
                                        <p:strVal val="visible"/>
                                      </p:to>
                                    </p:set>
                                    <p:anim calcmode="lin" valueType="num">
                                      <p:cBhvr additive="base">
                                        <p:cTn id="21"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anim calcmode="lin" valueType="num">
                                      <p:cBhvr additive="base">
                                        <p:cTn id="27"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16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1619">
                                            <p:txEl>
                                              <p:pRg st="6" end="6"/>
                                            </p:txEl>
                                          </p:spTgt>
                                        </p:tgtEl>
                                        <p:attrNameLst>
                                          <p:attrName>style.visibility</p:attrName>
                                        </p:attrNameLst>
                                      </p:cBhvr>
                                      <p:to>
                                        <p:strVal val="visible"/>
                                      </p:to>
                                    </p:set>
                                    <p:anim calcmode="lin" valueType="num">
                                      <p:cBhvr additive="base">
                                        <p:cTn id="31" dur="5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B817085E-D1DD-405C-91BA-86F619362E34}"/>
              </a:ext>
            </a:extLst>
          </p:cNvPr>
          <p:cNvSpPr>
            <a:spLocks noGrp="1" noChangeArrowheads="1"/>
          </p:cNvSpPr>
          <p:nvPr>
            <p:ph type="title"/>
          </p:nvPr>
        </p:nvSpPr>
        <p:spPr>
          <a:xfrm>
            <a:off x="457200" y="277813"/>
            <a:ext cx="8305800" cy="2160587"/>
          </a:xfrm>
        </p:spPr>
        <p:txBody>
          <a:bodyPr/>
          <a:lstStyle/>
          <a:p>
            <a:pPr eaLnBrk="1" hangingPunct="1">
              <a:defRPr/>
            </a:pPr>
            <a:r>
              <a:rPr lang="en-US" altLang="en-US" sz="4800" dirty="0" err="1">
                <a:solidFill>
                  <a:srgbClr val="FF6600"/>
                </a:solidFill>
                <a:latin typeface="+mn-lt"/>
              </a:rPr>
              <a:t>Narrativas</a:t>
            </a:r>
            <a:r>
              <a:rPr lang="en-US" altLang="en-US" sz="4800" dirty="0">
                <a:solidFill>
                  <a:srgbClr val="FF6600"/>
                </a:solidFill>
                <a:latin typeface="+mn-lt"/>
              </a:rPr>
              <a:t> de Isaac</a:t>
            </a:r>
            <a:br>
              <a:rPr lang="en-US" altLang="en-US" sz="2800" dirty="0">
                <a:solidFill>
                  <a:srgbClr val="FF9933"/>
                </a:solidFill>
              </a:rPr>
            </a:br>
            <a:br>
              <a:rPr lang="en-US" altLang="en-US" sz="900" dirty="0">
                <a:solidFill>
                  <a:schemeClr val="hlink"/>
                </a:solidFill>
                <a:latin typeface="Comic Sans MS" panose="030F0702030302020204" pitchFamily="66" charset="0"/>
              </a:rPr>
            </a:br>
            <a:r>
              <a:rPr lang="en-US" altLang="en-US" sz="3200" dirty="0">
                <a:solidFill>
                  <a:schemeClr val="hlink"/>
                </a:solidFill>
                <a:latin typeface="Comic Sans MS" panose="030F0702030302020204" pitchFamily="66" charset="0"/>
              </a:rPr>
              <a:t> </a:t>
            </a:r>
            <a:r>
              <a:rPr lang="es-ES" altLang="en-US" sz="3200" dirty="0">
                <a:solidFill>
                  <a:schemeClr val="hlink"/>
                </a:solidFill>
                <a:latin typeface="Comic Sans MS" panose="030F0702030302020204" pitchFamily="66" charset="0"/>
              </a:rPr>
              <a:t>Las breves historias de Isaac son paralelas en gran medida a las historias de Abraham.</a:t>
            </a:r>
            <a:br>
              <a:rPr lang="es-ES" altLang="en-US" sz="3200" dirty="0">
                <a:solidFill>
                  <a:schemeClr val="hlink"/>
                </a:solidFill>
                <a:latin typeface="Comic Sans MS" panose="030F0702030302020204" pitchFamily="66" charset="0"/>
              </a:rPr>
            </a:br>
            <a:endParaRPr lang="en-US" altLang="en-US" sz="3200" dirty="0">
              <a:solidFill>
                <a:schemeClr val="hlink"/>
              </a:solidFill>
              <a:latin typeface="Comic Sans MS" panose="030F0702030302020204" pitchFamily="66" charset="0"/>
            </a:endParaRPr>
          </a:p>
        </p:txBody>
      </p:sp>
      <p:sp>
        <p:nvSpPr>
          <p:cNvPr id="246787" name="Rectangle 3">
            <a:extLst>
              <a:ext uri="{FF2B5EF4-FFF2-40B4-BE49-F238E27FC236}">
                <a16:creationId xmlns:a16="http://schemas.microsoft.com/office/drawing/2014/main" id="{371568C5-EB0F-4EE8-874F-166C282D7E85}"/>
              </a:ext>
            </a:extLst>
          </p:cNvPr>
          <p:cNvSpPr>
            <a:spLocks noGrp="1" noChangeArrowheads="1"/>
          </p:cNvSpPr>
          <p:nvPr>
            <p:ph type="body" sz="half" idx="1"/>
          </p:nvPr>
        </p:nvSpPr>
        <p:spPr>
          <a:xfrm>
            <a:off x="304800" y="2286000"/>
            <a:ext cx="4038600" cy="4343400"/>
          </a:xfrm>
          <a:solidFill>
            <a:srgbClr val="001E1D"/>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400" dirty="0">
                <a:solidFill>
                  <a:schemeClr val="hlink"/>
                </a:solidFill>
                <a:latin typeface="Alba" pitchFamily="2" charset="0"/>
              </a:rPr>
              <a:t>Abraham</a:t>
            </a:r>
            <a:endParaRPr lang="es-ES" altLang="en-US" sz="2000" dirty="0"/>
          </a:p>
          <a:p>
            <a:pPr eaLnBrk="1" hangingPunct="1">
              <a:lnSpc>
                <a:spcPct val="90000"/>
              </a:lnSpc>
              <a:defRPr/>
            </a:pPr>
            <a:r>
              <a:rPr lang="es-ES" altLang="en-US" sz="2400" dirty="0"/>
              <a:t>La esterilidad de Sara</a:t>
            </a:r>
          </a:p>
          <a:p>
            <a:pPr eaLnBrk="1" hangingPunct="1">
              <a:lnSpc>
                <a:spcPct val="90000"/>
              </a:lnSpc>
              <a:defRPr/>
            </a:pPr>
            <a:r>
              <a:rPr lang="es-ES" altLang="en-US" sz="2400" dirty="0"/>
              <a:t>Sara se convierte en el medio para Isaac como el hijo prometido</a:t>
            </a:r>
          </a:p>
          <a:p>
            <a:pPr eaLnBrk="1" hangingPunct="1">
              <a:lnSpc>
                <a:spcPct val="90000"/>
              </a:lnSpc>
              <a:defRPr/>
            </a:pPr>
            <a:r>
              <a:rPr lang="es-ES" altLang="en-US" sz="2400" dirty="0"/>
              <a:t>Hambruna en Canaán</a:t>
            </a:r>
          </a:p>
          <a:p>
            <a:pPr eaLnBrk="1" hangingPunct="1">
              <a:lnSpc>
                <a:spcPct val="90000"/>
              </a:lnSpc>
              <a:defRPr/>
            </a:pPr>
            <a:r>
              <a:rPr lang="es-ES" altLang="en-US" sz="2400" dirty="0"/>
              <a:t>Gran riqueza</a:t>
            </a:r>
          </a:p>
          <a:p>
            <a:pPr eaLnBrk="1" hangingPunct="1">
              <a:lnSpc>
                <a:spcPct val="90000"/>
              </a:lnSpc>
              <a:defRPr/>
            </a:pPr>
            <a:r>
              <a:rPr lang="es-ES" altLang="en-US" sz="2400" dirty="0"/>
              <a:t>Disputas territoriales</a:t>
            </a:r>
          </a:p>
          <a:p>
            <a:pPr eaLnBrk="1" hangingPunct="1">
              <a:lnSpc>
                <a:spcPct val="90000"/>
              </a:lnSpc>
              <a:defRPr/>
            </a:pPr>
            <a:r>
              <a:rPr lang="es-ES" altLang="en-US" sz="2400" dirty="0"/>
              <a:t>Historia de esposa / hermana</a:t>
            </a:r>
          </a:p>
          <a:p>
            <a:pPr eaLnBrk="1" hangingPunct="1">
              <a:lnSpc>
                <a:spcPct val="90000"/>
              </a:lnSpc>
              <a:defRPr/>
            </a:pPr>
            <a:r>
              <a:rPr lang="es-ES" altLang="en-US" sz="2400" dirty="0"/>
              <a:t>Tratado en Beerseba</a:t>
            </a:r>
            <a:endParaRPr lang="en-US" altLang="en-US" sz="2400" dirty="0"/>
          </a:p>
        </p:txBody>
      </p:sp>
      <p:sp>
        <p:nvSpPr>
          <p:cNvPr id="246788" name="Rectangle 4">
            <a:extLst>
              <a:ext uri="{FF2B5EF4-FFF2-40B4-BE49-F238E27FC236}">
                <a16:creationId xmlns:a16="http://schemas.microsoft.com/office/drawing/2014/main" id="{4B6557FF-80E3-4482-BBC5-A8FDFDFE8109}"/>
              </a:ext>
            </a:extLst>
          </p:cNvPr>
          <p:cNvSpPr>
            <a:spLocks noGrp="1" noChangeArrowheads="1"/>
          </p:cNvSpPr>
          <p:nvPr>
            <p:ph type="body" sz="half" idx="2"/>
          </p:nvPr>
        </p:nvSpPr>
        <p:spPr>
          <a:xfrm>
            <a:off x="4800600" y="2286000"/>
            <a:ext cx="4114800" cy="4343400"/>
          </a:xfrm>
          <a:solidFill>
            <a:srgbClr val="004644"/>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400" dirty="0">
                <a:solidFill>
                  <a:schemeClr val="hlink"/>
                </a:solidFill>
                <a:latin typeface="Alba" pitchFamily="2" charset="0"/>
              </a:rPr>
              <a:t>Isaac</a:t>
            </a:r>
            <a:endParaRPr lang="es-ES" altLang="en-US" sz="2000" dirty="0"/>
          </a:p>
          <a:p>
            <a:pPr eaLnBrk="1" hangingPunct="1">
              <a:lnSpc>
                <a:spcPct val="90000"/>
              </a:lnSpc>
              <a:defRPr/>
            </a:pPr>
            <a:r>
              <a:rPr lang="es-ES" altLang="en-US" sz="2400" dirty="0"/>
              <a:t>La esterilidad de Rebeca</a:t>
            </a:r>
          </a:p>
          <a:p>
            <a:pPr eaLnBrk="1" hangingPunct="1">
              <a:lnSpc>
                <a:spcPct val="90000"/>
              </a:lnSpc>
              <a:defRPr/>
            </a:pPr>
            <a:r>
              <a:rPr lang="es-ES" altLang="en-US" sz="2400" dirty="0"/>
              <a:t>Rebeca se convierte en el medio para Jacob como el hijo prometido</a:t>
            </a:r>
          </a:p>
          <a:p>
            <a:pPr eaLnBrk="1" hangingPunct="1">
              <a:lnSpc>
                <a:spcPct val="90000"/>
              </a:lnSpc>
              <a:defRPr/>
            </a:pPr>
            <a:r>
              <a:rPr lang="es-ES" altLang="en-US" sz="2400" dirty="0"/>
              <a:t>Hambruna en Canaán</a:t>
            </a:r>
          </a:p>
          <a:p>
            <a:pPr eaLnBrk="1" hangingPunct="1">
              <a:lnSpc>
                <a:spcPct val="90000"/>
              </a:lnSpc>
              <a:defRPr/>
            </a:pPr>
            <a:r>
              <a:rPr lang="es-ES" altLang="en-US" sz="2400" dirty="0"/>
              <a:t>Gran riqueza</a:t>
            </a:r>
          </a:p>
          <a:p>
            <a:pPr eaLnBrk="1" hangingPunct="1">
              <a:lnSpc>
                <a:spcPct val="90000"/>
              </a:lnSpc>
              <a:defRPr/>
            </a:pPr>
            <a:r>
              <a:rPr lang="es-ES" altLang="en-US" sz="2400" dirty="0"/>
              <a:t>Disputas territoriales</a:t>
            </a:r>
          </a:p>
          <a:p>
            <a:pPr eaLnBrk="1" hangingPunct="1">
              <a:lnSpc>
                <a:spcPct val="90000"/>
              </a:lnSpc>
              <a:defRPr/>
            </a:pPr>
            <a:r>
              <a:rPr lang="es-ES" altLang="en-US" sz="2400" dirty="0"/>
              <a:t>Historia de esposa / hermana</a:t>
            </a:r>
          </a:p>
          <a:p>
            <a:pPr eaLnBrk="1" hangingPunct="1">
              <a:lnSpc>
                <a:spcPct val="90000"/>
              </a:lnSpc>
              <a:defRPr/>
            </a:pPr>
            <a:r>
              <a:rPr lang="es-ES" altLang="en-US" sz="2400" dirty="0"/>
              <a:t>Tratado en Beerseba</a:t>
            </a:r>
            <a:endParaRPr lang="en-US" altLang="en-US" sz="2400" dirty="0"/>
          </a:p>
        </p:txBody>
      </p:sp>
      <p:sp>
        <p:nvSpPr>
          <p:cNvPr id="2" name="Slide Number Placeholder 1">
            <a:extLst>
              <a:ext uri="{FF2B5EF4-FFF2-40B4-BE49-F238E27FC236}">
                <a16:creationId xmlns:a16="http://schemas.microsoft.com/office/drawing/2014/main" id="{24F91305-7CED-4253-89D1-009F0250D152}"/>
              </a:ext>
            </a:extLst>
          </p:cNvPr>
          <p:cNvSpPr>
            <a:spLocks noGrp="1"/>
          </p:cNvSpPr>
          <p:nvPr>
            <p:ph type="sldNum" sz="quarter" idx="12"/>
          </p:nvPr>
        </p:nvSpPr>
        <p:spPr/>
        <p:txBody>
          <a:bodyPr/>
          <a:lstStyle/>
          <a:p>
            <a:pPr>
              <a:defRPr/>
            </a:pPr>
            <a:fld id="{BA26D70E-3B91-4013-926A-9C19C76BAD67}" type="slidenum">
              <a:rPr lang="en-US" altLang="en-US" smtClean="0"/>
              <a:pPr>
                <a:defRPr/>
              </a:pPr>
              <a:t>100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6786"/>
                                        </p:tgtEl>
                                        <p:attrNameLst>
                                          <p:attrName>style.visibility</p:attrName>
                                        </p:attrNameLst>
                                      </p:cBhvr>
                                      <p:to>
                                        <p:strVal val="visible"/>
                                      </p:to>
                                    </p:set>
                                    <p:anim calcmode="lin" valueType="num">
                                      <p:cBhvr>
                                        <p:cTn id="7" dur="500" fill="hold"/>
                                        <p:tgtEl>
                                          <p:spTgt spid="246786"/>
                                        </p:tgtEl>
                                        <p:attrNameLst>
                                          <p:attrName>ppt_w</p:attrName>
                                        </p:attrNameLst>
                                      </p:cBhvr>
                                      <p:tavLst>
                                        <p:tav tm="0">
                                          <p:val>
                                            <p:fltVal val="0"/>
                                          </p:val>
                                        </p:tav>
                                        <p:tav tm="100000">
                                          <p:val>
                                            <p:strVal val="#ppt_w"/>
                                          </p:val>
                                        </p:tav>
                                      </p:tavLst>
                                    </p:anim>
                                    <p:anim calcmode="lin" valueType="num">
                                      <p:cBhvr>
                                        <p:cTn id="8" dur="500" fill="hold"/>
                                        <p:tgtEl>
                                          <p:spTgt spid="2467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46787">
                                            <p:bg/>
                                          </p:spTgt>
                                        </p:tgtEl>
                                        <p:attrNameLst>
                                          <p:attrName>style.visibility</p:attrName>
                                        </p:attrNameLst>
                                      </p:cBhvr>
                                      <p:to>
                                        <p:strVal val="visible"/>
                                      </p:to>
                                    </p:set>
                                    <p:animEffect transition="in" filter="randombar(horizontal)">
                                      <p:cBhvr>
                                        <p:cTn id="13" dur="500"/>
                                        <p:tgtEl>
                                          <p:spTgt spid="246787">
                                            <p:bg/>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6787">
                                            <p:txEl>
                                              <p:pRg st="0" end="0"/>
                                            </p:txEl>
                                          </p:spTgt>
                                        </p:tgtEl>
                                        <p:attrNameLst>
                                          <p:attrName>style.visibility</p:attrName>
                                        </p:attrNameLst>
                                      </p:cBhvr>
                                      <p:to>
                                        <p:strVal val="visible"/>
                                      </p:to>
                                    </p:set>
                                    <p:animEffect transition="in" filter="randombar(horizontal)">
                                      <p:cBhvr>
                                        <p:cTn id="16" dur="500"/>
                                        <p:tgtEl>
                                          <p:spTgt spid="246787">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46788">
                                            <p:bg/>
                                          </p:spTgt>
                                        </p:tgtEl>
                                        <p:attrNameLst>
                                          <p:attrName>style.visibility</p:attrName>
                                        </p:attrNameLst>
                                      </p:cBhvr>
                                      <p:to>
                                        <p:strVal val="visible"/>
                                      </p:to>
                                    </p:set>
                                    <p:animEffect transition="in" filter="randombar(horizontal)">
                                      <p:cBhvr>
                                        <p:cTn id="19" dur="500"/>
                                        <p:tgtEl>
                                          <p:spTgt spid="246788">
                                            <p:bg/>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46788">
                                            <p:txEl>
                                              <p:pRg st="0" end="0"/>
                                            </p:txEl>
                                          </p:spTgt>
                                        </p:tgtEl>
                                        <p:attrNameLst>
                                          <p:attrName>style.visibility</p:attrName>
                                        </p:attrNameLst>
                                      </p:cBhvr>
                                      <p:to>
                                        <p:strVal val="visible"/>
                                      </p:to>
                                    </p:set>
                                    <p:animEffect transition="in" filter="randombar(horizontal)">
                                      <p:cBhvr>
                                        <p:cTn id="22" dur="500"/>
                                        <p:tgtEl>
                                          <p:spTgt spid="24678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46787">
                                            <p:txEl>
                                              <p:pRg st="7" end="7"/>
                                            </p:txEl>
                                          </p:spTgt>
                                        </p:tgtEl>
                                        <p:attrNameLst>
                                          <p:attrName>style.visibility</p:attrName>
                                        </p:attrNameLst>
                                      </p:cBhvr>
                                      <p:to>
                                        <p:strVal val="visible"/>
                                      </p:to>
                                    </p:set>
                                    <p:anim calcmode="lin" valueType="num">
                                      <p:cBhvr additive="base">
                                        <p:cTn id="27" dur="500" fill="hold"/>
                                        <p:tgtEl>
                                          <p:spTgt spid="24678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67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6787">
                                            <p:txEl>
                                              <p:pRg st="1" end="1"/>
                                            </p:txEl>
                                          </p:spTgt>
                                        </p:tgtEl>
                                        <p:attrNameLst>
                                          <p:attrName>style.visibility</p:attrName>
                                        </p:attrNameLst>
                                      </p:cBhvr>
                                      <p:to>
                                        <p:strVal val="visible"/>
                                      </p:to>
                                    </p:set>
                                    <p:anim calcmode="lin" valueType="num">
                                      <p:cBhvr additive="base">
                                        <p:cTn id="33" dur="5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6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6787">
                                            <p:txEl>
                                              <p:pRg st="2" end="2"/>
                                            </p:txEl>
                                          </p:spTgt>
                                        </p:tgtEl>
                                        <p:attrNameLst>
                                          <p:attrName>style.visibility</p:attrName>
                                        </p:attrNameLst>
                                      </p:cBhvr>
                                      <p:to>
                                        <p:strVal val="visible"/>
                                      </p:to>
                                    </p:set>
                                    <p:anim calcmode="lin" valueType="num">
                                      <p:cBhvr additive="base">
                                        <p:cTn id="39" dur="5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6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6787">
                                            <p:txEl>
                                              <p:pRg st="3" end="3"/>
                                            </p:txEl>
                                          </p:spTgt>
                                        </p:tgtEl>
                                        <p:attrNameLst>
                                          <p:attrName>style.visibility</p:attrName>
                                        </p:attrNameLst>
                                      </p:cBhvr>
                                      <p:to>
                                        <p:strVal val="visible"/>
                                      </p:to>
                                    </p:set>
                                    <p:anim calcmode="lin" valueType="num">
                                      <p:cBhvr additive="base">
                                        <p:cTn id="45" dur="5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67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6787">
                                            <p:txEl>
                                              <p:pRg st="4" end="4"/>
                                            </p:txEl>
                                          </p:spTgt>
                                        </p:tgtEl>
                                        <p:attrNameLst>
                                          <p:attrName>style.visibility</p:attrName>
                                        </p:attrNameLst>
                                      </p:cBhvr>
                                      <p:to>
                                        <p:strVal val="visible"/>
                                      </p:to>
                                    </p:set>
                                    <p:anim calcmode="lin" valueType="num">
                                      <p:cBhvr additive="base">
                                        <p:cTn id="51" dur="500" fill="hold"/>
                                        <p:tgtEl>
                                          <p:spTgt spid="24678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46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46787">
                                            <p:txEl>
                                              <p:pRg st="5" end="5"/>
                                            </p:txEl>
                                          </p:spTgt>
                                        </p:tgtEl>
                                        <p:attrNameLst>
                                          <p:attrName>style.visibility</p:attrName>
                                        </p:attrNameLst>
                                      </p:cBhvr>
                                      <p:to>
                                        <p:strVal val="visible"/>
                                      </p:to>
                                    </p:set>
                                    <p:anim calcmode="lin" valueType="num">
                                      <p:cBhvr additive="base">
                                        <p:cTn id="57" dur="500" fill="hold"/>
                                        <p:tgtEl>
                                          <p:spTgt spid="246787">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467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46787">
                                            <p:txEl>
                                              <p:pRg st="6" end="6"/>
                                            </p:txEl>
                                          </p:spTgt>
                                        </p:tgtEl>
                                        <p:attrNameLst>
                                          <p:attrName>style.visibility</p:attrName>
                                        </p:attrNameLst>
                                      </p:cBhvr>
                                      <p:to>
                                        <p:strVal val="visible"/>
                                      </p:to>
                                    </p:set>
                                    <p:anim calcmode="lin" valueType="num">
                                      <p:cBhvr additive="base">
                                        <p:cTn id="63" dur="500" fill="hold"/>
                                        <p:tgtEl>
                                          <p:spTgt spid="246787">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67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P spid="246787" grpId="0" uiExpand="1" build="p" animBg="1"/>
      <p:bldP spid="246788" grpId="0" uiExpand="1"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316C55E4-9059-4C16-89D0-362B57669599}"/>
              </a:ext>
            </a:extLst>
          </p:cNvPr>
          <p:cNvSpPr>
            <a:spLocks noGrp="1" noChangeArrowheads="1"/>
          </p:cNvSpPr>
          <p:nvPr>
            <p:ph type="title"/>
          </p:nvPr>
        </p:nvSpPr>
        <p:spPr>
          <a:xfrm>
            <a:off x="457200" y="152400"/>
            <a:ext cx="8229600" cy="1139825"/>
          </a:xfrm>
        </p:spPr>
        <p:txBody>
          <a:bodyPr/>
          <a:lstStyle/>
          <a:p>
            <a:pPr eaLnBrk="1" hangingPunct="1">
              <a:defRPr/>
            </a:pPr>
            <a:r>
              <a:rPr lang="en-US" altLang="en-US" dirty="0">
                <a:solidFill>
                  <a:srgbClr val="FF6600"/>
                </a:solidFill>
                <a:latin typeface="+mn-lt"/>
              </a:rPr>
              <a:t>Los </a:t>
            </a:r>
            <a:r>
              <a:rPr lang="en-US" altLang="en-US" dirty="0" err="1">
                <a:solidFill>
                  <a:srgbClr val="FF6600"/>
                </a:solidFill>
                <a:latin typeface="+mn-lt"/>
              </a:rPr>
              <a:t>Gemelos</a:t>
            </a:r>
            <a:br>
              <a:rPr lang="en-US" altLang="en-US" dirty="0">
                <a:solidFill>
                  <a:srgbClr val="FF6600"/>
                </a:solidFill>
                <a:latin typeface="Alba" pitchFamily="2" charset="0"/>
              </a:rPr>
            </a:br>
            <a:r>
              <a:rPr lang="en-US" altLang="en-US" sz="2400" dirty="0">
                <a:solidFill>
                  <a:srgbClr val="FF9933"/>
                </a:solidFill>
              </a:rPr>
              <a:t>(25)</a:t>
            </a:r>
            <a:endParaRPr lang="en-US" altLang="en-US" sz="4000" dirty="0">
              <a:solidFill>
                <a:srgbClr val="FF9933"/>
              </a:solidFill>
            </a:endParaRPr>
          </a:p>
        </p:txBody>
      </p:sp>
      <p:sp>
        <p:nvSpPr>
          <p:cNvPr id="254979" name="Rectangle 3">
            <a:extLst>
              <a:ext uri="{FF2B5EF4-FFF2-40B4-BE49-F238E27FC236}">
                <a16:creationId xmlns:a16="http://schemas.microsoft.com/office/drawing/2014/main" id="{2E24CFDC-5228-4A74-A62F-B75A78B3DCDF}"/>
              </a:ext>
            </a:extLst>
          </p:cNvPr>
          <p:cNvSpPr>
            <a:spLocks noGrp="1" noChangeArrowheads="1"/>
          </p:cNvSpPr>
          <p:nvPr>
            <p:ph type="body" idx="1"/>
          </p:nvPr>
        </p:nvSpPr>
        <p:spPr>
          <a:xfrm>
            <a:off x="457200" y="1295400"/>
            <a:ext cx="8229600" cy="53340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No es infrecuente que los destinos de las figuras claves en la Biblia se presagien en las circunstancias de sus nacimientos.</a:t>
            </a:r>
          </a:p>
          <a:p>
            <a:pPr eaLnBrk="1" hangingPunct="1">
              <a:lnSpc>
                <a:spcPct val="90000"/>
              </a:lnSpc>
              <a:defRPr/>
            </a:pPr>
            <a:r>
              <a:rPr lang="es-ES" altLang="en-US" sz="2400" i="1" dirty="0">
                <a:latin typeface="Comic Sans MS" panose="030F0702030302020204" pitchFamily="66" charset="0"/>
              </a:rPr>
              <a:t>La lucha entre los gemelos al nacer anticipa su lucha entre ellos como naciones.</a:t>
            </a:r>
          </a:p>
          <a:p>
            <a:pPr eaLnBrk="1" hangingPunct="1">
              <a:lnSpc>
                <a:spcPct val="90000"/>
              </a:lnSpc>
              <a:defRPr/>
            </a:pPr>
            <a:r>
              <a:rPr lang="es-ES" altLang="en-US" sz="2400" i="1" dirty="0">
                <a:latin typeface="Comic Sans MS" panose="030F0702030302020204" pitchFamily="66" charset="0"/>
              </a:rPr>
              <a:t>Jacob, “el que agarra el talón", estará en continuo conflicto con Esaú, el "hombre rojo". (El nombre de Esaú se deriva del color rojo, que era su complexión, así como el color del guiso que recibió de Jacob, mientras que el color rojo también es la fuente del nombre del clan de Esaú, Edom, un terreno caracterizado por un suelo rojo).</a:t>
            </a:r>
          </a:p>
          <a:p>
            <a:pPr eaLnBrk="1" hangingPunct="1">
              <a:lnSpc>
                <a:spcPct val="90000"/>
              </a:lnSpc>
              <a:defRPr/>
            </a:pPr>
            <a:r>
              <a:rPr lang="es-ES" altLang="en-US" sz="2400" i="1" dirty="0">
                <a:latin typeface="Comic Sans MS" panose="030F0702030302020204" pitchFamily="66" charset="0"/>
              </a:rPr>
              <a:t>Al igual que con Ismael e Isaac, la antigua ley de primogenitura del Cercano Oriente se omitirá en la elección de Jacob como el hijo del pacto.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BB1A7FAC-15D9-4122-804D-7DD086AF163C}"/>
              </a:ext>
            </a:extLst>
          </p:cNvPr>
          <p:cNvSpPr>
            <a:spLocks noGrp="1"/>
          </p:cNvSpPr>
          <p:nvPr>
            <p:ph type="sldNum" sz="quarter" idx="12"/>
          </p:nvPr>
        </p:nvSpPr>
        <p:spPr/>
        <p:txBody>
          <a:bodyPr/>
          <a:lstStyle/>
          <a:p>
            <a:pPr>
              <a:defRPr/>
            </a:pPr>
            <a:fld id="{84460C60-16AB-461A-B316-51C1AE9CFB4A}" type="slidenum">
              <a:rPr lang="en-US" altLang="en-US" smtClean="0"/>
              <a:pPr>
                <a:defRPr/>
              </a:pPr>
              <a:t>101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10D618AC-B3C1-463D-8A1E-71B160493B25}"/>
              </a:ext>
            </a:extLst>
          </p:cNvPr>
          <p:cNvSpPr>
            <a:spLocks noGrp="1" noChangeArrowheads="1"/>
          </p:cNvSpPr>
          <p:nvPr>
            <p:ph type="title"/>
          </p:nvPr>
        </p:nvSpPr>
        <p:spPr>
          <a:xfrm>
            <a:off x="457200" y="76200"/>
            <a:ext cx="8229600" cy="1139825"/>
          </a:xfrm>
        </p:spPr>
        <p:txBody>
          <a:bodyPr/>
          <a:lstStyle/>
          <a:p>
            <a:pPr eaLnBrk="1" hangingPunct="1">
              <a:defRPr/>
            </a:pPr>
            <a:r>
              <a:rPr lang="en-US" altLang="en-US" dirty="0">
                <a:solidFill>
                  <a:srgbClr val="FF6600"/>
                </a:solidFill>
                <a:latin typeface="+mn-lt"/>
              </a:rPr>
              <a:t>Isaac y </a:t>
            </a:r>
            <a:r>
              <a:rPr lang="en-US" altLang="en-US" dirty="0" err="1">
                <a:solidFill>
                  <a:srgbClr val="FF6600"/>
                </a:solidFill>
                <a:latin typeface="+mn-lt"/>
              </a:rPr>
              <a:t>Abimelec</a:t>
            </a:r>
            <a:br>
              <a:rPr lang="en-US" altLang="en-US" dirty="0">
                <a:solidFill>
                  <a:srgbClr val="FF6600"/>
                </a:solidFill>
                <a:latin typeface="Alba" pitchFamily="2" charset="0"/>
              </a:rPr>
            </a:br>
            <a:r>
              <a:rPr lang="en-US" altLang="en-US" sz="2400" dirty="0">
                <a:solidFill>
                  <a:srgbClr val="FF9933"/>
                </a:solidFill>
              </a:rPr>
              <a:t>(26)</a:t>
            </a:r>
            <a:endParaRPr lang="en-US" altLang="en-US" sz="4000" dirty="0">
              <a:solidFill>
                <a:srgbClr val="FF9933"/>
              </a:solidFill>
            </a:endParaRPr>
          </a:p>
        </p:txBody>
      </p:sp>
      <p:sp>
        <p:nvSpPr>
          <p:cNvPr id="259075" name="Rectangle 3">
            <a:extLst>
              <a:ext uri="{FF2B5EF4-FFF2-40B4-BE49-F238E27FC236}">
                <a16:creationId xmlns:a16="http://schemas.microsoft.com/office/drawing/2014/main" id="{8DABC92E-58DC-431C-939C-5A482005641C}"/>
              </a:ext>
            </a:extLst>
          </p:cNvPr>
          <p:cNvSpPr>
            <a:spLocks noGrp="1" noChangeArrowheads="1"/>
          </p:cNvSpPr>
          <p:nvPr>
            <p:ph type="body" idx="1"/>
          </p:nvPr>
        </p:nvSpPr>
        <p:spPr>
          <a:xfrm>
            <a:off x="457200" y="1219200"/>
            <a:ext cx="8229600" cy="54102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Al igual que con su padre Abraham, Isaac también experimentó hambruna y trató de hacer pasar a su esposa como su hermana para protegerse.</a:t>
            </a:r>
          </a:p>
          <a:p>
            <a:pPr eaLnBrk="1" hangingPunct="1">
              <a:lnSpc>
                <a:spcPct val="90000"/>
              </a:lnSpc>
              <a:defRPr/>
            </a:pPr>
            <a:r>
              <a:rPr lang="es-ES" altLang="en-US" sz="2400" i="1" dirty="0">
                <a:latin typeface="Comic Sans MS" panose="030F0702030302020204" pitchFamily="66" charset="0"/>
              </a:rPr>
              <a:t>En </a:t>
            </a:r>
            <a:r>
              <a:rPr lang="es-ES" altLang="en-US" sz="2400" i="1" dirty="0" err="1">
                <a:latin typeface="Comic Sans MS" panose="030F0702030302020204" pitchFamily="66" charset="0"/>
              </a:rPr>
              <a:t>Gerar</a:t>
            </a:r>
            <a:r>
              <a:rPr lang="es-ES" altLang="en-US" sz="2400" i="1" dirty="0">
                <a:latin typeface="Comic Sans MS" panose="030F0702030302020204" pitchFamily="66" charset="0"/>
              </a:rPr>
              <a:t>, Yahvé volvió a confirmar el pacto con Isaac, prohibiéndole ir a Egipto.</a:t>
            </a:r>
          </a:p>
          <a:p>
            <a:pPr eaLnBrk="1" hangingPunct="1">
              <a:lnSpc>
                <a:spcPct val="90000"/>
              </a:lnSpc>
              <a:defRPr/>
            </a:pPr>
            <a:r>
              <a:rPr lang="es-ES" altLang="en-US" sz="2400" i="1" dirty="0">
                <a:latin typeface="Comic Sans MS" panose="030F0702030302020204" pitchFamily="66" charset="0"/>
              </a:rPr>
              <a:t>Aunque movió sus rebaños para evitar conflictos, también volvió a abrir los pozos que Abraham había cavado, una señal de que esta tierra sería su herencia.</a:t>
            </a:r>
          </a:p>
          <a:p>
            <a:pPr eaLnBrk="1" hangingPunct="1">
              <a:lnSpc>
                <a:spcPct val="90000"/>
              </a:lnSpc>
              <a:defRPr/>
            </a:pPr>
            <a:r>
              <a:rPr lang="es-ES" altLang="en-US" sz="2400" i="1" dirty="0">
                <a:latin typeface="Comic Sans MS" panose="030F0702030302020204" pitchFamily="66" charset="0"/>
              </a:rPr>
              <a:t>Los nombres de los pozos reflejan el conflicto entre Isaac y los Filisteos, que a su vez reflejan el conflicto venidero entre los Israelitas y los Filisteos.</a:t>
            </a:r>
          </a:p>
          <a:p>
            <a:pPr eaLnBrk="1" hangingPunct="1">
              <a:lnSpc>
                <a:spcPct val="90000"/>
              </a:lnSpc>
              <a:defRPr/>
            </a:pPr>
            <a:r>
              <a:rPr lang="es-ES" altLang="en-US" sz="2400" i="1" dirty="0">
                <a:latin typeface="Comic Sans MS" panose="030F0702030302020204" pitchFamily="66" charset="0"/>
              </a:rPr>
              <a:t>En Beerseba, Yahvé confirmó una vez más sus promesas de pacto a Isaac.</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58C65030-802A-4E2F-B163-203B56A3C8EA}"/>
              </a:ext>
            </a:extLst>
          </p:cNvPr>
          <p:cNvSpPr>
            <a:spLocks noGrp="1"/>
          </p:cNvSpPr>
          <p:nvPr>
            <p:ph type="sldNum" sz="quarter" idx="12"/>
          </p:nvPr>
        </p:nvSpPr>
        <p:spPr/>
        <p:txBody>
          <a:bodyPr/>
          <a:lstStyle/>
          <a:p>
            <a:pPr>
              <a:defRPr/>
            </a:pPr>
            <a:fld id="{BE51A398-4534-4EC0-86EA-C4830B8CF5D7}" type="slidenum">
              <a:rPr lang="en-US" altLang="en-US" smtClean="0"/>
              <a:pPr>
                <a:defRPr/>
              </a:pPr>
              <a:t>102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 calcmode="lin" valueType="num">
                                      <p:cBhvr additive="base">
                                        <p:cTn id="7" dur="500" fill="hold"/>
                                        <p:tgtEl>
                                          <p:spTgt spid="259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9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4456E2D1-BA7F-4D4E-83EF-7342AD4A6F1E}"/>
              </a:ext>
            </a:extLst>
          </p:cNvPr>
          <p:cNvSpPr>
            <a:spLocks noGrp="1" noChangeArrowheads="1"/>
          </p:cNvSpPr>
          <p:nvPr>
            <p:ph type="body" idx="1"/>
          </p:nvPr>
        </p:nvSpPr>
        <p:spPr>
          <a:xfrm>
            <a:off x="152400" y="3733800"/>
            <a:ext cx="8839200" cy="1828800"/>
          </a:xfrm>
        </p:spPr>
        <p:txBody>
          <a:bodyPr/>
          <a:lstStyle/>
          <a:p>
            <a:pPr algn="r" eaLnBrk="1" hangingPunct="1">
              <a:lnSpc>
                <a:spcPct val="60000"/>
              </a:lnSpc>
              <a:buFont typeface="Wingdings" panose="05000000000000000000" pitchFamily="2" charset="2"/>
              <a:buNone/>
              <a:defRPr/>
            </a:pPr>
            <a:r>
              <a:rPr lang="en-US" altLang="en-US" sz="7200" dirty="0">
                <a:solidFill>
                  <a:srgbClr val="FF3300"/>
                </a:solidFill>
                <a:latin typeface="Matura MT Script Capitals" pitchFamily="66" charset="0"/>
              </a:rPr>
              <a:t>Las </a:t>
            </a:r>
            <a:r>
              <a:rPr lang="en-US" altLang="en-US" sz="7200" dirty="0" err="1">
                <a:solidFill>
                  <a:srgbClr val="FF3300"/>
                </a:solidFill>
                <a:latin typeface="Matura MT Script Capitals" pitchFamily="66" charset="0"/>
              </a:rPr>
              <a:t>Historias</a:t>
            </a:r>
            <a:r>
              <a:rPr lang="en-US" altLang="en-US" sz="7200" dirty="0">
                <a:solidFill>
                  <a:srgbClr val="FF3300"/>
                </a:solidFill>
                <a:latin typeface="Matura MT Script Capitals" pitchFamily="66" charset="0"/>
              </a:rPr>
              <a:t> de Jacob</a:t>
            </a:r>
          </a:p>
          <a:p>
            <a:pPr algn="r" eaLnBrk="1" hangingPunct="1">
              <a:lnSpc>
                <a:spcPct val="60000"/>
              </a:lnSpc>
              <a:buFont typeface="Wingdings" panose="05000000000000000000" pitchFamily="2" charset="2"/>
              <a:buNone/>
              <a:defRPr/>
            </a:pPr>
            <a:r>
              <a:rPr lang="en-US" altLang="en-US" sz="7200" dirty="0">
                <a:solidFill>
                  <a:srgbClr val="FF3300"/>
                </a:solidFill>
                <a:latin typeface="Matura MT Script Capitals" pitchFamily="66" charset="0"/>
              </a:rPr>
              <a:t>27-36</a:t>
            </a:r>
          </a:p>
        </p:txBody>
      </p:sp>
      <p:sp>
        <p:nvSpPr>
          <p:cNvPr id="2" name="Slide Number Placeholder 1">
            <a:extLst>
              <a:ext uri="{FF2B5EF4-FFF2-40B4-BE49-F238E27FC236}">
                <a16:creationId xmlns:a16="http://schemas.microsoft.com/office/drawing/2014/main" id="{5BC43CC9-31F1-4B80-87D1-DCDF77D4B7D9}"/>
              </a:ext>
            </a:extLst>
          </p:cNvPr>
          <p:cNvSpPr>
            <a:spLocks noGrp="1"/>
          </p:cNvSpPr>
          <p:nvPr>
            <p:ph type="sldNum" sz="quarter" idx="12"/>
          </p:nvPr>
        </p:nvSpPr>
        <p:spPr/>
        <p:txBody>
          <a:bodyPr/>
          <a:lstStyle/>
          <a:p>
            <a:pPr>
              <a:defRPr/>
            </a:pPr>
            <a:fld id="{EBC03849-5930-4E67-902E-5E8685C84479}" type="slidenum">
              <a:rPr lang="en-US" altLang="en-US" smtClean="0"/>
              <a:pPr>
                <a:defRPr/>
              </a:pPr>
              <a:t>103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fade">
                                      <p:cBhvr>
                                        <p:cTn id="7" dur="500"/>
                                        <p:tgtEl>
                                          <p:spTgt spid="260098">
                                            <p:txEl>
                                              <p:pRg st="0" end="0"/>
                                            </p:txEl>
                                          </p:spTgt>
                                        </p:tgtEl>
                                      </p:cBhvr>
                                    </p:animEffect>
                                    <p:anim calcmode="lin" valueType="num">
                                      <p:cBhvr>
                                        <p:cTn id="8" dur="500" fill="hold"/>
                                        <p:tgtEl>
                                          <p:spTgt spid="260098">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260098">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fade">
                                      <p:cBhvr>
                                        <p:cTn id="12" dur="500"/>
                                        <p:tgtEl>
                                          <p:spTgt spid="260098">
                                            <p:txEl>
                                              <p:pRg st="1" end="1"/>
                                            </p:txEl>
                                          </p:spTgt>
                                        </p:tgtEl>
                                      </p:cBhvr>
                                    </p:animEffect>
                                    <p:anim calcmode="lin" valueType="num">
                                      <p:cBhvr>
                                        <p:cTn id="13" dur="500" fill="hold"/>
                                        <p:tgtEl>
                                          <p:spTgt spid="260098">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26009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75BBDCC7-BE2D-40D5-BCD2-5F6D199E10C8}"/>
              </a:ext>
            </a:extLst>
          </p:cNvPr>
          <p:cNvSpPr>
            <a:spLocks noGrp="1" noChangeArrowheads="1"/>
          </p:cNvSpPr>
          <p:nvPr>
            <p:ph type="title"/>
          </p:nvPr>
        </p:nvSpPr>
        <p:spPr/>
        <p:txBody>
          <a:bodyPr/>
          <a:lstStyle/>
          <a:p>
            <a:pPr eaLnBrk="1" hangingPunct="1">
              <a:defRPr/>
            </a:pPr>
            <a:r>
              <a:rPr lang="en-US" altLang="en-US" dirty="0">
                <a:solidFill>
                  <a:srgbClr val="85C800"/>
                </a:solidFill>
                <a:latin typeface="+mn-lt"/>
              </a:rPr>
              <a:t>Jacob, el </a:t>
            </a:r>
            <a:r>
              <a:rPr lang="en-US" altLang="en-US" dirty="0" err="1">
                <a:solidFill>
                  <a:srgbClr val="85C800"/>
                </a:solidFill>
                <a:latin typeface="+mn-lt"/>
              </a:rPr>
              <a:t>Hijo</a:t>
            </a:r>
            <a:r>
              <a:rPr lang="en-US" altLang="en-US" dirty="0">
                <a:solidFill>
                  <a:srgbClr val="85C800"/>
                </a:solidFill>
                <a:latin typeface="+mn-lt"/>
              </a:rPr>
              <a:t> del </a:t>
            </a:r>
            <a:r>
              <a:rPr lang="en-US" altLang="en-US" dirty="0" err="1">
                <a:solidFill>
                  <a:srgbClr val="85C800"/>
                </a:solidFill>
                <a:latin typeface="+mn-lt"/>
              </a:rPr>
              <a:t>Pacto</a:t>
            </a:r>
            <a:br>
              <a:rPr lang="en-US" altLang="en-US" dirty="0">
                <a:solidFill>
                  <a:srgbClr val="85C800"/>
                </a:solidFill>
                <a:latin typeface="Alba" pitchFamily="2" charset="0"/>
              </a:rPr>
            </a:br>
            <a:r>
              <a:rPr lang="en-US" altLang="en-US" sz="2400" dirty="0">
                <a:solidFill>
                  <a:srgbClr val="99FF33"/>
                </a:solidFill>
              </a:rPr>
              <a:t>(27)</a:t>
            </a:r>
            <a:endParaRPr lang="en-US" altLang="en-US" sz="4000" dirty="0">
              <a:solidFill>
                <a:srgbClr val="99FF33"/>
              </a:solidFill>
              <a:latin typeface="Alba" pitchFamily="2" charset="0"/>
            </a:endParaRPr>
          </a:p>
        </p:txBody>
      </p:sp>
      <p:sp>
        <p:nvSpPr>
          <p:cNvPr id="261123" name="Rectangle 3">
            <a:extLst>
              <a:ext uri="{FF2B5EF4-FFF2-40B4-BE49-F238E27FC236}">
                <a16:creationId xmlns:a16="http://schemas.microsoft.com/office/drawing/2014/main" id="{36945661-1B84-43FD-B890-1FCA81BB904A}"/>
              </a:ext>
            </a:extLst>
          </p:cNvPr>
          <p:cNvSpPr>
            <a:spLocks noGrp="1" noChangeArrowheads="1"/>
          </p:cNvSpPr>
          <p:nvPr>
            <p:ph type="body" idx="1"/>
          </p:nvPr>
        </p:nvSpPr>
        <p:spPr>
          <a:xfrm>
            <a:off x="457200" y="1600200"/>
            <a:ext cx="8229600" cy="4876800"/>
          </a:xfrm>
        </p:spPr>
        <p:txBody>
          <a:bodyPr/>
          <a:lstStyle/>
          <a:p>
            <a:pPr eaLnBrk="1" hangingPunct="1">
              <a:lnSpc>
                <a:spcPct val="80000"/>
              </a:lnSpc>
              <a:buNone/>
              <a:defRPr/>
            </a:pPr>
            <a:r>
              <a:rPr lang="es-ES" altLang="en-US" sz="2800" dirty="0">
                <a:solidFill>
                  <a:srgbClr val="CCFF33"/>
                </a:solidFill>
                <a:latin typeface="Comic Sans MS" panose="030F0702030302020204" pitchFamily="66" charset="0"/>
              </a:rPr>
              <a:t>La elección de Dios de Jacob como el hijo del pacto se cumplió a pesar de las maquinaciones de la familia de Isaac, quienes actuaron sin tener en cuenta a Yahvé (cf. Ro. 9: 10-15).</a:t>
            </a:r>
          </a:p>
          <a:p>
            <a:pPr eaLnBrk="1" hangingPunct="1">
              <a:lnSpc>
                <a:spcPct val="80000"/>
              </a:lnSpc>
              <a:defRPr/>
            </a:pPr>
            <a:r>
              <a:rPr lang="en-US" altLang="en-US" sz="2400" i="1" dirty="0">
                <a:solidFill>
                  <a:srgbClr val="FFFF00"/>
                </a:solidFill>
                <a:latin typeface="Comic Sans MS" panose="030F0702030302020204" pitchFamily="66" charset="0"/>
              </a:rPr>
              <a:t>Isaac </a:t>
            </a:r>
            <a:r>
              <a:rPr lang="es-ES" altLang="en-US" sz="2400" i="1" dirty="0">
                <a:latin typeface="Comic Sans MS" panose="030F0702030302020204" pitchFamily="66" charset="0"/>
              </a:rPr>
              <a:t>decidió anular la predicción de Dios debido a su preferencia por Esaú (25:23, 28).</a:t>
            </a:r>
          </a:p>
          <a:p>
            <a:pPr eaLnBrk="1" hangingPunct="1">
              <a:lnSpc>
                <a:spcPct val="80000"/>
              </a:lnSpc>
              <a:defRPr/>
            </a:pPr>
            <a:r>
              <a:rPr lang="en-US" altLang="en-US" sz="2400" i="1" dirty="0" err="1">
                <a:solidFill>
                  <a:srgbClr val="FFFF00"/>
                </a:solidFill>
                <a:latin typeface="Comic Sans MS" panose="030F0702030302020204" pitchFamily="66" charset="0"/>
              </a:rPr>
              <a:t>Esaú</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silenciosamente</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acordó</a:t>
            </a:r>
            <a:r>
              <a:rPr lang="en-US" altLang="en-US" sz="2400" i="1" dirty="0">
                <a:latin typeface="Comic Sans MS" panose="030F0702030302020204" pitchFamily="66" charset="0"/>
              </a:rPr>
              <a:t> romper </a:t>
            </a:r>
            <a:r>
              <a:rPr lang="en-US" altLang="en-US" sz="2400" i="1" dirty="0" err="1">
                <a:latin typeface="Comic Sans MS" panose="030F0702030302020204" pitchFamily="66" charset="0"/>
              </a:rPr>
              <a:t>su</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juramento</a:t>
            </a:r>
            <a:r>
              <a:rPr lang="en-US" altLang="en-US" sz="2400" i="1" dirty="0">
                <a:latin typeface="Comic Sans MS" panose="030F0702030302020204" pitchFamily="66" charset="0"/>
              </a:rPr>
              <a:t> a Jacob (25:33; 27:4-5).</a:t>
            </a:r>
          </a:p>
          <a:p>
            <a:pPr eaLnBrk="1" hangingPunct="1">
              <a:lnSpc>
                <a:spcPct val="80000"/>
              </a:lnSpc>
              <a:defRPr/>
            </a:pPr>
            <a:r>
              <a:rPr lang="en-US" altLang="en-US" sz="2400" i="1" dirty="0">
                <a:solidFill>
                  <a:srgbClr val="FFFF00"/>
                </a:solidFill>
                <a:latin typeface="Comic Sans MS" panose="030F0702030302020204" pitchFamily="66" charset="0"/>
              </a:rPr>
              <a:t>Rebeca</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su</a:t>
            </a:r>
            <a:r>
              <a:rPr lang="en-US" altLang="en-US" sz="2400" i="1" dirty="0">
                <a:latin typeface="Comic Sans MS" panose="030F0702030302020204" pitchFamily="66" charset="0"/>
              </a:rPr>
              <a:t> </a:t>
            </a:r>
            <a:r>
              <a:rPr lang="es-ES" altLang="en-US" sz="2400" i="1" dirty="0">
                <a:latin typeface="Comic Sans MS" panose="030F0702030302020204" pitchFamily="66" charset="0"/>
              </a:rPr>
              <a:t>acción surgió de su favoritismo hacia Jacob y su disposición a aceptar una maldición en su nombre, así como a engañar a su esposo.</a:t>
            </a:r>
            <a:r>
              <a:rPr lang="en-US" altLang="en-US" sz="2400" i="1" dirty="0">
                <a:latin typeface="Comic Sans MS" panose="030F0702030302020204" pitchFamily="66" charset="0"/>
              </a:rPr>
              <a:t> (27:6-17).</a:t>
            </a:r>
          </a:p>
          <a:p>
            <a:pPr eaLnBrk="1" hangingPunct="1">
              <a:lnSpc>
                <a:spcPct val="80000"/>
              </a:lnSpc>
              <a:defRPr/>
            </a:pPr>
            <a:r>
              <a:rPr lang="en-US" altLang="en-US" sz="2400" i="1" dirty="0">
                <a:solidFill>
                  <a:srgbClr val="FFFF00"/>
                </a:solidFill>
                <a:latin typeface="Comic Sans MS" panose="030F0702030302020204" pitchFamily="66" charset="0"/>
              </a:rPr>
              <a:t>Jacob</a:t>
            </a:r>
            <a:r>
              <a:rPr lang="en-US" altLang="en-US" sz="2400" i="1" dirty="0">
                <a:latin typeface="Comic Sans MS" panose="030F0702030302020204" pitchFamily="66" charset="0"/>
              </a:rPr>
              <a:t> </a:t>
            </a:r>
            <a:r>
              <a:rPr lang="es-ES" altLang="en-US" sz="2400" i="1" dirty="0">
                <a:latin typeface="Comic Sans MS" panose="030F0702030302020204" pitchFamily="66" charset="0"/>
              </a:rPr>
              <a:t>actuó por codicia y le mintió directamente a su padre </a:t>
            </a:r>
            <a:r>
              <a:rPr lang="en-US" altLang="en-US" sz="2400" i="1" dirty="0">
                <a:latin typeface="Comic Sans MS" panose="030F0702030302020204" pitchFamily="66" charset="0"/>
              </a:rPr>
              <a:t>(27:18-29).</a:t>
            </a:r>
          </a:p>
        </p:txBody>
      </p:sp>
      <p:sp>
        <p:nvSpPr>
          <p:cNvPr id="2" name="Slide Number Placeholder 1">
            <a:extLst>
              <a:ext uri="{FF2B5EF4-FFF2-40B4-BE49-F238E27FC236}">
                <a16:creationId xmlns:a16="http://schemas.microsoft.com/office/drawing/2014/main" id="{30DA9F97-F982-446F-93A9-AAE0CB53381B}"/>
              </a:ext>
            </a:extLst>
          </p:cNvPr>
          <p:cNvSpPr>
            <a:spLocks noGrp="1"/>
          </p:cNvSpPr>
          <p:nvPr>
            <p:ph type="sldNum" sz="quarter" idx="12"/>
          </p:nvPr>
        </p:nvSpPr>
        <p:spPr/>
        <p:txBody>
          <a:bodyPr/>
          <a:lstStyle/>
          <a:p>
            <a:pPr>
              <a:defRPr/>
            </a:pPr>
            <a:fld id="{D84071B1-0BFC-4B13-9C20-8C6A51221921}" type="slidenum">
              <a:rPr lang="en-US" altLang="en-US" smtClean="0"/>
              <a:pPr>
                <a:defRPr/>
              </a:pPr>
              <a:t>104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1123">
                                            <p:txEl>
                                              <p:pRg st="2" end="2"/>
                                            </p:txEl>
                                          </p:spTgt>
                                        </p:tgtEl>
                                        <p:attrNameLst>
                                          <p:attrName>style.visibility</p:attrName>
                                        </p:attrNameLst>
                                      </p:cBhvr>
                                      <p:to>
                                        <p:strVal val="visible"/>
                                      </p:to>
                                    </p:set>
                                    <p:anim calcmode="lin" valueType="num">
                                      <p:cBhvr additive="base">
                                        <p:cTn id="19"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1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1123">
                                            <p:txEl>
                                              <p:pRg st="3" end="3"/>
                                            </p:txEl>
                                          </p:spTgt>
                                        </p:tgtEl>
                                        <p:attrNameLst>
                                          <p:attrName>style.visibility</p:attrName>
                                        </p:attrNameLst>
                                      </p:cBhvr>
                                      <p:to>
                                        <p:strVal val="visible"/>
                                      </p:to>
                                    </p:set>
                                    <p:anim calcmode="lin" valueType="num">
                                      <p:cBhvr additive="base">
                                        <p:cTn id="25" dur="5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1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1123">
                                            <p:txEl>
                                              <p:pRg st="4" end="4"/>
                                            </p:txEl>
                                          </p:spTgt>
                                        </p:tgtEl>
                                        <p:attrNameLst>
                                          <p:attrName>style.visibility</p:attrName>
                                        </p:attrNameLst>
                                      </p:cBhvr>
                                      <p:to>
                                        <p:strVal val="visible"/>
                                      </p:to>
                                    </p:set>
                                    <p:anim calcmode="lin" valueType="num">
                                      <p:cBhvr additive="base">
                                        <p:cTn id="31" dur="5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1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EE9885C6-C93D-4BF4-A317-9AED6E4E2CD8}"/>
              </a:ext>
            </a:extLst>
          </p:cNvPr>
          <p:cNvSpPr>
            <a:spLocks noGrp="1" noChangeArrowheads="1"/>
          </p:cNvSpPr>
          <p:nvPr>
            <p:ph type="title"/>
          </p:nvPr>
        </p:nvSpPr>
        <p:spPr/>
        <p:txBody>
          <a:bodyPr/>
          <a:lstStyle/>
          <a:p>
            <a:pPr eaLnBrk="1" hangingPunct="1">
              <a:defRPr/>
            </a:pPr>
            <a:r>
              <a:rPr lang="en-US" altLang="en-US" dirty="0" err="1">
                <a:solidFill>
                  <a:srgbClr val="85C800"/>
                </a:solidFill>
                <a:latin typeface="+mn-lt"/>
              </a:rPr>
              <a:t>Huida</a:t>
            </a:r>
            <a:r>
              <a:rPr lang="en-US" altLang="en-US" dirty="0">
                <a:solidFill>
                  <a:srgbClr val="85C800"/>
                </a:solidFill>
                <a:latin typeface="+mn-lt"/>
              </a:rPr>
              <a:t> de Jacob a </a:t>
            </a:r>
            <a:r>
              <a:rPr lang="en-US" altLang="en-US" dirty="0" err="1">
                <a:solidFill>
                  <a:srgbClr val="85C800"/>
                </a:solidFill>
                <a:latin typeface="+mn-lt"/>
              </a:rPr>
              <a:t>Padan-aram</a:t>
            </a:r>
            <a:br>
              <a:rPr lang="en-US" altLang="en-US" dirty="0">
                <a:solidFill>
                  <a:srgbClr val="85C800"/>
                </a:solidFill>
                <a:latin typeface="Alba" pitchFamily="2" charset="0"/>
              </a:rPr>
            </a:br>
            <a:r>
              <a:rPr lang="en-US" altLang="en-US" sz="2400" dirty="0">
                <a:solidFill>
                  <a:srgbClr val="99FF33"/>
                </a:solidFill>
              </a:rPr>
              <a:t>(28)</a:t>
            </a:r>
            <a:endParaRPr lang="en-US" altLang="en-US" sz="4000" dirty="0">
              <a:solidFill>
                <a:srgbClr val="99FF33"/>
              </a:solidFill>
              <a:latin typeface="Alba" pitchFamily="2" charset="0"/>
            </a:endParaRPr>
          </a:p>
        </p:txBody>
      </p:sp>
      <p:sp>
        <p:nvSpPr>
          <p:cNvPr id="263171" name="Rectangle 3">
            <a:extLst>
              <a:ext uri="{FF2B5EF4-FFF2-40B4-BE49-F238E27FC236}">
                <a16:creationId xmlns:a16="http://schemas.microsoft.com/office/drawing/2014/main" id="{36B9E97A-5E01-40DE-91F9-B0A08158851C}"/>
              </a:ext>
            </a:extLst>
          </p:cNvPr>
          <p:cNvSpPr>
            <a:spLocks noGrp="1" noChangeArrowheads="1"/>
          </p:cNvSpPr>
          <p:nvPr>
            <p:ph type="body" idx="1"/>
          </p:nvPr>
        </p:nvSpPr>
        <p:spPr/>
        <p:txBody>
          <a:bodyPr/>
          <a:lstStyle/>
          <a:p>
            <a:pPr eaLnBrk="1" hangingPunct="1">
              <a:buNone/>
              <a:defRPr/>
            </a:pPr>
            <a:r>
              <a:rPr lang="es-ES" altLang="en-US" sz="2800" dirty="0">
                <a:solidFill>
                  <a:srgbClr val="CCFF33"/>
                </a:solidFill>
                <a:latin typeface="Comic Sans MS" panose="030F0702030302020204" pitchFamily="66" charset="0"/>
              </a:rPr>
              <a:t>Rebeca indujo a Isaac a enviar a Jacob hacia el norte para encontrar una esposa entre sus parientes.</a:t>
            </a:r>
            <a:endParaRPr lang="es-ES" altLang="en-US" sz="2400" i="1" dirty="0">
              <a:latin typeface="Comic Sans MS" panose="030F0702030302020204" pitchFamily="66" charset="0"/>
            </a:endParaRPr>
          </a:p>
          <a:p>
            <a:pPr eaLnBrk="1" hangingPunct="1">
              <a:defRPr/>
            </a:pPr>
            <a:r>
              <a:rPr lang="es-ES" altLang="en-US" sz="2400" i="1" dirty="0">
                <a:latin typeface="Comic Sans MS" panose="030F0702030302020204" pitchFamily="66" charset="0"/>
              </a:rPr>
              <a:t>Instintivamente, ella sabía que para salvar la vida de su hijo de la venganza de su hermano, debía perderlo.</a:t>
            </a:r>
          </a:p>
          <a:p>
            <a:pPr eaLnBrk="1" hangingPunct="1">
              <a:defRPr/>
            </a:pPr>
            <a:r>
              <a:rPr lang="es-ES" altLang="en-US" sz="2400" i="1" dirty="0">
                <a:latin typeface="Comic Sans MS" panose="030F0702030302020204" pitchFamily="66" charset="0"/>
              </a:rPr>
              <a:t>En Betel (Luz) Jacob soñó con una escalera que llegaba al cielo.</a:t>
            </a:r>
          </a:p>
          <a:p>
            <a:pPr eaLnBrk="1" hangingPunct="1">
              <a:defRPr/>
            </a:pPr>
            <a:r>
              <a:rPr lang="es-ES" altLang="en-US" sz="2400" i="1" dirty="0">
                <a:latin typeface="Comic Sans MS" panose="030F0702030302020204" pitchFamily="66" charset="0"/>
              </a:rPr>
              <a:t>Tal escalera, en el contexto del Zigurat de Babel, sugiere que la verdadera "casa de Dios" no sería otra que la propia nación de Israel.</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59749A2-2669-4B55-9E70-5CC8CA23D0F8}"/>
              </a:ext>
            </a:extLst>
          </p:cNvPr>
          <p:cNvSpPr>
            <a:spLocks noGrp="1"/>
          </p:cNvSpPr>
          <p:nvPr>
            <p:ph type="sldNum" sz="quarter" idx="12"/>
          </p:nvPr>
        </p:nvSpPr>
        <p:spPr/>
        <p:txBody>
          <a:bodyPr/>
          <a:lstStyle/>
          <a:p>
            <a:pPr>
              <a:defRPr/>
            </a:pPr>
            <a:fld id="{5446A889-950D-4E2B-BB8D-6050E58A799C}" type="slidenum">
              <a:rPr lang="en-US" altLang="en-US" smtClean="0"/>
              <a:pPr>
                <a:defRPr/>
              </a:pPr>
              <a:t>105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additive="base">
                                        <p:cTn id="7" dur="5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3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a:extLst>
              <a:ext uri="{FF2B5EF4-FFF2-40B4-BE49-F238E27FC236}">
                <a16:creationId xmlns:a16="http://schemas.microsoft.com/office/drawing/2014/main" id="{144A75E1-3BEB-4D38-8326-A6A18A24856C}"/>
              </a:ext>
            </a:extLst>
          </p:cNvPr>
          <p:cNvSpPr>
            <a:spLocks noGrp="1" noChangeArrowheads="1"/>
          </p:cNvSpPr>
          <p:nvPr>
            <p:ph type="title"/>
          </p:nvPr>
        </p:nvSpPr>
        <p:spPr>
          <a:xfrm>
            <a:off x="152400" y="228600"/>
            <a:ext cx="8534400" cy="1189038"/>
          </a:xfrm>
        </p:spPr>
        <p:txBody>
          <a:bodyPr/>
          <a:lstStyle/>
          <a:p>
            <a:pPr eaLnBrk="1" hangingPunct="1">
              <a:defRPr/>
            </a:pPr>
            <a:r>
              <a:rPr lang="es-ES" altLang="en-US" sz="2400" dirty="0"/>
              <a:t>La gran escalera para el zigurat en </a:t>
            </a:r>
            <a:r>
              <a:rPr lang="es-ES" altLang="en-US" sz="2400" dirty="0" err="1"/>
              <a:t>Ur</a:t>
            </a:r>
            <a:r>
              <a:rPr lang="es-ES" altLang="en-US" sz="2400" dirty="0"/>
              <a:t> conduce a la primera de las tres terrazas (el nombre sumerio "Babilonia" significa "Puerta de Dios", la misma descripción que Jacob usó para Betel, cf. 28:17).</a:t>
            </a:r>
          </a:p>
        </p:txBody>
      </p:sp>
      <p:pic>
        <p:nvPicPr>
          <p:cNvPr id="111619" name="Picture 7" descr="construction_brickwork[1]">
            <a:extLst>
              <a:ext uri="{FF2B5EF4-FFF2-40B4-BE49-F238E27FC236}">
                <a16:creationId xmlns:a16="http://schemas.microsoft.com/office/drawing/2014/main" id="{B88741E3-6356-4FDA-B16D-8EA1D14F1197}"/>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36681"/>
          <a:stretch>
            <a:fillRect/>
          </a:stretch>
        </p:blipFill>
        <p:spPr>
          <a:xfrm>
            <a:off x="0" y="1600200"/>
            <a:ext cx="9144000" cy="521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03D9BCD2-D70A-4F47-90E9-2DEF8678AD04}"/>
              </a:ext>
            </a:extLst>
          </p:cNvPr>
          <p:cNvSpPr>
            <a:spLocks noGrp="1"/>
          </p:cNvSpPr>
          <p:nvPr>
            <p:ph type="sldNum" sz="quarter" idx="12"/>
          </p:nvPr>
        </p:nvSpPr>
        <p:spPr/>
        <p:txBody>
          <a:bodyPr/>
          <a:lstStyle/>
          <a:p>
            <a:pPr>
              <a:defRPr/>
            </a:pPr>
            <a:fld id="{B52014F4-2FC9-44FB-958E-639C115DAC53}" type="slidenum">
              <a:rPr lang="en-US" altLang="en-US" smtClean="0"/>
              <a:pPr>
                <a:defRPr/>
              </a:pPr>
              <a:t>106</a:t>
            </a:fld>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91A59C8D-1A5F-486F-93B9-BFB0A2F2F5B3}"/>
              </a:ext>
            </a:extLst>
          </p:cNvPr>
          <p:cNvSpPr>
            <a:spLocks noGrp="1" noChangeArrowheads="1"/>
          </p:cNvSpPr>
          <p:nvPr>
            <p:ph type="title"/>
          </p:nvPr>
        </p:nvSpPr>
        <p:spPr/>
        <p:txBody>
          <a:bodyPr/>
          <a:lstStyle/>
          <a:p>
            <a:pPr eaLnBrk="1" hangingPunct="1">
              <a:defRPr/>
            </a:pPr>
            <a:r>
              <a:rPr lang="en-US" altLang="en-US" sz="4000" dirty="0">
                <a:solidFill>
                  <a:srgbClr val="EA7500"/>
                </a:solidFill>
                <a:latin typeface="+mn-lt"/>
              </a:rPr>
              <a:t>The </a:t>
            </a:r>
            <a:r>
              <a:rPr lang="en-US" altLang="en-US" dirty="0" err="1">
                <a:solidFill>
                  <a:srgbClr val="EA7500"/>
                </a:solidFill>
                <a:latin typeface="HebrewTh" pitchFamily="2" charset="0"/>
              </a:rPr>
              <a:t>hbacZema</a:t>
            </a:r>
            <a:r>
              <a:rPr lang="en-US" altLang="en-US" sz="4000" dirty="0">
                <a:latin typeface="Alba" pitchFamily="2" charset="0"/>
              </a:rPr>
              <a:t>  </a:t>
            </a:r>
            <a:br>
              <a:rPr lang="en-US" altLang="en-US" sz="4000" dirty="0">
                <a:latin typeface="Alba" pitchFamily="2" charset="0"/>
              </a:rPr>
            </a:br>
            <a:r>
              <a:rPr lang="en-US" altLang="en-US" sz="2800" dirty="0">
                <a:solidFill>
                  <a:srgbClr val="E6AA00"/>
                </a:solidFill>
              </a:rPr>
              <a:t>(</a:t>
            </a:r>
            <a:r>
              <a:rPr lang="en-US" altLang="en-US" sz="2800" dirty="0" err="1">
                <a:solidFill>
                  <a:srgbClr val="E6AA00"/>
                </a:solidFill>
              </a:rPr>
              <a:t>piedra</a:t>
            </a:r>
            <a:r>
              <a:rPr lang="en-US" altLang="en-US" sz="2800" dirty="0">
                <a:solidFill>
                  <a:srgbClr val="E6AA00"/>
                </a:solidFill>
              </a:rPr>
              <a:t> de pie)</a:t>
            </a:r>
          </a:p>
        </p:txBody>
      </p:sp>
      <p:sp>
        <p:nvSpPr>
          <p:cNvPr id="267267" name="Rectangle 3">
            <a:extLst>
              <a:ext uri="{FF2B5EF4-FFF2-40B4-BE49-F238E27FC236}">
                <a16:creationId xmlns:a16="http://schemas.microsoft.com/office/drawing/2014/main" id="{56AAB58A-81BE-41B7-B0A5-433CDC338657}"/>
              </a:ext>
            </a:extLst>
          </p:cNvPr>
          <p:cNvSpPr>
            <a:spLocks noGrp="1" noChangeArrowheads="1"/>
          </p:cNvSpPr>
          <p:nvPr>
            <p:ph type="body" idx="1"/>
          </p:nvPr>
        </p:nvSpPr>
        <p:spPr/>
        <p:txBody>
          <a:bodyPr/>
          <a:lstStyle/>
          <a:p>
            <a:pPr eaLnBrk="1" hangingPunct="1">
              <a:lnSpc>
                <a:spcPct val="90000"/>
              </a:lnSpc>
              <a:buNone/>
              <a:defRPr/>
            </a:pPr>
            <a:r>
              <a:rPr lang="es-ES" altLang="en-US" sz="2800" dirty="0">
                <a:solidFill>
                  <a:schemeClr val="hlink"/>
                </a:solidFill>
              </a:rPr>
              <a:t>Tres veces Jacob levantará piedras en pie (28:18; 35:14, 20), dos veces en Betel y una vez en la tumba de Raquel.</a:t>
            </a:r>
          </a:p>
          <a:p>
            <a:pPr eaLnBrk="1" hangingPunct="1">
              <a:lnSpc>
                <a:spcPct val="90000"/>
              </a:lnSpc>
              <a:defRPr/>
            </a:pPr>
            <a:r>
              <a:rPr lang="es-ES" altLang="en-US" sz="2400" i="1" dirty="0"/>
              <a:t>Este patrón se seguirá más tarde en el Monte Sinaí (Ex. 24: 4), que a su vez sugiere que tales piedras en pie sirvieron como símbolos de pacto.</a:t>
            </a:r>
          </a:p>
          <a:p>
            <a:pPr eaLnBrk="1" hangingPunct="1">
              <a:lnSpc>
                <a:spcPct val="90000"/>
              </a:lnSpc>
              <a:defRPr/>
            </a:pPr>
            <a:r>
              <a:rPr lang="es-ES" altLang="en-US" sz="2400" i="1" dirty="0"/>
              <a:t>Más tarde, este símbolo será repudiado en la Torá, ya que en la cultura Cananea las piedras en pie se vincularon con la adoración pagana, probablemente como símbolos fálicos (Ex. 23:24; 34:13; cf. 1 Kg. 14:23).</a:t>
            </a:r>
          </a:p>
          <a:p>
            <a:pPr eaLnBrk="1" hangingPunct="1">
              <a:lnSpc>
                <a:spcPct val="90000"/>
              </a:lnSpc>
              <a:defRPr/>
            </a:pPr>
            <a:r>
              <a:rPr lang="es-ES" altLang="en-US" sz="2400" i="1" dirty="0"/>
              <a:t>La unción ritual de Jacob con aceite marcó el sitio como sagrado.</a:t>
            </a:r>
            <a:endParaRPr lang="en-US" altLang="en-US" sz="2400" i="1" dirty="0"/>
          </a:p>
        </p:txBody>
      </p:sp>
      <p:sp>
        <p:nvSpPr>
          <p:cNvPr id="2" name="Slide Number Placeholder 1">
            <a:extLst>
              <a:ext uri="{FF2B5EF4-FFF2-40B4-BE49-F238E27FC236}">
                <a16:creationId xmlns:a16="http://schemas.microsoft.com/office/drawing/2014/main" id="{48C60E45-E7D5-41FE-9150-C6B64B303E16}"/>
              </a:ext>
            </a:extLst>
          </p:cNvPr>
          <p:cNvSpPr>
            <a:spLocks noGrp="1"/>
          </p:cNvSpPr>
          <p:nvPr>
            <p:ph type="sldNum" sz="quarter" idx="12"/>
          </p:nvPr>
        </p:nvSpPr>
        <p:spPr/>
        <p:txBody>
          <a:bodyPr/>
          <a:lstStyle/>
          <a:p>
            <a:pPr>
              <a:defRPr/>
            </a:pPr>
            <a:fld id="{897B6CD4-539C-4E3B-AC24-6ED2057390CF}" type="slidenum">
              <a:rPr lang="en-US" altLang="en-US" smtClean="0"/>
              <a:pPr>
                <a:defRPr/>
              </a:pPr>
              <a:t>107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additive="base">
                                        <p:cTn id="7" dur="500" fill="hold"/>
                                        <p:tgtEl>
                                          <p:spTgt spid="267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7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7" descr="ARS40">
            <a:extLst>
              <a:ext uri="{FF2B5EF4-FFF2-40B4-BE49-F238E27FC236}">
                <a16:creationId xmlns:a16="http://schemas.microsoft.com/office/drawing/2014/main" id="{871ED909-FE49-4E91-B564-1076E7A4040C}"/>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2559050" cy="6858000"/>
          </a:xfrm>
          <a:noFill/>
          <a:extLst>
            <a:ext uri="{909E8E84-426E-40DD-AFC4-6F175D3DCCD1}">
              <a14:hiddenFill xmlns:a14="http://schemas.microsoft.com/office/drawing/2010/main">
                <a:solidFill>
                  <a:srgbClr val="FFFFFF"/>
                </a:solidFill>
              </a14:hiddenFill>
            </a:ext>
          </a:extLst>
        </p:spPr>
      </p:pic>
      <p:pic>
        <p:nvPicPr>
          <p:cNvPr id="113667" name="Picture 8" descr="ARS37">
            <a:extLst>
              <a:ext uri="{FF2B5EF4-FFF2-40B4-BE49-F238E27FC236}">
                <a16:creationId xmlns:a16="http://schemas.microsoft.com/office/drawing/2014/main" id="{32435A31-BC6A-470E-93EC-F0B4A2995BE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t="-668"/>
          <a:stretch>
            <a:fillRect/>
          </a:stretch>
        </p:blipFill>
        <p:spPr>
          <a:xfrm>
            <a:off x="2743200" y="1331913"/>
            <a:ext cx="6400800" cy="4916487"/>
          </a:xfrm>
          <a:noFill/>
          <a:extLst>
            <a:ext uri="{909E8E84-426E-40DD-AFC4-6F175D3DCCD1}">
              <a14:hiddenFill xmlns:a14="http://schemas.microsoft.com/office/drawing/2010/main">
                <a:solidFill>
                  <a:srgbClr val="FFFFFF"/>
                </a:solidFill>
              </a14:hiddenFill>
            </a:ext>
          </a:extLst>
        </p:spPr>
      </p:pic>
      <p:sp>
        <p:nvSpPr>
          <p:cNvPr id="113668" name="Text Box 9">
            <a:extLst>
              <a:ext uri="{FF2B5EF4-FFF2-40B4-BE49-F238E27FC236}">
                <a16:creationId xmlns:a16="http://schemas.microsoft.com/office/drawing/2014/main" id="{0AC6444F-29BD-4A0E-933C-67B6BE5574E3}"/>
              </a:ext>
            </a:extLst>
          </p:cNvPr>
          <p:cNvSpPr txBox="1">
            <a:spLocks noChangeArrowheads="1"/>
          </p:cNvSpPr>
          <p:nvPr/>
        </p:nvSpPr>
        <p:spPr bwMode="auto">
          <a:xfrm>
            <a:off x="1066800" y="220663"/>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defRPr/>
            </a:pPr>
            <a:r>
              <a:rPr lang="es-ES" altLang="en-US" sz="2400" dirty="0">
                <a:effectLst>
                  <a:outerShdw blurRad="38100" dist="38100" dir="2700000" algn="tl">
                    <a:srgbClr val="000000">
                      <a:alpha val="43137"/>
                    </a:srgbClr>
                  </a:outerShdw>
                </a:effectLst>
              </a:rPr>
              <a:t>Piedra de pie en </a:t>
            </a:r>
            <a:r>
              <a:rPr lang="es-ES" altLang="en-US" sz="2400" dirty="0" err="1">
                <a:effectLst>
                  <a:outerShdw blurRad="38100" dist="38100" dir="2700000" algn="tl">
                    <a:srgbClr val="000000">
                      <a:alpha val="43137"/>
                    </a:srgbClr>
                  </a:outerShdw>
                </a:effectLst>
              </a:rPr>
              <a:t>Tirzah</a:t>
            </a:r>
            <a:r>
              <a:rPr lang="es-ES" altLang="en-US" sz="2400" dirty="0">
                <a:effectLst>
                  <a:outerShdw blurRad="38100" dist="38100" dir="2700000" algn="tl">
                    <a:srgbClr val="000000">
                      <a:alpha val="43137"/>
                    </a:srgbClr>
                  </a:outerShdw>
                </a:effectLst>
              </a:rPr>
              <a:t> (Canaán central)</a:t>
            </a:r>
            <a:endParaRPr lang="en-US" altLang="en-US" sz="2400" dirty="0">
              <a:effectLst>
                <a:outerShdw blurRad="38100" dist="38100" dir="2700000" algn="tl">
                  <a:srgbClr val="000000">
                    <a:alpha val="43137"/>
                  </a:srgbClr>
                </a:outerShdw>
              </a:effectLst>
            </a:endParaRPr>
          </a:p>
        </p:txBody>
      </p:sp>
      <p:sp>
        <p:nvSpPr>
          <p:cNvPr id="113669" name="Text Box 10">
            <a:extLst>
              <a:ext uri="{FF2B5EF4-FFF2-40B4-BE49-F238E27FC236}">
                <a16:creationId xmlns:a16="http://schemas.microsoft.com/office/drawing/2014/main" id="{53077218-3C5B-4DA1-999F-2AEC0B8E40BC}"/>
              </a:ext>
            </a:extLst>
          </p:cNvPr>
          <p:cNvSpPr txBox="1">
            <a:spLocks noChangeArrowheads="1"/>
          </p:cNvSpPr>
          <p:nvPr/>
        </p:nvSpPr>
        <p:spPr bwMode="auto">
          <a:xfrm>
            <a:off x="2895600" y="5720110"/>
            <a:ext cx="6096000" cy="119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lnSpc>
                <a:spcPct val="65000"/>
              </a:lnSpc>
              <a:spcBef>
                <a:spcPct val="50000"/>
              </a:spcBef>
              <a:buClrTx/>
              <a:buSzTx/>
              <a:buFontTx/>
              <a:buNone/>
              <a:defRPr/>
            </a:pPr>
            <a:endParaRPr lang="en-US" altLang="en-US" sz="2400" dirty="0">
              <a:effectLst>
                <a:outerShdw blurRad="38100" dist="38100" dir="2700000" algn="tl">
                  <a:srgbClr val="000000">
                    <a:alpha val="43137"/>
                  </a:srgbClr>
                </a:outerShdw>
              </a:effectLst>
            </a:endParaRPr>
          </a:p>
          <a:p>
            <a:pPr algn="r" eaLnBrk="1" hangingPunct="1">
              <a:lnSpc>
                <a:spcPct val="65000"/>
              </a:lnSpc>
              <a:spcBef>
                <a:spcPct val="50000"/>
              </a:spcBef>
              <a:buClrTx/>
              <a:buSzTx/>
              <a:buFontTx/>
              <a:buNone/>
              <a:defRPr/>
            </a:pPr>
            <a:r>
              <a:rPr lang="en-US" altLang="en-US" sz="2400" dirty="0">
                <a:effectLst>
                  <a:outerShdw blurRad="38100" dist="38100" dir="2700000" algn="tl">
                    <a:srgbClr val="000000">
                      <a:alpha val="43137"/>
                    </a:srgbClr>
                  </a:outerShdw>
                </a:effectLst>
              </a:rPr>
              <a:t>Piedras de pie </a:t>
            </a:r>
            <a:r>
              <a:rPr lang="en-US" altLang="en-US" sz="2400" dirty="0" err="1">
                <a:effectLst>
                  <a:outerShdw blurRad="38100" dist="38100" dir="2700000" algn="tl">
                    <a:srgbClr val="000000">
                      <a:alpha val="43137"/>
                    </a:srgbClr>
                  </a:outerShdw>
                </a:effectLst>
              </a:rPr>
              <a:t>en</a:t>
            </a:r>
            <a:r>
              <a:rPr lang="en-US" altLang="en-US" sz="2400" dirty="0">
                <a:effectLst>
                  <a:outerShdw blurRad="38100" dist="38100" dir="2700000" algn="tl">
                    <a:srgbClr val="000000">
                      <a:alpha val="43137"/>
                    </a:srgbClr>
                  </a:outerShdw>
                </a:effectLst>
              </a:rPr>
              <a:t> Gezer</a:t>
            </a:r>
          </a:p>
          <a:p>
            <a:pPr algn="r" eaLnBrk="1" hangingPunct="1">
              <a:lnSpc>
                <a:spcPct val="65000"/>
              </a:lnSpc>
              <a:spcBef>
                <a:spcPct val="50000"/>
              </a:spcBef>
              <a:buClrTx/>
              <a:buSzTx/>
              <a:buFontTx/>
              <a:buNone/>
              <a:defRPr/>
            </a:pPr>
            <a:r>
              <a:rPr lang="en-US" altLang="en-US" sz="2400" dirty="0">
                <a:effectLst>
                  <a:outerShdw blurRad="38100" dist="38100" dir="2700000" algn="tl">
                    <a:srgbClr val="000000">
                      <a:alpha val="43137"/>
                    </a:srgbClr>
                  </a:outerShdw>
                </a:effectLst>
              </a:rPr>
              <a:t>(sur de </a:t>
            </a:r>
            <a:r>
              <a:rPr lang="en-US" altLang="en-US" sz="2400" dirty="0" err="1">
                <a:effectLst>
                  <a:outerShdw blurRad="38100" dist="38100" dir="2700000" algn="tl">
                    <a:srgbClr val="000000">
                      <a:alpha val="43137"/>
                    </a:srgbClr>
                  </a:outerShdw>
                </a:effectLst>
              </a:rPr>
              <a:t>Canaán</a:t>
            </a:r>
            <a:r>
              <a:rPr lang="en-US" altLang="en-US" sz="2400" dirty="0">
                <a:effectLst>
                  <a:outerShdw blurRad="38100" dist="38100" dir="2700000" algn="tl">
                    <a:srgbClr val="000000">
                      <a:alpha val="43137"/>
                    </a:srgbClr>
                  </a:outerShdw>
                </a:effectLst>
              </a:rPr>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0D279757-04FB-4B26-B0D6-A442E09C87BA}"/>
              </a:ext>
            </a:extLst>
          </p:cNvPr>
          <p:cNvSpPr>
            <a:spLocks noGrp="1" noChangeArrowheads="1"/>
          </p:cNvSpPr>
          <p:nvPr>
            <p:ph type="title"/>
          </p:nvPr>
        </p:nvSpPr>
        <p:spPr/>
        <p:txBody>
          <a:bodyPr/>
          <a:lstStyle/>
          <a:p>
            <a:pPr eaLnBrk="1" hangingPunct="1">
              <a:defRPr/>
            </a:pPr>
            <a:r>
              <a:rPr lang="en-US" altLang="en-US" dirty="0" err="1">
                <a:solidFill>
                  <a:srgbClr val="85C800"/>
                </a:solidFill>
                <a:latin typeface="+mn-lt"/>
              </a:rPr>
              <a:t>Matrimonios</a:t>
            </a:r>
            <a:r>
              <a:rPr lang="en-US" altLang="en-US" dirty="0">
                <a:solidFill>
                  <a:srgbClr val="85C800"/>
                </a:solidFill>
                <a:latin typeface="+mn-lt"/>
              </a:rPr>
              <a:t> de Jacob</a:t>
            </a:r>
            <a:br>
              <a:rPr lang="en-US" altLang="en-US" sz="4000" dirty="0"/>
            </a:br>
            <a:r>
              <a:rPr lang="en-US" altLang="en-US" sz="2400" dirty="0">
                <a:solidFill>
                  <a:srgbClr val="99FF33"/>
                </a:solidFill>
              </a:rPr>
              <a:t>(29-30)</a:t>
            </a:r>
            <a:endParaRPr lang="en-US" altLang="en-US" sz="4000" dirty="0">
              <a:solidFill>
                <a:srgbClr val="99FF33"/>
              </a:solidFill>
            </a:endParaRPr>
          </a:p>
        </p:txBody>
      </p:sp>
      <p:sp>
        <p:nvSpPr>
          <p:cNvPr id="270339" name="Rectangle 3">
            <a:extLst>
              <a:ext uri="{FF2B5EF4-FFF2-40B4-BE49-F238E27FC236}">
                <a16:creationId xmlns:a16="http://schemas.microsoft.com/office/drawing/2014/main" id="{4DDF53FE-889F-482F-8A5B-7AA9102DF076}"/>
              </a:ext>
            </a:extLst>
          </p:cNvPr>
          <p:cNvSpPr>
            <a:spLocks noGrp="1" noChangeArrowheads="1"/>
          </p:cNvSpPr>
          <p:nvPr>
            <p:ph type="body" idx="1"/>
          </p:nvPr>
        </p:nvSpPr>
        <p:spPr/>
        <p:txBody>
          <a:bodyPr/>
          <a:lstStyle/>
          <a:p>
            <a:pPr eaLnBrk="1" hangingPunct="1">
              <a:lnSpc>
                <a:spcPct val="90000"/>
              </a:lnSpc>
              <a:buNone/>
              <a:defRPr/>
            </a:pPr>
            <a:r>
              <a:rPr lang="es-ES" altLang="en-US" sz="2800" dirty="0">
                <a:solidFill>
                  <a:srgbClr val="CCFF33"/>
                </a:solidFill>
                <a:latin typeface="Comic Sans MS" panose="030F0702030302020204" pitchFamily="66" charset="0"/>
              </a:rPr>
              <a:t>Al llegar a la casa de su tío Labán cerca de Harán, donde vivió Abraham, Jacob acordó casarse con Raquel a cambio de siete años de trabajo como precio de novia (dado que Jacob aún no poseía rebaños, no podía ofrecerle un precio de novia de su propia riqueza personal).</a:t>
            </a:r>
          </a:p>
          <a:p>
            <a:pPr eaLnBrk="1" hangingPunct="1">
              <a:lnSpc>
                <a:spcPct val="90000"/>
              </a:lnSpc>
              <a:defRPr/>
            </a:pPr>
            <a:r>
              <a:rPr lang="es-ES" altLang="en-US" sz="2400" i="1" dirty="0">
                <a:latin typeface="Comic Sans MS" panose="030F0702030302020204" pitchFamily="66" charset="0"/>
              </a:rPr>
              <a:t>Él demostró su fuerza física quitando una piedra pesada de la boca de un pozo para que Raquel pudiera regar su rebaño.</a:t>
            </a:r>
          </a:p>
          <a:p>
            <a:pPr eaLnBrk="1" hangingPunct="1">
              <a:lnSpc>
                <a:spcPct val="90000"/>
              </a:lnSpc>
              <a:defRPr/>
            </a:pPr>
            <a:r>
              <a:rPr lang="es-ES" altLang="en-US" sz="2400" i="1" dirty="0">
                <a:latin typeface="Comic Sans MS" panose="030F0702030302020204" pitchFamily="66" charset="0"/>
              </a:rPr>
              <a:t>Esta hazaña de fuerza muscular figurará más adelante en la lucha de Jacob con un ángel.</a:t>
            </a:r>
            <a:endParaRPr lang="en-US" altLang="en-US" sz="2800"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65BB0F29-23E3-4FF4-9C71-E4FDF4222AB7}"/>
              </a:ext>
            </a:extLst>
          </p:cNvPr>
          <p:cNvSpPr>
            <a:spLocks noGrp="1"/>
          </p:cNvSpPr>
          <p:nvPr>
            <p:ph type="sldNum" sz="quarter" idx="12"/>
          </p:nvPr>
        </p:nvSpPr>
        <p:spPr/>
        <p:txBody>
          <a:bodyPr/>
          <a:lstStyle/>
          <a:p>
            <a:pPr>
              <a:defRPr/>
            </a:pPr>
            <a:fld id="{B0640619-83BD-4CCA-8138-B3C547AE0A6D}" type="slidenum">
              <a:rPr lang="en-US" altLang="en-US" smtClean="0"/>
              <a:pPr>
                <a:defRPr/>
              </a:pPr>
              <a:t>109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6E0F8660-B183-418C-ABAD-FDBBCD2A9607}"/>
              </a:ext>
            </a:extLst>
          </p:cNvPr>
          <p:cNvSpPr>
            <a:spLocks noGrp="1" noChangeArrowheads="1"/>
          </p:cNvSpPr>
          <p:nvPr>
            <p:ph type="body" idx="1"/>
          </p:nvPr>
        </p:nvSpPr>
        <p:spPr>
          <a:xfrm>
            <a:off x="4648200" y="3733800"/>
            <a:ext cx="4191000" cy="1905000"/>
          </a:xfrm>
        </p:spPr>
        <p:txBody>
          <a:bodyPr/>
          <a:lstStyle/>
          <a:p>
            <a:pPr algn="r" eaLnBrk="1" hangingPunct="1">
              <a:lnSpc>
                <a:spcPct val="60000"/>
              </a:lnSpc>
              <a:buNone/>
              <a:defRPr/>
            </a:pPr>
            <a:r>
              <a:rPr lang="en-US" altLang="en-US" sz="8000" dirty="0">
                <a:solidFill>
                  <a:srgbClr val="FF3300"/>
                </a:solidFill>
                <a:latin typeface="Matura MT Script Capitals" pitchFamily="66" charset="0"/>
              </a:rPr>
              <a:t>Creación1-2</a:t>
            </a:r>
          </a:p>
        </p:txBody>
      </p:sp>
      <p:sp>
        <p:nvSpPr>
          <p:cNvPr id="2" name="Slide Number Placeholder 1">
            <a:extLst>
              <a:ext uri="{FF2B5EF4-FFF2-40B4-BE49-F238E27FC236}">
                <a16:creationId xmlns:a16="http://schemas.microsoft.com/office/drawing/2014/main" id="{FFBF8376-367B-4495-87E0-472F26762BB1}"/>
              </a:ext>
            </a:extLst>
          </p:cNvPr>
          <p:cNvSpPr>
            <a:spLocks noGrp="1"/>
          </p:cNvSpPr>
          <p:nvPr>
            <p:ph type="sldNum" sz="quarter" idx="12"/>
          </p:nvPr>
        </p:nvSpPr>
        <p:spPr/>
        <p:txBody>
          <a:bodyPr/>
          <a:lstStyle/>
          <a:p>
            <a:pPr>
              <a:defRPr/>
            </a:pPr>
            <a:fld id="{56C8F92B-6221-4507-AC11-2A3E99B643A6}"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anim calcmode="lin" valueType="num">
                                      <p:cBhvr>
                                        <p:cTn id="8" dur="500" fill="hold"/>
                                        <p:tgtEl>
                                          <p:spTgt spid="942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271364" name="Rectangle 4">
            <a:extLst>
              <a:ext uri="{FF2B5EF4-FFF2-40B4-BE49-F238E27FC236}">
                <a16:creationId xmlns:a16="http://schemas.microsoft.com/office/drawing/2014/main" id="{330B9DEA-C67A-4B67-BEF7-6CDD1764B331}"/>
              </a:ext>
            </a:extLst>
          </p:cNvPr>
          <p:cNvSpPr>
            <a:spLocks noGrp="1" noChangeArrowheads="1"/>
          </p:cNvSpPr>
          <p:nvPr>
            <p:ph type="title"/>
          </p:nvPr>
        </p:nvSpPr>
        <p:spPr>
          <a:xfrm>
            <a:off x="457200" y="277813"/>
            <a:ext cx="3962400" cy="6275387"/>
          </a:xfrm>
        </p:spPr>
        <p:txBody>
          <a:bodyPr/>
          <a:lstStyle/>
          <a:p>
            <a:pPr algn="r" eaLnBrk="1" hangingPunct="1">
              <a:defRPr/>
            </a:pPr>
            <a:r>
              <a:rPr lang="es-ES" altLang="en-US" sz="3200" dirty="0"/>
              <a:t>Un pozo cortado en la roca madre cerca de Belén que podría sellarse con una piedra pesada; las manadas se riegan sacando agua y vertiéndola en un canal de piel</a:t>
            </a:r>
          </a:p>
        </p:txBody>
      </p:sp>
      <p:pic>
        <p:nvPicPr>
          <p:cNvPr id="115715" name="Picture 6" descr="BAS29">
            <a:extLst>
              <a:ext uri="{FF2B5EF4-FFF2-40B4-BE49-F238E27FC236}">
                <a16:creationId xmlns:a16="http://schemas.microsoft.com/office/drawing/2014/main" id="{0385E054-1293-4990-ACB2-8305228456D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610100" y="0"/>
            <a:ext cx="4533900" cy="6858000"/>
          </a:xfr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D6D5E9-4320-4D32-8BBB-5732DDE182CC}"/>
              </a:ext>
            </a:extLst>
          </p:cNvPr>
          <p:cNvSpPr>
            <a:spLocks noGrp="1"/>
          </p:cNvSpPr>
          <p:nvPr>
            <p:ph type="sldNum" sz="quarter" idx="12"/>
          </p:nvPr>
        </p:nvSpPr>
        <p:spPr/>
        <p:txBody>
          <a:bodyPr/>
          <a:lstStyle/>
          <a:p>
            <a:pPr>
              <a:defRPr/>
            </a:pPr>
            <a:fld id="{9D9A5DD8-FADD-49E5-B436-296DD7786591}" type="slidenum">
              <a:rPr lang="en-US" altLang="en-US" smtClean="0"/>
              <a:pPr>
                <a:defRPr/>
              </a:pPr>
              <a:t>110</a:t>
            </a:fld>
            <a:endParaRPr lang="en-US"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D4236813-9E8C-42AA-B013-1D3B52B7534C}"/>
              </a:ext>
            </a:extLst>
          </p:cNvPr>
          <p:cNvSpPr>
            <a:spLocks noGrp="1" noChangeArrowheads="1"/>
          </p:cNvSpPr>
          <p:nvPr>
            <p:ph type="title"/>
          </p:nvPr>
        </p:nvSpPr>
        <p:spPr>
          <a:xfrm>
            <a:off x="464127" y="95250"/>
            <a:ext cx="8229600" cy="609600"/>
          </a:xfrm>
        </p:spPr>
        <p:txBody>
          <a:bodyPr/>
          <a:lstStyle/>
          <a:p>
            <a:pPr eaLnBrk="1" hangingPunct="1">
              <a:defRPr/>
            </a:pPr>
            <a:r>
              <a:rPr lang="en-US" altLang="en-US" sz="4000" dirty="0">
                <a:solidFill>
                  <a:srgbClr val="85C800"/>
                </a:solidFill>
                <a:latin typeface="+mn-lt"/>
              </a:rPr>
              <a:t>El </a:t>
            </a:r>
            <a:r>
              <a:rPr lang="en-US" altLang="en-US" sz="4000" dirty="0" err="1">
                <a:solidFill>
                  <a:srgbClr val="85C800"/>
                </a:solidFill>
                <a:latin typeface="+mn-lt"/>
              </a:rPr>
              <a:t>Engañador</a:t>
            </a:r>
            <a:r>
              <a:rPr lang="en-US" altLang="en-US" sz="4000" dirty="0">
                <a:solidFill>
                  <a:srgbClr val="85C800"/>
                </a:solidFill>
                <a:latin typeface="+mn-lt"/>
              </a:rPr>
              <a:t> es </a:t>
            </a:r>
            <a:r>
              <a:rPr lang="en-US" altLang="en-US" sz="4000" dirty="0" err="1">
                <a:solidFill>
                  <a:srgbClr val="85C800"/>
                </a:solidFill>
                <a:latin typeface="+mn-lt"/>
              </a:rPr>
              <a:t>Engañado</a:t>
            </a:r>
            <a:endParaRPr lang="en-US" altLang="en-US" sz="4000" dirty="0">
              <a:solidFill>
                <a:srgbClr val="85C800"/>
              </a:solidFill>
              <a:latin typeface="+mn-lt"/>
            </a:endParaRPr>
          </a:p>
        </p:txBody>
      </p:sp>
      <p:sp>
        <p:nvSpPr>
          <p:cNvPr id="273411" name="Rectangle 3">
            <a:extLst>
              <a:ext uri="{FF2B5EF4-FFF2-40B4-BE49-F238E27FC236}">
                <a16:creationId xmlns:a16="http://schemas.microsoft.com/office/drawing/2014/main" id="{CD5CEE15-FAD0-4903-BBEB-7DF1241131EE}"/>
              </a:ext>
            </a:extLst>
          </p:cNvPr>
          <p:cNvSpPr>
            <a:spLocks noGrp="1" noChangeArrowheads="1"/>
          </p:cNvSpPr>
          <p:nvPr>
            <p:ph type="body" idx="1"/>
          </p:nvPr>
        </p:nvSpPr>
        <p:spPr>
          <a:xfrm>
            <a:off x="304800" y="838200"/>
            <a:ext cx="8686799" cy="5257800"/>
          </a:xfrm>
        </p:spPr>
        <p:txBody>
          <a:bodyPr/>
          <a:lstStyle/>
          <a:p>
            <a:pPr eaLnBrk="1" hangingPunct="1">
              <a:buNone/>
              <a:defRPr/>
            </a:pPr>
            <a:r>
              <a:rPr lang="es-ES" altLang="en-US" sz="2400" b="1" dirty="0">
                <a:solidFill>
                  <a:srgbClr val="CCFF33"/>
                </a:solidFill>
                <a:latin typeface="Comic Sans MS" panose="030F0702030302020204" pitchFamily="66" charset="0"/>
              </a:rPr>
              <a:t>Después de sus siete años de trabajo por el precio de una novia, Jacob se preparó para casarse con Raquel.</a:t>
            </a:r>
          </a:p>
          <a:p>
            <a:pPr eaLnBrk="1" hangingPunct="1">
              <a:defRPr/>
            </a:pPr>
            <a:r>
              <a:rPr lang="es-ES" altLang="en-US" sz="2400" i="1" dirty="0">
                <a:latin typeface="Comic Sans MS" panose="030F0702030302020204" pitchFamily="66" charset="0"/>
              </a:rPr>
              <a:t>En las festividades, Labán trajo a su hija velada para la consumación sexual.</a:t>
            </a:r>
          </a:p>
          <a:p>
            <a:pPr eaLnBrk="1" hangingPunct="1">
              <a:defRPr/>
            </a:pPr>
            <a:r>
              <a:rPr lang="es-ES" altLang="en-US" sz="2400" i="1" dirty="0">
                <a:latin typeface="Comic Sans MS" panose="030F0702030302020204" pitchFamily="66" charset="0"/>
              </a:rPr>
              <a:t>No fue hasta la mañana que Jacob se dio cuenta de que había consumado un matrimonio con Leah, la hermana mayor de Raquel. Jacob, que engañó a su padre en la oscuridad de su ceguera, ahora está engañado en la oscuridad de la tienda matrimonial.</a:t>
            </a:r>
          </a:p>
          <a:p>
            <a:pPr eaLnBrk="1" hangingPunct="1">
              <a:defRPr/>
            </a:pPr>
            <a:r>
              <a:rPr lang="es-ES" altLang="en-US" sz="2400" i="1" dirty="0">
                <a:latin typeface="Comic Sans MS" panose="030F0702030302020204" pitchFamily="66" charset="0"/>
              </a:rPr>
              <a:t>Labán excusó esta artimaña sobre la base de la costumbre.</a:t>
            </a:r>
          </a:p>
          <a:p>
            <a:pPr eaLnBrk="1" hangingPunct="1">
              <a:defRPr/>
            </a:pPr>
            <a:r>
              <a:rPr lang="es-ES" altLang="en-US" sz="2400" i="1" dirty="0">
                <a:latin typeface="Comic Sans MS" panose="030F0702030302020204" pitchFamily="66" charset="0"/>
              </a:rPr>
              <a:t>Jacob accedió a trabajar otros siete años como precio de novia para Raquel (más tarde, la Torá prohibirá el matrimonio de un hombre con dos hermanas, cf. </a:t>
            </a:r>
            <a:r>
              <a:rPr lang="es-ES" altLang="en-US" sz="2400" i="1" dirty="0" err="1">
                <a:latin typeface="Comic Sans MS" panose="030F0702030302020204" pitchFamily="66" charset="0"/>
              </a:rPr>
              <a:t>Lv</a:t>
            </a:r>
            <a:r>
              <a:rPr lang="es-ES" altLang="en-US" sz="2400" i="1" dirty="0">
                <a:latin typeface="Comic Sans MS" panose="030F0702030302020204" pitchFamily="66" charset="0"/>
              </a:rPr>
              <a:t>. 18:18</a:t>
            </a:r>
            <a:r>
              <a:rPr lang="en-US" altLang="en-US" sz="2400" i="1" dirty="0">
                <a:latin typeface="Comic Sans MS" panose="030F0702030302020204" pitchFamily="66" charset="0"/>
              </a:rPr>
              <a:t>).</a:t>
            </a:r>
          </a:p>
        </p:txBody>
      </p:sp>
      <p:sp>
        <p:nvSpPr>
          <p:cNvPr id="2" name="Slide Number Placeholder 1">
            <a:extLst>
              <a:ext uri="{FF2B5EF4-FFF2-40B4-BE49-F238E27FC236}">
                <a16:creationId xmlns:a16="http://schemas.microsoft.com/office/drawing/2014/main" id="{224C5757-C0F5-49FB-BC60-213A98D44366}"/>
              </a:ext>
            </a:extLst>
          </p:cNvPr>
          <p:cNvSpPr>
            <a:spLocks noGrp="1"/>
          </p:cNvSpPr>
          <p:nvPr>
            <p:ph type="sldNum" sz="quarter" idx="12"/>
          </p:nvPr>
        </p:nvSpPr>
        <p:spPr/>
        <p:txBody>
          <a:bodyPr/>
          <a:lstStyle/>
          <a:p>
            <a:pPr>
              <a:defRPr/>
            </a:pPr>
            <a:fld id="{60673F66-67E0-4555-8299-79056ED8AEE3}" type="slidenum">
              <a:rPr lang="en-US" altLang="en-US" smtClean="0"/>
              <a:pPr>
                <a:defRPr/>
              </a:pPr>
              <a:t>111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 calcmode="lin" valueType="num">
                                      <p:cBhvr additive="base">
                                        <p:cTn id="7" dur="500" fill="hold"/>
                                        <p:tgtEl>
                                          <p:spTgt spid="273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3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3411">
                                            <p:txEl>
                                              <p:pRg st="4" end="4"/>
                                            </p:txEl>
                                          </p:spTgt>
                                        </p:tgtEl>
                                        <p:attrNameLst>
                                          <p:attrName>style.visibility</p:attrName>
                                        </p:attrNameLst>
                                      </p:cBhvr>
                                      <p:to>
                                        <p:strVal val="visible"/>
                                      </p:to>
                                    </p:set>
                                    <p:anim calcmode="lin" valueType="num">
                                      <p:cBhvr additive="base">
                                        <p:cTn id="13" dur="500" fill="hold"/>
                                        <p:tgtEl>
                                          <p:spTgt spid="2734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3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3411">
                                            <p:txEl>
                                              <p:pRg st="1" end="1"/>
                                            </p:txEl>
                                          </p:spTgt>
                                        </p:tgtEl>
                                        <p:attrNameLst>
                                          <p:attrName>style.visibility</p:attrName>
                                        </p:attrNameLst>
                                      </p:cBhvr>
                                      <p:to>
                                        <p:strVal val="visible"/>
                                      </p:to>
                                    </p:set>
                                    <p:anim calcmode="lin" valueType="num">
                                      <p:cBhvr additive="base">
                                        <p:cTn id="19" dur="500" fill="hold"/>
                                        <p:tgtEl>
                                          <p:spTgt spid="2734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3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3411">
                                            <p:txEl>
                                              <p:pRg st="2" end="2"/>
                                            </p:txEl>
                                          </p:spTgt>
                                        </p:tgtEl>
                                        <p:attrNameLst>
                                          <p:attrName>style.visibility</p:attrName>
                                        </p:attrNameLst>
                                      </p:cBhvr>
                                      <p:to>
                                        <p:strVal val="visible"/>
                                      </p:to>
                                    </p:set>
                                    <p:anim calcmode="lin" valueType="num">
                                      <p:cBhvr additive="base">
                                        <p:cTn id="25" dur="500" fill="hold"/>
                                        <p:tgtEl>
                                          <p:spTgt spid="2734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3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3411">
                                            <p:txEl>
                                              <p:pRg st="3" end="3"/>
                                            </p:txEl>
                                          </p:spTgt>
                                        </p:tgtEl>
                                        <p:attrNameLst>
                                          <p:attrName>style.visibility</p:attrName>
                                        </p:attrNameLst>
                                      </p:cBhvr>
                                      <p:to>
                                        <p:strVal val="visible"/>
                                      </p:to>
                                    </p:set>
                                    <p:anim calcmode="lin" valueType="num">
                                      <p:cBhvr additive="base">
                                        <p:cTn id="31" dur="500" fill="hold"/>
                                        <p:tgtEl>
                                          <p:spTgt spid="273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3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1F103065-0B29-4A6C-85AD-18EDE626F3E6}"/>
              </a:ext>
            </a:extLst>
          </p:cNvPr>
          <p:cNvSpPr>
            <a:spLocks noGrp="1" noChangeArrowheads="1"/>
          </p:cNvSpPr>
          <p:nvPr>
            <p:ph type="title"/>
          </p:nvPr>
        </p:nvSpPr>
        <p:spPr>
          <a:xfrm>
            <a:off x="228600" y="457200"/>
            <a:ext cx="8686800" cy="1676400"/>
          </a:xfrm>
        </p:spPr>
        <p:txBody>
          <a:bodyPr/>
          <a:lstStyle/>
          <a:p>
            <a:pPr eaLnBrk="1" hangingPunct="1">
              <a:defRPr/>
            </a:pPr>
            <a:r>
              <a:rPr lang="en-US" altLang="en-US" sz="4000" dirty="0">
                <a:solidFill>
                  <a:srgbClr val="85C800"/>
                </a:solidFill>
                <a:latin typeface="+mn-lt"/>
              </a:rPr>
              <a:t>Los </a:t>
            </a:r>
            <a:r>
              <a:rPr lang="en-US" altLang="en-US" sz="4000" dirty="0" err="1">
                <a:solidFill>
                  <a:srgbClr val="85C800"/>
                </a:solidFill>
                <a:latin typeface="+mn-lt"/>
              </a:rPr>
              <a:t>Hijos</a:t>
            </a:r>
            <a:r>
              <a:rPr lang="en-US" altLang="en-US" sz="4000" dirty="0">
                <a:solidFill>
                  <a:srgbClr val="85C800"/>
                </a:solidFill>
                <a:latin typeface="+mn-lt"/>
              </a:rPr>
              <a:t> de Jacob</a:t>
            </a:r>
            <a:br>
              <a:rPr lang="en-US" altLang="en-US" sz="4000" dirty="0">
                <a:solidFill>
                  <a:srgbClr val="85C800"/>
                </a:solidFill>
                <a:latin typeface="Alba" pitchFamily="2" charset="0"/>
              </a:rPr>
            </a:br>
            <a:r>
              <a:rPr lang="es-ES" altLang="en-US" sz="2400" dirty="0">
                <a:latin typeface="Comic Sans MS" panose="030F0702030302020204" pitchFamily="66" charset="0"/>
              </a:rPr>
              <a:t>Junto con sus hijas, Labán le dio a Jacob las doncellas de su hija, </a:t>
            </a:r>
            <a:r>
              <a:rPr lang="es-ES" altLang="en-US" sz="2400" dirty="0" err="1">
                <a:latin typeface="Comic Sans MS" panose="030F0702030302020204" pitchFamily="66" charset="0"/>
              </a:rPr>
              <a:t>Zilpa</a:t>
            </a:r>
            <a:r>
              <a:rPr lang="es-ES" altLang="en-US" sz="2400" dirty="0">
                <a:latin typeface="Comic Sans MS" panose="030F0702030302020204" pitchFamily="66" charset="0"/>
              </a:rPr>
              <a:t> y </a:t>
            </a:r>
            <a:r>
              <a:rPr lang="es-ES" altLang="en-US" sz="2400" dirty="0" err="1">
                <a:latin typeface="Comic Sans MS" panose="030F0702030302020204" pitchFamily="66" charset="0"/>
              </a:rPr>
              <a:t>Bilá</a:t>
            </a:r>
            <a:r>
              <a:rPr lang="es-ES" altLang="en-US" sz="2400" dirty="0">
                <a:latin typeface="Comic Sans MS" panose="030F0702030302020204" pitchFamily="66" charset="0"/>
              </a:rPr>
              <a:t>.</a:t>
            </a:r>
            <a:br>
              <a:rPr lang="es-ES" altLang="en-US" sz="2400" dirty="0">
                <a:latin typeface="Comic Sans MS" panose="030F0702030302020204" pitchFamily="66" charset="0"/>
              </a:rPr>
            </a:br>
            <a:br>
              <a:rPr lang="en-US" altLang="en-US" sz="3600" dirty="0">
                <a:latin typeface="Comic Sans MS" panose="030F0702030302020204" pitchFamily="66" charset="0"/>
              </a:rPr>
            </a:br>
            <a:endParaRPr lang="en-US" altLang="en-US" sz="3600" dirty="0">
              <a:latin typeface="Comic Sans MS" panose="030F0702030302020204" pitchFamily="66" charset="0"/>
            </a:endParaRPr>
          </a:p>
        </p:txBody>
      </p:sp>
      <p:sp>
        <p:nvSpPr>
          <p:cNvPr id="274435" name="Rectangle 3">
            <a:extLst>
              <a:ext uri="{FF2B5EF4-FFF2-40B4-BE49-F238E27FC236}">
                <a16:creationId xmlns:a16="http://schemas.microsoft.com/office/drawing/2014/main" id="{4B5E48F0-6C34-4FB5-A13A-2EC9F861D5B3}"/>
              </a:ext>
            </a:extLst>
          </p:cNvPr>
          <p:cNvSpPr>
            <a:spLocks noGrp="1" noChangeArrowheads="1"/>
          </p:cNvSpPr>
          <p:nvPr>
            <p:ph type="body" sz="half" idx="1"/>
          </p:nvPr>
        </p:nvSpPr>
        <p:spPr>
          <a:xfrm>
            <a:off x="457200" y="1600200"/>
            <a:ext cx="1905000" cy="4953000"/>
          </a:xfrm>
          <a:solidFill>
            <a:srgbClr val="1B1A00"/>
          </a:soli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2800" dirty="0" err="1">
                <a:solidFill>
                  <a:srgbClr val="FF3300"/>
                </a:solidFill>
                <a:latin typeface="Agency FB" pitchFamily="2" charset="0"/>
              </a:rPr>
              <a:t>Hijos</a:t>
            </a:r>
            <a:r>
              <a:rPr lang="en-US" altLang="en-US" sz="2800" dirty="0">
                <a:solidFill>
                  <a:srgbClr val="FF3300"/>
                </a:solidFill>
                <a:latin typeface="Agency FB" pitchFamily="2" charset="0"/>
              </a:rPr>
              <a:t> de Lea</a:t>
            </a:r>
          </a:p>
          <a:p>
            <a:pPr eaLnBrk="1" hangingPunct="1">
              <a:buNone/>
              <a:defRPr/>
            </a:pPr>
            <a:r>
              <a:rPr lang="en-US" altLang="en-US" sz="2400" i="1" dirty="0">
                <a:latin typeface="Arial Narrow" panose="020B0606020202030204" pitchFamily="34" charset="0"/>
              </a:rPr>
              <a:t>Rubén (1</a:t>
            </a:r>
            <a:r>
              <a:rPr lang="en-US" altLang="en-US" sz="2400" i="1" baseline="30000" dirty="0">
                <a:latin typeface="Arial Narrow" panose="020B0606020202030204" pitchFamily="34" charset="0"/>
              </a:rPr>
              <a:t>er</a:t>
            </a:r>
            <a:r>
              <a:rPr lang="en-US" altLang="en-US" sz="2400" i="1" dirty="0">
                <a:latin typeface="Arial Narrow" panose="020B0606020202030204" pitchFamily="34" charset="0"/>
              </a:rPr>
              <a:t>)</a:t>
            </a:r>
          </a:p>
          <a:p>
            <a:pPr eaLnBrk="1" hangingPunct="1">
              <a:buNone/>
              <a:defRPr/>
            </a:pPr>
            <a:r>
              <a:rPr lang="en-US" altLang="en-US" sz="2400" i="1" dirty="0" err="1">
                <a:latin typeface="Arial Narrow" panose="020B0606020202030204" pitchFamily="34" charset="0"/>
              </a:rPr>
              <a:t>Simeón</a:t>
            </a:r>
            <a:r>
              <a:rPr lang="en-US" altLang="en-US" sz="2400" i="1" dirty="0">
                <a:latin typeface="Arial Narrow" panose="020B0606020202030204" pitchFamily="34" charset="0"/>
              </a:rPr>
              <a:t> (2</a:t>
            </a:r>
            <a:r>
              <a:rPr lang="en-US" altLang="en-US" sz="2400" i="1" baseline="30000" dirty="0">
                <a:latin typeface="Arial Narrow" panose="020B0606020202030204" pitchFamily="34" charset="0"/>
              </a:rPr>
              <a:t>do</a:t>
            </a:r>
            <a:r>
              <a:rPr lang="en-US" altLang="en-US" sz="2400" i="1" dirty="0">
                <a:latin typeface="Arial Narrow" panose="020B0606020202030204" pitchFamily="34" charset="0"/>
              </a:rPr>
              <a:t>)</a:t>
            </a:r>
          </a:p>
          <a:p>
            <a:pPr eaLnBrk="1" hangingPunct="1">
              <a:buNone/>
              <a:defRPr/>
            </a:pPr>
            <a:r>
              <a:rPr lang="en-US" altLang="en-US" sz="2400" i="1" dirty="0" err="1">
                <a:latin typeface="Arial Narrow" panose="020B0606020202030204" pitchFamily="34" charset="0"/>
              </a:rPr>
              <a:t>Leví</a:t>
            </a:r>
            <a:r>
              <a:rPr lang="en-US" altLang="en-US" sz="2400" i="1" dirty="0">
                <a:latin typeface="Arial Narrow" panose="020B0606020202030204" pitchFamily="34" charset="0"/>
              </a:rPr>
              <a:t>, (3</a:t>
            </a:r>
            <a:r>
              <a:rPr lang="en-US" altLang="en-US" sz="2400" i="1" baseline="30000" dirty="0">
                <a:latin typeface="Arial Narrow" panose="020B0606020202030204" pitchFamily="34" charset="0"/>
              </a:rPr>
              <a:t>ro</a:t>
            </a:r>
            <a:r>
              <a:rPr lang="en-US" altLang="en-US" sz="2400" i="1" dirty="0">
                <a:latin typeface="Arial Narrow" panose="020B0606020202030204" pitchFamily="34" charset="0"/>
              </a:rPr>
              <a:t>)</a:t>
            </a:r>
          </a:p>
          <a:p>
            <a:pPr eaLnBrk="1" hangingPunct="1">
              <a:buNone/>
              <a:defRPr/>
            </a:pPr>
            <a:r>
              <a:rPr lang="en-US" altLang="en-US" sz="2400" i="1" dirty="0" err="1">
                <a:latin typeface="Arial Narrow" panose="020B0606020202030204" pitchFamily="34" charset="0"/>
              </a:rPr>
              <a:t>Judá</a:t>
            </a:r>
            <a:r>
              <a:rPr lang="en-US" altLang="en-US" sz="2400" i="1" dirty="0">
                <a:latin typeface="Arial Narrow" panose="020B0606020202030204" pitchFamily="34" charset="0"/>
              </a:rPr>
              <a:t> (4</a:t>
            </a:r>
            <a:r>
              <a:rPr lang="en-US" altLang="en-US" sz="2400" i="1" baseline="30000" dirty="0">
                <a:latin typeface="Arial Narrow" panose="020B0606020202030204" pitchFamily="34" charset="0"/>
              </a:rPr>
              <a:t>o</a:t>
            </a:r>
            <a:r>
              <a:rPr lang="en-US" altLang="en-US" sz="2400" i="1" dirty="0">
                <a:latin typeface="Arial Narrow" panose="020B0606020202030204" pitchFamily="34" charset="0"/>
              </a:rPr>
              <a:t>)</a:t>
            </a: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r>
              <a:rPr lang="en-US" altLang="en-US" sz="2400" i="1" dirty="0" err="1">
                <a:latin typeface="Arial Narrow" panose="020B0606020202030204" pitchFamily="34" charset="0"/>
              </a:rPr>
              <a:t>Isacar</a:t>
            </a:r>
            <a:r>
              <a:rPr lang="en-US" altLang="en-US" sz="2400" i="1" dirty="0">
                <a:latin typeface="Arial Narrow" panose="020B0606020202030204" pitchFamily="34" charset="0"/>
              </a:rPr>
              <a:t> (9</a:t>
            </a:r>
            <a:r>
              <a:rPr lang="en-US" altLang="en-US" sz="2400" i="1" baseline="30000" dirty="0">
                <a:latin typeface="Arial Narrow" panose="020B0606020202030204" pitchFamily="34" charset="0"/>
              </a:rPr>
              <a:t>o</a:t>
            </a:r>
            <a:r>
              <a:rPr lang="en-US" altLang="en-US" sz="2400" i="1" dirty="0">
                <a:latin typeface="Arial Narrow" panose="020B0606020202030204" pitchFamily="34" charset="0"/>
              </a:rPr>
              <a:t>)</a:t>
            </a:r>
          </a:p>
          <a:p>
            <a:pPr eaLnBrk="1" hangingPunct="1">
              <a:buNone/>
              <a:defRPr/>
            </a:pPr>
            <a:r>
              <a:rPr lang="en-US" altLang="en-US" sz="2400" i="1" dirty="0" err="1">
                <a:latin typeface="Arial Narrow" panose="020B0606020202030204" pitchFamily="34" charset="0"/>
              </a:rPr>
              <a:t>Zabulón</a:t>
            </a:r>
            <a:r>
              <a:rPr lang="en-US" altLang="en-US" sz="2400" i="1" dirty="0">
                <a:latin typeface="Arial Narrow" panose="020B0606020202030204" pitchFamily="34" charset="0"/>
              </a:rPr>
              <a:t> (10</a:t>
            </a:r>
            <a:r>
              <a:rPr lang="en-US" altLang="en-US" sz="2400" i="1" baseline="30000" dirty="0">
                <a:latin typeface="Arial Narrow" panose="020B0606020202030204" pitchFamily="34" charset="0"/>
              </a:rPr>
              <a:t>o</a:t>
            </a:r>
            <a:r>
              <a:rPr lang="en-US" altLang="en-US" sz="2400" i="1" dirty="0">
                <a:latin typeface="Arial Narrow" panose="020B0606020202030204" pitchFamily="34" charset="0"/>
              </a:rPr>
              <a:t>)</a:t>
            </a:r>
          </a:p>
          <a:p>
            <a:pPr eaLnBrk="1" hangingPunct="1">
              <a:buFont typeface="Wingdings" panose="05000000000000000000" pitchFamily="2" charset="2"/>
              <a:buNone/>
              <a:defRPr/>
            </a:pPr>
            <a:r>
              <a:rPr lang="en-US" altLang="en-US" sz="2400" i="1" dirty="0">
                <a:latin typeface="Arial Narrow" panose="020B0606020202030204" pitchFamily="34" charset="0"/>
              </a:rPr>
              <a:t>    (Dina)</a:t>
            </a:r>
          </a:p>
        </p:txBody>
      </p:sp>
      <p:sp>
        <p:nvSpPr>
          <p:cNvPr id="274437" name="Rectangle 5">
            <a:extLst>
              <a:ext uri="{FF2B5EF4-FFF2-40B4-BE49-F238E27FC236}">
                <a16:creationId xmlns:a16="http://schemas.microsoft.com/office/drawing/2014/main" id="{B33A1FF6-70B1-423F-BBDA-52D907C26BEA}"/>
              </a:ext>
            </a:extLst>
          </p:cNvPr>
          <p:cNvSpPr>
            <a:spLocks noChangeArrowheads="1"/>
          </p:cNvSpPr>
          <p:nvPr/>
        </p:nvSpPr>
        <p:spPr bwMode="auto">
          <a:xfrm>
            <a:off x="2514600" y="1600200"/>
            <a:ext cx="1905000" cy="4953000"/>
          </a:xfrm>
          <a:prstGeom prst="rect">
            <a:avLst/>
          </a:prstGeom>
          <a:solidFill>
            <a:srgbClr val="2F2E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defRPr/>
            </a:pPr>
            <a:r>
              <a:rPr lang="en-US" altLang="en-US" dirty="0" err="1">
                <a:solidFill>
                  <a:srgbClr val="FF3300"/>
                </a:solidFill>
                <a:latin typeface="Agency FB" pitchFamily="2" charset="0"/>
              </a:rPr>
              <a:t>Hijos</a:t>
            </a:r>
            <a:r>
              <a:rPr lang="en-US" altLang="en-US" dirty="0">
                <a:solidFill>
                  <a:srgbClr val="FF3300"/>
                </a:solidFill>
                <a:latin typeface="Agency FB" pitchFamily="2" charset="0"/>
              </a:rPr>
              <a:t> de Raquel</a:t>
            </a: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None/>
              <a:defRPr/>
            </a:pPr>
            <a:r>
              <a:rPr lang="en-US" altLang="en-US" sz="2400" i="1" dirty="0">
                <a:latin typeface="Arial Narrow" panose="020B0606020202030204" pitchFamily="34" charset="0"/>
              </a:rPr>
              <a:t>José (11</a:t>
            </a:r>
            <a:r>
              <a:rPr lang="en-US" altLang="en-US" sz="2400" i="1" baseline="30000" dirty="0">
                <a:latin typeface="Arial Narrow" panose="020B0606020202030204" pitchFamily="34" charset="0"/>
              </a:rPr>
              <a:t>o</a:t>
            </a:r>
            <a:r>
              <a:rPr lang="en-US" altLang="en-US" sz="2400" i="1" dirty="0">
                <a:latin typeface="Arial Narrow" panose="020B0606020202030204" pitchFamily="34" charset="0"/>
              </a:rPr>
              <a:t>)</a:t>
            </a:r>
          </a:p>
          <a:p>
            <a:pPr eaLnBrk="1" hangingPunct="1">
              <a:buNone/>
              <a:defRPr/>
            </a:pPr>
            <a:r>
              <a:rPr lang="en-US" altLang="en-US" sz="2400" i="1" dirty="0">
                <a:latin typeface="Arial Narrow" panose="020B0606020202030204" pitchFamily="34" charset="0"/>
              </a:rPr>
              <a:t>Benjamín (12</a:t>
            </a:r>
            <a:r>
              <a:rPr lang="en-US" altLang="en-US" sz="2400" i="1" baseline="30000" dirty="0">
                <a:latin typeface="Arial Narrow" panose="020B0606020202030204" pitchFamily="34" charset="0"/>
              </a:rPr>
              <a:t>mo</a:t>
            </a:r>
            <a:r>
              <a:rPr lang="en-US" altLang="en-US" sz="2400" i="1" dirty="0">
                <a:latin typeface="Arial Narrow" panose="020B0606020202030204" pitchFamily="34" charset="0"/>
              </a:rPr>
              <a:t>)</a:t>
            </a:r>
          </a:p>
        </p:txBody>
      </p:sp>
      <p:sp>
        <p:nvSpPr>
          <p:cNvPr id="274438" name="Rectangle 6">
            <a:extLst>
              <a:ext uri="{FF2B5EF4-FFF2-40B4-BE49-F238E27FC236}">
                <a16:creationId xmlns:a16="http://schemas.microsoft.com/office/drawing/2014/main" id="{47FD2B5C-8F5F-421F-B4EB-E2E09778757F}"/>
              </a:ext>
            </a:extLst>
          </p:cNvPr>
          <p:cNvSpPr>
            <a:spLocks noChangeArrowheads="1"/>
          </p:cNvSpPr>
          <p:nvPr/>
        </p:nvSpPr>
        <p:spPr bwMode="auto">
          <a:xfrm>
            <a:off x="4572000" y="1600200"/>
            <a:ext cx="1905000" cy="4953000"/>
          </a:xfrm>
          <a:prstGeom prst="rect">
            <a:avLst/>
          </a:prstGeom>
          <a:solidFill>
            <a:srgbClr val="4A48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defRPr/>
            </a:pPr>
            <a:r>
              <a:rPr lang="en-US" altLang="en-US" dirty="0" err="1">
                <a:solidFill>
                  <a:srgbClr val="FF3300"/>
                </a:solidFill>
                <a:latin typeface="Agency FB" pitchFamily="2" charset="0"/>
              </a:rPr>
              <a:t>Hijos</a:t>
            </a:r>
            <a:r>
              <a:rPr lang="en-US" altLang="en-US" dirty="0">
                <a:solidFill>
                  <a:srgbClr val="FF3300"/>
                </a:solidFill>
                <a:latin typeface="Agency FB" pitchFamily="2" charset="0"/>
              </a:rPr>
              <a:t> de </a:t>
            </a:r>
            <a:r>
              <a:rPr lang="en-US" altLang="en-US" dirty="0" err="1">
                <a:solidFill>
                  <a:srgbClr val="FF3300"/>
                </a:solidFill>
                <a:latin typeface="Agency FB" pitchFamily="2" charset="0"/>
              </a:rPr>
              <a:t>Zilpa</a:t>
            </a:r>
            <a:endParaRPr lang="en-US" altLang="en-US" dirty="0">
              <a:solidFill>
                <a:srgbClr val="FF3300"/>
              </a:solidFill>
              <a:latin typeface="Agency FB" pitchFamily="2"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r>
              <a:rPr lang="en-US" altLang="en-US" sz="2400" i="1" dirty="0">
                <a:latin typeface="Arial Narrow" panose="020B0606020202030204" pitchFamily="34" charset="0"/>
              </a:rPr>
              <a:t>Gad (7</a:t>
            </a:r>
            <a:r>
              <a:rPr lang="en-US" altLang="en-US" sz="2400" i="1" baseline="30000" dirty="0">
                <a:latin typeface="Arial Narrow" panose="020B0606020202030204" pitchFamily="34" charset="0"/>
              </a:rPr>
              <a:t>mo</a:t>
            </a:r>
            <a:r>
              <a:rPr lang="en-US" altLang="en-US" sz="2400" i="1" dirty="0">
                <a:latin typeface="Arial Narrow" panose="020B0606020202030204" pitchFamily="34" charset="0"/>
              </a:rPr>
              <a:t>)</a:t>
            </a:r>
          </a:p>
          <a:p>
            <a:pPr eaLnBrk="1" hangingPunct="1">
              <a:buFont typeface="Wingdings" panose="05000000000000000000" pitchFamily="2" charset="2"/>
              <a:buNone/>
              <a:defRPr/>
            </a:pPr>
            <a:r>
              <a:rPr lang="en-US" altLang="en-US" sz="2400" i="1" dirty="0" err="1">
                <a:latin typeface="Arial Narrow" panose="020B0606020202030204" pitchFamily="34" charset="0"/>
              </a:rPr>
              <a:t>Aser</a:t>
            </a:r>
            <a:r>
              <a:rPr lang="en-US" altLang="en-US" sz="2400" i="1" dirty="0">
                <a:latin typeface="Arial Narrow" panose="020B0606020202030204" pitchFamily="34" charset="0"/>
              </a:rPr>
              <a:t> (8</a:t>
            </a:r>
            <a:r>
              <a:rPr lang="en-US" altLang="en-US" sz="2400" i="1" baseline="30000" dirty="0">
                <a:latin typeface="Arial Narrow" panose="020B0606020202030204" pitchFamily="34" charset="0"/>
              </a:rPr>
              <a:t>vo</a:t>
            </a:r>
            <a:r>
              <a:rPr lang="en-US" altLang="en-US" sz="2400" i="1" dirty="0">
                <a:latin typeface="Arial Narrow" panose="020B0606020202030204" pitchFamily="34" charset="0"/>
              </a:rPr>
              <a:t>)</a:t>
            </a:r>
          </a:p>
        </p:txBody>
      </p:sp>
      <p:sp>
        <p:nvSpPr>
          <p:cNvPr id="274439" name="Rectangle 7">
            <a:extLst>
              <a:ext uri="{FF2B5EF4-FFF2-40B4-BE49-F238E27FC236}">
                <a16:creationId xmlns:a16="http://schemas.microsoft.com/office/drawing/2014/main" id="{0CB514AB-43A7-4809-9B6E-E657F0554E18}"/>
              </a:ext>
            </a:extLst>
          </p:cNvPr>
          <p:cNvSpPr>
            <a:spLocks noChangeArrowheads="1"/>
          </p:cNvSpPr>
          <p:nvPr/>
        </p:nvSpPr>
        <p:spPr bwMode="auto">
          <a:xfrm>
            <a:off x="6629400" y="1600200"/>
            <a:ext cx="1905000" cy="4953000"/>
          </a:xfrm>
          <a:prstGeom prst="rect">
            <a:avLst/>
          </a:prstGeom>
          <a:solidFill>
            <a:srgbClr val="6F6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defRPr/>
            </a:pPr>
            <a:r>
              <a:rPr lang="en-US" altLang="en-US" dirty="0" err="1">
                <a:solidFill>
                  <a:srgbClr val="FF3300"/>
                </a:solidFill>
                <a:latin typeface="Agency FB" pitchFamily="2" charset="0"/>
              </a:rPr>
              <a:t>Hijos</a:t>
            </a:r>
            <a:r>
              <a:rPr lang="en-US" altLang="en-US" dirty="0">
                <a:solidFill>
                  <a:srgbClr val="FF3300"/>
                </a:solidFill>
                <a:latin typeface="Agency FB" pitchFamily="2" charset="0"/>
              </a:rPr>
              <a:t> de </a:t>
            </a:r>
            <a:r>
              <a:rPr lang="en-US" altLang="en-US" dirty="0" err="1">
                <a:solidFill>
                  <a:srgbClr val="FF3300"/>
                </a:solidFill>
                <a:latin typeface="Agency FB" pitchFamily="2" charset="0"/>
              </a:rPr>
              <a:t>Bil</a:t>
            </a:r>
            <a:r>
              <a:rPr lang="en-US" altLang="en-US" dirty="0" err="1">
                <a:solidFill>
                  <a:srgbClr val="FF3300"/>
                </a:solidFill>
                <a:latin typeface="Arial Narrow" panose="020B0606020202030204" pitchFamily="34" charset="0"/>
              </a:rPr>
              <a:t>á</a:t>
            </a: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endParaRPr lang="en-US" altLang="en-US" sz="2400" i="1" dirty="0">
              <a:latin typeface="Arial Narrow" panose="020B0606020202030204" pitchFamily="34" charset="0"/>
            </a:endParaRPr>
          </a:p>
          <a:p>
            <a:pPr eaLnBrk="1" hangingPunct="1">
              <a:buFont typeface="Wingdings" panose="05000000000000000000" pitchFamily="2" charset="2"/>
              <a:buNone/>
              <a:defRPr/>
            </a:pPr>
            <a:r>
              <a:rPr lang="en-US" altLang="en-US" sz="2400" i="1" dirty="0">
                <a:latin typeface="Arial Narrow" panose="020B0606020202030204" pitchFamily="34" charset="0"/>
              </a:rPr>
              <a:t>Dan (5</a:t>
            </a:r>
            <a:r>
              <a:rPr lang="en-US" altLang="en-US" sz="2400" i="1" baseline="30000" dirty="0">
                <a:latin typeface="Arial Narrow" panose="020B0606020202030204" pitchFamily="34" charset="0"/>
              </a:rPr>
              <a:t>to</a:t>
            </a:r>
            <a:r>
              <a:rPr lang="en-US" altLang="en-US" sz="2400" i="1" dirty="0">
                <a:latin typeface="Arial Narrow" panose="020B0606020202030204" pitchFamily="34" charset="0"/>
              </a:rPr>
              <a:t>)</a:t>
            </a:r>
          </a:p>
          <a:p>
            <a:pPr eaLnBrk="1" hangingPunct="1">
              <a:buNone/>
              <a:defRPr/>
            </a:pPr>
            <a:r>
              <a:rPr lang="en-US" altLang="en-US" sz="2400" i="1" dirty="0" err="1">
                <a:latin typeface="Arial Narrow" panose="020B0606020202030204" pitchFamily="34" charset="0"/>
              </a:rPr>
              <a:t>Neftalí</a:t>
            </a:r>
            <a:r>
              <a:rPr lang="en-US" altLang="en-US" sz="2400" i="1" dirty="0">
                <a:latin typeface="Arial Narrow" panose="020B0606020202030204" pitchFamily="34" charset="0"/>
              </a:rPr>
              <a:t> (6</a:t>
            </a:r>
            <a:r>
              <a:rPr lang="en-US" altLang="en-US" sz="2400" i="1" baseline="30000" dirty="0">
                <a:latin typeface="Arial Narrow" panose="020B0606020202030204" pitchFamily="34" charset="0"/>
              </a:rPr>
              <a:t>to</a:t>
            </a:r>
            <a:r>
              <a:rPr lang="en-US" altLang="en-US" sz="2400" i="1" dirty="0">
                <a:latin typeface="Arial Narrow" panose="020B0606020202030204" pitchFamily="34" charset="0"/>
              </a:rPr>
              <a:t>)</a:t>
            </a:r>
          </a:p>
        </p:txBody>
      </p:sp>
      <p:sp>
        <p:nvSpPr>
          <p:cNvPr id="2" name="Slide Number Placeholder 1">
            <a:extLst>
              <a:ext uri="{FF2B5EF4-FFF2-40B4-BE49-F238E27FC236}">
                <a16:creationId xmlns:a16="http://schemas.microsoft.com/office/drawing/2014/main" id="{BD9253E2-E299-49F2-BC56-AF0F2D127769}"/>
              </a:ext>
            </a:extLst>
          </p:cNvPr>
          <p:cNvSpPr>
            <a:spLocks noGrp="1"/>
          </p:cNvSpPr>
          <p:nvPr>
            <p:ph type="sldNum" sz="quarter" idx="12"/>
          </p:nvPr>
        </p:nvSpPr>
        <p:spPr/>
        <p:txBody>
          <a:bodyPr/>
          <a:lstStyle/>
          <a:p>
            <a:pPr>
              <a:defRPr/>
            </a:pPr>
            <a:fld id="{7CDB2B78-7F54-4B47-802B-51E7B15A0D4A}" type="slidenum">
              <a:rPr lang="en-US" altLang="en-US" smtClean="0"/>
              <a:pPr>
                <a:defRPr/>
              </a:pPr>
              <a:t>112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4435">
                                            <p:bg/>
                                          </p:spTgt>
                                        </p:tgtEl>
                                        <p:attrNameLst>
                                          <p:attrName>style.visibility</p:attrName>
                                        </p:attrNameLst>
                                      </p:cBhvr>
                                      <p:to>
                                        <p:strVal val="visible"/>
                                      </p:to>
                                    </p:set>
                                    <p:animEffect transition="in" filter="randombar(horizontal)">
                                      <p:cBhvr>
                                        <p:cTn id="7" dur="500"/>
                                        <p:tgtEl>
                                          <p:spTgt spid="27443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4435">
                                            <p:txEl>
                                              <p:pRg st="0" end="0"/>
                                            </p:txEl>
                                          </p:spTgt>
                                        </p:tgtEl>
                                        <p:attrNameLst>
                                          <p:attrName>style.visibility</p:attrName>
                                        </p:attrNameLst>
                                      </p:cBhvr>
                                      <p:to>
                                        <p:strVal val="visible"/>
                                      </p:to>
                                    </p:set>
                                    <p:animEffect transition="in" filter="randombar(horizontal)">
                                      <p:cBhvr>
                                        <p:cTn id="10" dur="500"/>
                                        <p:tgtEl>
                                          <p:spTgt spid="274435">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Effect transition="in" filter="randombar(horizontal)">
                                      <p:cBhvr>
                                        <p:cTn id="13" dur="500"/>
                                        <p:tgtEl>
                                          <p:spTgt spid="274435">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4435">
                                            <p:txEl>
                                              <p:pRg st="2" end="2"/>
                                            </p:txEl>
                                          </p:spTgt>
                                        </p:tgtEl>
                                        <p:attrNameLst>
                                          <p:attrName>style.visibility</p:attrName>
                                        </p:attrNameLst>
                                      </p:cBhvr>
                                      <p:to>
                                        <p:strVal val="visible"/>
                                      </p:to>
                                    </p:set>
                                    <p:animEffect transition="in" filter="randombar(horizontal)">
                                      <p:cBhvr>
                                        <p:cTn id="16" dur="500"/>
                                        <p:tgtEl>
                                          <p:spTgt spid="274435">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74435">
                                            <p:txEl>
                                              <p:pRg st="3" end="3"/>
                                            </p:txEl>
                                          </p:spTgt>
                                        </p:tgtEl>
                                        <p:attrNameLst>
                                          <p:attrName>style.visibility</p:attrName>
                                        </p:attrNameLst>
                                      </p:cBhvr>
                                      <p:to>
                                        <p:strVal val="visible"/>
                                      </p:to>
                                    </p:set>
                                    <p:animEffect transition="in" filter="randombar(horizontal)">
                                      <p:cBhvr>
                                        <p:cTn id="19" dur="500"/>
                                        <p:tgtEl>
                                          <p:spTgt spid="274435">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4435">
                                            <p:txEl>
                                              <p:pRg st="4" end="4"/>
                                            </p:txEl>
                                          </p:spTgt>
                                        </p:tgtEl>
                                        <p:attrNameLst>
                                          <p:attrName>style.visibility</p:attrName>
                                        </p:attrNameLst>
                                      </p:cBhvr>
                                      <p:to>
                                        <p:strVal val="visible"/>
                                      </p:to>
                                    </p:set>
                                    <p:animEffect transition="in" filter="randombar(horizontal)">
                                      <p:cBhvr>
                                        <p:cTn id="22" dur="500"/>
                                        <p:tgtEl>
                                          <p:spTgt spid="274435">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74435">
                                            <p:txEl>
                                              <p:pRg st="6" end="6"/>
                                            </p:txEl>
                                          </p:spTgt>
                                        </p:tgtEl>
                                        <p:attrNameLst>
                                          <p:attrName>style.visibility</p:attrName>
                                        </p:attrNameLst>
                                      </p:cBhvr>
                                      <p:to>
                                        <p:strVal val="visible"/>
                                      </p:to>
                                    </p:set>
                                    <p:animEffect transition="in" filter="randombar(horizontal)">
                                      <p:cBhvr>
                                        <p:cTn id="25" dur="500"/>
                                        <p:tgtEl>
                                          <p:spTgt spid="27443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74435">
                                            <p:txEl>
                                              <p:pRg st="7" end="7"/>
                                            </p:txEl>
                                          </p:spTgt>
                                        </p:tgtEl>
                                        <p:attrNameLst>
                                          <p:attrName>style.visibility</p:attrName>
                                        </p:attrNameLst>
                                      </p:cBhvr>
                                      <p:to>
                                        <p:strVal val="visible"/>
                                      </p:to>
                                    </p:set>
                                    <p:animEffect transition="in" filter="randombar(horizontal)">
                                      <p:cBhvr>
                                        <p:cTn id="28" dur="500"/>
                                        <p:tgtEl>
                                          <p:spTgt spid="27443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74435">
                                            <p:txEl>
                                              <p:pRg st="8" end="8"/>
                                            </p:txEl>
                                          </p:spTgt>
                                        </p:tgtEl>
                                        <p:attrNameLst>
                                          <p:attrName>style.visibility</p:attrName>
                                        </p:attrNameLst>
                                      </p:cBhvr>
                                      <p:to>
                                        <p:strVal val="visible"/>
                                      </p:to>
                                    </p:set>
                                    <p:animEffect transition="in" filter="randombar(horizontal)">
                                      <p:cBhvr>
                                        <p:cTn id="31" dur="500"/>
                                        <p:tgtEl>
                                          <p:spTgt spid="27443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74439"/>
                                        </p:tgtEl>
                                        <p:attrNameLst>
                                          <p:attrName>style.visibility</p:attrName>
                                        </p:attrNameLst>
                                      </p:cBhvr>
                                      <p:to>
                                        <p:strVal val="visible"/>
                                      </p:to>
                                    </p:set>
                                    <p:animEffect transition="in" filter="randombar(horizontal)">
                                      <p:cBhvr>
                                        <p:cTn id="36" dur="500"/>
                                        <p:tgtEl>
                                          <p:spTgt spid="2744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74438"/>
                                        </p:tgtEl>
                                        <p:attrNameLst>
                                          <p:attrName>style.visibility</p:attrName>
                                        </p:attrNameLst>
                                      </p:cBhvr>
                                      <p:to>
                                        <p:strVal val="visible"/>
                                      </p:to>
                                    </p:set>
                                    <p:animEffect transition="in" filter="randombar(horizontal)">
                                      <p:cBhvr>
                                        <p:cTn id="41" dur="500"/>
                                        <p:tgtEl>
                                          <p:spTgt spid="2744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74437"/>
                                        </p:tgtEl>
                                        <p:attrNameLst>
                                          <p:attrName>style.visibility</p:attrName>
                                        </p:attrNameLst>
                                      </p:cBhvr>
                                      <p:to>
                                        <p:strVal val="visible"/>
                                      </p:to>
                                    </p:set>
                                    <p:animEffect transition="in" filter="randombar(horizontal)">
                                      <p:cBhvr>
                                        <p:cTn id="46" dur="500"/>
                                        <p:tgtEl>
                                          <p:spTgt spid="274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uiExpand="1" build="p" animBg="1"/>
      <p:bldP spid="274437" grpId="0" animBg="1"/>
      <p:bldP spid="274438" grpId="0" animBg="1"/>
      <p:bldP spid="27443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8BD6B587-D182-491F-8D1D-8BBDB3A7AC48}"/>
              </a:ext>
            </a:extLst>
          </p:cNvPr>
          <p:cNvSpPr>
            <a:spLocks noGrp="1" noChangeArrowheads="1"/>
          </p:cNvSpPr>
          <p:nvPr>
            <p:ph type="title"/>
          </p:nvPr>
        </p:nvSpPr>
        <p:spPr/>
        <p:txBody>
          <a:bodyPr/>
          <a:lstStyle/>
          <a:p>
            <a:pPr eaLnBrk="1" hangingPunct="1">
              <a:defRPr/>
            </a:pPr>
            <a:br>
              <a:rPr lang="es-ES" altLang="en-US" sz="2800" dirty="0">
                <a:solidFill>
                  <a:srgbClr val="CCCC00"/>
                </a:solidFill>
                <a:latin typeface="Comic Sans MS" panose="030F0702030302020204" pitchFamily="66" charset="0"/>
              </a:rPr>
            </a:br>
            <a:r>
              <a:rPr lang="es-ES" altLang="en-US" sz="2800" dirty="0">
                <a:solidFill>
                  <a:srgbClr val="CCCC00"/>
                </a:solidFill>
                <a:latin typeface="Comic Sans MS" panose="030F0702030302020204" pitchFamily="66" charset="0"/>
              </a:rPr>
              <a:t>Los hijos de Jacob fueron nombrados por las circunstancias de la vida que acompañaban a sus nacimientos.</a:t>
            </a:r>
            <a:endParaRPr lang="en-US" altLang="en-US" sz="2800" dirty="0">
              <a:solidFill>
                <a:srgbClr val="CCCC00"/>
              </a:solidFill>
              <a:latin typeface="Comic Sans MS" panose="030F0702030302020204" pitchFamily="66" charset="0"/>
            </a:endParaRPr>
          </a:p>
        </p:txBody>
      </p:sp>
      <p:sp>
        <p:nvSpPr>
          <p:cNvPr id="276483" name="Rectangle 3">
            <a:extLst>
              <a:ext uri="{FF2B5EF4-FFF2-40B4-BE49-F238E27FC236}">
                <a16:creationId xmlns:a16="http://schemas.microsoft.com/office/drawing/2014/main" id="{1BB06A2C-7560-43E3-82C5-436D5E2F8912}"/>
              </a:ext>
            </a:extLst>
          </p:cNvPr>
          <p:cNvSpPr>
            <a:spLocks noGrp="1" noChangeArrowheads="1"/>
          </p:cNvSpPr>
          <p:nvPr>
            <p:ph type="body" sz="half" idx="1"/>
          </p:nvPr>
        </p:nvSpPr>
        <p:spPr>
          <a:xfrm>
            <a:off x="304800" y="1600200"/>
            <a:ext cx="4038600" cy="4953000"/>
          </a:xfrm>
        </p:spPr>
        <p:txBody>
          <a:bodyPr/>
          <a:lstStyle/>
          <a:p>
            <a:pPr eaLnBrk="1" hangingPunct="1">
              <a:lnSpc>
                <a:spcPct val="90000"/>
              </a:lnSpc>
              <a:buNone/>
              <a:defRPr/>
            </a:pPr>
            <a:r>
              <a:rPr lang="en-US" altLang="en-US" sz="2800" dirty="0">
                <a:solidFill>
                  <a:srgbClr val="FF6600"/>
                </a:solidFill>
                <a:latin typeface="Agency FB" pitchFamily="2" charset="0"/>
              </a:rPr>
              <a:t>RUB</a:t>
            </a:r>
            <a:r>
              <a:rPr lang="en-US" altLang="en-US" sz="2800" dirty="0">
                <a:solidFill>
                  <a:srgbClr val="FF6600"/>
                </a:solidFill>
                <a:latin typeface="Agency FB" panose="020B0503020202020204" pitchFamily="34" charset="0"/>
              </a:rPr>
              <a:t>É</a:t>
            </a:r>
            <a:r>
              <a:rPr lang="en-US" altLang="en-US" sz="2800" dirty="0">
                <a:solidFill>
                  <a:srgbClr val="FF6600"/>
                </a:solidFill>
                <a:latin typeface="Agency FB" pitchFamily="2" charset="0"/>
              </a:rPr>
              <a:t>N</a:t>
            </a:r>
            <a:r>
              <a:rPr lang="en-US" altLang="en-US" sz="2400" dirty="0">
                <a:latin typeface="Agency FB" pitchFamily="2" charset="0"/>
              </a:rPr>
              <a:t> </a:t>
            </a:r>
            <a:r>
              <a:rPr lang="en-US" altLang="en-US" sz="2400" dirty="0">
                <a:latin typeface="Arial Narrow" panose="020B0606020202030204" pitchFamily="34" charset="0"/>
              </a:rPr>
              <a:t>(= "Mira, un </a:t>
            </a:r>
            <a:r>
              <a:rPr lang="en-US" altLang="en-US" sz="2400" dirty="0" err="1">
                <a:latin typeface="Arial Narrow" panose="020B0606020202030204" pitchFamily="34" charset="0"/>
              </a:rPr>
              <a:t>hijo</a:t>
            </a:r>
            <a:r>
              <a:rPr lang="en-US" altLang="en-US" sz="2400" dirty="0">
                <a:latin typeface="Arial Narrow" panose="020B0606020202030204" pitchFamily="34" charset="0"/>
              </a:rPr>
              <a:t>" o " </a:t>
            </a:r>
            <a:r>
              <a:rPr lang="en-US" altLang="en-US" sz="2400" dirty="0" err="1">
                <a:latin typeface="Arial Narrow" panose="020B0606020202030204" pitchFamily="34" charset="0"/>
              </a:rPr>
              <a:t>Yahvé</a:t>
            </a:r>
            <a:r>
              <a:rPr lang="en-US" altLang="en-US" sz="2400" dirty="0">
                <a:latin typeface="Arial Narrow" panose="020B0606020202030204" pitchFamily="34" charset="0"/>
              </a:rPr>
              <a:t> ha visto mi </a:t>
            </a:r>
            <a:r>
              <a:rPr lang="en-US" altLang="en-US" sz="2400" dirty="0" err="1">
                <a:latin typeface="Arial Narrow" panose="020B0606020202030204" pitchFamily="34" charset="0"/>
              </a:rPr>
              <a:t>miseria</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SIMEÓN </a:t>
            </a:r>
            <a:r>
              <a:rPr lang="en-US" altLang="en-US" sz="2400" dirty="0">
                <a:latin typeface="Arial Narrow" panose="020B0606020202030204" pitchFamily="34" charset="0"/>
              </a:rPr>
              <a:t>(= “</a:t>
            </a:r>
            <a:r>
              <a:rPr lang="en-US" altLang="en-US" sz="2400" dirty="0" err="1">
                <a:latin typeface="Arial Narrow" panose="020B0606020202030204" pitchFamily="34" charset="0"/>
              </a:rPr>
              <a:t>escuchó</a:t>
            </a:r>
            <a:r>
              <a:rPr lang="en-US" altLang="en-US" sz="2400" dirty="0">
                <a:latin typeface="Arial Narrow" panose="020B0606020202030204" pitchFamily="34" charset="0"/>
              </a:rPr>
              <a:t> [no me </a:t>
            </a:r>
            <a:r>
              <a:rPr lang="en-US" altLang="en-US" sz="2400" dirty="0" err="1">
                <a:latin typeface="Arial Narrow" panose="020B0606020202030204" pitchFamily="34" charset="0"/>
              </a:rPr>
              <a:t>amaban</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LEVÍ</a:t>
            </a:r>
            <a:r>
              <a:rPr lang="en-US" altLang="en-US" sz="2400" dirty="0">
                <a:latin typeface="Arial Narrow" panose="020B0606020202030204" pitchFamily="34" charset="0"/>
              </a:rPr>
              <a:t> (= “</a:t>
            </a:r>
            <a:r>
              <a:rPr lang="es-ES" altLang="en-US" sz="2400" dirty="0">
                <a:latin typeface="Arial Narrow" panose="020B0606020202030204" pitchFamily="34" charset="0"/>
              </a:rPr>
              <a:t>se unió a sí mismo "o" [mi esposo] se unirá a mí ")</a:t>
            </a:r>
            <a:endParaRPr lang="en-US" altLang="en-US" sz="2400" dirty="0">
              <a:latin typeface="Arial Narrow" panose="020B0606020202030204" pitchFamily="34" charset="0"/>
            </a:endParaRPr>
          </a:p>
          <a:p>
            <a:pPr eaLnBrk="1" hangingPunct="1">
              <a:lnSpc>
                <a:spcPct val="90000"/>
              </a:lnSpc>
              <a:buNone/>
              <a:defRPr/>
            </a:pPr>
            <a:r>
              <a:rPr lang="en-US" altLang="en-US" sz="2800" dirty="0">
                <a:solidFill>
                  <a:srgbClr val="FF6600"/>
                </a:solidFill>
                <a:latin typeface="Agency FB" pitchFamily="2" charset="0"/>
              </a:rPr>
              <a:t>JUD</a:t>
            </a:r>
            <a:r>
              <a:rPr lang="en-US" altLang="en-US" sz="2800" dirty="0">
                <a:solidFill>
                  <a:srgbClr val="FF6600"/>
                </a:solidFill>
                <a:latin typeface="Arial Narrow" panose="020B0606020202030204" pitchFamily="34" charset="0"/>
              </a:rPr>
              <a:t>Á</a:t>
            </a:r>
            <a:r>
              <a:rPr lang="en-US" altLang="en-US" sz="2400" dirty="0">
                <a:latin typeface="Arial Narrow" panose="020B0606020202030204" pitchFamily="34" charset="0"/>
              </a:rPr>
              <a:t> (= “</a:t>
            </a:r>
            <a:r>
              <a:rPr lang="en-US" altLang="en-US" sz="2400" dirty="0" err="1">
                <a:latin typeface="Arial Narrow" panose="020B0606020202030204" pitchFamily="34" charset="0"/>
              </a:rPr>
              <a:t>alabó</a:t>
            </a:r>
            <a:r>
              <a:rPr lang="en-US" altLang="en-US" sz="2400" dirty="0">
                <a:latin typeface="Arial Narrow" panose="020B0606020202030204" pitchFamily="34" charset="0"/>
              </a:rPr>
              <a:t> "o" </a:t>
            </a:r>
            <a:r>
              <a:rPr lang="en-US" altLang="en-US" sz="2400" dirty="0" err="1">
                <a:latin typeface="Arial Narrow" panose="020B0606020202030204" pitchFamily="34" charset="0"/>
              </a:rPr>
              <a:t>alabaré</a:t>
            </a:r>
            <a:r>
              <a:rPr lang="en-US" altLang="en-US" sz="2400" dirty="0">
                <a:latin typeface="Arial Narrow" panose="020B0606020202030204" pitchFamily="34" charset="0"/>
              </a:rPr>
              <a:t> [</a:t>
            </a:r>
            <a:r>
              <a:rPr lang="en-US" altLang="en-US" sz="2400" dirty="0" err="1">
                <a:latin typeface="Arial Narrow" panose="020B0606020202030204" pitchFamily="34" charset="0"/>
              </a:rPr>
              <a:t>Yahvé</a:t>
            </a:r>
            <a:r>
              <a:rPr lang="en-US" altLang="en-US" sz="2400" dirty="0">
                <a:latin typeface="Arial Narrow" panose="020B0606020202030204" pitchFamily="34" charset="0"/>
              </a:rPr>
              <a:t>] ")</a:t>
            </a:r>
          </a:p>
          <a:p>
            <a:pPr eaLnBrk="1" hangingPunct="1">
              <a:lnSpc>
                <a:spcPct val="90000"/>
              </a:lnSpc>
              <a:buNone/>
              <a:defRPr/>
            </a:pPr>
            <a:r>
              <a:rPr lang="en-US" altLang="en-US" sz="2800" dirty="0">
                <a:solidFill>
                  <a:srgbClr val="FF6600"/>
                </a:solidFill>
                <a:latin typeface="Agency FB" pitchFamily="2" charset="0"/>
              </a:rPr>
              <a:t>DAN</a:t>
            </a:r>
            <a:r>
              <a:rPr lang="en-US" altLang="en-US" sz="2800" dirty="0">
                <a:latin typeface="Agency FB" pitchFamily="2" charset="0"/>
              </a:rPr>
              <a:t> </a:t>
            </a:r>
            <a:r>
              <a:rPr lang="en-US" altLang="en-US" sz="2400" dirty="0">
                <a:latin typeface="Arial Narrow" panose="020B0606020202030204" pitchFamily="34" charset="0"/>
              </a:rPr>
              <a:t>(= “me ha </a:t>
            </a:r>
            <a:r>
              <a:rPr lang="en-US" altLang="en-US" sz="2400" dirty="0" err="1">
                <a:latin typeface="Arial Narrow" panose="020B0606020202030204" pitchFamily="34" charset="0"/>
              </a:rPr>
              <a:t>reivindicado</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NEFTALÍ</a:t>
            </a:r>
            <a:r>
              <a:rPr lang="en-US" altLang="en-US" sz="2800" dirty="0">
                <a:solidFill>
                  <a:srgbClr val="FF3300"/>
                </a:solidFill>
                <a:latin typeface="Agency FB" pitchFamily="2" charset="0"/>
              </a:rPr>
              <a:t> </a:t>
            </a:r>
            <a:r>
              <a:rPr lang="en-US" altLang="en-US" sz="2400" dirty="0">
                <a:latin typeface="Arial Narrow" panose="020B0606020202030204" pitchFamily="34" charset="0"/>
              </a:rPr>
              <a:t>(= “</a:t>
            </a:r>
            <a:r>
              <a:rPr lang="es-ES" altLang="en-US" sz="2400" dirty="0">
                <a:latin typeface="Arial Narrow" panose="020B0606020202030204" pitchFamily="34" charset="0"/>
              </a:rPr>
              <a:t>mi lucha "o" he prevalecido ")</a:t>
            </a:r>
            <a:endParaRPr lang="en-US" altLang="en-US" sz="2400" dirty="0">
              <a:latin typeface="Arial Narrow" panose="020B0606020202030204" pitchFamily="34" charset="0"/>
            </a:endParaRPr>
          </a:p>
        </p:txBody>
      </p:sp>
      <p:sp>
        <p:nvSpPr>
          <p:cNvPr id="276484" name="Rectangle 4">
            <a:extLst>
              <a:ext uri="{FF2B5EF4-FFF2-40B4-BE49-F238E27FC236}">
                <a16:creationId xmlns:a16="http://schemas.microsoft.com/office/drawing/2014/main" id="{6DD0E2ED-41D4-48DF-8C44-DE495E8B7C25}"/>
              </a:ext>
            </a:extLst>
          </p:cNvPr>
          <p:cNvSpPr>
            <a:spLocks noGrp="1" noChangeArrowheads="1"/>
          </p:cNvSpPr>
          <p:nvPr>
            <p:ph type="body" sz="half" idx="2"/>
          </p:nvPr>
        </p:nvSpPr>
        <p:spPr>
          <a:xfrm>
            <a:off x="4800600" y="1600200"/>
            <a:ext cx="4038600" cy="4530725"/>
          </a:xfrm>
        </p:spPr>
        <p:txBody>
          <a:bodyPr/>
          <a:lstStyle/>
          <a:p>
            <a:pPr eaLnBrk="1" hangingPunct="1">
              <a:lnSpc>
                <a:spcPct val="90000"/>
              </a:lnSpc>
              <a:buNone/>
              <a:defRPr/>
            </a:pPr>
            <a:r>
              <a:rPr lang="en-US" altLang="en-US" sz="2800" dirty="0">
                <a:solidFill>
                  <a:srgbClr val="FF6600"/>
                </a:solidFill>
                <a:latin typeface="Agency FB" pitchFamily="2" charset="0"/>
              </a:rPr>
              <a:t>GAD</a:t>
            </a:r>
            <a:r>
              <a:rPr lang="en-US" altLang="en-US" sz="2400" dirty="0">
                <a:latin typeface="Arial Narrow" panose="020B0606020202030204" pitchFamily="34" charset="0"/>
              </a:rPr>
              <a:t> (= “</a:t>
            </a:r>
            <a:r>
              <a:rPr lang="es-ES" altLang="en-US" sz="2400" dirty="0">
                <a:latin typeface="Arial Narrow" panose="020B0606020202030204" pitchFamily="34" charset="0"/>
              </a:rPr>
              <a:t>en suerte "o" Qué suerte</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ASER</a:t>
            </a:r>
            <a:r>
              <a:rPr lang="en-US" altLang="en-US" sz="2400" dirty="0">
                <a:latin typeface="Arial Narrow" panose="020B0606020202030204" pitchFamily="34" charset="0"/>
              </a:rPr>
              <a:t> (= “</a:t>
            </a:r>
            <a:r>
              <a:rPr lang="en-US" altLang="en-US" sz="2400" dirty="0" err="1">
                <a:latin typeface="Arial Narrow" panose="020B0606020202030204" pitchFamily="34" charset="0"/>
              </a:rPr>
              <a:t>afortunado</a:t>
            </a:r>
            <a:r>
              <a:rPr lang="en-US" altLang="en-US" sz="2400" dirty="0">
                <a:latin typeface="Arial Narrow" panose="020B0606020202030204" pitchFamily="34" charset="0"/>
              </a:rPr>
              <a:t> "o" </a:t>
            </a:r>
            <a:r>
              <a:rPr lang="en-US" altLang="en-US" sz="2400" dirty="0" err="1">
                <a:latin typeface="Arial Narrow" panose="020B0606020202030204" pitchFamily="34" charset="0"/>
              </a:rPr>
              <a:t>Qué</a:t>
            </a:r>
            <a:r>
              <a:rPr lang="en-US" altLang="en-US" sz="2400" dirty="0">
                <a:latin typeface="Arial Narrow" panose="020B0606020202030204" pitchFamily="34" charset="0"/>
              </a:rPr>
              <a:t> </a:t>
            </a:r>
            <a:r>
              <a:rPr lang="en-US" altLang="en-US" sz="2400" dirty="0" err="1">
                <a:latin typeface="Arial Narrow" panose="020B0606020202030204" pitchFamily="34" charset="0"/>
              </a:rPr>
              <a:t>fortuna</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ISACAR</a:t>
            </a:r>
            <a:r>
              <a:rPr lang="en-US" altLang="en-US" sz="2800" dirty="0">
                <a:latin typeface="Agency FB" pitchFamily="2" charset="0"/>
              </a:rPr>
              <a:t> </a:t>
            </a:r>
            <a:r>
              <a:rPr lang="en-US" altLang="en-US" sz="2400" dirty="0">
                <a:latin typeface="Arial Narrow" panose="020B0606020202030204" pitchFamily="34" charset="0"/>
              </a:rPr>
              <a:t>(= “mi </a:t>
            </a:r>
            <a:r>
              <a:rPr lang="en-US" altLang="en-US" sz="2400" dirty="0" err="1">
                <a:latin typeface="Arial Narrow" panose="020B0606020202030204" pitchFamily="34" charset="0"/>
              </a:rPr>
              <a:t>recompensa</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ZABULON</a:t>
            </a:r>
            <a:r>
              <a:rPr lang="en-US" altLang="en-US" sz="2400" dirty="0">
                <a:latin typeface="Arial Narrow" panose="020B0606020202030204" pitchFamily="34" charset="0"/>
              </a:rPr>
              <a:t> (= “</a:t>
            </a:r>
            <a:r>
              <a:rPr lang="es-ES" altLang="en-US" sz="2400" dirty="0">
                <a:latin typeface="Arial Narrow" panose="020B0606020202030204" pitchFamily="34" charset="0"/>
              </a:rPr>
              <a:t>él exalta "o" mi esposo me exaltará</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JOS</a:t>
            </a:r>
            <a:r>
              <a:rPr lang="en-US" altLang="en-US" sz="2800" dirty="0">
                <a:solidFill>
                  <a:srgbClr val="FF6600"/>
                </a:solidFill>
                <a:latin typeface="Arial Narrow" panose="020B0606020202030204" pitchFamily="34" charset="0"/>
              </a:rPr>
              <a:t>É</a:t>
            </a:r>
            <a:r>
              <a:rPr lang="en-US" altLang="en-US" sz="2400" dirty="0">
                <a:latin typeface="Arial Narrow" panose="020B0606020202030204" pitchFamily="34" charset="0"/>
              </a:rPr>
              <a:t> (= “</a:t>
            </a:r>
            <a:r>
              <a:rPr lang="es-ES" altLang="en-US" sz="2400" dirty="0">
                <a:latin typeface="Arial Narrow" panose="020B0606020202030204" pitchFamily="34" charset="0"/>
              </a:rPr>
              <a:t>que él agregue "o" que me dé [otro hijo</a:t>
            </a:r>
            <a:r>
              <a:rPr lang="en-US" altLang="en-US" sz="2400" dirty="0">
                <a:latin typeface="Arial Narrow" panose="020B0606020202030204" pitchFamily="34" charset="0"/>
              </a:rPr>
              <a:t>]”)</a:t>
            </a:r>
          </a:p>
          <a:p>
            <a:pPr eaLnBrk="1" hangingPunct="1">
              <a:lnSpc>
                <a:spcPct val="90000"/>
              </a:lnSpc>
              <a:buNone/>
              <a:defRPr/>
            </a:pPr>
            <a:r>
              <a:rPr lang="en-US" altLang="en-US" sz="2800" dirty="0">
                <a:solidFill>
                  <a:srgbClr val="FF6600"/>
                </a:solidFill>
                <a:latin typeface="Agency FB" pitchFamily="2" charset="0"/>
              </a:rPr>
              <a:t>BENJAMÍN</a:t>
            </a:r>
            <a:r>
              <a:rPr lang="en-US" altLang="en-US" sz="2400" dirty="0">
                <a:latin typeface="Arial Narrow" panose="020B0606020202030204" pitchFamily="34" charset="0"/>
              </a:rPr>
              <a:t> (= “</a:t>
            </a:r>
            <a:r>
              <a:rPr lang="es-ES" altLang="en-US" sz="2400" dirty="0">
                <a:latin typeface="Arial Narrow" panose="020B0606020202030204" pitchFamily="34" charset="0"/>
              </a:rPr>
              <a:t>hijo de mi problema "o" hijo de mi mano derecha</a:t>
            </a:r>
            <a:r>
              <a:rPr lang="en-US" altLang="en-US" sz="2400" dirty="0">
                <a:latin typeface="Arial Narrow" panose="020B0606020202030204" pitchFamily="34" charset="0"/>
              </a:rPr>
              <a:t>”)</a:t>
            </a:r>
          </a:p>
        </p:txBody>
      </p:sp>
      <p:sp>
        <p:nvSpPr>
          <p:cNvPr id="2" name="Slide Number Placeholder 1">
            <a:extLst>
              <a:ext uri="{FF2B5EF4-FFF2-40B4-BE49-F238E27FC236}">
                <a16:creationId xmlns:a16="http://schemas.microsoft.com/office/drawing/2014/main" id="{35708F7C-24E2-4E82-9E38-73BDFEE1F2F6}"/>
              </a:ext>
            </a:extLst>
          </p:cNvPr>
          <p:cNvSpPr>
            <a:spLocks noGrp="1"/>
          </p:cNvSpPr>
          <p:nvPr>
            <p:ph type="sldNum" sz="quarter" idx="12"/>
          </p:nvPr>
        </p:nvSpPr>
        <p:spPr/>
        <p:txBody>
          <a:bodyPr/>
          <a:lstStyle/>
          <a:p>
            <a:pPr>
              <a:defRPr/>
            </a:pPr>
            <a:fld id="{10AFE46C-2394-4530-AB78-2DE85886CEE0}" type="slidenum">
              <a:rPr lang="en-US" altLang="en-US" smtClean="0"/>
              <a:pPr>
                <a:defRPr/>
              </a:pPr>
              <a:t>113</a:t>
            </a:fld>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C1BB5C75-F32A-4E5D-BBDC-2A9A3DA29F4D}"/>
              </a:ext>
            </a:extLst>
          </p:cNvPr>
          <p:cNvSpPr>
            <a:spLocks noGrp="1" noChangeArrowheads="1"/>
          </p:cNvSpPr>
          <p:nvPr>
            <p:ph type="title"/>
          </p:nvPr>
        </p:nvSpPr>
        <p:spPr>
          <a:xfrm>
            <a:off x="457200" y="76200"/>
            <a:ext cx="8229600" cy="1139825"/>
          </a:xfrm>
        </p:spPr>
        <p:txBody>
          <a:bodyPr/>
          <a:lstStyle/>
          <a:p>
            <a:pPr eaLnBrk="1" hangingPunct="1">
              <a:defRPr/>
            </a:pPr>
            <a:r>
              <a:rPr lang="en-US" altLang="en-US" dirty="0">
                <a:solidFill>
                  <a:srgbClr val="85C800"/>
                </a:solidFill>
                <a:latin typeface="+mn-lt"/>
              </a:rPr>
              <a:t>La </a:t>
            </a:r>
            <a:r>
              <a:rPr lang="en-US" altLang="en-US" dirty="0" err="1">
                <a:solidFill>
                  <a:srgbClr val="85C800"/>
                </a:solidFill>
                <a:latin typeface="+mn-lt"/>
              </a:rPr>
              <a:t>Riqueza</a:t>
            </a:r>
            <a:r>
              <a:rPr lang="en-US" altLang="en-US" dirty="0">
                <a:solidFill>
                  <a:srgbClr val="85C800"/>
                </a:solidFill>
                <a:latin typeface="+mn-lt"/>
              </a:rPr>
              <a:t> de Jacob </a:t>
            </a:r>
            <a:r>
              <a:rPr lang="en-US" altLang="en-US" dirty="0" err="1">
                <a:solidFill>
                  <a:srgbClr val="85C800"/>
                </a:solidFill>
                <a:latin typeface="+mn-lt"/>
              </a:rPr>
              <a:t>Aumenta</a:t>
            </a:r>
            <a:endParaRPr lang="en-US" altLang="en-US" dirty="0">
              <a:solidFill>
                <a:srgbClr val="85C800"/>
              </a:solidFill>
              <a:latin typeface="+mn-lt"/>
            </a:endParaRPr>
          </a:p>
        </p:txBody>
      </p:sp>
      <p:sp>
        <p:nvSpPr>
          <p:cNvPr id="278531" name="Rectangle 3">
            <a:extLst>
              <a:ext uri="{FF2B5EF4-FFF2-40B4-BE49-F238E27FC236}">
                <a16:creationId xmlns:a16="http://schemas.microsoft.com/office/drawing/2014/main" id="{A91D08D5-FBC5-4A20-8B6B-9A1962549D6D}"/>
              </a:ext>
            </a:extLst>
          </p:cNvPr>
          <p:cNvSpPr>
            <a:spLocks noGrp="1" noChangeArrowheads="1"/>
          </p:cNvSpPr>
          <p:nvPr>
            <p:ph type="body" idx="1"/>
          </p:nvPr>
        </p:nvSpPr>
        <p:spPr>
          <a:xfrm>
            <a:off x="457200" y="990600"/>
            <a:ext cx="8229600" cy="5562600"/>
          </a:xfrm>
        </p:spPr>
        <p:txBody>
          <a:bodyPr/>
          <a:lstStyle/>
          <a:p>
            <a:pPr eaLnBrk="1" hangingPunct="1">
              <a:lnSpc>
                <a:spcPct val="90000"/>
              </a:lnSpc>
              <a:buNone/>
              <a:defRPr/>
            </a:pPr>
            <a:r>
              <a:rPr lang="es-ES" altLang="en-US" sz="2400" dirty="0">
                <a:solidFill>
                  <a:srgbClr val="CCCC00"/>
                </a:solidFill>
                <a:latin typeface="Comic Sans MS" panose="030F0702030302020204" pitchFamily="66" charset="0"/>
              </a:rPr>
              <a:t>Cuando Jacob se preparó para regresar a Canaán, Labán protestó, y Jacob acordó quedarse, siempre y cuando pudiera reclamar el salario de cualquier animal manchado de los rebaños de Labán.</a:t>
            </a:r>
          </a:p>
          <a:p>
            <a:pPr eaLnBrk="1" hangingPunct="1">
              <a:lnSpc>
                <a:spcPct val="90000"/>
              </a:lnSpc>
              <a:defRPr/>
            </a:pPr>
            <a:r>
              <a:rPr lang="es-ES" altLang="en-US" sz="2400" i="1" dirty="0">
                <a:latin typeface="Comic Sans MS" panose="030F0702030302020204" pitchFamily="66" charset="0"/>
              </a:rPr>
              <a:t>Como la mayoría de las ovejas eran blancas o gris claro y la mayoría de las cabras eran negras o marrón oscuro, Labán, una vez más, creía que el trato era para su ventaja.</a:t>
            </a:r>
          </a:p>
          <a:p>
            <a:pPr eaLnBrk="1" hangingPunct="1">
              <a:lnSpc>
                <a:spcPct val="90000"/>
              </a:lnSpc>
              <a:defRPr/>
            </a:pPr>
            <a:r>
              <a:rPr lang="es-ES" altLang="en-US" sz="2400" i="1" dirty="0">
                <a:latin typeface="Comic Sans MS" panose="030F0702030302020204" pitchFamily="66" charset="0"/>
              </a:rPr>
              <a:t>Para asegurarse de que Jacob no pudiera criar a ninguno de los irregulares con animales de color normal, Labán separó a los dos tipos y los apacentó a una distancia de un viaje de tres días.</a:t>
            </a:r>
          </a:p>
          <a:p>
            <a:pPr eaLnBrk="1" hangingPunct="1">
              <a:lnSpc>
                <a:spcPct val="90000"/>
              </a:lnSpc>
              <a:defRPr/>
            </a:pPr>
            <a:r>
              <a:rPr lang="es-ES" altLang="en-US" sz="2400" i="1" dirty="0">
                <a:latin typeface="Comic Sans MS" panose="030F0702030302020204" pitchFamily="66" charset="0"/>
              </a:rPr>
              <a:t>A pesar del engaño de Labán, Jacob construyó una gran bandada de animales de pie, confiando en una antigua creencia popular de que los estímulos visuales durante el apareamiento podrían afectar el resultado.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26835D84-450E-46D1-AE85-048AFDF7F842}"/>
              </a:ext>
            </a:extLst>
          </p:cNvPr>
          <p:cNvSpPr>
            <a:spLocks noGrp="1"/>
          </p:cNvSpPr>
          <p:nvPr>
            <p:ph type="sldNum" sz="quarter" idx="12"/>
          </p:nvPr>
        </p:nvSpPr>
        <p:spPr/>
        <p:txBody>
          <a:bodyPr/>
          <a:lstStyle/>
          <a:p>
            <a:pPr>
              <a:defRPr/>
            </a:pPr>
            <a:fld id="{C2B38B47-59BB-4D89-88E3-B2CC7CC41124}" type="slidenum">
              <a:rPr lang="en-US" altLang="en-US" smtClean="0"/>
              <a:pPr>
                <a:defRPr/>
              </a:pPr>
              <a:t>114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87FE7169-F6DE-43C5-B83D-CC021E8C5914}"/>
              </a:ext>
            </a:extLst>
          </p:cNvPr>
          <p:cNvSpPr>
            <a:spLocks noGrp="1" noChangeArrowheads="1"/>
          </p:cNvSpPr>
          <p:nvPr>
            <p:ph type="title"/>
          </p:nvPr>
        </p:nvSpPr>
        <p:spPr/>
        <p:txBody>
          <a:bodyPr/>
          <a:lstStyle/>
          <a:p>
            <a:pPr eaLnBrk="1" hangingPunct="1">
              <a:defRPr/>
            </a:pPr>
            <a:r>
              <a:rPr lang="es-ES" altLang="en-US" dirty="0">
                <a:solidFill>
                  <a:srgbClr val="85C800"/>
                </a:solidFill>
                <a:latin typeface="+mn-lt"/>
              </a:rPr>
              <a:t>El Pacto de Jacob y Labán </a:t>
            </a:r>
            <a:br>
              <a:rPr lang="es-ES" altLang="en-US" dirty="0">
                <a:solidFill>
                  <a:srgbClr val="85C800"/>
                </a:solidFill>
                <a:latin typeface="Alba" pitchFamily="2" charset="0"/>
              </a:rPr>
            </a:br>
            <a:r>
              <a:rPr lang="en-US" altLang="en-US" sz="2400" dirty="0">
                <a:solidFill>
                  <a:srgbClr val="CCFF33"/>
                </a:solidFill>
              </a:rPr>
              <a:t>(31)</a:t>
            </a:r>
            <a:endParaRPr lang="en-US" altLang="en-US" sz="4000" dirty="0">
              <a:solidFill>
                <a:srgbClr val="CCFF33"/>
              </a:solidFill>
              <a:latin typeface="Alba" pitchFamily="2" charset="0"/>
            </a:endParaRPr>
          </a:p>
        </p:txBody>
      </p:sp>
      <p:sp>
        <p:nvSpPr>
          <p:cNvPr id="279555" name="Rectangle 3">
            <a:extLst>
              <a:ext uri="{FF2B5EF4-FFF2-40B4-BE49-F238E27FC236}">
                <a16:creationId xmlns:a16="http://schemas.microsoft.com/office/drawing/2014/main" id="{ABCFAD75-35B5-46CD-868A-3F47821DA0E3}"/>
              </a:ext>
            </a:extLst>
          </p:cNvPr>
          <p:cNvSpPr>
            <a:spLocks noGrp="1" noChangeArrowheads="1"/>
          </p:cNvSpPr>
          <p:nvPr>
            <p:ph type="body" idx="1"/>
          </p:nvPr>
        </p:nvSpPr>
        <p:spPr/>
        <p:txBody>
          <a:bodyPr/>
          <a:lstStyle/>
          <a:p>
            <a:pPr eaLnBrk="1" hangingPunct="1">
              <a:lnSpc>
                <a:spcPct val="90000"/>
              </a:lnSpc>
              <a:buNone/>
              <a:defRPr/>
            </a:pPr>
            <a:r>
              <a:rPr lang="es-ES" altLang="en-US" sz="2800" dirty="0">
                <a:solidFill>
                  <a:srgbClr val="CCCC00"/>
                </a:solidFill>
                <a:latin typeface="Comic Sans MS" panose="030F0702030302020204" pitchFamily="66" charset="0"/>
              </a:rPr>
              <a:t>Sintiendo que su relación con su suegro estaba en terreno peligroso, Jacob huyó secretamente hacia Canaán.</a:t>
            </a:r>
          </a:p>
          <a:p>
            <a:pPr eaLnBrk="1" hangingPunct="1">
              <a:lnSpc>
                <a:spcPct val="90000"/>
              </a:lnSpc>
              <a:defRPr/>
            </a:pPr>
            <a:r>
              <a:rPr lang="es-ES" altLang="en-US" sz="2400" i="1" dirty="0">
                <a:latin typeface="Comic Sans MS" panose="030F0702030302020204" pitchFamily="66" charset="0"/>
              </a:rPr>
              <a:t>Así como una vez huyó hacia el norte desde Esaú, ahora huyó hacia el sur desde Labán. Jacob, el hombre de conflicto, era un marginado tanto en Aram como en Canaán, la tierra prometida.</a:t>
            </a:r>
          </a:p>
          <a:p>
            <a:pPr eaLnBrk="1" hangingPunct="1">
              <a:lnSpc>
                <a:spcPct val="90000"/>
              </a:lnSpc>
              <a:defRPr/>
            </a:pPr>
            <a:r>
              <a:rPr lang="es-ES" altLang="en-US" sz="2400" i="1" dirty="0">
                <a:latin typeface="Comic Sans MS" panose="030F0702030302020204" pitchFamily="66" charset="0"/>
              </a:rPr>
              <a:t>Raquel tomó los dioses de la casa de su padre (</a:t>
            </a:r>
            <a:r>
              <a:rPr lang="es-ES" altLang="en-US" sz="2400" i="1" dirty="0" err="1">
                <a:latin typeface="Comic Sans MS" panose="030F0702030302020204" pitchFamily="66" charset="0"/>
              </a:rPr>
              <a:t>terefines</a:t>
            </a:r>
            <a:r>
              <a:rPr lang="es-ES" altLang="en-US" sz="2400" i="1" dirty="0">
                <a:latin typeface="Comic Sans MS" panose="030F0702030302020204" pitchFamily="66" charset="0"/>
              </a:rPr>
              <a:t>), posiblemente para reclamar parte de la herencia del precio de la novia que su padre había gastado. De acuerdo con los códigos de la ley ACO, el precio de la novia no debía gastarse sino mantenerse en fideicomiso en caso de que la hija viuda.</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E5DF58C-2CA6-4659-A4B3-6C9AAA2C772F}"/>
              </a:ext>
            </a:extLst>
          </p:cNvPr>
          <p:cNvSpPr>
            <a:spLocks noGrp="1"/>
          </p:cNvSpPr>
          <p:nvPr>
            <p:ph type="sldNum" sz="quarter" idx="12"/>
          </p:nvPr>
        </p:nvSpPr>
        <p:spPr/>
        <p:txBody>
          <a:bodyPr/>
          <a:lstStyle/>
          <a:p>
            <a:pPr>
              <a:defRPr/>
            </a:pPr>
            <a:fld id="{C8109884-7483-4954-9AB1-1FFDA6F693FF}" type="slidenum">
              <a:rPr lang="en-US" altLang="en-US" smtClean="0"/>
              <a:pPr>
                <a:defRPr/>
              </a:pPr>
              <a:t>115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a:extLst>
              <a:ext uri="{FF2B5EF4-FFF2-40B4-BE49-F238E27FC236}">
                <a16:creationId xmlns:a16="http://schemas.microsoft.com/office/drawing/2014/main" id="{3E784FE3-CA62-4F0F-9D98-FA442F683426}"/>
              </a:ext>
            </a:extLst>
          </p:cNvPr>
          <p:cNvSpPr>
            <a:spLocks noGrp="1" noChangeArrowheads="1"/>
          </p:cNvSpPr>
          <p:nvPr>
            <p:ph type="title"/>
          </p:nvPr>
        </p:nvSpPr>
        <p:spPr>
          <a:xfrm>
            <a:off x="76200" y="685800"/>
            <a:ext cx="9067800" cy="685800"/>
          </a:xfrm>
        </p:spPr>
        <p:txBody>
          <a:bodyPr/>
          <a:lstStyle/>
          <a:p>
            <a:pPr eaLnBrk="1" hangingPunct="1">
              <a:defRPr/>
            </a:pPr>
            <a:r>
              <a:rPr lang="en-US" altLang="en-US" sz="3600" dirty="0" err="1">
                <a:solidFill>
                  <a:srgbClr val="85C800"/>
                </a:solidFill>
                <a:latin typeface="+mn-lt"/>
              </a:rPr>
              <a:t>Terefines</a:t>
            </a:r>
            <a:br>
              <a:rPr lang="en-US" altLang="en-US" sz="2400" dirty="0">
                <a:solidFill>
                  <a:srgbClr val="CCCC00"/>
                </a:solidFill>
              </a:rPr>
            </a:br>
            <a:r>
              <a:rPr lang="en-US" altLang="en-US" sz="2400" dirty="0">
                <a:solidFill>
                  <a:srgbClr val="CCCC00"/>
                </a:solidFill>
              </a:rPr>
              <a:t> </a:t>
            </a:r>
            <a:r>
              <a:rPr lang="es-ES" altLang="en-US" sz="2000" b="1" dirty="0">
                <a:solidFill>
                  <a:srgbClr val="CCCC00"/>
                </a:solidFill>
                <a:effectLst/>
              </a:rPr>
              <a:t>Figuras de culto de la Edad de Bronce Media de deidades domésticas; la propiedad fortaleció el reclamo de herencia familiar de acuerdo con las leyes de </a:t>
            </a:r>
            <a:r>
              <a:rPr lang="es-ES" altLang="en-US" sz="2000" b="1" dirty="0" err="1">
                <a:solidFill>
                  <a:srgbClr val="CCCC00"/>
                </a:solidFill>
                <a:effectLst/>
              </a:rPr>
              <a:t>Nuzi</a:t>
            </a:r>
            <a:br>
              <a:rPr lang="es-ES" altLang="en-US" sz="2000" b="1" dirty="0">
                <a:solidFill>
                  <a:srgbClr val="CCCC00"/>
                </a:solidFill>
                <a:effectLst/>
              </a:rPr>
            </a:br>
            <a:endParaRPr lang="en-US" altLang="en-US" sz="2000" b="1" dirty="0">
              <a:solidFill>
                <a:srgbClr val="CCCC00"/>
              </a:solidFill>
              <a:effectLst/>
            </a:endParaRPr>
          </a:p>
        </p:txBody>
      </p:sp>
      <p:pic>
        <p:nvPicPr>
          <p:cNvPr id="121859" name="Picture 10" descr="ARS05">
            <a:extLst>
              <a:ext uri="{FF2B5EF4-FFF2-40B4-BE49-F238E27FC236}">
                <a16:creationId xmlns:a16="http://schemas.microsoft.com/office/drawing/2014/main" id="{9D2DA266-0D57-464F-BF62-DE31DFB1EFD1}"/>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b="-47"/>
          <a:stretch>
            <a:fillRect/>
          </a:stretch>
        </p:blipFill>
        <p:spPr>
          <a:xfrm>
            <a:off x="195263" y="1524000"/>
            <a:ext cx="3309937" cy="5181600"/>
          </a:xfrm>
          <a:noFill/>
          <a:extLst>
            <a:ext uri="{909E8E84-426E-40DD-AFC4-6F175D3DCCD1}">
              <a14:hiddenFill xmlns:a14="http://schemas.microsoft.com/office/drawing/2010/main">
                <a:solidFill>
                  <a:srgbClr val="FFFFFF"/>
                </a:solidFill>
              </a14:hiddenFill>
            </a:ext>
          </a:extLst>
        </p:spPr>
      </p:pic>
      <p:pic>
        <p:nvPicPr>
          <p:cNvPr id="121860" name="Picture 11" descr="ARS06">
            <a:extLst>
              <a:ext uri="{FF2B5EF4-FFF2-40B4-BE49-F238E27FC236}">
                <a16:creationId xmlns:a16="http://schemas.microsoft.com/office/drawing/2014/main" id="{C3F90540-55E8-4D14-8023-CF11F1160D7E}"/>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753100" y="1524000"/>
            <a:ext cx="3238500" cy="5181600"/>
          </a:xfrm>
          <a:noFill/>
          <a:extLst>
            <a:ext uri="{909E8E84-426E-40DD-AFC4-6F175D3DCCD1}">
              <a14:hiddenFill xmlns:a14="http://schemas.microsoft.com/office/drawing/2010/main">
                <a:solidFill>
                  <a:srgbClr val="FFFFFF"/>
                </a:solidFill>
              </a14:hiddenFill>
            </a:ext>
          </a:extLst>
        </p:spPr>
      </p:pic>
      <p:sp>
        <p:nvSpPr>
          <p:cNvPr id="121861" name="Text Box 13">
            <a:extLst>
              <a:ext uri="{FF2B5EF4-FFF2-40B4-BE49-F238E27FC236}">
                <a16:creationId xmlns:a16="http://schemas.microsoft.com/office/drawing/2014/main" id="{D5771A87-B6BE-486D-828E-BD33E11BA377}"/>
              </a:ext>
            </a:extLst>
          </p:cNvPr>
          <p:cNvSpPr txBox="1">
            <a:spLocks noChangeArrowheads="1"/>
          </p:cNvSpPr>
          <p:nvPr/>
        </p:nvSpPr>
        <p:spPr bwMode="auto">
          <a:xfrm>
            <a:off x="3619500" y="1952862"/>
            <a:ext cx="1905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000" b="1" dirty="0">
                <a:latin typeface="Arial Narrow" panose="020B0606020202030204" pitchFamily="34" charset="0"/>
              </a:rPr>
              <a:t>Figura y molde de la diosa de cuernos, probablemente representando a </a:t>
            </a:r>
            <a:r>
              <a:rPr lang="es-ES" altLang="en-US" sz="2000" b="1" dirty="0" err="1">
                <a:latin typeface="Arial Narrow" panose="020B0606020202030204" pitchFamily="34" charset="0"/>
              </a:rPr>
              <a:t>Asera</a:t>
            </a:r>
            <a:r>
              <a:rPr lang="es-ES" altLang="en-US" sz="2000" b="1" dirty="0">
                <a:latin typeface="Arial Narrow" panose="020B0606020202030204" pitchFamily="34" charset="0"/>
              </a:rPr>
              <a:t> ha-</a:t>
            </a:r>
            <a:r>
              <a:rPr lang="es-ES" altLang="en-US" sz="2000" b="1" dirty="0" err="1">
                <a:latin typeface="Arial Narrow" panose="020B0606020202030204" pitchFamily="34" charset="0"/>
              </a:rPr>
              <a:t>Yam</a:t>
            </a:r>
            <a:r>
              <a:rPr lang="es-ES" altLang="en-US" sz="2000" b="1" dirty="0">
                <a:latin typeface="Arial Narrow" panose="020B0606020202030204" pitchFamily="34" charset="0"/>
              </a:rPr>
              <a:t>, la diosa principal de Ugarit.</a:t>
            </a:r>
          </a:p>
        </p:txBody>
      </p:sp>
      <p:sp>
        <p:nvSpPr>
          <p:cNvPr id="121862" name="Text Box 14">
            <a:extLst>
              <a:ext uri="{FF2B5EF4-FFF2-40B4-BE49-F238E27FC236}">
                <a16:creationId xmlns:a16="http://schemas.microsoft.com/office/drawing/2014/main" id="{0085B0FB-5FFB-4B2B-9FC1-135A547E870E}"/>
              </a:ext>
            </a:extLst>
          </p:cNvPr>
          <p:cNvSpPr txBox="1">
            <a:spLocks noChangeArrowheads="1"/>
          </p:cNvSpPr>
          <p:nvPr/>
        </p:nvSpPr>
        <p:spPr bwMode="auto">
          <a:xfrm>
            <a:off x="3886200" y="4556125"/>
            <a:ext cx="1828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s-ES" altLang="en-US" sz="2000" b="1" dirty="0">
                <a:latin typeface="Arial Narrow" panose="020B0606020202030204" pitchFamily="34" charset="0"/>
              </a:rPr>
              <a:t>Selladas bajo paredes caídas en </a:t>
            </a:r>
            <a:r>
              <a:rPr lang="es-ES" altLang="en-US" sz="2000" b="1" dirty="0" err="1">
                <a:latin typeface="Arial Narrow" panose="020B0606020202030204" pitchFamily="34" charset="0"/>
              </a:rPr>
              <a:t>Gezer</a:t>
            </a:r>
            <a:r>
              <a:rPr lang="es-ES" altLang="en-US" sz="2000" b="1" dirty="0">
                <a:latin typeface="Arial Narrow" panose="020B0606020202030204" pitchFamily="34" charset="0"/>
              </a:rPr>
              <a:t>, estas figuras datan del siglo XVI a. C.</a:t>
            </a:r>
          </a:p>
        </p:txBody>
      </p:sp>
      <p:sp>
        <p:nvSpPr>
          <p:cNvPr id="2" name="Slide Number Placeholder 1">
            <a:extLst>
              <a:ext uri="{FF2B5EF4-FFF2-40B4-BE49-F238E27FC236}">
                <a16:creationId xmlns:a16="http://schemas.microsoft.com/office/drawing/2014/main" id="{B676EB5E-68A8-4299-B1E2-C2EDEB6FFFF6}"/>
              </a:ext>
            </a:extLst>
          </p:cNvPr>
          <p:cNvSpPr>
            <a:spLocks noGrp="1"/>
          </p:cNvSpPr>
          <p:nvPr>
            <p:ph type="sldNum" sz="quarter" idx="12"/>
          </p:nvPr>
        </p:nvSpPr>
        <p:spPr/>
        <p:txBody>
          <a:bodyPr/>
          <a:lstStyle/>
          <a:p>
            <a:pPr>
              <a:defRPr/>
            </a:pPr>
            <a:fld id="{ABABA1FD-1762-47F3-B4E4-274AF5CF50C0}" type="slidenum">
              <a:rPr lang="en-US" altLang="en-US" smtClean="0"/>
              <a:pPr>
                <a:defRPr/>
              </a:pPr>
              <a:t>116</a:t>
            </a:fld>
            <a:endParaRPr lang="en-US"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0302FDEB-BAC1-4A2F-86EE-0C9AD2E6BE6A}"/>
              </a:ext>
            </a:extLst>
          </p:cNvPr>
          <p:cNvSpPr>
            <a:spLocks noGrp="1" noChangeArrowheads="1"/>
          </p:cNvSpPr>
          <p:nvPr>
            <p:ph type="title"/>
          </p:nvPr>
        </p:nvSpPr>
        <p:spPr/>
        <p:txBody>
          <a:bodyPr/>
          <a:lstStyle/>
          <a:p>
            <a:pPr eaLnBrk="1" hangingPunct="1">
              <a:defRPr/>
            </a:pPr>
            <a:r>
              <a:rPr lang="en-US" altLang="en-US" dirty="0">
                <a:solidFill>
                  <a:srgbClr val="85C800"/>
                </a:solidFill>
                <a:latin typeface="+mn-lt"/>
              </a:rPr>
              <a:t>Laban </a:t>
            </a:r>
            <a:r>
              <a:rPr lang="en-US" altLang="en-US" dirty="0" err="1">
                <a:solidFill>
                  <a:srgbClr val="85C800"/>
                </a:solidFill>
                <a:latin typeface="+mn-lt"/>
              </a:rPr>
              <a:t>Persigue</a:t>
            </a:r>
            <a:r>
              <a:rPr lang="en-US" altLang="en-US" dirty="0">
                <a:solidFill>
                  <a:srgbClr val="85C800"/>
                </a:solidFill>
                <a:latin typeface="+mn-lt"/>
              </a:rPr>
              <a:t> </a:t>
            </a:r>
          </a:p>
        </p:txBody>
      </p:sp>
      <p:sp>
        <p:nvSpPr>
          <p:cNvPr id="284675" name="Rectangle 3">
            <a:extLst>
              <a:ext uri="{FF2B5EF4-FFF2-40B4-BE49-F238E27FC236}">
                <a16:creationId xmlns:a16="http://schemas.microsoft.com/office/drawing/2014/main" id="{DDD22E52-8D06-4921-AA01-CBCF8EF25398}"/>
              </a:ext>
            </a:extLst>
          </p:cNvPr>
          <p:cNvSpPr>
            <a:spLocks noGrp="1" noChangeArrowheads="1"/>
          </p:cNvSpPr>
          <p:nvPr>
            <p:ph type="body" idx="1"/>
          </p:nvPr>
        </p:nvSpPr>
        <p:spPr>
          <a:xfrm>
            <a:off x="609600" y="1219200"/>
            <a:ext cx="8229600" cy="4876800"/>
          </a:xfrm>
        </p:spPr>
        <p:txBody>
          <a:bodyPr/>
          <a:lstStyle/>
          <a:p>
            <a:pPr eaLnBrk="1" hangingPunct="1">
              <a:lnSpc>
                <a:spcPct val="90000"/>
              </a:lnSpc>
              <a:buNone/>
              <a:defRPr/>
            </a:pPr>
            <a:r>
              <a:rPr lang="es-ES" altLang="en-US" sz="2800" dirty="0">
                <a:solidFill>
                  <a:srgbClr val="CCCC00"/>
                </a:solidFill>
                <a:latin typeface="Comic Sans MS" panose="030F0702030302020204" pitchFamily="66" charset="0"/>
              </a:rPr>
              <a:t>Aunque Labán persiguió a Jacob, Yahvé le advirtió en un sueño que debía dejar a Jacob solo.</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Labán se vio reducido a discutir sobre sus dioses robados, que Raquel ocultó sentándose sobre ellos.</a:t>
            </a:r>
          </a:p>
          <a:p>
            <a:pPr eaLnBrk="1" hangingPunct="1">
              <a:lnSpc>
                <a:spcPct val="90000"/>
              </a:lnSpc>
              <a:defRPr/>
            </a:pPr>
            <a:r>
              <a:rPr lang="es-ES" altLang="en-US" sz="2400" i="1" dirty="0">
                <a:latin typeface="Comic Sans MS" panose="030F0702030302020204" pitchFamily="66" charset="0"/>
              </a:rPr>
              <a:t>Al final, Jacob y Labán hicieron un pacto, estableciendo una piedra en pie, así como una pila de piedras para un marcador de límite. Labán nombró el montón de piedra </a:t>
            </a:r>
            <a:r>
              <a:rPr lang="en-US" altLang="en-US" sz="2400" i="1" u="sng" dirty="0" err="1">
                <a:latin typeface="Comic Sans MS" panose="030F0702030302020204" pitchFamily="66" charset="0"/>
              </a:rPr>
              <a:t>Yegar-Sahadutha</a:t>
            </a:r>
            <a:r>
              <a:rPr lang="en-US" altLang="en-US" sz="2400" i="1" dirty="0">
                <a:latin typeface="Comic Sans MS" panose="030F0702030302020204" pitchFamily="66" charset="0"/>
              </a:rPr>
              <a:t> (= </a:t>
            </a:r>
            <a:r>
              <a:rPr lang="es-ES" altLang="en-US" sz="2400" i="1" dirty="0">
                <a:latin typeface="Comic Sans MS" panose="030F0702030302020204" pitchFamily="66" charset="0"/>
              </a:rPr>
              <a:t>montículo de testimonio), la única expresión Aramea en el Libro del Génesis. Jacob lo llamó</a:t>
            </a:r>
            <a:r>
              <a:rPr lang="en-US" altLang="en-US" sz="2400" i="1" dirty="0">
                <a:latin typeface="Comic Sans MS" panose="030F0702030302020204" pitchFamily="66" charset="0"/>
              </a:rPr>
              <a:t> </a:t>
            </a:r>
            <a:r>
              <a:rPr lang="en-US" altLang="en-US" sz="2400" i="1" u="sng" dirty="0">
                <a:latin typeface="Comic Sans MS" panose="030F0702030302020204" pitchFamily="66" charset="0"/>
              </a:rPr>
              <a:t>Gal-ed </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montículo</a:t>
            </a:r>
            <a:r>
              <a:rPr lang="en-US" altLang="en-US" sz="2400" i="1" dirty="0">
                <a:latin typeface="Comic Sans MS" panose="030F0702030302020204" pitchFamily="66" charset="0"/>
              </a:rPr>
              <a:t> de </a:t>
            </a:r>
            <a:r>
              <a:rPr lang="en-US" altLang="en-US" sz="2400" i="1" dirty="0" err="1">
                <a:latin typeface="Comic Sans MS" panose="030F0702030302020204" pitchFamily="66" charset="0"/>
              </a:rPr>
              <a:t>testigos</a:t>
            </a:r>
            <a:r>
              <a:rPr lang="en-US" altLang="en-US" sz="2400" i="1" dirty="0">
                <a:latin typeface="Comic Sans MS" panose="030F0702030302020204" pitchFamily="66" charset="0"/>
              </a:rPr>
              <a:t>).</a:t>
            </a:r>
          </a:p>
          <a:p>
            <a:pPr eaLnBrk="1" hangingPunct="1">
              <a:lnSpc>
                <a:spcPct val="90000"/>
              </a:lnSpc>
              <a:defRPr/>
            </a:pPr>
            <a:r>
              <a:rPr lang="es-ES" altLang="en-US" sz="2400" i="1" dirty="0">
                <a:latin typeface="Comic Sans MS" panose="030F0702030302020204" pitchFamily="66" charset="0"/>
              </a:rPr>
              <a:t>El pacto fue sellado con un sacrificio y una comida del pacto.</a:t>
            </a:r>
          </a:p>
        </p:txBody>
      </p:sp>
      <p:sp>
        <p:nvSpPr>
          <p:cNvPr id="2" name="Slide Number Placeholder 1">
            <a:extLst>
              <a:ext uri="{FF2B5EF4-FFF2-40B4-BE49-F238E27FC236}">
                <a16:creationId xmlns:a16="http://schemas.microsoft.com/office/drawing/2014/main" id="{6C0667F7-EA64-47EE-BD75-09C43E6BA698}"/>
              </a:ext>
            </a:extLst>
          </p:cNvPr>
          <p:cNvSpPr>
            <a:spLocks noGrp="1"/>
          </p:cNvSpPr>
          <p:nvPr>
            <p:ph type="sldNum" sz="quarter" idx="12"/>
          </p:nvPr>
        </p:nvSpPr>
        <p:spPr/>
        <p:txBody>
          <a:bodyPr/>
          <a:lstStyle/>
          <a:p>
            <a:pPr>
              <a:defRPr/>
            </a:pPr>
            <a:fld id="{BE41CE91-7001-40B1-A26E-70C13BF1AF49}" type="slidenum">
              <a:rPr lang="en-US" altLang="en-US" smtClean="0"/>
              <a:pPr>
                <a:defRPr/>
              </a:pPr>
              <a:t>117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 calcmode="lin" valueType="num">
                                      <p:cBhvr additive="base">
                                        <p:cTn id="7" dur="500" fill="hold"/>
                                        <p:tgtEl>
                                          <p:spTgt spid="284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4675">
                                            <p:txEl>
                                              <p:pRg st="2" end="2"/>
                                            </p:txEl>
                                          </p:spTgt>
                                        </p:tgtEl>
                                        <p:attrNameLst>
                                          <p:attrName>style.visibility</p:attrName>
                                        </p:attrNameLst>
                                      </p:cBhvr>
                                      <p:to>
                                        <p:strVal val="visible"/>
                                      </p:to>
                                    </p:set>
                                    <p:anim calcmode="lin" valueType="num">
                                      <p:cBhvr additive="base">
                                        <p:cTn id="13" dur="500" fill="hold"/>
                                        <p:tgtEl>
                                          <p:spTgt spid="284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4675">
                                            <p:txEl>
                                              <p:pRg st="1" end="1"/>
                                            </p:txEl>
                                          </p:spTgt>
                                        </p:tgtEl>
                                        <p:attrNameLst>
                                          <p:attrName>style.visibility</p:attrName>
                                        </p:attrNameLst>
                                      </p:cBhvr>
                                      <p:to>
                                        <p:strVal val="visible"/>
                                      </p:to>
                                    </p:set>
                                    <p:anim calcmode="lin" valueType="num">
                                      <p:cBhvr additive="base">
                                        <p:cTn id="19" dur="500" fill="hold"/>
                                        <p:tgtEl>
                                          <p:spTgt spid="2846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EF52E23B-6066-49FD-8B3F-CFD499AD2CD3}"/>
              </a:ext>
            </a:extLst>
          </p:cNvPr>
          <p:cNvSpPr>
            <a:spLocks noGrp="1" noChangeArrowheads="1"/>
          </p:cNvSpPr>
          <p:nvPr>
            <p:ph type="title"/>
          </p:nvPr>
        </p:nvSpPr>
        <p:spPr/>
        <p:txBody>
          <a:bodyPr/>
          <a:lstStyle/>
          <a:p>
            <a:pPr eaLnBrk="1" hangingPunct="1">
              <a:defRPr/>
            </a:pPr>
            <a:r>
              <a:rPr lang="en-US" altLang="en-US" dirty="0">
                <a:solidFill>
                  <a:srgbClr val="85C800"/>
                </a:solidFill>
                <a:latin typeface="+mn-lt"/>
              </a:rPr>
              <a:t>Peniel (Cara de Dios)</a:t>
            </a:r>
            <a:br>
              <a:rPr lang="en-US" altLang="en-US" sz="4000" dirty="0">
                <a:latin typeface="+mn-lt"/>
              </a:rPr>
            </a:br>
            <a:r>
              <a:rPr lang="en-US" altLang="en-US" sz="2400" dirty="0">
                <a:solidFill>
                  <a:srgbClr val="99FF33"/>
                </a:solidFill>
              </a:rPr>
              <a:t>(32-33)</a:t>
            </a:r>
            <a:endParaRPr lang="en-US" altLang="en-US" sz="4000" dirty="0">
              <a:solidFill>
                <a:srgbClr val="99FF33"/>
              </a:solidFill>
            </a:endParaRPr>
          </a:p>
        </p:txBody>
      </p:sp>
      <p:sp>
        <p:nvSpPr>
          <p:cNvPr id="285699" name="Rectangle 3">
            <a:extLst>
              <a:ext uri="{FF2B5EF4-FFF2-40B4-BE49-F238E27FC236}">
                <a16:creationId xmlns:a16="http://schemas.microsoft.com/office/drawing/2014/main" id="{F1676C97-54B3-4EA7-9E09-C15AD235ED2F}"/>
              </a:ext>
            </a:extLst>
          </p:cNvPr>
          <p:cNvSpPr>
            <a:spLocks noGrp="1" noChangeArrowheads="1"/>
          </p:cNvSpPr>
          <p:nvPr>
            <p:ph type="body" idx="1"/>
          </p:nvPr>
        </p:nvSpPr>
        <p:spPr>
          <a:xfrm>
            <a:off x="457200" y="1600200"/>
            <a:ext cx="8229600" cy="4953000"/>
          </a:xfrm>
        </p:spPr>
        <p:txBody>
          <a:bodyPr/>
          <a:lstStyle/>
          <a:p>
            <a:pPr eaLnBrk="1" hangingPunct="1">
              <a:lnSpc>
                <a:spcPct val="90000"/>
              </a:lnSpc>
              <a:buNone/>
              <a:defRPr/>
            </a:pPr>
            <a:r>
              <a:rPr lang="es-ES" altLang="en-US" sz="2800" dirty="0">
                <a:solidFill>
                  <a:srgbClr val="CCCC00"/>
                </a:solidFill>
                <a:latin typeface="Comic Sans MS" panose="030F0702030302020204" pitchFamily="66" charset="0"/>
              </a:rPr>
              <a:t>La reconciliación de Jacob con Labán no eliminó la amenaza de Esaú.</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Los dos campamentos (</a:t>
            </a:r>
            <a:r>
              <a:rPr lang="es-ES" altLang="en-US" sz="2400" i="1" dirty="0" err="1">
                <a:latin typeface="Comic Sans MS" panose="030F0702030302020204" pitchFamily="66" charset="0"/>
              </a:rPr>
              <a:t>Majanayim</a:t>
            </a:r>
            <a:r>
              <a:rPr lang="es-ES" altLang="en-US" sz="2400" i="1" dirty="0">
                <a:latin typeface="Comic Sans MS" panose="030F0702030302020204" pitchFamily="66" charset="0"/>
              </a:rPr>
              <a:t>) tenían una doble referencia: el campamento de Jacob y el campamento de los ángeles (32: 1-2), pero también, la división del partido de Jacob en dos campamentos (32: 7-8).</a:t>
            </a:r>
          </a:p>
          <a:p>
            <a:pPr eaLnBrk="1" hangingPunct="1">
              <a:lnSpc>
                <a:spcPct val="90000"/>
              </a:lnSpc>
              <a:defRPr/>
            </a:pPr>
            <a:r>
              <a:rPr lang="es-ES" altLang="en-US" sz="2400" i="1" dirty="0">
                <a:latin typeface="Comic Sans MS" panose="030F0702030302020204" pitchFamily="66" charset="0"/>
              </a:rPr>
              <a:t>El intento infructuoso de Jacob de apaciguar la venganza de su hermano dejó en duda la promesa de Betel, hecha 20 años antes.</a:t>
            </a:r>
          </a:p>
          <a:p>
            <a:pPr eaLnBrk="1" hangingPunct="1">
              <a:lnSpc>
                <a:spcPct val="90000"/>
              </a:lnSpc>
              <a:defRPr/>
            </a:pPr>
            <a:r>
              <a:rPr lang="es-ES" altLang="en-US" sz="2400" i="1" dirty="0">
                <a:latin typeface="Comic Sans MS" panose="030F0702030302020204" pitchFamily="66" charset="0"/>
              </a:rPr>
              <a:t>Paradójicamente, lo que Jacob tomó de su hermano por subterfugio (el derecho de nacimiento y la bendición) ahora lo recibiría de su hermano como un regalo a través de la reconciliación.</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9DB64E0-8FDC-4F36-9D88-6DB4A735D7E8}"/>
              </a:ext>
            </a:extLst>
          </p:cNvPr>
          <p:cNvSpPr>
            <a:spLocks noGrp="1"/>
          </p:cNvSpPr>
          <p:nvPr>
            <p:ph type="sldNum" sz="quarter" idx="12"/>
          </p:nvPr>
        </p:nvSpPr>
        <p:spPr/>
        <p:txBody>
          <a:bodyPr/>
          <a:lstStyle/>
          <a:p>
            <a:pPr>
              <a:defRPr/>
            </a:pPr>
            <a:fld id="{760BA332-F579-495D-BC26-B574EF092B1F}" type="slidenum">
              <a:rPr lang="en-US" altLang="en-US" smtClean="0"/>
              <a:pPr>
                <a:defRPr/>
              </a:pPr>
              <a:t>118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 calcmode="lin" valueType="num">
                                      <p:cBhvr additive="base">
                                        <p:cTn id="7" dur="500" fill="hold"/>
                                        <p:tgtEl>
                                          <p:spTgt spid="285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56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Penuel_and_fords_of_Jabbok_from_south,_tb_n031701[1]">
            <a:extLst>
              <a:ext uri="{FF2B5EF4-FFF2-40B4-BE49-F238E27FC236}">
                <a16:creationId xmlns:a16="http://schemas.microsoft.com/office/drawing/2014/main" id="{4FD68863-8AB9-420B-9207-059F37775CD2}"/>
              </a:ext>
            </a:extLst>
          </p:cNvPr>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381000" y="571500"/>
            <a:ext cx="8382000" cy="6286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31" name="Text Box 6">
            <a:extLst>
              <a:ext uri="{FF2B5EF4-FFF2-40B4-BE49-F238E27FC236}">
                <a16:creationId xmlns:a16="http://schemas.microsoft.com/office/drawing/2014/main" id="{EBC97974-4E88-444C-93A3-DD7850C02174}"/>
              </a:ext>
            </a:extLst>
          </p:cNvPr>
          <p:cNvSpPr txBox="1">
            <a:spLocks noChangeArrowheads="1"/>
          </p:cNvSpPr>
          <p:nvPr/>
        </p:nvSpPr>
        <p:spPr bwMode="auto">
          <a:xfrm>
            <a:off x="381000" y="0"/>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err="1"/>
              <a:t>Vados</a:t>
            </a:r>
            <a:r>
              <a:rPr lang="en-US" altLang="en-US" sz="2400" dirty="0"/>
              <a:t> del </a:t>
            </a:r>
            <a:r>
              <a:rPr lang="en-US" altLang="en-US" sz="2400" dirty="0" err="1"/>
              <a:t>Jaboc</a:t>
            </a:r>
            <a:r>
              <a:rPr lang="en-US" altLang="en-US" sz="2400" dirty="0"/>
              <a:t>, </a:t>
            </a:r>
            <a:r>
              <a:rPr lang="en-US" altLang="en-US" sz="2400" dirty="0" err="1"/>
              <a:t>posiblemente</a:t>
            </a:r>
            <a:r>
              <a:rPr lang="en-US" altLang="en-US" sz="2400" dirty="0"/>
              <a:t> el sitio de </a:t>
            </a:r>
            <a:r>
              <a:rPr lang="en-US" altLang="en-US" sz="2400" dirty="0" err="1"/>
              <a:t>Majanayim</a:t>
            </a:r>
            <a:endParaRPr lang="en-US" altLang="en-US" sz="2400" dirty="0"/>
          </a:p>
        </p:txBody>
      </p:sp>
      <p:sp>
        <p:nvSpPr>
          <p:cNvPr id="2" name="Slide Number Placeholder 1">
            <a:extLst>
              <a:ext uri="{FF2B5EF4-FFF2-40B4-BE49-F238E27FC236}">
                <a16:creationId xmlns:a16="http://schemas.microsoft.com/office/drawing/2014/main" id="{B6CAED0C-B860-4A5D-92E9-A8A89DC5FB4E}"/>
              </a:ext>
            </a:extLst>
          </p:cNvPr>
          <p:cNvSpPr>
            <a:spLocks noGrp="1"/>
          </p:cNvSpPr>
          <p:nvPr>
            <p:ph type="sldNum" sz="quarter" idx="12"/>
          </p:nvPr>
        </p:nvSpPr>
        <p:spPr/>
        <p:txBody>
          <a:bodyPr/>
          <a:lstStyle/>
          <a:p>
            <a:pPr>
              <a:defRPr/>
            </a:pPr>
            <a:fld id="{72B04B39-9A74-41AE-A80A-0BF15EB82846}" type="slidenum">
              <a:rPr lang="en-US" altLang="en-US" smtClean="0"/>
              <a:pPr>
                <a:defRPr/>
              </a:pPr>
              <a:t>119</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067D1C3-B01D-406D-A3DE-238FF604C6F6}"/>
              </a:ext>
            </a:extLst>
          </p:cNvPr>
          <p:cNvSpPr>
            <a:spLocks noGrp="1" noChangeArrowheads="1"/>
          </p:cNvSpPr>
          <p:nvPr>
            <p:ph type="title"/>
          </p:nvPr>
        </p:nvSpPr>
        <p:spPr>
          <a:xfrm>
            <a:off x="0" y="277813"/>
            <a:ext cx="5486400" cy="1169987"/>
          </a:xfrm>
        </p:spPr>
        <p:txBody>
          <a:bodyPr/>
          <a:lstStyle/>
          <a:p>
            <a:pPr eaLnBrk="1" hangingPunct="1">
              <a:defRPr/>
            </a:pPr>
            <a:r>
              <a:rPr lang="en-US" altLang="en-US" dirty="0" err="1">
                <a:solidFill>
                  <a:srgbClr val="33CC33"/>
                </a:solidFill>
                <a:latin typeface="Eras Bold ITC" pitchFamily="34" charset="0"/>
              </a:rPr>
              <a:t>Perspectiva</a:t>
            </a:r>
            <a:r>
              <a:rPr lang="en-US" altLang="en-US" dirty="0">
                <a:solidFill>
                  <a:srgbClr val="33CC33"/>
                </a:solidFill>
                <a:latin typeface="Eras Bold ITC" pitchFamily="34" charset="0"/>
              </a:rPr>
              <a:t> </a:t>
            </a:r>
            <a:r>
              <a:rPr lang="en-US" altLang="en-US" dirty="0" err="1">
                <a:solidFill>
                  <a:srgbClr val="33CC33"/>
                </a:solidFill>
                <a:latin typeface="Eras Bold ITC" pitchFamily="34" charset="0"/>
              </a:rPr>
              <a:t>Básica</a:t>
            </a:r>
            <a:endParaRPr lang="en-US" altLang="en-US" dirty="0">
              <a:solidFill>
                <a:srgbClr val="33CC33"/>
              </a:solidFill>
              <a:latin typeface="Eras Bold ITC" pitchFamily="34" charset="0"/>
            </a:endParaRPr>
          </a:p>
        </p:txBody>
      </p:sp>
      <p:sp>
        <p:nvSpPr>
          <p:cNvPr id="97283" name="Rectangle 3">
            <a:extLst>
              <a:ext uri="{FF2B5EF4-FFF2-40B4-BE49-F238E27FC236}">
                <a16:creationId xmlns:a16="http://schemas.microsoft.com/office/drawing/2014/main" id="{CA041E46-49DA-46C9-B159-48ED50468AC6}"/>
              </a:ext>
            </a:extLst>
          </p:cNvPr>
          <p:cNvSpPr>
            <a:spLocks noGrp="1" noChangeArrowheads="1"/>
          </p:cNvSpPr>
          <p:nvPr>
            <p:ph type="body" idx="1"/>
          </p:nvPr>
        </p:nvSpPr>
        <p:spPr>
          <a:xfrm>
            <a:off x="228600" y="1371600"/>
            <a:ext cx="8686800" cy="4530725"/>
          </a:xfrm>
        </p:spPr>
        <p:txBody>
          <a:bodyPr/>
          <a:lstStyle/>
          <a:p>
            <a:pPr eaLnBrk="1" hangingPunct="1">
              <a:buNone/>
              <a:defRPr/>
            </a:pPr>
            <a:r>
              <a:rPr lang="es-ES" altLang="en-US" dirty="0">
                <a:solidFill>
                  <a:srgbClr val="B2FF65"/>
                </a:solidFill>
                <a:latin typeface="Eras Demi ITC" pitchFamily="34" charset="0"/>
              </a:rPr>
              <a:t>Es axiomático que los relatos en Génesis fueron escritos, no para abordar las preguntas modernas de la ciencia y la filosofía, sino para abordar las preguntas antiguas sobre Dios y sus orígenes.</a:t>
            </a:r>
          </a:p>
          <a:p>
            <a:pPr eaLnBrk="1" hangingPunct="1">
              <a:defRPr/>
            </a:pPr>
            <a:r>
              <a:rPr lang="es-ES" altLang="en-US" sz="2800" i="1" dirty="0">
                <a:latin typeface="Arial Narrow" panose="020B0606020202030204" pitchFamily="34" charset="0"/>
              </a:rPr>
              <a:t>Por lo tanto, solo una cantidad limitada de información puede estar disponible con respecto a nuestras preguntas modernas</a:t>
            </a:r>
            <a:r>
              <a:rPr lang="en-US" altLang="en-US" sz="2800" i="1" dirty="0">
                <a:latin typeface="Arial Narrow" panose="020B0606020202030204" pitchFamily="34" charset="0"/>
              </a:rPr>
              <a:t>.</a:t>
            </a:r>
          </a:p>
          <a:p>
            <a:pPr eaLnBrk="1" hangingPunct="1">
              <a:defRPr/>
            </a:pPr>
            <a:r>
              <a:rPr lang="es-ES" altLang="en-US" sz="2800" i="1" dirty="0">
                <a:latin typeface="Arial Narrow" panose="020B0606020202030204" pitchFamily="34" charset="0"/>
              </a:rPr>
              <a:t>Las narraciones en Génesis deben verse en el contexto del antiguo Cercano Oriente.</a:t>
            </a:r>
            <a:endParaRPr lang="en-US" altLang="en-US" sz="28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6054FBC3-E153-4F40-9439-955E0B9153EF}"/>
              </a:ext>
            </a:extLst>
          </p:cNvPr>
          <p:cNvSpPr>
            <a:spLocks noGrp="1"/>
          </p:cNvSpPr>
          <p:nvPr>
            <p:ph type="sldNum" sz="quarter" idx="12"/>
          </p:nvPr>
        </p:nvSpPr>
        <p:spPr/>
        <p:txBody>
          <a:bodyPr/>
          <a:lstStyle/>
          <a:p>
            <a:pPr>
              <a:defRPr/>
            </a:pPr>
            <a:fld id="{7B1EF10F-E81A-43B8-BD3B-D06833591040}" type="slidenum">
              <a:rPr lang="en-US" altLang="en-US" smtClean="0"/>
              <a:pPr>
                <a:defRPr/>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F74071B0-062D-416E-B582-A9207B8AC54F}"/>
              </a:ext>
            </a:extLst>
          </p:cNvPr>
          <p:cNvSpPr>
            <a:spLocks noGrp="1" noChangeArrowheads="1"/>
          </p:cNvSpPr>
          <p:nvPr>
            <p:ph type="title"/>
          </p:nvPr>
        </p:nvSpPr>
        <p:spPr/>
        <p:txBody>
          <a:bodyPr/>
          <a:lstStyle/>
          <a:p>
            <a:pPr eaLnBrk="1" hangingPunct="1">
              <a:defRPr/>
            </a:pPr>
            <a:r>
              <a:rPr lang="en-US" altLang="en-US" dirty="0" err="1">
                <a:solidFill>
                  <a:srgbClr val="85C800"/>
                </a:solidFill>
                <a:latin typeface="+mn-lt"/>
              </a:rPr>
              <a:t>Panim</a:t>
            </a:r>
            <a:r>
              <a:rPr lang="en-US" altLang="en-US" dirty="0">
                <a:solidFill>
                  <a:srgbClr val="85C800"/>
                </a:solidFill>
                <a:latin typeface="+mn-lt"/>
              </a:rPr>
              <a:t> (= </a:t>
            </a:r>
            <a:r>
              <a:rPr lang="en-US" altLang="en-US" dirty="0" err="1">
                <a:solidFill>
                  <a:srgbClr val="85C800"/>
                </a:solidFill>
                <a:latin typeface="+mn-lt"/>
              </a:rPr>
              <a:t>cara</a:t>
            </a:r>
            <a:r>
              <a:rPr lang="en-US" altLang="en-US" dirty="0">
                <a:solidFill>
                  <a:srgbClr val="85C800"/>
                </a:solidFill>
                <a:latin typeface="+mn-lt"/>
              </a:rPr>
              <a:t>)</a:t>
            </a:r>
          </a:p>
        </p:txBody>
      </p:sp>
      <p:sp>
        <p:nvSpPr>
          <p:cNvPr id="286723" name="Rectangle 3">
            <a:extLst>
              <a:ext uri="{FF2B5EF4-FFF2-40B4-BE49-F238E27FC236}">
                <a16:creationId xmlns:a16="http://schemas.microsoft.com/office/drawing/2014/main" id="{6A9F37EB-051C-47C1-A00D-AB6A804F11A6}"/>
              </a:ext>
            </a:extLst>
          </p:cNvPr>
          <p:cNvSpPr>
            <a:spLocks noGrp="1" noChangeArrowheads="1"/>
          </p:cNvSpPr>
          <p:nvPr>
            <p:ph type="body" idx="1"/>
          </p:nvPr>
        </p:nvSpPr>
        <p:spPr>
          <a:xfrm>
            <a:off x="76200" y="1143000"/>
            <a:ext cx="8229600" cy="1447800"/>
          </a:xfrm>
        </p:spPr>
        <p:txBody>
          <a:bodyPr/>
          <a:lstStyle/>
          <a:p>
            <a:pPr eaLnBrk="1" hangingPunct="1">
              <a:buNone/>
              <a:defRPr/>
            </a:pPr>
            <a:r>
              <a:rPr lang="es-ES" altLang="en-US" sz="2800" dirty="0">
                <a:latin typeface="Comic Sans MS" panose="030F0702030302020204" pitchFamily="66" charset="0"/>
              </a:rPr>
              <a:t>Los ricos matices en Hebreo para la palabra </a:t>
            </a:r>
            <a:r>
              <a:rPr lang="es-ES" altLang="en-US" sz="2800" i="1" dirty="0" err="1">
                <a:latin typeface="Comic Sans MS" panose="030F0702030302020204" pitchFamily="66" charset="0"/>
              </a:rPr>
              <a:t>panim</a:t>
            </a:r>
            <a:r>
              <a:rPr lang="es-ES" altLang="en-US" sz="2800" dirty="0">
                <a:latin typeface="Comic Sans MS" panose="030F0702030302020204" pitchFamily="66" charset="0"/>
              </a:rPr>
              <a:t> anticipan el </a:t>
            </a:r>
            <a:r>
              <a:rPr lang="es-ES" altLang="en-US" sz="2800" i="1" dirty="0" err="1">
                <a:latin typeface="Comic Sans MS" panose="030F0702030302020204" pitchFamily="66" charset="0"/>
              </a:rPr>
              <a:t>panim</a:t>
            </a:r>
            <a:r>
              <a:rPr lang="es-ES" altLang="en-US" sz="2800" dirty="0">
                <a:latin typeface="Comic Sans MS" panose="030F0702030302020204" pitchFamily="66" charset="0"/>
              </a:rPr>
              <a:t> Yahvé en Peniel y la reconciliación de Jacob con su hermano.</a:t>
            </a:r>
            <a:endParaRPr lang="en-US" altLang="en-US" sz="2800" dirty="0">
              <a:latin typeface="Comic Sans MS" panose="030F0702030302020204" pitchFamily="66" charset="0"/>
            </a:endParaRPr>
          </a:p>
        </p:txBody>
      </p:sp>
      <p:sp>
        <p:nvSpPr>
          <p:cNvPr id="286724" name="Text Box 4">
            <a:extLst>
              <a:ext uri="{FF2B5EF4-FFF2-40B4-BE49-F238E27FC236}">
                <a16:creationId xmlns:a16="http://schemas.microsoft.com/office/drawing/2014/main" id="{098DB453-4B5C-4B0A-962B-B0EC97884A40}"/>
              </a:ext>
            </a:extLst>
          </p:cNvPr>
          <p:cNvSpPr txBox="1">
            <a:spLocks noChangeArrowheads="1"/>
          </p:cNvSpPr>
          <p:nvPr/>
        </p:nvSpPr>
        <p:spPr bwMode="auto">
          <a:xfrm>
            <a:off x="304800" y="2743200"/>
            <a:ext cx="8534400" cy="2336024"/>
          </a:xfrm>
          <a:prstGeom prst="rect">
            <a:avLst/>
          </a:prstGeom>
          <a:gradFill rotWithShape="1">
            <a:gsLst>
              <a:gs pos="0">
                <a:srgbClr val="0D270D"/>
              </a:gs>
              <a:gs pos="50000">
                <a:srgbClr val="1C541C"/>
              </a:gs>
              <a:gs pos="100000">
                <a:srgbClr val="0D270D"/>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ClrTx/>
              <a:buSzTx/>
              <a:buFontTx/>
              <a:buNone/>
            </a:pPr>
            <a:r>
              <a:rPr lang="en-US" altLang="en-US" sz="3600" i="1" dirty="0">
                <a:solidFill>
                  <a:schemeClr val="hlink"/>
                </a:solidFill>
                <a:latin typeface="Brush Script MT" panose="03060802040406070304" pitchFamily="66" charset="0"/>
              </a:rPr>
              <a:t>‘</a:t>
            </a:r>
            <a:r>
              <a:rPr lang="es-ES" altLang="en-US" sz="3600" i="1" dirty="0">
                <a:solidFill>
                  <a:schemeClr val="hlink"/>
                </a:solidFill>
                <a:latin typeface="Brush Script MT" panose="03060802040406070304" pitchFamily="66" charset="0"/>
              </a:rPr>
              <a:t>Observe, Jacob, su esclavo, está detrás de nosotros ", porque pensó:" Cubriré su rostro con el regalo que viene delante de mí, y más tarde, cuando lo vea, tal vez él reciba mi rostro ". Entonces el regalo se adelantó a su cara</a:t>
            </a:r>
            <a:r>
              <a:rPr lang="en-US" altLang="en-US" sz="3600" i="1" dirty="0">
                <a:solidFill>
                  <a:schemeClr val="hlink"/>
                </a:solidFill>
                <a:latin typeface="Brush Script MT" panose="03060802040406070304" pitchFamily="66" charset="0"/>
              </a:rPr>
              <a:t>…</a:t>
            </a:r>
            <a:r>
              <a:rPr lang="en-US" altLang="en-US" sz="3600" dirty="0">
                <a:latin typeface="Brush Script MT" panose="03060802040406070304" pitchFamily="66" charset="0"/>
              </a:rPr>
              <a:t> </a:t>
            </a:r>
            <a:r>
              <a:rPr lang="en-US" altLang="en-US" sz="2400" dirty="0">
                <a:latin typeface="Arial Narrow" panose="020B0606020202030204" pitchFamily="34" charset="0"/>
              </a:rPr>
              <a:t>(32:20-21a)</a:t>
            </a:r>
          </a:p>
        </p:txBody>
      </p:sp>
      <p:sp>
        <p:nvSpPr>
          <p:cNvPr id="286725" name="Text Box 5">
            <a:extLst>
              <a:ext uri="{FF2B5EF4-FFF2-40B4-BE49-F238E27FC236}">
                <a16:creationId xmlns:a16="http://schemas.microsoft.com/office/drawing/2014/main" id="{5A7B6BAA-B167-4D0B-B031-2CA8DD5853E9}"/>
              </a:ext>
            </a:extLst>
          </p:cNvPr>
          <p:cNvSpPr txBox="1">
            <a:spLocks noChangeArrowheads="1"/>
          </p:cNvSpPr>
          <p:nvPr/>
        </p:nvSpPr>
        <p:spPr bwMode="auto">
          <a:xfrm>
            <a:off x="381000" y="5257800"/>
            <a:ext cx="8458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800" dirty="0">
                <a:latin typeface="Comic Sans MS" panose="030F0702030302020204" pitchFamily="66" charset="0"/>
              </a:rPr>
              <a:t>Más tarde, cuando Jacob se encuentre con Esaú, él le dirá: "Ver tu rostro es como ver el rostro de Dios" (33:10).</a:t>
            </a:r>
          </a:p>
        </p:txBody>
      </p:sp>
      <p:sp>
        <p:nvSpPr>
          <p:cNvPr id="2" name="Slide Number Placeholder 1">
            <a:extLst>
              <a:ext uri="{FF2B5EF4-FFF2-40B4-BE49-F238E27FC236}">
                <a16:creationId xmlns:a16="http://schemas.microsoft.com/office/drawing/2014/main" id="{F6B4F998-ECF4-4578-98E5-75525D9700A4}"/>
              </a:ext>
            </a:extLst>
          </p:cNvPr>
          <p:cNvSpPr>
            <a:spLocks noGrp="1"/>
          </p:cNvSpPr>
          <p:nvPr>
            <p:ph type="sldNum" sz="quarter" idx="12"/>
          </p:nvPr>
        </p:nvSpPr>
        <p:spPr/>
        <p:txBody>
          <a:bodyPr/>
          <a:lstStyle/>
          <a:p>
            <a:pPr>
              <a:defRPr/>
            </a:pPr>
            <a:fld id="{DC8071EB-05DE-4C12-BC85-AA9ECE3CD190}" type="slidenum">
              <a:rPr lang="en-US" altLang="en-US" smtClean="0"/>
              <a:pPr>
                <a:defRPr/>
              </a:pPr>
              <a:t>120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 calcmode="lin" valueType="num">
                                      <p:cBhvr>
                                        <p:cTn id="7" dur="500" fill="hold"/>
                                        <p:tgtEl>
                                          <p:spTgt spid="286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286724"/>
                                        </p:tgtEl>
                                        <p:attrNameLst>
                                          <p:attrName>style.visibility</p:attrName>
                                        </p:attrNameLst>
                                      </p:cBhvr>
                                      <p:to>
                                        <p:strVal val="visible"/>
                                      </p:to>
                                    </p:set>
                                    <p:animEffect transition="in" filter="randombar(vertical)">
                                      <p:cBhvr>
                                        <p:cTn id="13" dur="500"/>
                                        <p:tgtEl>
                                          <p:spTgt spid="2867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286725">
                                            <p:txEl>
                                              <p:pRg st="0" end="0"/>
                                            </p:txEl>
                                          </p:spTgt>
                                        </p:tgtEl>
                                        <p:attrNameLst>
                                          <p:attrName>style.visibility</p:attrName>
                                        </p:attrNameLst>
                                      </p:cBhvr>
                                      <p:to>
                                        <p:strVal val="visible"/>
                                      </p:to>
                                    </p:set>
                                    <p:anim calcmode="lin" valueType="num">
                                      <p:cBhvr>
                                        <p:cTn id="18" dur="500" fill="hold"/>
                                        <p:tgtEl>
                                          <p:spTgt spid="28672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867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A6E8FC80-F0DF-42E8-ADB0-C9AA152DEBA0}"/>
              </a:ext>
            </a:extLst>
          </p:cNvPr>
          <p:cNvSpPr>
            <a:spLocks noGrp="1" noChangeArrowheads="1"/>
          </p:cNvSpPr>
          <p:nvPr>
            <p:ph type="title"/>
          </p:nvPr>
        </p:nvSpPr>
        <p:spPr/>
        <p:txBody>
          <a:bodyPr/>
          <a:lstStyle/>
          <a:p>
            <a:pPr eaLnBrk="1" hangingPunct="1">
              <a:defRPr/>
            </a:pPr>
            <a:r>
              <a:rPr lang="en-US" altLang="en-US" dirty="0" err="1">
                <a:solidFill>
                  <a:srgbClr val="85C800"/>
                </a:solidFill>
                <a:latin typeface="+mn-lt"/>
              </a:rPr>
              <a:t>Luchando</a:t>
            </a:r>
            <a:r>
              <a:rPr lang="en-US" altLang="en-US" dirty="0">
                <a:solidFill>
                  <a:srgbClr val="85C800"/>
                </a:solidFill>
                <a:latin typeface="+mn-lt"/>
              </a:rPr>
              <a:t> con Dios</a:t>
            </a:r>
          </a:p>
        </p:txBody>
      </p:sp>
      <p:sp>
        <p:nvSpPr>
          <p:cNvPr id="287747" name="Rectangle 3">
            <a:extLst>
              <a:ext uri="{FF2B5EF4-FFF2-40B4-BE49-F238E27FC236}">
                <a16:creationId xmlns:a16="http://schemas.microsoft.com/office/drawing/2014/main" id="{982603F0-441F-45F2-BFA1-35FE69FCE1DB}"/>
              </a:ext>
            </a:extLst>
          </p:cNvPr>
          <p:cNvSpPr>
            <a:spLocks noGrp="1" noChangeArrowheads="1"/>
          </p:cNvSpPr>
          <p:nvPr>
            <p:ph type="body" idx="1"/>
          </p:nvPr>
        </p:nvSpPr>
        <p:spPr>
          <a:xfrm>
            <a:off x="457200" y="1600200"/>
            <a:ext cx="8229600" cy="5029200"/>
          </a:xfrm>
        </p:spPr>
        <p:txBody>
          <a:bodyPr/>
          <a:lstStyle/>
          <a:p>
            <a:pPr eaLnBrk="1" hangingPunct="1">
              <a:lnSpc>
                <a:spcPct val="90000"/>
              </a:lnSpc>
              <a:buNone/>
              <a:defRPr/>
            </a:pPr>
            <a:r>
              <a:rPr lang="es-ES" altLang="en-US" sz="2800" dirty="0">
                <a:solidFill>
                  <a:srgbClr val="CCCC00"/>
                </a:solidFill>
                <a:latin typeface="Comic Sans MS" panose="030F0702030302020204" pitchFamily="66" charset="0"/>
              </a:rPr>
              <a:t>En el </a:t>
            </a:r>
            <a:r>
              <a:rPr lang="es-ES" altLang="en-US" sz="2800" dirty="0" err="1">
                <a:solidFill>
                  <a:srgbClr val="CCCC00"/>
                </a:solidFill>
                <a:latin typeface="Comic Sans MS" panose="030F0702030302020204" pitchFamily="66" charset="0"/>
              </a:rPr>
              <a:t>Jaboc</a:t>
            </a:r>
            <a:r>
              <a:rPr lang="es-ES" altLang="en-US" sz="2800" dirty="0">
                <a:solidFill>
                  <a:srgbClr val="CCCC00"/>
                </a:solidFill>
                <a:latin typeface="Comic Sans MS" panose="030F0702030302020204" pitchFamily="66" charset="0"/>
              </a:rPr>
              <a:t> en Transjordania, Jacob envió a su familia al vado, pero se quedó solo donde luchó con una teofanía de Yahvé.</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Toda su vida había luchado contra Yahvé y otros para lograr su derecho de nacimiento y bendición.</a:t>
            </a:r>
          </a:p>
          <a:p>
            <a:pPr eaLnBrk="1" hangingPunct="1">
              <a:lnSpc>
                <a:spcPct val="90000"/>
              </a:lnSpc>
              <a:defRPr/>
            </a:pPr>
            <a:r>
              <a:rPr lang="es-ES" altLang="en-US" sz="2400" i="1" dirty="0">
                <a:latin typeface="Comic Sans MS" panose="030F0702030302020204" pitchFamily="66" charset="0"/>
              </a:rPr>
              <a:t>Ahora, lo recibirá como un regalo, pero será herido en el proceso.</a:t>
            </a:r>
          </a:p>
          <a:p>
            <a:pPr eaLnBrk="1" hangingPunct="1">
              <a:lnSpc>
                <a:spcPct val="90000"/>
              </a:lnSpc>
              <a:defRPr/>
            </a:pPr>
            <a:r>
              <a:rPr lang="es-ES" altLang="en-US" sz="2400" i="1" dirty="0">
                <a:latin typeface="Comic Sans MS" panose="030F0702030302020204" pitchFamily="66" charset="0"/>
              </a:rPr>
              <a:t>En su bendición, donde enfrentó a Dios cara a cara, su nombre fue cambiado de Jacob (= el que agarra el talón) a Israel (= él lucha con Dios).</a:t>
            </a:r>
          </a:p>
          <a:p>
            <a:pPr eaLnBrk="1" hangingPunct="1">
              <a:lnSpc>
                <a:spcPct val="90000"/>
              </a:lnSpc>
              <a:defRPr/>
            </a:pPr>
            <a:r>
              <a:rPr lang="es-ES" altLang="en-US" sz="2400" i="1" dirty="0">
                <a:latin typeface="Comic Sans MS" panose="030F0702030302020204" pitchFamily="66" charset="0"/>
              </a:rPr>
              <a:t>Este incidente se convierte en un paradigma para la historia de la nación: lucha, sufrimiento y supervivencia.</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BAADD62-F4A9-49A0-8F23-4953E2454EC5}"/>
              </a:ext>
            </a:extLst>
          </p:cNvPr>
          <p:cNvSpPr>
            <a:spLocks noGrp="1"/>
          </p:cNvSpPr>
          <p:nvPr>
            <p:ph type="sldNum" sz="quarter" idx="12"/>
          </p:nvPr>
        </p:nvSpPr>
        <p:spPr/>
        <p:txBody>
          <a:bodyPr/>
          <a:lstStyle/>
          <a:p>
            <a:pPr>
              <a:defRPr/>
            </a:pPr>
            <a:fld id="{18A6E8D7-B8EC-4808-921A-3D038DE46DAE}" type="slidenum">
              <a:rPr lang="en-US" altLang="en-US" smtClean="0"/>
              <a:pPr>
                <a:defRPr/>
              </a:pPr>
              <a:t>121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additive="base">
                                        <p:cTn id="7" dur="500" fill="hold"/>
                                        <p:tgtEl>
                                          <p:spTgt spid="287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77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D6AC11DD-A914-4073-A7EC-3FE787E0BBD3}"/>
              </a:ext>
            </a:extLst>
          </p:cNvPr>
          <p:cNvSpPr>
            <a:spLocks noGrp="1" noChangeArrowheads="1"/>
          </p:cNvSpPr>
          <p:nvPr>
            <p:ph type="title"/>
          </p:nvPr>
        </p:nvSpPr>
        <p:spPr/>
        <p:txBody>
          <a:bodyPr/>
          <a:lstStyle/>
          <a:p>
            <a:pPr eaLnBrk="1" hangingPunct="1">
              <a:defRPr/>
            </a:pPr>
            <a:r>
              <a:rPr lang="en-US" altLang="en-US" dirty="0">
                <a:solidFill>
                  <a:srgbClr val="85C800"/>
                </a:solidFill>
                <a:latin typeface="+mn-lt"/>
              </a:rPr>
              <a:t>La </a:t>
            </a:r>
            <a:r>
              <a:rPr lang="en-US" altLang="en-US" dirty="0" err="1">
                <a:solidFill>
                  <a:srgbClr val="85C800"/>
                </a:solidFill>
                <a:latin typeface="+mn-lt"/>
              </a:rPr>
              <a:t>Violación</a:t>
            </a:r>
            <a:r>
              <a:rPr lang="en-US" altLang="en-US" dirty="0">
                <a:solidFill>
                  <a:srgbClr val="85C800"/>
                </a:solidFill>
                <a:latin typeface="+mn-lt"/>
              </a:rPr>
              <a:t> de Dina</a:t>
            </a:r>
            <a:br>
              <a:rPr lang="en-US" altLang="en-US" dirty="0">
                <a:solidFill>
                  <a:srgbClr val="85C800"/>
                </a:solidFill>
                <a:latin typeface="Alba" pitchFamily="2" charset="0"/>
              </a:rPr>
            </a:br>
            <a:r>
              <a:rPr lang="en-US" altLang="en-US" sz="2400" dirty="0">
                <a:solidFill>
                  <a:srgbClr val="99FF33"/>
                </a:solidFill>
              </a:rPr>
              <a:t>(34)</a:t>
            </a:r>
            <a:endParaRPr lang="en-US" altLang="en-US" sz="4000" dirty="0">
              <a:solidFill>
                <a:srgbClr val="99FF33"/>
              </a:solidFill>
            </a:endParaRPr>
          </a:p>
        </p:txBody>
      </p:sp>
      <p:sp>
        <p:nvSpPr>
          <p:cNvPr id="295939" name="Rectangle 3">
            <a:extLst>
              <a:ext uri="{FF2B5EF4-FFF2-40B4-BE49-F238E27FC236}">
                <a16:creationId xmlns:a16="http://schemas.microsoft.com/office/drawing/2014/main" id="{90D3D961-DBD7-468B-990A-086F0C2CB203}"/>
              </a:ext>
            </a:extLst>
          </p:cNvPr>
          <p:cNvSpPr>
            <a:spLocks noGrp="1" noChangeArrowheads="1"/>
          </p:cNvSpPr>
          <p:nvPr>
            <p:ph type="body" idx="1"/>
          </p:nvPr>
        </p:nvSpPr>
        <p:spPr>
          <a:xfrm>
            <a:off x="457200" y="1500116"/>
            <a:ext cx="8229600" cy="4953000"/>
          </a:xfrm>
        </p:spPr>
        <p:txBody>
          <a:bodyPr/>
          <a:lstStyle/>
          <a:p>
            <a:pPr eaLnBrk="1" hangingPunct="1">
              <a:lnSpc>
                <a:spcPct val="90000"/>
              </a:lnSpc>
              <a:buNone/>
              <a:defRPr/>
            </a:pPr>
            <a:r>
              <a:rPr lang="es-ES" altLang="en-US" sz="2400" dirty="0">
                <a:solidFill>
                  <a:srgbClr val="CCCC00"/>
                </a:solidFill>
                <a:latin typeface="Comic Sans MS" panose="030F0702030302020204" pitchFamily="66" charset="0"/>
              </a:rPr>
              <a:t>Negándose a establecerse en </a:t>
            </a:r>
            <a:r>
              <a:rPr lang="es-ES" altLang="en-US" sz="2400" dirty="0" err="1">
                <a:solidFill>
                  <a:srgbClr val="CCCC00"/>
                </a:solidFill>
                <a:latin typeface="Comic Sans MS" panose="030F0702030302020204" pitchFamily="66" charset="0"/>
              </a:rPr>
              <a:t>Seir</a:t>
            </a:r>
            <a:r>
              <a:rPr lang="es-ES" altLang="en-US" sz="2400" dirty="0">
                <a:solidFill>
                  <a:srgbClr val="CCCC00"/>
                </a:solidFill>
                <a:latin typeface="Comic Sans MS" panose="030F0702030302020204" pitchFamily="66" charset="0"/>
              </a:rPr>
              <a:t> (la tierra de Esaú), Jacob compró una parcela cerca de </a:t>
            </a:r>
            <a:r>
              <a:rPr lang="es-ES" altLang="en-US" sz="2400" dirty="0" err="1">
                <a:solidFill>
                  <a:srgbClr val="CCCC00"/>
                </a:solidFill>
                <a:latin typeface="Comic Sans MS" panose="030F0702030302020204" pitchFamily="66" charset="0"/>
              </a:rPr>
              <a:t>Siquem</a:t>
            </a:r>
            <a:r>
              <a:rPr lang="es-ES" altLang="en-US" sz="2400" dirty="0">
                <a:solidFill>
                  <a:srgbClr val="CCCC00"/>
                </a:solidFill>
                <a:latin typeface="Comic Sans MS" panose="030F0702030302020204" pitchFamily="66" charset="0"/>
              </a:rPr>
              <a:t>, donde instaló un altar llamado El, el Dios de Israel.</a:t>
            </a:r>
          </a:p>
          <a:p>
            <a:pPr eaLnBrk="1" hangingPunct="1">
              <a:lnSpc>
                <a:spcPct val="90000"/>
              </a:lnSpc>
              <a:defRPr/>
            </a:pPr>
            <a:r>
              <a:rPr lang="es-ES" altLang="en-US" sz="2400" i="1" dirty="0">
                <a:latin typeface="Comic Sans MS" panose="030F0702030302020204" pitchFamily="66" charset="0"/>
              </a:rPr>
              <a:t>Esto ahora completa la compra de tierras por parte de Abraham (23: 3-20) y Jacob (33:19), un símbolo de su residencia y futura ocupación de la tierra.</a:t>
            </a:r>
          </a:p>
          <a:p>
            <a:pPr eaLnBrk="1" hangingPunct="1">
              <a:lnSpc>
                <a:spcPct val="90000"/>
              </a:lnSpc>
              <a:defRPr/>
            </a:pPr>
            <a:r>
              <a:rPr lang="es-ES" altLang="en-US" sz="2400" i="1" dirty="0">
                <a:latin typeface="Comic Sans MS" panose="030F0702030302020204" pitchFamily="66" charset="0"/>
              </a:rPr>
              <a:t>El regreso de Jacob a Canaán se fue estropeado por la violación de su hija por el hijo de un gobernante Cananeo local.</a:t>
            </a:r>
          </a:p>
          <a:p>
            <a:pPr eaLnBrk="1" hangingPunct="1">
              <a:lnSpc>
                <a:spcPct val="90000"/>
              </a:lnSpc>
              <a:defRPr/>
            </a:pPr>
            <a:r>
              <a:rPr lang="es-ES" altLang="en-US" sz="2400" i="1" dirty="0">
                <a:latin typeface="Comic Sans MS" panose="030F0702030302020204" pitchFamily="66" charset="0"/>
              </a:rPr>
              <a:t>Sin embargo, lo que estaba en juego era la intención de los </a:t>
            </a:r>
            <a:r>
              <a:rPr lang="es-ES" altLang="en-US" sz="2400" i="1" dirty="0" err="1">
                <a:latin typeface="Comic Sans MS" panose="030F0702030302020204" pitchFamily="66" charset="0"/>
              </a:rPr>
              <a:t>Shequemitas</a:t>
            </a:r>
            <a:r>
              <a:rPr lang="es-ES" altLang="en-US" sz="2400" i="1" dirty="0">
                <a:latin typeface="Comic Sans MS" panose="030F0702030302020204" pitchFamily="66" charset="0"/>
              </a:rPr>
              <a:t> de convivir con los Israelitas y casarse.</a:t>
            </a:r>
          </a:p>
          <a:p>
            <a:pPr eaLnBrk="1" hangingPunct="1">
              <a:lnSpc>
                <a:spcPct val="90000"/>
              </a:lnSpc>
              <a:defRPr/>
            </a:pPr>
            <a:r>
              <a:rPr lang="es-ES" altLang="en-US" sz="2400" i="1" dirty="0">
                <a:latin typeface="Comic Sans MS" panose="030F0702030302020204" pitchFamily="66" charset="0"/>
              </a:rPr>
              <a:t>En su masacre de los </a:t>
            </a:r>
            <a:r>
              <a:rPr lang="es-ES" altLang="en-US" sz="2400" i="1" dirty="0" err="1">
                <a:latin typeface="Comic Sans MS" panose="030F0702030302020204" pitchFamily="66" charset="0"/>
              </a:rPr>
              <a:t>Siquemitas</a:t>
            </a:r>
            <a:r>
              <a:rPr lang="es-ES" altLang="en-US" sz="2400" i="1" dirty="0">
                <a:latin typeface="Comic Sans MS" panose="030F0702030302020204" pitchFamily="66" charset="0"/>
              </a:rPr>
              <a:t>, los hijos de Jacob, Simeón y Leví, abrieron una profunda brecha entre su clan y los Cananeos.</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9CB0C3D2-F71C-4CB1-A384-CA9039EF69D1}"/>
              </a:ext>
            </a:extLst>
          </p:cNvPr>
          <p:cNvSpPr>
            <a:spLocks noGrp="1"/>
          </p:cNvSpPr>
          <p:nvPr>
            <p:ph type="sldNum" sz="quarter" idx="12"/>
          </p:nvPr>
        </p:nvSpPr>
        <p:spPr/>
        <p:txBody>
          <a:bodyPr/>
          <a:lstStyle/>
          <a:p>
            <a:pPr>
              <a:defRPr/>
            </a:pPr>
            <a:fld id="{F27BF620-6EC4-4E93-A2C5-42AA7D67396F}" type="slidenum">
              <a:rPr lang="en-US" altLang="en-US" smtClean="0"/>
              <a:pPr>
                <a:defRPr/>
              </a:pPr>
              <a:t>122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additive="base">
                                        <p:cTn id="7" dur="500" fill="hold"/>
                                        <p:tgtEl>
                                          <p:spTgt spid="295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59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5EB74527-764B-4F12-B999-E0A7704F4D32}"/>
              </a:ext>
            </a:extLst>
          </p:cNvPr>
          <p:cNvSpPr>
            <a:spLocks noGrp="1" noChangeArrowheads="1"/>
          </p:cNvSpPr>
          <p:nvPr>
            <p:ph type="title"/>
          </p:nvPr>
        </p:nvSpPr>
        <p:spPr/>
        <p:txBody>
          <a:bodyPr/>
          <a:lstStyle/>
          <a:p>
            <a:pPr eaLnBrk="1" hangingPunct="1">
              <a:defRPr/>
            </a:pPr>
            <a:r>
              <a:rPr lang="en-US" altLang="en-US" dirty="0">
                <a:solidFill>
                  <a:srgbClr val="85C800"/>
                </a:solidFill>
                <a:latin typeface="+mn-lt"/>
              </a:rPr>
              <a:t>Return to Bethel</a:t>
            </a:r>
            <a:br>
              <a:rPr lang="en-US" altLang="en-US" sz="4000" dirty="0"/>
            </a:br>
            <a:r>
              <a:rPr lang="en-US" altLang="en-US" sz="2400" dirty="0">
                <a:solidFill>
                  <a:srgbClr val="99FF33"/>
                </a:solidFill>
              </a:rPr>
              <a:t>(35-36)</a:t>
            </a:r>
            <a:endParaRPr lang="en-US" altLang="en-US" sz="4000" dirty="0">
              <a:solidFill>
                <a:srgbClr val="99FF33"/>
              </a:solidFill>
            </a:endParaRPr>
          </a:p>
        </p:txBody>
      </p:sp>
      <p:sp>
        <p:nvSpPr>
          <p:cNvPr id="296963" name="Rectangle 3">
            <a:extLst>
              <a:ext uri="{FF2B5EF4-FFF2-40B4-BE49-F238E27FC236}">
                <a16:creationId xmlns:a16="http://schemas.microsoft.com/office/drawing/2014/main" id="{2F285DF3-60A0-49DD-AA03-6084C3110479}"/>
              </a:ext>
            </a:extLst>
          </p:cNvPr>
          <p:cNvSpPr>
            <a:spLocks noGrp="1" noChangeArrowheads="1"/>
          </p:cNvSpPr>
          <p:nvPr>
            <p:ph type="body" idx="1"/>
          </p:nvPr>
        </p:nvSpPr>
        <p:spPr>
          <a:xfrm>
            <a:off x="304800" y="1600200"/>
            <a:ext cx="8610600" cy="5029200"/>
          </a:xfrm>
        </p:spPr>
        <p:txBody>
          <a:bodyPr/>
          <a:lstStyle/>
          <a:p>
            <a:pPr eaLnBrk="1" hangingPunct="1">
              <a:lnSpc>
                <a:spcPct val="90000"/>
              </a:lnSpc>
              <a:buNone/>
              <a:defRPr/>
            </a:pPr>
            <a:r>
              <a:rPr lang="es-ES" altLang="en-US" sz="2800" dirty="0">
                <a:solidFill>
                  <a:srgbClr val="CCCC00"/>
                </a:solidFill>
                <a:latin typeface="Comic Sans MS" panose="030F0702030302020204" pitchFamily="66" charset="0"/>
              </a:rPr>
              <a:t>El regreso de Jacob a Betel, donde Yahvé se le apareció antes, cierra las historias de Jacob.</a:t>
            </a:r>
          </a:p>
          <a:p>
            <a:pPr eaLnBrk="1" hangingPunct="1">
              <a:lnSpc>
                <a:spcPct val="90000"/>
              </a:lnSpc>
              <a:defRPr/>
            </a:pPr>
            <a:r>
              <a:rPr lang="es-ES" altLang="en-US" sz="2400" i="1" dirty="0">
                <a:latin typeface="Comic Sans MS" panose="030F0702030302020204" pitchFamily="66" charset="0"/>
              </a:rPr>
              <a:t>Requirió una purga de todos los dioses domésticos y fetiches de aretes, enterrándolos en </a:t>
            </a:r>
            <a:r>
              <a:rPr lang="es-ES" altLang="en-US" sz="2400" i="1" dirty="0" err="1">
                <a:latin typeface="Comic Sans MS" panose="030F0702030302020204" pitchFamily="66" charset="0"/>
              </a:rPr>
              <a:t>Siquem</a:t>
            </a:r>
            <a:r>
              <a:rPr lang="es-ES" altLang="en-US" sz="2400" i="1" dirty="0">
                <a:latin typeface="Comic Sans MS" panose="030F0702030302020204" pitchFamily="66" charset="0"/>
              </a:rPr>
              <a:t>.</a:t>
            </a:r>
          </a:p>
          <a:p>
            <a:pPr eaLnBrk="1" hangingPunct="1">
              <a:lnSpc>
                <a:spcPct val="90000"/>
              </a:lnSpc>
              <a:defRPr/>
            </a:pPr>
            <a:r>
              <a:rPr lang="es-ES" altLang="en-US" sz="2400" i="1" dirty="0">
                <a:latin typeface="Comic Sans MS" panose="030F0702030302020204" pitchFamily="66" charset="0"/>
              </a:rPr>
              <a:t>En Betel, erigió una piedra en pie en memoria de la reconfirmación de Dios del pacto, una vez más nombrando el lugar El Betel (= Dios de Betel).</a:t>
            </a:r>
          </a:p>
          <a:p>
            <a:pPr eaLnBrk="1" hangingPunct="1">
              <a:lnSpc>
                <a:spcPct val="90000"/>
              </a:lnSpc>
              <a:defRPr/>
            </a:pPr>
            <a:r>
              <a:rPr lang="es-ES" altLang="en-US" sz="2400" i="1" dirty="0">
                <a:latin typeface="Comic Sans MS" panose="030F0702030302020204" pitchFamily="66" charset="0"/>
              </a:rPr>
              <a:t>Partiendo de Betel, Raquel murió en el parto y fue enterrada cerca de Belén.</a:t>
            </a:r>
          </a:p>
          <a:p>
            <a:pPr eaLnBrk="1" hangingPunct="1">
              <a:lnSpc>
                <a:spcPct val="90000"/>
              </a:lnSpc>
              <a:defRPr/>
            </a:pPr>
            <a:r>
              <a:rPr lang="es-ES" altLang="en-US" sz="2400" i="1" dirty="0">
                <a:latin typeface="Comic Sans MS" panose="030F0702030302020204" pitchFamily="66" charset="0"/>
              </a:rPr>
              <a:t>Con el nacimiento de Benjamín, los 12 hijos de Jacob están completos. La promesa del pacto pasará ahora a estos hijos como cabezas de los hijos de Israel.</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121D2D8C-BA31-4987-B874-AAFA790974A1}"/>
              </a:ext>
            </a:extLst>
          </p:cNvPr>
          <p:cNvSpPr>
            <a:spLocks noGrp="1"/>
          </p:cNvSpPr>
          <p:nvPr>
            <p:ph type="sldNum" sz="quarter" idx="12"/>
          </p:nvPr>
        </p:nvSpPr>
        <p:spPr/>
        <p:txBody>
          <a:bodyPr/>
          <a:lstStyle/>
          <a:p>
            <a:pPr>
              <a:defRPr/>
            </a:pPr>
            <a:fld id="{13C12929-8E09-4DA1-9E8B-4B2411B7C681}" type="slidenum">
              <a:rPr lang="en-US" altLang="en-US" smtClean="0"/>
              <a:pPr>
                <a:defRPr/>
              </a:pPr>
              <a:t>123</a:t>
            </a:fld>
            <a:endParaRPr lang="en-US" altLang="en-US"/>
          </a:p>
        </p:txBody>
      </p:sp>
      <p:sp>
        <p:nvSpPr>
          <p:cNvPr id="3" name="Rectangle 5">
            <a:extLst>
              <a:ext uri="{FF2B5EF4-FFF2-40B4-BE49-F238E27FC236}">
                <a16:creationId xmlns:a16="http://schemas.microsoft.com/office/drawing/2014/main" id="{D9722D34-E58A-4524-B5EE-ECA48A68AA93}"/>
              </a:ext>
            </a:extLst>
          </p:cNvPr>
          <p:cNvSpPr>
            <a:spLocks noChangeArrowheads="1"/>
          </p:cNvSpPr>
          <p:nvPr/>
        </p:nvSpPr>
        <p:spPr bwMode="auto">
          <a:xfrm>
            <a:off x="0" y="-324281"/>
            <a:ext cx="6251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dirty="0">
                <a:ln>
                  <a:noFill/>
                </a:ln>
                <a:solidFill>
                  <a:schemeClr val="tx1"/>
                </a:solidFill>
                <a:effectLst/>
                <a:latin typeface="inherit"/>
                <a:cs typeface="Arial" panose="020B0604020202020204" pitchFamily="34" charset="0"/>
              </a:rPr>
              <a:t>l</a:t>
            </a: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63"/>
                                        </p:tgtEl>
                                        <p:attrNameLst>
                                          <p:attrName>style.visibility</p:attrName>
                                        </p:attrNameLst>
                                      </p:cBhvr>
                                      <p:to>
                                        <p:strVal val="visible"/>
                                      </p:to>
                                    </p:set>
                                    <p:anim calcmode="lin" valueType="num">
                                      <p:cBhvr>
                                        <p:cTn id="7" dur="500" fill="hold"/>
                                        <p:tgtEl>
                                          <p:spTgt spid="296963"/>
                                        </p:tgtEl>
                                        <p:attrNameLst>
                                          <p:attrName>ppt_w</p:attrName>
                                        </p:attrNameLst>
                                      </p:cBhvr>
                                      <p:tavLst>
                                        <p:tav tm="0">
                                          <p:val>
                                            <p:fltVal val="0"/>
                                          </p:val>
                                        </p:tav>
                                        <p:tav tm="100000">
                                          <p:val>
                                            <p:strVal val="#ppt_w"/>
                                          </p:val>
                                        </p:tav>
                                      </p:tavLst>
                                    </p:anim>
                                    <p:anim calcmode="lin" valueType="num">
                                      <p:cBhvr>
                                        <p:cTn id="8" dur="500" fill="hold"/>
                                        <p:tgtEl>
                                          <p:spTgt spid="2969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0" name="Rectangle 6">
            <a:extLst>
              <a:ext uri="{FF2B5EF4-FFF2-40B4-BE49-F238E27FC236}">
                <a16:creationId xmlns:a16="http://schemas.microsoft.com/office/drawing/2014/main" id="{5B43C879-1E87-43FC-8D56-2CAD1D9223E4}"/>
              </a:ext>
            </a:extLst>
          </p:cNvPr>
          <p:cNvSpPr>
            <a:spLocks noGrp="1" noChangeArrowheads="1"/>
          </p:cNvSpPr>
          <p:nvPr>
            <p:ph type="title"/>
          </p:nvPr>
        </p:nvSpPr>
        <p:spPr>
          <a:xfrm>
            <a:off x="0" y="228600"/>
            <a:ext cx="9067800" cy="990600"/>
          </a:xfrm>
        </p:spPr>
        <p:txBody>
          <a:bodyPr/>
          <a:lstStyle/>
          <a:p>
            <a:pPr eaLnBrk="1" hangingPunct="1">
              <a:defRPr/>
            </a:pPr>
            <a:r>
              <a:rPr lang="es-ES" altLang="en-US" sz="2800" dirty="0"/>
              <a:t>Sitio Tradicional de la Tumba de Raquel</a:t>
            </a:r>
            <a:br>
              <a:rPr lang="en-US" altLang="en-US" sz="2800" dirty="0"/>
            </a:br>
            <a:r>
              <a:rPr lang="es-ES" altLang="en-US" sz="2000" dirty="0"/>
              <a:t>La tumba de Raquel, el tercer sitio más sagrado del Judaísmo, ha sido un destino de peregrinos Judíos durante siglos como lugar de oración.</a:t>
            </a:r>
            <a:endParaRPr lang="en-US" altLang="en-US" sz="2000" dirty="0"/>
          </a:p>
        </p:txBody>
      </p:sp>
      <p:pic>
        <p:nvPicPr>
          <p:cNvPr id="130051" name="Picture 9" descr="sky">
            <a:extLst>
              <a:ext uri="{FF2B5EF4-FFF2-40B4-BE49-F238E27FC236}">
                <a16:creationId xmlns:a16="http://schemas.microsoft.com/office/drawing/2014/main" id="{B52D38F5-D0E1-40AE-9990-7D121655F7B5}"/>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0" y="1371600"/>
            <a:ext cx="9144000" cy="548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F8D3A9C4-F8CF-4215-A00B-D6990ABA0D0F}"/>
              </a:ext>
            </a:extLst>
          </p:cNvPr>
          <p:cNvSpPr>
            <a:spLocks noGrp="1"/>
          </p:cNvSpPr>
          <p:nvPr>
            <p:ph type="sldNum" sz="quarter" idx="12"/>
          </p:nvPr>
        </p:nvSpPr>
        <p:spPr/>
        <p:txBody>
          <a:bodyPr/>
          <a:lstStyle/>
          <a:p>
            <a:pPr>
              <a:defRPr/>
            </a:pPr>
            <a:fld id="{45882550-F015-4537-86A2-34114D3D835F}" type="slidenum">
              <a:rPr lang="en-US" altLang="en-US" smtClean="0"/>
              <a:pPr>
                <a:defRPr/>
              </a:pPr>
              <a:t>124</a:t>
            </a:fld>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9265B43D-A138-46F8-97C5-CA252FF14D45}"/>
              </a:ext>
            </a:extLst>
          </p:cNvPr>
          <p:cNvSpPr>
            <a:spLocks noGrp="1" noChangeArrowheads="1"/>
          </p:cNvSpPr>
          <p:nvPr>
            <p:ph type="body" idx="1"/>
          </p:nvPr>
        </p:nvSpPr>
        <p:spPr>
          <a:xfrm>
            <a:off x="0" y="3733800"/>
            <a:ext cx="8991600" cy="1828800"/>
          </a:xfrm>
        </p:spPr>
        <p:txBody>
          <a:bodyPr/>
          <a:lstStyle/>
          <a:p>
            <a:pPr algn="r" eaLnBrk="1" hangingPunct="1">
              <a:lnSpc>
                <a:spcPct val="60000"/>
              </a:lnSpc>
              <a:buFont typeface="Wingdings" panose="05000000000000000000" pitchFamily="2" charset="2"/>
              <a:buNone/>
              <a:defRPr/>
            </a:pPr>
            <a:r>
              <a:rPr lang="en-US" altLang="en-US" sz="5400" dirty="0">
                <a:solidFill>
                  <a:srgbClr val="FF3300"/>
                </a:solidFill>
                <a:latin typeface="Matura MT Script Capitals" pitchFamily="66" charset="0"/>
              </a:rPr>
              <a:t>Las </a:t>
            </a:r>
            <a:r>
              <a:rPr lang="en-US" altLang="en-US" sz="5400" dirty="0" err="1">
                <a:solidFill>
                  <a:srgbClr val="FF3300"/>
                </a:solidFill>
                <a:latin typeface="Matura MT Script Capitals" pitchFamily="66" charset="0"/>
              </a:rPr>
              <a:t>Historias</a:t>
            </a:r>
            <a:r>
              <a:rPr lang="en-US" altLang="en-US" sz="5400" dirty="0">
                <a:solidFill>
                  <a:srgbClr val="FF3300"/>
                </a:solidFill>
                <a:latin typeface="Matura MT Script Capitals" pitchFamily="66" charset="0"/>
              </a:rPr>
              <a:t> de José</a:t>
            </a:r>
          </a:p>
          <a:p>
            <a:pPr algn="r" eaLnBrk="1" hangingPunct="1">
              <a:lnSpc>
                <a:spcPct val="60000"/>
              </a:lnSpc>
              <a:buFont typeface="Wingdings" panose="05000000000000000000" pitchFamily="2" charset="2"/>
              <a:buNone/>
              <a:defRPr/>
            </a:pPr>
            <a:r>
              <a:rPr lang="en-US" altLang="en-US" sz="5400" dirty="0">
                <a:solidFill>
                  <a:srgbClr val="FF3300"/>
                </a:solidFill>
                <a:latin typeface="Matura MT Script Capitals" pitchFamily="66" charset="0"/>
              </a:rPr>
              <a:t>37-50</a:t>
            </a:r>
          </a:p>
        </p:txBody>
      </p:sp>
      <p:sp>
        <p:nvSpPr>
          <p:cNvPr id="2" name="Slide Number Placeholder 1">
            <a:extLst>
              <a:ext uri="{FF2B5EF4-FFF2-40B4-BE49-F238E27FC236}">
                <a16:creationId xmlns:a16="http://schemas.microsoft.com/office/drawing/2014/main" id="{7D696ABE-E80A-46BE-AA8D-DCF6F018DEFE}"/>
              </a:ext>
            </a:extLst>
          </p:cNvPr>
          <p:cNvSpPr>
            <a:spLocks noGrp="1"/>
          </p:cNvSpPr>
          <p:nvPr>
            <p:ph type="sldNum" sz="quarter" idx="12"/>
          </p:nvPr>
        </p:nvSpPr>
        <p:spPr/>
        <p:txBody>
          <a:bodyPr/>
          <a:lstStyle/>
          <a:p>
            <a:pPr>
              <a:defRPr/>
            </a:pPr>
            <a:fld id="{8FBD0796-756B-40EF-A5B3-BAC3B76C6E26}" type="slidenum">
              <a:rPr lang="en-US" altLang="en-US" smtClean="0"/>
              <a:pPr>
                <a:defRPr/>
              </a:pPr>
              <a:t>125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1058">
                                            <p:txEl>
                                              <p:pRg st="0" end="0"/>
                                            </p:txEl>
                                          </p:spTgt>
                                        </p:tgtEl>
                                        <p:attrNameLst>
                                          <p:attrName>style.visibility</p:attrName>
                                        </p:attrNameLst>
                                      </p:cBhvr>
                                      <p:to>
                                        <p:strVal val="visible"/>
                                      </p:to>
                                    </p:set>
                                    <p:animEffect transition="in" filter="fade">
                                      <p:cBhvr>
                                        <p:cTn id="7" dur="500"/>
                                        <p:tgtEl>
                                          <p:spTgt spid="301058">
                                            <p:txEl>
                                              <p:pRg st="0" end="0"/>
                                            </p:txEl>
                                          </p:spTgt>
                                        </p:tgtEl>
                                      </p:cBhvr>
                                    </p:animEffect>
                                    <p:anim calcmode="lin" valueType="num">
                                      <p:cBhvr>
                                        <p:cTn id="8" dur="500" fill="hold"/>
                                        <p:tgtEl>
                                          <p:spTgt spid="301058">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01058">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3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01058">
                                            <p:txEl>
                                              <p:pRg st="1" end="1"/>
                                            </p:txEl>
                                          </p:spTgt>
                                        </p:tgtEl>
                                        <p:attrNameLst>
                                          <p:attrName>style.visibility</p:attrName>
                                        </p:attrNameLst>
                                      </p:cBhvr>
                                      <p:to>
                                        <p:strVal val="visible"/>
                                      </p:to>
                                    </p:set>
                                    <p:animEffect transition="in" filter="fade">
                                      <p:cBhvr>
                                        <p:cTn id="13" dur="500"/>
                                        <p:tgtEl>
                                          <p:spTgt spid="301058">
                                            <p:txEl>
                                              <p:pRg st="1" end="1"/>
                                            </p:txEl>
                                          </p:spTgt>
                                        </p:tgtEl>
                                      </p:cBhvr>
                                    </p:animEffect>
                                    <p:anim calcmode="lin" valueType="num">
                                      <p:cBhvr>
                                        <p:cTn id="14" dur="500" fill="hold"/>
                                        <p:tgtEl>
                                          <p:spTgt spid="301058">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3010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DACDEB9A-B75D-4457-B34C-5FD8BAB47EDD}"/>
              </a:ext>
            </a:extLst>
          </p:cNvPr>
          <p:cNvSpPr>
            <a:spLocks noGrp="1" noChangeArrowheads="1"/>
          </p:cNvSpPr>
          <p:nvPr>
            <p:ph type="title"/>
          </p:nvPr>
        </p:nvSpPr>
        <p:spPr/>
        <p:txBody>
          <a:bodyPr/>
          <a:lstStyle/>
          <a:p>
            <a:pPr eaLnBrk="1" hangingPunct="1">
              <a:defRPr/>
            </a:pPr>
            <a:r>
              <a:rPr lang="en-US" altLang="en-US" sz="4000" dirty="0">
                <a:solidFill>
                  <a:srgbClr val="CC9900"/>
                </a:solidFill>
                <a:latin typeface="Berlin Sans FB" pitchFamily="34" charset="0"/>
              </a:rPr>
              <a:t>Los </a:t>
            </a:r>
            <a:r>
              <a:rPr lang="en-US" altLang="en-US" sz="4000" dirty="0" err="1">
                <a:solidFill>
                  <a:srgbClr val="CC9900"/>
                </a:solidFill>
                <a:latin typeface="Berlin Sans FB" pitchFamily="34" charset="0"/>
              </a:rPr>
              <a:t>Sueños</a:t>
            </a:r>
            <a:r>
              <a:rPr lang="en-US" altLang="en-US" sz="4000" dirty="0">
                <a:solidFill>
                  <a:srgbClr val="CC9900"/>
                </a:solidFill>
                <a:latin typeface="Berlin Sans FB" pitchFamily="34" charset="0"/>
              </a:rPr>
              <a:t> de José</a:t>
            </a:r>
            <a:br>
              <a:rPr lang="en-US" altLang="en-US" sz="4000" dirty="0">
                <a:solidFill>
                  <a:srgbClr val="CC9900"/>
                </a:solidFill>
                <a:latin typeface="Berlin Sans FB" pitchFamily="34" charset="0"/>
              </a:rPr>
            </a:br>
            <a:r>
              <a:rPr lang="en-US" altLang="en-US" sz="2400" dirty="0"/>
              <a:t>(37)</a:t>
            </a:r>
            <a:endParaRPr lang="en-US" altLang="en-US" sz="4000" dirty="0">
              <a:latin typeface="Berlin Sans FB" pitchFamily="34" charset="0"/>
            </a:endParaRPr>
          </a:p>
        </p:txBody>
      </p:sp>
      <p:sp>
        <p:nvSpPr>
          <p:cNvPr id="302083" name="Rectangle 3">
            <a:extLst>
              <a:ext uri="{FF2B5EF4-FFF2-40B4-BE49-F238E27FC236}">
                <a16:creationId xmlns:a16="http://schemas.microsoft.com/office/drawing/2014/main" id="{085B222E-A88E-49BD-8BC1-BD84B6A7A154}"/>
              </a:ext>
            </a:extLst>
          </p:cNvPr>
          <p:cNvSpPr>
            <a:spLocks noGrp="1" noChangeArrowheads="1"/>
          </p:cNvSpPr>
          <p:nvPr>
            <p:ph type="body" idx="1"/>
          </p:nvPr>
        </p:nvSpPr>
        <p:spPr>
          <a:xfrm>
            <a:off x="457200" y="1600200"/>
            <a:ext cx="8229600" cy="5029200"/>
          </a:xfrm>
        </p:spPr>
        <p:txBody>
          <a:bodyPr/>
          <a:lstStyle/>
          <a:p>
            <a:pPr eaLnBrk="1" hangingPunct="1">
              <a:lnSpc>
                <a:spcPct val="90000"/>
              </a:lnSpc>
              <a:buNone/>
              <a:defRPr/>
            </a:pPr>
            <a:r>
              <a:rPr lang="es-ES" altLang="en-US" dirty="0">
                <a:solidFill>
                  <a:srgbClr val="FFFF00"/>
                </a:solidFill>
                <a:latin typeface="Berlin Sans FB Demi" pitchFamily="34" charset="0"/>
              </a:rPr>
              <a:t>La promesa del pacto que se había confirmado a un solo descendiente masculino en las generaciones anteriores ahora se confirmó a toda la línea familiar de 12 hijos de Jacob.</a:t>
            </a:r>
          </a:p>
          <a:p>
            <a:pPr eaLnBrk="1" hangingPunct="1">
              <a:lnSpc>
                <a:spcPct val="90000"/>
              </a:lnSpc>
              <a:defRPr/>
            </a:pPr>
            <a:r>
              <a:rPr lang="es-ES" altLang="en-US" sz="2800" b="1" i="1" dirty="0">
                <a:latin typeface="Book Antiqua" panose="02040602050305030304" pitchFamily="18" charset="0"/>
              </a:rPr>
              <a:t>Se desconoce el significado de la palabra que describe el abrigo de José. La idea de que era un "abrigo de muchos colores" deriva de la LXX y la Vulgata Latina.</a:t>
            </a:r>
          </a:p>
          <a:p>
            <a:pPr eaLnBrk="1" hangingPunct="1">
              <a:lnSpc>
                <a:spcPct val="90000"/>
              </a:lnSpc>
              <a:defRPr/>
            </a:pPr>
            <a:r>
              <a:rPr lang="es-ES" altLang="en-US" sz="2800" b="1" i="1" dirty="0">
                <a:latin typeface="Book Antiqua" panose="02040602050305030304" pitchFamily="18" charset="0"/>
              </a:rPr>
              <a:t>Los “Ismaelitas", a quienes José fue vendido, es un nombre aparentemente intercambiable con “Madianitas" (cf. Jue. 8: 22-24).</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E102A58C-75DC-4EFF-8F71-34435CEACED3}"/>
              </a:ext>
            </a:extLst>
          </p:cNvPr>
          <p:cNvSpPr>
            <a:spLocks noGrp="1"/>
          </p:cNvSpPr>
          <p:nvPr>
            <p:ph type="sldNum" sz="quarter" idx="12"/>
          </p:nvPr>
        </p:nvSpPr>
        <p:spPr/>
        <p:txBody>
          <a:bodyPr/>
          <a:lstStyle/>
          <a:p>
            <a:pPr>
              <a:defRPr/>
            </a:pPr>
            <a:fld id="{226A1BCB-E096-4427-ADA9-46584F94EAB6}" type="slidenum">
              <a:rPr lang="en-US" altLang="en-US" smtClean="0"/>
              <a:pPr>
                <a:defRPr/>
              </a:pPr>
              <a:t>126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594642"/>
        </a:solidFill>
        <a:effectLst/>
      </p:bgPr>
    </p:bg>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8EE9FE58-5B2B-4B6A-A610-1818872A53A9}"/>
              </a:ext>
            </a:extLst>
          </p:cNvPr>
          <p:cNvSpPr>
            <a:spLocks noGrp="1" noChangeArrowheads="1"/>
          </p:cNvSpPr>
          <p:nvPr>
            <p:ph type="title"/>
          </p:nvPr>
        </p:nvSpPr>
        <p:spPr>
          <a:xfrm>
            <a:off x="4800600" y="582613"/>
            <a:ext cx="3505200" cy="941387"/>
          </a:xfrm>
        </p:spPr>
        <p:txBody>
          <a:bodyPr/>
          <a:lstStyle/>
          <a:p>
            <a:pPr algn="l" eaLnBrk="1" hangingPunct="1">
              <a:defRPr/>
            </a:pPr>
            <a:r>
              <a:rPr lang="en-US" altLang="en-US" sz="4000" b="1" dirty="0" err="1"/>
              <a:t>Asiáticos</a:t>
            </a:r>
            <a:r>
              <a:rPr lang="en-US" altLang="en-US" sz="4000" b="1" dirty="0"/>
              <a:t> </a:t>
            </a:r>
            <a:r>
              <a:rPr lang="en-US" altLang="en-US" sz="4000" b="1" dirty="0" err="1"/>
              <a:t>en</a:t>
            </a:r>
            <a:r>
              <a:rPr lang="en-US" altLang="en-US" sz="4000" b="1" dirty="0"/>
              <a:t> </a:t>
            </a:r>
            <a:r>
              <a:rPr lang="en-US" altLang="en-US" sz="4000" b="1" dirty="0" err="1"/>
              <a:t>Egipto</a:t>
            </a:r>
            <a:br>
              <a:rPr lang="en-US" altLang="en-US" sz="4000" b="1" dirty="0"/>
            </a:br>
            <a:endParaRPr lang="en-US" altLang="en-US" sz="4000" b="1" dirty="0"/>
          </a:p>
        </p:txBody>
      </p:sp>
      <p:sp>
        <p:nvSpPr>
          <p:cNvPr id="303109" name="Rectangle 5">
            <a:extLst>
              <a:ext uri="{FF2B5EF4-FFF2-40B4-BE49-F238E27FC236}">
                <a16:creationId xmlns:a16="http://schemas.microsoft.com/office/drawing/2014/main" id="{C67FDFDD-3EDE-43A0-8B4B-129875E973F7}"/>
              </a:ext>
            </a:extLst>
          </p:cNvPr>
          <p:cNvSpPr>
            <a:spLocks noGrp="1" noChangeArrowheads="1"/>
          </p:cNvSpPr>
          <p:nvPr>
            <p:ph type="body" sz="half" idx="2"/>
          </p:nvPr>
        </p:nvSpPr>
        <p:spPr>
          <a:xfrm>
            <a:off x="5257800" y="1524000"/>
            <a:ext cx="3276600" cy="4953000"/>
          </a:xfrm>
        </p:spPr>
        <p:txBody>
          <a:bodyPr/>
          <a:lstStyle/>
          <a:p>
            <a:pPr eaLnBrk="1" hangingPunct="1">
              <a:buNone/>
              <a:defRPr/>
            </a:pPr>
            <a:r>
              <a:rPr lang="es-ES" altLang="en-US" sz="2400" dirty="0"/>
              <a:t>Cerca de 150 millas debajo de El Cairo en una necrópolis excavada en la roca, una de las tumbas presenta una pintura mural que muestra a los Asiáticos que visitan Egipto.</a:t>
            </a:r>
          </a:p>
          <a:p>
            <a:pPr eaLnBrk="1" hangingPunct="1">
              <a:buNone/>
              <a:defRPr/>
            </a:pPr>
            <a:r>
              <a:rPr lang="es-ES" altLang="en-US" sz="2400" dirty="0"/>
              <a:t>Sus coloridas túnicas podrían reflejarse en el abrigo especial de Joseph.</a:t>
            </a:r>
            <a:endParaRPr lang="en-US" altLang="en-US" sz="2400" dirty="0"/>
          </a:p>
        </p:txBody>
      </p:sp>
      <p:pic>
        <p:nvPicPr>
          <p:cNvPr id="133124" name="Picture 6" descr="Asiatics">
            <a:extLst>
              <a:ext uri="{FF2B5EF4-FFF2-40B4-BE49-F238E27FC236}">
                <a16:creationId xmlns:a16="http://schemas.microsoft.com/office/drawing/2014/main" id="{D5FFD8C1-AE19-4369-BB52-62EBB374DD72}"/>
              </a:ext>
            </a:extLst>
          </p:cNvPr>
          <p:cNvPicPr>
            <a:picLocks noGrp="1" noChangeAspect="1" noChangeArrowheads="1"/>
          </p:cNvPicPr>
          <p:nvPr>
            <p:ph sz="half" idx="1"/>
          </p:nvPr>
        </p:nvPicPr>
        <p:blipFill>
          <a:blip r:embed="rId2">
            <a:lum contrast="18000"/>
            <a:extLst>
              <a:ext uri="{28A0092B-C50C-407E-A947-70E740481C1C}">
                <a14:useLocalDpi xmlns:a14="http://schemas.microsoft.com/office/drawing/2010/main"/>
              </a:ext>
            </a:extLst>
          </a:blip>
          <a:srcRect/>
          <a:stretch>
            <a:fillRect/>
          </a:stretch>
        </p:blipFill>
        <p:spPr>
          <a:xfrm>
            <a:off x="7938" y="0"/>
            <a:ext cx="496728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2D5940EC-DC2D-4E98-891D-32A265C1506A}"/>
              </a:ext>
            </a:extLst>
          </p:cNvPr>
          <p:cNvSpPr>
            <a:spLocks noGrp="1"/>
          </p:cNvSpPr>
          <p:nvPr>
            <p:ph type="sldNum" sz="quarter" idx="12"/>
          </p:nvPr>
        </p:nvSpPr>
        <p:spPr/>
        <p:txBody>
          <a:bodyPr/>
          <a:lstStyle/>
          <a:p>
            <a:pPr>
              <a:defRPr/>
            </a:pPr>
            <a:fld id="{2DD36A77-1EA6-47BA-821A-05AAC86445C1}" type="slidenum">
              <a:rPr lang="en-US" altLang="en-US" smtClean="0"/>
              <a:pPr>
                <a:defRPr/>
              </a:pPr>
              <a:t>127</a:t>
            </a:fld>
            <a:endParaRPr lang="en-US"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ESN01">
            <a:extLst>
              <a:ext uri="{FF2B5EF4-FFF2-40B4-BE49-F238E27FC236}">
                <a16:creationId xmlns:a16="http://schemas.microsoft.com/office/drawing/2014/main" id="{919B2B47-B75A-41F3-BC6B-57268069C5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638"/>
            <a:ext cx="91440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 Box 6">
            <a:extLst>
              <a:ext uri="{FF2B5EF4-FFF2-40B4-BE49-F238E27FC236}">
                <a16:creationId xmlns:a16="http://schemas.microsoft.com/office/drawing/2014/main" id="{D1BA5B25-B2E0-49F7-89DD-5F4D1B7F766A}"/>
              </a:ext>
            </a:extLst>
          </p:cNvPr>
          <p:cNvSpPr txBox="1">
            <a:spLocks noChangeArrowheads="1"/>
          </p:cNvSpPr>
          <p:nvPr/>
        </p:nvSpPr>
        <p:spPr bwMode="auto">
          <a:xfrm>
            <a:off x="1752600" y="6400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400" dirty="0"/>
              <a:t>Egipto, la península del Sinaí y Canaán</a:t>
            </a:r>
          </a:p>
        </p:txBody>
      </p:sp>
      <p:sp>
        <p:nvSpPr>
          <p:cNvPr id="2" name="Slide Number Placeholder 1">
            <a:extLst>
              <a:ext uri="{FF2B5EF4-FFF2-40B4-BE49-F238E27FC236}">
                <a16:creationId xmlns:a16="http://schemas.microsoft.com/office/drawing/2014/main" id="{E61C8533-9B19-4B33-9B5F-BF48F270BC50}"/>
              </a:ext>
            </a:extLst>
          </p:cNvPr>
          <p:cNvSpPr>
            <a:spLocks noGrp="1"/>
          </p:cNvSpPr>
          <p:nvPr>
            <p:ph type="sldNum" sz="quarter" idx="12"/>
          </p:nvPr>
        </p:nvSpPr>
        <p:spPr/>
        <p:txBody>
          <a:bodyPr/>
          <a:lstStyle/>
          <a:p>
            <a:pPr>
              <a:defRPr/>
            </a:pPr>
            <a:fld id="{2E89173D-D74A-4ADE-8CDE-1061F4232CAB}" type="slidenum">
              <a:rPr lang="en-US" altLang="en-US" smtClean="0"/>
              <a:pPr>
                <a:defRPr/>
              </a:pPr>
              <a:t>128</a:t>
            </a:fld>
            <a:endParaRPr lang="en-US"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FE0F286E-C2F4-4E90-BEEF-5525ECF93DF8}"/>
              </a:ext>
            </a:extLst>
          </p:cNvPr>
          <p:cNvSpPr>
            <a:spLocks noGrp="1" noChangeArrowheads="1"/>
          </p:cNvSpPr>
          <p:nvPr>
            <p:ph type="title"/>
          </p:nvPr>
        </p:nvSpPr>
        <p:spPr/>
        <p:txBody>
          <a:bodyPr/>
          <a:lstStyle/>
          <a:p>
            <a:pPr eaLnBrk="1" hangingPunct="1">
              <a:defRPr/>
            </a:pPr>
            <a:r>
              <a:rPr lang="es-ES" altLang="en-US" sz="4000" dirty="0">
                <a:solidFill>
                  <a:srgbClr val="CC9900"/>
                </a:solidFill>
                <a:latin typeface="Berlin Sans FB" pitchFamily="34" charset="0"/>
              </a:rPr>
              <a:t>El Matrimonio del Levirato de Judá</a:t>
            </a:r>
            <a:br>
              <a:rPr lang="en-US" altLang="en-US" sz="4000" dirty="0">
                <a:solidFill>
                  <a:srgbClr val="CC9900"/>
                </a:solidFill>
                <a:latin typeface="Berlin Sans FB" pitchFamily="34" charset="0"/>
              </a:rPr>
            </a:br>
            <a:r>
              <a:rPr lang="en-US" altLang="en-US" sz="2400" dirty="0"/>
              <a:t>(38)</a:t>
            </a:r>
            <a:endParaRPr lang="en-US" altLang="en-US" sz="4000" dirty="0">
              <a:latin typeface="Berlin Sans FB" pitchFamily="34" charset="0"/>
            </a:endParaRPr>
          </a:p>
        </p:txBody>
      </p:sp>
      <p:sp>
        <p:nvSpPr>
          <p:cNvPr id="305155" name="Rectangle 3">
            <a:extLst>
              <a:ext uri="{FF2B5EF4-FFF2-40B4-BE49-F238E27FC236}">
                <a16:creationId xmlns:a16="http://schemas.microsoft.com/office/drawing/2014/main" id="{FE0A71C2-47F7-49A1-A15A-FB978E4B19CD}"/>
              </a:ext>
            </a:extLst>
          </p:cNvPr>
          <p:cNvSpPr>
            <a:spLocks noGrp="1" noChangeArrowheads="1"/>
          </p:cNvSpPr>
          <p:nvPr>
            <p:ph type="body" idx="1"/>
          </p:nvPr>
        </p:nvSpPr>
        <p:spPr>
          <a:xfrm>
            <a:off x="459475" y="1297379"/>
            <a:ext cx="8305800" cy="5105400"/>
          </a:xfrm>
        </p:spPr>
        <p:txBody>
          <a:bodyPr/>
          <a:lstStyle/>
          <a:p>
            <a:pPr eaLnBrk="1" hangingPunct="1">
              <a:lnSpc>
                <a:spcPct val="90000"/>
              </a:lnSpc>
              <a:buNone/>
              <a:defRPr/>
            </a:pPr>
            <a:r>
              <a:rPr lang="es-ES" altLang="en-US" sz="2400" dirty="0">
                <a:solidFill>
                  <a:schemeClr val="hlink"/>
                </a:solidFill>
                <a:latin typeface="Berlin Sans FB Demi" pitchFamily="34" charset="0"/>
              </a:rPr>
              <a:t>El matrimonio levirato en el antiguo Cercano Oriente tenía como objetivo perpetuar el nombre y la herencia de un hombre</a:t>
            </a:r>
            <a:r>
              <a:rPr lang="en-US" altLang="en-US" sz="2400" dirty="0">
                <a:solidFill>
                  <a:schemeClr val="hlink"/>
                </a:solidFill>
                <a:latin typeface="Berlin Sans FB Demi" pitchFamily="34" charset="0"/>
              </a:rPr>
              <a:t>(cf. Dt. 25:5-10).</a:t>
            </a:r>
          </a:p>
          <a:p>
            <a:pPr eaLnBrk="1" hangingPunct="1">
              <a:lnSpc>
                <a:spcPct val="90000"/>
              </a:lnSpc>
              <a:defRPr/>
            </a:pPr>
            <a:r>
              <a:rPr lang="es-ES" altLang="en-US" sz="2800" b="1" i="1" dirty="0">
                <a:latin typeface="Book Antiqua" panose="02040602050305030304" pitchFamily="18" charset="0"/>
              </a:rPr>
              <a:t>El primer hijo en la segunda unión fue contado por el esposo fallecido, y el hijo recibiría tanto el apellido como la propiedad del fallecido.</a:t>
            </a:r>
          </a:p>
          <a:p>
            <a:pPr eaLnBrk="1" hangingPunct="1">
              <a:lnSpc>
                <a:spcPct val="90000"/>
              </a:lnSpc>
              <a:defRPr/>
            </a:pPr>
            <a:r>
              <a:rPr lang="es-ES" altLang="en-US" sz="2800" b="1" i="1" dirty="0">
                <a:latin typeface="Book Antiqua" panose="02040602050305030304" pitchFamily="18" charset="0"/>
              </a:rPr>
              <a:t>La falta de un heredero de Judá amenazó la promesa del pacto a los 12 hijos de Jacob.</a:t>
            </a:r>
          </a:p>
          <a:p>
            <a:pPr lvl="1" eaLnBrk="1" hangingPunct="1">
              <a:lnSpc>
                <a:spcPct val="90000"/>
              </a:lnSpc>
              <a:defRPr/>
            </a:pPr>
            <a:r>
              <a:rPr lang="es-ES" altLang="en-US" sz="2400" i="1" dirty="0">
                <a:latin typeface="MS PGothic" panose="020B0600070205080204" pitchFamily="34" charset="-128"/>
              </a:rPr>
              <a:t>Er fue ejecutado por </a:t>
            </a:r>
            <a:r>
              <a:rPr lang="es-ES" altLang="en-US" sz="2400" i="1" dirty="0" err="1">
                <a:latin typeface="MS PGothic" panose="020B0600070205080204" pitchFamily="34" charset="-128"/>
              </a:rPr>
              <a:t>Yahweh</a:t>
            </a:r>
            <a:r>
              <a:rPr lang="es-ES" altLang="en-US" sz="2400" i="1" dirty="0">
                <a:latin typeface="MS PGothic" panose="020B0600070205080204" pitchFamily="34" charset="-128"/>
              </a:rPr>
              <a:t>.</a:t>
            </a:r>
          </a:p>
          <a:p>
            <a:pPr lvl="1" eaLnBrk="1" hangingPunct="1">
              <a:lnSpc>
                <a:spcPct val="90000"/>
              </a:lnSpc>
              <a:defRPr/>
            </a:pPr>
            <a:r>
              <a:rPr lang="es-ES" altLang="en-US" sz="2400" i="1" dirty="0" err="1">
                <a:latin typeface="MS PGothic" panose="020B0600070205080204" pitchFamily="34" charset="-128"/>
              </a:rPr>
              <a:t>Onan</a:t>
            </a:r>
            <a:r>
              <a:rPr lang="es-ES" altLang="en-US" sz="2400" i="1" dirty="0">
                <a:latin typeface="MS PGothic" panose="020B0600070205080204" pitchFamily="34" charset="-128"/>
              </a:rPr>
              <a:t> rechazó su deber de levirato con su hermano fallecido.</a:t>
            </a:r>
          </a:p>
          <a:p>
            <a:pPr lvl="1" eaLnBrk="1" hangingPunct="1">
              <a:lnSpc>
                <a:spcPct val="90000"/>
              </a:lnSpc>
              <a:defRPr/>
            </a:pPr>
            <a:r>
              <a:rPr lang="es-ES" altLang="en-US" sz="2400" i="1" dirty="0">
                <a:latin typeface="MS PGothic" panose="020B0600070205080204" pitchFamily="34" charset="-128"/>
              </a:rPr>
              <a:t>Judá se negó a darle </a:t>
            </a:r>
            <a:r>
              <a:rPr lang="es-ES" altLang="en-US" sz="2400" i="1" dirty="0" err="1">
                <a:latin typeface="MS PGothic" panose="020B0600070205080204" pitchFamily="34" charset="-128"/>
              </a:rPr>
              <a:t>Selah</a:t>
            </a:r>
            <a:r>
              <a:rPr lang="es-ES" altLang="en-US" sz="2400" i="1" dirty="0">
                <a:latin typeface="MS PGothic" panose="020B0600070205080204" pitchFamily="34" charset="-128"/>
              </a:rPr>
              <a:t> a Tamar.</a:t>
            </a:r>
            <a:endParaRPr lang="en-US" altLang="en-US" sz="2400" i="1" dirty="0">
              <a:latin typeface="MS PGothic" panose="020B0600070205080204" pitchFamily="34" charset="-128"/>
            </a:endParaRPr>
          </a:p>
        </p:txBody>
      </p:sp>
      <p:sp>
        <p:nvSpPr>
          <p:cNvPr id="2" name="Slide Number Placeholder 1">
            <a:extLst>
              <a:ext uri="{FF2B5EF4-FFF2-40B4-BE49-F238E27FC236}">
                <a16:creationId xmlns:a16="http://schemas.microsoft.com/office/drawing/2014/main" id="{8E6A3248-FBAC-4F9A-A69C-0BEBA74E1278}"/>
              </a:ext>
            </a:extLst>
          </p:cNvPr>
          <p:cNvSpPr>
            <a:spLocks noGrp="1"/>
          </p:cNvSpPr>
          <p:nvPr>
            <p:ph type="sldNum" sz="quarter" idx="12"/>
          </p:nvPr>
        </p:nvSpPr>
        <p:spPr/>
        <p:txBody>
          <a:bodyPr/>
          <a:lstStyle/>
          <a:p>
            <a:pPr>
              <a:defRPr/>
            </a:pPr>
            <a:fld id="{E9FA5406-C712-4504-B6C1-3349AAEB46A8}" type="slidenum">
              <a:rPr lang="en-US" altLang="en-US" smtClean="0"/>
              <a:pPr>
                <a:defRPr/>
              </a:pPr>
              <a:t>129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 calcmode="lin" valueType="num">
                                      <p:cBhvr>
                                        <p:cTn id="7" dur="500" fill="hold"/>
                                        <p:tgtEl>
                                          <p:spTgt spid="305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5155">
                                            <p:txEl>
                                              <p:pRg st="0" end="0"/>
                                            </p:txEl>
                                          </p:spTgt>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305155">
                                            <p:txEl>
                                              <p:pRg st="3" end="3"/>
                                            </p:txEl>
                                          </p:spTgt>
                                        </p:tgtEl>
                                        <p:attrNameLst>
                                          <p:attrName>style.visibility</p:attrName>
                                        </p:attrNameLst>
                                      </p:cBhvr>
                                      <p:to>
                                        <p:strVal val="visible"/>
                                      </p:to>
                                    </p:set>
                                    <p:anim calcmode="lin" valueType="num">
                                      <p:cBhvr additive="base">
                                        <p:cTn id="11" dur="500" fill="hold"/>
                                        <p:tgtEl>
                                          <p:spTgt spid="30515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515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5155">
                                            <p:txEl>
                                              <p:pRg st="1" end="1"/>
                                            </p:txEl>
                                          </p:spTgt>
                                        </p:tgtEl>
                                        <p:attrNameLst>
                                          <p:attrName>style.visibility</p:attrName>
                                        </p:attrNameLst>
                                      </p:cBhvr>
                                      <p:to>
                                        <p:strVal val="visible"/>
                                      </p:to>
                                    </p:set>
                                    <p:anim calcmode="lin" valueType="num">
                                      <p:cBhvr additive="base">
                                        <p:cTn id="15" dur="500" fill="hold"/>
                                        <p:tgtEl>
                                          <p:spTgt spid="30515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515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5155">
                                            <p:txEl>
                                              <p:pRg st="2" end="2"/>
                                            </p:txEl>
                                          </p:spTgt>
                                        </p:tgtEl>
                                        <p:attrNameLst>
                                          <p:attrName>style.visibility</p:attrName>
                                        </p:attrNameLst>
                                      </p:cBhvr>
                                      <p:to>
                                        <p:strVal val="visible"/>
                                      </p:to>
                                    </p:set>
                                    <p:anim calcmode="lin" valueType="num">
                                      <p:cBhvr additive="base">
                                        <p:cTn id="19" dur="500" fill="hold"/>
                                        <p:tgtEl>
                                          <p:spTgt spid="305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515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5155">
                                            <p:txEl>
                                              <p:pRg st="4" end="4"/>
                                            </p:txEl>
                                          </p:spTgt>
                                        </p:tgtEl>
                                        <p:attrNameLst>
                                          <p:attrName>style.visibility</p:attrName>
                                        </p:attrNameLst>
                                      </p:cBhvr>
                                      <p:to>
                                        <p:strVal val="visible"/>
                                      </p:to>
                                    </p:set>
                                    <p:anim calcmode="lin" valueType="num">
                                      <p:cBhvr additive="base">
                                        <p:cTn id="23" dur="500" fill="hold"/>
                                        <p:tgtEl>
                                          <p:spTgt spid="3051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51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5155">
                                            <p:txEl>
                                              <p:pRg st="5" end="5"/>
                                            </p:txEl>
                                          </p:spTgt>
                                        </p:tgtEl>
                                        <p:attrNameLst>
                                          <p:attrName>style.visibility</p:attrName>
                                        </p:attrNameLst>
                                      </p:cBhvr>
                                      <p:to>
                                        <p:strVal val="visible"/>
                                      </p:to>
                                    </p:set>
                                    <p:anim calcmode="lin" valueType="num">
                                      <p:cBhvr additive="base">
                                        <p:cTn id="27" dur="500" fill="hold"/>
                                        <p:tgtEl>
                                          <p:spTgt spid="3051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5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DA33979-3EAD-4506-B4BE-02F6605F3832}"/>
              </a:ext>
            </a:extLst>
          </p:cNvPr>
          <p:cNvSpPr>
            <a:spLocks noGrp="1" noChangeArrowheads="1"/>
          </p:cNvSpPr>
          <p:nvPr>
            <p:ph type="title"/>
          </p:nvPr>
        </p:nvSpPr>
        <p:spPr>
          <a:xfrm>
            <a:off x="457200" y="125413"/>
            <a:ext cx="8229600" cy="865187"/>
          </a:xfrm>
        </p:spPr>
        <p:txBody>
          <a:bodyPr/>
          <a:lstStyle/>
          <a:p>
            <a:pPr eaLnBrk="1" hangingPunct="1">
              <a:lnSpc>
                <a:spcPct val="80000"/>
              </a:lnSpc>
              <a:defRPr/>
            </a:pPr>
            <a:r>
              <a:rPr lang="es-ES" altLang="en-US" sz="3600" dirty="0">
                <a:latin typeface="Eras Bold ITC" pitchFamily="34" charset="0"/>
              </a:rPr>
              <a:t>UNA PREGUNTA ANTIGUA: ¿Cómo existe el universo?</a:t>
            </a:r>
            <a:endParaRPr lang="en-US" altLang="en-US" sz="3600" dirty="0">
              <a:latin typeface="Eras Bold ITC" pitchFamily="34" charset="0"/>
            </a:endParaRPr>
          </a:p>
        </p:txBody>
      </p:sp>
      <p:sp>
        <p:nvSpPr>
          <p:cNvPr id="98307" name="Rectangle 3">
            <a:extLst>
              <a:ext uri="{FF2B5EF4-FFF2-40B4-BE49-F238E27FC236}">
                <a16:creationId xmlns:a16="http://schemas.microsoft.com/office/drawing/2014/main" id="{A107C867-C05E-42B1-B72B-155BA80854C7}"/>
              </a:ext>
            </a:extLst>
          </p:cNvPr>
          <p:cNvSpPr>
            <a:spLocks noGrp="1" noChangeArrowheads="1"/>
          </p:cNvSpPr>
          <p:nvPr>
            <p:ph type="body" sz="half" idx="1"/>
          </p:nvPr>
        </p:nvSpPr>
        <p:spPr>
          <a:xfrm>
            <a:off x="228600" y="1143000"/>
            <a:ext cx="3048000" cy="5486400"/>
          </a:xfrm>
          <a:solidFill>
            <a:srgbClr val="003366"/>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3600" dirty="0">
                <a:solidFill>
                  <a:schemeClr val="hlink"/>
                </a:solidFill>
                <a:latin typeface="Agency FB" pitchFamily="2" charset="0"/>
              </a:rPr>
              <a:t>In </a:t>
            </a:r>
            <a:r>
              <a:rPr lang="en-US" altLang="en-US" sz="3600" dirty="0" err="1">
                <a:solidFill>
                  <a:schemeClr val="hlink"/>
                </a:solidFill>
                <a:latin typeface="Agency FB" pitchFamily="2" charset="0"/>
              </a:rPr>
              <a:t>Egipto</a:t>
            </a:r>
            <a:endParaRPr lang="es-ES" altLang="en-US" sz="2400" i="1" dirty="0">
              <a:solidFill>
                <a:srgbClr val="FFFF99"/>
              </a:solidFill>
            </a:endParaRPr>
          </a:p>
          <a:p>
            <a:pPr eaLnBrk="1" hangingPunct="1">
              <a:lnSpc>
                <a:spcPct val="90000"/>
              </a:lnSpc>
              <a:buNone/>
              <a:defRPr/>
            </a:pPr>
            <a:r>
              <a:rPr lang="es-ES" altLang="en-US" sz="2400" i="1" dirty="0">
                <a:solidFill>
                  <a:srgbClr val="FFFF99"/>
                </a:solidFill>
              </a:rPr>
              <a:t>El universo fue creado por Re, quien se creó a sí mismo por autogeneración.</a:t>
            </a:r>
          </a:p>
          <a:p>
            <a:pPr eaLnBrk="1" hangingPunct="1">
              <a:lnSpc>
                <a:spcPct val="90000"/>
              </a:lnSpc>
              <a:buNone/>
              <a:defRPr/>
            </a:pPr>
            <a:r>
              <a:rPr lang="es-ES" altLang="en-US" sz="2400" i="1" dirty="0">
                <a:solidFill>
                  <a:srgbClr val="FFFF99"/>
                </a:solidFill>
              </a:rPr>
              <a:t>Otras deidades se formaron por estornudos divinos, escupir o masturbarse.</a:t>
            </a:r>
          </a:p>
          <a:p>
            <a:pPr eaLnBrk="1" hangingPunct="1">
              <a:lnSpc>
                <a:spcPct val="90000"/>
              </a:lnSpc>
              <a:buNone/>
              <a:defRPr/>
            </a:pPr>
            <a:r>
              <a:rPr lang="es-ES" altLang="en-US" sz="2400" i="1" dirty="0">
                <a:solidFill>
                  <a:srgbClr val="FFFF99"/>
                </a:solidFill>
              </a:rPr>
              <a:t>Los dioses y las diosas eran personificaciones de la naturaleza.</a:t>
            </a:r>
            <a:endParaRPr lang="en-US" altLang="en-US" sz="2400" i="1" dirty="0">
              <a:solidFill>
                <a:srgbClr val="FFFF99"/>
              </a:solidFill>
            </a:endParaRPr>
          </a:p>
        </p:txBody>
      </p:sp>
      <p:sp>
        <p:nvSpPr>
          <p:cNvPr id="98311" name="Text Box 7">
            <a:extLst>
              <a:ext uri="{FF2B5EF4-FFF2-40B4-BE49-F238E27FC236}">
                <a16:creationId xmlns:a16="http://schemas.microsoft.com/office/drawing/2014/main" id="{2AD56ED0-F746-49BD-B46D-21B13E791769}"/>
              </a:ext>
            </a:extLst>
          </p:cNvPr>
          <p:cNvSpPr txBox="1">
            <a:spLocks noChangeArrowheads="1"/>
          </p:cNvSpPr>
          <p:nvPr/>
        </p:nvSpPr>
        <p:spPr bwMode="auto">
          <a:xfrm>
            <a:off x="3505200" y="3124200"/>
            <a:ext cx="5410200"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dirty="0" err="1">
                <a:latin typeface="Wingdings" panose="05000000000000000000" pitchFamily="2" charset="2"/>
              </a:rPr>
              <a:t>ddd</a:t>
            </a:r>
            <a:r>
              <a:rPr lang="en-US" altLang="en-US" sz="1800" dirty="0">
                <a:latin typeface="Wingdings" panose="05000000000000000000" pitchFamily="2" charset="2"/>
              </a:rPr>
              <a:t>                 </a:t>
            </a:r>
            <a:r>
              <a:rPr lang="en-US" altLang="en-US" sz="1800" dirty="0" err="1">
                <a:latin typeface="Wingdings" panose="05000000000000000000" pitchFamily="2" charset="2"/>
              </a:rPr>
              <a:t>ddd</a:t>
            </a:r>
            <a:endParaRPr lang="en-US" altLang="en-US" sz="1800" dirty="0">
              <a:latin typeface="Wingdings" panose="05000000000000000000" pitchFamily="2" charset="2"/>
            </a:endParaRPr>
          </a:p>
          <a:p>
            <a:pPr eaLnBrk="1" hangingPunct="1">
              <a:spcBef>
                <a:spcPct val="50000"/>
              </a:spcBef>
              <a:buClrTx/>
              <a:buSzTx/>
              <a:buFontTx/>
              <a:buNone/>
            </a:pPr>
            <a:endParaRPr lang="en-US" altLang="en-US" sz="1800" dirty="0">
              <a:latin typeface="Wingdings" panose="05000000000000000000" pitchFamily="2" charset="2"/>
            </a:endParaRPr>
          </a:p>
          <a:p>
            <a:pPr eaLnBrk="1" hangingPunct="1">
              <a:spcBef>
                <a:spcPct val="50000"/>
              </a:spcBef>
              <a:buClrTx/>
              <a:buSzTx/>
              <a:buFontTx/>
              <a:buNone/>
            </a:pPr>
            <a:r>
              <a:rPr lang="en-US" altLang="en-US" sz="1800" dirty="0" err="1">
                <a:latin typeface="Wingdings" panose="05000000000000000000" pitchFamily="2" charset="2"/>
              </a:rPr>
              <a:t>hhhhhhhhhhhhhhhhhhhhhhhh</a:t>
            </a:r>
            <a:r>
              <a:rPr lang="en-US" altLang="en-US" sz="2400" b="1" dirty="0" err="1">
                <a:solidFill>
                  <a:srgbClr val="FFFF66"/>
                </a:solidFill>
              </a:rPr>
              <a:t>NUN</a:t>
            </a:r>
            <a:r>
              <a:rPr lang="en-US" altLang="en-US" sz="2400" b="1" dirty="0"/>
              <a:t> (= </a:t>
            </a:r>
            <a:r>
              <a:rPr lang="en-US" altLang="en-US" sz="2400" b="1" dirty="0" err="1"/>
              <a:t>aguas</a:t>
            </a:r>
            <a:r>
              <a:rPr lang="en-US" altLang="en-US" sz="2400" b="1" dirty="0"/>
              <a:t> </a:t>
            </a:r>
            <a:r>
              <a:rPr lang="en-US" altLang="en-US" sz="2400" b="1" dirty="0" err="1"/>
              <a:t>primitivas</a:t>
            </a:r>
            <a:r>
              <a:rPr lang="en-US" altLang="en-US" sz="2400" b="1" dirty="0"/>
              <a:t>)</a:t>
            </a:r>
            <a:r>
              <a:rPr lang="en-US" altLang="en-US" sz="2400" dirty="0"/>
              <a:t> </a:t>
            </a:r>
            <a:r>
              <a:rPr lang="en-US" altLang="en-US" sz="1800" dirty="0" err="1">
                <a:latin typeface="Wingdings" panose="05000000000000000000" pitchFamily="2" charset="2"/>
              </a:rPr>
              <a:t>hhh</a:t>
            </a:r>
            <a:endParaRPr lang="en-US" altLang="en-US" sz="1800" dirty="0">
              <a:latin typeface="Wingdings" panose="05000000000000000000" pitchFamily="2" charset="2"/>
            </a:endParaRPr>
          </a:p>
        </p:txBody>
      </p:sp>
      <p:sp>
        <p:nvSpPr>
          <p:cNvPr id="98312" name="Line 8">
            <a:extLst>
              <a:ext uri="{FF2B5EF4-FFF2-40B4-BE49-F238E27FC236}">
                <a16:creationId xmlns:a16="http://schemas.microsoft.com/office/drawing/2014/main" id="{39F56DA5-4412-4C92-91D3-BED0FF39165C}"/>
              </a:ext>
            </a:extLst>
          </p:cNvPr>
          <p:cNvSpPr>
            <a:spLocks noChangeShapeType="1"/>
          </p:cNvSpPr>
          <p:nvPr/>
        </p:nvSpPr>
        <p:spPr bwMode="auto">
          <a:xfrm>
            <a:off x="3581400" y="2209800"/>
            <a:ext cx="525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3" name="Line 9">
            <a:extLst>
              <a:ext uri="{FF2B5EF4-FFF2-40B4-BE49-F238E27FC236}">
                <a16:creationId xmlns:a16="http://schemas.microsoft.com/office/drawing/2014/main" id="{777F6B22-8F02-43EF-B8F9-D01AEE492718}"/>
              </a:ext>
            </a:extLst>
          </p:cNvPr>
          <p:cNvSpPr>
            <a:spLocks noChangeShapeType="1"/>
          </p:cNvSpPr>
          <p:nvPr/>
        </p:nvSpPr>
        <p:spPr bwMode="auto">
          <a:xfrm>
            <a:off x="3581400" y="2209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4" name="Line 10">
            <a:extLst>
              <a:ext uri="{FF2B5EF4-FFF2-40B4-BE49-F238E27FC236}">
                <a16:creationId xmlns:a16="http://schemas.microsoft.com/office/drawing/2014/main" id="{660D57E9-4FBF-4942-A02F-C76ED31918F3}"/>
              </a:ext>
            </a:extLst>
          </p:cNvPr>
          <p:cNvSpPr>
            <a:spLocks noChangeShapeType="1"/>
          </p:cNvSpPr>
          <p:nvPr/>
        </p:nvSpPr>
        <p:spPr bwMode="auto">
          <a:xfrm>
            <a:off x="8839200" y="2209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11">
            <a:extLst>
              <a:ext uri="{FF2B5EF4-FFF2-40B4-BE49-F238E27FC236}">
                <a16:creationId xmlns:a16="http://schemas.microsoft.com/office/drawing/2014/main" id="{71C1BCAB-94D8-45DF-A8C3-78337A973E0C}"/>
              </a:ext>
            </a:extLst>
          </p:cNvPr>
          <p:cNvSpPr>
            <a:spLocks noChangeShapeType="1"/>
          </p:cNvSpPr>
          <p:nvPr/>
        </p:nvSpPr>
        <p:spPr bwMode="auto">
          <a:xfrm>
            <a:off x="4267200" y="26670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2">
            <a:extLst>
              <a:ext uri="{FF2B5EF4-FFF2-40B4-BE49-F238E27FC236}">
                <a16:creationId xmlns:a16="http://schemas.microsoft.com/office/drawing/2014/main" id="{C72CB1D7-30F4-47C6-81B6-83F03B8231CF}"/>
              </a:ext>
            </a:extLst>
          </p:cNvPr>
          <p:cNvSpPr>
            <a:spLocks noChangeShapeType="1"/>
          </p:cNvSpPr>
          <p:nvPr/>
        </p:nvSpPr>
        <p:spPr bwMode="auto">
          <a:xfrm flipV="1">
            <a:off x="3581400" y="2667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Line 13">
            <a:extLst>
              <a:ext uri="{FF2B5EF4-FFF2-40B4-BE49-F238E27FC236}">
                <a16:creationId xmlns:a16="http://schemas.microsoft.com/office/drawing/2014/main" id="{20D5E03F-5C1C-4555-83F1-0347CBEF295B}"/>
              </a:ext>
            </a:extLst>
          </p:cNvPr>
          <p:cNvSpPr>
            <a:spLocks noChangeShapeType="1"/>
          </p:cNvSpPr>
          <p:nvPr/>
        </p:nvSpPr>
        <p:spPr bwMode="auto">
          <a:xfrm flipH="1" flipV="1">
            <a:off x="8153400" y="2667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8" name="Line 14">
            <a:extLst>
              <a:ext uri="{FF2B5EF4-FFF2-40B4-BE49-F238E27FC236}">
                <a16:creationId xmlns:a16="http://schemas.microsoft.com/office/drawing/2014/main" id="{FF67AB91-FC04-443A-913A-19410B86D4E4}"/>
              </a:ext>
            </a:extLst>
          </p:cNvPr>
          <p:cNvSpPr>
            <a:spLocks noChangeShapeType="1"/>
          </p:cNvSpPr>
          <p:nvPr/>
        </p:nvSpPr>
        <p:spPr bwMode="auto">
          <a:xfrm>
            <a:off x="4267200" y="3352800"/>
            <a:ext cx="388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0" name="Line 16">
            <a:extLst>
              <a:ext uri="{FF2B5EF4-FFF2-40B4-BE49-F238E27FC236}">
                <a16:creationId xmlns:a16="http://schemas.microsoft.com/office/drawing/2014/main" id="{401FE34C-443F-4151-B69E-740D4E43024D}"/>
              </a:ext>
            </a:extLst>
          </p:cNvPr>
          <p:cNvSpPr>
            <a:spLocks noChangeShapeType="1"/>
          </p:cNvSpPr>
          <p:nvPr/>
        </p:nvSpPr>
        <p:spPr bwMode="auto">
          <a:xfrm>
            <a:off x="3581400" y="3886200"/>
            <a:ext cx="525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1" name="Line 17">
            <a:extLst>
              <a:ext uri="{FF2B5EF4-FFF2-40B4-BE49-F238E27FC236}">
                <a16:creationId xmlns:a16="http://schemas.microsoft.com/office/drawing/2014/main" id="{967B163F-242D-496D-932F-2B3ED8F21D44}"/>
              </a:ext>
            </a:extLst>
          </p:cNvPr>
          <p:cNvSpPr>
            <a:spLocks noChangeShapeType="1"/>
          </p:cNvSpPr>
          <p:nvPr/>
        </p:nvSpPr>
        <p:spPr bwMode="auto">
          <a:xfrm>
            <a:off x="3581400" y="3276600"/>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2" name="Line 18">
            <a:extLst>
              <a:ext uri="{FF2B5EF4-FFF2-40B4-BE49-F238E27FC236}">
                <a16:creationId xmlns:a16="http://schemas.microsoft.com/office/drawing/2014/main" id="{53A28EE7-48A5-44B7-B04C-13D0CC3A6B69}"/>
              </a:ext>
            </a:extLst>
          </p:cNvPr>
          <p:cNvSpPr>
            <a:spLocks noChangeShapeType="1"/>
          </p:cNvSpPr>
          <p:nvPr/>
        </p:nvSpPr>
        <p:spPr bwMode="auto">
          <a:xfrm>
            <a:off x="8839200" y="3276600"/>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3" name="Line 19">
            <a:extLst>
              <a:ext uri="{FF2B5EF4-FFF2-40B4-BE49-F238E27FC236}">
                <a16:creationId xmlns:a16="http://schemas.microsoft.com/office/drawing/2014/main" id="{15689E97-0EFB-4615-95F2-C7BFE87921B0}"/>
              </a:ext>
            </a:extLst>
          </p:cNvPr>
          <p:cNvSpPr>
            <a:spLocks noChangeShapeType="1"/>
          </p:cNvSpPr>
          <p:nvPr/>
        </p:nvSpPr>
        <p:spPr bwMode="auto">
          <a:xfrm>
            <a:off x="4267200" y="51054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4" name="Line 20">
            <a:extLst>
              <a:ext uri="{FF2B5EF4-FFF2-40B4-BE49-F238E27FC236}">
                <a16:creationId xmlns:a16="http://schemas.microsoft.com/office/drawing/2014/main" id="{79FE5618-3181-4AB1-9653-5DD1A14B250E}"/>
              </a:ext>
            </a:extLst>
          </p:cNvPr>
          <p:cNvSpPr>
            <a:spLocks noChangeShapeType="1"/>
          </p:cNvSpPr>
          <p:nvPr/>
        </p:nvSpPr>
        <p:spPr bwMode="auto">
          <a:xfrm flipV="1">
            <a:off x="8153400" y="4953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5" name="Line 21">
            <a:extLst>
              <a:ext uri="{FF2B5EF4-FFF2-40B4-BE49-F238E27FC236}">
                <a16:creationId xmlns:a16="http://schemas.microsoft.com/office/drawing/2014/main" id="{BC115DD6-41BC-4937-90D1-96302DC45506}"/>
              </a:ext>
            </a:extLst>
          </p:cNvPr>
          <p:cNvSpPr>
            <a:spLocks noChangeShapeType="1"/>
          </p:cNvSpPr>
          <p:nvPr/>
        </p:nvSpPr>
        <p:spPr bwMode="auto">
          <a:xfrm flipH="1" flipV="1">
            <a:off x="3581400" y="49530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6" name="Line 22">
            <a:extLst>
              <a:ext uri="{FF2B5EF4-FFF2-40B4-BE49-F238E27FC236}">
                <a16:creationId xmlns:a16="http://schemas.microsoft.com/office/drawing/2014/main" id="{8D1A9F0B-111A-47C0-8F1F-AD97CA533DB7}"/>
              </a:ext>
            </a:extLst>
          </p:cNvPr>
          <p:cNvSpPr>
            <a:spLocks noChangeShapeType="1"/>
          </p:cNvSpPr>
          <p:nvPr/>
        </p:nvSpPr>
        <p:spPr bwMode="auto">
          <a:xfrm>
            <a:off x="3581400" y="495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7" name="Line 23">
            <a:extLst>
              <a:ext uri="{FF2B5EF4-FFF2-40B4-BE49-F238E27FC236}">
                <a16:creationId xmlns:a16="http://schemas.microsoft.com/office/drawing/2014/main" id="{7F5C0A2F-51BF-4232-9167-BFE842D9223B}"/>
              </a:ext>
            </a:extLst>
          </p:cNvPr>
          <p:cNvSpPr>
            <a:spLocks noChangeShapeType="1"/>
          </p:cNvSpPr>
          <p:nvPr/>
        </p:nvSpPr>
        <p:spPr bwMode="auto">
          <a:xfrm>
            <a:off x="8839200" y="495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8" name="Line 24">
            <a:extLst>
              <a:ext uri="{FF2B5EF4-FFF2-40B4-BE49-F238E27FC236}">
                <a16:creationId xmlns:a16="http://schemas.microsoft.com/office/drawing/2014/main" id="{0CAC38A5-2732-4E07-AE3E-F61DF2A49AD9}"/>
              </a:ext>
            </a:extLst>
          </p:cNvPr>
          <p:cNvSpPr>
            <a:spLocks noChangeShapeType="1"/>
          </p:cNvSpPr>
          <p:nvPr/>
        </p:nvSpPr>
        <p:spPr bwMode="auto">
          <a:xfrm>
            <a:off x="3581400" y="5562600"/>
            <a:ext cx="525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9" name="Text Box 25">
            <a:extLst>
              <a:ext uri="{FF2B5EF4-FFF2-40B4-BE49-F238E27FC236}">
                <a16:creationId xmlns:a16="http://schemas.microsoft.com/office/drawing/2014/main" id="{C0FE936C-0C2E-4A62-A7F5-EC4A69625D8A}"/>
              </a:ext>
            </a:extLst>
          </p:cNvPr>
          <p:cNvSpPr txBox="1">
            <a:spLocks noChangeArrowheads="1"/>
          </p:cNvSpPr>
          <p:nvPr/>
        </p:nvSpPr>
        <p:spPr bwMode="auto">
          <a:xfrm>
            <a:off x="3505200" y="2209800"/>
            <a:ext cx="55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dirty="0">
                <a:solidFill>
                  <a:srgbClr val="FFFF66"/>
                </a:solidFill>
              </a:rPr>
              <a:t>NUT</a:t>
            </a:r>
            <a:r>
              <a:rPr lang="en-US" altLang="en-US" sz="2400" b="1" dirty="0"/>
              <a:t> (= la </a:t>
            </a:r>
            <a:r>
              <a:rPr lang="en-US" altLang="en-US" sz="2400" b="1" dirty="0" err="1"/>
              <a:t>placa</a:t>
            </a:r>
            <a:r>
              <a:rPr lang="en-US" altLang="en-US" sz="2400" b="1" dirty="0"/>
              <a:t> superior, los </a:t>
            </a:r>
            <a:r>
              <a:rPr lang="en-US" altLang="en-US" sz="2400" b="1" dirty="0" err="1"/>
              <a:t>cielos</a:t>
            </a:r>
            <a:r>
              <a:rPr lang="en-US" altLang="en-US" sz="2400" b="1" dirty="0"/>
              <a:t>)</a:t>
            </a:r>
          </a:p>
        </p:txBody>
      </p:sp>
      <p:sp>
        <p:nvSpPr>
          <p:cNvPr id="98330" name="Text Box 26">
            <a:extLst>
              <a:ext uri="{FF2B5EF4-FFF2-40B4-BE49-F238E27FC236}">
                <a16:creationId xmlns:a16="http://schemas.microsoft.com/office/drawing/2014/main" id="{E9E6A9E3-B3A5-4E22-B27F-3047835C0596}"/>
              </a:ext>
            </a:extLst>
          </p:cNvPr>
          <p:cNvSpPr txBox="1">
            <a:spLocks noChangeArrowheads="1"/>
          </p:cNvSpPr>
          <p:nvPr/>
        </p:nvSpPr>
        <p:spPr bwMode="auto">
          <a:xfrm>
            <a:off x="5334000" y="2743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a:solidFill>
                  <a:srgbClr val="FFFF66"/>
                </a:solidFill>
              </a:rPr>
              <a:t>SHU</a:t>
            </a:r>
            <a:r>
              <a:rPr lang="en-US" altLang="en-US" sz="2400" b="1"/>
              <a:t> (= air)</a:t>
            </a:r>
          </a:p>
        </p:txBody>
      </p:sp>
      <p:sp>
        <p:nvSpPr>
          <p:cNvPr id="98331" name="Text Box 27">
            <a:extLst>
              <a:ext uri="{FF2B5EF4-FFF2-40B4-BE49-F238E27FC236}">
                <a16:creationId xmlns:a16="http://schemas.microsoft.com/office/drawing/2014/main" id="{A4D32308-5BE8-4D47-ACB5-090676CFD728}"/>
              </a:ext>
            </a:extLst>
          </p:cNvPr>
          <p:cNvSpPr txBox="1">
            <a:spLocks noChangeArrowheads="1"/>
          </p:cNvSpPr>
          <p:nvPr/>
        </p:nvSpPr>
        <p:spPr bwMode="auto">
          <a:xfrm>
            <a:off x="3810000" y="3352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dirty="0">
                <a:solidFill>
                  <a:srgbClr val="FFFF66"/>
                </a:solidFill>
              </a:rPr>
              <a:t>GEB</a:t>
            </a:r>
            <a:r>
              <a:rPr lang="en-US" altLang="en-US" sz="2400" b="1" dirty="0"/>
              <a:t> (= la </a:t>
            </a:r>
            <a:r>
              <a:rPr lang="en-US" altLang="en-US" sz="2400" b="1" dirty="0" err="1"/>
              <a:t>placa</a:t>
            </a:r>
            <a:r>
              <a:rPr lang="en-US" altLang="en-US" sz="2400" b="1" dirty="0"/>
              <a:t> inferior, la tierra)</a:t>
            </a:r>
          </a:p>
        </p:txBody>
      </p:sp>
      <p:sp>
        <p:nvSpPr>
          <p:cNvPr id="16408" name="Text Box 28">
            <a:extLst>
              <a:ext uri="{FF2B5EF4-FFF2-40B4-BE49-F238E27FC236}">
                <a16:creationId xmlns:a16="http://schemas.microsoft.com/office/drawing/2014/main" id="{E2FCBDB7-AD88-486F-939C-145B0799165D}"/>
              </a:ext>
            </a:extLst>
          </p:cNvPr>
          <p:cNvSpPr txBox="1">
            <a:spLocks noChangeArrowheads="1"/>
          </p:cNvSpPr>
          <p:nvPr/>
        </p:nvSpPr>
        <p:spPr bwMode="auto">
          <a:xfrm>
            <a:off x="5105400" y="4724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US" altLang="en-US" sz="2400" b="1"/>
          </a:p>
        </p:txBody>
      </p:sp>
      <p:sp>
        <p:nvSpPr>
          <p:cNvPr id="98333" name="Text Box 29">
            <a:extLst>
              <a:ext uri="{FF2B5EF4-FFF2-40B4-BE49-F238E27FC236}">
                <a16:creationId xmlns:a16="http://schemas.microsoft.com/office/drawing/2014/main" id="{9550DEDB-283F-43CC-922F-91347AE4189C}"/>
              </a:ext>
            </a:extLst>
          </p:cNvPr>
          <p:cNvSpPr txBox="1">
            <a:spLocks noChangeArrowheads="1"/>
          </p:cNvSpPr>
          <p:nvPr/>
        </p:nvSpPr>
        <p:spPr bwMode="auto">
          <a:xfrm>
            <a:off x="4800600" y="51054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dirty="0">
                <a:solidFill>
                  <a:srgbClr val="FFFF66"/>
                </a:solidFill>
              </a:rPr>
              <a:t>NAUNET</a:t>
            </a:r>
            <a:r>
              <a:rPr lang="en-US" altLang="en-US" sz="2400" b="1" dirty="0"/>
              <a:t> (= </a:t>
            </a:r>
            <a:r>
              <a:rPr lang="en-US" altLang="en-US" sz="2400" b="1" dirty="0" err="1"/>
              <a:t>caos</a:t>
            </a:r>
            <a:r>
              <a:rPr lang="en-US" altLang="en-US" sz="2400" b="1" dirty="0"/>
              <a:t>)</a:t>
            </a:r>
          </a:p>
        </p:txBody>
      </p:sp>
      <p:sp>
        <p:nvSpPr>
          <p:cNvPr id="98334" name="Text Box 30">
            <a:extLst>
              <a:ext uri="{FF2B5EF4-FFF2-40B4-BE49-F238E27FC236}">
                <a16:creationId xmlns:a16="http://schemas.microsoft.com/office/drawing/2014/main" id="{97BCFFDE-6FD3-4330-BC03-6AB4A8F3F5C6}"/>
              </a:ext>
            </a:extLst>
          </p:cNvPr>
          <p:cNvSpPr txBox="1">
            <a:spLocks noChangeArrowheads="1"/>
          </p:cNvSpPr>
          <p:nvPr/>
        </p:nvSpPr>
        <p:spPr bwMode="auto">
          <a:xfrm>
            <a:off x="4191000" y="1219200"/>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defRPr/>
            </a:pPr>
            <a:r>
              <a:rPr lang="en-US" altLang="en-US" sz="4400" dirty="0" err="1">
                <a:solidFill>
                  <a:schemeClr val="hlink"/>
                </a:solidFill>
                <a:effectLst>
                  <a:outerShdw blurRad="38100" dist="38100" dir="2700000" algn="tl">
                    <a:srgbClr val="000000">
                      <a:alpha val="43137"/>
                    </a:srgbClr>
                  </a:outerShdw>
                </a:effectLst>
                <a:latin typeface="Mistral" panose="03090702030407020403" pitchFamily="66" charset="0"/>
              </a:rPr>
              <a:t>Cosmologia</a:t>
            </a:r>
            <a:r>
              <a:rPr lang="en-US" altLang="en-US" sz="4400" dirty="0">
                <a:solidFill>
                  <a:schemeClr val="hlink"/>
                </a:solidFill>
                <a:effectLst>
                  <a:outerShdw blurRad="38100" dist="38100" dir="2700000" algn="tl">
                    <a:srgbClr val="000000">
                      <a:alpha val="43137"/>
                    </a:srgbClr>
                  </a:outerShdw>
                </a:effectLst>
                <a:latin typeface="Mistral" panose="03090702030407020403" pitchFamily="66" charset="0"/>
              </a:rPr>
              <a:t> </a:t>
            </a:r>
            <a:r>
              <a:rPr lang="en-US" altLang="en-US" sz="4400" dirty="0" err="1">
                <a:solidFill>
                  <a:schemeClr val="hlink"/>
                </a:solidFill>
                <a:effectLst>
                  <a:outerShdw blurRad="38100" dist="38100" dir="2700000" algn="tl">
                    <a:srgbClr val="000000">
                      <a:alpha val="43137"/>
                    </a:srgbClr>
                  </a:outerShdw>
                </a:effectLst>
                <a:latin typeface="Mistral" panose="03090702030407020403" pitchFamily="66" charset="0"/>
              </a:rPr>
              <a:t>Egipcia</a:t>
            </a:r>
            <a:endParaRPr lang="en-US" altLang="en-US" sz="4400" dirty="0">
              <a:solidFill>
                <a:schemeClr val="hlink"/>
              </a:solidFill>
              <a:effectLst>
                <a:outerShdw blurRad="38100" dist="38100" dir="2700000" algn="tl">
                  <a:srgbClr val="000000">
                    <a:alpha val="43137"/>
                  </a:srgbClr>
                </a:outerShdw>
              </a:effectLst>
              <a:latin typeface="Mistral" panose="03090702030407020403" pitchFamily="66" charset="0"/>
            </a:endParaRPr>
          </a:p>
        </p:txBody>
      </p:sp>
      <p:sp>
        <p:nvSpPr>
          <p:cNvPr id="2" name="Slide Number Placeholder 1">
            <a:extLst>
              <a:ext uri="{FF2B5EF4-FFF2-40B4-BE49-F238E27FC236}">
                <a16:creationId xmlns:a16="http://schemas.microsoft.com/office/drawing/2014/main" id="{B84A42CB-7101-4035-B0BA-02CDA36D204C}"/>
              </a:ext>
            </a:extLst>
          </p:cNvPr>
          <p:cNvSpPr>
            <a:spLocks noGrp="1"/>
          </p:cNvSpPr>
          <p:nvPr>
            <p:ph type="sldNum" sz="quarter" idx="12"/>
          </p:nvPr>
        </p:nvSpPr>
        <p:spPr/>
        <p:txBody>
          <a:bodyPr/>
          <a:lstStyle/>
          <a:p>
            <a:pPr>
              <a:defRPr/>
            </a:pPr>
            <a:fld id="{5B6A1AFD-A4D1-4E56-BED0-9BD596A5AC57}" type="slidenum">
              <a:rPr lang="en-US" altLang="en-US" smtClean="0"/>
              <a:pPr>
                <a:defRPr/>
              </a:pPr>
              <a:t>13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307">
                                            <p:bg/>
                                          </p:spTgt>
                                        </p:tgtEl>
                                        <p:attrNameLst>
                                          <p:attrName>style.visibility</p:attrName>
                                        </p:attrNameLst>
                                      </p:cBhvr>
                                      <p:to>
                                        <p:strVal val="visible"/>
                                      </p:to>
                                    </p:set>
                                    <p:animEffect transition="in" filter="randombar(horizontal)">
                                      <p:cBhvr>
                                        <p:cTn id="7" dur="500"/>
                                        <p:tgtEl>
                                          <p:spTgt spid="9830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8307">
                                            <p:txEl>
                                              <p:pRg st="0" end="0"/>
                                            </p:txEl>
                                          </p:spTgt>
                                        </p:tgtEl>
                                        <p:attrNameLst>
                                          <p:attrName>style.visibility</p:attrName>
                                        </p:attrNameLst>
                                      </p:cBhvr>
                                      <p:to>
                                        <p:strVal val="visible"/>
                                      </p:to>
                                    </p:set>
                                    <p:animEffect transition="in" filter="randombar(horizontal)">
                                      <p:cBhvr>
                                        <p:cTn id="10" dur="500"/>
                                        <p:tgtEl>
                                          <p:spTgt spid="983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98334">
                                            <p:txEl>
                                              <p:pRg st="0" end="0"/>
                                            </p:txEl>
                                          </p:spTgt>
                                        </p:tgtEl>
                                        <p:attrNameLst>
                                          <p:attrName>style.visibility</p:attrName>
                                        </p:attrNameLst>
                                      </p:cBhvr>
                                      <p:to>
                                        <p:strVal val="visible"/>
                                      </p:to>
                                    </p:set>
                                    <p:anim calcmode="lin" valueType="num">
                                      <p:cBhvr>
                                        <p:cTn id="15" dur="500" fill="hold"/>
                                        <p:tgtEl>
                                          <p:spTgt spid="9833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83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8329">
                                            <p:txEl>
                                              <p:pRg st="0" end="0"/>
                                            </p:txEl>
                                          </p:spTgt>
                                        </p:tgtEl>
                                        <p:attrNameLst>
                                          <p:attrName>style.visibility</p:attrName>
                                        </p:attrNameLst>
                                      </p:cBhvr>
                                      <p:to>
                                        <p:strVal val="visible"/>
                                      </p:to>
                                    </p:set>
                                    <p:animEffect transition="in" filter="fade">
                                      <p:cBhvr>
                                        <p:cTn id="21" dur="500"/>
                                        <p:tgtEl>
                                          <p:spTgt spid="9832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8316"/>
                                        </p:tgtEl>
                                        <p:attrNameLst>
                                          <p:attrName>style.visibility</p:attrName>
                                        </p:attrNameLst>
                                      </p:cBhvr>
                                      <p:to>
                                        <p:strVal val="visible"/>
                                      </p:to>
                                    </p:set>
                                    <p:animEffect transition="in" filter="fade">
                                      <p:cBhvr>
                                        <p:cTn id="24" dur="500"/>
                                        <p:tgtEl>
                                          <p:spTgt spid="98316"/>
                                        </p:tgtEl>
                                      </p:cBhvr>
                                    </p:animEffect>
                                  </p:childTnLst>
                                </p:cTn>
                              </p:par>
                              <p:par>
                                <p:cTn id="25" presetID="10" presetClass="entr" presetSubtype="0" fill="hold" nodeType="withEffect">
                                  <p:stCondLst>
                                    <p:cond delay="0"/>
                                  </p:stCondLst>
                                  <p:childTnLst>
                                    <p:set>
                                      <p:cBhvr>
                                        <p:cTn id="26" dur="1" fill="hold">
                                          <p:stCondLst>
                                            <p:cond delay="0"/>
                                          </p:stCondLst>
                                        </p:cTn>
                                        <p:tgtEl>
                                          <p:spTgt spid="98313"/>
                                        </p:tgtEl>
                                        <p:attrNameLst>
                                          <p:attrName>style.visibility</p:attrName>
                                        </p:attrNameLst>
                                      </p:cBhvr>
                                      <p:to>
                                        <p:strVal val="visible"/>
                                      </p:to>
                                    </p:set>
                                    <p:animEffect transition="in" filter="fade">
                                      <p:cBhvr>
                                        <p:cTn id="27" dur="500"/>
                                        <p:tgtEl>
                                          <p:spTgt spid="98313"/>
                                        </p:tgtEl>
                                      </p:cBhvr>
                                    </p:animEffect>
                                  </p:childTnLst>
                                </p:cTn>
                              </p:par>
                              <p:par>
                                <p:cTn id="28" presetID="10" presetClass="entr" presetSubtype="0" fill="hold" nodeType="withEffect">
                                  <p:stCondLst>
                                    <p:cond delay="0"/>
                                  </p:stCondLst>
                                  <p:childTnLst>
                                    <p:set>
                                      <p:cBhvr>
                                        <p:cTn id="29" dur="1" fill="hold">
                                          <p:stCondLst>
                                            <p:cond delay="0"/>
                                          </p:stCondLst>
                                        </p:cTn>
                                        <p:tgtEl>
                                          <p:spTgt spid="98317"/>
                                        </p:tgtEl>
                                        <p:attrNameLst>
                                          <p:attrName>style.visibility</p:attrName>
                                        </p:attrNameLst>
                                      </p:cBhvr>
                                      <p:to>
                                        <p:strVal val="visible"/>
                                      </p:to>
                                    </p:set>
                                    <p:animEffect transition="in" filter="fade">
                                      <p:cBhvr>
                                        <p:cTn id="30" dur="500"/>
                                        <p:tgtEl>
                                          <p:spTgt spid="98317"/>
                                        </p:tgtEl>
                                      </p:cBhvr>
                                    </p:animEffect>
                                  </p:childTnLst>
                                </p:cTn>
                              </p:par>
                              <p:par>
                                <p:cTn id="31" presetID="10" presetClass="entr" presetSubtype="0" fill="hold" nodeType="withEffect">
                                  <p:stCondLst>
                                    <p:cond delay="0"/>
                                  </p:stCondLst>
                                  <p:childTnLst>
                                    <p:set>
                                      <p:cBhvr>
                                        <p:cTn id="32" dur="1" fill="hold">
                                          <p:stCondLst>
                                            <p:cond delay="0"/>
                                          </p:stCondLst>
                                        </p:cTn>
                                        <p:tgtEl>
                                          <p:spTgt spid="98314"/>
                                        </p:tgtEl>
                                        <p:attrNameLst>
                                          <p:attrName>style.visibility</p:attrName>
                                        </p:attrNameLst>
                                      </p:cBhvr>
                                      <p:to>
                                        <p:strVal val="visible"/>
                                      </p:to>
                                    </p:set>
                                    <p:animEffect transition="in" filter="fade">
                                      <p:cBhvr>
                                        <p:cTn id="33" dur="500"/>
                                        <p:tgtEl>
                                          <p:spTgt spid="98314"/>
                                        </p:tgtEl>
                                      </p:cBhvr>
                                    </p:animEffect>
                                  </p:childTnLst>
                                </p:cTn>
                              </p:par>
                              <p:par>
                                <p:cTn id="34" presetID="10" presetClass="entr" presetSubtype="0" fill="hold" nodeType="withEffect">
                                  <p:stCondLst>
                                    <p:cond delay="0"/>
                                  </p:stCondLst>
                                  <p:childTnLst>
                                    <p:set>
                                      <p:cBhvr>
                                        <p:cTn id="35" dur="1" fill="hold">
                                          <p:stCondLst>
                                            <p:cond delay="0"/>
                                          </p:stCondLst>
                                        </p:cTn>
                                        <p:tgtEl>
                                          <p:spTgt spid="98312"/>
                                        </p:tgtEl>
                                        <p:attrNameLst>
                                          <p:attrName>style.visibility</p:attrName>
                                        </p:attrNameLst>
                                      </p:cBhvr>
                                      <p:to>
                                        <p:strVal val="visible"/>
                                      </p:to>
                                    </p:set>
                                    <p:animEffect transition="in" filter="fade">
                                      <p:cBhvr>
                                        <p:cTn id="36" dur="500"/>
                                        <p:tgtEl>
                                          <p:spTgt spid="98312"/>
                                        </p:tgtEl>
                                      </p:cBhvr>
                                    </p:animEffect>
                                  </p:childTnLst>
                                </p:cTn>
                              </p:par>
                              <p:par>
                                <p:cTn id="37" presetID="10" presetClass="entr" presetSubtype="0" fill="hold" nodeType="withEffect">
                                  <p:stCondLst>
                                    <p:cond delay="0"/>
                                  </p:stCondLst>
                                  <p:childTnLst>
                                    <p:set>
                                      <p:cBhvr>
                                        <p:cTn id="38" dur="1" fill="hold">
                                          <p:stCondLst>
                                            <p:cond delay="0"/>
                                          </p:stCondLst>
                                        </p:cTn>
                                        <p:tgtEl>
                                          <p:spTgt spid="98315"/>
                                        </p:tgtEl>
                                        <p:attrNameLst>
                                          <p:attrName>style.visibility</p:attrName>
                                        </p:attrNameLst>
                                      </p:cBhvr>
                                      <p:to>
                                        <p:strVal val="visible"/>
                                      </p:to>
                                    </p:set>
                                    <p:animEffect transition="in" filter="fade">
                                      <p:cBhvr>
                                        <p:cTn id="39" dur="500"/>
                                        <p:tgtEl>
                                          <p:spTgt spid="983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98330">
                                            <p:txEl>
                                              <p:pRg st="0" end="0"/>
                                            </p:txEl>
                                          </p:spTgt>
                                        </p:tgtEl>
                                        <p:attrNameLst>
                                          <p:attrName>style.visibility</p:attrName>
                                        </p:attrNameLst>
                                      </p:cBhvr>
                                      <p:to>
                                        <p:strVal val="visible"/>
                                      </p:to>
                                    </p:set>
                                    <p:animEffect transition="in" filter="fade">
                                      <p:cBhvr>
                                        <p:cTn id="44" dur="500"/>
                                        <p:tgtEl>
                                          <p:spTgt spid="98330">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8331"/>
                                        </p:tgtEl>
                                        <p:attrNameLst>
                                          <p:attrName>style.visibility</p:attrName>
                                        </p:attrNameLst>
                                      </p:cBhvr>
                                      <p:to>
                                        <p:strVal val="visible"/>
                                      </p:to>
                                    </p:set>
                                    <p:animEffect transition="in" filter="fade">
                                      <p:cBhvr>
                                        <p:cTn id="49" dur="500"/>
                                        <p:tgtEl>
                                          <p:spTgt spid="98331"/>
                                        </p:tgtEl>
                                      </p:cBhvr>
                                    </p:animEffect>
                                  </p:childTnLst>
                                </p:cTn>
                              </p:par>
                              <p:par>
                                <p:cTn id="50" presetID="10" presetClass="entr" presetSubtype="0" fill="hold" nodeType="withEffect">
                                  <p:stCondLst>
                                    <p:cond delay="0"/>
                                  </p:stCondLst>
                                  <p:childTnLst>
                                    <p:set>
                                      <p:cBhvr>
                                        <p:cTn id="51" dur="1" fill="hold">
                                          <p:stCondLst>
                                            <p:cond delay="0"/>
                                          </p:stCondLst>
                                        </p:cTn>
                                        <p:tgtEl>
                                          <p:spTgt spid="98318"/>
                                        </p:tgtEl>
                                        <p:attrNameLst>
                                          <p:attrName>style.visibility</p:attrName>
                                        </p:attrNameLst>
                                      </p:cBhvr>
                                      <p:to>
                                        <p:strVal val="visible"/>
                                      </p:to>
                                    </p:set>
                                    <p:animEffect transition="in" filter="fade">
                                      <p:cBhvr>
                                        <p:cTn id="52" dur="500"/>
                                        <p:tgtEl>
                                          <p:spTgt spid="98318"/>
                                        </p:tgtEl>
                                      </p:cBhvr>
                                    </p:animEffect>
                                  </p:childTnLst>
                                </p:cTn>
                              </p:par>
                              <p:par>
                                <p:cTn id="53" presetID="10" presetClass="entr" presetSubtype="0" fill="hold" nodeType="withEffect">
                                  <p:stCondLst>
                                    <p:cond delay="0"/>
                                  </p:stCondLst>
                                  <p:childTnLst>
                                    <p:set>
                                      <p:cBhvr>
                                        <p:cTn id="54" dur="1" fill="hold">
                                          <p:stCondLst>
                                            <p:cond delay="0"/>
                                          </p:stCondLst>
                                        </p:cTn>
                                        <p:tgtEl>
                                          <p:spTgt spid="98322"/>
                                        </p:tgtEl>
                                        <p:attrNameLst>
                                          <p:attrName>style.visibility</p:attrName>
                                        </p:attrNameLst>
                                      </p:cBhvr>
                                      <p:to>
                                        <p:strVal val="visible"/>
                                      </p:to>
                                    </p:set>
                                    <p:animEffect transition="in" filter="fade">
                                      <p:cBhvr>
                                        <p:cTn id="55" dur="500"/>
                                        <p:tgtEl>
                                          <p:spTgt spid="98322"/>
                                        </p:tgtEl>
                                      </p:cBhvr>
                                    </p:animEffect>
                                  </p:childTnLst>
                                </p:cTn>
                              </p:par>
                              <p:par>
                                <p:cTn id="56" presetID="10" presetClass="entr" presetSubtype="0" fill="hold" nodeType="withEffect">
                                  <p:stCondLst>
                                    <p:cond delay="0"/>
                                  </p:stCondLst>
                                  <p:childTnLst>
                                    <p:set>
                                      <p:cBhvr>
                                        <p:cTn id="57" dur="1" fill="hold">
                                          <p:stCondLst>
                                            <p:cond delay="0"/>
                                          </p:stCondLst>
                                        </p:cTn>
                                        <p:tgtEl>
                                          <p:spTgt spid="98321"/>
                                        </p:tgtEl>
                                        <p:attrNameLst>
                                          <p:attrName>style.visibility</p:attrName>
                                        </p:attrNameLst>
                                      </p:cBhvr>
                                      <p:to>
                                        <p:strVal val="visible"/>
                                      </p:to>
                                    </p:set>
                                    <p:animEffect transition="in" filter="fade">
                                      <p:cBhvr>
                                        <p:cTn id="58" dur="500"/>
                                        <p:tgtEl>
                                          <p:spTgt spid="98321"/>
                                        </p:tgtEl>
                                      </p:cBhvr>
                                    </p:animEffect>
                                  </p:childTnLst>
                                </p:cTn>
                              </p:par>
                              <p:par>
                                <p:cTn id="59" presetID="10" presetClass="entr" presetSubtype="0" fill="hold" nodeType="withEffect">
                                  <p:stCondLst>
                                    <p:cond delay="0"/>
                                  </p:stCondLst>
                                  <p:childTnLst>
                                    <p:set>
                                      <p:cBhvr>
                                        <p:cTn id="60" dur="1" fill="hold">
                                          <p:stCondLst>
                                            <p:cond delay="0"/>
                                          </p:stCondLst>
                                        </p:cTn>
                                        <p:tgtEl>
                                          <p:spTgt spid="98311">
                                            <p:txEl>
                                              <p:pRg st="0" end="0"/>
                                            </p:txEl>
                                          </p:spTgt>
                                        </p:tgtEl>
                                        <p:attrNameLst>
                                          <p:attrName>style.visibility</p:attrName>
                                        </p:attrNameLst>
                                      </p:cBhvr>
                                      <p:to>
                                        <p:strVal val="visible"/>
                                      </p:to>
                                    </p:set>
                                    <p:animEffect transition="in" filter="fade">
                                      <p:cBhvr>
                                        <p:cTn id="61" dur="500"/>
                                        <p:tgtEl>
                                          <p:spTgt spid="98311">
                                            <p:txEl>
                                              <p:pRg st="0" end="0"/>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98320"/>
                                        </p:tgtEl>
                                        <p:attrNameLst>
                                          <p:attrName>style.visibility</p:attrName>
                                        </p:attrNameLst>
                                      </p:cBhvr>
                                      <p:to>
                                        <p:strVal val="visible"/>
                                      </p:to>
                                    </p:set>
                                    <p:animEffect transition="in" filter="fade">
                                      <p:cBhvr>
                                        <p:cTn id="64" dur="500"/>
                                        <p:tgtEl>
                                          <p:spTgt spid="983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98311">
                                            <p:txEl>
                                              <p:pRg st="2" end="2"/>
                                            </p:txEl>
                                          </p:spTgt>
                                        </p:tgtEl>
                                        <p:attrNameLst>
                                          <p:attrName>style.visibility</p:attrName>
                                        </p:attrNameLst>
                                      </p:cBhvr>
                                      <p:to>
                                        <p:strVal val="visible"/>
                                      </p:to>
                                    </p:set>
                                    <p:animEffect transition="in" filter="fade">
                                      <p:cBhvr>
                                        <p:cTn id="69" dur="500"/>
                                        <p:tgtEl>
                                          <p:spTgt spid="98311">
                                            <p:txEl>
                                              <p:pRg st="2" end="2"/>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98333">
                                            <p:txEl>
                                              <p:pRg st="0" end="0"/>
                                            </p:txEl>
                                          </p:spTgt>
                                        </p:tgtEl>
                                        <p:attrNameLst>
                                          <p:attrName>style.visibility</p:attrName>
                                        </p:attrNameLst>
                                      </p:cBhvr>
                                      <p:to>
                                        <p:strVal val="visible"/>
                                      </p:to>
                                    </p:set>
                                    <p:animEffect transition="in" filter="fade">
                                      <p:cBhvr>
                                        <p:cTn id="74" dur="500"/>
                                        <p:tgtEl>
                                          <p:spTgt spid="98333">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98326"/>
                                        </p:tgtEl>
                                        <p:attrNameLst>
                                          <p:attrName>style.visibility</p:attrName>
                                        </p:attrNameLst>
                                      </p:cBhvr>
                                      <p:to>
                                        <p:strVal val="visible"/>
                                      </p:to>
                                    </p:set>
                                    <p:animEffect transition="in" filter="fade">
                                      <p:cBhvr>
                                        <p:cTn id="77" dur="500"/>
                                        <p:tgtEl>
                                          <p:spTgt spid="98326"/>
                                        </p:tgtEl>
                                      </p:cBhvr>
                                    </p:animEffect>
                                  </p:childTnLst>
                                </p:cTn>
                              </p:par>
                              <p:par>
                                <p:cTn id="78" presetID="10" presetClass="entr" presetSubtype="0" fill="hold" nodeType="withEffect">
                                  <p:stCondLst>
                                    <p:cond delay="0"/>
                                  </p:stCondLst>
                                  <p:childTnLst>
                                    <p:set>
                                      <p:cBhvr>
                                        <p:cTn id="79" dur="1" fill="hold">
                                          <p:stCondLst>
                                            <p:cond delay="0"/>
                                          </p:stCondLst>
                                        </p:cTn>
                                        <p:tgtEl>
                                          <p:spTgt spid="98327"/>
                                        </p:tgtEl>
                                        <p:attrNameLst>
                                          <p:attrName>style.visibility</p:attrName>
                                        </p:attrNameLst>
                                      </p:cBhvr>
                                      <p:to>
                                        <p:strVal val="visible"/>
                                      </p:to>
                                    </p:set>
                                    <p:animEffect transition="in" filter="fade">
                                      <p:cBhvr>
                                        <p:cTn id="80" dur="500"/>
                                        <p:tgtEl>
                                          <p:spTgt spid="98327"/>
                                        </p:tgtEl>
                                      </p:cBhvr>
                                    </p:animEffect>
                                  </p:childTnLst>
                                </p:cTn>
                              </p:par>
                              <p:par>
                                <p:cTn id="81" presetID="10" presetClass="entr" presetSubtype="0" fill="hold" nodeType="withEffect">
                                  <p:stCondLst>
                                    <p:cond delay="0"/>
                                  </p:stCondLst>
                                  <p:childTnLst>
                                    <p:set>
                                      <p:cBhvr>
                                        <p:cTn id="82" dur="1" fill="hold">
                                          <p:stCondLst>
                                            <p:cond delay="0"/>
                                          </p:stCondLst>
                                        </p:cTn>
                                        <p:tgtEl>
                                          <p:spTgt spid="98328"/>
                                        </p:tgtEl>
                                        <p:attrNameLst>
                                          <p:attrName>style.visibility</p:attrName>
                                        </p:attrNameLst>
                                      </p:cBhvr>
                                      <p:to>
                                        <p:strVal val="visible"/>
                                      </p:to>
                                    </p:set>
                                    <p:animEffect transition="in" filter="fade">
                                      <p:cBhvr>
                                        <p:cTn id="83" dur="500"/>
                                        <p:tgtEl>
                                          <p:spTgt spid="98328"/>
                                        </p:tgtEl>
                                      </p:cBhvr>
                                    </p:animEffect>
                                  </p:childTnLst>
                                </p:cTn>
                              </p:par>
                              <p:par>
                                <p:cTn id="84" presetID="10" presetClass="entr" presetSubtype="0" fill="hold" nodeType="withEffect">
                                  <p:stCondLst>
                                    <p:cond delay="0"/>
                                  </p:stCondLst>
                                  <p:childTnLst>
                                    <p:set>
                                      <p:cBhvr>
                                        <p:cTn id="85" dur="1" fill="hold">
                                          <p:stCondLst>
                                            <p:cond delay="0"/>
                                          </p:stCondLst>
                                        </p:cTn>
                                        <p:tgtEl>
                                          <p:spTgt spid="98325"/>
                                        </p:tgtEl>
                                        <p:attrNameLst>
                                          <p:attrName>style.visibility</p:attrName>
                                        </p:attrNameLst>
                                      </p:cBhvr>
                                      <p:to>
                                        <p:strVal val="visible"/>
                                      </p:to>
                                    </p:set>
                                    <p:animEffect transition="in" filter="fade">
                                      <p:cBhvr>
                                        <p:cTn id="86" dur="500"/>
                                        <p:tgtEl>
                                          <p:spTgt spid="98325"/>
                                        </p:tgtEl>
                                      </p:cBhvr>
                                    </p:animEffect>
                                  </p:childTnLst>
                                </p:cTn>
                              </p:par>
                              <p:par>
                                <p:cTn id="87" presetID="10" presetClass="entr" presetSubtype="0" fill="hold" nodeType="withEffect">
                                  <p:stCondLst>
                                    <p:cond delay="0"/>
                                  </p:stCondLst>
                                  <p:childTnLst>
                                    <p:set>
                                      <p:cBhvr>
                                        <p:cTn id="88" dur="1" fill="hold">
                                          <p:stCondLst>
                                            <p:cond delay="0"/>
                                          </p:stCondLst>
                                        </p:cTn>
                                        <p:tgtEl>
                                          <p:spTgt spid="98324"/>
                                        </p:tgtEl>
                                        <p:attrNameLst>
                                          <p:attrName>style.visibility</p:attrName>
                                        </p:attrNameLst>
                                      </p:cBhvr>
                                      <p:to>
                                        <p:strVal val="visible"/>
                                      </p:to>
                                    </p:set>
                                    <p:animEffect transition="in" filter="fade">
                                      <p:cBhvr>
                                        <p:cTn id="89" dur="500"/>
                                        <p:tgtEl>
                                          <p:spTgt spid="98324"/>
                                        </p:tgtEl>
                                      </p:cBhvr>
                                    </p:animEffect>
                                  </p:childTnLst>
                                </p:cTn>
                              </p:par>
                              <p:par>
                                <p:cTn id="90" presetID="10" presetClass="entr" presetSubtype="0" fill="hold" nodeType="withEffect">
                                  <p:stCondLst>
                                    <p:cond delay="0"/>
                                  </p:stCondLst>
                                  <p:childTnLst>
                                    <p:set>
                                      <p:cBhvr>
                                        <p:cTn id="91" dur="1" fill="hold">
                                          <p:stCondLst>
                                            <p:cond delay="0"/>
                                          </p:stCondLst>
                                        </p:cTn>
                                        <p:tgtEl>
                                          <p:spTgt spid="98323"/>
                                        </p:tgtEl>
                                        <p:attrNameLst>
                                          <p:attrName>style.visibility</p:attrName>
                                        </p:attrNameLst>
                                      </p:cBhvr>
                                      <p:to>
                                        <p:strVal val="visible"/>
                                      </p:to>
                                    </p:set>
                                    <p:animEffect transition="in" filter="fade">
                                      <p:cBhvr>
                                        <p:cTn id="92" dur="500"/>
                                        <p:tgtEl>
                                          <p:spTgt spid="98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uiExpand="1" build="p" animBg="1"/>
      <p:bldP spid="98331" grpId="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6F317660-5555-447D-B83B-3A33A6FBB84C}"/>
              </a:ext>
            </a:extLst>
          </p:cNvPr>
          <p:cNvSpPr>
            <a:spLocks noGrp="1" noChangeArrowheads="1"/>
          </p:cNvSpPr>
          <p:nvPr>
            <p:ph type="title"/>
          </p:nvPr>
        </p:nvSpPr>
        <p:spPr>
          <a:xfrm>
            <a:off x="457200" y="152400"/>
            <a:ext cx="8229600" cy="636588"/>
          </a:xfrm>
        </p:spPr>
        <p:txBody>
          <a:bodyPr/>
          <a:lstStyle/>
          <a:p>
            <a:pPr eaLnBrk="1" hangingPunct="1">
              <a:defRPr/>
            </a:pPr>
            <a:r>
              <a:rPr lang="en-US" altLang="en-US" sz="4000" dirty="0" err="1">
                <a:solidFill>
                  <a:schemeClr val="accent2"/>
                </a:solidFill>
                <a:latin typeface="Berlin Sans FB" pitchFamily="34" charset="0"/>
              </a:rPr>
              <a:t>Expediente</a:t>
            </a:r>
            <a:r>
              <a:rPr lang="en-US" altLang="en-US" sz="4000" dirty="0">
                <a:solidFill>
                  <a:schemeClr val="accent2"/>
                </a:solidFill>
                <a:latin typeface="Berlin Sans FB" pitchFamily="34" charset="0"/>
              </a:rPr>
              <a:t> de Tamar</a:t>
            </a:r>
          </a:p>
        </p:txBody>
      </p:sp>
      <p:sp>
        <p:nvSpPr>
          <p:cNvPr id="306179" name="Rectangle 3">
            <a:extLst>
              <a:ext uri="{FF2B5EF4-FFF2-40B4-BE49-F238E27FC236}">
                <a16:creationId xmlns:a16="http://schemas.microsoft.com/office/drawing/2014/main" id="{C89C8729-1FA5-4465-B4C7-5144BB185019}"/>
              </a:ext>
            </a:extLst>
          </p:cNvPr>
          <p:cNvSpPr>
            <a:spLocks noGrp="1" noChangeArrowheads="1"/>
          </p:cNvSpPr>
          <p:nvPr>
            <p:ph type="body" sz="half" idx="1"/>
          </p:nvPr>
        </p:nvSpPr>
        <p:spPr>
          <a:xfrm>
            <a:off x="228600" y="914400"/>
            <a:ext cx="4038600" cy="5562600"/>
          </a:xfrm>
        </p:spPr>
        <p:txBody>
          <a:bodyPr/>
          <a:lstStyle/>
          <a:p>
            <a:pPr eaLnBrk="1" hangingPunct="1">
              <a:lnSpc>
                <a:spcPct val="90000"/>
              </a:lnSpc>
              <a:buNone/>
              <a:defRPr/>
            </a:pPr>
            <a:r>
              <a:rPr lang="es-ES" altLang="en-US" sz="2800" dirty="0">
                <a:solidFill>
                  <a:schemeClr val="hlink"/>
                </a:solidFill>
                <a:latin typeface="Berlin Sans FB Demi" pitchFamily="34" charset="0"/>
              </a:rPr>
              <a:t>Para evitar el fracaso de Judá, Tamar lo engañó para que la impregnara, cumpliendo así el requisito de levirato.</a:t>
            </a:r>
          </a:p>
          <a:p>
            <a:pPr eaLnBrk="1" hangingPunct="1">
              <a:lnSpc>
                <a:spcPct val="90000"/>
              </a:lnSpc>
              <a:defRPr/>
            </a:pPr>
            <a:r>
              <a:rPr lang="es-ES" altLang="en-US" sz="2400" b="1" i="1" dirty="0">
                <a:latin typeface="Book Antiqua" panose="02040602050305030304" pitchFamily="18" charset="0"/>
              </a:rPr>
              <a:t>El sello y el personal de Judá, que él dio como garantía, eran signos seguros de identificación, salvando la vida de Tamar.</a:t>
            </a:r>
          </a:p>
          <a:p>
            <a:pPr eaLnBrk="1" hangingPunct="1">
              <a:lnSpc>
                <a:spcPct val="90000"/>
              </a:lnSpc>
              <a:defRPr/>
            </a:pPr>
            <a:r>
              <a:rPr lang="es-ES" altLang="en-US" sz="2400" b="1" i="1" dirty="0">
                <a:latin typeface="Book Antiqua" panose="02040602050305030304" pitchFamily="18" charset="0"/>
              </a:rPr>
              <a:t>Tamar se convirtió en el antepasado de David y, finalmente, de Cristo (cf. Mt. 1: 1, 3, 6, 16).</a:t>
            </a:r>
            <a:endParaRPr lang="en-US" altLang="en-US" sz="2400" b="1" i="1" dirty="0">
              <a:latin typeface="Book Antiqua" panose="02040602050305030304" pitchFamily="18" charset="0"/>
            </a:endParaRPr>
          </a:p>
        </p:txBody>
      </p:sp>
      <p:pic>
        <p:nvPicPr>
          <p:cNvPr id="306181" name="Picture 5" descr="AIS22">
            <a:extLst>
              <a:ext uri="{FF2B5EF4-FFF2-40B4-BE49-F238E27FC236}">
                <a16:creationId xmlns:a16="http://schemas.microsoft.com/office/drawing/2014/main" id="{3678F0BA-593B-4F5F-B4DD-5C31E86E9B35}"/>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343400" y="990600"/>
            <a:ext cx="4800600" cy="3046413"/>
          </a:xfrm>
          <a:noFill/>
          <a:extLst>
            <a:ext uri="{909E8E84-426E-40DD-AFC4-6F175D3DCCD1}">
              <a14:hiddenFill xmlns:a14="http://schemas.microsoft.com/office/drawing/2010/main">
                <a:solidFill>
                  <a:srgbClr val="FFFFFF"/>
                </a:solidFill>
              </a14:hiddenFill>
            </a:ext>
          </a:extLst>
        </p:spPr>
      </p:pic>
      <p:sp>
        <p:nvSpPr>
          <p:cNvPr id="306182" name="Text Box 6">
            <a:extLst>
              <a:ext uri="{FF2B5EF4-FFF2-40B4-BE49-F238E27FC236}">
                <a16:creationId xmlns:a16="http://schemas.microsoft.com/office/drawing/2014/main" id="{8B47D177-4F4C-4224-B6D8-7B4BA8E01DB2}"/>
              </a:ext>
            </a:extLst>
          </p:cNvPr>
          <p:cNvSpPr txBox="1">
            <a:spLocks noChangeArrowheads="1"/>
          </p:cNvSpPr>
          <p:nvPr/>
        </p:nvSpPr>
        <p:spPr bwMode="auto">
          <a:xfrm>
            <a:off x="4495800" y="4191000"/>
            <a:ext cx="4419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000" b="1" dirty="0"/>
              <a:t>Sello del cilindro del escriba </a:t>
            </a:r>
            <a:r>
              <a:rPr lang="es-ES" altLang="en-US" sz="2000" b="1" dirty="0" err="1"/>
              <a:t>Ibni-sharrum</a:t>
            </a:r>
            <a:r>
              <a:rPr lang="es-ES" altLang="en-US" sz="2000" b="1" dirty="0"/>
              <a:t> de </a:t>
            </a:r>
            <a:r>
              <a:rPr lang="es-ES" altLang="en-US" sz="2000" b="1" dirty="0" err="1"/>
              <a:t>Akkad</a:t>
            </a:r>
            <a:r>
              <a:rPr lang="es-ES" altLang="en-US" sz="2000" b="1" dirty="0"/>
              <a:t>, siglo 23 a. C. Los sellos de los cilindros se perforaron por el centro para poder usarlos en un cordón alrededor del cuello.</a:t>
            </a:r>
            <a:r>
              <a:rPr lang="en-US" altLang="en-US" sz="1800" dirty="0"/>
              <a:t>		</a:t>
            </a:r>
            <a:r>
              <a:rPr lang="en-US" altLang="en-US" sz="1800" dirty="0">
                <a:latin typeface="Arial Narrow" panose="020B0606020202030204" pitchFamily="34" charset="0"/>
              </a:rPr>
              <a:t>Louvre Museum, Paris</a:t>
            </a:r>
          </a:p>
        </p:txBody>
      </p:sp>
      <p:sp>
        <p:nvSpPr>
          <p:cNvPr id="2" name="Slide Number Placeholder 1">
            <a:extLst>
              <a:ext uri="{FF2B5EF4-FFF2-40B4-BE49-F238E27FC236}">
                <a16:creationId xmlns:a16="http://schemas.microsoft.com/office/drawing/2014/main" id="{0A083D45-6486-4B82-92B2-AD9890A8C533}"/>
              </a:ext>
            </a:extLst>
          </p:cNvPr>
          <p:cNvSpPr>
            <a:spLocks noGrp="1"/>
          </p:cNvSpPr>
          <p:nvPr>
            <p:ph type="sldNum" sz="quarter" idx="12"/>
          </p:nvPr>
        </p:nvSpPr>
        <p:spPr/>
        <p:txBody>
          <a:bodyPr/>
          <a:lstStyle/>
          <a:p>
            <a:pPr>
              <a:defRPr/>
            </a:pPr>
            <a:fld id="{AA9614B0-CF13-4007-B82E-12ADC8BEA374}" type="slidenum">
              <a:rPr lang="en-US" altLang="en-US" smtClean="0"/>
              <a:pPr>
                <a:defRPr/>
              </a:pPr>
              <a:t>130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6181"/>
                                        </p:tgtEl>
                                        <p:attrNameLst>
                                          <p:attrName>style.visibility</p:attrName>
                                        </p:attrNameLst>
                                      </p:cBhvr>
                                      <p:to>
                                        <p:strVal val="visible"/>
                                      </p:to>
                                    </p:set>
                                    <p:animEffect transition="in" filter="dissolve">
                                      <p:cBhvr>
                                        <p:cTn id="13" dur="500"/>
                                        <p:tgtEl>
                                          <p:spTgt spid="306181"/>
                                        </p:tgtEl>
                                      </p:cBhvr>
                                    </p:animEffect>
                                  </p:childTnLst>
                                </p:cTn>
                              </p:par>
                              <p:par>
                                <p:cTn id="14" presetID="9" presetClass="entr" presetSubtype="0" fill="hold" nodeType="withEffect">
                                  <p:stCondLst>
                                    <p:cond delay="0"/>
                                  </p:stCondLst>
                                  <p:childTnLst>
                                    <p:set>
                                      <p:cBhvr>
                                        <p:cTn id="15" dur="1" fill="hold">
                                          <p:stCondLst>
                                            <p:cond delay="0"/>
                                          </p:stCondLst>
                                        </p:cTn>
                                        <p:tgtEl>
                                          <p:spTgt spid="306182">
                                            <p:txEl>
                                              <p:pRg st="0" end="0"/>
                                            </p:txEl>
                                          </p:spTgt>
                                        </p:tgtEl>
                                        <p:attrNameLst>
                                          <p:attrName>style.visibility</p:attrName>
                                        </p:attrNameLst>
                                      </p:cBhvr>
                                      <p:to>
                                        <p:strVal val="visible"/>
                                      </p:to>
                                    </p:set>
                                    <p:animEffect transition="in" filter="dissolve">
                                      <p:cBhvr>
                                        <p:cTn id="16" dur="500"/>
                                        <p:tgtEl>
                                          <p:spTgt spid="3061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D18971C4-2B1C-4E08-A0E2-DE5182DB56BB}"/>
              </a:ext>
            </a:extLst>
          </p:cNvPr>
          <p:cNvSpPr>
            <a:spLocks noGrp="1" noChangeArrowheads="1"/>
          </p:cNvSpPr>
          <p:nvPr>
            <p:ph type="title"/>
          </p:nvPr>
        </p:nvSpPr>
        <p:spPr>
          <a:xfrm>
            <a:off x="457200" y="76200"/>
            <a:ext cx="8229600" cy="1139825"/>
          </a:xfrm>
        </p:spPr>
        <p:txBody>
          <a:bodyPr/>
          <a:lstStyle/>
          <a:p>
            <a:pPr eaLnBrk="1" hangingPunct="1">
              <a:defRPr/>
            </a:pPr>
            <a:r>
              <a:rPr lang="en-US" altLang="en-US" sz="4000" dirty="0">
                <a:solidFill>
                  <a:schemeClr val="accent2"/>
                </a:solidFill>
                <a:latin typeface="Berlin Sans FB" pitchFamily="34" charset="0"/>
              </a:rPr>
              <a:t>Casa de </a:t>
            </a:r>
            <a:r>
              <a:rPr lang="en-US" altLang="en-US" sz="4000" dirty="0" err="1">
                <a:solidFill>
                  <a:schemeClr val="accent2"/>
                </a:solidFill>
                <a:latin typeface="Berlin Sans FB" pitchFamily="34" charset="0"/>
              </a:rPr>
              <a:t>Potifar</a:t>
            </a:r>
            <a:r>
              <a:rPr lang="en-US" altLang="en-US" sz="4000" dirty="0">
                <a:solidFill>
                  <a:schemeClr val="accent2"/>
                </a:solidFill>
                <a:latin typeface="Berlin Sans FB" pitchFamily="34" charset="0"/>
              </a:rPr>
              <a:t> </a:t>
            </a:r>
            <a:br>
              <a:rPr lang="en-US" altLang="en-US" sz="4000" dirty="0">
                <a:latin typeface="Berlin Sans FB" pitchFamily="34" charset="0"/>
              </a:rPr>
            </a:br>
            <a:r>
              <a:rPr lang="en-US" altLang="en-US" sz="2400" dirty="0"/>
              <a:t>(39)</a:t>
            </a:r>
            <a:endParaRPr lang="en-US" altLang="en-US" sz="4000" dirty="0">
              <a:latin typeface="Berlin Sans FB" pitchFamily="34" charset="0"/>
            </a:endParaRPr>
          </a:p>
        </p:txBody>
      </p:sp>
      <p:sp>
        <p:nvSpPr>
          <p:cNvPr id="308227" name="Rectangle 3">
            <a:extLst>
              <a:ext uri="{FF2B5EF4-FFF2-40B4-BE49-F238E27FC236}">
                <a16:creationId xmlns:a16="http://schemas.microsoft.com/office/drawing/2014/main" id="{D8F52EFA-11C6-4F98-8BF8-3E6EF64CAD39}"/>
              </a:ext>
            </a:extLst>
          </p:cNvPr>
          <p:cNvSpPr>
            <a:spLocks noGrp="1" noChangeArrowheads="1"/>
          </p:cNvSpPr>
          <p:nvPr>
            <p:ph type="body" idx="1"/>
          </p:nvPr>
        </p:nvSpPr>
        <p:spPr>
          <a:xfrm>
            <a:off x="228600" y="1219200"/>
            <a:ext cx="8686800" cy="5334000"/>
          </a:xfrm>
        </p:spPr>
        <p:txBody>
          <a:bodyPr/>
          <a:lstStyle/>
          <a:p>
            <a:pPr eaLnBrk="1" hangingPunct="1">
              <a:lnSpc>
                <a:spcPct val="90000"/>
              </a:lnSpc>
              <a:buNone/>
              <a:defRPr/>
            </a:pPr>
            <a:r>
              <a:rPr lang="es-ES" altLang="en-US" sz="2800" dirty="0">
                <a:solidFill>
                  <a:schemeClr val="hlink"/>
                </a:solidFill>
                <a:latin typeface="Berlin Sans FB Demi" pitchFamily="34" charset="0"/>
              </a:rPr>
              <a:t>En Egipto, José fue vendido a la casa de un alto funcionario en la corte del faraón.</a:t>
            </a:r>
          </a:p>
          <a:p>
            <a:pPr eaLnBrk="1" hangingPunct="1">
              <a:lnSpc>
                <a:spcPct val="90000"/>
              </a:lnSpc>
              <a:defRPr/>
            </a:pPr>
            <a:r>
              <a:rPr lang="en-US" altLang="en-US" sz="2400" b="1" i="1" dirty="0">
                <a:latin typeface="Book Antiqua" panose="02040602050305030304" pitchFamily="18" charset="0"/>
              </a:rPr>
              <a:t>El </a:t>
            </a:r>
            <a:r>
              <a:rPr lang="en-US" altLang="en-US" sz="2400" b="1" i="1" dirty="0" err="1">
                <a:latin typeface="Book Antiqua" panose="02040602050305030304" pitchFamily="18" charset="0"/>
              </a:rPr>
              <a:t>nombre</a:t>
            </a:r>
            <a:r>
              <a:rPr lang="en-US" altLang="en-US" sz="2400" b="1" i="1" dirty="0">
                <a:latin typeface="Book Antiqua" panose="02040602050305030304" pitchFamily="18" charset="0"/>
              </a:rPr>
              <a:t> de </a:t>
            </a:r>
            <a:r>
              <a:rPr lang="en-US" altLang="en-US" sz="2400" b="1" i="1" dirty="0" err="1">
                <a:latin typeface="Book Antiqua" panose="02040602050305030304" pitchFamily="18" charset="0"/>
              </a:rPr>
              <a:t>Potifar</a:t>
            </a:r>
            <a:r>
              <a:rPr lang="en-US" altLang="en-US" sz="2400" b="1" i="1" dirty="0">
                <a:latin typeface="Book Antiqua" panose="02040602050305030304" pitchFamily="18" charset="0"/>
              </a:rPr>
              <a:t>(= </a:t>
            </a:r>
            <a:r>
              <a:rPr lang="en-US" altLang="en-US" sz="2400" b="1" i="1" dirty="0" err="1">
                <a:latin typeface="Book Antiqua" panose="02040602050305030304" pitchFamily="18" charset="0"/>
              </a:rPr>
              <a:t>él</a:t>
            </a:r>
            <a:r>
              <a:rPr lang="en-US" altLang="en-US" sz="2400" b="1" i="1" dirty="0">
                <a:latin typeface="Book Antiqua" panose="02040602050305030304" pitchFamily="18" charset="0"/>
              </a:rPr>
              <a:t>-</a:t>
            </a:r>
            <a:r>
              <a:rPr lang="en-US" altLang="en-US" sz="2400" b="1" i="1" dirty="0" err="1">
                <a:latin typeface="Book Antiqua" panose="02040602050305030304" pitchFamily="18" charset="0"/>
              </a:rPr>
              <a:t>quién</a:t>
            </a:r>
            <a:r>
              <a:rPr lang="en-US" altLang="en-US" sz="2400" b="1" i="1" dirty="0">
                <a:latin typeface="Book Antiqua" panose="02040602050305030304" pitchFamily="18" charset="0"/>
              </a:rPr>
              <a:t>-Re-da) </a:t>
            </a:r>
            <a:r>
              <a:rPr lang="es-ES" altLang="en-US" sz="2400" b="1" i="1" dirty="0">
                <a:latin typeface="Book Antiqua" panose="02040602050305030304" pitchFamily="18" charset="0"/>
              </a:rPr>
              <a:t>es completamente Egipcio, atestiguado en inscripciones desde la dinastía XXI (siglo XI a. C.).</a:t>
            </a:r>
          </a:p>
          <a:p>
            <a:pPr eaLnBrk="1" hangingPunct="1">
              <a:lnSpc>
                <a:spcPct val="90000"/>
              </a:lnSpc>
              <a:defRPr/>
            </a:pPr>
            <a:r>
              <a:rPr lang="es-ES" altLang="en-US" sz="2400" b="1" i="1" dirty="0">
                <a:latin typeface="Book Antiqua" panose="02040602050305030304" pitchFamily="18" charset="0"/>
              </a:rPr>
              <a:t>Es probable que se explique que era un eunuco (¡pero casado!) Porque la palabra se amplía para referirse a un funcionario de la corte (no necesariamente a uno castrado).</a:t>
            </a:r>
          </a:p>
          <a:p>
            <a:pPr eaLnBrk="1" hangingPunct="1">
              <a:lnSpc>
                <a:spcPct val="90000"/>
              </a:lnSpc>
              <a:defRPr/>
            </a:pPr>
            <a:r>
              <a:rPr lang="es-ES" altLang="en-US" sz="2400" b="1" i="1" dirty="0">
                <a:latin typeface="Book Antiqua" panose="02040602050305030304" pitchFamily="18" charset="0"/>
              </a:rPr>
              <a:t>Su cargo como "jefe" probablemente se tome en un contexto militar.</a:t>
            </a:r>
          </a:p>
          <a:p>
            <a:pPr eaLnBrk="1" hangingPunct="1">
              <a:lnSpc>
                <a:spcPct val="90000"/>
              </a:lnSpc>
              <a:defRPr/>
            </a:pPr>
            <a:r>
              <a:rPr lang="es-ES" altLang="en-US" sz="2400" b="1" i="1" dirty="0">
                <a:latin typeface="Book Antiqua" panose="02040602050305030304" pitchFamily="18" charset="0"/>
              </a:rPr>
              <a:t>La protesta de un esclavo contra el intento de violación tendría pocas posibilidades de aceptación, pero el hecho de que José fue encarcelado, no ejecutado, podría sugerir que Potifar no creía completamente la historia de su esposa.</a:t>
            </a:r>
            <a:endParaRPr lang="en-US" altLang="en-US" sz="24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545D0FE9-99E9-4939-85B6-CF521B0D4B10}"/>
              </a:ext>
            </a:extLst>
          </p:cNvPr>
          <p:cNvSpPr>
            <a:spLocks noGrp="1"/>
          </p:cNvSpPr>
          <p:nvPr>
            <p:ph type="sldNum" sz="quarter" idx="12"/>
          </p:nvPr>
        </p:nvSpPr>
        <p:spPr/>
        <p:txBody>
          <a:bodyPr/>
          <a:lstStyle/>
          <a:p>
            <a:pPr>
              <a:defRPr/>
            </a:pPr>
            <a:fld id="{370A3995-128A-4993-9656-031B4FB73BFC}" type="slidenum">
              <a:rPr lang="en-US" altLang="en-US" smtClean="0"/>
              <a:pPr>
                <a:defRPr/>
              </a:pPr>
              <a:t>131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 calcmode="lin" valueType="num">
                                      <p:cBhvr additive="base">
                                        <p:cTn id="7" dur="500" fill="hold"/>
                                        <p:tgtEl>
                                          <p:spTgt spid="308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8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227">
                                            <p:txEl>
                                              <p:pRg st="1" end="1"/>
                                            </p:txEl>
                                          </p:spTgt>
                                        </p:tgtEl>
                                        <p:attrNameLst>
                                          <p:attrName>style.visibility</p:attrName>
                                        </p:attrNameLst>
                                      </p:cBhvr>
                                      <p:to>
                                        <p:strVal val="visible"/>
                                      </p:to>
                                    </p:set>
                                    <p:anim calcmode="lin" valueType="num">
                                      <p:cBhvr additive="base">
                                        <p:cTn id="13" dur="500" fill="hold"/>
                                        <p:tgtEl>
                                          <p:spTgt spid="308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8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C9F47FB7-C0F1-4F48-8C32-5A2BE6475329}"/>
              </a:ext>
            </a:extLst>
          </p:cNvPr>
          <p:cNvSpPr>
            <a:spLocks noGrp="1" noChangeArrowheads="1"/>
          </p:cNvSpPr>
          <p:nvPr>
            <p:ph type="title"/>
          </p:nvPr>
        </p:nvSpPr>
        <p:spPr/>
        <p:txBody>
          <a:bodyPr/>
          <a:lstStyle/>
          <a:p>
            <a:pPr eaLnBrk="1" hangingPunct="1">
              <a:defRPr/>
            </a:pPr>
            <a:br>
              <a:rPr lang="en-US" altLang="en-US" sz="4800" dirty="0">
                <a:solidFill>
                  <a:schemeClr val="accent2"/>
                </a:solidFill>
                <a:latin typeface="Berlin Sans FB" pitchFamily="34" charset="0"/>
              </a:rPr>
            </a:br>
            <a:r>
              <a:rPr lang="en-US" altLang="en-US" sz="4800" dirty="0" err="1">
                <a:solidFill>
                  <a:schemeClr val="accent2"/>
                </a:solidFill>
                <a:latin typeface="Berlin Sans FB" pitchFamily="34" charset="0"/>
              </a:rPr>
              <a:t>Sueños</a:t>
            </a:r>
            <a:r>
              <a:rPr lang="en-US" altLang="en-US" sz="4800" dirty="0">
                <a:solidFill>
                  <a:schemeClr val="accent2"/>
                </a:solidFill>
                <a:latin typeface="Berlin Sans FB" pitchFamily="34" charset="0"/>
              </a:rPr>
              <a:t> </a:t>
            </a:r>
            <a:r>
              <a:rPr lang="en-US" altLang="en-US" sz="4800" dirty="0" err="1">
                <a:solidFill>
                  <a:schemeClr val="accent2"/>
                </a:solidFill>
                <a:latin typeface="Berlin Sans FB" pitchFamily="34" charset="0"/>
              </a:rPr>
              <a:t>en</a:t>
            </a:r>
            <a:r>
              <a:rPr lang="en-US" altLang="en-US" sz="4800" dirty="0">
                <a:solidFill>
                  <a:schemeClr val="accent2"/>
                </a:solidFill>
                <a:latin typeface="Berlin Sans FB" pitchFamily="34" charset="0"/>
              </a:rPr>
              <a:t> </a:t>
            </a:r>
            <a:r>
              <a:rPr lang="en-US" altLang="en-US" sz="4800" dirty="0" err="1">
                <a:solidFill>
                  <a:schemeClr val="accent2"/>
                </a:solidFill>
                <a:latin typeface="Berlin Sans FB" pitchFamily="34" charset="0"/>
              </a:rPr>
              <a:t>Prisión</a:t>
            </a:r>
            <a:r>
              <a:rPr lang="en-US" altLang="en-US" sz="4800" dirty="0">
                <a:solidFill>
                  <a:schemeClr val="accent2"/>
                </a:solidFill>
                <a:latin typeface="Berlin Sans FB" pitchFamily="34" charset="0"/>
              </a:rPr>
              <a:t> </a:t>
            </a:r>
            <a:br>
              <a:rPr lang="en-US" altLang="en-US" sz="4000" dirty="0"/>
            </a:br>
            <a:r>
              <a:rPr lang="en-US" altLang="en-US" sz="2400" dirty="0"/>
              <a:t>(40)</a:t>
            </a:r>
            <a:endParaRPr lang="en-US" altLang="en-US" sz="4000" dirty="0"/>
          </a:p>
        </p:txBody>
      </p:sp>
      <p:sp>
        <p:nvSpPr>
          <p:cNvPr id="309253" name="Rectangle 5">
            <a:extLst>
              <a:ext uri="{FF2B5EF4-FFF2-40B4-BE49-F238E27FC236}">
                <a16:creationId xmlns:a16="http://schemas.microsoft.com/office/drawing/2014/main" id="{20AE8BB2-BE35-41D2-A386-F8AE451578E4}"/>
              </a:ext>
            </a:extLst>
          </p:cNvPr>
          <p:cNvSpPr>
            <a:spLocks noGrp="1" noChangeArrowheads="1"/>
          </p:cNvSpPr>
          <p:nvPr>
            <p:ph type="body" idx="1"/>
          </p:nvPr>
        </p:nvSpPr>
        <p:spPr/>
        <p:txBody>
          <a:bodyPr/>
          <a:lstStyle/>
          <a:p>
            <a:pPr eaLnBrk="1" hangingPunct="1">
              <a:buNone/>
              <a:defRPr/>
            </a:pPr>
            <a:r>
              <a:rPr lang="es-ES" altLang="en-US" dirty="0">
                <a:solidFill>
                  <a:schemeClr val="hlink"/>
                </a:solidFill>
                <a:latin typeface="Berlin Sans FB Demi" pitchFamily="34" charset="0"/>
              </a:rPr>
              <a:t>La frase cuidadosamente construida de José, que habló tanto al copero como al panadero:</a:t>
            </a:r>
          </a:p>
          <a:p>
            <a:pPr eaLnBrk="1" hangingPunct="1">
              <a:buFont typeface="Wingdings" panose="05000000000000000000" pitchFamily="2" charset="2"/>
              <a:buNone/>
              <a:defRPr/>
            </a:pPr>
            <a:r>
              <a:rPr lang="en-US" altLang="en-US" dirty="0">
                <a:solidFill>
                  <a:schemeClr val="tx2"/>
                </a:solidFill>
              </a:rPr>
              <a:t> </a:t>
            </a:r>
            <a:r>
              <a:rPr lang="en-US" altLang="en-US" dirty="0" err="1">
                <a:solidFill>
                  <a:schemeClr val="tx2"/>
                </a:solidFill>
                <a:latin typeface="HebrewTh" pitchFamily="2" charset="0"/>
              </a:rPr>
              <a:t>j~w,x</a:t>
            </a:r>
            <a:r>
              <a:rPr lang="en-US" altLang="en-US" dirty="0">
                <a:solidFill>
                  <a:schemeClr val="tx2"/>
                </a:solidFill>
                <a:latin typeface="HebrewTh" pitchFamily="2" charset="0"/>
              </a:rPr>
              <a:t>)r-</a:t>
            </a:r>
            <a:r>
              <a:rPr lang="en-US" altLang="en-US" dirty="0" err="1">
                <a:solidFill>
                  <a:schemeClr val="tx2"/>
                </a:solidFill>
                <a:latin typeface="HebrewTh" pitchFamily="2" charset="0"/>
              </a:rPr>
              <a:t>tx</a:t>
            </a:r>
            <a:r>
              <a:rPr lang="en-US" altLang="en-US" dirty="0">
                <a:solidFill>
                  <a:schemeClr val="tx2"/>
                </a:solidFill>
                <a:latin typeface="HebrewTh" pitchFamily="2" charset="0"/>
              </a:rPr>
              <a:t>, hfor4pa xW0Ay9</a:t>
            </a:r>
          </a:p>
          <a:p>
            <a:pPr eaLnBrk="1" hangingPunct="1">
              <a:buNone/>
              <a:defRPr/>
            </a:pPr>
            <a:r>
              <a:rPr lang="en-US" altLang="en-US" sz="2800" i="1" dirty="0">
                <a:solidFill>
                  <a:schemeClr val="tx2"/>
                </a:solidFill>
                <a:latin typeface="Arial Narrow" panose="020B0606020202030204" pitchFamily="34" charset="0"/>
              </a:rPr>
              <a:t>(= </a:t>
            </a:r>
            <a:r>
              <a:rPr lang="en-US" altLang="en-US" sz="2800" i="1" dirty="0" err="1">
                <a:solidFill>
                  <a:schemeClr val="tx2"/>
                </a:solidFill>
                <a:latin typeface="Arial Narrow" panose="020B0606020202030204" pitchFamily="34" charset="0"/>
              </a:rPr>
              <a:t>Faraón</a:t>
            </a:r>
            <a:r>
              <a:rPr lang="en-US" altLang="en-US" sz="2800" i="1" dirty="0">
                <a:solidFill>
                  <a:schemeClr val="tx2"/>
                </a:solidFill>
                <a:latin typeface="Arial Narrow" panose="020B0606020202030204" pitchFamily="34" charset="0"/>
              </a:rPr>
              <a:t> </a:t>
            </a:r>
            <a:r>
              <a:rPr lang="en-US" altLang="en-US" sz="2800" i="1" dirty="0" err="1">
                <a:solidFill>
                  <a:schemeClr val="tx2"/>
                </a:solidFill>
                <a:latin typeface="Arial Narrow" panose="020B0606020202030204" pitchFamily="34" charset="0"/>
              </a:rPr>
              <a:t>levantará</a:t>
            </a:r>
            <a:r>
              <a:rPr lang="en-US" altLang="en-US" sz="2800" i="1" dirty="0">
                <a:solidFill>
                  <a:schemeClr val="tx2"/>
                </a:solidFill>
                <a:latin typeface="Arial Narrow" panose="020B0606020202030204" pitchFamily="34" charset="0"/>
              </a:rPr>
              <a:t> </a:t>
            </a:r>
            <a:r>
              <a:rPr lang="en-US" altLang="en-US" sz="2800" i="1" dirty="0" err="1">
                <a:solidFill>
                  <a:schemeClr val="tx2"/>
                </a:solidFill>
                <a:latin typeface="Arial Narrow" panose="020B0606020202030204" pitchFamily="34" charset="0"/>
              </a:rPr>
              <a:t>tu</a:t>
            </a:r>
            <a:r>
              <a:rPr lang="en-US" altLang="en-US" sz="2800" i="1" dirty="0">
                <a:solidFill>
                  <a:schemeClr val="tx2"/>
                </a:solidFill>
                <a:latin typeface="Arial Narrow" panose="020B0606020202030204" pitchFamily="34" charset="0"/>
              </a:rPr>
              <a:t> cabeza)</a:t>
            </a:r>
            <a:endParaRPr lang="es-ES" altLang="en-US" sz="2800" b="1" i="1" dirty="0">
              <a:latin typeface="Book Antiqua" panose="02040602050305030304" pitchFamily="18" charset="0"/>
            </a:endParaRPr>
          </a:p>
          <a:p>
            <a:pPr eaLnBrk="1" hangingPunct="1">
              <a:defRPr/>
            </a:pPr>
            <a:r>
              <a:rPr lang="es-ES" altLang="en-US" sz="2800" b="1" i="1" dirty="0">
                <a:latin typeface="Book Antiqua" panose="02040602050305030304" pitchFamily="18" charset="0"/>
              </a:rPr>
              <a:t>Para el copero, significaba elevación y restauración.</a:t>
            </a:r>
          </a:p>
          <a:p>
            <a:pPr eaLnBrk="1" hangingPunct="1">
              <a:defRPr/>
            </a:pPr>
            <a:r>
              <a:rPr lang="es-ES" altLang="en-US" sz="2800" b="1" i="1" dirty="0">
                <a:latin typeface="Book Antiqua" panose="02040602050305030304" pitchFamily="18" charset="0"/>
              </a:rPr>
              <a:t>Para el panadero, significaba decapitación.</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A277AC5E-4EF3-40B6-9206-ACB7B460D5B3}"/>
              </a:ext>
            </a:extLst>
          </p:cNvPr>
          <p:cNvSpPr>
            <a:spLocks noGrp="1"/>
          </p:cNvSpPr>
          <p:nvPr>
            <p:ph type="sldNum" sz="quarter" idx="12"/>
          </p:nvPr>
        </p:nvSpPr>
        <p:spPr/>
        <p:txBody>
          <a:bodyPr/>
          <a:lstStyle/>
          <a:p>
            <a:pPr>
              <a:defRPr/>
            </a:pPr>
            <a:fld id="{19394EA1-750C-4C37-8F8F-6528D98AE5D1}" type="slidenum">
              <a:rPr lang="en-US" altLang="en-US" smtClean="0"/>
              <a:pPr>
                <a:defRPr/>
              </a:pPr>
              <a:t>132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09253">
                                            <p:txEl>
                                              <p:pRg st="0" end="0"/>
                                            </p:txEl>
                                          </p:spTgt>
                                        </p:tgtEl>
                                        <p:attrNameLst>
                                          <p:attrName>style.visibility</p:attrName>
                                        </p:attrNameLst>
                                      </p:cBhvr>
                                      <p:to>
                                        <p:strVal val="visible"/>
                                      </p:to>
                                    </p:set>
                                    <p:anim calcmode="lin" valueType="num">
                                      <p:cBhvr>
                                        <p:cTn id="7" dur="500" fill="hold"/>
                                        <p:tgtEl>
                                          <p:spTgt spid="3092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925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9253">
                                            <p:txEl>
                                              <p:pRg st="1" end="1"/>
                                            </p:txEl>
                                          </p:spTgt>
                                        </p:tgtEl>
                                        <p:attrNameLst>
                                          <p:attrName>style.visibility</p:attrName>
                                        </p:attrNameLst>
                                      </p:cBhvr>
                                      <p:to>
                                        <p:strVal val="visible"/>
                                      </p:to>
                                    </p:set>
                                    <p:anim calcmode="lin" valueType="num">
                                      <p:cBhvr>
                                        <p:cTn id="11" dur="500" fill="hold"/>
                                        <p:tgtEl>
                                          <p:spTgt spid="30925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0925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9253">
                                            <p:txEl>
                                              <p:pRg st="2" end="2"/>
                                            </p:txEl>
                                          </p:spTgt>
                                        </p:tgtEl>
                                        <p:attrNameLst>
                                          <p:attrName>style.visibility</p:attrName>
                                        </p:attrNameLst>
                                      </p:cBhvr>
                                      <p:to>
                                        <p:strVal val="visible"/>
                                      </p:to>
                                    </p:set>
                                    <p:anim calcmode="lin" valueType="num">
                                      <p:cBhvr>
                                        <p:cTn id="15" dur="500" fill="hold"/>
                                        <p:tgtEl>
                                          <p:spTgt spid="30925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0925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315396" name="Rectangle 4">
            <a:extLst>
              <a:ext uri="{FF2B5EF4-FFF2-40B4-BE49-F238E27FC236}">
                <a16:creationId xmlns:a16="http://schemas.microsoft.com/office/drawing/2014/main" id="{A361DD9C-EAFF-4BE7-B3BF-49BA6EA2D9C3}"/>
              </a:ext>
            </a:extLst>
          </p:cNvPr>
          <p:cNvSpPr>
            <a:spLocks noGrp="1" noChangeArrowheads="1"/>
          </p:cNvSpPr>
          <p:nvPr>
            <p:ph type="title"/>
          </p:nvPr>
        </p:nvSpPr>
        <p:spPr>
          <a:xfrm>
            <a:off x="5653585" y="304800"/>
            <a:ext cx="3048000" cy="1173399"/>
          </a:xfrm>
        </p:spPr>
        <p:txBody>
          <a:bodyPr/>
          <a:lstStyle/>
          <a:p>
            <a:pPr eaLnBrk="1" hangingPunct="1">
              <a:defRPr/>
            </a:pPr>
            <a:r>
              <a:rPr lang="en-US" altLang="en-US" sz="4800" dirty="0">
                <a:solidFill>
                  <a:schemeClr val="accent2"/>
                </a:solidFill>
                <a:latin typeface="Berlin Sans FB" pitchFamily="34" charset="0"/>
              </a:rPr>
              <a:t>Los </a:t>
            </a:r>
            <a:r>
              <a:rPr lang="en-US" altLang="en-US" sz="4800" dirty="0" err="1">
                <a:solidFill>
                  <a:schemeClr val="accent2"/>
                </a:solidFill>
                <a:latin typeface="Berlin Sans FB" pitchFamily="34" charset="0"/>
              </a:rPr>
              <a:t>Sueños</a:t>
            </a:r>
            <a:r>
              <a:rPr lang="en-US" altLang="en-US" sz="4800" dirty="0">
                <a:solidFill>
                  <a:schemeClr val="accent2"/>
                </a:solidFill>
                <a:latin typeface="Berlin Sans FB" pitchFamily="34" charset="0"/>
              </a:rPr>
              <a:t> de </a:t>
            </a:r>
            <a:r>
              <a:rPr lang="en-US" altLang="en-US" sz="4800" dirty="0" err="1">
                <a:solidFill>
                  <a:schemeClr val="accent2"/>
                </a:solidFill>
                <a:latin typeface="Berlin Sans FB" pitchFamily="34" charset="0"/>
              </a:rPr>
              <a:t>Faraón</a:t>
            </a:r>
            <a:br>
              <a:rPr lang="en-US" altLang="en-US" sz="4800" dirty="0">
                <a:solidFill>
                  <a:schemeClr val="accent2"/>
                </a:solidFill>
                <a:latin typeface="Berlin Sans FB" pitchFamily="34" charset="0"/>
              </a:rPr>
            </a:br>
            <a:r>
              <a:rPr lang="en-US" altLang="en-US" sz="2400" dirty="0"/>
              <a:t>(41)</a:t>
            </a:r>
            <a:endParaRPr lang="en-US" altLang="en-US" sz="4000" dirty="0">
              <a:latin typeface="Berlin Sans FB" pitchFamily="34" charset="0"/>
            </a:endParaRPr>
          </a:p>
        </p:txBody>
      </p:sp>
      <p:sp>
        <p:nvSpPr>
          <p:cNvPr id="315397" name="Rectangle 5">
            <a:extLst>
              <a:ext uri="{FF2B5EF4-FFF2-40B4-BE49-F238E27FC236}">
                <a16:creationId xmlns:a16="http://schemas.microsoft.com/office/drawing/2014/main" id="{57EA0A4C-1802-4D00-86A7-18478CFDB588}"/>
              </a:ext>
            </a:extLst>
          </p:cNvPr>
          <p:cNvSpPr>
            <a:spLocks noGrp="1" noChangeArrowheads="1"/>
          </p:cNvSpPr>
          <p:nvPr>
            <p:ph sz="half" idx="1"/>
          </p:nvPr>
        </p:nvSpPr>
        <p:spPr/>
        <p:txBody>
          <a:bodyPr/>
          <a:lstStyle/>
          <a:p>
            <a:pPr eaLnBrk="1" hangingPunct="1">
              <a:defRPr/>
            </a:pPr>
            <a:endParaRPr lang="en-US" altLang="en-US" sz="2800"/>
          </a:p>
        </p:txBody>
      </p:sp>
      <p:sp>
        <p:nvSpPr>
          <p:cNvPr id="315398" name="Rectangle 6">
            <a:extLst>
              <a:ext uri="{FF2B5EF4-FFF2-40B4-BE49-F238E27FC236}">
                <a16:creationId xmlns:a16="http://schemas.microsoft.com/office/drawing/2014/main" id="{C9C09B22-5400-4F7A-8043-16D6DA8E62E1}"/>
              </a:ext>
            </a:extLst>
          </p:cNvPr>
          <p:cNvSpPr>
            <a:spLocks noGrp="1" noChangeArrowheads="1"/>
          </p:cNvSpPr>
          <p:nvPr>
            <p:ph type="body" sz="half" idx="2"/>
          </p:nvPr>
        </p:nvSpPr>
        <p:spPr>
          <a:xfrm>
            <a:off x="5181600" y="1905000"/>
            <a:ext cx="3733800" cy="4572000"/>
          </a:xfrm>
        </p:spPr>
        <p:txBody>
          <a:bodyPr/>
          <a:lstStyle/>
          <a:p>
            <a:pPr eaLnBrk="1" hangingPunct="1">
              <a:buNone/>
              <a:defRPr/>
            </a:pPr>
            <a:r>
              <a:rPr lang="es-ES" altLang="en-US" sz="2800" dirty="0">
                <a:solidFill>
                  <a:schemeClr val="hlink"/>
                </a:solidFill>
                <a:latin typeface="Berlin Sans FB Demi" pitchFamily="34" charset="0"/>
              </a:rPr>
              <a:t>El ascenso de José en Egipto se debió a su interpretación de los sueños de Faraón.</a:t>
            </a:r>
          </a:p>
          <a:p>
            <a:pPr eaLnBrk="1" hangingPunct="1">
              <a:defRPr/>
            </a:pPr>
            <a:r>
              <a:rPr lang="es-ES" altLang="en-US" sz="2400" i="1" dirty="0">
                <a:latin typeface="Arial Narrow" panose="020B0606020202030204" pitchFamily="34" charset="0"/>
              </a:rPr>
              <a:t>Acoplando su interpretación con sabios consejos, José impresionó al Faraón como alguien en quien estaba el "aliento de los dioses".</a:t>
            </a:r>
          </a:p>
          <a:p>
            <a:pPr eaLnBrk="1" hangingPunct="1">
              <a:defRPr/>
            </a:pPr>
            <a:r>
              <a:rPr lang="es-ES" altLang="en-US" sz="2400" i="1" dirty="0">
                <a:latin typeface="Arial Narrow" panose="020B0606020202030204" pitchFamily="34" charset="0"/>
              </a:rPr>
              <a:t>Faraón elevó a José en segundo lugar solo para él.</a:t>
            </a:r>
            <a:endParaRPr lang="en-US" altLang="en-US" sz="2400" i="1" dirty="0">
              <a:latin typeface="Arial Narrow" panose="020B0606020202030204" pitchFamily="34" charset="0"/>
            </a:endParaRPr>
          </a:p>
        </p:txBody>
      </p:sp>
      <p:pic>
        <p:nvPicPr>
          <p:cNvPr id="139269" name="Picture 7" descr="Egypt Photos, Slide# 013">
            <a:extLst>
              <a:ext uri="{FF2B5EF4-FFF2-40B4-BE49-F238E27FC236}">
                <a16:creationId xmlns:a16="http://schemas.microsoft.com/office/drawing/2014/main" id="{01A0904D-AB99-4067-98CC-7E9C2E1178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95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C68410E-9552-4AB7-AE12-8D895E74086E}"/>
              </a:ext>
            </a:extLst>
          </p:cNvPr>
          <p:cNvSpPr>
            <a:spLocks noGrp="1"/>
          </p:cNvSpPr>
          <p:nvPr>
            <p:ph type="sldNum" sz="quarter" idx="12"/>
          </p:nvPr>
        </p:nvSpPr>
        <p:spPr/>
        <p:txBody>
          <a:bodyPr/>
          <a:lstStyle/>
          <a:p>
            <a:pPr>
              <a:defRPr/>
            </a:pPr>
            <a:fld id="{0FC7DFFF-B334-4939-9846-614791018D88}" type="slidenum">
              <a:rPr lang="en-US" altLang="en-US" smtClean="0"/>
              <a:pPr>
                <a:defRPr/>
              </a:pPr>
              <a:t>133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5398">
                                            <p:txEl>
                                              <p:pRg st="0" end="0"/>
                                            </p:txEl>
                                          </p:spTgt>
                                        </p:tgtEl>
                                        <p:attrNameLst>
                                          <p:attrName>style.visibility</p:attrName>
                                        </p:attrNameLst>
                                      </p:cBhvr>
                                      <p:to>
                                        <p:strVal val="visible"/>
                                      </p:to>
                                    </p:set>
                                    <p:anim calcmode="lin" valueType="num">
                                      <p:cBhvr additive="base">
                                        <p:cTn id="7" dur="500" fill="hold"/>
                                        <p:tgtEl>
                                          <p:spTgt spid="3153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90" name="Picture 7" descr="Joseph 001">
            <a:extLst>
              <a:ext uri="{FF2B5EF4-FFF2-40B4-BE49-F238E27FC236}">
                <a16:creationId xmlns:a16="http://schemas.microsoft.com/office/drawing/2014/main" id="{E3D3F8FA-8496-4270-A7E1-F669BBAAD7BB}"/>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87325" y="228600"/>
            <a:ext cx="4468813"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1" name="Picture 8" descr="Joseph 002">
            <a:extLst>
              <a:ext uri="{FF2B5EF4-FFF2-40B4-BE49-F238E27FC236}">
                <a16:creationId xmlns:a16="http://schemas.microsoft.com/office/drawing/2014/main" id="{66B3514C-0332-4700-AF21-AED522A1CEE8}"/>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53000" y="0"/>
            <a:ext cx="4191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2" name="Text Box 9">
            <a:extLst>
              <a:ext uri="{FF2B5EF4-FFF2-40B4-BE49-F238E27FC236}">
                <a16:creationId xmlns:a16="http://schemas.microsoft.com/office/drawing/2014/main" id="{DA7EE160-F108-4744-BE2D-BA402180DB79}"/>
              </a:ext>
            </a:extLst>
          </p:cNvPr>
          <p:cNvSpPr txBox="1">
            <a:spLocks noChangeArrowheads="1"/>
          </p:cNvSpPr>
          <p:nvPr/>
        </p:nvSpPr>
        <p:spPr bwMode="auto">
          <a:xfrm>
            <a:off x="228600" y="5715000"/>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400" dirty="0"/>
              <a:t>Los privilegios de Jos</a:t>
            </a:r>
            <a:r>
              <a:rPr lang="es-ES" altLang="en-US" sz="2400" dirty="0">
                <a:latin typeface="Arial Narrow" panose="020B0606020202030204" pitchFamily="34" charset="0"/>
              </a:rPr>
              <a:t>é</a:t>
            </a:r>
            <a:r>
              <a:rPr lang="es-ES" altLang="en-US" sz="2400" dirty="0"/>
              <a:t> incluyeron un carro y una esposa Egipcia.</a:t>
            </a:r>
          </a:p>
        </p:txBody>
      </p:sp>
      <p:sp>
        <p:nvSpPr>
          <p:cNvPr id="321546" name="Text Box 10">
            <a:extLst>
              <a:ext uri="{FF2B5EF4-FFF2-40B4-BE49-F238E27FC236}">
                <a16:creationId xmlns:a16="http://schemas.microsoft.com/office/drawing/2014/main" id="{5EAE868A-2CA4-413D-AC1C-6C131CDDE15D}"/>
              </a:ext>
            </a:extLst>
          </p:cNvPr>
          <p:cNvSpPr txBox="1">
            <a:spLocks noChangeArrowheads="1"/>
          </p:cNvSpPr>
          <p:nvPr/>
        </p:nvSpPr>
        <p:spPr bwMode="auto">
          <a:xfrm>
            <a:off x="5410200" y="5181600"/>
            <a:ext cx="3429000" cy="646331"/>
          </a:xfrm>
          <a:prstGeom prst="rect">
            <a:avLst/>
          </a:prstGeom>
          <a:gradFill rotWithShape="1">
            <a:gsLst>
              <a:gs pos="0">
                <a:schemeClr val="tx2">
                  <a:alpha val="41000"/>
                </a:schemeClr>
              </a:gs>
              <a:gs pos="50000">
                <a:schemeClr val="tx2">
                  <a:gamma/>
                  <a:tint val="89020"/>
                  <a:invGamma/>
                  <a:alpha val="35001"/>
                </a:schemeClr>
              </a:gs>
              <a:gs pos="100000">
                <a:schemeClr val="tx2">
                  <a:alpha val="4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b="1" dirty="0">
                <a:solidFill>
                  <a:srgbClr val="000000"/>
                </a:solidFill>
              </a:rPr>
              <a:t>La </a:t>
            </a:r>
            <a:r>
              <a:rPr lang="en-US" altLang="en-US" b="1" dirty="0" err="1">
                <a:solidFill>
                  <a:srgbClr val="000000"/>
                </a:solidFill>
              </a:rPr>
              <a:t>Esposa</a:t>
            </a:r>
            <a:r>
              <a:rPr lang="en-US" altLang="en-US" b="1" dirty="0">
                <a:solidFill>
                  <a:srgbClr val="000000"/>
                </a:solidFill>
              </a:rPr>
              <a:t> del General </a:t>
            </a:r>
            <a:r>
              <a:rPr lang="en-US" altLang="en-US" b="1" dirty="0" err="1">
                <a:solidFill>
                  <a:srgbClr val="000000"/>
                </a:solidFill>
              </a:rPr>
              <a:t>Nakhmin</a:t>
            </a:r>
            <a:r>
              <a:rPr lang="en-US" altLang="en-US" b="1" dirty="0">
                <a:solidFill>
                  <a:srgbClr val="000000"/>
                </a:solidFill>
              </a:rPr>
              <a:t> (XVIII </a:t>
            </a:r>
            <a:r>
              <a:rPr lang="en-US" altLang="en-US" b="1" dirty="0" err="1">
                <a:solidFill>
                  <a:srgbClr val="000000"/>
                </a:solidFill>
              </a:rPr>
              <a:t>Dinastía</a:t>
            </a:r>
            <a:r>
              <a:rPr lang="en-US" altLang="en-US" b="1" dirty="0">
                <a:solidFill>
                  <a:srgbClr val="000000"/>
                </a:solidFill>
              </a:rPr>
              <a:t>)</a:t>
            </a:r>
          </a:p>
        </p:txBody>
      </p:sp>
      <p:sp>
        <p:nvSpPr>
          <p:cNvPr id="321547" name="Text Box 11">
            <a:extLst>
              <a:ext uri="{FF2B5EF4-FFF2-40B4-BE49-F238E27FC236}">
                <a16:creationId xmlns:a16="http://schemas.microsoft.com/office/drawing/2014/main" id="{7C04247E-3D4F-4C52-84A2-48570C3EA371}"/>
              </a:ext>
            </a:extLst>
          </p:cNvPr>
          <p:cNvSpPr txBox="1">
            <a:spLocks noChangeArrowheads="1"/>
          </p:cNvSpPr>
          <p:nvPr/>
        </p:nvSpPr>
        <p:spPr bwMode="auto">
          <a:xfrm>
            <a:off x="381000" y="609600"/>
            <a:ext cx="4038600" cy="646331"/>
          </a:xfrm>
          <a:prstGeom prst="rect">
            <a:avLst/>
          </a:prstGeom>
          <a:gradFill rotWithShape="1">
            <a:gsLst>
              <a:gs pos="0">
                <a:schemeClr val="tx2">
                  <a:alpha val="42999"/>
                </a:schemeClr>
              </a:gs>
              <a:gs pos="50000">
                <a:schemeClr val="tx2">
                  <a:gamma/>
                  <a:tint val="79216"/>
                  <a:invGamma/>
                  <a:alpha val="49001"/>
                </a:schemeClr>
              </a:gs>
              <a:gs pos="100000">
                <a:schemeClr val="tx2">
                  <a:alpha val="42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b="1" dirty="0" err="1">
                <a:solidFill>
                  <a:srgbClr val="000000"/>
                </a:solidFill>
              </a:rPr>
              <a:t>Carro</a:t>
            </a:r>
            <a:r>
              <a:rPr lang="en-US" altLang="en-US" b="1" dirty="0">
                <a:solidFill>
                  <a:srgbClr val="000000"/>
                </a:solidFill>
              </a:rPr>
              <a:t> del Mayordomo Any (XVIII </a:t>
            </a:r>
            <a:r>
              <a:rPr lang="en-US" altLang="en-US" b="1" dirty="0" err="1">
                <a:solidFill>
                  <a:srgbClr val="000000"/>
                </a:solidFill>
              </a:rPr>
              <a:t>Dinastía</a:t>
            </a:r>
            <a:r>
              <a:rPr lang="en-US" altLang="en-US" b="1" dirty="0">
                <a:solidFill>
                  <a:srgbClr val="000000"/>
                </a:solidFill>
              </a:rPr>
              <a:t>)</a:t>
            </a:r>
          </a:p>
        </p:txBody>
      </p:sp>
      <p:sp>
        <p:nvSpPr>
          <p:cNvPr id="2" name="Slide Number Placeholder 1">
            <a:extLst>
              <a:ext uri="{FF2B5EF4-FFF2-40B4-BE49-F238E27FC236}">
                <a16:creationId xmlns:a16="http://schemas.microsoft.com/office/drawing/2014/main" id="{84D7FB23-40DC-4CBE-9C28-6DEC3CEB872E}"/>
              </a:ext>
            </a:extLst>
          </p:cNvPr>
          <p:cNvSpPr>
            <a:spLocks noGrp="1"/>
          </p:cNvSpPr>
          <p:nvPr>
            <p:ph type="sldNum" sz="quarter" idx="12"/>
          </p:nvPr>
        </p:nvSpPr>
        <p:spPr/>
        <p:txBody>
          <a:bodyPr/>
          <a:lstStyle/>
          <a:p>
            <a:pPr>
              <a:defRPr/>
            </a:pPr>
            <a:fld id="{1EAAC17F-B0FB-4D5C-A1B6-105BC396D4F7}" type="slidenum">
              <a:rPr lang="en-US" altLang="en-US" smtClean="0"/>
              <a:pPr>
                <a:defRPr/>
              </a:pPr>
              <a:t>134</a:t>
            </a:fld>
            <a:endParaRPr lang="en-US"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6" descr="Joseph">
            <a:extLst>
              <a:ext uri="{FF2B5EF4-FFF2-40B4-BE49-F238E27FC236}">
                <a16:creationId xmlns:a16="http://schemas.microsoft.com/office/drawing/2014/main" id="{78B9C15B-A9AC-485F-8C9B-FCAB7EAB30F4}"/>
              </a:ext>
            </a:extLst>
          </p:cNvPr>
          <p:cNvPicPr>
            <a:picLocks noGrp="1" noChangeAspect="1" noChangeArrowheads="1"/>
          </p:cNvPicPr>
          <p:nvPr>
            <p:ph idx="1"/>
          </p:nvPr>
        </p:nvPicPr>
        <p:blipFill>
          <a:blip r:embed="rId2">
            <a:lum bright="18000" contrast="24000"/>
            <a:extLst>
              <a:ext uri="{28A0092B-C50C-407E-A947-70E740481C1C}">
                <a14:useLocalDpi xmlns:a14="http://schemas.microsoft.com/office/drawing/2010/main"/>
              </a:ext>
            </a:extLst>
          </a:blip>
          <a:srcRect/>
          <a:stretch>
            <a:fillRect/>
          </a:stretch>
        </p:blipFill>
        <p:spPr>
          <a:xfrm>
            <a:off x="0" y="47625"/>
            <a:ext cx="9144000" cy="675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4615" name="Text Box 7">
            <a:extLst>
              <a:ext uri="{FF2B5EF4-FFF2-40B4-BE49-F238E27FC236}">
                <a16:creationId xmlns:a16="http://schemas.microsoft.com/office/drawing/2014/main" id="{0E6DBA66-A0CC-4849-9716-7EB975250A79}"/>
              </a:ext>
            </a:extLst>
          </p:cNvPr>
          <p:cNvSpPr txBox="1">
            <a:spLocks noChangeArrowheads="1"/>
          </p:cNvSpPr>
          <p:nvPr/>
        </p:nvSpPr>
        <p:spPr bwMode="auto">
          <a:xfrm>
            <a:off x="381000" y="5257800"/>
            <a:ext cx="8534400" cy="830997"/>
          </a:xfrm>
          <a:prstGeom prst="rect">
            <a:avLst/>
          </a:prstGeom>
          <a:gradFill rotWithShape="1">
            <a:gsLst>
              <a:gs pos="0">
                <a:schemeClr val="tx2">
                  <a:alpha val="67999"/>
                </a:schemeClr>
              </a:gs>
              <a:gs pos="50000">
                <a:schemeClr val="tx2">
                  <a:gamma/>
                  <a:shade val="72941"/>
                  <a:invGamma/>
                  <a:alpha val="67000"/>
                </a:schemeClr>
              </a:gs>
              <a:gs pos="100000">
                <a:schemeClr val="tx2">
                  <a:alpha val="67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s-ES" altLang="en-US" sz="2400" b="1" dirty="0">
                <a:solidFill>
                  <a:srgbClr val="000000"/>
                </a:solidFill>
              </a:rPr>
              <a:t>Nombramiento de un alto funcionario, vestido de lino fino y con un collar de oro.</a:t>
            </a:r>
            <a:endParaRPr lang="en-US" altLang="en-US" sz="2400" b="1" dirty="0">
              <a:solidFill>
                <a:srgbClr val="000000"/>
              </a:solidFill>
            </a:endParaRPr>
          </a:p>
        </p:txBody>
      </p:sp>
      <p:sp>
        <p:nvSpPr>
          <p:cNvPr id="2" name="Slide Number Placeholder 1">
            <a:extLst>
              <a:ext uri="{FF2B5EF4-FFF2-40B4-BE49-F238E27FC236}">
                <a16:creationId xmlns:a16="http://schemas.microsoft.com/office/drawing/2014/main" id="{4C6830A4-1047-4728-B527-BAA981A3B340}"/>
              </a:ext>
            </a:extLst>
          </p:cNvPr>
          <p:cNvSpPr>
            <a:spLocks noGrp="1"/>
          </p:cNvSpPr>
          <p:nvPr>
            <p:ph type="sldNum" sz="quarter" idx="12"/>
          </p:nvPr>
        </p:nvSpPr>
        <p:spPr/>
        <p:txBody>
          <a:bodyPr/>
          <a:lstStyle/>
          <a:p>
            <a:pPr>
              <a:defRPr/>
            </a:pPr>
            <a:fld id="{C010078F-4B03-41E0-B843-21C6984FB3CA}" type="slidenum">
              <a:rPr lang="en-US" altLang="en-US" smtClean="0"/>
              <a:pPr>
                <a:defRPr/>
              </a:pPr>
              <a:t>135</a:t>
            </a:fld>
            <a:endParaRPr lang="en-US"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a:extLst>
              <a:ext uri="{FF2B5EF4-FFF2-40B4-BE49-F238E27FC236}">
                <a16:creationId xmlns:a16="http://schemas.microsoft.com/office/drawing/2014/main" id="{13011D7C-9877-46E5-BC49-B8379B367E41}"/>
              </a:ext>
            </a:extLst>
          </p:cNvPr>
          <p:cNvSpPr>
            <a:spLocks noGrp="1" noChangeArrowheads="1"/>
          </p:cNvSpPr>
          <p:nvPr>
            <p:ph type="title"/>
          </p:nvPr>
        </p:nvSpPr>
        <p:spPr>
          <a:xfrm>
            <a:off x="1219200" y="1344613"/>
            <a:ext cx="2590800" cy="788987"/>
          </a:xfrm>
        </p:spPr>
        <p:txBody>
          <a:bodyPr/>
          <a:lstStyle/>
          <a:p>
            <a:pPr eaLnBrk="1" hangingPunct="1">
              <a:defRPr/>
            </a:pPr>
            <a:r>
              <a:rPr lang="en-US" altLang="en-US" sz="2400" dirty="0"/>
              <a:t>Collar </a:t>
            </a:r>
            <a:r>
              <a:rPr lang="en-US" altLang="en-US" sz="2400" dirty="0" err="1"/>
              <a:t>Egipcio</a:t>
            </a:r>
            <a:endParaRPr lang="en-US" altLang="en-US" sz="2400" dirty="0"/>
          </a:p>
        </p:txBody>
      </p:sp>
      <p:pic>
        <p:nvPicPr>
          <p:cNvPr id="142339" name="Picture 8" descr="Egypt3[1]">
            <a:extLst>
              <a:ext uri="{FF2B5EF4-FFF2-40B4-BE49-F238E27FC236}">
                <a16:creationId xmlns:a16="http://schemas.microsoft.com/office/drawing/2014/main" id="{D8FF4465-82FD-4082-8BEB-4730EDC3FBBF}"/>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2041525"/>
            <a:ext cx="5181600" cy="428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40" name="Picture 9" descr="2ab3_1[1]">
            <a:extLst>
              <a:ext uri="{FF2B5EF4-FFF2-40B4-BE49-F238E27FC236}">
                <a16:creationId xmlns:a16="http://schemas.microsoft.com/office/drawing/2014/main" id="{1C880A43-2E56-4C9E-8C72-9CB0084E18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000" y="457200"/>
            <a:ext cx="3683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10">
            <a:extLst>
              <a:ext uri="{FF2B5EF4-FFF2-40B4-BE49-F238E27FC236}">
                <a16:creationId xmlns:a16="http://schemas.microsoft.com/office/drawing/2014/main" id="{0222453A-52EE-43C0-B7DF-CE5D65EC6097}"/>
              </a:ext>
            </a:extLst>
          </p:cNvPr>
          <p:cNvSpPr txBox="1">
            <a:spLocks noChangeArrowheads="1"/>
          </p:cNvSpPr>
          <p:nvPr/>
        </p:nvSpPr>
        <p:spPr bwMode="auto">
          <a:xfrm>
            <a:off x="5638800" y="3352800"/>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err="1"/>
              <a:t>Sello</a:t>
            </a:r>
            <a:r>
              <a:rPr lang="en-US" altLang="en-US" sz="2400" dirty="0"/>
              <a:t> </a:t>
            </a:r>
            <a:r>
              <a:rPr lang="en-US" altLang="en-US" sz="2400" dirty="0" err="1"/>
              <a:t>escarabajo</a:t>
            </a:r>
            <a:r>
              <a:rPr lang="en-US" altLang="en-US" sz="2400" dirty="0"/>
              <a:t> </a:t>
            </a:r>
            <a:r>
              <a:rPr lang="en-US" altLang="en-US" sz="2400" dirty="0" err="1"/>
              <a:t>Egipcio</a:t>
            </a:r>
            <a:r>
              <a:rPr lang="en-US" altLang="en-US" sz="2400" dirty="0"/>
              <a:t> (XVIII </a:t>
            </a:r>
            <a:r>
              <a:rPr lang="en-US" altLang="en-US" sz="2400" dirty="0" err="1"/>
              <a:t>dinastía</a:t>
            </a:r>
            <a:r>
              <a:rPr lang="en-US" altLang="en-US" sz="2400" dirty="0"/>
              <a:t>)</a:t>
            </a:r>
          </a:p>
        </p:txBody>
      </p:sp>
      <p:sp>
        <p:nvSpPr>
          <p:cNvPr id="2" name="Slide Number Placeholder 1">
            <a:extLst>
              <a:ext uri="{FF2B5EF4-FFF2-40B4-BE49-F238E27FC236}">
                <a16:creationId xmlns:a16="http://schemas.microsoft.com/office/drawing/2014/main" id="{C60A6AF1-DEAE-413F-AD97-432435AC9559}"/>
              </a:ext>
            </a:extLst>
          </p:cNvPr>
          <p:cNvSpPr>
            <a:spLocks noGrp="1"/>
          </p:cNvSpPr>
          <p:nvPr>
            <p:ph type="sldNum" sz="quarter" idx="12"/>
          </p:nvPr>
        </p:nvSpPr>
        <p:spPr/>
        <p:txBody>
          <a:bodyPr/>
          <a:lstStyle/>
          <a:p>
            <a:pPr>
              <a:defRPr/>
            </a:pPr>
            <a:fld id="{DA25FE97-2942-43FA-8FB2-0CDADF38762D}" type="slidenum">
              <a:rPr lang="en-US" altLang="en-US" smtClean="0"/>
              <a:pPr>
                <a:defRPr/>
              </a:pPr>
              <a:t>136</a:t>
            </a:fld>
            <a:endParaRPr lang="en-US"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1C803B04-194E-44BA-AF18-79C0AC2BDB46}"/>
              </a:ext>
            </a:extLst>
          </p:cNvPr>
          <p:cNvSpPr>
            <a:spLocks noGrp="1" noChangeArrowheads="1"/>
          </p:cNvSpPr>
          <p:nvPr>
            <p:ph type="title"/>
          </p:nvPr>
        </p:nvSpPr>
        <p:spPr>
          <a:xfrm>
            <a:off x="457200" y="277813"/>
            <a:ext cx="8229600" cy="865187"/>
          </a:xfrm>
        </p:spPr>
        <p:txBody>
          <a:bodyPr/>
          <a:lstStyle/>
          <a:p>
            <a:pPr eaLnBrk="1" hangingPunct="1">
              <a:defRPr/>
            </a:pPr>
            <a:r>
              <a:rPr lang="es-ES" altLang="en-US" sz="4000" dirty="0">
                <a:solidFill>
                  <a:schemeClr val="accent2"/>
                </a:solidFill>
                <a:latin typeface="Berlin Sans FB" pitchFamily="34" charset="0"/>
              </a:rPr>
              <a:t>El Faraón que "conocía" a José</a:t>
            </a:r>
          </a:p>
        </p:txBody>
      </p:sp>
      <p:sp>
        <p:nvSpPr>
          <p:cNvPr id="328707" name="Rectangle 3">
            <a:extLst>
              <a:ext uri="{FF2B5EF4-FFF2-40B4-BE49-F238E27FC236}">
                <a16:creationId xmlns:a16="http://schemas.microsoft.com/office/drawing/2014/main" id="{E6948B30-B708-49DD-8ADD-8E4C863E2637}"/>
              </a:ext>
            </a:extLst>
          </p:cNvPr>
          <p:cNvSpPr>
            <a:spLocks noGrp="1" noChangeArrowheads="1"/>
          </p:cNvSpPr>
          <p:nvPr>
            <p:ph type="body" idx="1"/>
          </p:nvPr>
        </p:nvSpPr>
        <p:spPr>
          <a:xfrm>
            <a:off x="457200" y="1295400"/>
            <a:ext cx="8229600" cy="4835525"/>
          </a:xfrm>
        </p:spPr>
        <p:txBody>
          <a:bodyPr/>
          <a:lstStyle/>
          <a:p>
            <a:pPr eaLnBrk="1" hangingPunct="1">
              <a:lnSpc>
                <a:spcPct val="90000"/>
              </a:lnSpc>
              <a:buNone/>
              <a:defRPr/>
            </a:pPr>
            <a:r>
              <a:rPr lang="es-ES" altLang="en-US" dirty="0">
                <a:solidFill>
                  <a:schemeClr val="hlink"/>
                </a:solidFill>
                <a:latin typeface="Berlin Sans FB Demi" pitchFamily="34" charset="0"/>
              </a:rPr>
              <a:t>Mucho más tarde, surgiría un nuevo faraón que "no conocía a José" (Ex. 1: 8), lo que implica que los antiguos faraones tenían una relación especial con la familia de José.</a:t>
            </a:r>
          </a:p>
          <a:p>
            <a:pPr eaLnBrk="1" hangingPunct="1">
              <a:lnSpc>
                <a:spcPct val="90000"/>
              </a:lnSpc>
              <a:defRPr/>
            </a:pPr>
            <a:r>
              <a:rPr lang="es-ES" altLang="en-US" sz="2800" b="1" i="1" dirty="0">
                <a:latin typeface="Book Antiqua" panose="02040602050305030304" pitchFamily="18" charset="0"/>
              </a:rPr>
              <a:t>Por lo general, se supone que los faraones favorables a los Israelitas eran los Hicsos (décimo quinta dinastía), que eran Semíticos y, por lo tanto, extranjeros.</a:t>
            </a:r>
          </a:p>
          <a:p>
            <a:pPr eaLnBrk="1" hangingPunct="1">
              <a:lnSpc>
                <a:spcPct val="90000"/>
              </a:lnSpc>
              <a:defRPr/>
            </a:pPr>
            <a:r>
              <a:rPr lang="es-ES" altLang="en-US" sz="2800" b="1" i="1" dirty="0">
                <a:latin typeface="Book Antiqua" panose="02040602050305030304" pitchFamily="18" charset="0"/>
              </a:rPr>
              <a:t>Fueron expulsados ​​por </a:t>
            </a:r>
            <a:r>
              <a:rPr lang="es-ES" altLang="en-US" sz="2800" b="1" i="1" dirty="0" err="1">
                <a:latin typeface="Book Antiqua" panose="02040602050305030304" pitchFamily="18" charset="0"/>
              </a:rPr>
              <a:t>Ahmose</a:t>
            </a:r>
            <a:r>
              <a:rPr lang="es-ES" altLang="en-US" sz="2800" b="1" i="1" dirty="0">
                <a:latin typeface="Book Antiqua" panose="02040602050305030304" pitchFamily="18" charset="0"/>
              </a:rPr>
              <a:t> I, fundador de la décimo octava dinastía, lo que explicaría un Faraón que "no conocía" a José.</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58CF9395-55A7-4D29-9DD5-C7548FB1913E}"/>
              </a:ext>
            </a:extLst>
          </p:cNvPr>
          <p:cNvSpPr>
            <a:spLocks noGrp="1"/>
          </p:cNvSpPr>
          <p:nvPr>
            <p:ph type="sldNum" sz="quarter" idx="12"/>
          </p:nvPr>
        </p:nvSpPr>
        <p:spPr/>
        <p:txBody>
          <a:bodyPr/>
          <a:lstStyle/>
          <a:p>
            <a:pPr>
              <a:defRPr/>
            </a:pPr>
            <a:fld id="{691D55E8-553D-4D17-BF05-850C8009D5EA}" type="slidenum">
              <a:rPr lang="en-US" altLang="en-US" smtClean="0"/>
              <a:pPr>
                <a:defRPr/>
              </a:pPr>
              <a:t>137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 calcmode="lin" valueType="num">
                                      <p:cBhvr additive="base">
                                        <p:cTn id="7" dur="500" fill="hold"/>
                                        <p:tgtEl>
                                          <p:spTgt spid="328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8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913622B3-13FD-4C27-A2C7-217208E25D2D}"/>
              </a:ext>
            </a:extLst>
          </p:cNvPr>
          <p:cNvSpPr>
            <a:spLocks noGrp="1" noChangeArrowheads="1"/>
          </p:cNvSpPr>
          <p:nvPr>
            <p:ph type="title"/>
          </p:nvPr>
        </p:nvSpPr>
        <p:spPr>
          <a:xfrm>
            <a:off x="381000" y="457200"/>
            <a:ext cx="8458200" cy="914400"/>
          </a:xfrm>
        </p:spPr>
        <p:txBody>
          <a:bodyPr/>
          <a:lstStyle/>
          <a:p>
            <a:pPr eaLnBrk="1" hangingPunct="1">
              <a:defRPr/>
            </a:pPr>
            <a:r>
              <a:rPr lang="es-ES" altLang="en-US" sz="4000" dirty="0">
                <a:solidFill>
                  <a:schemeClr val="accent2"/>
                </a:solidFill>
                <a:latin typeface="Berlin Sans FB" pitchFamily="34" charset="0"/>
              </a:rPr>
              <a:t>Hijos de Israel buscan Grano en Egipto</a:t>
            </a:r>
          </a:p>
        </p:txBody>
      </p:sp>
      <p:pic>
        <p:nvPicPr>
          <p:cNvPr id="144387" name="Picture 5" descr="Joseph 003">
            <a:extLst>
              <a:ext uri="{FF2B5EF4-FFF2-40B4-BE49-F238E27FC236}">
                <a16:creationId xmlns:a16="http://schemas.microsoft.com/office/drawing/2014/main" id="{4D470B57-DB87-4107-96D9-E33ACB252093}"/>
              </a:ext>
            </a:extLst>
          </p:cNvPr>
          <p:cNvPicPr>
            <a:picLocks noGrp="1" noChangeAspect="1" noChangeArrowheads="1"/>
          </p:cNvPicPr>
          <p:nvPr>
            <p:ph idx="1"/>
          </p:nvPr>
        </p:nvPicPr>
        <p:blipFill>
          <a:blip r:embed="rId2">
            <a:lum contrast="18000"/>
            <a:extLst>
              <a:ext uri="{28A0092B-C50C-407E-A947-70E740481C1C}">
                <a14:useLocalDpi xmlns:a14="http://schemas.microsoft.com/office/drawing/2010/main"/>
              </a:ext>
            </a:extLst>
          </a:blip>
          <a:srcRect/>
          <a:stretch>
            <a:fillRect/>
          </a:stretch>
        </p:blipFill>
        <p:spPr>
          <a:xfrm>
            <a:off x="0" y="1447800"/>
            <a:ext cx="9144000" cy="3611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88" name="Text Box 6">
            <a:extLst>
              <a:ext uri="{FF2B5EF4-FFF2-40B4-BE49-F238E27FC236}">
                <a16:creationId xmlns:a16="http://schemas.microsoft.com/office/drawing/2014/main" id="{B96C7B81-BF3F-457D-B61E-5DFA3D139C29}"/>
              </a:ext>
            </a:extLst>
          </p:cNvPr>
          <p:cNvSpPr txBox="1">
            <a:spLocks noChangeArrowheads="1"/>
          </p:cNvSpPr>
          <p:nvPr/>
        </p:nvSpPr>
        <p:spPr bwMode="auto">
          <a:xfrm>
            <a:off x="228600" y="5181600"/>
            <a:ext cx="8686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2400" b="1" dirty="0">
                <a:latin typeface="Arial Narrow" panose="020B0606020202030204" pitchFamily="34" charset="0"/>
              </a:rPr>
              <a:t>El mural de Beni Hasan (siglo XIX a. C.) muestra a Semíticos que entran en Egipto para comerciar o negociar. La presencia de Asiáticos en Egipto aumentó durante el Período Hicsos (siglos XVII y XVI a. C.), el momento probable de la migración de la familia de Jacob.</a:t>
            </a:r>
            <a:endParaRPr lang="en-US" altLang="en-US" sz="2400" b="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3D77CC8A-2CD9-483B-8DFB-E08584368748}"/>
              </a:ext>
            </a:extLst>
          </p:cNvPr>
          <p:cNvSpPr>
            <a:spLocks noGrp="1"/>
          </p:cNvSpPr>
          <p:nvPr>
            <p:ph type="sldNum" sz="quarter" idx="12"/>
          </p:nvPr>
        </p:nvSpPr>
        <p:spPr/>
        <p:txBody>
          <a:bodyPr/>
          <a:lstStyle/>
          <a:p>
            <a:pPr>
              <a:defRPr/>
            </a:pPr>
            <a:fld id="{6E3FC901-548D-4B40-83A3-093455E9850E}" type="slidenum">
              <a:rPr lang="en-US" altLang="en-US" smtClean="0"/>
              <a:pPr>
                <a:defRPr/>
              </a:pPr>
              <a:t>138</a:t>
            </a:fld>
            <a:endParaRPr lang="en-US"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FCE3C865-52A7-4AFD-B381-6FAD85B08A3C}"/>
              </a:ext>
            </a:extLst>
          </p:cNvPr>
          <p:cNvSpPr>
            <a:spLocks noGrp="1" noChangeArrowheads="1"/>
          </p:cNvSpPr>
          <p:nvPr>
            <p:ph type="title"/>
          </p:nvPr>
        </p:nvSpPr>
        <p:spPr/>
        <p:txBody>
          <a:bodyPr/>
          <a:lstStyle/>
          <a:p>
            <a:pPr eaLnBrk="1" hangingPunct="1">
              <a:defRPr/>
            </a:pPr>
            <a:r>
              <a:rPr lang="es-ES" altLang="en-US" sz="4000" dirty="0">
                <a:solidFill>
                  <a:schemeClr val="accent2"/>
                </a:solidFill>
                <a:latin typeface="Berlin Sans FB" pitchFamily="34" charset="0"/>
              </a:rPr>
              <a:t>José Se Encuentra con Sus Hermanos</a:t>
            </a:r>
            <a:br>
              <a:rPr lang="en-US" altLang="en-US" sz="4000" dirty="0">
                <a:solidFill>
                  <a:schemeClr val="accent2"/>
                </a:solidFill>
                <a:latin typeface="Berlin Sans FB" pitchFamily="34" charset="0"/>
              </a:rPr>
            </a:br>
            <a:r>
              <a:rPr lang="en-US" altLang="en-US" sz="4000" dirty="0">
                <a:solidFill>
                  <a:schemeClr val="accent2"/>
                </a:solidFill>
                <a:latin typeface="Berlin Sans FB" pitchFamily="34" charset="0"/>
              </a:rPr>
              <a:t> </a:t>
            </a:r>
            <a:r>
              <a:rPr lang="en-US" altLang="en-US" sz="2400" dirty="0"/>
              <a:t>(42)</a:t>
            </a:r>
          </a:p>
        </p:txBody>
      </p:sp>
      <p:sp>
        <p:nvSpPr>
          <p:cNvPr id="333827" name="Rectangle 3">
            <a:extLst>
              <a:ext uri="{FF2B5EF4-FFF2-40B4-BE49-F238E27FC236}">
                <a16:creationId xmlns:a16="http://schemas.microsoft.com/office/drawing/2014/main" id="{49A73835-ADA6-4AB2-8C8E-1028BF0E1E97}"/>
              </a:ext>
            </a:extLst>
          </p:cNvPr>
          <p:cNvSpPr>
            <a:spLocks noGrp="1" noChangeArrowheads="1"/>
          </p:cNvSpPr>
          <p:nvPr>
            <p:ph type="body" idx="1"/>
          </p:nvPr>
        </p:nvSpPr>
        <p:spPr>
          <a:xfrm>
            <a:off x="228600" y="1600200"/>
            <a:ext cx="8686800" cy="4530725"/>
          </a:xfrm>
        </p:spPr>
        <p:txBody>
          <a:bodyPr/>
          <a:lstStyle/>
          <a:p>
            <a:pPr eaLnBrk="1" hangingPunct="1">
              <a:lnSpc>
                <a:spcPct val="80000"/>
              </a:lnSpc>
              <a:buNone/>
              <a:defRPr/>
            </a:pPr>
            <a:r>
              <a:rPr lang="es-ES" altLang="en-US" dirty="0">
                <a:solidFill>
                  <a:schemeClr val="hlink"/>
                </a:solidFill>
                <a:latin typeface="Berlin Sans FB Demi" pitchFamily="34" charset="0"/>
              </a:rPr>
              <a:t>Cuando sus hermanos lo confrontaron, se inclinaron hasta el suelo, cumpliendo los sueños de infancia de Joseph</a:t>
            </a:r>
            <a:r>
              <a:rPr lang="en-US" altLang="en-US" sz="2400" dirty="0">
                <a:solidFill>
                  <a:schemeClr val="hlink"/>
                </a:solidFill>
              </a:rPr>
              <a:t>(42:6; cf. 37:7, 9).</a:t>
            </a:r>
          </a:p>
          <a:p>
            <a:pPr eaLnBrk="1" hangingPunct="1">
              <a:lnSpc>
                <a:spcPct val="80000"/>
              </a:lnSpc>
              <a:defRPr/>
            </a:pPr>
            <a:r>
              <a:rPr lang="es-ES" altLang="en-US" sz="2800" b="1" i="1" dirty="0">
                <a:latin typeface="Book Antiqua" panose="02040602050305030304" pitchFamily="18" charset="0"/>
              </a:rPr>
              <a:t>La falta de vello facial de Joseph, su vestimenta y estado Egipcio, su edad y el hecho de que hizo juramento "como Faraón vive" (lo que implica la divinidad de Faraón) lo hizo irreconocible.</a:t>
            </a:r>
          </a:p>
          <a:p>
            <a:pPr eaLnBrk="1" hangingPunct="1">
              <a:lnSpc>
                <a:spcPct val="80000"/>
              </a:lnSpc>
              <a:defRPr/>
            </a:pPr>
            <a:r>
              <a:rPr lang="es-ES" altLang="en-US" sz="2800" b="1" i="1" dirty="0">
                <a:latin typeface="Book Antiqua" panose="02040602050305030304" pitchFamily="18" charset="0"/>
              </a:rPr>
              <a:t>La devolución secreta de su dinero y el requisito de que traigan a su hermano menor (</a:t>
            </a:r>
            <a:r>
              <a:rPr lang="es-ES" altLang="en-US" sz="2800" b="1" i="1" dirty="0" err="1">
                <a:latin typeface="Book Antiqua" panose="02040602050305030304" pitchFamily="18" charset="0"/>
              </a:rPr>
              <a:t>Benjamin</a:t>
            </a:r>
            <a:r>
              <a:rPr lang="es-ES" altLang="en-US" sz="2800" b="1" i="1" dirty="0">
                <a:latin typeface="Book Antiqua" panose="02040602050305030304" pitchFamily="18" charset="0"/>
              </a:rPr>
              <a:t>) fue la estratagema de José para mantenerlos atados a Egipto.</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E708BBCC-E911-4419-815D-840FC70B3B26}"/>
              </a:ext>
            </a:extLst>
          </p:cNvPr>
          <p:cNvSpPr>
            <a:spLocks noGrp="1"/>
          </p:cNvSpPr>
          <p:nvPr>
            <p:ph type="sldNum" sz="quarter" idx="12"/>
          </p:nvPr>
        </p:nvSpPr>
        <p:spPr/>
        <p:txBody>
          <a:bodyPr/>
          <a:lstStyle/>
          <a:p>
            <a:pPr>
              <a:defRPr/>
            </a:pPr>
            <a:fld id="{993E039E-A9F4-4149-814F-F017B8C6DBAE}" type="slidenum">
              <a:rPr lang="en-US" altLang="en-US" smtClean="0"/>
              <a:pPr>
                <a:defRPr/>
              </a:pPr>
              <a:t>139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p:cTn id="7" dur="500" fill="hold"/>
                                        <p:tgtEl>
                                          <p:spTgt spid="333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382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7037147-EF4C-4577-B6B5-94EE94B9D52B}"/>
              </a:ext>
            </a:extLst>
          </p:cNvPr>
          <p:cNvSpPr>
            <a:spLocks noGrp="1" noChangeArrowheads="1"/>
          </p:cNvSpPr>
          <p:nvPr>
            <p:ph type="title"/>
          </p:nvPr>
        </p:nvSpPr>
        <p:spPr>
          <a:xfrm>
            <a:off x="457200" y="125413"/>
            <a:ext cx="8229600" cy="865187"/>
          </a:xfrm>
        </p:spPr>
        <p:txBody>
          <a:bodyPr/>
          <a:lstStyle/>
          <a:p>
            <a:pPr eaLnBrk="1" hangingPunct="1">
              <a:lnSpc>
                <a:spcPct val="80000"/>
              </a:lnSpc>
              <a:defRPr/>
            </a:pPr>
            <a:r>
              <a:rPr lang="es-ES" altLang="en-US" sz="3600" dirty="0">
                <a:latin typeface="Eras Bold ITC" pitchFamily="34" charset="0"/>
              </a:rPr>
              <a:t>UNA PREGUNTA ANTIGUA: ¿Cómo existe el universo?</a:t>
            </a:r>
          </a:p>
        </p:txBody>
      </p:sp>
      <p:sp>
        <p:nvSpPr>
          <p:cNvPr id="99333" name="Rectangle 5">
            <a:extLst>
              <a:ext uri="{FF2B5EF4-FFF2-40B4-BE49-F238E27FC236}">
                <a16:creationId xmlns:a16="http://schemas.microsoft.com/office/drawing/2014/main" id="{E8C3E521-BCC0-46BE-B9F1-CA20BC478BE9}"/>
              </a:ext>
            </a:extLst>
          </p:cNvPr>
          <p:cNvSpPr>
            <a:spLocks noChangeArrowheads="1"/>
          </p:cNvSpPr>
          <p:nvPr/>
        </p:nvSpPr>
        <p:spPr bwMode="auto">
          <a:xfrm>
            <a:off x="4114800" y="2438400"/>
            <a:ext cx="4876800" cy="4191000"/>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buFont typeface="Wingdings" panose="05000000000000000000" pitchFamily="2" charset="2"/>
              <a:buNone/>
              <a:defRPr/>
            </a:pPr>
            <a:r>
              <a:rPr lang="en-US" altLang="en-US" sz="3600" dirty="0" err="1">
                <a:solidFill>
                  <a:schemeClr val="hlink"/>
                </a:solidFill>
                <a:latin typeface="Agency FB" pitchFamily="2" charset="0"/>
              </a:rPr>
              <a:t>En</a:t>
            </a:r>
            <a:r>
              <a:rPr lang="en-US" altLang="en-US" sz="3600" dirty="0">
                <a:solidFill>
                  <a:schemeClr val="hlink"/>
                </a:solidFill>
                <a:latin typeface="Agency FB" pitchFamily="2" charset="0"/>
              </a:rPr>
              <a:t> Mesopotamia</a:t>
            </a:r>
            <a:endParaRPr lang="en-US" altLang="en-US" sz="2400" dirty="0">
              <a:solidFill>
                <a:schemeClr val="hlink"/>
              </a:solidFill>
              <a:latin typeface="Arial Narrow" panose="020B0606020202030204" pitchFamily="34" charset="0"/>
            </a:endParaRPr>
          </a:p>
          <a:p>
            <a:pPr eaLnBrk="1" hangingPunct="1">
              <a:lnSpc>
                <a:spcPct val="90000"/>
              </a:lnSpc>
              <a:buFont typeface="Wingdings" panose="05000000000000000000" pitchFamily="2" charset="2"/>
              <a:buNone/>
              <a:defRPr/>
            </a:pPr>
            <a:endParaRPr lang="en-US" altLang="en-US" sz="800" i="1" dirty="0">
              <a:solidFill>
                <a:schemeClr val="hlink"/>
              </a:solidFill>
            </a:endParaRPr>
          </a:p>
          <a:p>
            <a:pPr eaLnBrk="1" hangingPunct="1">
              <a:lnSpc>
                <a:spcPct val="90000"/>
              </a:lnSpc>
              <a:buNone/>
              <a:defRPr/>
            </a:pPr>
            <a:r>
              <a:rPr lang="es-ES" altLang="en-US" sz="2400" i="1" dirty="0">
                <a:solidFill>
                  <a:schemeClr val="folHlink"/>
                </a:solidFill>
              </a:rPr>
              <a:t>La creación fue el resultado de un violento conflicto primitivo.</a:t>
            </a:r>
          </a:p>
          <a:p>
            <a:pPr eaLnBrk="1" hangingPunct="1">
              <a:lnSpc>
                <a:spcPct val="90000"/>
              </a:lnSpc>
              <a:buNone/>
              <a:defRPr/>
            </a:pPr>
            <a:r>
              <a:rPr lang="es-ES" altLang="en-US" sz="2400" i="1" dirty="0">
                <a:solidFill>
                  <a:schemeClr val="folHlink"/>
                </a:solidFill>
              </a:rPr>
              <a:t>Marduk (dios del orden) luchó contra Tiamat (diosa del caos), derrotando a los dioses del caos y dividiendo el cadáver de Tiamat en el cielo y la tierra.</a:t>
            </a:r>
          </a:p>
          <a:p>
            <a:pPr eaLnBrk="1" hangingPunct="1">
              <a:lnSpc>
                <a:spcPct val="90000"/>
              </a:lnSpc>
              <a:buNone/>
              <a:defRPr/>
            </a:pPr>
            <a:r>
              <a:rPr lang="es-ES" altLang="en-US" sz="2400" i="1" dirty="0">
                <a:solidFill>
                  <a:schemeClr val="folHlink"/>
                </a:solidFill>
              </a:rPr>
              <a:t>Los humanos fueron creados de la sangre del dios asesinado </a:t>
            </a:r>
            <a:r>
              <a:rPr lang="es-ES" altLang="en-US" sz="2400" i="1" dirty="0" err="1">
                <a:solidFill>
                  <a:schemeClr val="folHlink"/>
                </a:solidFill>
              </a:rPr>
              <a:t>Kingu</a:t>
            </a:r>
            <a:r>
              <a:rPr lang="es-ES" altLang="en-US" sz="2400" i="1" dirty="0">
                <a:solidFill>
                  <a:schemeClr val="folHlink"/>
                </a:solidFill>
              </a:rPr>
              <a:t>.</a:t>
            </a:r>
          </a:p>
        </p:txBody>
      </p:sp>
      <p:sp>
        <p:nvSpPr>
          <p:cNvPr id="99335" name="Rectangle 7">
            <a:extLst>
              <a:ext uri="{FF2B5EF4-FFF2-40B4-BE49-F238E27FC236}">
                <a16:creationId xmlns:a16="http://schemas.microsoft.com/office/drawing/2014/main" id="{2F1F1AD2-AC7A-4BE7-B643-0F582B14CAE6}"/>
              </a:ext>
            </a:extLst>
          </p:cNvPr>
          <p:cNvSpPr>
            <a:spLocks noGrp="1" noChangeArrowheads="1"/>
          </p:cNvSpPr>
          <p:nvPr>
            <p:ph type="body" sz="half" idx="1"/>
          </p:nvPr>
        </p:nvSpPr>
        <p:spPr>
          <a:xfrm>
            <a:off x="4038600" y="1600200"/>
            <a:ext cx="2438400" cy="609600"/>
          </a:xfrm>
        </p:spPr>
        <p:txBody>
          <a:bodyPr/>
          <a:lstStyle/>
          <a:p>
            <a:pPr eaLnBrk="1" hangingPunct="1">
              <a:lnSpc>
                <a:spcPct val="80000"/>
              </a:lnSpc>
              <a:buFont typeface="Wingdings" panose="05000000000000000000" pitchFamily="2" charset="2"/>
              <a:buNone/>
              <a:defRPr/>
            </a:pPr>
            <a:r>
              <a:rPr lang="en-US" altLang="en-US" sz="1800" i="1">
                <a:latin typeface="Arial Narrow" panose="020B0606020202030204" pitchFamily="34" charset="0"/>
              </a:rPr>
              <a:t>Enuma Elish</a:t>
            </a:r>
            <a:r>
              <a:rPr lang="en-US" altLang="en-US" sz="1800">
                <a:latin typeface="Arial Narrow" panose="020B0606020202030204" pitchFamily="34" charset="0"/>
              </a:rPr>
              <a:t>, Tablet IV</a:t>
            </a:r>
          </a:p>
          <a:p>
            <a:pPr eaLnBrk="1" hangingPunct="1">
              <a:lnSpc>
                <a:spcPct val="80000"/>
              </a:lnSpc>
              <a:buFont typeface="Wingdings" panose="05000000000000000000" pitchFamily="2" charset="2"/>
              <a:buNone/>
              <a:defRPr/>
            </a:pPr>
            <a:r>
              <a:rPr lang="en-US" altLang="en-US" sz="1800">
                <a:latin typeface="Arial Narrow" panose="020B0606020202030204" pitchFamily="34" charset="0"/>
              </a:rPr>
              <a:t>British Museum, London</a:t>
            </a:r>
          </a:p>
        </p:txBody>
      </p:sp>
      <p:pic>
        <p:nvPicPr>
          <p:cNvPr id="99336" name="Picture 8" descr="AIS39">
            <a:extLst>
              <a:ext uri="{FF2B5EF4-FFF2-40B4-BE49-F238E27FC236}">
                <a16:creationId xmlns:a16="http://schemas.microsoft.com/office/drawing/2014/main" id="{E86A4424-25F4-47FF-9E0F-F5349C9889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219200"/>
            <a:ext cx="36210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99409FA-377D-4C21-8031-CB6610C7642B}"/>
              </a:ext>
            </a:extLst>
          </p:cNvPr>
          <p:cNvSpPr>
            <a:spLocks noGrp="1"/>
          </p:cNvSpPr>
          <p:nvPr>
            <p:ph type="sldNum" sz="quarter" idx="12"/>
          </p:nvPr>
        </p:nvSpPr>
        <p:spPr/>
        <p:txBody>
          <a:bodyPr/>
          <a:lstStyle/>
          <a:p>
            <a:pPr>
              <a:defRPr/>
            </a:pPr>
            <a:fld id="{24EC068F-4A2D-47D9-A3EA-321D0CDDC3C4}" type="slidenum">
              <a:rPr lang="en-US" altLang="en-US" smtClean="0"/>
              <a:pPr>
                <a:defRPr/>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dissolve">
                                      <p:cBhvr>
                                        <p:cTn id="7" dur="500"/>
                                        <p:tgtEl>
                                          <p:spTgt spid="99336"/>
                                        </p:tgtEl>
                                      </p:cBhvr>
                                    </p:animEffect>
                                  </p:childTnLst>
                                </p:cTn>
                              </p:par>
                              <p:par>
                                <p:cTn id="8" presetID="9" presetClass="entr" presetSubtype="0" fill="hold" nodeType="withEffect">
                                  <p:stCondLst>
                                    <p:cond delay="0"/>
                                  </p:stCondLst>
                                  <p:childTnLst>
                                    <p:set>
                                      <p:cBhvr>
                                        <p:cTn id="9" dur="1" fill="hold">
                                          <p:stCondLst>
                                            <p:cond delay="0"/>
                                          </p:stCondLst>
                                        </p:cTn>
                                        <p:tgtEl>
                                          <p:spTgt spid="99335">
                                            <p:txEl>
                                              <p:pRg st="0" end="0"/>
                                            </p:txEl>
                                          </p:spTgt>
                                        </p:tgtEl>
                                        <p:attrNameLst>
                                          <p:attrName>style.visibility</p:attrName>
                                        </p:attrNameLst>
                                      </p:cBhvr>
                                      <p:to>
                                        <p:strVal val="visible"/>
                                      </p:to>
                                    </p:set>
                                    <p:animEffect transition="in" filter="dissolve">
                                      <p:cBhvr>
                                        <p:cTn id="10" dur="500"/>
                                        <p:tgtEl>
                                          <p:spTgt spid="9933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9335">
                                            <p:txEl>
                                              <p:pRg st="1" end="1"/>
                                            </p:txEl>
                                          </p:spTgt>
                                        </p:tgtEl>
                                        <p:attrNameLst>
                                          <p:attrName>style.visibility</p:attrName>
                                        </p:attrNameLst>
                                      </p:cBhvr>
                                      <p:to>
                                        <p:strVal val="visible"/>
                                      </p:to>
                                    </p:set>
                                    <p:animEffect transition="in" filter="dissolve">
                                      <p:cBhvr>
                                        <p:cTn id="13" dur="500"/>
                                        <p:tgtEl>
                                          <p:spTgt spid="993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9333">
                                            <p:bg/>
                                          </p:spTgt>
                                        </p:tgtEl>
                                        <p:attrNameLst>
                                          <p:attrName>style.visibility</p:attrName>
                                        </p:attrNameLst>
                                      </p:cBhvr>
                                      <p:to>
                                        <p:strVal val="visible"/>
                                      </p:to>
                                    </p:set>
                                    <p:animEffect transition="in" filter="randombar(horizontal)">
                                      <p:cBhvr>
                                        <p:cTn id="18" dur="500"/>
                                        <p:tgtEl>
                                          <p:spTgt spid="99333">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9333">
                                            <p:txEl>
                                              <p:pRg st="0" end="0"/>
                                            </p:txEl>
                                          </p:spTgt>
                                        </p:tgtEl>
                                        <p:attrNameLst>
                                          <p:attrName>style.visibility</p:attrName>
                                        </p:attrNameLst>
                                      </p:cBhvr>
                                      <p:to>
                                        <p:strVal val="visible"/>
                                      </p:to>
                                    </p:set>
                                    <p:animEffect transition="in" filter="randombar(horizontal)">
                                      <p:cBhvr>
                                        <p:cTn id="21" dur="500"/>
                                        <p:tgtEl>
                                          <p:spTgt spid="99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uiExpand="1" build="allAtOnce"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D07DCD0C-E042-481C-856A-DB7A87E12299}"/>
              </a:ext>
            </a:extLst>
          </p:cNvPr>
          <p:cNvSpPr>
            <a:spLocks noGrp="1" noChangeArrowheads="1"/>
          </p:cNvSpPr>
          <p:nvPr>
            <p:ph type="title"/>
          </p:nvPr>
        </p:nvSpPr>
        <p:spPr/>
        <p:txBody>
          <a:bodyPr/>
          <a:lstStyle/>
          <a:p>
            <a:pPr eaLnBrk="1" hangingPunct="1">
              <a:defRPr/>
            </a:pPr>
            <a:r>
              <a:rPr lang="es-ES" altLang="en-US" sz="3600" dirty="0">
                <a:solidFill>
                  <a:schemeClr val="accent2"/>
                </a:solidFill>
                <a:latin typeface="Berlin Sans FB Demi" pitchFamily="34" charset="0"/>
              </a:rPr>
              <a:t>El Cáliz en el Saco de Granos de </a:t>
            </a:r>
            <a:r>
              <a:rPr lang="es-ES" altLang="en-US" sz="3600" dirty="0" err="1">
                <a:solidFill>
                  <a:schemeClr val="accent2"/>
                </a:solidFill>
                <a:latin typeface="Berlin Sans FB Demi" pitchFamily="34" charset="0"/>
              </a:rPr>
              <a:t>Benjamin</a:t>
            </a:r>
            <a:r>
              <a:rPr lang="es-ES" altLang="en-US" sz="3600" dirty="0">
                <a:solidFill>
                  <a:schemeClr val="accent2"/>
                </a:solidFill>
                <a:latin typeface="Berlin Sans FB Demi" pitchFamily="34" charset="0"/>
              </a:rPr>
              <a:t> (43-44)</a:t>
            </a:r>
          </a:p>
        </p:txBody>
      </p:sp>
      <p:sp>
        <p:nvSpPr>
          <p:cNvPr id="334853" name="Rectangle 5">
            <a:extLst>
              <a:ext uri="{FF2B5EF4-FFF2-40B4-BE49-F238E27FC236}">
                <a16:creationId xmlns:a16="http://schemas.microsoft.com/office/drawing/2014/main" id="{A1B856D2-0816-437D-881C-74CAEF509A3B}"/>
              </a:ext>
            </a:extLst>
          </p:cNvPr>
          <p:cNvSpPr>
            <a:spLocks noGrp="1" noChangeArrowheads="1"/>
          </p:cNvSpPr>
          <p:nvPr>
            <p:ph type="body" sz="half" idx="2"/>
          </p:nvPr>
        </p:nvSpPr>
        <p:spPr>
          <a:xfrm>
            <a:off x="5410200" y="1600200"/>
            <a:ext cx="3505200" cy="4953000"/>
          </a:xfrm>
        </p:spPr>
        <p:txBody>
          <a:bodyPr/>
          <a:lstStyle/>
          <a:p>
            <a:pPr eaLnBrk="1" hangingPunct="1">
              <a:buNone/>
              <a:defRPr/>
            </a:pPr>
            <a:r>
              <a:rPr lang="es-ES" altLang="en-US" sz="2800" dirty="0"/>
              <a:t>Vajilla de oro de las tumbas reales de Tanis (21a dinastía).</a:t>
            </a:r>
          </a:p>
          <a:p>
            <a:pPr eaLnBrk="1" hangingPunct="1">
              <a:buNone/>
              <a:defRPr/>
            </a:pPr>
            <a:r>
              <a:rPr lang="es-ES" altLang="en-US" sz="2800" dirty="0"/>
              <a:t>Aunque la copa que aparece tan prominentemente en las historias de José era plateada, puede haberse parecido a estas.</a:t>
            </a:r>
            <a:endParaRPr lang="en-US" altLang="en-US" sz="2800" dirty="0"/>
          </a:p>
        </p:txBody>
      </p:sp>
      <p:pic>
        <p:nvPicPr>
          <p:cNvPr id="146436" name="Picture 6" descr="Joseph">
            <a:extLst>
              <a:ext uri="{FF2B5EF4-FFF2-40B4-BE49-F238E27FC236}">
                <a16:creationId xmlns:a16="http://schemas.microsoft.com/office/drawing/2014/main" id="{785FE61D-3659-46EC-822C-2D686F7D9CCB}"/>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241300" y="1524000"/>
            <a:ext cx="49403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A5A8CDE3-30FE-4126-BBB5-2DB18635B996}"/>
              </a:ext>
            </a:extLst>
          </p:cNvPr>
          <p:cNvSpPr>
            <a:spLocks noGrp="1"/>
          </p:cNvSpPr>
          <p:nvPr>
            <p:ph type="sldNum" sz="quarter" idx="12"/>
          </p:nvPr>
        </p:nvSpPr>
        <p:spPr/>
        <p:txBody>
          <a:bodyPr/>
          <a:lstStyle/>
          <a:p>
            <a:pPr>
              <a:defRPr/>
            </a:pPr>
            <a:fld id="{75FDE2BE-5CAD-4773-A865-091995680079}" type="slidenum">
              <a:rPr lang="en-US" altLang="en-US" smtClean="0"/>
              <a:pPr>
                <a:defRPr/>
              </a:pPr>
              <a:t>140</a:t>
            </a:fld>
            <a:endParaRPr lang="en-US"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DBA896BE-2498-480B-866E-74A7C5D1639E}"/>
              </a:ext>
            </a:extLst>
          </p:cNvPr>
          <p:cNvSpPr>
            <a:spLocks noGrp="1" noChangeArrowheads="1"/>
          </p:cNvSpPr>
          <p:nvPr>
            <p:ph type="title"/>
          </p:nvPr>
        </p:nvSpPr>
        <p:spPr>
          <a:xfrm>
            <a:off x="533400" y="152400"/>
            <a:ext cx="8153400" cy="1017588"/>
          </a:xfrm>
        </p:spPr>
        <p:txBody>
          <a:bodyPr/>
          <a:lstStyle/>
          <a:p>
            <a:pPr eaLnBrk="1" hangingPunct="1">
              <a:lnSpc>
                <a:spcPct val="85000"/>
              </a:lnSpc>
              <a:defRPr/>
            </a:pPr>
            <a:br>
              <a:rPr lang="en-US" altLang="en-US" sz="4000" dirty="0">
                <a:solidFill>
                  <a:schemeClr val="accent2"/>
                </a:solidFill>
                <a:latin typeface="Berlin Sans FB" pitchFamily="34" charset="0"/>
              </a:rPr>
            </a:br>
            <a:r>
              <a:rPr lang="en-US" altLang="en-US" sz="4000" dirty="0">
                <a:solidFill>
                  <a:schemeClr val="accent2"/>
                </a:solidFill>
                <a:latin typeface="Berlin Sans FB" pitchFamily="34" charset="0"/>
              </a:rPr>
              <a:t>La </a:t>
            </a:r>
            <a:r>
              <a:rPr lang="en-US" altLang="en-US" sz="4000" dirty="0" err="1">
                <a:solidFill>
                  <a:schemeClr val="accent2"/>
                </a:solidFill>
                <a:latin typeface="Berlin Sans FB" pitchFamily="34" charset="0"/>
              </a:rPr>
              <a:t>Artimaña</a:t>
            </a:r>
            <a:r>
              <a:rPr lang="en-US" altLang="en-US" sz="4000" dirty="0">
                <a:solidFill>
                  <a:schemeClr val="accent2"/>
                </a:solidFill>
                <a:latin typeface="Berlin Sans FB" pitchFamily="34" charset="0"/>
              </a:rPr>
              <a:t> </a:t>
            </a:r>
            <a:r>
              <a:rPr lang="en-US" altLang="en-US" sz="4000" dirty="0" err="1">
                <a:solidFill>
                  <a:schemeClr val="accent2"/>
                </a:solidFill>
                <a:latin typeface="Berlin Sans FB" pitchFamily="34" charset="0"/>
              </a:rPr>
              <a:t>Inteligente</a:t>
            </a:r>
            <a:r>
              <a:rPr lang="en-US" altLang="en-US" sz="4000" dirty="0">
                <a:solidFill>
                  <a:schemeClr val="accent2"/>
                </a:solidFill>
                <a:latin typeface="Berlin Sans FB" pitchFamily="34" charset="0"/>
              </a:rPr>
              <a:t> de José</a:t>
            </a:r>
            <a:br>
              <a:rPr lang="en-US" altLang="en-US" sz="4000" dirty="0">
                <a:solidFill>
                  <a:schemeClr val="accent2"/>
                </a:solidFill>
                <a:latin typeface="Berlin Sans FB" pitchFamily="34" charset="0"/>
              </a:rPr>
            </a:br>
            <a:r>
              <a:rPr lang="en-US" altLang="en-US" sz="2400" dirty="0"/>
              <a:t>(44)</a:t>
            </a:r>
            <a:r>
              <a:rPr lang="en-US" altLang="en-US" sz="4000" dirty="0"/>
              <a:t> </a:t>
            </a:r>
          </a:p>
        </p:txBody>
      </p:sp>
      <p:sp>
        <p:nvSpPr>
          <p:cNvPr id="336899" name="Rectangle 3">
            <a:extLst>
              <a:ext uri="{FF2B5EF4-FFF2-40B4-BE49-F238E27FC236}">
                <a16:creationId xmlns:a16="http://schemas.microsoft.com/office/drawing/2014/main" id="{60F63720-1E08-4CF2-BBEA-A945FA601201}"/>
              </a:ext>
            </a:extLst>
          </p:cNvPr>
          <p:cNvSpPr>
            <a:spLocks noGrp="1" noChangeArrowheads="1"/>
          </p:cNvSpPr>
          <p:nvPr>
            <p:ph type="body" idx="1"/>
          </p:nvPr>
        </p:nvSpPr>
        <p:spPr>
          <a:xfrm>
            <a:off x="381000" y="1295400"/>
            <a:ext cx="8305800" cy="5334000"/>
          </a:xfrm>
        </p:spPr>
        <p:txBody>
          <a:bodyPr/>
          <a:lstStyle/>
          <a:p>
            <a:pPr eaLnBrk="1" hangingPunct="1">
              <a:lnSpc>
                <a:spcPct val="90000"/>
              </a:lnSpc>
              <a:buNone/>
              <a:defRPr/>
            </a:pPr>
            <a:r>
              <a:rPr lang="es-ES" altLang="en-US" dirty="0">
                <a:solidFill>
                  <a:schemeClr val="hlink"/>
                </a:solidFill>
                <a:latin typeface="Berlin Sans FB Demi" pitchFamily="34" charset="0"/>
              </a:rPr>
              <a:t>José diseñó cuidadosamente su plan para poner una vez más a sus hermanos en la misma posición que habían estado tantos años antes cuando lo vendieron a los ismaelitas.</a:t>
            </a:r>
          </a:p>
          <a:p>
            <a:pPr eaLnBrk="1" hangingPunct="1">
              <a:lnSpc>
                <a:spcPct val="90000"/>
              </a:lnSpc>
              <a:defRPr/>
            </a:pPr>
            <a:r>
              <a:rPr lang="es-ES" altLang="en-US" sz="2800" b="1" i="1" dirty="0">
                <a:latin typeface="Book Antiqua" panose="02040602050305030304" pitchFamily="18" charset="0"/>
              </a:rPr>
              <a:t>La pregunta, por supuesto, era si responderían ahora como lo hicieron entonces.</a:t>
            </a:r>
          </a:p>
          <a:p>
            <a:pPr eaLnBrk="1" hangingPunct="1">
              <a:lnSpc>
                <a:spcPct val="90000"/>
              </a:lnSpc>
              <a:defRPr/>
            </a:pPr>
            <a:r>
              <a:rPr lang="es-ES" altLang="en-US" sz="2800" b="1" i="1" dirty="0">
                <a:latin typeface="Book Antiqua" panose="02040602050305030304" pitchFamily="18" charset="0"/>
              </a:rPr>
              <a:t>La solución más conveniente sería negar cualquier conexión con el robo de la taza y dejar que </a:t>
            </a:r>
            <a:r>
              <a:rPr lang="es-ES" altLang="en-US" sz="2800" b="1" i="1" dirty="0" err="1">
                <a:latin typeface="Book Antiqua" panose="02040602050305030304" pitchFamily="18" charset="0"/>
              </a:rPr>
              <a:t>Benjamin</a:t>
            </a:r>
            <a:r>
              <a:rPr lang="es-ES" altLang="en-US" sz="2800" b="1" i="1" dirty="0">
                <a:latin typeface="Book Antiqua" panose="02040602050305030304" pitchFamily="18" charset="0"/>
              </a:rPr>
              <a:t> se enfrente a las consecuencias.</a:t>
            </a:r>
          </a:p>
          <a:p>
            <a:pPr eaLnBrk="1" hangingPunct="1">
              <a:lnSpc>
                <a:spcPct val="90000"/>
              </a:lnSpc>
              <a:defRPr/>
            </a:pPr>
            <a:r>
              <a:rPr lang="es-ES" altLang="en-US" sz="2800" b="1" i="1" dirty="0">
                <a:latin typeface="Book Antiqua" panose="02040602050305030304" pitchFamily="18" charset="0"/>
              </a:rPr>
              <a:t>Fue precisamente esta ruta de escape potencial lo que José deseaba crear para probarlos.</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28B07B39-4D5F-4302-8F84-46D11F7D7894}"/>
              </a:ext>
            </a:extLst>
          </p:cNvPr>
          <p:cNvSpPr>
            <a:spLocks noGrp="1"/>
          </p:cNvSpPr>
          <p:nvPr>
            <p:ph type="sldNum" sz="quarter" idx="12"/>
          </p:nvPr>
        </p:nvSpPr>
        <p:spPr/>
        <p:txBody>
          <a:bodyPr/>
          <a:lstStyle/>
          <a:p>
            <a:pPr>
              <a:defRPr/>
            </a:pPr>
            <a:fld id="{0C4D6660-D5D0-4E17-B25D-DA0C390C1640}" type="slidenum">
              <a:rPr lang="en-US" altLang="en-US" smtClean="0"/>
              <a:pPr>
                <a:defRPr/>
              </a:pPr>
              <a:t>141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 calcmode="lin" valueType="num">
                                      <p:cBhvr additive="base">
                                        <p:cTn id="7" dur="5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68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DCD48D11-27E2-4393-91D7-3432ED45C8C5}"/>
              </a:ext>
            </a:extLst>
          </p:cNvPr>
          <p:cNvSpPr>
            <a:spLocks noGrp="1" noChangeArrowheads="1"/>
          </p:cNvSpPr>
          <p:nvPr>
            <p:ph type="title"/>
          </p:nvPr>
        </p:nvSpPr>
        <p:spPr>
          <a:xfrm>
            <a:off x="457200" y="76200"/>
            <a:ext cx="8229600" cy="914400"/>
          </a:xfrm>
        </p:spPr>
        <p:txBody>
          <a:bodyPr/>
          <a:lstStyle/>
          <a:p>
            <a:pPr eaLnBrk="1" hangingPunct="1">
              <a:defRPr/>
            </a:pPr>
            <a:r>
              <a:rPr lang="en-US" altLang="en-US" dirty="0">
                <a:solidFill>
                  <a:schemeClr val="accent2"/>
                </a:solidFill>
                <a:latin typeface="Berlin Sans FB" pitchFamily="34" charset="0"/>
              </a:rPr>
              <a:t>La Respuesta del </a:t>
            </a:r>
            <a:r>
              <a:rPr lang="en-US" altLang="en-US" dirty="0" err="1">
                <a:solidFill>
                  <a:schemeClr val="accent2"/>
                </a:solidFill>
                <a:latin typeface="Berlin Sans FB" pitchFamily="34" charset="0"/>
              </a:rPr>
              <a:t>Hermano</a:t>
            </a:r>
            <a:br>
              <a:rPr lang="en-US" altLang="en-US" dirty="0">
                <a:solidFill>
                  <a:schemeClr val="accent2"/>
                </a:solidFill>
                <a:latin typeface="Berlin Sans FB" pitchFamily="34" charset="0"/>
              </a:rPr>
            </a:br>
            <a:r>
              <a:rPr lang="en-US" altLang="en-US" sz="2800" dirty="0"/>
              <a:t>(45)</a:t>
            </a:r>
            <a:endParaRPr lang="en-US" altLang="en-US" dirty="0">
              <a:latin typeface="Berlin Sans FB" pitchFamily="34" charset="0"/>
            </a:endParaRPr>
          </a:p>
        </p:txBody>
      </p:sp>
      <p:sp>
        <p:nvSpPr>
          <p:cNvPr id="337923" name="Rectangle 3">
            <a:extLst>
              <a:ext uri="{FF2B5EF4-FFF2-40B4-BE49-F238E27FC236}">
                <a16:creationId xmlns:a16="http://schemas.microsoft.com/office/drawing/2014/main" id="{F72463FC-E21E-48A1-8411-27C90AD0D361}"/>
              </a:ext>
            </a:extLst>
          </p:cNvPr>
          <p:cNvSpPr>
            <a:spLocks noGrp="1" noChangeArrowheads="1"/>
          </p:cNvSpPr>
          <p:nvPr>
            <p:ph type="body" idx="1"/>
          </p:nvPr>
        </p:nvSpPr>
        <p:spPr>
          <a:xfrm>
            <a:off x="228600" y="1066800"/>
            <a:ext cx="8686800" cy="5410200"/>
          </a:xfrm>
        </p:spPr>
        <p:txBody>
          <a:bodyPr/>
          <a:lstStyle/>
          <a:p>
            <a:pPr eaLnBrk="1" hangingPunct="1">
              <a:buNone/>
              <a:defRPr/>
            </a:pPr>
            <a:r>
              <a:rPr lang="es-ES" altLang="en-US" sz="2800" dirty="0">
                <a:solidFill>
                  <a:schemeClr val="hlink"/>
                </a:solidFill>
                <a:latin typeface="Berlin Sans FB Demi" pitchFamily="34" charset="0"/>
              </a:rPr>
              <a:t>Que los hermanos se negaron a abandonar a Benjamín, y en particular, que Judá se ofreció a sí mismo como esclavo en lugar de su hermano demostró no solo su voluntad de salvar a su hermano menor, sino también su voluntad de expiar su propio crimen al vender a José (cf. 37:26 -27).</a:t>
            </a:r>
          </a:p>
          <a:p>
            <a:pPr eaLnBrk="1" hangingPunct="1">
              <a:defRPr/>
            </a:pPr>
            <a:r>
              <a:rPr lang="es-ES" altLang="en-US" sz="2800" b="1" i="1" dirty="0">
                <a:latin typeface="Book Antiqua" panose="02040602050305030304" pitchFamily="18" charset="0"/>
              </a:rPr>
              <a:t>Con esto, José sabía que sus hermanos habían cambiado sus corazones. ¡Habían pasado su prueba!</a:t>
            </a:r>
          </a:p>
          <a:p>
            <a:pPr eaLnBrk="1" hangingPunct="1">
              <a:defRPr/>
            </a:pPr>
            <a:r>
              <a:rPr lang="es-ES" altLang="en-US" sz="2800" b="1" i="1" dirty="0">
                <a:latin typeface="Book Antiqua" panose="02040602050305030304" pitchFamily="18" charset="0"/>
              </a:rPr>
              <a:t>Por lo tanto, José ahora reveló su identidad, instando a que "me vendiste" pero "Dios me envió".</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BCAE45A3-9B7D-4434-A5A1-C507760CA43F}"/>
              </a:ext>
            </a:extLst>
          </p:cNvPr>
          <p:cNvSpPr>
            <a:spLocks noGrp="1"/>
          </p:cNvSpPr>
          <p:nvPr>
            <p:ph type="sldNum" sz="quarter" idx="12"/>
          </p:nvPr>
        </p:nvSpPr>
        <p:spPr/>
        <p:txBody>
          <a:bodyPr/>
          <a:lstStyle/>
          <a:p>
            <a:pPr>
              <a:defRPr/>
            </a:pPr>
            <a:fld id="{DEDC7FD9-1695-40E8-8C48-998BE9EC546D}" type="slidenum">
              <a:rPr lang="en-US" altLang="en-US" smtClean="0"/>
              <a:pPr>
                <a:defRPr/>
              </a:pPr>
              <a:t>142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additive="base">
                                        <p:cTn id="7" dur="500" fill="hold"/>
                                        <p:tgtEl>
                                          <p:spTgt spid="337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79B0EBC-B442-4986-81BA-74C2D4839D1B}"/>
              </a:ext>
            </a:extLst>
          </p:cNvPr>
          <p:cNvSpPr>
            <a:spLocks noGrp="1" noChangeArrowheads="1"/>
          </p:cNvSpPr>
          <p:nvPr>
            <p:ph type="title"/>
          </p:nvPr>
        </p:nvSpPr>
        <p:spPr/>
        <p:txBody>
          <a:bodyPr/>
          <a:lstStyle/>
          <a:p>
            <a:pPr eaLnBrk="1" hangingPunct="1">
              <a:defRPr/>
            </a:pPr>
            <a:r>
              <a:rPr lang="es-MX" altLang="en-US" dirty="0">
                <a:solidFill>
                  <a:srgbClr val="00FFFF"/>
                </a:solidFill>
                <a:latin typeface="+mn-lt"/>
              </a:rPr>
              <a:t>El </a:t>
            </a:r>
            <a:r>
              <a:rPr lang="es-MX" altLang="en-US" dirty="0" err="1">
                <a:solidFill>
                  <a:srgbClr val="00FFFF"/>
                </a:solidFill>
                <a:latin typeface="+mn-lt"/>
              </a:rPr>
              <a:t>Caráctar</a:t>
            </a:r>
            <a:r>
              <a:rPr lang="es-MX" altLang="en-US" dirty="0">
                <a:solidFill>
                  <a:srgbClr val="00FFFF"/>
                </a:solidFill>
                <a:latin typeface="+mn-lt"/>
              </a:rPr>
              <a:t> de la Historia de Salvación</a:t>
            </a:r>
          </a:p>
        </p:txBody>
      </p:sp>
      <p:sp>
        <p:nvSpPr>
          <p:cNvPr id="338947" name="Rectangle 3">
            <a:extLst>
              <a:ext uri="{FF2B5EF4-FFF2-40B4-BE49-F238E27FC236}">
                <a16:creationId xmlns:a16="http://schemas.microsoft.com/office/drawing/2014/main" id="{B47890DC-6F51-4D68-87D3-D5917A448E50}"/>
              </a:ext>
            </a:extLst>
          </p:cNvPr>
          <p:cNvSpPr>
            <a:spLocks noGrp="1" noChangeArrowheads="1"/>
          </p:cNvSpPr>
          <p:nvPr>
            <p:ph type="body" idx="1"/>
          </p:nvPr>
        </p:nvSpPr>
        <p:spPr>
          <a:xfrm>
            <a:off x="457200" y="1600200"/>
            <a:ext cx="8229600" cy="2438400"/>
          </a:xfrm>
          <a:solidFill>
            <a:srgbClr val="006666"/>
          </a:solidFill>
          <a:ln w="12700">
            <a:solidFill>
              <a:schemeClr val="tx1"/>
            </a:solidFill>
            <a:miter lim="800000"/>
            <a:headEnd/>
            <a:tailEnd/>
          </a:ln>
        </p:spPr>
        <p:txBody>
          <a:bodyPr/>
          <a:lstStyle/>
          <a:p>
            <a:pPr eaLnBrk="1" hangingPunct="1">
              <a:buNone/>
              <a:defRPr/>
            </a:pPr>
            <a:r>
              <a:rPr lang="es-ES" altLang="en-US" sz="2800" dirty="0">
                <a:solidFill>
                  <a:schemeClr val="folHlink"/>
                </a:solidFill>
                <a:latin typeface="Eras Demi ITC" pitchFamily="34" charset="0"/>
              </a:rPr>
              <a:t>La explicación de José (47: 4-8a), que se repite más tarde (50: 18-21), se convierte en la paradoja sobre la cual se construyen las narraciones del Génesis (y, de hecho, gran parte de la historia en la Biblia Hebrea).</a:t>
            </a:r>
            <a:endParaRPr lang="en-US" altLang="en-US" sz="2800" dirty="0">
              <a:solidFill>
                <a:schemeClr val="folHlink"/>
              </a:solidFill>
            </a:endParaRPr>
          </a:p>
        </p:txBody>
      </p:sp>
      <p:sp>
        <p:nvSpPr>
          <p:cNvPr id="338948" name="Text Box 4">
            <a:extLst>
              <a:ext uri="{FF2B5EF4-FFF2-40B4-BE49-F238E27FC236}">
                <a16:creationId xmlns:a16="http://schemas.microsoft.com/office/drawing/2014/main" id="{90FCAE20-6978-430A-9899-4FE837BCBCF3}"/>
              </a:ext>
            </a:extLst>
          </p:cNvPr>
          <p:cNvSpPr txBox="1">
            <a:spLocks noChangeArrowheads="1"/>
          </p:cNvSpPr>
          <p:nvPr/>
        </p:nvSpPr>
        <p:spPr bwMode="auto">
          <a:xfrm>
            <a:off x="1219200" y="4419600"/>
            <a:ext cx="6705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1" hangingPunct="1">
              <a:defRPr/>
            </a:pPr>
            <a:r>
              <a:rPr lang="es-ES" altLang="en-US" sz="3600" dirty="0">
                <a:effectLst>
                  <a:outerShdw blurRad="38100" dist="38100" dir="2700000" algn="tl">
                    <a:srgbClr val="000000"/>
                  </a:outerShdw>
                </a:effectLst>
                <a:latin typeface="Impact" panose="020B0806030902050204" pitchFamily="34" charset="0"/>
              </a:rPr>
              <a:t>Lo que pretendías para el mal</a:t>
            </a:r>
          </a:p>
          <a:p>
            <a:pPr lvl="1" algn="ctr" eaLnBrk="1" hangingPunct="1">
              <a:defRPr/>
            </a:pPr>
            <a:endParaRPr lang="es-ES" altLang="en-US" sz="3600" dirty="0">
              <a:effectLst>
                <a:outerShdw blurRad="38100" dist="38100" dir="2700000" algn="tl">
                  <a:srgbClr val="000000"/>
                </a:outerShdw>
              </a:effectLst>
              <a:latin typeface="Impact" panose="020B0806030902050204" pitchFamily="34" charset="0"/>
            </a:endParaRPr>
          </a:p>
          <a:p>
            <a:pPr lvl="1" algn="ctr" eaLnBrk="1" hangingPunct="1">
              <a:defRPr/>
            </a:pPr>
            <a:r>
              <a:rPr lang="es-ES" altLang="en-US" sz="3600" dirty="0">
                <a:effectLst>
                  <a:outerShdw blurRad="38100" dist="38100" dir="2700000" algn="tl">
                    <a:srgbClr val="000000"/>
                  </a:outerShdw>
                </a:effectLst>
                <a:latin typeface="Impact" panose="020B0806030902050204" pitchFamily="34" charset="0"/>
              </a:rPr>
              <a:t>¡Dios lo intentó para bien!</a:t>
            </a:r>
            <a:endParaRPr lang="en-US" altLang="en-US" sz="3600" dirty="0">
              <a:latin typeface="Impact" panose="020B0806030902050204" pitchFamily="34" charset="0"/>
            </a:endParaRPr>
          </a:p>
        </p:txBody>
      </p:sp>
      <p:sp>
        <p:nvSpPr>
          <p:cNvPr id="2" name="Slide Number Placeholder 1">
            <a:extLst>
              <a:ext uri="{FF2B5EF4-FFF2-40B4-BE49-F238E27FC236}">
                <a16:creationId xmlns:a16="http://schemas.microsoft.com/office/drawing/2014/main" id="{9D841419-3D76-4A0B-AA89-C0CF74B1C26B}"/>
              </a:ext>
            </a:extLst>
          </p:cNvPr>
          <p:cNvSpPr>
            <a:spLocks noGrp="1"/>
          </p:cNvSpPr>
          <p:nvPr>
            <p:ph type="sldNum" sz="quarter" idx="12"/>
          </p:nvPr>
        </p:nvSpPr>
        <p:spPr/>
        <p:txBody>
          <a:bodyPr/>
          <a:lstStyle/>
          <a:p>
            <a:pPr>
              <a:defRPr/>
            </a:pPr>
            <a:fld id="{C5838AAB-453B-4002-95F0-560E7AB0F958}" type="slidenum">
              <a:rPr lang="en-US" altLang="en-US" smtClean="0"/>
              <a:pPr>
                <a:defRPr/>
              </a:pPr>
              <a:t>143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38947">
                                            <p:bg/>
                                          </p:spTgt>
                                        </p:tgtEl>
                                        <p:attrNameLst>
                                          <p:attrName>style.visibility</p:attrName>
                                        </p:attrNameLst>
                                      </p:cBhvr>
                                      <p:to>
                                        <p:strVal val="visible"/>
                                      </p:to>
                                    </p:set>
                                    <p:animEffect transition="in" filter="randombar(vertical)">
                                      <p:cBhvr>
                                        <p:cTn id="7" dur="500"/>
                                        <p:tgtEl>
                                          <p:spTgt spid="338947">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38947">
                                            <p:txEl>
                                              <p:pRg st="0" end="0"/>
                                            </p:txEl>
                                          </p:spTgt>
                                        </p:tgtEl>
                                        <p:attrNameLst>
                                          <p:attrName>style.visibility</p:attrName>
                                        </p:attrNameLst>
                                      </p:cBhvr>
                                      <p:to>
                                        <p:strVal val="visible"/>
                                      </p:to>
                                    </p:set>
                                    <p:animEffect transition="in" filter="randombar(vertical)">
                                      <p:cBhvr>
                                        <p:cTn id="10" dur="500"/>
                                        <p:tgtEl>
                                          <p:spTgt spid="3389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38948">
                                            <p:txEl>
                                              <p:pRg st="2" end="2"/>
                                            </p:txEl>
                                          </p:spTgt>
                                        </p:tgtEl>
                                        <p:attrNameLst>
                                          <p:attrName>style.visibility</p:attrName>
                                        </p:attrNameLst>
                                      </p:cBhvr>
                                      <p:to>
                                        <p:strVal val="visible"/>
                                      </p:to>
                                    </p:set>
                                    <p:animEffect transition="in" filter="fade">
                                      <p:cBhvr>
                                        <p:cTn id="15" dur="770" decel="100000"/>
                                        <p:tgtEl>
                                          <p:spTgt spid="338948">
                                            <p:txEl>
                                              <p:pRg st="2" end="2"/>
                                            </p:txEl>
                                          </p:spTgt>
                                        </p:tgtEl>
                                      </p:cBhvr>
                                    </p:animEffect>
                                    <p:animScale>
                                      <p:cBhvr>
                                        <p:cTn id="16" dur="770" decel="100000"/>
                                        <p:tgtEl>
                                          <p:spTgt spid="338948">
                                            <p:txEl>
                                              <p:pRg st="2" end="2"/>
                                            </p:txEl>
                                          </p:spTgt>
                                        </p:tgtEl>
                                      </p:cBhvr>
                                      <p:from x="10000" y="10000"/>
                                      <p:to x="200000" y="450000"/>
                                    </p:animScale>
                                    <p:animScale>
                                      <p:cBhvr>
                                        <p:cTn id="17" dur="1230" accel="100000" fill="hold">
                                          <p:stCondLst>
                                            <p:cond delay="770"/>
                                          </p:stCondLst>
                                        </p:cTn>
                                        <p:tgtEl>
                                          <p:spTgt spid="338948">
                                            <p:txEl>
                                              <p:pRg st="2" end="2"/>
                                            </p:txEl>
                                          </p:spTgt>
                                        </p:tgtEl>
                                      </p:cBhvr>
                                      <p:from x="200000" y="450000"/>
                                      <p:to x="100000" y="100000"/>
                                    </p:animScale>
                                    <p:set>
                                      <p:cBhvr>
                                        <p:cTn id="18" dur="770" fill="hold"/>
                                        <p:tgtEl>
                                          <p:spTgt spid="338948">
                                            <p:txEl>
                                              <p:pRg st="2" end="2"/>
                                            </p:txEl>
                                          </p:spTgt>
                                        </p:tgtEl>
                                        <p:attrNameLst>
                                          <p:attrName>ppt_x</p:attrName>
                                        </p:attrNameLst>
                                      </p:cBhvr>
                                      <p:to>
                                        <p:strVal val="(0.5)"/>
                                      </p:to>
                                    </p:set>
                                    <p:anim from="(0.5)" to="(#ppt_x)" calcmode="lin" valueType="num">
                                      <p:cBhvr>
                                        <p:cTn id="19" dur="1230" accel="100000" fill="hold">
                                          <p:stCondLst>
                                            <p:cond delay="770"/>
                                          </p:stCondLst>
                                        </p:cTn>
                                        <p:tgtEl>
                                          <p:spTgt spid="338948">
                                            <p:txEl>
                                              <p:pRg st="2" end="2"/>
                                            </p:txEl>
                                          </p:spTgt>
                                        </p:tgtEl>
                                        <p:attrNameLst>
                                          <p:attrName>ppt_x</p:attrName>
                                        </p:attrNameLst>
                                      </p:cBhvr>
                                    </p:anim>
                                    <p:set>
                                      <p:cBhvr>
                                        <p:cTn id="20" dur="770" fill="hold"/>
                                        <p:tgtEl>
                                          <p:spTgt spid="338948">
                                            <p:txEl>
                                              <p:pRg st="2" end="2"/>
                                            </p:txEl>
                                          </p:spTgt>
                                        </p:tgtEl>
                                        <p:attrNameLst>
                                          <p:attrName>ppt_y</p:attrName>
                                        </p:attrNameLst>
                                      </p:cBhvr>
                                      <p:to>
                                        <p:strVal val="(#ppt_y+0.4)"/>
                                      </p:to>
                                    </p:set>
                                    <p:anim from="(#ppt_y+0.4)" to="(#ppt_y)" calcmode="lin" valueType="num">
                                      <p:cBhvr>
                                        <p:cTn id="21" dur="1230" accel="100000" fill="hold">
                                          <p:stCondLst>
                                            <p:cond delay="770"/>
                                          </p:stCondLst>
                                        </p:cTn>
                                        <p:tgtEl>
                                          <p:spTgt spid="338948">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uiExpand="1"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09C326EC-9D0F-49B9-B69B-3BDFED689246}"/>
              </a:ext>
            </a:extLst>
          </p:cNvPr>
          <p:cNvSpPr>
            <a:spLocks noGrp="1" noChangeArrowheads="1"/>
          </p:cNvSpPr>
          <p:nvPr>
            <p:ph type="title"/>
          </p:nvPr>
        </p:nvSpPr>
        <p:spPr>
          <a:xfrm>
            <a:off x="457200" y="76200"/>
            <a:ext cx="8229600" cy="1139825"/>
          </a:xfrm>
        </p:spPr>
        <p:txBody>
          <a:bodyPr/>
          <a:lstStyle/>
          <a:p>
            <a:pPr eaLnBrk="1" hangingPunct="1">
              <a:defRPr/>
            </a:pPr>
            <a:r>
              <a:rPr lang="en-US" altLang="en-US" sz="4000" dirty="0">
                <a:solidFill>
                  <a:schemeClr val="accent2"/>
                </a:solidFill>
                <a:latin typeface="Berlin Sans FB" pitchFamily="34" charset="0"/>
              </a:rPr>
              <a:t>El </a:t>
            </a:r>
            <a:r>
              <a:rPr lang="en-US" altLang="en-US" sz="4000" dirty="0" err="1">
                <a:solidFill>
                  <a:schemeClr val="accent2"/>
                </a:solidFill>
                <a:latin typeface="Berlin Sans FB" pitchFamily="34" charset="0"/>
              </a:rPr>
              <a:t>Descenso</a:t>
            </a:r>
            <a:r>
              <a:rPr lang="en-US" altLang="en-US" sz="4000" dirty="0">
                <a:solidFill>
                  <a:schemeClr val="accent2"/>
                </a:solidFill>
                <a:latin typeface="Berlin Sans FB" pitchFamily="34" charset="0"/>
              </a:rPr>
              <a:t> a </a:t>
            </a:r>
            <a:r>
              <a:rPr lang="en-US" altLang="en-US" sz="4000" dirty="0" err="1">
                <a:solidFill>
                  <a:schemeClr val="accent2"/>
                </a:solidFill>
                <a:latin typeface="Berlin Sans FB" pitchFamily="34" charset="0"/>
              </a:rPr>
              <a:t>Egipto</a:t>
            </a:r>
            <a:br>
              <a:rPr lang="en-US" altLang="en-US" sz="4000" dirty="0"/>
            </a:br>
            <a:r>
              <a:rPr lang="en-US" altLang="en-US" sz="2400" dirty="0"/>
              <a:t>(46-47)</a:t>
            </a:r>
            <a:endParaRPr lang="en-US" altLang="en-US" sz="4000" dirty="0"/>
          </a:p>
        </p:txBody>
      </p:sp>
      <p:sp>
        <p:nvSpPr>
          <p:cNvPr id="339971" name="Rectangle 3">
            <a:extLst>
              <a:ext uri="{FF2B5EF4-FFF2-40B4-BE49-F238E27FC236}">
                <a16:creationId xmlns:a16="http://schemas.microsoft.com/office/drawing/2014/main" id="{EB3CEFD7-0E0D-40A4-BEF1-DA52599E3640}"/>
              </a:ext>
            </a:extLst>
          </p:cNvPr>
          <p:cNvSpPr>
            <a:spLocks noGrp="1" noChangeArrowheads="1"/>
          </p:cNvSpPr>
          <p:nvPr>
            <p:ph type="body" idx="1"/>
          </p:nvPr>
        </p:nvSpPr>
        <p:spPr>
          <a:xfrm>
            <a:off x="457200" y="1219200"/>
            <a:ext cx="8229600" cy="5486400"/>
          </a:xfrm>
        </p:spPr>
        <p:txBody>
          <a:bodyPr/>
          <a:lstStyle/>
          <a:p>
            <a:pPr eaLnBrk="1" hangingPunct="1">
              <a:lnSpc>
                <a:spcPct val="90000"/>
              </a:lnSpc>
              <a:buNone/>
              <a:defRPr/>
            </a:pPr>
            <a:r>
              <a:rPr lang="es-ES" altLang="en-US" dirty="0">
                <a:solidFill>
                  <a:schemeClr val="hlink"/>
                </a:solidFill>
                <a:latin typeface="Berlin Sans FB Demi" pitchFamily="34" charset="0"/>
              </a:rPr>
              <a:t>Anteriormente, Yahvé había advertido a Abram que sus descendientes serían "esclavos en un país que no es el suyo".</a:t>
            </a:r>
            <a:r>
              <a:rPr lang="en-US" altLang="en-US" dirty="0"/>
              <a:t> </a:t>
            </a:r>
            <a:r>
              <a:rPr lang="en-US" altLang="en-US" sz="2400" dirty="0"/>
              <a:t>(15:14).</a:t>
            </a:r>
          </a:p>
          <a:p>
            <a:pPr eaLnBrk="1" hangingPunct="1">
              <a:lnSpc>
                <a:spcPct val="90000"/>
              </a:lnSpc>
              <a:defRPr/>
            </a:pPr>
            <a:r>
              <a:rPr lang="es-ES" altLang="en-US" sz="2800" b="1" i="1" dirty="0">
                <a:latin typeface="Book Antiqua" panose="02040602050305030304" pitchFamily="18" charset="0"/>
              </a:rPr>
              <a:t>Ahora, Yahvé nuevamente se le apareció a Jacob en una visión, asegurándole que el traslado a Egipto era su voluntad.</a:t>
            </a:r>
          </a:p>
          <a:p>
            <a:pPr eaLnBrk="1" hangingPunct="1">
              <a:lnSpc>
                <a:spcPct val="90000"/>
              </a:lnSpc>
              <a:defRPr/>
            </a:pPr>
            <a:r>
              <a:rPr lang="es-ES" altLang="en-US" sz="2800" b="1" i="1" dirty="0">
                <a:latin typeface="Book Antiqua" panose="02040602050305030304" pitchFamily="18" charset="0"/>
              </a:rPr>
              <a:t>Hay un doble significado en la promesa de Dios "Seguramente te traeré de regreso":</a:t>
            </a:r>
            <a:endParaRPr lang="es-ES" altLang="en-US" sz="2000" i="1" dirty="0">
              <a:latin typeface="MS PGothic" panose="020B0600070205080204" pitchFamily="34" charset="-128"/>
            </a:endParaRPr>
          </a:p>
          <a:p>
            <a:pPr lvl="1" eaLnBrk="1" hangingPunct="1">
              <a:lnSpc>
                <a:spcPct val="90000"/>
              </a:lnSpc>
              <a:defRPr/>
            </a:pPr>
            <a:r>
              <a:rPr lang="es-ES" altLang="en-US" sz="2000" i="1" dirty="0">
                <a:latin typeface="MS PGothic" panose="020B0600070205080204" pitchFamily="34" charset="-128"/>
              </a:rPr>
              <a:t>Jacob sería enterrado en Canaán (50: 12-14).</a:t>
            </a:r>
          </a:p>
          <a:p>
            <a:pPr lvl="1" eaLnBrk="1" hangingPunct="1">
              <a:lnSpc>
                <a:spcPct val="90000"/>
              </a:lnSpc>
              <a:defRPr/>
            </a:pPr>
            <a:r>
              <a:rPr lang="es-ES" altLang="en-US" sz="2000" i="1" dirty="0">
                <a:latin typeface="MS PGothic" panose="020B0600070205080204" pitchFamily="34" charset="-128"/>
              </a:rPr>
              <a:t>Sus descendientes escaparían de Egipto en el éxodo.</a:t>
            </a:r>
          </a:p>
          <a:p>
            <a:pPr lvl="1" eaLnBrk="1" hangingPunct="1">
              <a:lnSpc>
                <a:spcPct val="90000"/>
              </a:lnSpc>
              <a:defRPr/>
            </a:pPr>
            <a:r>
              <a:rPr lang="es-ES" altLang="en-US" sz="2000" i="1" dirty="0">
                <a:latin typeface="MS PGothic" panose="020B0600070205080204" pitchFamily="34" charset="-128"/>
              </a:rPr>
              <a:t>El número de 66 personas (46:26) se obtiene restando de 70 Er y </a:t>
            </a:r>
            <a:r>
              <a:rPr lang="es-ES" altLang="en-US" sz="2000" i="1" dirty="0" err="1">
                <a:latin typeface="MS PGothic" panose="020B0600070205080204" pitchFamily="34" charset="-128"/>
              </a:rPr>
              <a:t>Onan</a:t>
            </a:r>
            <a:r>
              <a:rPr lang="es-ES" altLang="en-US" sz="2000" i="1" dirty="0">
                <a:latin typeface="MS PGothic" panose="020B0600070205080204" pitchFamily="34" charset="-128"/>
              </a:rPr>
              <a:t> junto con José y sus dos hijos y sumando Dina (cf. Ex.1: 5; </a:t>
            </a:r>
            <a:r>
              <a:rPr lang="es-ES" altLang="en-US" sz="2000" i="1" dirty="0" err="1">
                <a:latin typeface="MS PGothic" panose="020B0600070205080204" pitchFamily="34" charset="-128"/>
              </a:rPr>
              <a:t>Dt</a:t>
            </a:r>
            <a:r>
              <a:rPr lang="es-ES" altLang="en-US" sz="2000" i="1" dirty="0">
                <a:latin typeface="MS PGothic" panose="020B0600070205080204" pitchFamily="34" charset="-128"/>
              </a:rPr>
              <a:t>. 10:22).</a:t>
            </a:r>
            <a:endParaRPr lang="en-US" altLang="en-US" sz="2400" i="1" dirty="0">
              <a:latin typeface="MS PGothic" panose="020B0600070205080204" pitchFamily="34" charset="-128"/>
            </a:endParaRPr>
          </a:p>
        </p:txBody>
      </p:sp>
      <p:sp>
        <p:nvSpPr>
          <p:cNvPr id="2" name="Slide Number Placeholder 1">
            <a:extLst>
              <a:ext uri="{FF2B5EF4-FFF2-40B4-BE49-F238E27FC236}">
                <a16:creationId xmlns:a16="http://schemas.microsoft.com/office/drawing/2014/main" id="{60134F21-78BB-4F9B-AF91-F3DC9215E3CD}"/>
              </a:ext>
            </a:extLst>
          </p:cNvPr>
          <p:cNvSpPr>
            <a:spLocks noGrp="1"/>
          </p:cNvSpPr>
          <p:nvPr>
            <p:ph type="sldNum" sz="quarter" idx="12"/>
          </p:nvPr>
        </p:nvSpPr>
        <p:spPr/>
        <p:txBody>
          <a:bodyPr/>
          <a:lstStyle/>
          <a:p>
            <a:pPr>
              <a:defRPr/>
            </a:pPr>
            <a:fld id="{5E2009F4-62D8-493A-B806-ED9AD8CBD794}" type="slidenum">
              <a:rPr lang="en-US" altLang="en-US" smtClean="0"/>
              <a:pPr>
                <a:defRPr/>
              </a:pPr>
              <a:t>144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p:cTn id="7" dur="500" fill="hold"/>
                                        <p:tgtEl>
                                          <p:spTgt spid="339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9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2" end="2"/>
                                            </p:txEl>
                                          </p:spTgt>
                                        </p:tgtEl>
                                        <p:attrNameLst>
                                          <p:attrName>style.visibility</p:attrName>
                                        </p:attrNameLst>
                                      </p:cBhvr>
                                      <p:to>
                                        <p:strVal val="visible"/>
                                      </p:to>
                                    </p:set>
                                    <p:anim calcmode="lin" valueType="num">
                                      <p:cBhvr additive="base">
                                        <p:cTn id="13"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971">
                                            <p:txEl>
                                              <p:pRg st="1" end="1"/>
                                            </p:txEl>
                                          </p:spTgt>
                                        </p:tgtEl>
                                        <p:attrNameLst>
                                          <p:attrName>style.visibility</p:attrName>
                                        </p:attrNameLst>
                                      </p:cBhvr>
                                      <p:to>
                                        <p:strVal val="visible"/>
                                      </p:to>
                                    </p:set>
                                    <p:anim calcmode="lin" valueType="num">
                                      <p:cBhvr additive="base">
                                        <p:cTn id="19"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289683FC-EC71-44BA-94D4-C564B835EDF6}"/>
              </a:ext>
            </a:extLst>
          </p:cNvPr>
          <p:cNvSpPr>
            <a:spLocks noGrp="1" noChangeArrowheads="1"/>
          </p:cNvSpPr>
          <p:nvPr>
            <p:ph type="title"/>
          </p:nvPr>
        </p:nvSpPr>
        <p:spPr>
          <a:xfrm>
            <a:off x="457200" y="76200"/>
            <a:ext cx="8229600" cy="685800"/>
          </a:xfrm>
        </p:spPr>
        <p:txBody>
          <a:bodyPr/>
          <a:lstStyle/>
          <a:p>
            <a:pPr eaLnBrk="1" hangingPunct="1">
              <a:defRPr/>
            </a:pPr>
            <a:r>
              <a:rPr lang="en-US" altLang="en-US" sz="4000" dirty="0" err="1">
                <a:solidFill>
                  <a:schemeClr val="accent2"/>
                </a:solidFill>
                <a:latin typeface="Berlin Sans FB" pitchFamily="34" charset="0"/>
              </a:rPr>
              <a:t>Cosas</a:t>
            </a:r>
            <a:r>
              <a:rPr lang="en-US" altLang="en-US" sz="4000" dirty="0">
                <a:solidFill>
                  <a:schemeClr val="accent2"/>
                </a:solidFill>
                <a:latin typeface="Berlin Sans FB" pitchFamily="34" charset="0"/>
              </a:rPr>
              <a:t> Finales</a:t>
            </a:r>
            <a:br>
              <a:rPr lang="en-US" altLang="en-US" sz="4000" dirty="0"/>
            </a:br>
            <a:r>
              <a:rPr lang="en-US" altLang="en-US" sz="2400" dirty="0"/>
              <a:t>(47-50)</a:t>
            </a:r>
            <a:endParaRPr lang="en-US" altLang="en-US" sz="4000" dirty="0"/>
          </a:p>
        </p:txBody>
      </p:sp>
      <p:sp>
        <p:nvSpPr>
          <p:cNvPr id="340995" name="Rectangle 3">
            <a:extLst>
              <a:ext uri="{FF2B5EF4-FFF2-40B4-BE49-F238E27FC236}">
                <a16:creationId xmlns:a16="http://schemas.microsoft.com/office/drawing/2014/main" id="{A62CE986-A84A-459F-B660-EF977793C44F}"/>
              </a:ext>
            </a:extLst>
          </p:cNvPr>
          <p:cNvSpPr>
            <a:spLocks noGrp="1" noChangeArrowheads="1"/>
          </p:cNvSpPr>
          <p:nvPr>
            <p:ph type="body" idx="1"/>
          </p:nvPr>
        </p:nvSpPr>
        <p:spPr>
          <a:xfrm>
            <a:off x="486770" y="872319"/>
            <a:ext cx="8229600" cy="5410200"/>
          </a:xfrm>
        </p:spPr>
        <p:txBody>
          <a:bodyPr/>
          <a:lstStyle/>
          <a:p>
            <a:pPr eaLnBrk="1" hangingPunct="1">
              <a:lnSpc>
                <a:spcPct val="80000"/>
              </a:lnSpc>
              <a:buNone/>
              <a:defRPr/>
            </a:pPr>
            <a:r>
              <a:rPr lang="es-ES" altLang="en-US" dirty="0">
                <a:solidFill>
                  <a:schemeClr val="hlink"/>
                </a:solidFill>
                <a:latin typeface="Berlin Sans FB Demi" pitchFamily="34" charset="0"/>
              </a:rPr>
              <a:t>Génesis concluye con varios eventos aparentemente desconectados que preparan al lector para el éxodo de Egipto.</a:t>
            </a:r>
            <a:endParaRPr lang="es-ES" altLang="en-US" sz="2800" b="1" i="1" dirty="0">
              <a:latin typeface="Book Antiqua" panose="02040602050305030304" pitchFamily="18" charset="0"/>
            </a:endParaRPr>
          </a:p>
          <a:p>
            <a:pPr eaLnBrk="1" hangingPunct="1">
              <a:lnSpc>
                <a:spcPct val="80000"/>
              </a:lnSpc>
              <a:defRPr/>
            </a:pPr>
            <a:r>
              <a:rPr lang="es-ES" altLang="en-US" sz="2800" b="1" i="1" dirty="0">
                <a:latin typeface="Book Antiqua" panose="02040602050305030304" pitchFamily="18" charset="0"/>
              </a:rPr>
              <a:t>José juró que los restos de Jacob serían enterrados en Canaán en </a:t>
            </a:r>
            <a:r>
              <a:rPr lang="es-ES" altLang="en-US" sz="2800" b="1" i="1" dirty="0" err="1">
                <a:latin typeface="Book Antiqua" panose="02040602050305030304" pitchFamily="18" charset="0"/>
              </a:rPr>
              <a:t>Machpelah</a:t>
            </a:r>
            <a:r>
              <a:rPr lang="es-ES" altLang="en-US" sz="2800" b="1" i="1" dirty="0">
                <a:latin typeface="Book Antiqua" panose="02040602050305030304" pitchFamily="18" charset="0"/>
              </a:rPr>
              <a:t> (47: 27-31).</a:t>
            </a:r>
          </a:p>
          <a:p>
            <a:pPr eaLnBrk="1" hangingPunct="1">
              <a:lnSpc>
                <a:spcPct val="80000"/>
              </a:lnSpc>
              <a:defRPr/>
            </a:pPr>
            <a:r>
              <a:rPr lang="es-ES" altLang="en-US" sz="2800" b="1" i="1" dirty="0">
                <a:latin typeface="Book Antiqua" panose="02040602050305030304" pitchFamily="18" charset="0"/>
              </a:rPr>
              <a:t>Antes de su muerte, Jacob bendijo a los hijos de José y los puso de rodillas, el símbolo de la adopción (48:12; cf. 50:23; Ru. 4:16). Esta acción, a su vez, preparó el camino para que Efraín y Manasés recibieran una herencia tribal completa.</a:t>
            </a:r>
          </a:p>
          <a:p>
            <a:pPr eaLnBrk="1" hangingPunct="1">
              <a:lnSpc>
                <a:spcPct val="80000"/>
              </a:lnSpc>
              <a:defRPr/>
            </a:pPr>
            <a:r>
              <a:rPr lang="es-ES" altLang="en-US" sz="2800" b="1" i="1" dirty="0">
                <a:latin typeface="Book Antiqua" panose="02040602050305030304" pitchFamily="18" charset="0"/>
              </a:rPr>
              <a:t>Rubén perdió sus derechos como primogénito (cf. 1 Cr. 5: 1-2), que fueron transferidos a José y sus hijos (eludiendo las leyes de primogenitura).</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0C5F2CE6-03F4-4A34-8275-5F02EB60DF99}"/>
              </a:ext>
            </a:extLst>
          </p:cNvPr>
          <p:cNvSpPr>
            <a:spLocks noGrp="1"/>
          </p:cNvSpPr>
          <p:nvPr>
            <p:ph type="sldNum" sz="quarter" idx="12"/>
          </p:nvPr>
        </p:nvSpPr>
        <p:spPr/>
        <p:txBody>
          <a:bodyPr/>
          <a:lstStyle/>
          <a:p>
            <a:pPr>
              <a:defRPr/>
            </a:pPr>
            <a:fld id="{48254C62-7B6E-4162-ADBD-E18C38258744}" type="slidenum">
              <a:rPr lang="en-US" altLang="en-US" smtClean="0"/>
              <a:pPr>
                <a:defRPr/>
              </a:pPr>
              <a:t>145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 calcmode="lin" valueType="num">
                                      <p:cBhvr additive="base">
                                        <p:cTn id="7" dur="500" fill="hold"/>
                                        <p:tgtEl>
                                          <p:spTgt spid="340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09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a:extLst>
              <a:ext uri="{FF2B5EF4-FFF2-40B4-BE49-F238E27FC236}">
                <a16:creationId xmlns:a16="http://schemas.microsoft.com/office/drawing/2014/main" id="{1065148F-7AF3-46E5-837D-7ADBC8050454}"/>
              </a:ext>
            </a:extLst>
          </p:cNvPr>
          <p:cNvSpPr>
            <a:spLocks noGrp="1" noChangeArrowheads="1"/>
          </p:cNvSpPr>
          <p:nvPr>
            <p:ph type="body" idx="1"/>
          </p:nvPr>
        </p:nvSpPr>
        <p:spPr>
          <a:xfrm>
            <a:off x="457200" y="533400"/>
            <a:ext cx="8229600" cy="5029200"/>
          </a:xfrm>
        </p:spPr>
        <p:txBody>
          <a:bodyPr/>
          <a:lstStyle/>
          <a:p>
            <a:pPr eaLnBrk="1" hangingPunct="1">
              <a:lnSpc>
                <a:spcPct val="90000"/>
              </a:lnSpc>
              <a:defRPr/>
            </a:pPr>
            <a:endParaRPr lang="es-ES" altLang="en-US" sz="2800" b="1" i="1" dirty="0">
              <a:latin typeface="Book Antiqua" panose="02040602050305030304" pitchFamily="18" charset="0"/>
            </a:endParaRPr>
          </a:p>
          <a:p>
            <a:pPr eaLnBrk="1" hangingPunct="1">
              <a:lnSpc>
                <a:spcPct val="90000"/>
              </a:lnSpc>
              <a:defRPr/>
            </a:pPr>
            <a:r>
              <a:rPr lang="es-ES" altLang="en-US" sz="2800" b="1" i="1" dirty="0">
                <a:latin typeface="Book Antiqua" panose="02040602050305030304" pitchFamily="18" charset="0"/>
              </a:rPr>
              <a:t>La bendición de Jacob de sus hijos, formada en una estructura poética, pretende ser profética. A cada uno le da palabras de destino, promesa y juicio.</a:t>
            </a:r>
          </a:p>
          <a:p>
            <a:pPr eaLnBrk="1" hangingPunct="1">
              <a:lnSpc>
                <a:spcPct val="90000"/>
              </a:lnSpc>
              <a:defRPr/>
            </a:pPr>
            <a:r>
              <a:rPr lang="es-ES" altLang="en-US" sz="2800" b="1" i="1" dirty="0">
                <a:latin typeface="Book Antiqua" panose="02040602050305030304" pitchFamily="18" charset="0"/>
              </a:rPr>
              <a:t>Entre sus bendiciones, su pronunciamiento sobre Judá anticipa la era de David y de Cristo mismo (cf. 49:10; </a:t>
            </a:r>
            <a:r>
              <a:rPr lang="es-ES" altLang="en-US" sz="2800" b="1" i="1" dirty="0" err="1">
                <a:latin typeface="Book Antiqua" panose="02040602050305030304" pitchFamily="18" charset="0"/>
              </a:rPr>
              <a:t>Eze</a:t>
            </a:r>
            <a:r>
              <a:rPr lang="es-ES" altLang="en-US" sz="2800" b="1" i="1" dirty="0">
                <a:latin typeface="Book Antiqua" panose="02040602050305030304" pitchFamily="18" charset="0"/>
              </a:rPr>
              <a:t>. 21: 25-27).</a:t>
            </a:r>
          </a:p>
          <a:p>
            <a:pPr eaLnBrk="1" hangingPunct="1">
              <a:lnSpc>
                <a:spcPct val="90000"/>
              </a:lnSpc>
              <a:defRPr/>
            </a:pPr>
            <a:r>
              <a:rPr lang="es-ES" altLang="en-US" sz="2800" b="1" i="1" dirty="0">
                <a:latin typeface="Book Antiqua" panose="02040602050305030304" pitchFamily="18" charset="0"/>
              </a:rPr>
              <a:t>Tras la muerte de Jacob, fue embalsamado y llevado de regreso a </a:t>
            </a:r>
            <a:r>
              <a:rPr lang="es-ES" altLang="en-US" sz="2800" b="1" i="1" dirty="0" err="1">
                <a:latin typeface="Book Antiqua" panose="02040602050305030304" pitchFamily="18" charset="0"/>
              </a:rPr>
              <a:t>Machpelah</a:t>
            </a:r>
            <a:r>
              <a:rPr lang="es-ES" altLang="en-US" sz="2800" b="1" i="1" dirty="0">
                <a:latin typeface="Book Antiqua" panose="02040602050305030304" pitchFamily="18" charset="0"/>
              </a:rPr>
              <a:t> en Canaán.</a:t>
            </a:r>
          </a:p>
          <a:p>
            <a:pPr eaLnBrk="1" hangingPunct="1">
              <a:lnSpc>
                <a:spcPct val="90000"/>
              </a:lnSpc>
              <a:defRPr/>
            </a:pPr>
            <a:r>
              <a:rPr lang="es-ES" altLang="en-US" sz="2800" b="1" i="1" dirty="0">
                <a:latin typeface="Book Antiqua" panose="02040602050305030304" pitchFamily="18" charset="0"/>
              </a:rPr>
              <a:t>Tras la muerte de José, solicitó que sus huesos se tomaran con los clanes cuando salieran de Egipto (cf. Ex. 13:19; Jos. 24:32; He. 11:22).</a:t>
            </a:r>
            <a:endParaRPr lang="en-US" altLang="en-US" sz="2800" b="1" i="1"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57832226-783B-46AF-89A7-860176BDEBAD}"/>
              </a:ext>
            </a:extLst>
          </p:cNvPr>
          <p:cNvSpPr>
            <a:spLocks noGrp="1"/>
          </p:cNvSpPr>
          <p:nvPr>
            <p:ph type="sldNum" sz="quarter" idx="12"/>
          </p:nvPr>
        </p:nvSpPr>
        <p:spPr/>
        <p:txBody>
          <a:bodyPr/>
          <a:lstStyle/>
          <a:p>
            <a:pPr>
              <a:defRPr/>
            </a:pPr>
            <a:fld id="{FAADC9D5-5DBF-4F0C-BC9E-B3D0DE8131D8}" type="slidenum">
              <a:rPr lang="en-US" altLang="en-US" smtClean="0"/>
              <a:pPr>
                <a:defRPr/>
              </a:pPr>
              <a:t>146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2019">
                                            <p:txEl>
                                              <p:pRg st="1" end="1"/>
                                            </p:txEl>
                                          </p:spTgt>
                                        </p:tgtEl>
                                        <p:attrNameLst>
                                          <p:attrName>style.visibility</p:attrName>
                                        </p:attrNameLst>
                                      </p:cBhvr>
                                      <p:to>
                                        <p:strVal val="visible"/>
                                      </p:to>
                                    </p:set>
                                    <p:anim calcmode="lin" valueType="num">
                                      <p:cBhvr additive="base">
                                        <p:cTn id="7" dur="5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201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42019">
                                            <p:txEl>
                                              <p:pRg st="2" end="2"/>
                                            </p:txEl>
                                          </p:spTgt>
                                        </p:tgtEl>
                                        <p:attrNameLst>
                                          <p:attrName>style.visibility</p:attrName>
                                        </p:attrNameLst>
                                      </p:cBhvr>
                                      <p:to>
                                        <p:strVal val="visible"/>
                                      </p:to>
                                    </p:set>
                                    <p:anim calcmode="lin" valueType="num">
                                      <p:cBhvr additive="base">
                                        <p:cTn id="12" dur="500" fill="hold"/>
                                        <p:tgtEl>
                                          <p:spTgt spid="34201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201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42019">
                                            <p:txEl>
                                              <p:pRg st="3" end="3"/>
                                            </p:txEl>
                                          </p:spTgt>
                                        </p:tgtEl>
                                        <p:attrNameLst>
                                          <p:attrName>style.visibility</p:attrName>
                                        </p:attrNameLst>
                                      </p:cBhvr>
                                      <p:to>
                                        <p:strVal val="visible"/>
                                      </p:to>
                                    </p:set>
                                    <p:anim calcmode="lin" valueType="num">
                                      <p:cBhvr additive="base">
                                        <p:cTn id="17" dur="500" fill="hold"/>
                                        <p:tgtEl>
                                          <p:spTgt spid="3420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2019">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42019">
                                            <p:txEl>
                                              <p:pRg st="4" end="4"/>
                                            </p:txEl>
                                          </p:spTgt>
                                        </p:tgtEl>
                                        <p:attrNameLst>
                                          <p:attrName>style.visibility</p:attrName>
                                        </p:attrNameLst>
                                      </p:cBhvr>
                                      <p:to>
                                        <p:strVal val="visible"/>
                                      </p:to>
                                    </p:set>
                                    <p:anim calcmode="lin" valueType="num">
                                      <p:cBhvr additive="base">
                                        <p:cTn id="22" dur="500" fill="hold"/>
                                        <p:tgtEl>
                                          <p:spTgt spid="34201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42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C0EE-8088-4FAE-B75D-05E7F499DADA}"/>
              </a:ext>
            </a:extLst>
          </p:cNvPr>
          <p:cNvSpPr>
            <a:spLocks noGrp="1"/>
          </p:cNvSpPr>
          <p:nvPr>
            <p:ph type="title"/>
          </p:nvPr>
        </p:nvSpPr>
        <p:spPr>
          <a:xfrm>
            <a:off x="152400" y="2563813"/>
            <a:ext cx="8763000" cy="4294187"/>
          </a:xfrm>
        </p:spPr>
        <p:txBody>
          <a:bodyPr/>
          <a:lstStyle/>
          <a:p>
            <a:pPr algn="just" eaLnBrk="1" hangingPunct="1">
              <a:defRPr/>
            </a:pPr>
            <a:r>
              <a:rPr lang="en-US" sz="2000" b="1" dirty="0"/>
              <a:t>TARRO CANOPICO EGIPCIO </a:t>
            </a:r>
            <a:r>
              <a:rPr lang="es-ES" sz="2000" dirty="0"/>
              <a:t>El proceso egipcio de embalsamamiento incluyó la extracción de órganos internos, que luego se depositaron en frascos especiales, cada frasco reservado para un órgano específico, el estómago, los intestinos, los pulmones y el hígado. Los cuatro frascos en esta pantalla son típicos, cada uno representando a uno de los cuatro hijos del dios egipcio Horus. Los israelitas, por supuesto, no practicaron el embalsamamiento, pero dos israelitas muy importantes fueron embalsamados. Eran Jacob, el padre de todos los israelitas, y José, el hijo mayor de Raquel, quien cuando murió fue embalsamado y colocado en un ataúd de madera (Génesis 50: 2-3, 26). Después de embalsamar, Jacob fue sacado de Egipto y llevado de regreso a Canaán, donde fue enterrado en la cueva originalmente comprada por Abraham para el entierro de Sara (Génesis 50: 4-14). Los restos del mismo José fueron luego retirados de Egipto y llevados a Canaán en el éxodo (Éxodo 13:19; Hechos 7: 15-16).</a:t>
            </a:r>
            <a:endParaRPr lang="en-US" sz="1400" dirty="0"/>
          </a:p>
        </p:txBody>
      </p:sp>
      <p:pic>
        <p:nvPicPr>
          <p:cNvPr id="153603" name="Content Placeholder 5">
            <a:extLst>
              <a:ext uri="{FF2B5EF4-FFF2-40B4-BE49-F238E27FC236}">
                <a16:creationId xmlns:a16="http://schemas.microsoft.com/office/drawing/2014/main" id="{F9451ECE-E28F-4AF6-B7E5-0CA0351DD70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247900" y="28575"/>
            <a:ext cx="4572000" cy="2341563"/>
          </a:xfrm>
        </p:spPr>
      </p:pic>
      <p:sp>
        <p:nvSpPr>
          <p:cNvPr id="153604" name="TextBox 2">
            <a:extLst>
              <a:ext uri="{FF2B5EF4-FFF2-40B4-BE49-F238E27FC236}">
                <a16:creationId xmlns:a16="http://schemas.microsoft.com/office/drawing/2014/main" id="{242CA698-323B-470D-A3EE-64ADE76AB0A4}"/>
              </a:ext>
            </a:extLst>
          </p:cNvPr>
          <p:cNvSpPr txBox="1">
            <a:spLocks noChangeArrowheads="1"/>
          </p:cNvSpPr>
          <p:nvPr/>
        </p:nvSpPr>
        <p:spPr bwMode="auto">
          <a:xfrm>
            <a:off x="7010400" y="9144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t>Detroit Institute of Arts</a:t>
            </a:r>
          </a:p>
        </p:txBody>
      </p:sp>
      <p:sp>
        <p:nvSpPr>
          <p:cNvPr id="3" name="Slide Number Placeholder 2">
            <a:extLst>
              <a:ext uri="{FF2B5EF4-FFF2-40B4-BE49-F238E27FC236}">
                <a16:creationId xmlns:a16="http://schemas.microsoft.com/office/drawing/2014/main" id="{8B32B035-02AF-47CA-977F-316A1C200992}"/>
              </a:ext>
            </a:extLst>
          </p:cNvPr>
          <p:cNvSpPr>
            <a:spLocks noGrp="1"/>
          </p:cNvSpPr>
          <p:nvPr>
            <p:ph type="sldNum" sz="quarter" idx="12"/>
          </p:nvPr>
        </p:nvSpPr>
        <p:spPr/>
        <p:txBody>
          <a:bodyPr/>
          <a:lstStyle/>
          <a:p>
            <a:pPr>
              <a:defRPr/>
            </a:pPr>
            <a:fld id="{11716080-08AA-49BD-AF36-51AAAD5977F5}" type="slidenum">
              <a:rPr lang="en-US" altLang="en-US" smtClean="0"/>
              <a:pPr>
                <a:defRPr/>
              </a:pPr>
              <a:t>147</a:t>
            </a:fld>
            <a:endParaRPr lang="en-US"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22BD-0CD2-4B17-841C-D0060FEAFA21}"/>
              </a:ext>
            </a:extLst>
          </p:cNvPr>
          <p:cNvSpPr>
            <a:spLocks noGrp="1"/>
          </p:cNvSpPr>
          <p:nvPr>
            <p:ph type="title"/>
          </p:nvPr>
        </p:nvSpPr>
        <p:spPr>
          <a:xfrm>
            <a:off x="381000" y="3505200"/>
            <a:ext cx="8305800" cy="2971800"/>
          </a:xfrm>
        </p:spPr>
        <p:txBody>
          <a:bodyPr/>
          <a:lstStyle/>
          <a:p>
            <a:pPr eaLnBrk="1" hangingPunct="1">
              <a:defRPr/>
            </a:pPr>
            <a:r>
              <a:rPr lang="en-US" sz="2400" b="1" dirty="0"/>
              <a:t>MURO ​​DE ATAÚD DE MADERA </a:t>
            </a:r>
            <a:r>
              <a:rPr lang="es-ES" sz="2400" dirty="0"/>
              <a:t>Las prácticas de entierro Egipcio variaron según el precio pagado por la familia, y los ataúdes variaron en consecuencia, incluido un sarcófago de madera y un ataúd de madera. El Libro del Génesis dice específicamente que José fue enterrado en un ataúd (Génesis 50:26), y el término hebreo utilizado aquí es el mismo que la palabra "arca", aunque se desconoce el estilo preciso del ataúd.</a:t>
            </a:r>
            <a:endParaRPr lang="en-US" dirty="0"/>
          </a:p>
        </p:txBody>
      </p:sp>
      <p:pic>
        <p:nvPicPr>
          <p:cNvPr id="154627" name="Content Placeholder 4">
            <a:extLst>
              <a:ext uri="{FF2B5EF4-FFF2-40B4-BE49-F238E27FC236}">
                <a16:creationId xmlns:a16="http://schemas.microsoft.com/office/drawing/2014/main" id="{74FEEDA6-1966-47DD-A199-06AF125F8A3D}"/>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0"/>
            <a:ext cx="9144000" cy="3127375"/>
          </a:xfrm>
        </p:spPr>
      </p:pic>
      <p:sp>
        <p:nvSpPr>
          <p:cNvPr id="154628" name="TextBox 3">
            <a:extLst>
              <a:ext uri="{FF2B5EF4-FFF2-40B4-BE49-F238E27FC236}">
                <a16:creationId xmlns:a16="http://schemas.microsoft.com/office/drawing/2014/main" id="{348B4B15-02E2-4E9B-8FD0-6AD9EC728C3D}"/>
              </a:ext>
            </a:extLst>
          </p:cNvPr>
          <p:cNvSpPr txBox="1">
            <a:spLocks noChangeArrowheads="1"/>
          </p:cNvSpPr>
          <p:nvPr/>
        </p:nvSpPr>
        <p:spPr bwMode="auto">
          <a:xfrm>
            <a:off x="6934200" y="19812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t>Detroit Institute of Arts</a:t>
            </a:r>
          </a:p>
        </p:txBody>
      </p:sp>
      <p:sp>
        <p:nvSpPr>
          <p:cNvPr id="3" name="Slide Number Placeholder 2">
            <a:extLst>
              <a:ext uri="{FF2B5EF4-FFF2-40B4-BE49-F238E27FC236}">
                <a16:creationId xmlns:a16="http://schemas.microsoft.com/office/drawing/2014/main" id="{68EE133D-3EC7-410D-A850-DB2F5AA80758}"/>
              </a:ext>
            </a:extLst>
          </p:cNvPr>
          <p:cNvSpPr>
            <a:spLocks noGrp="1"/>
          </p:cNvSpPr>
          <p:nvPr>
            <p:ph type="sldNum" sz="quarter" idx="12"/>
          </p:nvPr>
        </p:nvSpPr>
        <p:spPr/>
        <p:txBody>
          <a:bodyPr/>
          <a:lstStyle/>
          <a:p>
            <a:pPr>
              <a:defRPr/>
            </a:pPr>
            <a:fld id="{471DB739-9487-4E39-9045-C3C1C0081D89}" type="slidenum">
              <a:rPr lang="en-US" altLang="en-US" smtClean="0"/>
              <a:pPr>
                <a:defRPr/>
              </a:pPr>
              <a:t>148</a:t>
            </a:fld>
            <a:endParaRPr lang="en-US"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8" name="Oval 4">
            <a:extLst>
              <a:ext uri="{FF2B5EF4-FFF2-40B4-BE49-F238E27FC236}">
                <a16:creationId xmlns:a16="http://schemas.microsoft.com/office/drawing/2014/main" id="{40E50A67-4B4C-4A62-A0A8-34E75F754394}"/>
              </a:ext>
            </a:extLst>
          </p:cNvPr>
          <p:cNvSpPr>
            <a:spLocks noChangeArrowheads="1"/>
          </p:cNvSpPr>
          <p:nvPr/>
        </p:nvSpPr>
        <p:spPr bwMode="auto">
          <a:xfrm>
            <a:off x="381000" y="304800"/>
            <a:ext cx="8534400" cy="6248400"/>
          </a:xfrm>
          <a:prstGeom prst="ellipse">
            <a:avLst/>
          </a:prstGeom>
          <a:solidFill>
            <a:srgbClr val="0066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44069" name="Text Box 5">
            <a:extLst>
              <a:ext uri="{FF2B5EF4-FFF2-40B4-BE49-F238E27FC236}">
                <a16:creationId xmlns:a16="http://schemas.microsoft.com/office/drawing/2014/main" id="{64ED665F-8FE3-4D96-A2C9-63D0B999EE7C}"/>
              </a:ext>
            </a:extLst>
          </p:cNvPr>
          <p:cNvSpPr txBox="1">
            <a:spLocks noChangeArrowheads="1"/>
          </p:cNvSpPr>
          <p:nvPr/>
        </p:nvSpPr>
        <p:spPr bwMode="auto">
          <a:xfrm>
            <a:off x="762000" y="1371600"/>
            <a:ext cx="7696200" cy="37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75000"/>
              <a:buFont typeface="Wingdings" panose="05000000000000000000" pitchFamily="2" charset="2"/>
              <a:buNone/>
              <a:defRPr/>
            </a:pPr>
            <a:r>
              <a:rPr lang="es-ES" altLang="en-US" sz="4400" dirty="0">
                <a:effectLst>
                  <a:outerShdw blurRad="38100" dist="38100" dir="2700000" algn="tl">
                    <a:srgbClr val="000000"/>
                  </a:outerShdw>
                </a:effectLst>
                <a:latin typeface="Impact" panose="020B0806030902050204" pitchFamily="34" charset="0"/>
              </a:rPr>
              <a:t>El libro del Génesis</a:t>
            </a:r>
          </a:p>
          <a:p>
            <a:pPr algn="ctr" eaLnBrk="1" hangingPunct="1">
              <a:spcBef>
                <a:spcPct val="20000"/>
              </a:spcBef>
              <a:buClr>
                <a:schemeClr val="hlink"/>
              </a:buClr>
              <a:buSzPct val="75000"/>
              <a:buFont typeface="Wingdings" panose="05000000000000000000" pitchFamily="2" charset="2"/>
              <a:buNone/>
              <a:defRPr/>
            </a:pPr>
            <a:r>
              <a:rPr lang="es-ES" altLang="en-US" sz="4400" dirty="0">
                <a:effectLst>
                  <a:outerShdw blurRad="38100" dist="38100" dir="2700000" algn="tl">
                    <a:srgbClr val="000000"/>
                  </a:outerShdw>
                </a:effectLst>
                <a:latin typeface="Impact" panose="020B0806030902050204" pitchFamily="34" charset="0"/>
              </a:rPr>
              <a:t> sirve como prolegómeno a la historia de Israel, una historia</a:t>
            </a:r>
          </a:p>
          <a:p>
            <a:pPr algn="ctr" eaLnBrk="1" hangingPunct="1">
              <a:spcBef>
                <a:spcPct val="20000"/>
              </a:spcBef>
              <a:buClr>
                <a:schemeClr val="hlink"/>
              </a:buClr>
              <a:buSzPct val="75000"/>
              <a:buFont typeface="Wingdings" panose="05000000000000000000" pitchFamily="2" charset="2"/>
              <a:buNone/>
              <a:defRPr/>
            </a:pPr>
            <a:r>
              <a:rPr lang="es-ES" altLang="en-US" sz="4400" dirty="0">
                <a:effectLst>
                  <a:outerShdw blurRad="38100" dist="38100" dir="2700000" algn="tl">
                    <a:srgbClr val="000000"/>
                  </a:outerShdw>
                </a:effectLst>
                <a:latin typeface="Impact" panose="020B0806030902050204" pitchFamily="34" charset="0"/>
              </a:rPr>
              <a:t>eso ocupará el resto de la Biblia hebrea.</a:t>
            </a:r>
            <a:endParaRPr lang="en-US" altLang="en-US" sz="4800" dirty="0">
              <a:latin typeface="Impact" panose="020B0806030902050204" pitchFamily="34" charset="0"/>
            </a:endParaRPr>
          </a:p>
        </p:txBody>
      </p:sp>
      <p:sp>
        <p:nvSpPr>
          <p:cNvPr id="2" name="Slide Number Placeholder 1">
            <a:extLst>
              <a:ext uri="{FF2B5EF4-FFF2-40B4-BE49-F238E27FC236}">
                <a16:creationId xmlns:a16="http://schemas.microsoft.com/office/drawing/2014/main" id="{FFEF203B-B8C7-4B7F-AD74-D4D56CE8D98E}"/>
              </a:ext>
            </a:extLst>
          </p:cNvPr>
          <p:cNvSpPr>
            <a:spLocks noGrp="1"/>
          </p:cNvSpPr>
          <p:nvPr>
            <p:ph type="sldNum" sz="quarter" idx="12"/>
          </p:nvPr>
        </p:nvSpPr>
        <p:spPr/>
        <p:txBody>
          <a:bodyPr/>
          <a:lstStyle/>
          <a:p>
            <a:pPr>
              <a:defRPr/>
            </a:pPr>
            <a:fld id="{10391850-9EEB-4895-8B4B-19061E8CD487}" type="slidenum">
              <a:rPr lang="en-US" altLang="en-US" smtClean="0"/>
              <a:pPr>
                <a:defRPr/>
              </a:pPr>
              <a:t>149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44068"/>
                                        </p:tgtEl>
                                        <p:attrNameLst>
                                          <p:attrName>style.visibility</p:attrName>
                                        </p:attrNameLst>
                                      </p:cBhvr>
                                      <p:to>
                                        <p:strVal val="visible"/>
                                      </p:to>
                                    </p:set>
                                    <p:animEffect transition="in" filter="dissolve">
                                      <p:cBhvr>
                                        <p:cTn id="7" dur="500"/>
                                        <p:tgtEl>
                                          <p:spTgt spid="344068"/>
                                        </p:tgtEl>
                                      </p:cBhvr>
                                    </p:animEffect>
                                  </p:childTnLst>
                                </p:cTn>
                              </p:par>
                              <p:par>
                                <p:cTn id="8" presetID="9" presetClass="entr" presetSubtype="0" fill="hold" nodeType="withEffect">
                                  <p:stCondLst>
                                    <p:cond delay="0"/>
                                  </p:stCondLst>
                                  <p:childTnLst>
                                    <p:set>
                                      <p:cBhvr>
                                        <p:cTn id="9" dur="1" fill="hold">
                                          <p:stCondLst>
                                            <p:cond delay="0"/>
                                          </p:stCondLst>
                                        </p:cTn>
                                        <p:tgtEl>
                                          <p:spTgt spid="344069">
                                            <p:txEl>
                                              <p:pRg st="0" end="0"/>
                                            </p:txEl>
                                          </p:spTgt>
                                        </p:tgtEl>
                                        <p:attrNameLst>
                                          <p:attrName>style.visibility</p:attrName>
                                        </p:attrNameLst>
                                      </p:cBhvr>
                                      <p:to>
                                        <p:strVal val="visible"/>
                                      </p:to>
                                    </p:set>
                                    <p:animEffect transition="in" filter="dissolve">
                                      <p:cBhvr>
                                        <p:cTn id="10" dur="500"/>
                                        <p:tgtEl>
                                          <p:spTgt spid="34406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44069">
                                            <p:txEl>
                                              <p:pRg st="1" end="1"/>
                                            </p:txEl>
                                          </p:spTgt>
                                        </p:tgtEl>
                                        <p:attrNameLst>
                                          <p:attrName>style.visibility</p:attrName>
                                        </p:attrNameLst>
                                      </p:cBhvr>
                                      <p:to>
                                        <p:strVal val="visible"/>
                                      </p:to>
                                    </p:set>
                                    <p:animEffect transition="in" filter="dissolve">
                                      <p:cBhvr>
                                        <p:cTn id="13" dur="500"/>
                                        <p:tgtEl>
                                          <p:spTgt spid="344069">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44069">
                                            <p:txEl>
                                              <p:pRg st="2" end="2"/>
                                            </p:txEl>
                                          </p:spTgt>
                                        </p:tgtEl>
                                        <p:attrNameLst>
                                          <p:attrName>style.visibility</p:attrName>
                                        </p:attrNameLst>
                                      </p:cBhvr>
                                      <p:to>
                                        <p:strVal val="visible"/>
                                      </p:to>
                                    </p:set>
                                    <p:animEffect transition="in" filter="dissolve">
                                      <p:cBhvr>
                                        <p:cTn id="16" dur="500"/>
                                        <p:tgtEl>
                                          <p:spTgt spid="3440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87BCE19-FF57-4402-80C3-66775530B323}"/>
              </a:ext>
            </a:extLst>
          </p:cNvPr>
          <p:cNvSpPr>
            <a:spLocks noGrp="1" noChangeArrowheads="1"/>
          </p:cNvSpPr>
          <p:nvPr>
            <p:ph type="title"/>
          </p:nvPr>
        </p:nvSpPr>
        <p:spPr>
          <a:xfrm>
            <a:off x="457200" y="125413"/>
            <a:ext cx="8229600" cy="865187"/>
          </a:xfrm>
        </p:spPr>
        <p:txBody>
          <a:bodyPr/>
          <a:lstStyle/>
          <a:p>
            <a:pPr eaLnBrk="1" hangingPunct="1">
              <a:lnSpc>
                <a:spcPct val="80000"/>
              </a:lnSpc>
              <a:defRPr/>
            </a:pPr>
            <a:r>
              <a:rPr lang="es-ES" altLang="en-US" sz="3600" dirty="0">
                <a:latin typeface="Eras Bold ITC" pitchFamily="34" charset="0"/>
              </a:rPr>
              <a:t>UNA PREGUNTA ANTIGUA: ¿Cómo existe el universo?</a:t>
            </a:r>
            <a:endParaRPr lang="en-US" altLang="en-US" sz="3600" dirty="0">
              <a:latin typeface="Eras Bold ITC" pitchFamily="34" charset="0"/>
            </a:endParaRPr>
          </a:p>
        </p:txBody>
      </p:sp>
      <p:sp>
        <p:nvSpPr>
          <p:cNvPr id="101379" name="Rectangle 3">
            <a:extLst>
              <a:ext uri="{FF2B5EF4-FFF2-40B4-BE49-F238E27FC236}">
                <a16:creationId xmlns:a16="http://schemas.microsoft.com/office/drawing/2014/main" id="{14E1F406-D92B-4911-BF00-8B2B081664DB}"/>
              </a:ext>
            </a:extLst>
          </p:cNvPr>
          <p:cNvSpPr>
            <a:spLocks noGrp="1" noChangeArrowheads="1"/>
          </p:cNvSpPr>
          <p:nvPr>
            <p:ph type="body" sz="half" idx="1"/>
          </p:nvPr>
        </p:nvSpPr>
        <p:spPr>
          <a:xfrm>
            <a:off x="228600" y="1143000"/>
            <a:ext cx="2971800" cy="5562600"/>
          </a:xfrm>
          <a:solidFill>
            <a:srgbClr val="003366"/>
          </a:solidFill>
          <a:ln w="12700">
            <a:solidFill>
              <a:schemeClr val="tx1"/>
            </a:solidFill>
            <a:miter lim="800000"/>
            <a:headEnd/>
            <a:tailEnd/>
          </a:ln>
        </p:spPr>
        <p:txBody>
          <a:bodyPr/>
          <a:lstStyle/>
          <a:p>
            <a:pPr eaLnBrk="1" hangingPunct="1">
              <a:lnSpc>
                <a:spcPct val="90000"/>
              </a:lnSpc>
              <a:buNone/>
              <a:defRPr/>
            </a:pPr>
            <a:r>
              <a:rPr lang="en-US" altLang="en-US" dirty="0" err="1">
                <a:solidFill>
                  <a:schemeClr val="hlink"/>
                </a:solidFill>
                <a:latin typeface="Agency FB" pitchFamily="2" charset="0"/>
              </a:rPr>
              <a:t>En</a:t>
            </a:r>
            <a:r>
              <a:rPr lang="en-US" altLang="en-US" dirty="0">
                <a:solidFill>
                  <a:schemeClr val="hlink"/>
                </a:solidFill>
                <a:latin typeface="Agency FB" pitchFamily="2" charset="0"/>
              </a:rPr>
              <a:t> </a:t>
            </a:r>
            <a:r>
              <a:rPr lang="en-US" altLang="en-US" dirty="0" err="1">
                <a:solidFill>
                  <a:schemeClr val="hlink"/>
                </a:solidFill>
                <a:latin typeface="Agency FB" pitchFamily="2" charset="0"/>
              </a:rPr>
              <a:t>Canaán</a:t>
            </a:r>
            <a:endParaRPr lang="en-US" altLang="en-US" dirty="0">
              <a:solidFill>
                <a:schemeClr val="hlink"/>
              </a:solidFill>
              <a:latin typeface="Agency FB" pitchFamily="2" charset="0"/>
            </a:endParaRPr>
          </a:p>
          <a:p>
            <a:pPr eaLnBrk="1" hangingPunct="1">
              <a:lnSpc>
                <a:spcPct val="90000"/>
              </a:lnSpc>
              <a:buNone/>
              <a:defRPr/>
            </a:pPr>
            <a:r>
              <a:rPr lang="es-ES" altLang="en-US" sz="2400" i="1" dirty="0">
                <a:solidFill>
                  <a:schemeClr val="folHlink"/>
                </a:solidFill>
              </a:rPr>
              <a:t>Los mitos ugaríticos se centran no tanto en los orígenes como en cómo funciona el universo.</a:t>
            </a:r>
          </a:p>
          <a:p>
            <a:pPr eaLnBrk="1" hangingPunct="1">
              <a:lnSpc>
                <a:spcPct val="90000"/>
              </a:lnSpc>
              <a:buNone/>
              <a:defRPr/>
            </a:pPr>
            <a:r>
              <a:rPr lang="es-ES" altLang="en-US" sz="2400" i="1" dirty="0">
                <a:solidFill>
                  <a:schemeClr val="folHlink"/>
                </a:solidFill>
              </a:rPr>
              <a:t>Los dioses no son el mayor poder, sino que la magia puede aplicarse a los dioses, a otros humanos, a la naturaleza e incluso a los eventos.</a:t>
            </a:r>
            <a:endParaRPr lang="en-US" altLang="en-US" sz="2400" i="1" dirty="0">
              <a:solidFill>
                <a:schemeClr val="folHlink"/>
              </a:solidFill>
            </a:endParaRPr>
          </a:p>
        </p:txBody>
      </p:sp>
      <p:sp>
        <p:nvSpPr>
          <p:cNvPr id="101382" name="Rectangle 6">
            <a:extLst>
              <a:ext uri="{FF2B5EF4-FFF2-40B4-BE49-F238E27FC236}">
                <a16:creationId xmlns:a16="http://schemas.microsoft.com/office/drawing/2014/main" id="{3965AF14-DDCE-4E1B-818F-C68EDD5737C2}"/>
              </a:ext>
            </a:extLst>
          </p:cNvPr>
          <p:cNvSpPr>
            <a:spLocks noGrp="1" noChangeArrowheads="1"/>
          </p:cNvSpPr>
          <p:nvPr>
            <p:ph type="body" sz="half" idx="2"/>
          </p:nvPr>
        </p:nvSpPr>
        <p:spPr>
          <a:xfrm>
            <a:off x="3276600" y="1143000"/>
            <a:ext cx="3657600" cy="4267200"/>
          </a:xfrm>
        </p:spPr>
        <p:txBody>
          <a:bodyPr/>
          <a:lstStyle/>
          <a:p>
            <a:pPr eaLnBrk="1" hangingPunct="1">
              <a:lnSpc>
                <a:spcPct val="90000"/>
              </a:lnSpc>
              <a:buNone/>
              <a:defRPr/>
            </a:pPr>
            <a:r>
              <a:rPr lang="es-ES" altLang="en-US" sz="2400" dirty="0"/>
              <a:t>El mito principal muestra a </a:t>
            </a:r>
            <a:r>
              <a:rPr lang="es-ES" altLang="en-US" sz="2400" dirty="0" err="1"/>
              <a:t>Ba’al</a:t>
            </a:r>
            <a:r>
              <a:rPr lang="es-ES" altLang="en-US" sz="2400" dirty="0"/>
              <a:t> (dios de la lluvia) y su consorte </a:t>
            </a:r>
            <a:r>
              <a:rPr lang="es-ES" altLang="en-US" sz="2400" dirty="0" err="1"/>
              <a:t>Anath</a:t>
            </a:r>
            <a:r>
              <a:rPr lang="es-ES" altLang="en-US" sz="2400" dirty="0"/>
              <a:t> (diosa de la fertilidad) construyendo un palacio.</a:t>
            </a:r>
          </a:p>
          <a:p>
            <a:pPr eaLnBrk="1" hangingPunct="1">
              <a:lnSpc>
                <a:spcPct val="90000"/>
              </a:lnSpc>
              <a:buNone/>
              <a:defRPr/>
            </a:pPr>
            <a:r>
              <a:rPr lang="es-ES" altLang="en-US" sz="2400" dirty="0" err="1"/>
              <a:t>Mot</a:t>
            </a:r>
            <a:r>
              <a:rPr lang="es-ES" altLang="en-US" sz="2400" dirty="0"/>
              <a:t> (dios de la muerte) mata a </a:t>
            </a:r>
            <a:r>
              <a:rPr lang="es-ES" altLang="en-US" sz="2400" dirty="0" err="1"/>
              <a:t>Ba’al</a:t>
            </a:r>
            <a:r>
              <a:rPr lang="es-ES" altLang="en-US" sz="2400" dirty="0"/>
              <a:t> y lo lleva al inframundo.</a:t>
            </a:r>
          </a:p>
          <a:p>
            <a:pPr eaLnBrk="1" hangingPunct="1">
              <a:lnSpc>
                <a:spcPct val="90000"/>
              </a:lnSpc>
              <a:buNone/>
              <a:defRPr/>
            </a:pPr>
            <a:r>
              <a:rPr lang="es-ES" altLang="en-US" sz="2400" dirty="0" err="1"/>
              <a:t>Anath</a:t>
            </a:r>
            <a:r>
              <a:rPr lang="es-ES" altLang="en-US" sz="2400" dirty="0"/>
              <a:t> toma represalias matando a </a:t>
            </a:r>
            <a:r>
              <a:rPr lang="es-ES" altLang="en-US" sz="2400" dirty="0" err="1"/>
              <a:t>Mot</a:t>
            </a:r>
            <a:r>
              <a:rPr lang="es-ES" altLang="en-US" sz="2400" dirty="0"/>
              <a:t>, con lo cual </a:t>
            </a:r>
            <a:r>
              <a:rPr lang="es-ES" altLang="en-US" sz="2400" dirty="0" err="1"/>
              <a:t>Ba’al</a:t>
            </a:r>
            <a:r>
              <a:rPr lang="es-ES" altLang="en-US" sz="2400" dirty="0"/>
              <a:t> se levanta nuevamente para reclamar su palacio.</a:t>
            </a:r>
            <a:endParaRPr lang="en-US" altLang="en-US" sz="2400" dirty="0"/>
          </a:p>
        </p:txBody>
      </p:sp>
      <p:pic>
        <p:nvPicPr>
          <p:cNvPr id="101383" name="Picture 7" descr="ARS09">
            <a:extLst>
              <a:ext uri="{FF2B5EF4-FFF2-40B4-BE49-F238E27FC236}">
                <a16:creationId xmlns:a16="http://schemas.microsoft.com/office/drawing/2014/main" id="{FB2D2FCF-20DA-40A3-9AD1-BCE7F4A6CF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591"/>
          <a:stretch>
            <a:fillRect/>
          </a:stretch>
        </p:blipFill>
        <p:spPr bwMode="auto">
          <a:xfrm>
            <a:off x="6992938" y="1219200"/>
            <a:ext cx="2000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4" name="Text Box 8">
            <a:extLst>
              <a:ext uri="{FF2B5EF4-FFF2-40B4-BE49-F238E27FC236}">
                <a16:creationId xmlns:a16="http://schemas.microsoft.com/office/drawing/2014/main" id="{131D892A-0E99-49A9-87F7-C7220CAA1275}"/>
              </a:ext>
            </a:extLst>
          </p:cNvPr>
          <p:cNvSpPr txBox="1">
            <a:spLocks noChangeArrowheads="1"/>
          </p:cNvSpPr>
          <p:nvPr/>
        </p:nvSpPr>
        <p:spPr bwMode="auto">
          <a:xfrm>
            <a:off x="3429000" y="5334000"/>
            <a:ext cx="5562600" cy="1382713"/>
          </a:xfrm>
          <a:prstGeom prst="rect">
            <a:avLst/>
          </a:prstGeom>
          <a:solidFill>
            <a:srgbClr val="604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5000"/>
              <a:buFont typeface="Wingdings" panose="05000000000000000000" pitchFamily="2" charset="2"/>
              <a:buNone/>
              <a:defRPr/>
            </a:pPr>
            <a:r>
              <a:rPr lang="es-ES" altLang="en-US" sz="2800" dirty="0">
                <a:solidFill>
                  <a:srgbClr val="FFFF00"/>
                </a:solidFill>
                <a:effectLst>
                  <a:outerShdw blurRad="38100" dist="38100" dir="2700000" algn="tl">
                    <a:srgbClr val="000000"/>
                  </a:outerShdw>
                </a:effectLst>
                <a:latin typeface="Agency FB" pitchFamily="2" charset="0"/>
              </a:rPr>
              <a:t>Esta mitología explica los ciclos de las estaciones, que podrían controlarse mediante un ritual mágico.</a:t>
            </a:r>
            <a:endParaRPr lang="en-US" altLang="en-US" sz="2800" dirty="0">
              <a:solidFill>
                <a:srgbClr val="FFFF00"/>
              </a:solidFill>
              <a:latin typeface="Agency FB" pitchFamily="2" charset="0"/>
            </a:endParaRPr>
          </a:p>
        </p:txBody>
      </p:sp>
      <p:sp>
        <p:nvSpPr>
          <p:cNvPr id="101385" name="Text Box 9">
            <a:extLst>
              <a:ext uri="{FF2B5EF4-FFF2-40B4-BE49-F238E27FC236}">
                <a16:creationId xmlns:a16="http://schemas.microsoft.com/office/drawing/2014/main" id="{806E8E6A-9BE6-45EF-B0B4-18DDC94AC28B}"/>
              </a:ext>
            </a:extLst>
          </p:cNvPr>
          <p:cNvSpPr txBox="1">
            <a:spLocks noChangeArrowheads="1"/>
          </p:cNvSpPr>
          <p:nvPr/>
        </p:nvSpPr>
        <p:spPr bwMode="auto">
          <a:xfrm>
            <a:off x="7772400" y="4572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i="1">
                <a:latin typeface="Arial Narrow" panose="020B0606020202030204" pitchFamily="34" charset="0"/>
              </a:rPr>
              <a:t>Ba’al</a:t>
            </a:r>
          </a:p>
        </p:txBody>
      </p:sp>
      <p:sp>
        <p:nvSpPr>
          <p:cNvPr id="2" name="Slide Number Placeholder 1">
            <a:extLst>
              <a:ext uri="{FF2B5EF4-FFF2-40B4-BE49-F238E27FC236}">
                <a16:creationId xmlns:a16="http://schemas.microsoft.com/office/drawing/2014/main" id="{780E3A91-7250-4C5D-BE6B-85417707E8BB}"/>
              </a:ext>
            </a:extLst>
          </p:cNvPr>
          <p:cNvSpPr>
            <a:spLocks noGrp="1"/>
          </p:cNvSpPr>
          <p:nvPr>
            <p:ph type="sldNum" sz="quarter" idx="12"/>
          </p:nvPr>
        </p:nvSpPr>
        <p:spPr/>
        <p:txBody>
          <a:bodyPr/>
          <a:lstStyle/>
          <a:p>
            <a:pPr>
              <a:defRPr/>
            </a:pPr>
            <a:fld id="{FCA796C5-D36E-4D47-A177-5135AE2045DF}" type="slidenum">
              <a:rPr lang="en-US" altLang="en-US" smtClean="0"/>
              <a:pPr>
                <a:defRPr/>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1379">
                                            <p:bg/>
                                          </p:spTgt>
                                        </p:tgtEl>
                                        <p:attrNameLst>
                                          <p:attrName>style.visibility</p:attrName>
                                        </p:attrNameLst>
                                      </p:cBhvr>
                                      <p:to>
                                        <p:strVal val="visible"/>
                                      </p:to>
                                    </p:set>
                                    <p:animEffect transition="in" filter="randombar(horizontal)">
                                      <p:cBhvr>
                                        <p:cTn id="7" dur="500"/>
                                        <p:tgtEl>
                                          <p:spTgt spid="101379">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randombar(horizontal)">
                                      <p:cBhvr>
                                        <p:cTn id="12" dur="5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01382">
                                            <p:txEl>
                                              <p:pRg st="0" end="0"/>
                                            </p:txEl>
                                          </p:spTgt>
                                        </p:tgtEl>
                                        <p:attrNameLst>
                                          <p:attrName>style.visibility</p:attrName>
                                        </p:attrNameLst>
                                      </p:cBhvr>
                                      <p:to>
                                        <p:strVal val="visible"/>
                                      </p:to>
                                    </p:set>
                                    <p:anim calcmode="lin" valueType="num">
                                      <p:cBhvr>
                                        <p:cTn id="17" dur="500" fill="hold"/>
                                        <p:tgtEl>
                                          <p:spTgt spid="10138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13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01382">
                                            <p:txEl>
                                              <p:pRg st="1" end="1"/>
                                            </p:txEl>
                                          </p:spTgt>
                                        </p:tgtEl>
                                        <p:attrNameLst>
                                          <p:attrName>style.visibility</p:attrName>
                                        </p:attrNameLst>
                                      </p:cBhvr>
                                      <p:to>
                                        <p:strVal val="visible"/>
                                      </p:to>
                                    </p:set>
                                    <p:anim calcmode="lin" valueType="num">
                                      <p:cBhvr>
                                        <p:cTn id="23" dur="500" fill="hold"/>
                                        <p:tgtEl>
                                          <p:spTgt spid="10138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138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01382">
                                            <p:txEl>
                                              <p:pRg st="2" end="2"/>
                                            </p:txEl>
                                          </p:spTgt>
                                        </p:tgtEl>
                                        <p:attrNameLst>
                                          <p:attrName>style.visibility</p:attrName>
                                        </p:attrNameLst>
                                      </p:cBhvr>
                                      <p:to>
                                        <p:strVal val="visible"/>
                                      </p:to>
                                    </p:set>
                                    <p:anim calcmode="lin" valueType="num">
                                      <p:cBhvr>
                                        <p:cTn id="29" dur="500" fill="hold"/>
                                        <p:tgtEl>
                                          <p:spTgt spid="10138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01382">
                                            <p:txEl>
                                              <p:pRg st="2" end="2"/>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01383"/>
                                        </p:tgtEl>
                                        <p:attrNameLst>
                                          <p:attrName>style.visibility</p:attrName>
                                        </p:attrNameLst>
                                      </p:cBhvr>
                                      <p:to>
                                        <p:strVal val="visible"/>
                                      </p:to>
                                    </p:set>
                                    <p:anim calcmode="lin" valueType="num">
                                      <p:cBhvr>
                                        <p:cTn id="33" dur="500" fill="hold"/>
                                        <p:tgtEl>
                                          <p:spTgt spid="101383"/>
                                        </p:tgtEl>
                                        <p:attrNameLst>
                                          <p:attrName>ppt_w</p:attrName>
                                        </p:attrNameLst>
                                      </p:cBhvr>
                                      <p:tavLst>
                                        <p:tav tm="0">
                                          <p:val>
                                            <p:fltVal val="0"/>
                                          </p:val>
                                        </p:tav>
                                        <p:tav tm="100000">
                                          <p:val>
                                            <p:strVal val="#ppt_w"/>
                                          </p:val>
                                        </p:tav>
                                      </p:tavLst>
                                    </p:anim>
                                    <p:anim calcmode="lin" valueType="num">
                                      <p:cBhvr>
                                        <p:cTn id="34" dur="500" fill="hold"/>
                                        <p:tgtEl>
                                          <p:spTgt spid="10138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1385">
                                            <p:txEl>
                                              <p:pRg st="0" end="0"/>
                                            </p:txEl>
                                          </p:spTgt>
                                        </p:tgtEl>
                                        <p:attrNameLst>
                                          <p:attrName>style.visibility</p:attrName>
                                        </p:attrNameLst>
                                      </p:cBhvr>
                                      <p:to>
                                        <p:strVal val="visible"/>
                                      </p:to>
                                    </p:set>
                                    <p:anim calcmode="lin" valueType="num">
                                      <p:cBhvr>
                                        <p:cTn id="37" dur="500" fill="hold"/>
                                        <p:tgtEl>
                                          <p:spTgt spid="10138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013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1384"/>
                                        </p:tgtEl>
                                        <p:attrNameLst>
                                          <p:attrName>style.visibility</p:attrName>
                                        </p:attrNameLst>
                                      </p:cBhvr>
                                      <p:to>
                                        <p:strVal val="visible"/>
                                      </p:to>
                                    </p:set>
                                    <p:animEffect transition="in" filter="randombar(horizontal)">
                                      <p:cBhvr>
                                        <p:cTn id="43"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animBg="1"/>
      <p:bldP spid="10138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20EF345-DD76-4BEA-8580-61713B8FA053}"/>
              </a:ext>
            </a:extLst>
          </p:cNvPr>
          <p:cNvSpPr>
            <a:spLocks noGrp="1" noChangeArrowheads="1"/>
          </p:cNvSpPr>
          <p:nvPr>
            <p:ph type="title"/>
          </p:nvPr>
        </p:nvSpPr>
        <p:spPr>
          <a:xfrm>
            <a:off x="381000" y="76200"/>
            <a:ext cx="8458200" cy="1093788"/>
          </a:xfrm>
        </p:spPr>
        <p:txBody>
          <a:bodyPr/>
          <a:lstStyle/>
          <a:p>
            <a:pPr eaLnBrk="1" hangingPunct="1">
              <a:defRPr/>
            </a:pPr>
            <a:r>
              <a:rPr lang="es-ES" altLang="en-US" sz="3600" dirty="0">
                <a:latin typeface="Eras Bold ITC" pitchFamily="34" charset="0"/>
              </a:rPr>
              <a:t>Contrastes Entre la Biblia y Otras Versiones Antiguas de la Creación</a:t>
            </a:r>
            <a:endParaRPr lang="en-US" altLang="en-US" sz="3600" dirty="0">
              <a:latin typeface="Eras Bold ITC" pitchFamily="34" charset="0"/>
            </a:endParaRPr>
          </a:p>
        </p:txBody>
      </p:sp>
      <p:sp>
        <p:nvSpPr>
          <p:cNvPr id="147460" name="Rectangle 4">
            <a:extLst>
              <a:ext uri="{FF2B5EF4-FFF2-40B4-BE49-F238E27FC236}">
                <a16:creationId xmlns:a16="http://schemas.microsoft.com/office/drawing/2014/main" id="{C8ED9953-AD75-4EFA-939F-29F495690283}"/>
              </a:ext>
            </a:extLst>
          </p:cNvPr>
          <p:cNvSpPr>
            <a:spLocks noGrp="1" noChangeArrowheads="1"/>
          </p:cNvSpPr>
          <p:nvPr>
            <p:ph type="body" sz="half" idx="1"/>
          </p:nvPr>
        </p:nvSpPr>
        <p:spPr>
          <a:xfrm>
            <a:off x="228600" y="1295400"/>
            <a:ext cx="4267200" cy="5334000"/>
          </a:xfrm>
          <a:gradFill rotWithShape="1">
            <a:gsLst>
              <a:gs pos="0">
                <a:srgbClr val="003F3E">
                  <a:gamma/>
                  <a:shade val="46275"/>
                  <a:invGamma/>
                </a:srgbClr>
              </a:gs>
              <a:gs pos="100000">
                <a:srgbClr val="003F3E"/>
              </a:gs>
            </a:gsLst>
            <a:lin ang="5400000" scaled="1"/>
          </a:gradFill>
          <a:ln w="12700">
            <a:solidFill>
              <a:schemeClr val="tx1"/>
            </a:solidFill>
            <a:miter lim="800000"/>
            <a:headEnd/>
            <a:tailEnd/>
          </a:ln>
        </p:spPr>
        <p:txBody>
          <a:bodyPr/>
          <a:lstStyle/>
          <a:p>
            <a:pPr eaLnBrk="1" hangingPunct="1">
              <a:buNone/>
              <a:defRPr/>
            </a:pPr>
            <a:r>
              <a:rPr lang="es-ES" altLang="en-US" dirty="0">
                <a:solidFill>
                  <a:srgbClr val="FFCC00"/>
                </a:solidFill>
                <a:latin typeface="Agency FB" pitchFamily="2" charset="0"/>
              </a:rPr>
              <a:t>La Biblia y los relatos de la creación del Génesis</a:t>
            </a:r>
          </a:p>
          <a:p>
            <a:pPr eaLnBrk="1" hangingPunct="1">
              <a:defRPr/>
            </a:pPr>
            <a:r>
              <a:rPr lang="en-US" altLang="en-US" sz="2800" i="1" dirty="0" err="1">
                <a:latin typeface="Arial Narrow" panose="020B0606020202030204" pitchFamily="34" charset="0"/>
              </a:rPr>
              <a:t>Monoteísmo</a:t>
            </a:r>
            <a:endParaRPr lang="en-US" altLang="en-US" sz="2800" i="1" dirty="0">
              <a:latin typeface="Arial Narrow" panose="020B0606020202030204" pitchFamily="34" charset="0"/>
            </a:endParaRPr>
          </a:p>
          <a:p>
            <a:pPr eaLnBrk="1" hangingPunct="1">
              <a:defRPr/>
            </a:pPr>
            <a:r>
              <a:rPr lang="en-US" altLang="en-US" sz="2800" i="1" dirty="0">
                <a:latin typeface="Arial Narrow" panose="020B0606020202030204" pitchFamily="34" charset="0"/>
              </a:rPr>
              <a:t>Dios es </a:t>
            </a:r>
            <a:r>
              <a:rPr lang="en-US" altLang="en-US" sz="2800" i="1" dirty="0" err="1">
                <a:latin typeface="Arial Narrow" panose="020B0606020202030204" pitchFamily="34" charset="0"/>
              </a:rPr>
              <a:t>justo</a:t>
            </a:r>
            <a:r>
              <a:rPr lang="en-US" altLang="en-US" sz="2800" i="1" dirty="0">
                <a:latin typeface="Arial Narrow" panose="020B0606020202030204" pitchFamily="34" charset="0"/>
              </a:rPr>
              <a:t> y amoroso</a:t>
            </a:r>
          </a:p>
          <a:p>
            <a:pPr eaLnBrk="1" hangingPunct="1">
              <a:defRPr/>
            </a:pPr>
            <a:r>
              <a:rPr lang="en-US" altLang="en-US" sz="2800" i="1" dirty="0" err="1">
                <a:latin typeface="Arial Narrow" panose="020B0606020202030204" pitchFamily="34" charset="0"/>
              </a:rPr>
              <a:t>Ordenada</a:t>
            </a:r>
            <a:r>
              <a:rPr lang="en-US" altLang="en-US" sz="2800" i="1" dirty="0">
                <a:latin typeface="Arial Narrow" panose="020B0606020202030204" pitchFamily="34" charset="0"/>
              </a:rPr>
              <a:t>, </a:t>
            </a:r>
            <a:r>
              <a:rPr lang="en-US" altLang="en-US" sz="2800" i="1" dirty="0" err="1">
                <a:latin typeface="Arial Narrow" panose="020B0606020202030204" pitchFamily="34" charset="0"/>
              </a:rPr>
              <a:t>buena</a:t>
            </a:r>
            <a:r>
              <a:rPr lang="en-US" altLang="en-US" sz="2800" i="1" dirty="0">
                <a:latin typeface="Arial Narrow" panose="020B0606020202030204" pitchFamily="34" charset="0"/>
              </a:rPr>
              <a:t> </a:t>
            </a:r>
            <a:r>
              <a:rPr lang="en-US" altLang="en-US" sz="2800" i="1" dirty="0" err="1">
                <a:latin typeface="Arial Narrow" panose="020B0606020202030204" pitchFamily="34" charset="0"/>
              </a:rPr>
              <a:t>creación</a:t>
            </a:r>
            <a:endParaRPr lang="en-US" altLang="en-US" sz="2800" i="1" dirty="0">
              <a:latin typeface="Arial Narrow" panose="020B0606020202030204" pitchFamily="34" charset="0"/>
            </a:endParaRPr>
          </a:p>
          <a:p>
            <a:pPr eaLnBrk="1" hangingPunct="1">
              <a:defRPr/>
            </a:pPr>
            <a:r>
              <a:rPr lang="en-US" altLang="en-US" sz="2800" i="1" dirty="0" err="1">
                <a:latin typeface="Arial Narrow" panose="020B0606020202030204" pitchFamily="34" charset="0"/>
              </a:rPr>
              <a:t>Creación</a:t>
            </a:r>
            <a:r>
              <a:rPr lang="en-US" altLang="en-US" sz="2800" i="1" dirty="0">
                <a:latin typeface="Arial Narrow" panose="020B0606020202030204" pitchFamily="34" charset="0"/>
              </a:rPr>
              <a:t> "Ex-Nihilo“</a:t>
            </a:r>
          </a:p>
          <a:p>
            <a:pPr eaLnBrk="1" hangingPunct="1">
              <a:defRPr/>
            </a:pPr>
            <a:r>
              <a:rPr lang="es-ES" altLang="en-US" sz="2800" i="1" dirty="0">
                <a:latin typeface="Arial Narrow" panose="020B0606020202030204" pitchFamily="34" charset="0"/>
              </a:rPr>
              <a:t>Se crean "mayor luz" y "menor luz"</a:t>
            </a:r>
          </a:p>
          <a:p>
            <a:pPr eaLnBrk="1" hangingPunct="1">
              <a:defRPr/>
            </a:pPr>
            <a:r>
              <a:rPr lang="es-ES" altLang="en-US" sz="2800" i="1" dirty="0">
                <a:latin typeface="Arial Narrow" panose="020B0606020202030204" pitchFamily="34" charset="0"/>
              </a:rPr>
              <a:t>Los humanos son el clímax de la creación.</a:t>
            </a:r>
            <a:endParaRPr lang="en-US" altLang="en-US" sz="2800" i="1" dirty="0">
              <a:latin typeface="Arial Narrow" panose="020B0606020202030204" pitchFamily="34" charset="0"/>
            </a:endParaRPr>
          </a:p>
        </p:txBody>
      </p:sp>
      <p:sp>
        <p:nvSpPr>
          <p:cNvPr id="147461" name="Rectangle 5">
            <a:extLst>
              <a:ext uri="{FF2B5EF4-FFF2-40B4-BE49-F238E27FC236}">
                <a16:creationId xmlns:a16="http://schemas.microsoft.com/office/drawing/2014/main" id="{6BC107F1-6F50-48A5-AFC2-B604D7283BFD}"/>
              </a:ext>
            </a:extLst>
          </p:cNvPr>
          <p:cNvSpPr>
            <a:spLocks noGrp="1" noChangeArrowheads="1"/>
          </p:cNvSpPr>
          <p:nvPr>
            <p:ph type="body" sz="half" idx="2"/>
          </p:nvPr>
        </p:nvSpPr>
        <p:spPr>
          <a:xfrm>
            <a:off x="4648200" y="1295400"/>
            <a:ext cx="4343400" cy="5334000"/>
          </a:xfrm>
          <a:gradFill rotWithShape="1">
            <a:gsLst>
              <a:gs pos="0">
                <a:srgbClr val="001E1D">
                  <a:gamma/>
                  <a:shade val="46275"/>
                  <a:invGamma/>
                </a:srgbClr>
              </a:gs>
              <a:gs pos="100000">
                <a:srgbClr val="001E1D"/>
              </a:gs>
            </a:gsLst>
            <a:lin ang="5400000" scaled="1"/>
          </a:gradFill>
          <a:ln w="12700">
            <a:solidFill>
              <a:schemeClr val="tx1"/>
            </a:solidFill>
            <a:miter lim="800000"/>
            <a:headEnd/>
            <a:tailEnd/>
          </a:ln>
        </p:spPr>
        <p:txBody>
          <a:bodyPr/>
          <a:lstStyle/>
          <a:p>
            <a:pPr eaLnBrk="1" hangingPunct="1">
              <a:buNone/>
              <a:defRPr/>
            </a:pPr>
            <a:r>
              <a:rPr lang="es-ES" altLang="en-US" dirty="0">
                <a:solidFill>
                  <a:srgbClr val="FFCC00"/>
                </a:solidFill>
                <a:latin typeface="Agency FB" pitchFamily="2" charset="0"/>
              </a:rPr>
              <a:t>Mitologías mesopotámicas, egipcias y cananeas</a:t>
            </a:r>
          </a:p>
          <a:p>
            <a:pPr eaLnBrk="1" hangingPunct="1">
              <a:defRPr/>
            </a:pPr>
            <a:r>
              <a:rPr lang="en-US" altLang="en-US" sz="2400" i="1" dirty="0" err="1">
                <a:latin typeface="Arial Narrow" panose="020B0606020202030204" pitchFamily="34" charset="0"/>
              </a:rPr>
              <a:t>Politeísmo</a:t>
            </a:r>
            <a:endParaRPr lang="en-US" altLang="en-US" sz="2400" i="1" dirty="0">
              <a:latin typeface="Arial Narrow" panose="020B0606020202030204" pitchFamily="34" charset="0"/>
            </a:endParaRPr>
          </a:p>
          <a:p>
            <a:pPr eaLnBrk="1" hangingPunct="1">
              <a:defRPr/>
            </a:pPr>
            <a:r>
              <a:rPr lang="es-ES" altLang="en-US" sz="2400" i="1" dirty="0">
                <a:latin typeface="Arial Narrow" panose="020B0606020202030204" pitchFamily="34" charset="0"/>
              </a:rPr>
              <a:t>Los dioses son caprichosos y crueles.</a:t>
            </a:r>
          </a:p>
          <a:p>
            <a:pPr eaLnBrk="1" hangingPunct="1">
              <a:defRPr/>
            </a:pPr>
            <a:r>
              <a:rPr lang="en-US" altLang="en-US" sz="2400" i="1" dirty="0" err="1">
                <a:latin typeface="Arial Narrow" panose="020B0606020202030204" pitchFamily="34" charset="0"/>
              </a:rPr>
              <a:t>Creación</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caótica</a:t>
            </a:r>
            <a:r>
              <a:rPr lang="en-US" altLang="en-US" sz="2400" i="1" dirty="0">
                <a:latin typeface="Arial Narrow" panose="020B0606020202030204" pitchFamily="34" charset="0"/>
              </a:rPr>
              <a:t> e imperfecta.</a:t>
            </a:r>
          </a:p>
          <a:p>
            <a:pPr eaLnBrk="1" hangingPunct="1">
              <a:defRPr/>
            </a:pPr>
            <a:r>
              <a:rPr lang="en-US" altLang="en-US" sz="2400" i="1" dirty="0" err="1">
                <a:latin typeface="Arial Narrow" panose="020B0606020202030204" pitchFamily="34" charset="0"/>
              </a:rPr>
              <a:t>Pedido</a:t>
            </a:r>
            <a:r>
              <a:rPr lang="en-US" altLang="en-US" sz="2400" i="1" dirty="0">
                <a:latin typeface="Arial Narrow" panose="020B0606020202030204" pitchFamily="34" charset="0"/>
              </a:rPr>
              <a:t> de </a:t>
            </a:r>
            <a:r>
              <a:rPr lang="en-US" altLang="en-US" sz="2400" i="1" dirty="0" err="1">
                <a:latin typeface="Arial Narrow" panose="020B0606020202030204" pitchFamily="34" charset="0"/>
              </a:rPr>
              <a:t>materia</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existente</a:t>
            </a:r>
            <a:endParaRPr lang="en-US" altLang="en-US" sz="2400" i="1" dirty="0">
              <a:latin typeface="Arial Narrow" panose="020B0606020202030204" pitchFamily="34" charset="0"/>
            </a:endParaRPr>
          </a:p>
          <a:p>
            <a:pPr eaLnBrk="1" hangingPunct="1">
              <a:defRPr/>
            </a:pPr>
            <a:r>
              <a:rPr lang="es-ES" altLang="en-US" sz="2400" i="1" dirty="0">
                <a:latin typeface="Arial Narrow" panose="020B0606020202030204" pitchFamily="34" charset="0"/>
              </a:rPr>
              <a:t>El sol, la luna y los fenómenos naturales son deidades.</a:t>
            </a:r>
          </a:p>
          <a:p>
            <a:pPr eaLnBrk="1" hangingPunct="1">
              <a:defRPr/>
            </a:pPr>
            <a:r>
              <a:rPr lang="es-ES" altLang="en-US" sz="2400" i="1" dirty="0">
                <a:latin typeface="Arial Narrow" panose="020B0606020202030204" pitchFamily="34" charset="0"/>
              </a:rPr>
              <a:t>Los humanos son una idea de último momento</a:t>
            </a:r>
            <a:endParaRPr lang="en-US" altLang="en-US" sz="24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887C0406-8843-4A41-AFCD-8D38EBD2E14B}"/>
              </a:ext>
            </a:extLst>
          </p:cNvPr>
          <p:cNvSpPr>
            <a:spLocks noGrp="1"/>
          </p:cNvSpPr>
          <p:nvPr>
            <p:ph type="sldNum" sz="quarter" idx="12"/>
          </p:nvPr>
        </p:nvSpPr>
        <p:spPr/>
        <p:txBody>
          <a:bodyPr/>
          <a:lstStyle/>
          <a:p>
            <a:pPr>
              <a:defRPr/>
            </a:pPr>
            <a:fld id="{6A609BE1-2C66-47BC-A3A6-76D5A0313A38}" type="slidenum">
              <a:rPr lang="en-US" altLang="en-US" smtClean="0"/>
              <a:pPr>
                <a:defRPr/>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7460">
                                            <p:bg/>
                                          </p:spTgt>
                                        </p:tgtEl>
                                        <p:attrNameLst>
                                          <p:attrName>style.visibility</p:attrName>
                                        </p:attrNameLst>
                                      </p:cBhvr>
                                      <p:to>
                                        <p:strVal val="visible"/>
                                      </p:to>
                                    </p:set>
                                    <p:animEffect transition="in" filter="randombar(horizontal)">
                                      <p:cBhvr>
                                        <p:cTn id="7" dur="500"/>
                                        <p:tgtEl>
                                          <p:spTgt spid="147460">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7461">
                                            <p:bg/>
                                          </p:spTgt>
                                        </p:tgtEl>
                                        <p:attrNameLst>
                                          <p:attrName>style.visibility</p:attrName>
                                        </p:attrNameLst>
                                      </p:cBhvr>
                                      <p:to>
                                        <p:strVal val="visible"/>
                                      </p:to>
                                    </p:set>
                                    <p:animEffect transition="in" filter="randombar(horizontal)">
                                      <p:cBhvr>
                                        <p:cTn id="10" dur="500"/>
                                        <p:tgtEl>
                                          <p:spTgt spid="147461">
                                            <p:bg/>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7460">
                                            <p:txEl>
                                              <p:pRg st="0" end="0"/>
                                            </p:txEl>
                                          </p:spTgt>
                                        </p:tgtEl>
                                        <p:attrNameLst>
                                          <p:attrName>style.visibility</p:attrName>
                                        </p:attrNameLst>
                                      </p:cBhvr>
                                      <p:to>
                                        <p:strVal val="visible"/>
                                      </p:to>
                                    </p:set>
                                    <p:anim calcmode="lin" valueType="num">
                                      <p:cBhvr additive="base">
                                        <p:cTn id="15"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746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7461">
                                            <p:txEl>
                                              <p:pRg st="0" end="0"/>
                                            </p:txEl>
                                          </p:spTgt>
                                        </p:tgtEl>
                                        <p:attrNameLst>
                                          <p:attrName>style.visibility</p:attrName>
                                        </p:attrNameLst>
                                      </p:cBhvr>
                                      <p:to>
                                        <p:strVal val="visible"/>
                                      </p:to>
                                    </p:set>
                                    <p:anim calcmode="lin" valueType="num">
                                      <p:cBhvr additive="base">
                                        <p:cTn id="19" dur="500" fill="hold"/>
                                        <p:tgtEl>
                                          <p:spTgt spid="14746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6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7461">
                                            <p:txEl>
                                              <p:pRg st="1" end="1"/>
                                            </p:txEl>
                                          </p:spTgt>
                                        </p:tgtEl>
                                        <p:attrNameLst>
                                          <p:attrName>style.visibility</p:attrName>
                                        </p:attrNameLst>
                                      </p:cBhvr>
                                      <p:to>
                                        <p:strVal val="visible"/>
                                      </p:to>
                                    </p:set>
                                    <p:anim calcmode="lin" valueType="num">
                                      <p:cBhvr additive="base">
                                        <p:cTn id="23" dur="500" fill="hold"/>
                                        <p:tgtEl>
                                          <p:spTgt spid="14746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74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7460">
                                            <p:txEl>
                                              <p:pRg st="1" end="1"/>
                                            </p:txEl>
                                          </p:spTgt>
                                        </p:tgtEl>
                                        <p:attrNameLst>
                                          <p:attrName>style.visibility</p:attrName>
                                        </p:attrNameLst>
                                      </p:cBhvr>
                                      <p:to>
                                        <p:strVal val="visible"/>
                                      </p:to>
                                    </p:set>
                                    <p:anim calcmode="lin" valueType="num">
                                      <p:cBhvr additive="base">
                                        <p:cTn id="29"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7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7460">
                                            <p:txEl>
                                              <p:pRg st="2" end="2"/>
                                            </p:txEl>
                                          </p:spTgt>
                                        </p:tgtEl>
                                        <p:attrNameLst>
                                          <p:attrName>style.visibility</p:attrName>
                                        </p:attrNameLst>
                                      </p:cBhvr>
                                      <p:to>
                                        <p:strVal val="visible"/>
                                      </p:to>
                                    </p:set>
                                    <p:anim calcmode="lin" valueType="num">
                                      <p:cBhvr additive="base">
                                        <p:cTn id="35"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746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7461">
                                            <p:txEl>
                                              <p:pRg st="2" end="2"/>
                                            </p:txEl>
                                          </p:spTgt>
                                        </p:tgtEl>
                                        <p:attrNameLst>
                                          <p:attrName>style.visibility</p:attrName>
                                        </p:attrNameLst>
                                      </p:cBhvr>
                                      <p:to>
                                        <p:strVal val="visible"/>
                                      </p:to>
                                    </p:set>
                                    <p:anim calcmode="lin" valueType="num">
                                      <p:cBhvr additive="base">
                                        <p:cTn id="39" dur="500" fill="hold"/>
                                        <p:tgtEl>
                                          <p:spTgt spid="147461">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74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47460">
                                            <p:txEl>
                                              <p:pRg st="3" end="3"/>
                                            </p:txEl>
                                          </p:spTgt>
                                        </p:tgtEl>
                                        <p:attrNameLst>
                                          <p:attrName>style.visibility</p:attrName>
                                        </p:attrNameLst>
                                      </p:cBhvr>
                                      <p:to>
                                        <p:strVal val="visible"/>
                                      </p:to>
                                    </p:set>
                                    <p:anim calcmode="lin" valueType="num">
                                      <p:cBhvr additive="base">
                                        <p:cTn id="45"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74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7460">
                                            <p:txEl>
                                              <p:pRg st="4" end="4"/>
                                            </p:txEl>
                                          </p:spTgt>
                                        </p:tgtEl>
                                        <p:attrNameLst>
                                          <p:attrName>style.visibility</p:attrName>
                                        </p:attrNameLst>
                                      </p:cBhvr>
                                      <p:to>
                                        <p:strVal val="visible"/>
                                      </p:to>
                                    </p:set>
                                    <p:anim calcmode="lin" valueType="num">
                                      <p:cBhvr additive="base">
                                        <p:cTn id="51" dur="500" fill="hold"/>
                                        <p:tgtEl>
                                          <p:spTgt spid="14746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7460">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7461">
                                            <p:txEl>
                                              <p:pRg st="3" end="3"/>
                                            </p:txEl>
                                          </p:spTgt>
                                        </p:tgtEl>
                                        <p:attrNameLst>
                                          <p:attrName>style.visibility</p:attrName>
                                        </p:attrNameLst>
                                      </p:cBhvr>
                                      <p:to>
                                        <p:strVal val="visible"/>
                                      </p:to>
                                    </p:set>
                                    <p:anim calcmode="lin" valueType="num">
                                      <p:cBhvr additive="base">
                                        <p:cTn id="55" dur="500" fill="hold"/>
                                        <p:tgtEl>
                                          <p:spTgt spid="14746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7461">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7461">
                                            <p:txEl>
                                              <p:pRg st="4" end="4"/>
                                            </p:txEl>
                                          </p:spTgt>
                                        </p:tgtEl>
                                        <p:attrNameLst>
                                          <p:attrName>style.visibility</p:attrName>
                                        </p:attrNameLst>
                                      </p:cBhvr>
                                      <p:to>
                                        <p:strVal val="visible"/>
                                      </p:to>
                                    </p:set>
                                    <p:anim calcmode="lin" valueType="num">
                                      <p:cBhvr additive="base">
                                        <p:cTn id="59" dur="500" fill="hold"/>
                                        <p:tgtEl>
                                          <p:spTgt spid="147461">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74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7460">
                                            <p:txEl>
                                              <p:pRg st="5" end="5"/>
                                            </p:txEl>
                                          </p:spTgt>
                                        </p:tgtEl>
                                        <p:attrNameLst>
                                          <p:attrName>style.visibility</p:attrName>
                                        </p:attrNameLst>
                                      </p:cBhvr>
                                      <p:to>
                                        <p:strVal val="visible"/>
                                      </p:to>
                                    </p:set>
                                    <p:anim calcmode="lin" valueType="num">
                                      <p:cBhvr additive="base">
                                        <p:cTn id="65" dur="500" fill="hold"/>
                                        <p:tgtEl>
                                          <p:spTgt spid="147460">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7460">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7461">
                                            <p:txEl>
                                              <p:pRg st="5" end="5"/>
                                            </p:txEl>
                                          </p:spTgt>
                                        </p:tgtEl>
                                        <p:attrNameLst>
                                          <p:attrName>style.visibility</p:attrName>
                                        </p:attrNameLst>
                                      </p:cBhvr>
                                      <p:to>
                                        <p:strVal val="visible"/>
                                      </p:to>
                                    </p:set>
                                    <p:anim calcmode="lin" valueType="num">
                                      <p:cBhvr additive="base">
                                        <p:cTn id="69" dur="500" fill="hold"/>
                                        <p:tgtEl>
                                          <p:spTgt spid="147461">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746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uiExpand="1" build="p" animBg="1"/>
      <p:bldP spid="14746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E779B5A-02B1-4A4E-9BE7-EB3E47432B3B}"/>
              </a:ext>
            </a:extLst>
          </p:cNvPr>
          <p:cNvSpPr>
            <a:spLocks noGrp="1" noChangeArrowheads="1"/>
          </p:cNvSpPr>
          <p:nvPr>
            <p:ph type="title"/>
          </p:nvPr>
        </p:nvSpPr>
        <p:spPr>
          <a:xfrm>
            <a:off x="152400" y="277813"/>
            <a:ext cx="8991600" cy="1398587"/>
          </a:xfrm>
        </p:spPr>
        <p:txBody>
          <a:bodyPr/>
          <a:lstStyle/>
          <a:p>
            <a:pPr eaLnBrk="1" hangingPunct="1">
              <a:defRPr/>
            </a:pPr>
            <a:br>
              <a:rPr lang="en-US" altLang="en-US" dirty="0">
                <a:solidFill>
                  <a:schemeClr val="hlink"/>
                </a:solidFill>
                <a:latin typeface="Eras Bold ITC" pitchFamily="34" charset="0"/>
              </a:rPr>
            </a:br>
            <a:r>
              <a:rPr lang="en-US" altLang="en-US" dirty="0" err="1">
                <a:solidFill>
                  <a:schemeClr val="hlink"/>
                </a:solidFill>
                <a:latin typeface="Eras Bold ITC" pitchFamily="34" charset="0"/>
              </a:rPr>
              <a:t>Creación</a:t>
            </a:r>
            <a:r>
              <a:rPr lang="en-US" altLang="en-US" dirty="0">
                <a:solidFill>
                  <a:schemeClr val="hlink"/>
                </a:solidFill>
                <a:latin typeface="Eras Bold ITC" pitchFamily="34" charset="0"/>
              </a:rPr>
              <a:t> </a:t>
            </a:r>
            <a:r>
              <a:rPr lang="en-US" altLang="en-US" dirty="0" err="1">
                <a:solidFill>
                  <a:schemeClr val="hlink"/>
                </a:solidFill>
                <a:latin typeface="Eras Bold ITC" pitchFamily="34" charset="0"/>
              </a:rPr>
              <a:t>en</a:t>
            </a:r>
            <a:r>
              <a:rPr lang="en-US" altLang="en-US" dirty="0">
                <a:solidFill>
                  <a:schemeClr val="hlink"/>
                </a:solidFill>
                <a:latin typeface="Eras Bold ITC" pitchFamily="34" charset="0"/>
              </a:rPr>
              <a:t> </a:t>
            </a:r>
            <a:r>
              <a:rPr lang="en-US" altLang="en-US" dirty="0" err="1">
                <a:solidFill>
                  <a:schemeClr val="hlink"/>
                </a:solidFill>
                <a:latin typeface="Eras Bold ITC" pitchFamily="34" charset="0"/>
              </a:rPr>
              <a:t>Génesis</a:t>
            </a:r>
            <a:br>
              <a:rPr lang="en-US" altLang="en-US" sz="4000" dirty="0">
                <a:solidFill>
                  <a:schemeClr val="hlink"/>
                </a:solidFill>
                <a:latin typeface="Eras Bold ITC" pitchFamily="34" charset="0"/>
              </a:rPr>
            </a:br>
            <a:r>
              <a:rPr lang="es-ES" altLang="en-US" sz="3200" dirty="0">
                <a:solidFill>
                  <a:schemeClr val="hlink"/>
                </a:solidFill>
                <a:latin typeface="Eras Demi ITC" pitchFamily="34" charset="0"/>
              </a:rPr>
              <a:t>Génesis contiene dos cuentas de creación complementarias.</a:t>
            </a:r>
            <a:br>
              <a:rPr lang="es-ES" altLang="en-US" sz="3200" dirty="0">
                <a:solidFill>
                  <a:schemeClr val="hlink"/>
                </a:solidFill>
                <a:latin typeface="Eras Demi ITC" pitchFamily="34" charset="0"/>
              </a:rPr>
            </a:br>
            <a:endParaRPr lang="en-US" altLang="en-US" sz="4000" dirty="0">
              <a:solidFill>
                <a:schemeClr val="hlink"/>
              </a:solidFill>
              <a:latin typeface="Eras Bold ITC" pitchFamily="34" charset="0"/>
            </a:endParaRPr>
          </a:p>
        </p:txBody>
      </p:sp>
      <p:sp>
        <p:nvSpPr>
          <p:cNvPr id="100356" name="Rectangle 4">
            <a:extLst>
              <a:ext uri="{FF2B5EF4-FFF2-40B4-BE49-F238E27FC236}">
                <a16:creationId xmlns:a16="http://schemas.microsoft.com/office/drawing/2014/main" id="{94B2898C-ECAD-4F8C-A59D-C6C3719A5289}"/>
              </a:ext>
            </a:extLst>
          </p:cNvPr>
          <p:cNvSpPr>
            <a:spLocks noGrp="1" noChangeArrowheads="1"/>
          </p:cNvSpPr>
          <p:nvPr>
            <p:ph type="body" sz="half" idx="1"/>
          </p:nvPr>
        </p:nvSpPr>
        <p:spPr>
          <a:xfrm>
            <a:off x="304800" y="2022475"/>
            <a:ext cx="4038600" cy="4530725"/>
          </a:xfrm>
          <a:gradFill rotWithShape="1">
            <a:gsLst>
              <a:gs pos="0">
                <a:srgbClr val="333300">
                  <a:gamma/>
                  <a:shade val="46275"/>
                  <a:invGamma/>
                </a:srgbClr>
              </a:gs>
              <a:gs pos="100000">
                <a:srgbClr val="333300"/>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2800" b="1" dirty="0">
                <a:solidFill>
                  <a:srgbClr val="FFFF99"/>
                </a:solidFill>
              </a:rPr>
              <a:t>1:1—2:4a</a:t>
            </a:r>
          </a:p>
          <a:p>
            <a:pPr eaLnBrk="1" hangingPunct="1">
              <a:defRPr/>
            </a:pPr>
            <a:r>
              <a:rPr lang="es-ES" altLang="en-US" sz="2400" i="1" dirty="0"/>
              <a:t>Utiliza constantemente el nombre hebreo </a:t>
            </a:r>
            <a:r>
              <a:rPr lang="es-ES" altLang="en-US" sz="2400" i="1" dirty="0" err="1"/>
              <a:t>Elohim</a:t>
            </a:r>
            <a:r>
              <a:rPr lang="es-ES" altLang="en-US" sz="2400" i="1" dirty="0"/>
              <a:t> para designar a Dios</a:t>
            </a:r>
          </a:p>
          <a:p>
            <a:pPr eaLnBrk="1" hangingPunct="1">
              <a:defRPr/>
            </a:pPr>
            <a:r>
              <a:rPr lang="es-ES" altLang="en-US" sz="2400" i="1" dirty="0"/>
              <a:t>Se mueve de la falta de forma a la forma, del vacío a la habitación</a:t>
            </a:r>
          </a:p>
          <a:p>
            <a:pPr eaLnBrk="1" hangingPunct="1">
              <a:defRPr/>
            </a:pPr>
            <a:r>
              <a:rPr lang="es-ES" altLang="en-US" sz="2400" i="1" dirty="0"/>
              <a:t>Da igual atención a los cuerpos celestes, la vida animal y vegetal, y la vida humana.</a:t>
            </a:r>
            <a:endParaRPr lang="en-US" altLang="en-US" sz="2400" i="1" dirty="0"/>
          </a:p>
        </p:txBody>
      </p:sp>
      <p:sp>
        <p:nvSpPr>
          <p:cNvPr id="100357" name="Rectangle 5">
            <a:extLst>
              <a:ext uri="{FF2B5EF4-FFF2-40B4-BE49-F238E27FC236}">
                <a16:creationId xmlns:a16="http://schemas.microsoft.com/office/drawing/2014/main" id="{9AECC675-C8B7-4D32-A522-75B9A1AE78A2}"/>
              </a:ext>
            </a:extLst>
          </p:cNvPr>
          <p:cNvSpPr>
            <a:spLocks noGrp="1" noChangeArrowheads="1"/>
          </p:cNvSpPr>
          <p:nvPr>
            <p:ph type="body" sz="half" idx="2"/>
          </p:nvPr>
        </p:nvSpPr>
        <p:spPr>
          <a:xfrm>
            <a:off x="4800600" y="2022475"/>
            <a:ext cx="4038600" cy="4530725"/>
          </a:xfrm>
          <a:gradFill rotWithShape="1">
            <a:gsLst>
              <a:gs pos="0">
                <a:srgbClr val="003300">
                  <a:gamma/>
                  <a:shade val="46275"/>
                  <a:invGamma/>
                </a:srgbClr>
              </a:gs>
              <a:gs pos="100000">
                <a:srgbClr val="003300"/>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2800" b="1" dirty="0">
                <a:solidFill>
                  <a:srgbClr val="FFFF99"/>
                </a:solidFill>
              </a:rPr>
              <a:t>2:4b-25</a:t>
            </a:r>
            <a:endParaRPr lang="es-ES" altLang="en-US" sz="2400" i="1" dirty="0"/>
          </a:p>
          <a:p>
            <a:pPr eaLnBrk="1" hangingPunct="1">
              <a:defRPr/>
            </a:pPr>
            <a:r>
              <a:rPr lang="es-ES" altLang="en-US" sz="2000" i="1" dirty="0"/>
              <a:t>Utiliza constantemente el nombre hebreo </a:t>
            </a:r>
            <a:r>
              <a:rPr lang="es-ES" altLang="en-US" sz="2000" i="1" dirty="0" err="1"/>
              <a:t>Yahweh</a:t>
            </a:r>
            <a:r>
              <a:rPr lang="es-ES" altLang="en-US" sz="2000" i="1" dirty="0"/>
              <a:t> </a:t>
            </a:r>
            <a:r>
              <a:rPr lang="es-ES" altLang="en-US" sz="2000" i="1" dirty="0" err="1"/>
              <a:t>Elohim</a:t>
            </a:r>
            <a:r>
              <a:rPr lang="es-ES" altLang="en-US" sz="2000" i="1" dirty="0"/>
              <a:t> para designar a Dios</a:t>
            </a:r>
          </a:p>
          <a:p>
            <a:pPr eaLnBrk="1" hangingPunct="1">
              <a:defRPr/>
            </a:pPr>
            <a:r>
              <a:rPr lang="es-ES" altLang="en-US" sz="2000" i="1" dirty="0"/>
              <a:t>Se enfoca en los humanos mismos</a:t>
            </a:r>
          </a:p>
          <a:p>
            <a:pPr eaLnBrk="1" hangingPunct="1">
              <a:defRPr/>
            </a:pPr>
            <a:r>
              <a:rPr lang="es-ES" altLang="en-US" sz="2000" i="1" dirty="0"/>
              <a:t>Si bien se menciona brevemente el resto del universo, los primeros humanos son claramente la característica central</a:t>
            </a:r>
            <a:endParaRPr lang="en-US" altLang="en-US" sz="2000" i="1" dirty="0"/>
          </a:p>
        </p:txBody>
      </p:sp>
      <p:sp>
        <p:nvSpPr>
          <p:cNvPr id="2" name="Slide Number Placeholder 1">
            <a:extLst>
              <a:ext uri="{FF2B5EF4-FFF2-40B4-BE49-F238E27FC236}">
                <a16:creationId xmlns:a16="http://schemas.microsoft.com/office/drawing/2014/main" id="{EB391434-1B7C-480A-BD18-9D9B50168785}"/>
              </a:ext>
            </a:extLst>
          </p:cNvPr>
          <p:cNvSpPr>
            <a:spLocks noGrp="1"/>
          </p:cNvSpPr>
          <p:nvPr>
            <p:ph type="sldNum" sz="quarter" idx="12"/>
          </p:nvPr>
        </p:nvSpPr>
        <p:spPr/>
        <p:txBody>
          <a:bodyPr/>
          <a:lstStyle/>
          <a:p>
            <a:pPr>
              <a:defRPr/>
            </a:pPr>
            <a:fld id="{58847E4C-2BB2-4F28-B1E1-77128DF76AB3}" type="slidenum">
              <a:rPr lang="en-US" altLang="en-US" smtClean="0"/>
              <a:pPr>
                <a:defRPr/>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356">
                                            <p:bg/>
                                          </p:spTgt>
                                        </p:tgtEl>
                                        <p:attrNameLst>
                                          <p:attrName>style.visibility</p:attrName>
                                        </p:attrNameLst>
                                      </p:cBhvr>
                                      <p:to>
                                        <p:strVal val="visible"/>
                                      </p:to>
                                    </p:set>
                                    <p:animEffect transition="in" filter="randombar(horizontal)">
                                      <p:cBhvr>
                                        <p:cTn id="7" dur="500"/>
                                        <p:tgtEl>
                                          <p:spTgt spid="10035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0356">
                                            <p:txEl>
                                              <p:pRg st="0" end="0"/>
                                            </p:txEl>
                                          </p:spTgt>
                                        </p:tgtEl>
                                        <p:attrNameLst>
                                          <p:attrName>style.visibility</p:attrName>
                                        </p:attrNameLst>
                                      </p:cBhvr>
                                      <p:to>
                                        <p:strVal val="visible"/>
                                      </p:to>
                                    </p:set>
                                    <p:animEffect transition="in" filter="randombar(horizontal)">
                                      <p:cBhvr>
                                        <p:cTn id="10" dur="500"/>
                                        <p:tgtEl>
                                          <p:spTgt spid="10035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0357">
                                            <p:bg/>
                                          </p:spTgt>
                                        </p:tgtEl>
                                        <p:attrNameLst>
                                          <p:attrName>style.visibility</p:attrName>
                                        </p:attrNameLst>
                                      </p:cBhvr>
                                      <p:to>
                                        <p:strVal val="visible"/>
                                      </p:to>
                                    </p:set>
                                    <p:animEffect transition="in" filter="randombar(horizontal)">
                                      <p:cBhvr>
                                        <p:cTn id="13" dur="500"/>
                                        <p:tgtEl>
                                          <p:spTgt spid="100357">
                                            <p:bg/>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0357">
                                            <p:txEl>
                                              <p:pRg st="0" end="0"/>
                                            </p:txEl>
                                          </p:spTgt>
                                        </p:tgtEl>
                                        <p:attrNameLst>
                                          <p:attrName>style.visibility</p:attrName>
                                        </p:attrNameLst>
                                      </p:cBhvr>
                                      <p:to>
                                        <p:strVal val="visible"/>
                                      </p:to>
                                    </p:set>
                                    <p:animEffect transition="in" filter="randombar(horizontal)">
                                      <p:cBhvr>
                                        <p:cTn id="16" dur="500"/>
                                        <p:tgtEl>
                                          <p:spTgt spid="10035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0356">
                                            <p:txEl>
                                              <p:pRg st="1" end="1"/>
                                            </p:txEl>
                                          </p:spTgt>
                                        </p:tgtEl>
                                        <p:attrNameLst>
                                          <p:attrName>style.visibility</p:attrName>
                                        </p:attrNameLst>
                                      </p:cBhvr>
                                      <p:to>
                                        <p:strVal val="visible"/>
                                      </p:to>
                                    </p:set>
                                    <p:anim calcmode="lin" valueType="num">
                                      <p:cBhvr additive="base">
                                        <p:cTn id="21"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0357">
                                            <p:txEl>
                                              <p:pRg st="1" end="1"/>
                                            </p:txEl>
                                          </p:spTgt>
                                        </p:tgtEl>
                                        <p:attrNameLst>
                                          <p:attrName>style.visibility</p:attrName>
                                        </p:attrNameLst>
                                      </p:cBhvr>
                                      <p:to>
                                        <p:strVal val="visible"/>
                                      </p:to>
                                    </p:set>
                                    <p:anim calcmode="lin" valueType="num">
                                      <p:cBhvr additive="base">
                                        <p:cTn id="27" dur="500" fill="hold"/>
                                        <p:tgtEl>
                                          <p:spTgt spid="10035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0356">
                                            <p:txEl>
                                              <p:pRg st="2" end="2"/>
                                            </p:txEl>
                                          </p:spTgt>
                                        </p:tgtEl>
                                        <p:attrNameLst>
                                          <p:attrName>style.visibility</p:attrName>
                                        </p:attrNameLst>
                                      </p:cBhvr>
                                      <p:to>
                                        <p:strVal val="visible"/>
                                      </p:to>
                                    </p:set>
                                    <p:anim calcmode="lin" valueType="num">
                                      <p:cBhvr additive="base">
                                        <p:cTn id="3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0357">
                                            <p:txEl>
                                              <p:pRg st="2" end="2"/>
                                            </p:txEl>
                                          </p:spTgt>
                                        </p:tgtEl>
                                        <p:attrNameLst>
                                          <p:attrName>style.visibility</p:attrName>
                                        </p:attrNameLst>
                                      </p:cBhvr>
                                      <p:to>
                                        <p:strVal val="visible"/>
                                      </p:to>
                                    </p:set>
                                    <p:anim calcmode="lin" valueType="num">
                                      <p:cBhvr additive="base">
                                        <p:cTn id="39" dur="500" fill="hold"/>
                                        <p:tgtEl>
                                          <p:spTgt spid="10035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3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uiExpand="1" build="p" animBg="1"/>
      <p:bldP spid="10035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719471A-50A5-404A-A7F8-30169D231194}"/>
              </a:ext>
            </a:extLst>
          </p:cNvPr>
          <p:cNvSpPr>
            <a:spLocks noGrp="1" noChangeArrowheads="1"/>
          </p:cNvSpPr>
          <p:nvPr>
            <p:ph type="title"/>
          </p:nvPr>
        </p:nvSpPr>
        <p:spPr>
          <a:xfrm>
            <a:off x="152400" y="76200"/>
            <a:ext cx="8382000" cy="1447800"/>
          </a:xfrm>
        </p:spPr>
        <p:txBody>
          <a:bodyPr/>
          <a:lstStyle/>
          <a:p>
            <a:pPr algn="l" eaLnBrk="1" hangingPunct="1">
              <a:defRPr/>
            </a:pPr>
            <a:r>
              <a:rPr lang="es-ES" altLang="en-US" dirty="0">
                <a:solidFill>
                  <a:schemeClr val="hlink"/>
                </a:solidFill>
                <a:latin typeface="Eras Bold ITC" pitchFamily="34" charset="0"/>
              </a:rPr>
              <a:t>El Carácter Poético de la Primera Cuenta</a:t>
            </a:r>
          </a:p>
        </p:txBody>
      </p:sp>
      <p:sp>
        <p:nvSpPr>
          <p:cNvPr id="106502" name="Rectangle 6">
            <a:extLst>
              <a:ext uri="{FF2B5EF4-FFF2-40B4-BE49-F238E27FC236}">
                <a16:creationId xmlns:a16="http://schemas.microsoft.com/office/drawing/2014/main" id="{EABC6590-7AD4-4135-9EC1-F406CB4BE105}"/>
              </a:ext>
            </a:extLst>
          </p:cNvPr>
          <p:cNvSpPr>
            <a:spLocks noGrp="1" noChangeArrowheads="1"/>
          </p:cNvSpPr>
          <p:nvPr>
            <p:ph type="body" idx="1"/>
          </p:nvPr>
        </p:nvSpPr>
        <p:spPr>
          <a:xfrm>
            <a:off x="457200" y="1447800"/>
            <a:ext cx="8305800" cy="3594100"/>
          </a:xfrm>
        </p:spPr>
        <p:txBody>
          <a:bodyPr/>
          <a:lstStyle/>
          <a:p>
            <a:pPr eaLnBrk="1" hangingPunct="1">
              <a:lnSpc>
                <a:spcPct val="90000"/>
              </a:lnSpc>
              <a:defRPr/>
            </a:pPr>
            <a:r>
              <a:rPr lang="es-ES" altLang="en-US" sz="2800" i="1" dirty="0"/>
              <a:t>La característica central universalmente reconocida de la poesía hebrea es el paralelismo, y la primera cuenta de creación presenta una estructura paralela marcada.</a:t>
            </a:r>
          </a:p>
          <a:p>
            <a:pPr eaLnBrk="1" hangingPunct="1">
              <a:lnSpc>
                <a:spcPct val="90000"/>
              </a:lnSpc>
              <a:defRPr/>
            </a:pPr>
            <a:r>
              <a:rPr lang="es-ES" altLang="en-US" sz="2800" i="1" dirty="0"/>
              <a:t>El uso de la poesía para describir el origen del universo es común en otras reflexiones bíblicas sobre la creación.</a:t>
            </a:r>
            <a:r>
              <a:rPr lang="en-US" altLang="en-US" sz="2800" i="1" dirty="0"/>
              <a:t> (S. 33:6-9; 65:5-7; 102:25-26; 104:1-25; Pro. 3:19-20; 8:22-31; Is. 44:24; 45:12; </a:t>
            </a:r>
            <a:r>
              <a:rPr lang="en-US" altLang="en-US" sz="2800" i="1" dirty="0" err="1"/>
              <a:t>Je</a:t>
            </a:r>
            <a:r>
              <a:rPr lang="en-US" altLang="en-US" sz="2800" i="1" dirty="0"/>
              <a:t>. 51:15-16).</a:t>
            </a:r>
            <a:r>
              <a:rPr lang="en-US" altLang="en-US" sz="2800" dirty="0">
                <a:latin typeface="Eras Demi ITC" pitchFamily="34" charset="0"/>
              </a:rPr>
              <a:t> </a:t>
            </a:r>
          </a:p>
        </p:txBody>
      </p:sp>
      <p:sp>
        <p:nvSpPr>
          <p:cNvPr id="106503" name="Text Box 7">
            <a:extLst>
              <a:ext uri="{FF2B5EF4-FFF2-40B4-BE49-F238E27FC236}">
                <a16:creationId xmlns:a16="http://schemas.microsoft.com/office/drawing/2014/main" id="{5236FC74-0596-4625-844B-C858F7291955}"/>
              </a:ext>
            </a:extLst>
          </p:cNvPr>
          <p:cNvSpPr txBox="1">
            <a:spLocks noChangeArrowheads="1"/>
          </p:cNvSpPr>
          <p:nvPr/>
        </p:nvSpPr>
        <p:spPr bwMode="auto">
          <a:xfrm>
            <a:off x="0" y="5041900"/>
            <a:ext cx="9144000" cy="181610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800" dirty="0">
                <a:solidFill>
                  <a:srgbClr val="CCFF99"/>
                </a:solidFill>
                <a:latin typeface="Eras Demi ITC" panose="020B0805030504020804" pitchFamily="34" charset="0"/>
              </a:rPr>
              <a:t>Los relatos poéticos no deben leerse de la misma manera que la descripción narrativa simple. Por el contrario, tienen un alto grado de lenguaje metafórico y estructura literaria.</a:t>
            </a:r>
            <a:endParaRPr lang="en-US" altLang="en-US" sz="2800" dirty="0">
              <a:solidFill>
                <a:srgbClr val="CCFF99"/>
              </a:solidFill>
              <a:latin typeface="Eras Demi ITC" panose="020B0805030504020804" pitchFamily="34" charset="0"/>
            </a:endParaRPr>
          </a:p>
        </p:txBody>
      </p:sp>
      <p:sp>
        <p:nvSpPr>
          <p:cNvPr id="2" name="Slide Number Placeholder 1">
            <a:extLst>
              <a:ext uri="{FF2B5EF4-FFF2-40B4-BE49-F238E27FC236}">
                <a16:creationId xmlns:a16="http://schemas.microsoft.com/office/drawing/2014/main" id="{110C06C0-F8D7-449F-8BBD-DEDD647DB027}"/>
              </a:ext>
            </a:extLst>
          </p:cNvPr>
          <p:cNvSpPr>
            <a:spLocks noGrp="1"/>
          </p:cNvSpPr>
          <p:nvPr>
            <p:ph type="sldNum" sz="quarter" idx="12"/>
          </p:nvPr>
        </p:nvSpPr>
        <p:spPr/>
        <p:txBody>
          <a:bodyPr/>
          <a:lstStyle/>
          <a:p>
            <a:pPr>
              <a:defRPr/>
            </a:pPr>
            <a:fld id="{38F39735-B858-4D42-B310-422D5C1FCB60}" type="slidenum">
              <a:rPr lang="en-US" altLang="en-US" smtClean="0"/>
              <a:pPr>
                <a:defRPr/>
              </a:pPr>
              <a:t>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502">
                                            <p:txEl>
                                              <p:pRg st="0" end="0"/>
                                            </p:txEl>
                                          </p:spTgt>
                                        </p:tgtEl>
                                        <p:attrNameLst>
                                          <p:attrName>style.visibility</p:attrName>
                                        </p:attrNameLst>
                                      </p:cBhvr>
                                      <p:to>
                                        <p:strVal val="visible"/>
                                      </p:to>
                                    </p:set>
                                    <p:anim calcmode="lin" valueType="num">
                                      <p:cBhvr additive="base">
                                        <p:cTn id="7" dur="500" fill="hold"/>
                                        <p:tgtEl>
                                          <p:spTgt spid="1065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5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502">
                                            <p:txEl>
                                              <p:pRg st="1" end="1"/>
                                            </p:txEl>
                                          </p:spTgt>
                                        </p:tgtEl>
                                        <p:attrNameLst>
                                          <p:attrName>style.visibility</p:attrName>
                                        </p:attrNameLst>
                                      </p:cBhvr>
                                      <p:to>
                                        <p:strVal val="visible"/>
                                      </p:to>
                                    </p:set>
                                    <p:anim calcmode="lin" valueType="num">
                                      <p:cBhvr additive="base">
                                        <p:cTn id="13" dur="500" fill="hold"/>
                                        <p:tgtEl>
                                          <p:spTgt spid="1065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5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6503"/>
                                        </p:tgtEl>
                                        <p:attrNameLst>
                                          <p:attrName>style.visibility</p:attrName>
                                        </p:attrNameLst>
                                      </p:cBhvr>
                                      <p:to>
                                        <p:strVal val="visible"/>
                                      </p:to>
                                    </p:set>
                                    <p:animEffect transition="in" filter="randombar(horizontal)">
                                      <p:cBhvr>
                                        <p:cTn id="19"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9980845-C55E-4868-A178-BD486F00D4E9}"/>
              </a:ext>
            </a:extLst>
          </p:cNvPr>
          <p:cNvSpPr>
            <a:spLocks noGrp="1" noChangeArrowheads="1"/>
          </p:cNvSpPr>
          <p:nvPr>
            <p:ph type="title"/>
          </p:nvPr>
        </p:nvSpPr>
        <p:spPr/>
        <p:txBody>
          <a:bodyPr/>
          <a:lstStyle/>
          <a:p>
            <a:pPr eaLnBrk="1" hangingPunct="1">
              <a:defRPr/>
            </a:pPr>
            <a:r>
              <a:rPr lang="es-ES" altLang="en-US" sz="4000" dirty="0">
                <a:solidFill>
                  <a:schemeClr val="hlink"/>
                </a:solidFill>
                <a:latin typeface="Eras Bold ITC" pitchFamily="34" charset="0"/>
              </a:rPr>
              <a:t>La Estructura </a:t>
            </a:r>
            <a:r>
              <a:rPr lang="es-ES" altLang="en-US" sz="4000" dirty="0" err="1">
                <a:solidFill>
                  <a:schemeClr val="hlink"/>
                </a:solidFill>
                <a:latin typeface="Eras Bold ITC" pitchFamily="34" charset="0"/>
              </a:rPr>
              <a:t>Titeraria</a:t>
            </a:r>
            <a:r>
              <a:rPr lang="es-ES" altLang="en-US" sz="4000" dirty="0">
                <a:solidFill>
                  <a:schemeClr val="hlink"/>
                </a:solidFill>
                <a:latin typeface="Eras Bold ITC" pitchFamily="34" charset="0"/>
              </a:rPr>
              <a:t> de la Primera Cuenta</a:t>
            </a:r>
          </a:p>
        </p:txBody>
      </p:sp>
      <p:sp>
        <p:nvSpPr>
          <p:cNvPr id="114691" name="Rectangle 3">
            <a:extLst>
              <a:ext uri="{FF2B5EF4-FFF2-40B4-BE49-F238E27FC236}">
                <a16:creationId xmlns:a16="http://schemas.microsoft.com/office/drawing/2014/main" id="{629C5E9F-13F2-41AD-AEB2-F3231A469862}"/>
              </a:ext>
            </a:extLst>
          </p:cNvPr>
          <p:cNvSpPr>
            <a:spLocks noGrp="1" noChangeArrowheads="1"/>
          </p:cNvSpPr>
          <p:nvPr>
            <p:ph type="body" sz="half" idx="1"/>
          </p:nvPr>
        </p:nvSpPr>
        <p:spPr>
          <a:xfrm>
            <a:off x="0" y="1600200"/>
            <a:ext cx="5257800" cy="4953000"/>
          </a:xfrm>
        </p:spPr>
        <p:txBody>
          <a:bodyPr/>
          <a:lstStyle/>
          <a:p>
            <a:pPr algn="r" eaLnBrk="1" hangingPunct="1">
              <a:buFont typeface="Wingdings" panose="05000000000000000000" pitchFamily="2" charset="2"/>
              <a:buNone/>
              <a:defRPr/>
            </a:pPr>
            <a:r>
              <a:rPr lang="en-US" altLang="en-US" sz="4800" dirty="0">
                <a:latin typeface="Mistral" panose="03090702030407020403" pitchFamily="66" charset="0"/>
              </a:rPr>
              <a:t>	</a:t>
            </a:r>
            <a:r>
              <a:rPr lang="en-US" altLang="en-US" sz="4800" dirty="0">
                <a:solidFill>
                  <a:srgbClr val="FFFF99"/>
                </a:solidFill>
                <a:latin typeface="Mistral" panose="03090702030407020403" pitchFamily="66" charset="0"/>
              </a:rPr>
              <a:t>y </a:t>
            </a:r>
            <a:r>
              <a:rPr lang="en-US" altLang="en-US" sz="4800" dirty="0" err="1">
                <a:solidFill>
                  <a:srgbClr val="FFFF99"/>
                </a:solidFill>
                <a:latin typeface="Mistral" panose="03090702030407020403" pitchFamily="66" charset="0"/>
              </a:rPr>
              <a:t>dijo</a:t>
            </a:r>
            <a:r>
              <a:rPr lang="en-US" altLang="en-US" sz="4800" dirty="0">
                <a:solidFill>
                  <a:srgbClr val="FFFF99"/>
                </a:solidFill>
                <a:latin typeface="Mistral" panose="03090702030407020403" pitchFamily="66" charset="0"/>
              </a:rPr>
              <a:t> Dios…</a:t>
            </a:r>
          </a:p>
          <a:p>
            <a:pPr algn="r" eaLnBrk="1" hangingPunct="1">
              <a:buFont typeface="Wingdings" panose="05000000000000000000" pitchFamily="2" charset="2"/>
              <a:buNone/>
              <a:defRPr/>
            </a:pPr>
            <a:r>
              <a:rPr lang="en-US" altLang="en-US" sz="4800" dirty="0">
                <a:latin typeface="Mistral" panose="03090702030407020403" pitchFamily="66" charset="0"/>
              </a:rPr>
              <a:t>	</a:t>
            </a:r>
            <a:r>
              <a:rPr lang="en-US" altLang="en-US" sz="4800" dirty="0">
                <a:solidFill>
                  <a:srgbClr val="FFFF99"/>
                </a:solidFill>
                <a:latin typeface="Mistral" panose="03090702030407020403" pitchFamily="66" charset="0"/>
              </a:rPr>
              <a:t>sea…</a:t>
            </a:r>
            <a:endParaRPr lang="en-US" altLang="en-US" sz="4800" dirty="0">
              <a:solidFill>
                <a:srgbClr val="FFFF99"/>
              </a:solidFill>
            </a:endParaRPr>
          </a:p>
          <a:p>
            <a:pPr algn="r" eaLnBrk="1" hangingPunct="1">
              <a:buFont typeface="Wingdings" panose="05000000000000000000" pitchFamily="2" charset="2"/>
              <a:buNone/>
              <a:defRPr/>
            </a:pPr>
            <a:r>
              <a:rPr lang="en-US" altLang="en-US" sz="4800" dirty="0"/>
              <a:t>	</a:t>
            </a:r>
            <a:r>
              <a:rPr lang="en-US" altLang="en-US" sz="4800" dirty="0">
                <a:solidFill>
                  <a:srgbClr val="FFFF99"/>
                </a:solidFill>
                <a:latin typeface="Mistral" panose="03090702030407020403" pitchFamily="66" charset="0"/>
              </a:rPr>
              <a:t>y </a:t>
            </a:r>
            <a:r>
              <a:rPr lang="en-US" altLang="en-US" sz="4800" dirty="0" err="1">
                <a:solidFill>
                  <a:srgbClr val="FFFF99"/>
                </a:solidFill>
                <a:latin typeface="Mistral" panose="03090702030407020403" pitchFamily="66" charset="0"/>
              </a:rPr>
              <a:t>fue</a:t>
            </a:r>
            <a:r>
              <a:rPr lang="en-US" altLang="en-US" sz="4800" dirty="0">
                <a:solidFill>
                  <a:srgbClr val="FFFF99"/>
                </a:solidFill>
                <a:latin typeface="Mistral" panose="03090702030407020403" pitchFamily="66" charset="0"/>
              </a:rPr>
              <a:t> </a:t>
            </a:r>
            <a:r>
              <a:rPr lang="en-US" altLang="en-US" sz="4800" dirty="0" err="1">
                <a:solidFill>
                  <a:srgbClr val="FFFF99"/>
                </a:solidFill>
                <a:latin typeface="Mistral" panose="03090702030407020403" pitchFamily="66" charset="0"/>
              </a:rPr>
              <a:t>asi</a:t>
            </a:r>
            <a:r>
              <a:rPr lang="en-US" altLang="en-US" sz="4800" dirty="0">
                <a:solidFill>
                  <a:srgbClr val="FFFF99"/>
                </a:solidFill>
                <a:latin typeface="Mistral" panose="03090702030407020403" pitchFamily="66" charset="0"/>
              </a:rPr>
              <a:t>…</a:t>
            </a:r>
          </a:p>
          <a:p>
            <a:pPr algn="r" eaLnBrk="1" hangingPunct="1">
              <a:buFont typeface="Wingdings" panose="05000000000000000000" pitchFamily="2" charset="2"/>
              <a:buNone/>
              <a:defRPr/>
            </a:pPr>
            <a:r>
              <a:rPr lang="en-US" altLang="en-US" sz="4800" dirty="0">
                <a:latin typeface="Mistral" panose="03090702030407020403" pitchFamily="66" charset="0"/>
              </a:rPr>
              <a:t>	</a:t>
            </a:r>
            <a:r>
              <a:rPr lang="en-US" altLang="en-US" sz="4800" dirty="0">
                <a:solidFill>
                  <a:srgbClr val="FFFF99"/>
                </a:solidFill>
                <a:latin typeface="Mistral" panose="03090702030407020403" pitchFamily="66" charset="0"/>
              </a:rPr>
              <a:t>y era </a:t>
            </a:r>
            <a:r>
              <a:rPr lang="en-US" altLang="en-US" sz="4800" dirty="0" err="1">
                <a:solidFill>
                  <a:srgbClr val="FFFF99"/>
                </a:solidFill>
                <a:latin typeface="Mistral" panose="03090702030407020403" pitchFamily="66" charset="0"/>
              </a:rPr>
              <a:t>bueno</a:t>
            </a:r>
            <a:r>
              <a:rPr lang="en-US" altLang="en-US" sz="4800" dirty="0">
                <a:solidFill>
                  <a:srgbClr val="FFFF99"/>
                </a:solidFill>
                <a:latin typeface="Mistral" panose="03090702030407020403" pitchFamily="66" charset="0"/>
              </a:rPr>
              <a:t>…</a:t>
            </a:r>
            <a:endParaRPr lang="en-US" altLang="en-US" sz="4800" dirty="0">
              <a:solidFill>
                <a:srgbClr val="FFFF99"/>
              </a:solidFill>
            </a:endParaRPr>
          </a:p>
          <a:p>
            <a:pPr algn="r" eaLnBrk="1" hangingPunct="1">
              <a:buNone/>
              <a:defRPr/>
            </a:pPr>
            <a:r>
              <a:rPr lang="en-US" altLang="en-US" sz="4800" dirty="0"/>
              <a:t>	</a:t>
            </a:r>
            <a:r>
              <a:rPr lang="en-US" altLang="en-US" sz="4800" dirty="0" err="1">
                <a:solidFill>
                  <a:srgbClr val="FFFF99"/>
                </a:solidFill>
                <a:latin typeface="Mistral" panose="03090702030407020403" pitchFamily="66" charset="0"/>
              </a:rPr>
              <a:t>tarde</a:t>
            </a:r>
            <a:r>
              <a:rPr lang="en-US" altLang="en-US" sz="4800" dirty="0">
                <a:solidFill>
                  <a:srgbClr val="FFFF99"/>
                </a:solidFill>
                <a:latin typeface="Mistral" panose="03090702030407020403" pitchFamily="66" charset="0"/>
              </a:rPr>
              <a:t> y </a:t>
            </a:r>
            <a:r>
              <a:rPr lang="en-US" altLang="en-US" sz="4800" dirty="0" err="1">
                <a:solidFill>
                  <a:srgbClr val="FFFF99"/>
                </a:solidFill>
                <a:latin typeface="Mistral" panose="03090702030407020403" pitchFamily="66" charset="0"/>
              </a:rPr>
              <a:t>mañana</a:t>
            </a:r>
            <a:r>
              <a:rPr lang="en-US" altLang="en-US" sz="4800" dirty="0">
                <a:solidFill>
                  <a:srgbClr val="FFFF99"/>
                </a:solidFill>
                <a:latin typeface="Mistral" panose="03090702030407020403" pitchFamily="66" charset="0"/>
              </a:rPr>
              <a:t>…</a:t>
            </a:r>
            <a:r>
              <a:rPr lang="en-US" altLang="en-US" sz="4000" dirty="0">
                <a:latin typeface="Mistral" panose="03090702030407020403" pitchFamily="66" charset="0"/>
              </a:rPr>
              <a:t>	</a:t>
            </a:r>
            <a:endParaRPr lang="en-US" altLang="en-US" sz="2800" dirty="0"/>
          </a:p>
        </p:txBody>
      </p:sp>
      <p:sp>
        <p:nvSpPr>
          <p:cNvPr id="114692" name="Rectangle 4">
            <a:extLst>
              <a:ext uri="{FF2B5EF4-FFF2-40B4-BE49-F238E27FC236}">
                <a16:creationId xmlns:a16="http://schemas.microsoft.com/office/drawing/2014/main" id="{34132133-CC5B-4B5B-970B-FD28EF8F9DA9}"/>
              </a:ext>
            </a:extLst>
          </p:cNvPr>
          <p:cNvSpPr>
            <a:spLocks noGrp="1" noChangeArrowheads="1"/>
          </p:cNvSpPr>
          <p:nvPr>
            <p:ph type="body" sz="half" idx="2"/>
          </p:nvPr>
        </p:nvSpPr>
        <p:spPr>
          <a:xfrm>
            <a:off x="5638800" y="1828800"/>
            <a:ext cx="3276600" cy="4572000"/>
          </a:xfrm>
        </p:spPr>
        <p:txBody>
          <a:bodyPr/>
          <a:lstStyle/>
          <a:p>
            <a:pPr eaLnBrk="1" hangingPunct="1">
              <a:buFont typeface="Wingdings" panose="05000000000000000000" pitchFamily="2" charset="2"/>
              <a:buNone/>
              <a:defRPr/>
            </a:pPr>
            <a:r>
              <a:rPr lang="en-US" altLang="en-US" sz="2800" b="1" dirty="0"/>
              <a:t>ANUNCIO</a:t>
            </a:r>
          </a:p>
          <a:p>
            <a:pPr eaLnBrk="1" hangingPunct="1">
              <a:buFont typeface="Wingdings" panose="05000000000000000000" pitchFamily="2" charset="2"/>
              <a:buNone/>
              <a:defRPr/>
            </a:pPr>
            <a:endParaRPr lang="en-US" altLang="en-US" sz="2000" dirty="0"/>
          </a:p>
          <a:p>
            <a:pPr eaLnBrk="1" hangingPunct="1">
              <a:buFont typeface="Wingdings" panose="05000000000000000000" pitchFamily="2" charset="2"/>
              <a:buNone/>
              <a:defRPr/>
            </a:pPr>
            <a:r>
              <a:rPr lang="en-US" altLang="en-US" sz="2800" b="1" dirty="0"/>
              <a:t>MANDAMIENTO</a:t>
            </a:r>
          </a:p>
          <a:p>
            <a:pPr eaLnBrk="1" hangingPunct="1">
              <a:buFont typeface="Wingdings" panose="05000000000000000000" pitchFamily="2" charset="2"/>
              <a:buNone/>
              <a:defRPr/>
            </a:pPr>
            <a:endParaRPr lang="en-US" altLang="en-US" sz="2000" b="1" dirty="0"/>
          </a:p>
          <a:p>
            <a:pPr eaLnBrk="1" hangingPunct="1">
              <a:buFont typeface="Wingdings" panose="05000000000000000000" pitchFamily="2" charset="2"/>
              <a:buNone/>
              <a:defRPr/>
            </a:pPr>
            <a:r>
              <a:rPr lang="en-US" altLang="en-US" sz="2800" b="1" dirty="0"/>
              <a:t>REPORTE</a:t>
            </a:r>
          </a:p>
          <a:p>
            <a:pPr eaLnBrk="1" hangingPunct="1">
              <a:buFont typeface="Wingdings" panose="05000000000000000000" pitchFamily="2" charset="2"/>
              <a:buNone/>
              <a:defRPr/>
            </a:pPr>
            <a:endParaRPr lang="en-US" altLang="en-US" sz="2000" b="1" dirty="0"/>
          </a:p>
          <a:p>
            <a:pPr eaLnBrk="1" hangingPunct="1">
              <a:buNone/>
              <a:defRPr/>
            </a:pPr>
            <a:r>
              <a:rPr lang="en-US" altLang="en-US" sz="2800" b="1" dirty="0"/>
              <a:t>EVALUACIÓN</a:t>
            </a:r>
          </a:p>
          <a:p>
            <a:pPr eaLnBrk="1" hangingPunct="1">
              <a:buFont typeface="Wingdings" panose="05000000000000000000" pitchFamily="2" charset="2"/>
              <a:buNone/>
              <a:defRPr/>
            </a:pPr>
            <a:endParaRPr lang="en-US" altLang="en-US" sz="2000" dirty="0"/>
          </a:p>
          <a:p>
            <a:pPr eaLnBrk="1" hangingPunct="1">
              <a:buFont typeface="Wingdings" panose="05000000000000000000" pitchFamily="2" charset="2"/>
              <a:buNone/>
              <a:defRPr/>
            </a:pPr>
            <a:r>
              <a:rPr lang="en-US" altLang="en-US" sz="2800" b="1" dirty="0"/>
              <a:t>CONTEXTO</a:t>
            </a:r>
          </a:p>
        </p:txBody>
      </p:sp>
      <p:sp>
        <p:nvSpPr>
          <p:cNvPr id="2" name="Slide Number Placeholder 1">
            <a:extLst>
              <a:ext uri="{FF2B5EF4-FFF2-40B4-BE49-F238E27FC236}">
                <a16:creationId xmlns:a16="http://schemas.microsoft.com/office/drawing/2014/main" id="{20597D55-B6E9-40D1-B464-E148DEBBD525}"/>
              </a:ext>
            </a:extLst>
          </p:cNvPr>
          <p:cNvSpPr>
            <a:spLocks noGrp="1"/>
          </p:cNvSpPr>
          <p:nvPr>
            <p:ph type="sldNum" sz="quarter" idx="12"/>
          </p:nvPr>
        </p:nvSpPr>
        <p:spPr/>
        <p:txBody>
          <a:bodyPr/>
          <a:lstStyle/>
          <a:p>
            <a:pPr>
              <a:defRPr/>
            </a:pPr>
            <a:fld id="{56D530D0-E172-4AD4-95B9-DAA5CA5D926E}" type="slidenum">
              <a:rPr lang="en-US" altLang="en-US" smtClean="0"/>
              <a:pPr>
                <a:defRPr/>
              </a:pPr>
              <a:t>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69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4692">
                                            <p:txEl>
                                              <p:pRg st="0" end="0"/>
                                            </p:txEl>
                                          </p:spTgt>
                                        </p:tgtEl>
                                        <p:attrNameLst>
                                          <p:attrName>style.visibility</p:attrName>
                                        </p:attrNameLst>
                                      </p:cBhvr>
                                      <p:to>
                                        <p:strVal val="visible"/>
                                      </p:to>
                                    </p:set>
                                    <p:anim calcmode="lin" valueType="num">
                                      <p:cBhvr>
                                        <p:cTn id="11" dur="500" fill="hold"/>
                                        <p:tgtEl>
                                          <p:spTgt spid="11469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46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 calcmode="lin" valueType="num">
                                      <p:cBhvr>
                                        <p:cTn id="17"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4691">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14692">
                                            <p:txEl>
                                              <p:pRg st="2" end="2"/>
                                            </p:txEl>
                                          </p:spTgt>
                                        </p:tgtEl>
                                        <p:attrNameLst>
                                          <p:attrName>style.visibility</p:attrName>
                                        </p:attrNameLst>
                                      </p:cBhvr>
                                      <p:to>
                                        <p:strVal val="visible"/>
                                      </p:to>
                                    </p:set>
                                    <p:anim calcmode="lin" valueType="num">
                                      <p:cBhvr>
                                        <p:cTn id="21" dur="500" fill="hold"/>
                                        <p:tgtEl>
                                          <p:spTgt spid="11469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469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14691">
                                            <p:txEl>
                                              <p:pRg st="2" end="2"/>
                                            </p:txEl>
                                          </p:spTgt>
                                        </p:tgtEl>
                                        <p:attrNameLst>
                                          <p:attrName>style.visibility</p:attrName>
                                        </p:attrNameLst>
                                      </p:cBhvr>
                                      <p:to>
                                        <p:strVal val="visible"/>
                                      </p:to>
                                    </p:set>
                                    <p:anim calcmode="lin" valueType="num">
                                      <p:cBhvr>
                                        <p:cTn id="27" dur="500" fill="hold"/>
                                        <p:tgtEl>
                                          <p:spTgt spid="114691">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4691">
                                            <p:txEl>
                                              <p:pRg st="2" end="2"/>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14692">
                                            <p:txEl>
                                              <p:pRg st="4" end="4"/>
                                            </p:txEl>
                                          </p:spTgt>
                                        </p:tgtEl>
                                        <p:attrNameLst>
                                          <p:attrName>style.visibility</p:attrName>
                                        </p:attrNameLst>
                                      </p:cBhvr>
                                      <p:to>
                                        <p:strVal val="visible"/>
                                      </p:to>
                                    </p:set>
                                    <p:anim calcmode="lin" valueType="num">
                                      <p:cBhvr>
                                        <p:cTn id="31" dur="500" fill="hold"/>
                                        <p:tgtEl>
                                          <p:spTgt spid="11469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469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14691">
                                            <p:txEl>
                                              <p:pRg st="3" end="3"/>
                                            </p:txEl>
                                          </p:spTgt>
                                        </p:tgtEl>
                                        <p:attrNameLst>
                                          <p:attrName>style.visibility</p:attrName>
                                        </p:attrNameLst>
                                      </p:cBhvr>
                                      <p:to>
                                        <p:strVal val="visible"/>
                                      </p:to>
                                    </p:set>
                                    <p:anim calcmode="lin" valueType="num">
                                      <p:cBhvr>
                                        <p:cTn id="37" dur="500" fill="hold"/>
                                        <p:tgtEl>
                                          <p:spTgt spid="114691">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14691">
                                            <p:txEl>
                                              <p:pRg st="3" end="3"/>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14692">
                                            <p:txEl>
                                              <p:pRg st="6" end="6"/>
                                            </p:txEl>
                                          </p:spTgt>
                                        </p:tgtEl>
                                        <p:attrNameLst>
                                          <p:attrName>style.visibility</p:attrName>
                                        </p:attrNameLst>
                                      </p:cBhvr>
                                      <p:to>
                                        <p:strVal val="visible"/>
                                      </p:to>
                                    </p:set>
                                    <p:anim calcmode="lin" valueType="num">
                                      <p:cBhvr>
                                        <p:cTn id="41" dur="500" fill="hold"/>
                                        <p:tgtEl>
                                          <p:spTgt spid="114692">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11469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nodeType="clickEffect">
                                  <p:stCondLst>
                                    <p:cond delay="0"/>
                                  </p:stCondLst>
                                  <p:childTnLst>
                                    <p:set>
                                      <p:cBhvr>
                                        <p:cTn id="46" dur="1" fill="hold">
                                          <p:stCondLst>
                                            <p:cond delay="0"/>
                                          </p:stCondLst>
                                        </p:cTn>
                                        <p:tgtEl>
                                          <p:spTgt spid="114691">
                                            <p:txEl>
                                              <p:pRg st="4" end="4"/>
                                            </p:txEl>
                                          </p:spTgt>
                                        </p:tgtEl>
                                        <p:attrNameLst>
                                          <p:attrName>style.visibility</p:attrName>
                                        </p:attrNameLst>
                                      </p:cBhvr>
                                      <p:to>
                                        <p:strVal val="visible"/>
                                      </p:to>
                                    </p:set>
                                    <p:anim calcmode="lin" valueType="num">
                                      <p:cBhvr>
                                        <p:cTn id="47" dur="500" fill="hold"/>
                                        <p:tgtEl>
                                          <p:spTgt spid="11469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14691">
                                            <p:txEl>
                                              <p:pRg st="4" end="4"/>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14692">
                                            <p:txEl>
                                              <p:pRg st="8" end="8"/>
                                            </p:txEl>
                                          </p:spTgt>
                                        </p:tgtEl>
                                        <p:attrNameLst>
                                          <p:attrName>style.visibility</p:attrName>
                                        </p:attrNameLst>
                                      </p:cBhvr>
                                      <p:to>
                                        <p:strVal val="visible"/>
                                      </p:to>
                                    </p:set>
                                    <p:anim calcmode="lin" valueType="num">
                                      <p:cBhvr>
                                        <p:cTn id="51" dur="500" fill="hold"/>
                                        <p:tgtEl>
                                          <p:spTgt spid="114692">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114692">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1E61F0A4-77D7-44B3-8BEA-81F93230B2A5}"/>
              </a:ext>
            </a:extLst>
          </p:cNvPr>
          <p:cNvSpPr>
            <a:spLocks noGrp="1" noChangeArrowheads="1"/>
          </p:cNvSpPr>
          <p:nvPr>
            <p:ph type="body" idx="1"/>
          </p:nvPr>
        </p:nvSpPr>
        <p:spPr>
          <a:xfrm>
            <a:off x="2895600" y="4267200"/>
            <a:ext cx="6019800" cy="1295400"/>
          </a:xfrm>
        </p:spPr>
        <p:txBody>
          <a:bodyPr/>
          <a:lstStyle/>
          <a:p>
            <a:pPr eaLnBrk="1" hangingPunct="1">
              <a:lnSpc>
                <a:spcPct val="90000"/>
              </a:lnSpc>
              <a:buFont typeface="Wingdings" panose="05000000000000000000" pitchFamily="2" charset="2"/>
              <a:buNone/>
              <a:defRPr/>
            </a:pPr>
            <a:r>
              <a:rPr lang="es-MX" altLang="en-US" sz="8000" dirty="0">
                <a:solidFill>
                  <a:srgbClr val="FF3300"/>
                </a:solidFill>
                <a:latin typeface="Matura MT Script Capitals" pitchFamily="66" charset="0"/>
              </a:rPr>
              <a:t>Introducción</a:t>
            </a:r>
          </a:p>
        </p:txBody>
      </p:sp>
      <p:sp>
        <p:nvSpPr>
          <p:cNvPr id="2" name="Slide Number Placeholder 1">
            <a:extLst>
              <a:ext uri="{FF2B5EF4-FFF2-40B4-BE49-F238E27FC236}">
                <a16:creationId xmlns:a16="http://schemas.microsoft.com/office/drawing/2014/main" id="{334CCA2F-B57C-458F-9188-08C212029CF0}"/>
              </a:ext>
            </a:extLst>
          </p:cNvPr>
          <p:cNvSpPr>
            <a:spLocks noGrp="1"/>
          </p:cNvSpPr>
          <p:nvPr>
            <p:ph type="sldNum" sz="quarter" idx="12"/>
          </p:nvPr>
        </p:nvSpPr>
        <p:spPr/>
        <p:txBody>
          <a:bodyPr/>
          <a:lstStyle/>
          <a:p>
            <a:pPr>
              <a:defRPr/>
            </a:pPr>
            <a:fld id="{9999FE93-4D93-49B5-B8C2-E3986F41F602}" type="slidenum">
              <a:rPr lang="en-US" altLang="en-US" smtClean="0"/>
              <a:pPr>
                <a:defRPr/>
              </a:pPr>
              <a:t>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500"/>
                                        <p:tgtEl>
                                          <p:spTgt spid="93187">
                                            <p:txEl>
                                              <p:pRg st="0" end="0"/>
                                            </p:txEl>
                                          </p:spTgt>
                                        </p:tgtEl>
                                      </p:cBhvr>
                                    </p:animEffect>
                                    <p:anim calcmode="lin" valueType="num">
                                      <p:cBhvr>
                                        <p:cTn id="8" dur="500" fill="hold"/>
                                        <p:tgtEl>
                                          <p:spTgt spid="9318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a:extLst>
              <a:ext uri="{FF2B5EF4-FFF2-40B4-BE49-F238E27FC236}">
                <a16:creationId xmlns:a16="http://schemas.microsoft.com/office/drawing/2014/main" id="{A1875ABB-843A-48E5-B9FE-923DC3286092}"/>
              </a:ext>
            </a:extLst>
          </p:cNvPr>
          <p:cNvSpPr>
            <a:spLocks noGrp="1" noChangeArrowheads="1"/>
          </p:cNvSpPr>
          <p:nvPr>
            <p:ph type="title"/>
          </p:nvPr>
        </p:nvSpPr>
        <p:spPr>
          <a:xfrm>
            <a:off x="457200" y="76200"/>
            <a:ext cx="8229600" cy="1143000"/>
          </a:xfrm>
        </p:spPr>
        <p:txBody>
          <a:bodyPr/>
          <a:lstStyle/>
          <a:p>
            <a:pPr eaLnBrk="1" hangingPunct="1">
              <a:defRPr/>
            </a:pPr>
            <a:r>
              <a:rPr lang="en-US" altLang="en-US" sz="3600" dirty="0" err="1">
                <a:solidFill>
                  <a:schemeClr val="hlink"/>
                </a:solidFill>
                <a:latin typeface="Eras Bold ITC" pitchFamily="34" charset="0"/>
              </a:rPr>
              <a:t>Paralelismo</a:t>
            </a:r>
            <a:r>
              <a:rPr lang="en-US" altLang="en-US" sz="3600" dirty="0">
                <a:solidFill>
                  <a:schemeClr val="hlink"/>
                </a:solidFill>
                <a:latin typeface="Eras Bold ITC" pitchFamily="34" charset="0"/>
              </a:rPr>
              <a:t> </a:t>
            </a:r>
            <a:r>
              <a:rPr lang="en-US" altLang="en-US" sz="3600" dirty="0" err="1">
                <a:solidFill>
                  <a:schemeClr val="hlink"/>
                </a:solidFill>
                <a:latin typeface="Eras Bold ITC" pitchFamily="34" charset="0"/>
              </a:rPr>
              <a:t>en</a:t>
            </a:r>
            <a:r>
              <a:rPr lang="en-US" altLang="en-US" sz="3600" dirty="0">
                <a:solidFill>
                  <a:schemeClr val="hlink"/>
                </a:solidFill>
                <a:latin typeface="Eras Bold ITC" pitchFamily="34" charset="0"/>
              </a:rPr>
              <a:t> la Primera </a:t>
            </a:r>
            <a:r>
              <a:rPr lang="en-US" altLang="en-US" sz="3600" dirty="0" err="1">
                <a:solidFill>
                  <a:schemeClr val="hlink"/>
                </a:solidFill>
                <a:latin typeface="Eras Bold ITC" pitchFamily="34" charset="0"/>
              </a:rPr>
              <a:t>Cuenta</a:t>
            </a:r>
            <a:br>
              <a:rPr lang="en-US" altLang="en-US" sz="4000" dirty="0">
                <a:solidFill>
                  <a:schemeClr val="hlink"/>
                </a:solidFill>
                <a:latin typeface="Eras Bold ITC" pitchFamily="34" charset="0"/>
              </a:rPr>
            </a:br>
            <a:r>
              <a:rPr lang="en-US" altLang="en-US" sz="3200" dirty="0">
                <a:solidFill>
                  <a:schemeClr val="hlink"/>
                </a:solidFill>
                <a:latin typeface="Eras Bold ITC" pitchFamily="34" charset="0"/>
              </a:rPr>
              <a:t>(ABC//A’B’C’)</a:t>
            </a:r>
          </a:p>
        </p:txBody>
      </p:sp>
      <p:sp>
        <p:nvSpPr>
          <p:cNvPr id="109573" name="Rectangle 5">
            <a:extLst>
              <a:ext uri="{FF2B5EF4-FFF2-40B4-BE49-F238E27FC236}">
                <a16:creationId xmlns:a16="http://schemas.microsoft.com/office/drawing/2014/main" id="{BBAA131F-B05F-4A72-9338-134B5ABEB6DB}"/>
              </a:ext>
            </a:extLst>
          </p:cNvPr>
          <p:cNvSpPr>
            <a:spLocks noGrp="1" noChangeArrowheads="1"/>
          </p:cNvSpPr>
          <p:nvPr>
            <p:ph type="body" sz="half" idx="1"/>
          </p:nvPr>
        </p:nvSpPr>
        <p:spPr>
          <a:xfrm>
            <a:off x="0" y="1676400"/>
            <a:ext cx="4495800" cy="5029200"/>
          </a:xfrm>
          <a:gradFill rotWithShape="1">
            <a:gsLst>
              <a:gs pos="0">
                <a:srgbClr val="AC5600">
                  <a:gamma/>
                  <a:shade val="46275"/>
                  <a:invGamma/>
                </a:srgbClr>
              </a:gs>
              <a:gs pos="100000">
                <a:srgbClr val="AC5600"/>
              </a:gs>
            </a:gsLst>
            <a:lin ang="5400000" scaled="1"/>
          </a:gradFill>
          <a:ln>
            <a:solidFill>
              <a:schemeClr val="tx1"/>
            </a:solidFill>
            <a:miter lim="800000"/>
            <a:headEnd/>
            <a:tailEnd/>
          </a:ln>
        </p:spPr>
        <p:txBody>
          <a:bodyPr/>
          <a:lstStyle/>
          <a:p>
            <a:pPr eaLnBrk="1" hangingPunct="1">
              <a:buNone/>
              <a:defRPr/>
            </a:pPr>
            <a:r>
              <a:rPr lang="en-US" altLang="en-US" sz="2800" b="1" dirty="0">
                <a:solidFill>
                  <a:srgbClr val="FFD45B"/>
                </a:solidFill>
                <a:latin typeface="Eras Demi ITC" pitchFamily="34" charset="0"/>
              </a:rPr>
              <a:t>LOS TRES DOMINIOS PRIMARIOS</a:t>
            </a:r>
          </a:p>
          <a:p>
            <a:pPr eaLnBrk="1" hangingPunct="1">
              <a:buNone/>
              <a:defRPr/>
            </a:pPr>
            <a:r>
              <a:rPr lang="en-US" altLang="en-US" sz="2400" b="1" u="sng" dirty="0">
                <a:solidFill>
                  <a:srgbClr val="FFFF99"/>
                </a:solidFill>
              </a:rPr>
              <a:t>1</a:t>
            </a:r>
            <a:r>
              <a:rPr lang="en-US" altLang="en-US" sz="2400" b="1" u="sng" baseline="30000" dirty="0">
                <a:solidFill>
                  <a:srgbClr val="FFFF99"/>
                </a:solidFill>
              </a:rPr>
              <a:t>er</a:t>
            </a:r>
            <a:r>
              <a:rPr lang="en-US" altLang="en-US" sz="2400" b="1" u="sng" dirty="0">
                <a:solidFill>
                  <a:srgbClr val="FFFF99"/>
                </a:solidFill>
              </a:rPr>
              <a:t> Día</a:t>
            </a:r>
            <a:r>
              <a:rPr lang="en-US" altLang="en-US" sz="2400" b="1" dirty="0">
                <a:solidFill>
                  <a:srgbClr val="FFFF99"/>
                </a:solidFill>
              </a:rPr>
              <a:t> (celestial - </a:t>
            </a:r>
            <a:r>
              <a:rPr lang="en-US" altLang="en-US" sz="2400" b="1" dirty="0" err="1">
                <a:solidFill>
                  <a:srgbClr val="FFFF99"/>
                </a:solidFill>
              </a:rPr>
              <a:t>tiempo</a:t>
            </a:r>
            <a:r>
              <a:rPr lang="en-US" altLang="en-US" sz="2400" b="1" dirty="0">
                <a:solidFill>
                  <a:srgbClr val="FFFF99"/>
                </a:solidFill>
              </a:rPr>
              <a:t>)</a:t>
            </a:r>
          </a:p>
          <a:p>
            <a:pPr eaLnBrk="1" hangingPunct="1">
              <a:buFont typeface="Wingdings" panose="05000000000000000000" pitchFamily="2" charset="2"/>
              <a:buNone/>
              <a:defRPr/>
            </a:pPr>
            <a:r>
              <a:rPr lang="en-US" altLang="en-US" sz="2400" i="1" dirty="0"/>
              <a:t>	Luz y </a:t>
            </a:r>
            <a:r>
              <a:rPr lang="en-US" altLang="en-US" sz="2400" i="1" dirty="0" err="1"/>
              <a:t>oscuridad</a:t>
            </a:r>
            <a:endParaRPr lang="en-US" altLang="en-US" sz="2400" i="1" dirty="0"/>
          </a:p>
          <a:p>
            <a:pPr eaLnBrk="1" hangingPunct="1">
              <a:buNone/>
              <a:defRPr/>
            </a:pPr>
            <a:r>
              <a:rPr lang="en-US" altLang="en-US" sz="2400" b="1" u="sng" dirty="0">
                <a:solidFill>
                  <a:srgbClr val="FFFF99"/>
                </a:solidFill>
              </a:rPr>
              <a:t>2</a:t>
            </a:r>
            <a:r>
              <a:rPr lang="en-US" altLang="en-US" sz="2400" b="1" u="sng" baseline="30000" dirty="0">
                <a:solidFill>
                  <a:srgbClr val="FFFF99"/>
                </a:solidFill>
              </a:rPr>
              <a:t>do</a:t>
            </a:r>
            <a:r>
              <a:rPr lang="en-US" altLang="en-US" sz="2400" b="1" u="sng" dirty="0">
                <a:solidFill>
                  <a:srgbClr val="FFFF99"/>
                </a:solidFill>
              </a:rPr>
              <a:t> Día</a:t>
            </a:r>
            <a:r>
              <a:rPr lang="en-US" altLang="en-US" sz="2400" b="1" dirty="0">
                <a:solidFill>
                  <a:srgbClr val="FFFF99"/>
                </a:solidFill>
              </a:rPr>
              <a:t> (sublunar- </a:t>
            </a:r>
            <a:r>
              <a:rPr lang="en-US" altLang="en-US" sz="2400" b="1" dirty="0" err="1">
                <a:solidFill>
                  <a:srgbClr val="FFFF99"/>
                </a:solidFill>
              </a:rPr>
              <a:t>clima</a:t>
            </a:r>
            <a:r>
              <a:rPr lang="en-US" altLang="en-US" sz="2400" b="1" dirty="0">
                <a:solidFill>
                  <a:srgbClr val="FFFF99"/>
                </a:solidFill>
              </a:rPr>
              <a:t>)</a:t>
            </a:r>
          </a:p>
          <a:p>
            <a:pPr eaLnBrk="1" hangingPunct="1">
              <a:buFont typeface="Wingdings" panose="05000000000000000000" pitchFamily="2" charset="2"/>
              <a:buNone/>
              <a:defRPr/>
            </a:pPr>
            <a:r>
              <a:rPr lang="en-US" altLang="en-US" sz="2400" i="1" dirty="0"/>
              <a:t>	Cielo y </a:t>
            </a:r>
            <a:r>
              <a:rPr lang="en-US" altLang="en-US" sz="2400" i="1" dirty="0" err="1"/>
              <a:t>agua</a:t>
            </a:r>
            <a:endParaRPr lang="en-US" altLang="en-US" sz="2400" i="1" dirty="0"/>
          </a:p>
          <a:p>
            <a:pPr eaLnBrk="1" hangingPunct="1">
              <a:buNone/>
              <a:defRPr/>
            </a:pPr>
            <a:r>
              <a:rPr lang="en-US" altLang="en-US" sz="2400" b="1" u="sng" dirty="0">
                <a:solidFill>
                  <a:srgbClr val="FFFF99"/>
                </a:solidFill>
              </a:rPr>
              <a:t>3</a:t>
            </a:r>
            <a:r>
              <a:rPr lang="en-US" altLang="en-US" sz="2400" b="1" u="sng" baseline="30000" dirty="0">
                <a:solidFill>
                  <a:srgbClr val="FFFF99"/>
                </a:solidFill>
              </a:rPr>
              <a:t>er</a:t>
            </a:r>
            <a:r>
              <a:rPr lang="en-US" altLang="en-US" sz="2400" b="1" u="sng" dirty="0">
                <a:solidFill>
                  <a:srgbClr val="FFFF99"/>
                </a:solidFill>
              </a:rPr>
              <a:t> Día</a:t>
            </a:r>
            <a:r>
              <a:rPr lang="en-US" altLang="en-US" sz="2400" b="1" dirty="0">
                <a:solidFill>
                  <a:srgbClr val="FFFF99"/>
                </a:solidFill>
              </a:rPr>
              <a:t> (</a:t>
            </a:r>
            <a:r>
              <a:rPr lang="en-US" altLang="en-US" sz="2400" b="1" dirty="0" err="1">
                <a:solidFill>
                  <a:srgbClr val="FFFF99"/>
                </a:solidFill>
              </a:rPr>
              <a:t>terrestre</a:t>
            </a:r>
            <a:r>
              <a:rPr lang="en-US" altLang="en-US" sz="2400" b="1" dirty="0">
                <a:solidFill>
                  <a:srgbClr val="FFFF99"/>
                </a:solidFill>
              </a:rPr>
              <a:t> - comida)</a:t>
            </a:r>
          </a:p>
          <a:p>
            <a:pPr eaLnBrk="1" hangingPunct="1">
              <a:buNone/>
              <a:defRPr/>
            </a:pPr>
            <a:r>
              <a:rPr lang="en-US" altLang="en-US" sz="2400" i="1" dirty="0"/>
              <a:t>	</a:t>
            </a:r>
            <a:r>
              <a:rPr lang="es-ES" altLang="en-US" sz="2400" i="1" dirty="0" err="1"/>
              <a:t>ierra</a:t>
            </a:r>
            <a:r>
              <a:rPr lang="es-ES" altLang="en-US" sz="2400" i="1" dirty="0"/>
              <a:t> y mares que culminan en la producción de vegetación y su alimento para semillas)</a:t>
            </a:r>
            <a:endParaRPr lang="en-US" altLang="en-US" sz="2400" i="1" dirty="0"/>
          </a:p>
        </p:txBody>
      </p:sp>
      <p:sp>
        <p:nvSpPr>
          <p:cNvPr id="109574" name="Rectangle 6">
            <a:extLst>
              <a:ext uri="{FF2B5EF4-FFF2-40B4-BE49-F238E27FC236}">
                <a16:creationId xmlns:a16="http://schemas.microsoft.com/office/drawing/2014/main" id="{45465308-5D9C-4C17-9F7F-6811ECCB8B39}"/>
              </a:ext>
            </a:extLst>
          </p:cNvPr>
          <p:cNvSpPr>
            <a:spLocks noGrp="1" noChangeArrowheads="1"/>
          </p:cNvSpPr>
          <p:nvPr>
            <p:ph type="body" sz="half" idx="2"/>
          </p:nvPr>
        </p:nvSpPr>
        <p:spPr>
          <a:xfrm>
            <a:off x="4495800" y="1676400"/>
            <a:ext cx="4648200" cy="5029200"/>
          </a:xfrm>
          <a:gradFill rotWithShape="1">
            <a:gsLst>
              <a:gs pos="0">
                <a:srgbClr val="996600">
                  <a:gamma/>
                  <a:shade val="46275"/>
                  <a:invGamma/>
                </a:srgbClr>
              </a:gs>
              <a:gs pos="100000">
                <a:srgbClr val="996600"/>
              </a:gs>
            </a:gsLst>
            <a:lin ang="5400000" scaled="1"/>
          </a:gradFill>
          <a:ln>
            <a:solidFill>
              <a:schemeClr val="tx1"/>
            </a:solidFill>
            <a:miter lim="800000"/>
            <a:headEnd/>
            <a:tailEnd/>
          </a:ln>
        </p:spPr>
        <p:txBody>
          <a:bodyPr/>
          <a:lstStyle/>
          <a:p>
            <a:pPr eaLnBrk="1" hangingPunct="1">
              <a:buNone/>
              <a:defRPr/>
            </a:pPr>
            <a:r>
              <a:rPr lang="es-ES" altLang="en-US" sz="2000" b="1" dirty="0">
                <a:solidFill>
                  <a:srgbClr val="FFD45B"/>
                </a:solidFill>
                <a:latin typeface="Eras Demi ITC" pitchFamily="34" charset="0"/>
              </a:rPr>
              <a:t>HABITANTES DE LOS TRES DOMINIOS</a:t>
            </a:r>
          </a:p>
          <a:p>
            <a:pPr eaLnBrk="1" hangingPunct="1">
              <a:buNone/>
              <a:defRPr/>
            </a:pPr>
            <a:r>
              <a:rPr lang="en-US" altLang="en-US" sz="2400" b="1" u="sng" dirty="0">
                <a:solidFill>
                  <a:srgbClr val="FFFF99"/>
                </a:solidFill>
              </a:rPr>
              <a:t>4</a:t>
            </a:r>
            <a:r>
              <a:rPr lang="en-US" altLang="en-US" sz="2400" b="1" u="sng" baseline="30000" dirty="0">
                <a:solidFill>
                  <a:srgbClr val="FFFF99"/>
                </a:solidFill>
              </a:rPr>
              <a:t>to</a:t>
            </a:r>
            <a:r>
              <a:rPr lang="en-US" altLang="en-US" sz="2400" b="1" u="sng" dirty="0">
                <a:solidFill>
                  <a:srgbClr val="FFFF99"/>
                </a:solidFill>
              </a:rPr>
              <a:t> Día (</a:t>
            </a:r>
            <a:r>
              <a:rPr lang="en-US" altLang="en-US" sz="2400" b="1" u="sng" dirty="0" err="1">
                <a:solidFill>
                  <a:srgbClr val="FFFF99"/>
                </a:solidFill>
              </a:rPr>
              <a:t>funcionarios</a:t>
            </a:r>
            <a:r>
              <a:rPr lang="en-US" altLang="en-US" sz="2400" b="1" u="sng" dirty="0">
                <a:solidFill>
                  <a:srgbClr val="FFFF99"/>
                </a:solidFill>
              </a:rPr>
              <a:t> del </a:t>
            </a:r>
            <a:r>
              <a:rPr lang="en-US" altLang="en-US" sz="2400" b="1" u="sng" dirty="0" err="1">
                <a:solidFill>
                  <a:srgbClr val="FFFF99"/>
                </a:solidFill>
              </a:rPr>
              <a:t>tiempo</a:t>
            </a:r>
            <a:r>
              <a:rPr lang="en-US" altLang="en-US" sz="2400" b="1" u="sng" dirty="0">
                <a:solidFill>
                  <a:srgbClr val="FFFF99"/>
                </a:solidFill>
              </a:rPr>
              <a:t>)</a:t>
            </a:r>
          </a:p>
          <a:p>
            <a:pPr eaLnBrk="1" hangingPunct="1">
              <a:buFont typeface="Wingdings" panose="05000000000000000000" pitchFamily="2" charset="2"/>
              <a:buNone/>
              <a:defRPr/>
            </a:pPr>
            <a:r>
              <a:rPr lang="en-US" altLang="en-US" sz="2400" i="1" dirty="0"/>
              <a:t>	Sol, </a:t>
            </a:r>
            <a:r>
              <a:rPr lang="en-US" altLang="en-US" sz="2400" i="1" dirty="0" err="1"/>
              <a:t>luna</a:t>
            </a:r>
            <a:r>
              <a:rPr lang="en-US" altLang="en-US" sz="2400" i="1" dirty="0"/>
              <a:t>, </a:t>
            </a:r>
            <a:r>
              <a:rPr lang="en-US" altLang="en-US" sz="2400" i="1" dirty="0" err="1"/>
              <a:t>estrellas</a:t>
            </a:r>
            <a:r>
              <a:rPr lang="en-US" altLang="en-US" sz="2400" i="1" dirty="0"/>
              <a:t> </a:t>
            </a:r>
          </a:p>
          <a:p>
            <a:pPr eaLnBrk="1" hangingPunct="1">
              <a:buNone/>
              <a:defRPr/>
            </a:pPr>
            <a:r>
              <a:rPr lang="en-US" altLang="en-US" sz="2400" b="1" u="sng" dirty="0">
                <a:solidFill>
                  <a:srgbClr val="FFFF99"/>
                </a:solidFill>
              </a:rPr>
              <a:t>5</a:t>
            </a:r>
            <a:r>
              <a:rPr lang="en-US" altLang="en-US" sz="2400" b="1" u="sng" baseline="30000" dirty="0">
                <a:solidFill>
                  <a:srgbClr val="FFFF99"/>
                </a:solidFill>
              </a:rPr>
              <a:t>to</a:t>
            </a:r>
            <a:r>
              <a:rPr lang="en-US" altLang="en-US" sz="2400" b="1" u="sng" dirty="0">
                <a:solidFill>
                  <a:srgbClr val="FFFF99"/>
                </a:solidFill>
              </a:rPr>
              <a:t> Día (</a:t>
            </a:r>
            <a:r>
              <a:rPr lang="en-US" altLang="en-US" sz="2400" b="1" u="sng" dirty="0" err="1">
                <a:solidFill>
                  <a:srgbClr val="FFFF99"/>
                </a:solidFill>
              </a:rPr>
              <a:t>cielo</a:t>
            </a:r>
            <a:r>
              <a:rPr lang="en-US" altLang="en-US" sz="2400" b="1" u="sng" dirty="0">
                <a:solidFill>
                  <a:srgbClr val="FFFF99"/>
                </a:solidFill>
              </a:rPr>
              <a:t>/aqua </a:t>
            </a:r>
            <a:r>
              <a:rPr lang="en-US" altLang="en-US" sz="2400" b="1" u="sng" dirty="0" err="1">
                <a:solidFill>
                  <a:srgbClr val="FFFF99"/>
                </a:solidFill>
              </a:rPr>
              <a:t>funcionarios</a:t>
            </a:r>
            <a:r>
              <a:rPr lang="en-US" altLang="en-US" sz="2400" b="1" u="sng" dirty="0">
                <a:solidFill>
                  <a:srgbClr val="FFFF99"/>
                </a:solidFill>
              </a:rPr>
              <a:t>)</a:t>
            </a:r>
          </a:p>
          <a:p>
            <a:pPr eaLnBrk="1" hangingPunct="1">
              <a:buNone/>
              <a:defRPr/>
            </a:pPr>
            <a:r>
              <a:rPr lang="en-US" altLang="en-US" sz="2400" i="1" dirty="0"/>
              <a:t>	</a:t>
            </a:r>
            <a:r>
              <a:rPr lang="en-US" altLang="en-US" sz="2400" i="1" dirty="0" err="1"/>
              <a:t>Pájaros</a:t>
            </a:r>
            <a:r>
              <a:rPr lang="en-US" altLang="en-US" sz="2400" i="1" dirty="0"/>
              <a:t> y </a:t>
            </a:r>
            <a:r>
              <a:rPr lang="en-US" altLang="en-US" sz="2400" i="1" dirty="0" err="1"/>
              <a:t>peces</a:t>
            </a:r>
            <a:endParaRPr lang="en-US" altLang="en-US" sz="2400" i="1" dirty="0"/>
          </a:p>
          <a:p>
            <a:pPr eaLnBrk="1" hangingPunct="1">
              <a:buNone/>
              <a:defRPr/>
            </a:pPr>
            <a:r>
              <a:rPr lang="en-US" altLang="en-US" sz="2400" b="1" u="sng" dirty="0">
                <a:solidFill>
                  <a:srgbClr val="FFFF99"/>
                </a:solidFill>
              </a:rPr>
              <a:t>6</a:t>
            </a:r>
            <a:r>
              <a:rPr lang="en-US" altLang="en-US" sz="2400" b="1" u="sng" baseline="30000" dirty="0">
                <a:solidFill>
                  <a:srgbClr val="FFFF99"/>
                </a:solidFill>
              </a:rPr>
              <a:t>to</a:t>
            </a:r>
            <a:r>
              <a:rPr lang="en-US" altLang="en-US" sz="2400" b="1" u="sng" dirty="0">
                <a:solidFill>
                  <a:srgbClr val="FFFF99"/>
                </a:solidFill>
              </a:rPr>
              <a:t> Día (</a:t>
            </a:r>
            <a:r>
              <a:rPr lang="en-US" altLang="en-US" sz="2400" b="1" u="sng" dirty="0" err="1">
                <a:solidFill>
                  <a:srgbClr val="FFFF99"/>
                </a:solidFill>
              </a:rPr>
              <a:t>funcionarios</a:t>
            </a:r>
            <a:r>
              <a:rPr lang="en-US" altLang="en-US" sz="2400" b="1" u="sng" dirty="0">
                <a:solidFill>
                  <a:srgbClr val="FFFF99"/>
                </a:solidFill>
              </a:rPr>
              <a:t> de </a:t>
            </a:r>
            <a:r>
              <a:rPr lang="en-US" altLang="en-US" sz="2400" b="1" u="sng" dirty="0" err="1">
                <a:solidFill>
                  <a:srgbClr val="FFFF99"/>
                </a:solidFill>
              </a:rPr>
              <a:t>especies</a:t>
            </a:r>
            <a:r>
              <a:rPr lang="en-US" altLang="en-US" sz="2400" b="1" u="sng" dirty="0">
                <a:solidFill>
                  <a:srgbClr val="FFFF99"/>
                </a:solidFill>
              </a:rPr>
              <a:t>)</a:t>
            </a:r>
          </a:p>
          <a:p>
            <a:pPr eaLnBrk="1" hangingPunct="1">
              <a:buNone/>
              <a:defRPr/>
            </a:pPr>
            <a:r>
              <a:rPr lang="en-US" altLang="en-US" sz="2400" i="1" dirty="0"/>
              <a:t>	</a:t>
            </a:r>
            <a:r>
              <a:rPr lang="es-ES" altLang="en-US" sz="2400" i="1" dirty="0"/>
              <a:t>El ganado, el juego y las cosas rastreras que culminan en la humanidad y su semilla</a:t>
            </a:r>
            <a:endParaRPr lang="en-US" altLang="en-US" sz="2400" i="1" dirty="0"/>
          </a:p>
        </p:txBody>
      </p:sp>
      <p:sp>
        <p:nvSpPr>
          <p:cNvPr id="109575" name="Text Box 7">
            <a:extLst>
              <a:ext uri="{FF2B5EF4-FFF2-40B4-BE49-F238E27FC236}">
                <a16:creationId xmlns:a16="http://schemas.microsoft.com/office/drawing/2014/main" id="{1FA37AA2-10F3-4664-A013-06790AB72D3C}"/>
              </a:ext>
            </a:extLst>
          </p:cNvPr>
          <p:cNvSpPr txBox="1">
            <a:spLocks noChangeArrowheads="1"/>
          </p:cNvSpPr>
          <p:nvPr/>
        </p:nvSpPr>
        <p:spPr bwMode="auto">
          <a:xfrm>
            <a:off x="152400" y="1157288"/>
            <a:ext cx="3962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800" dirty="0">
                <a:latin typeface="Eras Demi ITC" panose="020B0805030504020804" pitchFamily="34" charset="0"/>
              </a:rPr>
              <a:t>FORMANDO</a:t>
            </a:r>
          </a:p>
        </p:txBody>
      </p:sp>
      <p:sp>
        <p:nvSpPr>
          <p:cNvPr id="109576" name="Text Box 8">
            <a:extLst>
              <a:ext uri="{FF2B5EF4-FFF2-40B4-BE49-F238E27FC236}">
                <a16:creationId xmlns:a16="http://schemas.microsoft.com/office/drawing/2014/main" id="{2B7832AE-9948-4E2E-8545-6358D5A1EEE7}"/>
              </a:ext>
            </a:extLst>
          </p:cNvPr>
          <p:cNvSpPr txBox="1">
            <a:spLocks noChangeArrowheads="1"/>
          </p:cNvSpPr>
          <p:nvPr/>
        </p:nvSpPr>
        <p:spPr bwMode="auto">
          <a:xfrm>
            <a:off x="4648200" y="115728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800" dirty="0">
                <a:latin typeface="Eras Demi ITC" panose="020B0805030504020804" pitchFamily="34" charset="0"/>
              </a:rPr>
              <a:t>RELLENO</a:t>
            </a:r>
          </a:p>
        </p:txBody>
      </p:sp>
      <p:sp>
        <p:nvSpPr>
          <p:cNvPr id="2" name="Slide Number Placeholder 1">
            <a:extLst>
              <a:ext uri="{FF2B5EF4-FFF2-40B4-BE49-F238E27FC236}">
                <a16:creationId xmlns:a16="http://schemas.microsoft.com/office/drawing/2014/main" id="{5C726BBC-B919-4019-8731-7D9CE3EA5403}"/>
              </a:ext>
            </a:extLst>
          </p:cNvPr>
          <p:cNvSpPr>
            <a:spLocks noGrp="1"/>
          </p:cNvSpPr>
          <p:nvPr>
            <p:ph type="sldNum" sz="quarter" idx="12"/>
          </p:nvPr>
        </p:nvSpPr>
        <p:spPr/>
        <p:txBody>
          <a:bodyPr/>
          <a:lstStyle/>
          <a:p>
            <a:pPr>
              <a:defRPr/>
            </a:pPr>
            <a:fld id="{491A830A-B63E-4526-8534-AB3A0DFA959E}" type="slidenum">
              <a:rPr lang="en-US" altLang="en-US" smtClean="0"/>
              <a:pPr>
                <a:defRPr/>
              </a:pPr>
              <a:t>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5">
                                            <p:txEl>
                                              <p:pRg st="0" end="0"/>
                                            </p:txEl>
                                          </p:spTgt>
                                        </p:tgtEl>
                                        <p:attrNameLst>
                                          <p:attrName>style.visibility</p:attrName>
                                        </p:attrNameLst>
                                      </p:cBhvr>
                                      <p:to>
                                        <p:strVal val="visible"/>
                                      </p:to>
                                    </p:set>
                                    <p:animEffect transition="in" filter="dissolve">
                                      <p:cBhvr>
                                        <p:cTn id="7" dur="500"/>
                                        <p:tgtEl>
                                          <p:spTgt spid="10957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576">
                                            <p:txEl>
                                              <p:pRg st="0" end="0"/>
                                            </p:txEl>
                                          </p:spTgt>
                                        </p:tgtEl>
                                        <p:attrNameLst>
                                          <p:attrName>style.visibility</p:attrName>
                                        </p:attrNameLst>
                                      </p:cBhvr>
                                      <p:to>
                                        <p:strVal val="visible"/>
                                      </p:to>
                                    </p:set>
                                    <p:animEffect transition="in" filter="dissolve">
                                      <p:cBhvr>
                                        <p:cTn id="10" dur="500"/>
                                        <p:tgtEl>
                                          <p:spTgt spid="10957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9573">
                                            <p:bg/>
                                          </p:spTgt>
                                        </p:tgtEl>
                                        <p:attrNameLst>
                                          <p:attrName>style.visibility</p:attrName>
                                        </p:attrNameLst>
                                      </p:cBhvr>
                                      <p:to>
                                        <p:strVal val="visible"/>
                                      </p:to>
                                    </p:set>
                                    <p:animEffect transition="in" filter="dissolve">
                                      <p:cBhvr>
                                        <p:cTn id="13" dur="500"/>
                                        <p:tgtEl>
                                          <p:spTgt spid="109573">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9574">
                                            <p:bg/>
                                          </p:spTgt>
                                        </p:tgtEl>
                                        <p:attrNameLst>
                                          <p:attrName>style.visibility</p:attrName>
                                        </p:attrNameLst>
                                      </p:cBhvr>
                                      <p:to>
                                        <p:strVal val="visible"/>
                                      </p:to>
                                    </p:set>
                                    <p:animEffect transition="in" filter="dissolve">
                                      <p:cBhvr>
                                        <p:cTn id="16" dur="500"/>
                                        <p:tgtEl>
                                          <p:spTgt spid="109574">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9573">
                                            <p:txEl>
                                              <p:pRg st="0" end="0"/>
                                            </p:txEl>
                                          </p:spTgt>
                                        </p:tgtEl>
                                        <p:attrNameLst>
                                          <p:attrName>style.visibility</p:attrName>
                                        </p:attrNameLst>
                                      </p:cBhvr>
                                      <p:to>
                                        <p:strVal val="visible"/>
                                      </p:to>
                                    </p:set>
                                    <p:anim calcmode="lin" valueType="num">
                                      <p:cBhvr additive="base">
                                        <p:cTn id="21" dur="500" fill="hold"/>
                                        <p:tgtEl>
                                          <p:spTgt spid="10957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9573">
                                            <p:txEl>
                                              <p:pRg st="1" end="1"/>
                                            </p:txEl>
                                          </p:spTgt>
                                        </p:tgtEl>
                                        <p:attrNameLst>
                                          <p:attrName>style.visibility</p:attrName>
                                        </p:attrNameLst>
                                      </p:cBhvr>
                                      <p:to>
                                        <p:strVal val="visible"/>
                                      </p:to>
                                    </p:set>
                                    <p:anim calcmode="lin" valueType="num">
                                      <p:cBhvr additive="base">
                                        <p:cTn id="27" dur="500" fill="hold"/>
                                        <p:tgtEl>
                                          <p:spTgt spid="10957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957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9573">
                                            <p:txEl>
                                              <p:pRg st="2" end="2"/>
                                            </p:txEl>
                                          </p:spTgt>
                                        </p:tgtEl>
                                        <p:attrNameLst>
                                          <p:attrName>style.visibility</p:attrName>
                                        </p:attrNameLst>
                                      </p:cBhvr>
                                      <p:to>
                                        <p:strVal val="visible"/>
                                      </p:to>
                                    </p:set>
                                    <p:anim calcmode="lin" valueType="num">
                                      <p:cBhvr additive="base">
                                        <p:cTn id="31" dur="500" fill="hold"/>
                                        <p:tgtEl>
                                          <p:spTgt spid="10957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9574">
                                            <p:txEl>
                                              <p:pRg st="0" end="0"/>
                                            </p:txEl>
                                          </p:spTgt>
                                        </p:tgtEl>
                                        <p:attrNameLst>
                                          <p:attrName>style.visibility</p:attrName>
                                        </p:attrNameLst>
                                      </p:cBhvr>
                                      <p:to>
                                        <p:strVal val="visible"/>
                                      </p:to>
                                    </p:set>
                                    <p:anim calcmode="lin" valueType="num">
                                      <p:cBhvr additive="base">
                                        <p:cTn id="35" dur="500" fill="hold"/>
                                        <p:tgtEl>
                                          <p:spTgt spid="10957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957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9574">
                                            <p:txEl>
                                              <p:pRg st="1" end="1"/>
                                            </p:txEl>
                                          </p:spTgt>
                                        </p:tgtEl>
                                        <p:attrNameLst>
                                          <p:attrName>style.visibility</p:attrName>
                                        </p:attrNameLst>
                                      </p:cBhvr>
                                      <p:to>
                                        <p:strVal val="visible"/>
                                      </p:to>
                                    </p:set>
                                    <p:anim calcmode="lin" valueType="num">
                                      <p:cBhvr additive="base">
                                        <p:cTn id="39" dur="500" fill="hold"/>
                                        <p:tgtEl>
                                          <p:spTgt spid="10957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9574">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574">
                                            <p:txEl>
                                              <p:pRg st="2" end="2"/>
                                            </p:txEl>
                                          </p:spTgt>
                                        </p:tgtEl>
                                        <p:attrNameLst>
                                          <p:attrName>style.visibility</p:attrName>
                                        </p:attrNameLst>
                                      </p:cBhvr>
                                      <p:to>
                                        <p:strVal val="visible"/>
                                      </p:to>
                                    </p:set>
                                    <p:anim calcmode="lin" valueType="num">
                                      <p:cBhvr additive="base">
                                        <p:cTn id="43" dur="500" fill="hold"/>
                                        <p:tgtEl>
                                          <p:spTgt spid="10957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5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9573">
                                            <p:txEl>
                                              <p:pRg st="3" end="3"/>
                                            </p:txEl>
                                          </p:spTgt>
                                        </p:tgtEl>
                                        <p:attrNameLst>
                                          <p:attrName>style.visibility</p:attrName>
                                        </p:attrNameLst>
                                      </p:cBhvr>
                                      <p:to>
                                        <p:strVal val="visible"/>
                                      </p:to>
                                    </p:set>
                                    <p:anim calcmode="lin" valueType="num">
                                      <p:cBhvr additive="base">
                                        <p:cTn id="49" dur="500" fill="hold"/>
                                        <p:tgtEl>
                                          <p:spTgt spid="10957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57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9573">
                                            <p:txEl>
                                              <p:pRg st="4" end="4"/>
                                            </p:txEl>
                                          </p:spTgt>
                                        </p:tgtEl>
                                        <p:attrNameLst>
                                          <p:attrName>style.visibility</p:attrName>
                                        </p:attrNameLst>
                                      </p:cBhvr>
                                      <p:to>
                                        <p:strVal val="visible"/>
                                      </p:to>
                                    </p:set>
                                    <p:anim calcmode="lin" valueType="num">
                                      <p:cBhvr additive="base">
                                        <p:cTn id="53" dur="500" fill="hold"/>
                                        <p:tgtEl>
                                          <p:spTgt spid="10957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9573">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9574">
                                            <p:txEl>
                                              <p:pRg st="3" end="3"/>
                                            </p:txEl>
                                          </p:spTgt>
                                        </p:tgtEl>
                                        <p:attrNameLst>
                                          <p:attrName>style.visibility</p:attrName>
                                        </p:attrNameLst>
                                      </p:cBhvr>
                                      <p:to>
                                        <p:strVal val="visible"/>
                                      </p:to>
                                    </p:set>
                                    <p:anim calcmode="lin" valueType="num">
                                      <p:cBhvr additive="base">
                                        <p:cTn id="57" dur="500" fill="hold"/>
                                        <p:tgtEl>
                                          <p:spTgt spid="10957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9574">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9574">
                                            <p:txEl>
                                              <p:pRg st="4" end="4"/>
                                            </p:txEl>
                                          </p:spTgt>
                                        </p:tgtEl>
                                        <p:attrNameLst>
                                          <p:attrName>style.visibility</p:attrName>
                                        </p:attrNameLst>
                                      </p:cBhvr>
                                      <p:to>
                                        <p:strVal val="visible"/>
                                      </p:to>
                                    </p:set>
                                    <p:anim calcmode="lin" valueType="num">
                                      <p:cBhvr additive="base">
                                        <p:cTn id="61" dur="500" fill="hold"/>
                                        <p:tgtEl>
                                          <p:spTgt spid="10957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57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9574">
                                            <p:txEl>
                                              <p:pRg st="5" end="5"/>
                                            </p:txEl>
                                          </p:spTgt>
                                        </p:tgtEl>
                                        <p:attrNameLst>
                                          <p:attrName>style.visibility</p:attrName>
                                        </p:attrNameLst>
                                      </p:cBhvr>
                                      <p:to>
                                        <p:strVal val="visible"/>
                                      </p:to>
                                    </p:set>
                                    <p:anim calcmode="lin" valueType="num">
                                      <p:cBhvr additive="base">
                                        <p:cTn id="65" dur="500" fill="hold"/>
                                        <p:tgtEl>
                                          <p:spTgt spid="10957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95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09573">
                                            <p:txEl>
                                              <p:pRg st="5" end="5"/>
                                            </p:txEl>
                                          </p:spTgt>
                                        </p:tgtEl>
                                        <p:attrNameLst>
                                          <p:attrName>style.visibility</p:attrName>
                                        </p:attrNameLst>
                                      </p:cBhvr>
                                      <p:to>
                                        <p:strVal val="visible"/>
                                      </p:to>
                                    </p:set>
                                    <p:anim calcmode="lin" valueType="num">
                                      <p:cBhvr additive="base">
                                        <p:cTn id="71" dur="500" fill="hold"/>
                                        <p:tgtEl>
                                          <p:spTgt spid="10957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9573">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09573">
                                            <p:txEl>
                                              <p:pRg st="6" end="6"/>
                                            </p:txEl>
                                          </p:spTgt>
                                        </p:tgtEl>
                                        <p:attrNameLst>
                                          <p:attrName>style.visibility</p:attrName>
                                        </p:attrNameLst>
                                      </p:cBhvr>
                                      <p:to>
                                        <p:strVal val="visible"/>
                                      </p:to>
                                    </p:set>
                                    <p:anim calcmode="lin" valueType="num">
                                      <p:cBhvr additive="base">
                                        <p:cTn id="75" dur="500" fill="hold"/>
                                        <p:tgtEl>
                                          <p:spTgt spid="109573">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9573">
                                            <p:txEl>
                                              <p:pRg st="6" end="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09574">
                                            <p:txEl>
                                              <p:pRg st="6" end="6"/>
                                            </p:txEl>
                                          </p:spTgt>
                                        </p:tgtEl>
                                        <p:attrNameLst>
                                          <p:attrName>style.visibility</p:attrName>
                                        </p:attrNameLst>
                                      </p:cBhvr>
                                      <p:to>
                                        <p:strVal val="visible"/>
                                      </p:to>
                                    </p:set>
                                    <p:anim calcmode="lin" valueType="num">
                                      <p:cBhvr additive="base">
                                        <p:cTn id="79" dur="500" fill="hold"/>
                                        <p:tgtEl>
                                          <p:spTgt spid="10957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95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uiExpand="1" build="p" animBg="1"/>
      <p:bldP spid="10957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C66FBC5-15F0-40D3-8129-F43836E353AF}"/>
              </a:ext>
            </a:extLst>
          </p:cNvPr>
          <p:cNvSpPr>
            <a:spLocks noGrp="1" noChangeArrowheads="1"/>
          </p:cNvSpPr>
          <p:nvPr>
            <p:ph type="title"/>
          </p:nvPr>
        </p:nvSpPr>
        <p:spPr>
          <a:xfrm>
            <a:off x="457200" y="152400"/>
            <a:ext cx="8229600" cy="1139825"/>
          </a:xfrm>
        </p:spPr>
        <p:txBody>
          <a:bodyPr/>
          <a:lstStyle/>
          <a:p>
            <a:pPr eaLnBrk="1" hangingPunct="1">
              <a:defRPr/>
            </a:pPr>
            <a:r>
              <a:rPr lang="en-US" altLang="en-US" sz="6600">
                <a:solidFill>
                  <a:schemeClr val="hlink"/>
                </a:solidFill>
                <a:latin typeface="Matura MT Script Capitals" pitchFamily="66" charset="0"/>
              </a:rPr>
              <a:t>Imago Dei</a:t>
            </a:r>
          </a:p>
        </p:txBody>
      </p:sp>
      <p:sp>
        <p:nvSpPr>
          <p:cNvPr id="116739" name="Rectangle 3">
            <a:extLst>
              <a:ext uri="{FF2B5EF4-FFF2-40B4-BE49-F238E27FC236}">
                <a16:creationId xmlns:a16="http://schemas.microsoft.com/office/drawing/2014/main" id="{5231C800-354E-4BE2-9DB5-9B4744D257D6}"/>
              </a:ext>
            </a:extLst>
          </p:cNvPr>
          <p:cNvSpPr>
            <a:spLocks noGrp="1" noChangeArrowheads="1"/>
          </p:cNvSpPr>
          <p:nvPr>
            <p:ph type="body" idx="1"/>
          </p:nvPr>
        </p:nvSpPr>
        <p:spPr>
          <a:xfrm>
            <a:off x="228600" y="1295400"/>
            <a:ext cx="8686800" cy="3124200"/>
          </a:xfrm>
        </p:spPr>
        <p:txBody>
          <a:bodyPr/>
          <a:lstStyle/>
          <a:p>
            <a:pPr eaLnBrk="1" hangingPunct="1">
              <a:buNone/>
              <a:defRPr/>
            </a:pPr>
            <a:r>
              <a:rPr lang="es-ES" altLang="en-US" dirty="0">
                <a:solidFill>
                  <a:srgbClr val="FFFF99"/>
                </a:solidFill>
                <a:latin typeface="Eras Demi ITC" pitchFamily="34" charset="0"/>
              </a:rPr>
              <a:t>Dios creó a los humanos a imagen divina. Principalmente esto se refiere a:</a:t>
            </a:r>
          </a:p>
          <a:p>
            <a:pPr eaLnBrk="1" hangingPunct="1">
              <a:defRPr/>
            </a:pPr>
            <a:r>
              <a:rPr lang="en-US" altLang="en-US" sz="2400" b="1" i="1" u="sng" dirty="0"/>
              <a:t>Communal life</a:t>
            </a:r>
            <a:r>
              <a:rPr lang="en-US" altLang="en-US" sz="2400" b="1" i="1" dirty="0"/>
              <a:t> (“Let </a:t>
            </a:r>
            <a:r>
              <a:rPr lang="en-US" altLang="en-US" sz="2400" b="1" i="1" u="sng" dirty="0"/>
              <a:t>us</a:t>
            </a:r>
            <a:r>
              <a:rPr lang="en-US" altLang="en-US" sz="2400" b="1" i="1" dirty="0"/>
              <a:t> make man in </a:t>
            </a:r>
            <a:r>
              <a:rPr lang="en-US" altLang="en-US" sz="2400" b="1" i="1" u="sng" dirty="0"/>
              <a:t>our</a:t>
            </a:r>
            <a:r>
              <a:rPr lang="en-US" altLang="en-US" sz="2400" b="1" i="1" dirty="0"/>
              <a:t> image” -- the life of a human is not fully expressed as an individual but in communion with another)</a:t>
            </a:r>
          </a:p>
          <a:p>
            <a:pPr marL="0" indent="0" eaLnBrk="1" hangingPunct="1">
              <a:buNone/>
              <a:defRPr/>
            </a:pPr>
            <a:endParaRPr lang="es-ES" altLang="en-US" sz="2400" b="1" i="1" u="sng" dirty="0"/>
          </a:p>
          <a:p>
            <a:pPr eaLnBrk="1" hangingPunct="1">
              <a:defRPr/>
            </a:pPr>
            <a:r>
              <a:rPr lang="es-ES" altLang="en-US" sz="2400" b="1" i="1" u="sng" dirty="0"/>
              <a:t>Autoridad y mayordomía ("Déjelos gobernar" - los humanos son superintendentes sobre el orden creado)</a:t>
            </a:r>
            <a:endParaRPr lang="en-US" altLang="en-US" sz="2400" b="1" i="1" dirty="0"/>
          </a:p>
        </p:txBody>
      </p:sp>
      <p:sp>
        <p:nvSpPr>
          <p:cNvPr id="116740" name="Text Box 4">
            <a:extLst>
              <a:ext uri="{FF2B5EF4-FFF2-40B4-BE49-F238E27FC236}">
                <a16:creationId xmlns:a16="http://schemas.microsoft.com/office/drawing/2014/main" id="{47F43D37-97AC-45B0-BB52-8271BC16BFD8}"/>
              </a:ext>
            </a:extLst>
          </p:cNvPr>
          <p:cNvSpPr txBox="1">
            <a:spLocks noChangeArrowheads="1"/>
          </p:cNvSpPr>
          <p:nvPr/>
        </p:nvSpPr>
        <p:spPr bwMode="auto">
          <a:xfrm>
            <a:off x="228600" y="4637088"/>
            <a:ext cx="8610600" cy="1508105"/>
          </a:xfrm>
          <a:prstGeom prst="rect">
            <a:avLst/>
          </a:prstGeom>
          <a:solidFill>
            <a:srgbClr val="33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dirty="0">
                <a:solidFill>
                  <a:srgbClr val="FF9900"/>
                </a:solidFill>
                <a:latin typeface="Bernard MT Condensed" panose="020B0604020202020204" pitchFamily="18" charset="0"/>
              </a:rPr>
              <a:t>LA UNICIDAD DE LOS HUMANOS EN LA IMAGEN DE DIOS:</a:t>
            </a:r>
            <a:r>
              <a:rPr lang="en-US" altLang="en-US" sz="2400" dirty="0">
                <a:solidFill>
                  <a:srgbClr val="B2FF65"/>
                </a:solidFill>
                <a:latin typeface="Eras Demi ITC" panose="020B0805030504020804" pitchFamily="34" charset="0"/>
              </a:rPr>
              <a:t>	Personal	</a:t>
            </a:r>
            <a:r>
              <a:rPr lang="en-US" altLang="en-US" sz="2400" dirty="0" err="1">
                <a:solidFill>
                  <a:srgbClr val="B2FF65"/>
                </a:solidFill>
                <a:latin typeface="Eras Demi ITC" panose="020B0805030504020804" pitchFamily="34" charset="0"/>
              </a:rPr>
              <a:t>Creativo</a:t>
            </a:r>
            <a:r>
              <a:rPr lang="en-US" altLang="en-US" sz="2400" dirty="0">
                <a:solidFill>
                  <a:srgbClr val="B2FF65"/>
                </a:solidFill>
                <a:latin typeface="Eras Demi ITC" panose="020B0805030504020804" pitchFamily="34" charset="0"/>
              </a:rPr>
              <a:t>	</a:t>
            </a:r>
            <a:r>
              <a:rPr lang="en-US" altLang="en-US" sz="2400" dirty="0" err="1">
                <a:solidFill>
                  <a:srgbClr val="B2FF65"/>
                </a:solidFill>
                <a:latin typeface="Eras Demi ITC" panose="020B0805030504020804" pitchFamily="34" charset="0"/>
              </a:rPr>
              <a:t>Transcendente</a:t>
            </a:r>
            <a:r>
              <a:rPr lang="en-US" altLang="en-US" sz="2400" dirty="0">
                <a:solidFill>
                  <a:srgbClr val="B2FF65"/>
                </a:solidFill>
                <a:latin typeface="Eras Demi ITC" panose="020B0805030504020804" pitchFamily="34" charset="0"/>
              </a:rPr>
              <a:t>	Moral</a:t>
            </a:r>
          </a:p>
          <a:p>
            <a:pPr eaLnBrk="1" hangingPunct="1">
              <a:spcBef>
                <a:spcPct val="50000"/>
              </a:spcBef>
              <a:buClrTx/>
              <a:buSzTx/>
              <a:buFontTx/>
              <a:buNone/>
            </a:pPr>
            <a:r>
              <a:rPr lang="en-US" altLang="en-US" sz="2400" dirty="0">
                <a:solidFill>
                  <a:srgbClr val="B2FF65"/>
                </a:solidFill>
                <a:latin typeface="Eras Demi ITC" panose="020B0805030504020804" pitchFamily="34" charset="0"/>
              </a:rPr>
              <a:t>	</a:t>
            </a:r>
            <a:r>
              <a:rPr lang="en-US" altLang="en-US" sz="2400" dirty="0" err="1">
                <a:solidFill>
                  <a:srgbClr val="B2FF65"/>
                </a:solidFill>
                <a:latin typeface="Eras Demi ITC" panose="020B0805030504020804" pitchFamily="34" charset="0"/>
              </a:rPr>
              <a:t>Intencional</a:t>
            </a:r>
            <a:r>
              <a:rPr lang="en-US" altLang="en-US" sz="2400" dirty="0">
                <a:solidFill>
                  <a:srgbClr val="B2FF65"/>
                </a:solidFill>
                <a:latin typeface="Eras Demi ITC" panose="020B0805030504020804" pitchFamily="34" charset="0"/>
              </a:rPr>
              <a:t>	</a:t>
            </a:r>
            <a:r>
              <a:rPr lang="en-US" altLang="en-US" sz="2400" dirty="0" err="1">
                <a:solidFill>
                  <a:srgbClr val="B2FF65"/>
                </a:solidFill>
                <a:latin typeface="Eras Demi ITC" panose="020B0805030504020804" pitchFamily="34" charset="0"/>
              </a:rPr>
              <a:t>Autoconsciente</a:t>
            </a:r>
            <a:r>
              <a:rPr lang="en-US" altLang="en-US" sz="2400" dirty="0">
                <a:solidFill>
                  <a:srgbClr val="B2FF65"/>
                </a:solidFill>
                <a:latin typeface="Eras Demi ITC" panose="020B0805030504020804" pitchFamily="34" charset="0"/>
              </a:rPr>
              <a:t>	</a:t>
            </a:r>
            <a:r>
              <a:rPr lang="en-US" altLang="en-US" sz="2400" dirty="0" err="1">
                <a:solidFill>
                  <a:srgbClr val="B2FF65"/>
                </a:solidFill>
                <a:latin typeface="Eras Demi ITC" panose="020B0805030504020804" pitchFamily="34" charset="0"/>
              </a:rPr>
              <a:t>Relacional</a:t>
            </a:r>
            <a:endParaRPr lang="en-US" altLang="en-US" sz="2400" dirty="0">
              <a:solidFill>
                <a:srgbClr val="B2FF65"/>
              </a:solidFill>
              <a:latin typeface="Eras Demi ITC" panose="020B0805030504020804" pitchFamily="34" charset="0"/>
            </a:endParaRPr>
          </a:p>
        </p:txBody>
      </p:sp>
      <p:sp>
        <p:nvSpPr>
          <p:cNvPr id="2" name="Slide Number Placeholder 1">
            <a:extLst>
              <a:ext uri="{FF2B5EF4-FFF2-40B4-BE49-F238E27FC236}">
                <a16:creationId xmlns:a16="http://schemas.microsoft.com/office/drawing/2014/main" id="{C0C77027-3672-45DF-B299-756CBC844923}"/>
              </a:ext>
            </a:extLst>
          </p:cNvPr>
          <p:cNvSpPr>
            <a:spLocks noGrp="1"/>
          </p:cNvSpPr>
          <p:nvPr>
            <p:ph type="sldNum" sz="quarter" idx="12"/>
          </p:nvPr>
        </p:nvSpPr>
        <p:spPr/>
        <p:txBody>
          <a:bodyPr/>
          <a:lstStyle/>
          <a:p>
            <a:pPr>
              <a:defRPr/>
            </a:pPr>
            <a:fld id="{958A0A8E-950B-4C30-B415-BECF6DBDA419}" type="slidenum">
              <a:rPr lang="en-US" altLang="en-US" smtClean="0"/>
              <a:pPr>
                <a:defRPr/>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dissolve">
                                      <p:cBhvr>
                                        <p:cTn id="7" dur="5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 calcmode="lin" valueType="num">
                                      <p:cBhvr additive="base">
                                        <p:cTn id="12"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6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6739">
                                            <p:txEl>
                                              <p:pRg st="1" end="1"/>
                                            </p:txEl>
                                          </p:spTgt>
                                        </p:tgtEl>
                                        <p:attrNameLst>
                                          <p:attrName>style.visibility</p:attrName>
                                        </p:attrNameLst>
                                      </p:cBhvr>
                                      <p:to>
                                        <p:strVal val="visible"/>
                                      </p:to>
                                    </p:set>
                                    <p:anim calcmode="lin" valueType="num">
                                      <p:cBhvr additive="base">
                                        <p:cTn id="18"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6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116740"/>
                                        </p:tgtEl>
                                        <p:attrNameLst>
                                          <p:attrName>style.visibility</p:attrName>
                                        </p:attrNameLst>
                                      </p:cBhvr>
                                      <p:to>
                                        <p:strVal val="visible"/>
                                      </p:to>
                                    </p:set>
                                    <p:animEffect transition="in" filter="randombar(vertical)">
                                      <p:cBhvr>
                                        <p:cTn id="24"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B9754938-DA67-433F-B4D8-9442ED5EFC2D}"/>
              </a:ext>
            </a:extLst>
          </p:cNvPr>
          <p:cNvSpPr>
            <a:spLocks noGrp="1" noChangeArrowheads="1"/>
          </p:cNvSpPr>
          <p:nvPr>
            <p:ph type="title"/>
          </p:nvPr>
        </p:nvSpPr>
        <p:spPr/>
        <p:txBody>
          <a:bodyPr/>
          <a:lstStyle/>
          <a:p>
            <a:pPr eaLnBrk="1" hangingPunct="1">
              <a:defRPr/>
            </a:pPr>
            <a:r>
              <a:rPr lang="en-US" altLang="en-US" sz="4800" dirty="0">
                <a:solidFill>
                  <a:schemeClr val="hlink"/>
                </a:solidFill>
                <a:latin typeface="Matura MT Script Capitals" pitchFamily="66" charset="0"/>
              </a:rPr>
              <a:t>El </a:t>
            </a:r>
            <a:r>
              <a:rPr lang="en-US" altLang="en-US" sz="4800" dirty="0" err="1">
                <a:solidFill>
                  <a:schemeClr val="hlink"/>
                </a:solidFill>
                <a:latin typeface="Matura MT Script Capitals" pitchFamily="66" charset="0"/>
              </a:rPr>
              <a:t>Lenguaje</a:t>
            </a:r>
            <a:r>
              <a:rPr lang="en-US" altLang="en-US" sz="4800" dirty="0">
                <a:solidFill>
                  <a:schemeClr val="hlink"/>
                </a:solidFill>
                <a:latin typeface="Matura MT Script Capitals" pitchFamily="66" charset="0"/>
              </a:rPr>
              <a:t> de la </a:t>
            </a:r>
            <a:r>
              <a:rPr lang="en-US" altLang="en-US" sz="4800" dirty="0" err="1">
                <a:solidFill>
                  <a:schemeClr val="hlink"/>
                </a:solidFill>
                <a:latin typeface="Matura MT Script Capitals" pitchFamily="66" charset="0"/>
              </a:rPr>
              <a:t>Humanidad</a:t>
            </a:r>
            <a:endParaRPr lang="en-US" altLang="en-US" sz="4800" dirty="0">
              <a:solidFill>
                <a:schemeClr val="hlink"/>
              </a:solidFill>
              <a:latin typeface="Matura MT Script Capitals" pitchFamily="66" charset="0"/>
            </a:endParaRPr>
          </a:p>
        </p:txBody>
      </p:sp>
      <p:sp>
        <p:nvSpPr>
          <p:cNvPr id="117763" name="Rectangle 3">
            <a:extLst>
              <a:ext uri="{FF2B5EF4-FFF2-40B4-BE49-F238E27FC236}">
                <a16:creationId xmlns:a16="http://schemas.microsoft.com/office/drawing/2014/main" id="{815A53D0-EEB1-40CA-8900-9DE238CD9B86}"/>
              </a:ext>
            </a:extLst>
          </p:cNvPr>
          <p:cNvSpPr>
            <a:spLocks noGrp="1" noChangeArrowheads="1"/>
          </p:cNvSpPr>
          <p:nvPr>
            <p:ph type="body" idx="1"/>
          </p:nvPr>
        </p:nvSpPr>
        <p:spPr>
          <a:xfrm>
            <a:off x="457200" y="1600200"/>
            <a:ext cx="8229600" cy="1752600"/>
          </a:xfrm>
          <a:gradFill rotWithShape="1">
            <a:gsLst>
              <a:gs pos="0">
                <a:schemeClr val="accent1"/>
              </a:gs>
              <a:gs pos="50000">
                <a:srgbClr val="FF9933"/>
              </a:gs>
              <a:gs pos="100000">
                <a:schemeClr val="accent1"/>
              </a:gs>
            </a:gsLst>
            <a:lin ang="0" scaled="1"/>
          </a:gradFill>
          <a:ln>
            <a:solidFill>
              <a:schemeClr val="tx1"/>
            </a:solidFill>
            <a:miter lim="800000"/>
            <a:headEnd/>
            <a:tailEnd/>
          </a:ln>
        </p:spPr>
        <p:txBody>
          <a:bodyPr/>
          <a:lstStyle/>
          <a:p>
            <a:pPr algn="ctr" eaLnBrk="1" hangingPunct="1">
              <a:buNone/>
              <a:defRPr/>
            </a:pPr>
            <a:r>
              <a:rPr lang="en-US" altLang="en-US" sz="4400" dirty="0" err="1">
                <a:solidFill>
                  <a:srgbClr val="000000"/>
                </a:solidFill>
                <a:effectLst/>
                <a:latin typeface="HebrewTh" pitchFamily="2" charset="0"/>
              </a:rPr>
              <a:t>MdAxA</a:t>
            </a:r>
            <a:r>
              <a:rPr lang="en-US" altLang="en-US" sz="2400" dirty="0">
                <a:solidFill>
                  <a:srgbClr val="000000"/>
                </a:solidFill>
                <a:effectLst/>
                <a:latin typeface="Comic Sans MS" panose="030F0702030302020204" pitchFamily="66" charset="0"/>
              </a:rPr>
              <a:t> </a:t>
            </a:r>
            <a:r>
              <a:rPr lang="en-US" altLang="en-US" dirty="0">
                <a:solidFill>
                  <a:srgbClr val="000000"/>
                </a:solidFill>
                <a:effectLst/>
                <a:latin typeface="Comic Sans MS" panose="030F0702030302020204" pitchFamily="66" charset="0"/>
              </a:rPr>
              <a:t>(</a:t>
            </a:r>
            <a:r>
              <a:rPr lang="en-US" altLang="en-US" dirty="0" err="1">
                <a:solidFill>
                  <a:srgbClr val="000000"/>
                </a:solidFill>
                <a:effectLst/>
                <a:latin typeface="Comic Sans MS" panose="030F0702030302020204" pitchFamily="66" charset="0"/>
              </a:rPr>
              <a:t>adán</a:t>
            </a:r>
            <a:r>
              <a:rPr lang="en-US" altLang="en-US" dirty="0">
                <a:solidFill>
                  <a:srgbClr val="000000"/>
                </a:solidFill>
                <a:effectLst/>
                <a:latin typeface="Comic Sans MS" panose="030F0702030302020204" pitchFamily="66" charset="0"/>
              </a:rPr>
              <a:t>)</a:t>
            </a:r>
          </a:p>
          <a:p>
            <a:pPr algn="ctr" eaLnBrk="1" hangingPunct="1">
              <a:buFont typeface="Wingdings" panose="05000000000000000000" pitchFamily="2" charset="2"/>
              <a:buNone/>
              <a:defRPr/>
            </a:pPr>
            <a:r>
              <a:rPr lang="en-US" altLang="en-US" sz="2800" dirty="0" err="1">
                <a:solidFill>
                  <a:srgbClr val="000000"/>
                </a:solidFill>
                <a:effectLst/>
                <a:latin typeface="Comic Sans MS" panose="030F0702030302020204" pitchFamily="66" charset="0"/>
              </a:rPr>
              <a:t>Derivado</a:t>
            </a:r>
            <a:r>
              <a:rPr lang="en-US" altLang="en-US" sz="2800" dirty="0">
                <a:solidFill>
                  <a:srgbClr val="000000"/>
                </a:solidFill>
                <a:effectLst/>
                <a:latin typeface="Comic Sans MS" panose="030F0702030302020204" pitchFamily="66" charset="0"/>
              </a:rPr>
              <a:t> de la palabra </a:t>
            </a:r>
            <a:r>
              <a:rPr lang="en-US" altLang="en-US" sz="4000" dirty="0" err="1">
                <a:solidFill>
                  <a:srgbClr val="000000"/>
                </a:solidFill>
                <a:effectLst/>
                <a:latin typeface="HebrewTh" pitchFamily="2" charset="0"/>
              </a:rPr>
              <a:t>hmAdAx</a:t>
            </a:r>
            <a:r>
              <a:rPr lang="en-US" altLang="en-US" sz="4000" dirty="0">
                <a:solidFill>
                  <a:srgbClr val="000000"/>
                </a:solidFill>
                <a:effectLst/>
                <a:latin typeface="HebrewTh" pitchFamily="2" charset="0"/>
              </a:rPr>
              <a:t>#</a:t>
            </a:r>
            <a:r>
              <a:rPr lang="en-US" altLang="en-US" sz="2800" dirty="0">
                <a:solidFill>
                  <a:srgbClr val="000000"/>
                </a:solidFill>
                <a:effectLst/>
                <a:latin typeface="Comic Sans MS" panose="030F0702030302020204" pitchFamily="66" charset="0"/>
              </a:rPr>
              <a:t> (= </a:t>
            </a:r>
            <a:r>
              <a:rPr lang="en-US" altLang="en-US" sz="2800" dirty="0" err="1">
                <a:solidFill>
                  <a:srgbClr val="000000"/>
                </a:solidFill>
                <a:effectLst/>
                <a:latin typeface="Comic Sans MS" panose="030F0702030302020204" pitchFamily="66" charset="0"/>
              </a:rPr>
              <a:t>suelo</a:t>
            </a:r>
            <a:r>
              <a:rPr lang="en-US" altLang="en-US" sz="2800" dirty="0">
                <a:solidFill>
                  <a:srgbClr val="000000"/>
                </a:solidFill>
                <a:effectLst/>
                <a:latin typeface="Comic Sans MS" panose="030F0702030302020204" pitchFamily="66" charset="0"/>
              </a:rPr>
              <a:t>/tierra)</a:t>
            </a:r>
            <a:endParaRPr lang="en-US" altLang="en-US" sz="4000" dirty="0">
              <a:solidFill>
                <a:srgbClr val="000000"/>
              </a:solidFill>
              <a:effectLst/>
              <a:latin typeface="HebrewTh" pitchFamily="2" charset="0"/>
            </a:endParaRPr>
          </a:p>
        </p:txBody>
      </p:sp>
      <p:sp>
        <p:nvSpPr>
          <p:cNvPr id="117764" name="Text Box 4">
            <a:extLst>
              <a:ext uri="{FF2B5EF4-FFF2-40B4-BE49-F238E27FC236}">
                <a16:creationId xmlns:a16="http://schemas.microsoft.com/office/drawing/2014/main" id="{712623D8-2BFE-4547-B40F-652212F4C3A1}"/>
              </a:ext>
            </a:extLst>
          </p:cNvPr>
          <p:cNvSpPr txBox="1">
            <a:spLocks noChangeArrowheads="1"/>
          </p:cNvSpPr>
          <p:nvPr/>
        </p:nvSpPr>
        <p:spPr bwMode="auto">
          <a:xfrm>
            <a:off x="304800" y="3733800"/>
            <a:ext cx="8534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Blip>
                <a:blip r:embed="rId2"/>
              </a:buBlip>
            </a:pPr>
            <a:r>
              <a:rPr lang="es-ES" altLang="en-US" sz="2400" i="1" dirty="0">
                <a:latin typeface="Comic Sans MS" panose="030F0702030302020204" pitchFamily="66" charset="0"/>
              </a:rPr>
              <a:t>Puede referirse al primer humano, ya sea genéricamente (es decir, "el humano") o por su nombre propio (es decir, "Adán")</a:t>
            </a:r>
          </a:p>
          <a:p>
            <a:pPr eaLnBrk="1" hangingPunct="1">
              <a:spcBef>
                <a:spcPct val="50000"/>
              </a:spcBef>
              <a:buClrTx/>
              <a:buSzTx/>
              <a:buFontTx/>
              <a:buBlip>
                <a:blip r:embed="rId2"/>
              </a:buBlip>
            </a:pPr>
            <a:r>
              <a:rPr lang="en-US" altLang="en-US" sz="2400" i="1" dirty="0">
                <a:latin typeface="Comic Sans MS" panose="030F0702030302020204" pitchFamily="66" charset="0"/>
              </a:rPr>
              <a:t> </a:t>
            </a:r>
            <a:r>
              <a:rPr lang="es-ES" altLang="en-US" sz="2400" i="1" dirty="0">
                <a:latin typeface="Comic Sans MS" panose="030F0702030302020204" pitchFamily="66" charset="0"/>
              </a:rPr>
              <a:t>Puede referirse a la raza humana colectivamente </a:t>
            </a:r>
            <a:r>
              <a:rPr lang="en-US" altLang="en-US" sz="2400" i="1" dirty="0">
                <a:latin typeface="Comic Sans MS" panose="030F0702030302020204" pitchFamily="66" charset="0"/>
              </a:rPr>
              <a:t>(1:26)</a:t>
            </a:r>
          </a:p>
          <a:p>
            <a:pPr eaLnBrk="1" hangingPunct="1">
              <a:spcBef>
                <a:spcPct val="50000"/>
              </a:spcBef>
              <a:buClrTx/>
              <a:buSzTx/>
              <a:buFontTx/>
              <a:buBlip>
                <a:blip r:embed="rId2"/>
              </a:buBlip>
            </a:pPr>
            <a:r>
              <a:rPr lang="en-US" altLang="en-US" sz="2400" i="1" dirty="0">
                <a:latin typeface="Comic Sans MS" panose="030F0702030302020204" pitchFamily="66" charset="0"/>
              </a:rPr>
              <a:t> </a:t>
            </a:r>
            <a:r>
              <a:rPr lang="es-ES" altLang="en-US" sz="2400" i="1" dirty="0">
                <a:latin typeface="Comic Sans MS" panose="030F0702030302020204" pitchFamily="66" charset="0"/>
              </a:rPr>
              <a:t>Puede referirse al primer hombre y primera mujer colectivamente </a:t>
            </a:r>
            <a:r>
              <a:rPr lang="en-US" altLang="en-US" sz="2400" i="1" dirty="0">
                <a:latin typeface="Comic Sans MS" panose="030F0702030302020204" pitchFamily="66" charset="0"/>
              </a:rPr>
              <a:t>(5:2)</a:t>
            </a:r>
          </a:p>
        </p:txBody>
      </p:sp>
      <p:sp>
        <p:nvSpPr>
          <p:cNvPr id="2" name="Slide Number Placeholder 1">
            <a:extLst>
              <a:ext uri="{FF2B5EF4-FFF2-40B4-BE49-F238E27FC236}">
                <a16:creationId xmlns:a16="http://schemas.microsoft.com/office/drawing/2014/main" id="{951C0325-4E4C-4267-8F1B-40DFA4FA0505}"/>
              </a:ext>
            </a:extLst>
          </p:cNvPr>
          <p:cNvSpPr>
            <a:spLocks noGrp="1"/>
          </p:cNvSpPr>
          <p:nvPr>
            <p:ph type="sldNum" sz="quarter" idx="12"/>
          </p:nvPr>
        </p:nvSpPr>
        <p:spPr/>
        <p:txBody>
          <a:bodyPr/>
          <a:lstStyle/>
          <a:p>
            <a:pPr>
              <a:defRPr/>
            </a:pPr>
            <a:fld id="{6FB7F109-F770-4A67-A698-5C4ABD5A4E0F}" type="slidenum">
              <a:rPr lang="en-US" altLang="en-US" smtClean="0"/>
              <a:pPr>
                <a:defRPr/>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17763">
                                            <p:bg/>
                                          </p:spTgt>
                                        </p:tgtEl>
                                        <p:attrNameLst>
                                          <p:attrName>style.visibility</p:attrName>
                                        </p:attrNameLst>
                                      </p:cBhvr>
                                      <p:to>
                                        <p:strVal val="visible"/>
                                      </p:to>
                                    </p:set>
                                    <p:animEffect transition="in" filter="randombar(vertical)">
                                      <p:cBhvr>
                                        <p:cTn id="7" dur="500"/>
                                        <p:tgtEl>
                                          <p:spTgt spid="11776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17763">
                                            <p:txEl>
                                              <p:pRg st="0" end="0"/>
                                            </p:txEl>
                                          </p:spTgt>
                                        </p:tgtEl>
                                        <p:attrNameLst>
                                          <p:attrName>style.visibility</p:attrName>
                                        </p:attrNameLst>
                                      </p:cBhvr>
                                      <p:to>
                                        <p:strVal val="visible"/>
                                      </p:to>
                                    </p:set>
                                    <p:animEffect transition="in" filter="randombar(vertical)">
                                      <p:cBhvr>
                                        <p:cTn id="10" dur="500"/>
                                        <p:tgtEl>
                                          <p:spTgt spid="117763">
                                            <p:txEl>
                                              <p:pRg st="0" end="0"/>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Effect transition="in" filter="randombar(vertical)">
                                      <p:cBhvr>
                                        <p:cTn id="13" dur="500"/>
                                        <p:tgtEl>
                                          <p:spTgt spid="11776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7764">
                                            <p:txEl>
                                              <p:pRg st="0" end="0"/>
                                            </p:txEl>
                                          </p:spTgt>
                                        </p:tgtEl>
                                        <p:attrNameLst>
                                          <p:attrName>style.visibility</p:attrName>
                                        </p:attrNameLst>
                                      </p:cBhvr>
                                      <p:to>
                                        <p:strVal val="visible"/>
                                      </p:to>
                                    </p:set>
                                    <p:anim calcmode="lin" valueType="num">
                                      <p:cBhvr additive="base">
                                        <p:cTn id="18" dur="500" fill="hold"/>
                                        <p:tgtEl>
                                          <p:spTgt spid="11776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77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7764">
                                            <p:txEl>
                                              <p:pRg st="1" end="1"/>
                                            </p:txEl>
                                          </p:spTgt>
                                        </p:tgtEl>
                                        <p:attrNameLst>
                                          <p:attrName>style.visibility</p:attrName>
                                        </p:attrNameLst>
                                      </p:cBhvr>
                                      <p:to>
                                        <p:strVal val="visible"/>
                                      </p:to>
                                    </p:set>
                                    <p:anim calcmode="lin" valueType="num">
                                      <p:cBhvr additive="base">
                                        <p:cTn id="24" dur="500" fill="hold"/>
                                        <p:tgtEl>
                                          <p:spTgt spid="11776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77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7764">
                                            <p:txEl>
                                              <p:pRg st="2" end="2"/>
                                            </p:txEl>
                                          </p:spTgt>
                                        </p:tgtEl>
                                        <p:attrNameLst>
                                          <p:attrName>style.visibility</p:attrName>
                                        </p:attrNameLst>
                                      </p:cBhvr>
                                      <p:to>
                                        <p:strVal val="visible"/>
                                      </p:to>
                                    </p:set>
                                    <p:anim calcmode="lin" valueType="num">
                                      <p:cBhvr additive="base">
                                        <p:cTn id="30" dur="500" fill="hold"/>
                                        <p:tgtEl>
                                          <p:spTgt spid="11776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77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9EE34F6D-26FB-4E82-9623-27CB7CF601B1}"/>
              </a:ext>
            </a:extLst>
          </p:cNvPr>
          <p:cNvSpPr>
            <a:spLocks noGrp="1" noChangeArrowheads="1"/>
          </p:cNvSpPr>
          <p:nvPr>
            <p:ph type="title"/>
          </p:nvPr>
        </p:nvSpPr>
        <p:spPr/>
        <p:txBody>
          <a:bodyPr/>
          <a:lstStyle/>
          <a:p>
            <a:pPr eaLnBrk="1" hangingPunct="1">
              <a:defRPr/>
            </a:pPr>
            <a:r>
              <a:rPr lang="en-US" altLang="en-US" sz="6000" dirty="0">
                <a:solidFill>
                  <a:schemeClr val="hlink"/>
                </a:solidFill>
                <a:latin typeface="Matura MT Script Capitals" pitchFamily="66" charset="0"/>
              </a:rPr>
              <a:t>Humanos y </a:t>
            </a:r>
            <a:r>
              <a:rPr lang="en-US" altLang="en-US" sz="6000" dirty="0" err="1">
                <a:solidFill>
                  <a:schemeClr val="hlink"/>
                </a:solidFill>
                <a:latin typeface="Matura MT Script Capitals" pitchFamily="66" charset="0"/>
              </a:rPr>
              <a:t>género</a:t>
            </a:r>
            <a:br>
              <a:rPr lang="en-US" altLang="en-US" sz="6000" dirty="0">
                <a:solidFill>
                  <a:schemeClr val="hlink"/>
                </a:solidFill>
                <a:latin typeface="Matura MT Script Capitals" pitchFamily="66" charset="0"/>
              </a:rPr>
            </a:br>
            <a:r>
              <a:rPr lang="en-US" altLang="en-US" sz="2800" dirty="0">
                <a:solidFill>
                  <a:schemeClr val="hlink"/>
                </a:solidFill>
                <a:latin typeface="Comic Sans MS" panose="030F0702030302020204" pitchFamily="66" charset="0"/>
              </a:rPr>
              <a:t>1:1—2:4a</a:t>
            </a:r>
            <a:endParaRPr lang="en-US" altLang="en-US" sz="2800" dirty="0">
              <a:solidFill>
                <a:schemeClr val="hlink"/>
              </a:solidFill>
              <a:latin typeface="Matura MT Script Capitals" pitchFamily="66" charset="0"/>
            </a:endParaRPr>
          </a:p>
        </p:txBody>
      </p:sp>
      <p:sp>
        <p:nvSpPr>
          <p:cNvPr id="118787" name="Rectangle 3">
            <a:extLst>
              <a:ext uri="{FF2B5EF4-FFF2-40B4-BE49-F238E27FC236}">
                <a16:creationId xmlns:a16="http://schemas.microsoft.com/office/drawing/2014/main" id="{31B8736E-12BB-4A7F-A0F5-606EF961C658}"/>
              </a:ext>
            </a:extLst>
          </p:cNvPr>
          <p:cNvSpPr>
            <a:spLocks noGrp="1" noChangeArrowheads="1"/>
          </p:cNvSpPr>
          <p:nvPr>
            <p:ph type="body" idx="1"/>
          </p:nvPr>
        </p:nvSpPr>
        <p:spPr/>
        <p:txBody>
          <a:bodyPr/>
          <a:lstStyle/>
          <a:p>
            <a:pPr eaLnBrk="1" hangingPunct="1">
              <a:buNone/>
              <a:defRPr/>
            </a:pPr>
            <a:r>
              <a:rPr lang="en-US" altLang="en-US" dirty="0" err="1">
                <a:solidFill>
                  <a:srgbClr val="FFFF99"/>
                </a:solidFill>
                <a:latin typeface="HebrewTh" pitchFamily="2" charset="0"/>
              </a:rPr>
              <a:t>MdAxA</a:t>
            </a:r>
            <a:r>
              <a:rPr lang="en-US" altLang="en-US" dirty="0">
                <a:solidFill>
                  <a:srgbClr val="FFFF99"/>
                </a:solidFill>
                <a:latin typeface="Comic Sans MS" panose="030F0702030302020204" pitchFamily="66" charset="0"/>
              </a:rPr>
              <a:t> </a:t>
            </a:r>
            <a:r>
              <a:rPr lang="en-US" altLang="en-US" sz="2800" dirty="0">
                <a:solidFill>
                  <a:srgbClr val="FFFF99"/>
                </a:solidFill>
                <a:latin typeface="Comic Sans MS" panose="030F0702030302020204" pitchFamily="66" charset="0"/>
              </a:rPr>
              <a:t>(</a:t>
            </a:r>
            <a:r>
              <a:rPr lang="en-US" altLang="en-US" sz="2800" dirty="0" err="1">
                <a:solidFill>
                  <a:srgbClr val="FFFF99"/>
                </a:solidFill>
                <a:latin typeface="Comic Sans MS" panose="030F0702030302020204" pitchFamily="66" charset="0"/>
              </a:rPr>
              <a:t>adán</a:t>
            </a:r>
            <a:r>
              <a:rPr lang="en-US" altLang="en-US" sz="2800" dirty="0">
                <a:solidFill>
                  <a:srgbClr val="FFFF99"/>
                </a:solidFill>
                <a:latin typeface="Comic Sans MS" panose="030F0702030302020204" pitchFamily="66" charset="0"/>
              </a:rPr>
              <a:t>) = </a:t>
            </a:r>
            <a:r>
              <a:rPr lang="es-ES" altLang="en-US" sz="2800" dirty="0">
                <a:solidFill>
                  <a:srgbClr val="FFFF99"/>
                </a:solidFill>
                <a:latin typeface="Comic Sans MS" panose="030F0702030302020204" pitchFamily="66" charset="0"/>
              </a:rPr>
              <a:t>palabra genérica para "humano" o "humanidad" (no es específico de género)</a:t>
            </a:r>
            <a:r>
              <a:rPr lang="es-ES" altLang="en-US" sz="2400" i="1" dirty="0">
                <a:latin typeface="Comic Sans MS" panose="030F0702030302020204" pitchFamily="66" charset="0"/>
              </a:rPr>
              <a:t> No funciona como un nombre propio en Ge. 1: 26-27a, ya que tiene el artículo hebreo definido.</a:t>
            </a:r>
          </a:p>
          <a:p>
            <a:pPr eaLnBrk="1" hangingPunct="1">
              <a:defRPr/>
            </a:pPr>
            <a:r>
              <a:rPr lang="es-ES" altLang="en-US" sz="2400" i="1" dirty="0">
                <a:latin typeface="Comic Sans MS" panose="030F0702030302020204" pitchFamily="66" charset="0"/>
              </a:rPr>
              <a:t>El uso de pronombres plurales implica que la traducción apropiada es "humanidad".</a:t>
            </a:r>
          </a:p>
          <a:p>
            <a:pPr eaLnBrk="1" hangingPunct="1">
              <a:defRPr/>
            </a:pPr>
            <a:r>
              <a:rPr lang="es-ES" altLang="en-US" sz="2400" i="1" dirty="0">
                <a:latin typeface="Comic Sans MS" panose="030F0702030302020204" pitchFamily="66" charset="0"/>
              </a:rPr>
              <a:t>Los términos específicos de género en</a:t>
            </a:r>
            <a:r>
              <a:rPr lang="en-US" altLang="en-US" sz="2400" i="1" dirty="0">
                <a:latin typeface="Comic Sans MS" panose="030F0702030302020204" pitchFamily="66" charset="0"/>
              </a:rPr>
              <a:t> 1:27b </a:t>
            </a:r>
            <a:r>
              <a:rPr lang="en-US" altLang="en-US" dirty="0" err="1">
                <a:latin typeface="HebrewTh" pitchFamily="2" charset="0"/>
              </a:rPr>
              <a:t>rkAz</a:t>
            </a:r>
            <a:r>
              <a:rPr lang="en-US" altLang="en-US" dirty="0">
                <a:latin typeface="HebrewTh" pitchFamily="2" charset="0"/>
              </a:rPr>
              <a:t>!</a:t>
            </a:r>
            <a:r>
              <a:rPr lang="en-US" altLang="en-US" sz="2400" dirty="0">
                <a:latin typeface="Comic Sans MS" panose="030F0702030302020204" pitchFamily="66" charset="0"/>
              </a:rPr>
              <a:t> </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masculino</a:t>
            </a:r>
            <a:r>
              <a:rPr lang="en-US" altLang="en-US" sz="2400" i="1" dirty="0">
                <a:latin typeface="Comic Sans MS" panose="030F0702030302020204" pitchFamily="66" charset="0"/>
              </a:rPr>
              <a:t>) y  </a:t>
            </a:r>
            <a:r>
              <a:rPr lang="en-US" altLang="en-US" dirty="0">
                <a:latin typeface="HebrewTh" pitchFamily="2" charset="0"/>
              </a:rPr>
              <a:t>hbAq2n4.</a:t>
            </a:r>
            <a:r>
              <a:rPr lang="en-US" altLang="en-US" sz="2400" dirty="0">
                <a:latin typeface="Comic Sans MS" panose="030F0702030302020204" pitchFamily="66" charset="0"/>
              </a:rPr>
              <a:t> </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feminino</a:t>
            </a:r>
            <a:r>
              <a:rPr lang="en-US" altLang="en-US" sz="2400" i="1" dirty="0">
                <a:latin typeface="Comic Sans MS" panose="030F0702030302020204" pitchFamily="66" charset="0"/>
              </a:rPr>
              <a:t>) </a:t>
            </a:r>
            <a:r>
              <a:rPr lang="es-ES" altLang="en-US" sz="2400" i="1" dirty="0">
                <a:latin typeface="Comic Sans MS" panose="030F0702030302020204" pitchFamily="66" charset="0"/>
              </a:rPr>
              <a:t>están vinculados a la imagen divina, lo que implica que tanto la masculinidad como la feminidad son reflejos de la personalidad de Dios.</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603C312C-557E-4432-BA0B-61D8D848A4CA}"/>
              </a:ext>
            </a:extLst>
          </p:cNvPr>
          <p:cNvSpPr>
            <a:spLocks noGrp="1"/>
          </p:cNvSpPr>
          <p:nvPr>
            <p:ph type="sldNum" sz="quarter" idx="12"/>
          </p:nvPr>
        </p:nvSpPr>
        <p:spPr/>
        <p:txBody>
          <a:bodyPr/>
          <a:lstStyle/>
          <a:p>
            <a:pPr>
              <a:defRPr/>
            </a:pPr>
            <a:fld id="{97DEC0AF-46B9-4B8D-A912-DDC9DA0C6AEB}" type="slidenum">
              <a:rPr lang="en-US" altLang="en-US" smtClean="0"/>
              <a:pPr>
                <a:defRPr/>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87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4FDAB58-1A54-401B-9933-451E500613E9}"/>
              </a:ext>
            </a:extLst>
          </p:cNvPr>
          <p:cNvSpPr>
            <a:spLocks noGrp="1" noChangeArrowheads="1"/>
          </p:cNvSpPr>
          <p:nvPr>
            <p:ph type="title"/>
          </p:nvPr>
        </p:nvSpPr>
        <p:spPr>
          <a:xfrm>
            <a:off x="152400" y="277813"/>
            <a:ext cx="8229600" cy="1139825"/>
          </a:xfrm>
        </p:spPr>
        <p:txBody>
          <a:bodyPr/>
          <a:lstStyle/>
          <a:p>
            <a:pPr eaLnBrk="1" hangingPunct="1">
              <a:defRPr/>
            </a:pPr>
            <a:r>
              <a:rPr lang="en-US" altLang="en-US" sz="4000" dirty="0">
                <a:solidFill>
                  <a:schemeClr val="hlink"/>
                </a:solidFill>
                <a:latin typeface="Eras Bold ITC" pitchFamily="34" charset="0"/>
              </a:rPr>
              <a:t>La Segunda </a:t>
            </a:r>
            <a:r>
              <a:rPr lang="en-US" altLang="en-US" sz="4000" dirty="0" err="1">
                <a:solidFill>
                  <a:schemeClr val="hlink"/>
                </a:solidFill>
                <a:latin typeface="Eras Bold ITC" pitchFamily="34" charset="0"/>
              </a:rPr>
              <a:t>Cuenta</a:t>
            </a:r>
            <a:r>
              <a:rPr lang="en-US" altLang="en-US" sz="4000" dirty="0">
                <a:solidFill>
                  <a:schemeClr val="hlink"/>
                </a:solidFill>
                <a:latin typeface="Eras Bold ITC" pitchFamily="34" charset="0"/>
              </a:rPr>
              <a:t> de </a:t>
            </a:r>
            <a:r>
              <a:rPr lang="en-US" altLang="en-US" sz="4000" dirty="0" err="1">
                <a:solidFill>
                  <a:schemeClr val="hlink"/>
                </a:solidFill>
                <a:latin typeface="Eras Bold ITC" pitchFamily="34" charset="0"/>
              </a:rPr>
              <a:t>Creación</a:t>
            </a:r>
            <a:endParaRPr lang="en-US" altLang="en-US" sz="4000" dirty="0">
              <a:solidFill>
                <a:schemeClr val="hlink"/>
              </a:solidFill>
              <a:latin typeface="Eras Bold ITC" pitchFamily="34" charset="0"/>
            </a:endParaRPr>
          </a:p>
        </p:txBody>
      </p:sp>
      <p:sp>
        <p:nvSpPr>
          <p:cNvPr id="119811" name="Rectangle 3">
            <a:extLst>
              <a:ext uri="{FF2B5EF4-FFF2-40B4-BE49-F238E27FC236}">
                <a16:creationId xmlns:a16="http://schemas.microsoft.com/office/drawing/2014/main" id="{533C6FE1-5FFC-42F2-B315-176EA40739F7}"/>
              </a:ext>
            </a:extLst>
          </p:cNvPr>
          <p:cNvSpPr>
            <a:spLocks noGrp="1" noChangeArrowheads="1"/>
          </p:cNvSpPr>
          <p:nvPr>
            <p:ph type="body" idx="1"/>
          </p:nvPr>
        </p:nvSpPr>
        <p:spPr/>
        <p:txBody>
          <a:bodyPr/>
          <a:lstStyle/>
          <a:p>
            <a:pPr eaLnBrk="1" hangingPunct="1">
              <a:buNone/>
              <a:defRPr/>
            </a:pPr>
            <a:r>
              <a:rPr lang="es-ES" altLang="en-US" sz="2800" dirty="0"/>
              <a:t>La perspectiva cambia en un breve quiasmo:</a:t>
            </a:r>
          </a:p>
          <a:p>
            <a:pPr eaLnBrk="1" hangingPunct="1">
              <a:buNone/>
              <a:defRPr/>
            </a:pPr>
            <a:r>
              <a:rPr lang="es-ES" altLang="en-US" dirty="0"/>
              <a:t>"... cielos y tierra"</a:t>
            </a:r>
            <a:r>
              <a:rPr lang="en-US" altLang="en-US" sz="2800" i="1" dirty="0"/>
              <a:t>(2:4a)</a:t>
            </a:r>
          </a:p>
          <a:p>
            <a:pPr eaLnBrk="1" hangingPunct="1">
              <a:buFont typeface="Wingdings" panose="05000000000000000000" pitchFamily="2" charset="2"/>
              <a:buNone/>
              <a:defRPr/>
            </a:pPr>
            <a:r>
              <a:rPr lang="en-US" altLang="en-US" sz="2800" i="1" dirty="0"/>
              <a:t>				   “…tierra y </a:t>
            </a:r>
            <a:r>
              <a:rPr lang="en-US" altLang="en-US" sz="2800" i="1" dirty="0" err="1"/>
              <a:t>cielos</a:t>
            </a:r>
            <a:r>
              <a:rPr lang="en-US" altLang="en-US" sz="2800" i="1" dirty="0"/>
              <a:t>” (2:4b)</a:t>
            </a:r>
          </a:p>
        </p:txBody>
      </p:sp>
      <p:sp>
        <p:nvSpPr>
          <p:cNvPr id="119812" name="Text Box 4">
            <a:extLst>
              <a:ext uri="{FF2B5EF4-FFF2-40B4-BE49-F238E27FC236}">
                <a16:creationId xmlns:a16="http://schemas.microsoft.com/office/drawing/2014/main" id="{A3AC85F8-6858-4376-A40E-489616DC10DF}"/>
              </a:ext>
            </a:extLst>
          </p:cNvPr>
          <p:cNvSpPr txBox="1">
            <a:spLocks noChangeArrowheads="1"/>
          </p:cNvSpPr>
          <p:nvPr/>
        </p:nvSpPr>
        <p:spPr bwMode="auto">
          <a:xfrm>
            <a:off x="381000" y="3886200"/>
            <a:ext cx="8382000" cy="2111375"/>
          </a:xfrm>
          <a:prstGeom prst="rect">
            <a:avLst/>
          </a:prstGeom>
          <a:gradFill rotWithShape="1">
            <a:gsLst>
              <a:gs pos="0">
                <a:srgbClr val="B65E06"/>
              </a:gs>
              <a:gs pos="50000">
                <a:srgbClr val="FF8409"/>
              </a:gs>
              <a:gs pos="100000">
                <a:srgbClr val="B65E0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s-ES" altLang="en-US" sz="4400" dirty="0">
                <a:solidFill>
                  <a:srgbClr val="000000"/>
                </a:solidFill>
                <a:effectLst>
                  <a:outerShdw blurRad="38100" dist="38100" dir="2700000" algn="tl">
                    <a:srgbClr val="FFFFFF"/>
                  </a:outerShdw>
                </a:effectLst>
                <a:latin typeface="Agency FB" pitchFamily="2" charset="0"/>
              </a:rPr>
              <a:t>Aquí, el enfoque estará en lo que significa ser humano, tanto masculino como femenino, y lo que significa estar en relación con Dios.</a:t>
            </a:r>
            <a:endParaRPr lang="en-US" altLang="en-US" sz="4400" dirty="0">
              <a:solidFill>
                <a:srgbClr val="000000"/>
              </a:solidFill>
              <a:effectLst>
                <a:outerShdw blurRad="38100" dist="38100" dir="2700000" algn="tl">
                  <a:srgbClr val="FFFFFF"/>
                </a:outerShdw>
              </a:effectLst>
              <a:latin typeface="Agency FB" pitchFamily="2" charset="0"/>
            </a:endParaRPr>
          </a:p>
        </p:txBody>
      </p:sp>
      <p:sp>
        <p:nvSpPr>
          <p:cNvPr id="2" name="Slide Number Placeholder 1">
            <a:extLst>
              <a:ext uri="{FF2B5EF4-FFF2-40B4-BE49-F238E27FC236}">
                <a16:creationId xmlns:a16="http://schemas.microsoft.com/office/drawing/2014/main" id="{300DDE0E-B7B8-42B1-AB90-88FD98F4E031}"/>
              </a:ext>
            </a:extLst>
          </p:cNvPr>
          <p:cNvSpPr>
            <a:spLocks noGrp="1"/>
          </p:cNvSpPr>
          <p:nvPr>
            <p:ph type="sldNum" sz="quarter" idx="12"/>
          </p:nvPr>
        </p:nvSpPr>
        <p:spPr/>
        <p:txBody>
          <a:bodyPr/>
          <a:lstStyle/>
          <a:p>
            <a:pPr>
              <a:defRPr/>
            </a:pPr>
            <a:fld id="{19F5DCF0-0C4F-4A68-9815-7077CC53D5FE}"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500" fill="hold"/>
                                        <p:tgtEl>
                                          <p:spTgt spid="1198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98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98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19811">
                                            <p:txEl>
                                              <p:pRg st="1" end="1"/>
                                            </p:txEl>
                                          </p:spTgt>
                                        </p:tgtEl>
                                        <p:attrNameLst>
                                          <p:attrName>style.visibility</p:attrName>
                                        </p:attrNameLst>
                                      </p:cBhvr>
                                      <p:to>
                                        <p:strVal val="visible"/>
                                      </p:to>
                                    </p:set>
                                    <p:anim calcmode="lin" valueType="num">
                                      <p:cBhvr>
                                        <p:cTn id="15" dur="500" fill="hold"/>
                                        <p:tgtEl>
                                          <p:spTgt spid="1198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198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198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19811">
                                            <p:txEl>
                                              <p:pRg st="2" end="2"/>
                                            </p:txEl>
                                          </p:spTgt>
                                        </p:tgtEl>
                                        <p:attrNameLst>
                                          <p:attrName>style.visibility</p:attrName>
                                        </p:attrNameLst>
                                      </p:cBhvr>
                                      <p:to>
                                        <p:strVal val="visible"/>
                                      </p:to>
                                    </p:set>
                                    <p:anim calcmode="lin" valueType="num">
                                      <p:cBhvr>
                                        <p:cTn id="23" dur="500" fill="hold"/>
                                        <p:tgtEl>
                                          <p:spTgt spid="1198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198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198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119812"/>
                                        </p:tgtEl>
                                        <p:attrNameLst>
                                          <p:attrName>style.visibility</p:attrName>
                                        </p:attrNameLst>
                                      </p:cBhvr>
                                      <p:to>
                                        <p:strVal val="visible"/>
                                      </p:to>
                                    </p:set>
                                    <p:animEffect transition="in" filter="randombar(vertical)">
                                      <p:cBhvr>
                                        <p:cTn id="31"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D6CBD07-1CBE-46C0-AFE1-197FAE102B8F}"/>
              </a:ext>
            </a:extLst>
          </p:cNvPr>
          <p:cNvSpPr>
            <a:spLocks noGrp="1" noChangeArrowheads="1"/>
          </p:cNvSpPr>
          <p:nvPr>
            <p:ph type="title"/>
          </p:nvPr>
        </p:nvSpPr>
        <p:spPr/>
        <p:txBody>
          <a:bodyPr/>
          <a:lstStyle/>
          <a:p>
            <a:pPr eaLnBrk="1" hangingPunct="1">
              <a:defRPr/>
            </a:pPr>
            <a:r>
              <a:rPr lang="es-ES" altLang="en-US" dirty="0">
                <a:solidFill>
                  <a:schemeClr val="hlink"/>
                </a:solidFill>
                <a:latin typeface="Matura MT Script Capitals" pitchFamily="66" charset="0"/>
              </a:rPr>
              <a:t>La Creación de la Humanidad</a:t>
            </a:r>
          </a:p>
        </p:txBody>
      </p:sp>
      <p:sp>
        <p:nvSpPr>
          <p:cNvPr id="120835" name="Rectangle 3">
            <a:extLst>
              <a:ext uri="{FF2B5EF4-FFF2-40B4-BE49-F238E27FC236}">
                <a16:creationId xmlns:a16="http://schemas.microsoft.com/office/drawing/2014/main" id="{1F1A139A-9886-41D4-836A-4037276C69E1}"/>
              </a:ext>
            </a:extLst>
          </p:cNvPr>
          <p:cNvSpPr>
            <a:spLocks noGrp="1" noChangeArrowheads="1"/>
          </p:cNvSpPr>
          <p:nvPr>
            <p:ph type="body" idx="1"/>
          </p:nvPr>
        </p:nvSpPr>
        <p:spPr>
          <a:xfrm>
            <a:off x="228600" y="1600201"/>
            <a:ext cx="8686800" cy="4419600"/>
          </a:xfrm>
        </p:spPr>
        <p:txBody>
          <a:bodyPr/>
          <a:lstStyle/>
          <a:p>
            <a:pPr eaLnBrk="1" hangingPunct="1">
              <a:buNone/>
              <a:defRPr/>
            </a:pPr>
            <a:r>
              <a:rPr lang="es-ES" altLang="en-US" sz="2800" dirty="0">
                <a:solidFill>
                  <a:srgbClr val="FFFF99"/>
                </a:solidFill>
                <a:latin typeface="Comic Sans MS" panose="030F0702030302020204" pitchFamily="66" charset="0"/>
              </a:rPr>
              <a:t>Mientras que la vida vegetal se representa como totalmente creada, la vida animada se representa como un compuesto de un elemento creado y un elemento no creado (2: 7).</a:t>
            </a:r>
            <a:endParaRPr lang="es-ES" altLang="en-US" sz="2400" i="1" dirty="0">
              <a:latin typeface="Comic Sans MS" panose="030F0702030302020204" pitchFamily="66" charset="0"/>
            </a:endParaRPr>
          </a:p>
          <a:p>
            <a:pPr eaLnBrk="1" hangingPunct="1">
              <a:defRPr/>
            </a:pPr>
            <a:r>
              <a:rPr lang="es-ES" altLang="en-US" sz="2400" i="1" dirty="0">
                <a:latin typeface="Comic Sans MS" panose="030F0702030302020204" pitchFamily="66" charset="0"/>
              </a:rPr>
              <a:t>El césped, el suelo (elemento creado)</a:t>
            </a:r>
          </a:p>
          <a:p>
            <a:pPr eaLnBrk="1" hangingPunct="1">
              <a:defRPr/>
            </a:pPr>
            <a:r>
              <a:rPr lang="es-ES" altLang="en-US" sz="2400" i="1" dirty="0">
                <a:latin typeface="Comic Sans MS" panose="030F0702030302020204" pitchFamily="66" charset="0"/>
              </a:rPr>
              <a:t>El aliento divino (elemento no creado)</a:t>
            </a:r>
          </a:p>
          <a:p>
            <a:pPr eaLnBrk="1" hangingPunct="1">
              <a:buNone/>
              <a:defRPr/>
            </a:pPr>
            <a:r>
              <a:rPr lang="es-ES" altLang="en-US" sz="2800" dirty="0">
                <a:solidFill>
                  <a:srgbClr val="FFFF99"/>
                </a:solidFill>
                <a:latin typeface="Comic Sans MS" panose="030F0702030302020204" pitchFamily="66" charset="0"/>
              </a:rPr>
              <a:t>Solo así el ser humano se convierte en un "ser vivo", y la muerte es la separación de estas dos entidades.</a:t>
            </a:r>
            <a:r>
              <a:rPr lang="en-US" altLang="en-US" sz="2800" dirty="0">
                <a:solidFill>
                  <a:srgbClr val="FFFF99"/>
                </a:solidFill>
                <a:latin typeface="Comic Sans MS" panose="030F0702030302020204" pitchFamily="66" charset="0"/>
              </a:rPr>
              <a:t>(cf. Job 34:14-15; </a:t>
            </a:r>
            <a:r>
              <a:rPr lang="en-US" altLang="en-US" sz="2800" dirty="0" err="1">
                <a:solidFill>
                  <a:srgbClr val="FFFF99"/>
                </a:solidFill>
                <a:latin typeface="Comic Sans MS" panose="030F0702030302020204" pitchFamily="66" charset="0"/>
              </a:rPr>
              <a:t>Ecl</a:t>
            </a:r>
            <a:r>
              <a:rPr lang="en-US" altLang="en-US" sz="2800" dirty="0">
                <a:solidFill>
                  <a:srgbClr val="FFFF99"/>
                </a:solidFill>
                <a:latin typeface="Comic Sans MS" panose="030F0702030302020204" pitchFamily="66" charset="0"/>
              </a:rPr>
              <a:t>. 12:7; </a:t>
            </a:r>
            <a:r>
              <a:rPr lang="en-US" altLang="en-US" sz="2800" dirty="0" err="1">
                <a:solidFill>
                  <a:srgbClr val="FFFF99"/>
                </a:solidFill>
                <a:latin typeface="Comic Sans MS" panose="030F0702030302020204" pitchFamily="66" charset="0"/>
              </a:rPr>
              <a:t>Salmos</a:t>
            </a:r>
            <a:r>
              <a:rPr lang="en-US" altLang="en-US" sz="2800" dirty="0">
                <a:solidFill>
                  <a:srgbClr val="FFFF99"/>
                </a:solidFill>
                <a:latin typeface="Comic Sans MS" panose="030F0702030302020204" pitchFamily="66" charset="0"/>
              </a:rPr>
              <a:t> 146:4; Santiago 2:26).</a:t>
            </a:r>
          </a:p>
        </p:txBody>
      </p:sp>
      <p:sp>
        <p:nvSpPr>
          <p:cNvPr id="2" name="Slide Number Placeholder 1">
            <a:extLst>
              <a:ext uri="{FF2B5EF4-FFF2-40B4-BE49-F238E27FC236}">
                <a16:creationId xmlns:a16="http://schemas.microsoft.com/office/drawing/2014/main" id="{AFE93725-98FD-4E0C-9EA5-C37D592F50F4}"/>
              </a:ext>
            </a:extLst>
          </p:cNvPr>
          <p:cNvSpPr>
            <a:spLocks noGrp="1"/>
          </p:cNvSpPr>
          <p:nvPr>
            <p:ph type="sldNum" sz="quarter" idx="12"/>
          </p:nvPr>
        </p:nvSpPr>
        <p:spPr/>
        <p:txBody>
          <a:bodyPr/>
          <a:lstStyle/>
          <a:p>
            <a:pPr>
              <a:defRPr/>
            </a:pPr>
            <a:fld id="{F90DAF54-4A74-40CA-BF6F-83B54F96B71F}" type="slidenum">
              <a:rPr lang="en-US" altLang="en-US" smtClean="0"/>
              <a:pPr>
                <a:defRPr/>
              </a:pPr>
              <a:t>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p:cTn id="7" dur="500" fill="hold"/>
                                        <p:tgtEl>
                                          <p:spTgt spid="120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083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anim calcmode="lin" valueType="num">
                                      <p:cBhvr>
                                        <p:cTn id="11" dur="500" fill="hold"/>
                                        <p:tgtEl>
                                          <p:spTgt spid="12083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208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0835">
                                            <p:txEl>
                                              <p:pRg st="3" end="3"/>
                                            </p:txEl>
                                          </p:spTgt>
                                        </p:tgtEl>
                                        <p:attrNameLst>
                                          <p:attrName>style.visibility</p:attrName>
                                        </p:attrNameLst>
                                      </p:cBhvr>
                                      <p:to>
                                        <p:strVal val="visible"/>
                                      </p:to>
                                    </p:set>
                                    <p:anim calcmode="lin" valueType="num">
                                      <p:cBhvr>
                                        <p:cTn id="17" dur="500" fill="hold"/>
                                        <p:tgtEl>
                                          <p:spTgt spid="12083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208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20835">
                                            <p:txEl>
                                              <p:pRg st="2" end="2"/>
                                            </p:txEl>
                                          </p:spTgt>
                                        </p:tgtEl>
                                        <p:attrNameLst>
                                          <p:attrName>style.visibility</p:attrName>
                                        </p:attrNameLst>
                                      </p:cBhvr>
                                      <p:to>
                                        <p:strVal val="visible"/>
                                      </p:to>
                                    </p:set>
                                    <p:anim calcmode="lin" valueType="num">
                                      <p:cBhvr>
                                        <p:cTn id="23" dur="500" fill="hold"/>
                                        <p:tgtEl>
                                          <p:spTgt spid="12083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083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FEB3DE3-E419-4F9D-99B1-65ABF9A9543C}"/>
              </a:ext>
            </a:extLst>
          </p:cNvPr>
          <p:cNvSpPr>
            <a:spLocks noGrp="1" noChangeArrowheads="1"/>
          </p:cNvSpPr>
          <p:nvPr>
            <p:ph type="title"/>
          </p:nvPr>
        </p:nvSpPr>
        <p:spPr>
          <a:xfrm>
            <a:off x="228600" y="277813"/>
            <a:ext cx="8458200" cy="1139825"/>
          </a:xfrm>
        </p:spPr>
        <p:txBody>
          <a:bodyPr/>
          <a:lstStyle/>
          <a:p>
            <a:pPr eaLnBrk="1" hangingPunct="1">
              <a:defRPr/>
            </a:pPr>
            <a:r>
              <a:rPr lang="en-US" altLang="en-US" sz="5400" dirty="0">
                <a:solidFill>
                  <a:schemeClr val="hlink"/>
                </a:solidFill>
                <a:latin typeface="Matura MT Script Capitals" pitchFamily="66" charset="0"/>
              </a:rPr>
              <a:t>Humanos y </a:t>
            </a:r>
            <a:r>
              <a:rPr lang="en-US" altLang="en-US" sz="5400" dirty="0" err="1">
                <a:solidFill>
                  <a:schemeClr val="hlink"/>
                </a:solidFill>
                <a:latin typeface="Matura MT Script Capitals" pitchFamily="66" charset="0"/>
              </a:rPr>
              <a:t>Género</a:t>
            </a:r>
            <a:r>
              <a:rPr lang="en-US" altLang="en-US" sz="4800" dirty="0">
                <a:solidFill>
                  <a:schemeClr val="hlink"/>
                </a:solidFill>
                <a:latin typeface="Matura MT Script Capitals" pitchFamily="66" charset="0"/>
              </a:rPr>
              <a:t> </a:t>
            </a:r>
            <a:r>
              <a:rPr lang="en-US" altLang="en-US" sz="2400" dirty="0">
                <a:solidFill>
                  <a:schemeClr val="hlink"/>
                </a:solidFill>
                <a:latin typeface="Comic Sans MS" panose="030F0702030302020204" pitchFamily="66" charset="0"/>
              </a:rPr>
              <a:t>2:4b-25</a:t>
            </a:r>
            <a:endParaRPr lang="en-US" altLang="en-US" sz="4800" dirty="0">
              <a:solidFill>
                <a:schemeClr val="hlink"/>
              </a:solidFill>
              <a:latin typeface="Matura MT Script Capitals" pitchFamily="66" charset="0"/>
            </a:endParaRPr>
          </a:p>
        </p:txBody>
      </p:sp>
      <p:sp>
        <p:nvSpPr>
          <p:cNvPr id="121859" name="Rectangle 3">
            <a:extLst>
              <a:ext uri="{FF2B5EF4-FFF2-40B4-BE49-F238E27FC236}">
                <a16:creationId xmlns:a16="http://schemas.microsoft.com/office/drawing/2014/main" id="{4118A2B7-3AC9-45B0-BEA9-4BD4936F06B1}"/>
              </a:ext>
            </a:extLst>
          </p:cNvPr>
          <p:cNvSpPr>
            <a:spLocks noGrp="1" noChangeArrowheads="1"/>
          </p:cNvSpPr>
          <p:nvPr>
            <p:ph type="body" idx="1"/>
          </p:nvPr>
        </p:nvSpPr>
        <p:spPr>
          <a:xfrm>
            <a:off x="685800" y="1239693"/>
            <a:ext cx="8229600" cy="3886200"/>
          </a:xfrm>
        </p:spPr>
        <p:txBody>
          <a:bodyPr/>
          <a:lstStyle/>
          <a:p>
            <a:pPr eaLnBrk="1" hangingPunct="1">
              <a:lnSpc>
                <a:spcPct val="90000"/>
              </a:lnSpc>
              <a:buNone/>
              <a:defRPr/>
            </a:pPr>
            <a:r>
              <a:rPr lang="en-US" altLang="en-US" sz="2800" dirty="0" err="1">
                <a:solidFill>
                  <a:srgbClr val="FFFF99"/>
                </a:solidFill>
                <a:latin typeface="HebrewTh" pitchFamily="2" charset="0"/>
              </a:rPr>
              <a:t>MdAxA</a:t>
            </a:r>
            <a:r>
              <a:rPr lang="en-US" altLang="en-US" sz="2800" dirty="0">
                <a:solidFill>
                  <a:srgbClr val="FFFF99"/>
                </a:solidFill>
                <a:latin typeface="HebrewTh" pitchFamily="2" charset="0"/>
              </a:rPr>
              <a:t> </a:t>
            </a:r>
            <a:r>
              <a:rPr lang="en-US" altLang="en-US" sz="2400" dirty="0">
                <a:solidFill>
                  <a:srgbClr val="FFFF99"/>
                </a:solidFill>
                <a:latin typeface="Comic Sans MS" panose="030F0702030302020204" pitchFamily="66" charset="0"/>
              </a:rPr>
              <a:t>(</a:t>
            </a:r>
            <a:r>
              <a:rPr lang="en-US" altLang="en-US" sz="2400" dirty="0" err="1">
                <a:solidFill>
                  <a:srgbClr val="FFFF99"/>
                </a:solidFill>
                <a:latin typeface="Comic Sans MS" panose="030F0702030302020204" pitchFamily="66" charset="0"/>
              </a:rPr>
              <a:t>adán</a:t>
            </a:r>
            <a:r>
              <a:rPr lang="en-US" altLang="en-US" sz="2400" dirty="0">
                <a:solidFill>
                  <a:srgbClr val="FFFF99"/>
                </a:solidFill>
                <a:latin typeface="Comic Sans MS" panose="030F0702030302020204" pitchFamily="66" charset="0"/>
              </a:rPr>
              <a:t>) = </a:t>
            </a:r>
            <a:r>
              <a:rPr lang="es-ES" altLang="en-US" sz="2400" dirty="0">
                <a:solidFill>
                  <a:srgbClr val="FFFF99"/>
                </a:solidFill>
                <a:latin typeface="Comic Sans MS" panose="030F0702030302020204" pitchFamily="66" charset="0"/>
              </a:rPr>
              <a:t>palabra genérica para "humano" o "humanidad" (no es específico de género)</a:t>
            </a:r>
            <a:endParaRPr lang="es-ES" altLang="en-US" sz="2000" i="1" dirty="0">
              <a:latin typeface="Comic Sans MS" panose="030F0702030302020204" pitchFamily="66" charset="0"/>
            </a:endParaRPr>
          </a:p>
          <a:p>
            <a:pPr lvl="1" eaLnBrk="1" hangingPunct="1">
              <a:lnSpc>
                <a:spcPct val="90000"/>
              </a:lnSpc>
              <a:defRPr/>
            </a:pPr>
            <a:r>
              <a:rPr lang="es-ES" altLang="en-US" sz="2400" i="1" dirty="0">
                <a:latin typeface="Comic Sans MS" panose="030F0702030302020204" pitchFamily="66" charset="0"/>
              </a:rPr>
              <a:t>No funciona como un nombre propio en Ge. 2: 7 ss., Ya que va acompañado del artículo definitivo.</a:t>
            </a:r>
          </a:p>
          <a:p>
            <a:pPr lvl="1" eaLnBrk="1" hangingPunct="1">
              <a:lnSpc>
                <a:spcPct val="90000"/>
              </a:lnSpc>
              <a:defRPr/>
            </a:pPr>
            <a:r>
              <a:rPr lang="es-ES" altLang="en-US" sz="2400" i="1" dirty="0">
                <a:latin typeface="Comic Sans MS" panose="030F0702030302020204" pitchFamily="66" charset="0"/>
              </a:rPr>
              <a:t>El uso de pronombres singulares implica que la traducción apropiada es "el humano".</a:t>
            </a:r>
          </a:p>
          <a:p>
            <a:pPr lvl="1" eaLnBrk="1" hangingPunct="1">
              <a:lnSpc>
                <a:spcPct val="90000"/>
              </a:lnSpc>
              <a:defRPr/>
            </a:pPr>
            <a:r>
              <a:rPr lang="es-ES" altLang="en-US" sz="2400" i="1" dirty="0">
                <a:latin typeface="Comic Sans MS" panose="030F0702030302020204" pitchFamily="66" charset="0"/>
              </a:rPr>
              <a:t>Hasta las 2: 23-24 no aparecen las palabras específicas de género:</a:t>
            </a:r>
          </a:p>
          <a:p>
            <a:pPr lvl="1" eaLnBrk="1" hangingPunct="1">
              <a:lnSpc>
                <a:spcPct val="90000"/>
              </a:lnSpc>
              <a:buFont typeface="Wingdings" panose="05000000000000000000" pitchFamily="2" charset="2"/>
              <a:buNone/>
              <a:defRPr/>
            </a:pPr>
            <a:r>
              <a:rPr lang="en-US" altLang="en-US" sz="2400" i="1" dirty="0">
                <a:latin typeface="Comic Sans MS" panose="030F0702030302020204" pitchFamily="66" charset="0"/>
              </a:rPr>
              <a:t>			</a:t>
            </a:r>
            <a:r>
              <a:rPr lang="en-US" altLang="en-US" sz="3200" dirty="0">
                <a:latin typeface="HebrewTh" pitchFamily="2" charset="0"/>
              </a:rPr>
              <a:t>hw0Axi</a:t>
            </a:r>
            <a:r>
              <a:rPr lang="en-US" altLang="en-US" sz="2400" dirty="0">
                <a:latin typeface="HebrewTh" pitchFamily="2" charset="0"/>
              </a:rPr>
              <a:t> </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feminino</a:t>
            </a:r>
            <a:r>
              <a:rPr lang="en-US" altLang="en-US" sz="2400" i="1" dirty="0">
                <a:latin typeface="Comic Sans MS" panose="030F0702030302020204" pitchFamily="66" charset="0"/>
              </a:rPr>
              <a:t>)</a:t>
            </a:r>
          </a:p>
          <a:p>
            <a:pPr lvl="1" eaLnBrk="1" hangingPunct="1">
              <a:lnSpc>
                <a:spcPct val="90000"/>
              </a:lnSpc>
              <a:buFont typeface="Wingdings" panose="05000000000000000000" pitchFamily="2" charset="2"/>
              <a:buNone/>
              <a:defRPr/>
            </a:pPr>
            <a:r>
              <a:rPr lang="en-US" altLang="en-US" sz="2400" i="1" dirty="0">
                <a:latin typeface="Comic Sans MS" panose="030F0702030302020204" pitchFamily="66" charset="0"/>
              </a:rPr>
              <a:t>			</a:t>
            </a:r>
            <a:r>
              <a:rPr lang="en-US" altLang="en-US" sz="3200" dirty="0" err="1">
                <a:latin typeface="HebrewTh" pitchFamily="2" charset="0"/>
              </a:rPr>
              <a:t>wyxi</a:t>
            </a:r>
            <a:r>
              <a:rPr lang="en-US" altLang="en-US" sz="3200" dirty="0">
                <a:latin typeface="HebrewTh" pitchFamily="2" charset="0"/>
              </a:rPr>
              <a:t> </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masculino</a:t>
            </a:r>
            <a:r>
              <a:rPr lang="en-US" altLang="en-US" sz="2400" i="1" dirty="0">
                <a:latin typeface="Comic Sans MS" panose="030F0702030302020204" pitchFamily="66" charset="0"/>
              </a:rPr>
              <a:t>)</a:t>
            </a:r>
          </a:p>
        </p:txBody>
      </p:sp>
      <p:sp>
        <p:nvSpPr>
          <p:cNvPr id="121860" name="Text Box 4">
            <a:extLst>
              <a:ext uri="{FF2B5EF4-FFF2-40B4-BE49-F238E27FC236}">
                <a16:creationId xmlns:a16="http://schemas.microsoft.com/office/drawing/2014/main" id="{0C6B6B22-DED6-4BD9-808A-73ECAB5FA05B}"/>
              </a:ext>
            </a:extLst>
          </p:cNvPr>
          <p:cNvSpPr txBox="1">
            <a:spLocks noChangeArrowheads="1"/>
          </p:cNvSpPr>
          <p:nvPr/>
        </p:nvSpPr>
        <p:spPr bwMode="auto">
          <a:xfrm>
            <a:off x="152400" y="5257800"/>
            <a:ext cx="8839200" cy="1558925"/>
          </a:xfrm>
          <a:prstGeom prst="rect">
            <a:avLst/>
          </a:prstGeom>
          <a:solidFill>
            <a:srgbClr val="333300"/>
          </a:solidFill>
          <a:ln w="63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2400" dirty="0">
                <a:solidFill>
                  <a:srgbClr val="FFCC00"/>
                </a:solidFill>
              </a:rPr>
              <a:t>El hombre y la mujer son compañeros correspondientes. Ella extrae su vida espiritual de él, y él extrae su vida física de ella. Fueron diseñados integralmente el uno para el otro (2:23; cf. 1 Co. 11: 3).</a:t>
            </a:r>
            <a:endParaRPr lang="en-US" altLang="en-US" sz="2400" dirty="0">
              <a:solidFill>
                <a:srgbClr val="FFCC00"/>
              </a:solidFill>
            </a:endParaRPr>
          </a:p>
        </p:txBody>
      </p:sp>
      <p:sp>
        <p:nvSpPr>
          <p:cNvPr id="2" name="Slide Number Placeholder 1">
            <a:extLst>
              <a:ext uri="{FF2B5EF4-FFF2-40B4-BE49-F238E27FC236}">
                <a16:creationId xmlns:a16="http://schemas.microsoft.com/office/drawing/2014/main" id="{6F3B3F46-B5E5-4FEF-89B4-F5EAC3A0204E}"/>
              </a:ext>
            </a:extLst>
          </p:cNvPr>
          <p:cNvSpPr>
            <a:spLocks noGrp="1"/>
          </p:cNvSpPr>
          <p:nvPr>
            <p:ph type="sldNum" sz="quarter" idx="12"/>
          </p:nvPr>
        </p:nvSpPr>
        <p:spPr/>
        <p:txBody>
          <a:bodyPr/>
          <a:lstStyle/>
          <a:p>
            <a:pPr>
              <a:defRPr/>
            </a:pPr>
            <a:fld id="{2FA89912-35E6-420B-9EA4-16003F8FD475}" type="slidenum">
              <a:rPr lang="en-US" altLang="en-US" smtClean="0"/>
              <a:pPr>
                <a:defRPr/>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5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18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1859">
                                            <p:txEl>
                                              <p:pRg st="4" end="4"/>
                                            </p:txEl>
                                          </p:spTgt>
                                        </p:tgtEl>
                                        <p:attrNameLst>
                                          <p:attrName>style.visibility</p:attrName>
                                        </p:attrNameLst>
                                      </p:cBhvr>
                                      <p:to>
                                        <p:strVal val="visible"/>
                                      </p:to>
                                    </p:set>
                                    <p:anim calcmode="lin" valueType="num">
                                      <p:cBhvr additive="base">
                                        <p:cTn id="23" dur="5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18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1859">
                                            <p:txEl>
                                              <p:pRg st="3" end="3"/>
                                            </p:txEl>
                                          </p:spTgt>
                                        </p:tgtEl>
                                        <p:attrNameLst>
                                          <p:attrName>style.visibility</p:attrName>
                                        </p:attrNameLst>
                                      </p:cBhvr>
                                      <p:to>
                                        <p:strVal val="visible"/>
                                      </p:to>
                                    </p:set>
                                    <p:anim calcmode="lin" valueType="num">
                                      <p:cBhvr additive="base">
                                        <p:cTn id="27"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185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1859">
                                            <p:txEl>
                                              <p:pRg st="5" end="5"/>
                                            </p:txEl>
                                          </p:spTgt>
                                        </p:tgtEl>
                                        <p:attrNameLst>
                                          <p:attrName>style.visibility</p:attrName>
                                        </p:attrNameLst>
                                      </p:cBhvr>
                                      <p:to>
                                        <p:strVal val="visible"/>
                                      </p:to>
                                    </p:set>
                                    <p:anim calcmode="lin" valueType="num">
                                      <p:cBhvr additive="base">
                                        <p:cTn id="31" dur="5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8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121860"/>
                                        </p:tgtEl>
                                        <p:attrNameLst>
                                          <p:attrName>style.visibility</p:attrName>
                                        </p:attrNameLst>
                                      </p:cBhvr>
                                      <p:to>
                                        <p:strVal val="visible"/>
                                      </p:to>
                                    </p:set>
                                    <p:animEffect transition="in" filter="randombar(vertical)">
                                      <p:cBhvr>
                                        <p:cTn id="37"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D9D6DAD-D346-43DD-B199-B54028E68AB1}"/>
              </a:ext>
            </a:extLst>
          </p:cNvPr>
          <p:cNvSpPr>
            <a:spLocks noGrp="1" noChangeArrowheads="1"/>
          </p:cNvSpPr>
          <p:nvPr>
            <p:ph type="title"/>
          </p:nvPr>
        </p:nvSpPr>
        <p:spPr>
          <a:xfrm>
            <a:off x="457200" y="155575"/>
            <a:ext cx="8229600" cy="1139825"/>
          </a:xfrm>
        </p:spPr>
        <p:txBody>
          <a:bodyPr/>
          <a:lstStyle/>
          <a:p>
            <a:pPr eaLnBrk="1" hangingPunct="1">
              <a:defRPr/>
            </a:pPr>
            <a:r>
              <a:rPr lang="en-US" altLang="en-US" sz="6600" dirty="0">
                <a:solidFill>
                  <a:srgbClr val="FFCC00"/>
                </a:solidFill>
                <a:latin typeface="Matura MT Script Capitals" pitchFamily="66" charset="0"/>
              </a:rPr>
              <a:t>El </a:t>
            </a:r>
            <a:r>
              <a:rPr lang="en-US" altLang="en-US" sz="6600" dirty="0" err="1">
                <a:solidFill>
                  <a:srgbClr val="FFCC00"/>
                </a:solidFill>
                <a:latin typeface="Matura MT Script Capitals" pitchFamily="66" charset="0"/>
              </a:rPr>
              <a:t>Matrimonio</a:t>
            </a:r>
            <a:endParaRPr lang="en-US" altLang="en-US" sz="6600" dirty="0">
              <a:solidFill>
                <a:srgbClr val="FFCC00"/>
              </a:solidFill>
              <a:latin typeface="Matura MT Script Capitals" pitchFamily="66" charset="0"/>
            </a:endParaRPr>
          </a:p>
        </p:txBody>
      </p:sp>
      <p:sp>
        <p:nvSpPr>
          <p:cNvPr id="124931" name="Rectangle 3">
            <a:extLst>
              <a:ext uri="{FF2B5EF4-FFF2-40B4-BE49-F238E27FC236}">
                <a16:creationId xmlns:a16="http://schemas.microsoft.com/office/drawing/2014/main" id="{60DFFC06-6552-41D0-9E61-187497378B0C}"/>
              </a:ext>
            </a:extLst>
          </p:cNvPr>
          <p:cNvSpPr>
            <a:spLocks noGrp="1" noChangeArrowheads="1"/>
          </p:cNvSpPr>
          <p:nvPr>
            <p:ph type="body" idx="1"/>
          </p:nvPr>
        </p:nvSpPr>
        <p:spPr>
          <a:xfrm>
            <a:off x="228600" y="1295400"/>
            <a:ext cx="8686800" cy="5410200"/>
          </a:xfrm>
        </p:spPr>
        <p:txBody>
          <a:bodyPr/>
          <a:lstStyle/>
          <a:p>
            <a:pPr eaLnBrk="1" hangingPunct="1">
              <a:buNone/>
              <a:defRPr/>
            </a:pPr>
            <a:r>
              <a:rPr lang="es-ES" altLang="en-US" sz="2000" dirty="0">
                <a:solidFill>
                  <a:srgbClr val="FFFF99"/>
                </a:solidFill>
              </a:rPr>
              <a:t>El hombre y la mujer fueron reunidos por Dios, quien, como el padre de la novia, trajo a la mujer al hombre (2: 22-23). Los cuatro "deberes" de la unión matrimonial definen el matrimonio:</a:t>
            </a:r>
            <a:endParaRPr lang="en-US" altLang="en-US" sz="2000" dirty="0">
              <a:solidFill>
                <a:srgbClr val="FFFF99"/>
              </a:solidFill>
            </a:endParaRPr>
          </a:p>
          <a:p>
            <a:pPr eaLnBrk="1" hangingPunct="1">
              <a:defRPr/>
            </a:pPr>
            <a:r>
              <a:rPr lang="en-US" altLang="en-US" sz="2400" b="1" dirty="0" err="1">
                <a:solidFill>
                  <a:srgbClr val="FF9900"/>
                </a:solidFill>
                <a:latin typeface="Comic Sans MS" panose="030F0702030302020204" pitchFamily="66" charset="0"/>
              </a:rPr>
              <a:t>Independencia</a:t>
            </a:r>
            <a:r>
              <a:rPr lang="en-US" altLang="en-US" sz="2400" b="1" dirty="0">
                <a:solidFill>
                  <a:srgbClr val="FF9900"/>
                </a:solidFill>
                <a:latin typeface="Comic Sans MS" panose="030F0702030302020204" pitchFamily="66" charset="0"/>
              </a:rPr>
              <a:t> (</a:t>
            </a:r>
            <a:r>
              <a:rPr lang="en-US" altLang="en-US" sz="2400" b="1" dirty="0" err="1">
                <a:solidFill>
                  <a:srgbClr val="FF9900"/>
                </a:solidFill>
                <a:latin typeface="Comic Sans MS" panose="030F0702030302020204" pitchFamily="66" charset="0"/>
              </a:rPr>
              <a:t>irse</a:t>
            </a:r>
            <a:r>
              <a:rPr lang="en-US" altLang="en-US" sz="2400" b="1" dirty="0">
                <a:solidFill>
                  <a:srgbClr val="FF9900"/>
                </a:solidFill>
                <a:latin typeface="Comic Sans MS" panose="030F0702030302020204" pitchFamily="66" charset="0"/>
              </a:rPr>
              <a:t>)</a:t>
            </a:r>
          </a:p>
          <a:p>
            <a:pPr eaLnBrk="1" hangingPunct="1">
              <a:buNone/>
              <a:defRPr/>
            </a:pPr>
            <a:r>
              <a:rPr lang="en-US" altLang="en-US" sz="2400" dirty="0">
                <a:latin typeface="Comic Sans MS" panose="030F0702030302020204" pitchFamily="66" charset="0"/>
              </a:rPr>
              <a:t>	</a:t>
            </a:r>
            <a:r>
              <a:rPr lang="es-ES" altLang="en-US" sz="2000" b="1" i="1" dirty="0">
                <a:latin typeface="Arial Narrow" panose="020B0606020202030204" pitchFamily="34" charset="0"/>
              </a:rPr>
              <a:t>Independencia psicológica y física de los padres (el "hombre" se irá, lo cual es contracultural en el antiguo Cercano Oriente)</a:t>
            </a:r>
            <a:endParaRPr lang="en-US" altLang="en-US" sz="2400" b="1" dirty="0">
              <a:latin typeface="Comic Sans MS" panose="030F0702030302020204" pitchFamily="66" charset="0"/>
            </a:endParaRPr>
          </a:p>
          <a:p>
            <a:pPr eaLnBrk="1" hangingPunct="1">
              <a:defRPr/>
            </a:pPr>
            <a:r>
              <a:rPr lang="en-US" altLang="en-US" sz="2400" b="1" dirty="0" err="1">
                <a:solidFill>
                  <a:srgbClr val="FF9900"/>
                </a:solidFill>
                <a:latin typeface="Comic Sans MS" panose="030F0702030302020204" pitchFamily="66" charset="0"/>
              </a:rPr>
              <a:t>Permanencia</a:t>
            </a:r>
            <a:r>
              <a:rPr lang="en-US" altLang="en-US" sz="2400" b="1" dirty="0">
                <a:solidFill>
                  <a:srgbClr val="FF9900"/>
                </a:solidFill>
                <a:latin typeface="Comic Sans MS" panose="030F0702030302020204" pitchFamily="66" charset="0"/>
              </a:rPr>
              <a:t> (</a:t>
            </a:r>
            <a:r>
              <a:rPr lang="en-US" altLang="en-US" sz="2400" b="1" dirty="0" err="1">
                <a:solidFill>
                  <a:srgbClr val="FF9900"/>
                </a:solidFill>
                <a:latin typeface="Comic Sans MS" panose="030F0702030302020204" pitchFamily="66" charset="0"/>
              </a:rPr>
              <a:t>escisión</a:t>
            </a:r>
            <a:r>
              <a:rPr lang="en-US" altLang="en-US" sz="2400" b="1" dirty="0">
                <a:solidFill>
                  <a:srgbClr val="FF9900"/>
                </a:solidFill>
                <a:latin typeface="Comic Sans MS" panose="030F0702030302020204" pitchFamily="66" charset="0"/>
              </a:rPr>
              <a:t>)</a:t>
            </a:r>
          </a:p>
          <a:p>
            <a:pPr eaLnBrk="1" hangingPunct="1">
              <a:buNone/>
              <a:defRPr/>
            </a:pPr>
            <a:r>
              <a:rPr lang="en-US" altLang="en-US" sz="2000" b="1" i="1" dirty="0">
                <a:latin typeface="Arial Narrow" panose="020B0606020202030204" pitchFamily="34" charset="0"/>
              </a:rPr>
              <a:t>	</a:t>
            </a:r>
            <a:r>
              <a:rPr lang="es-ES" altLang="en-US" sz="2000" b="1" i="1" dirty="0">
                <a:latin typeface="Arial Narrow" panose="020B0606020202030204" pitchFamily="34" charset="0"/>
              </a:rPr>
              <a:t>El vínculo está destinado a ser permanente; La primera prioridad es ahora el uno al otro.</a:t>
            </a:r>
            <a:endParaRPr lang="en-US" altLang="en-US" sz="2000" b="1" i="1" dirty="0">
              <a:latin typeface="Arial Narrow" panose="020B0606020202030204" pitchFamily="34" charset="0"/>
            </a:endParaRPr>
          </a:p>
          <a:p>
            <a:pPr eaLnBrk="1" hangingPunct="1">
              <a:defRPr/>
            </a:pPr>
            <a:r>
              <a:rPr lang="en-US" altLang="en-US" sz="2400" b="1" dirty="0">
                <a:solidFill>
                  <a:srgbClr val="FF9900"/>
                </a:solidFill>
                <a:latin typeface="Comic Sans MS" panose="030F0702030302020204" pitchFamily="66" charset="0"/>
              </a:rPr>
              <a:t>Unión (los dos </a:t>
            </a:r>
            <a:r>
              <a:rPr lang="en-US" altLang="en-US" sz="2400" b="1" dirty="0" err="1">
                <a:solidFill>
                  <a:srgbClr val="FF9900"/>
                </a:solidFill>
                <a:latin typeface="Comic Sans MS" panose="030F0702030302020204" pitchFamily="66" charset="0"/>
              </a:rPr>
              <a:t>serán</a:t>
            </a:r>
            <a:r>
              <a:rPr lang="en-US" altLang="en-US" sz="2400" b="1" dirty="0">
                <a:solidFill>
                  <a:srgbClr val="FF9900"/>
                </a:solidFill>
                <a:latin typeface="Comic Sans MS" panose="030F0702030302020204" pitchFamily="66" charset="0"/>
              </a:rPr>
              <a:t> una sola carne)</a:t>
            </a:r>
            <a:endParaRPr lang="es-ES" altLang="en-US" sz="2000" b="1" i="1" dirty="0">
              <a:latin typeface="Arial Narrow" panose="020B0606020202030204" pitchFamily="34" charset="0"/>
            </a:endParaRPr>
          </a:p>
          <a:p>
            <a:pPr eaLnBrk="1" hangingPunct="1">
              <a:buNone/>
              <a:defRPr/>
            </a:pPr>
            <a:r>
              <a:rPr lang="es-ES" altLang="en-US" sz="2000" b="1" i="1" dirty="0">
                <a:latin typeface="Arial Narrow" panose="020B0606020202030204" pitchFamily="34" charset="0"/>
              </a:rPr>
              <a:t>"Una carne" sugiere una reunión en todos los niveles para que cada uno se cumpla en el otro.</a:t>
            </a:r>
          </a:p>
          <a:p>
            <a:pPr eaLnBrk="1" hangingPunct="1">
              <a:defRPr/>
            </a:pPr>
            <a:r>
              <a:rPr lang="en-US" altLang="en-US" sz="2400" b="1" dirty="0" err="1">
                <a:solidFill>
                  <a:srgbClr val="FF9900"/>
                </a:solidFill>
                <a:latin typeface="Comic Sans MS" panose="030F0702030302020204" pitchFamily="66" charset="0"/>
              </a:rPr>
              <a:t>Intimidad</a:t>
            </a:r>
            <a:r>
              <a:rPr lang="en-US" altLang="en-US" sz="2400" b="1" dirty="0">
                <a:solidFill>
                  <a:srgbClr val="FF9900"/>
                </a:solidFill>
                <a:latin typeface="Comic Sans MS" panose="030F0702030302020204" pitchFamily="66" charset="0"/>
              </a:rPr>
              <a:t> (</a:t>
            </a:r>
            <a:r>
              <a:rPr lang="en-US" altLang="en-US" sz="2400" b="1" dirty="0" err="1">
                <a:solidFill>
                  <a:srgbClr val="FF9900"/>
                </a:solidFill>
                <a:latin typeface="Comic Sans MS" panose="030F0702030302020204" pitchFamily="66" charset="0"/>
              </a:rPr>
              <a:t>estaban</a:t>
            </a:r>
            <a:r>
              <a:rPr lang="en-US" altLang="en-US" sz="2400" b="1" dirty="0">
                <a:solidFill>
                  <a:srgbClr val="FF9900"/>
                </a:solidFill>
                <a:latin typeface="Comic Sans MS" panose="030F0702030302020204" pitchFamily="66" charset="0"/>
              </a:rPr>
              <a:t> </a:t>
            </a:r>
            <a:r>
              <a:rPr lang="en-US" altLang="en-US" sz="2400" b="1" dirty="0" err="1">
                <a:solidFill>
                  <a:srgbClr val="FF9900"/>
                </a:solidFill>
                <a:latin typeface="Comic Sans MS" panose="030F0702030302020204" pitchFamily="66" charset="0"/>
              </a:rPr>
              <a:t>desnudos</a:t>
            </a:r>
            <a:r>
              <a:rPr lang="en-US" altLang="en-US" sz="2400" b="1" dirty="0">
                <a:solidFill>
                  <a:srgbClr val="FF9900"/>
                </a:solidFill>
                <a:latin typeface="Comic Sans MS" panose="030F0702030302020204" pitchFamily="66" charset="0"/>
              </a:rPr>
              <a:t> y sin </a:t>
            </a:r>
            <a:r>
              <a:rPr lang="en-US" altLang="en-US" sz="2400" b="1" dirty="0" err="1">
                <a:solidFill>
                  <a:srgbClr val="FF9900"/>
                </a:solidFill>
                <a:latin typeface="Comic Sans MS" panose="030F0702030302020204" pitchFamily="66" charset="0"/>
              </a:rPr>
              <a:t>vergüenza</a:t>
            </a:r>
            <a:r>
              <a:rPr lang="en-US" altLang="en-US" sz="2400" b="1" dirty="0">
                <a:solidFill>
                  <a:srgbClr val="FF9900"/>
                </a:solidFill>
                <a:latin typeface="Comic Sans MS" panose="030F0702030302020204" pitchFamily="66" charset="0"/>
              </a:rPr>
              <a:t>) </a:t>
            </a:r>
          </a:p>
          <a:p>
            <a:pPr eaLnBrk="1" hangingPunct="1">
              <a:buNone/>
              <a:defRPr/>
            </a:pPr>
            <a:r>
              <a:rPr lang="en-US" altLang="en-US" sz="2000" b="1" i="1" dirty="0">
                <a:latin typeface="Arial Narrow" panose="020B0606020202030204" pitchFamily="34" charset="0"/>
              </a:rPr>
              <a:t>	</a:t>
            </a:r>
            <a:r>
              <a:rPr lang="es-ES" altLang="en-US" sz="2000" b="1" i="1" dirty="0">
                <a:latin typeface="Arial Narrow" panose="020B0606020202030204" pitchFamily="34" charset="0"/>
              </a:rPr>
              <a:t>La "desnudez" implica apertura, tanto sexual como espiritual, sin explotación.</a:t>
            </a:r>
            <a:endParaRPr lang="en-US" altLang="en-US" sz="20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7120B24C-D5A0-4EEA-8D58-9A845E967AC3}"/>
              </a:ext>
            </a:extLst>
          </p:cNvPr>
          <p:cNvSpPr>
            <a:spLocks noGrp="1"/>
          </p:cNvSpPr>
          <p:nvPr>
            <p:ph type="sldNum" sz="quarter" idx="12"/>
          </p:nvPr>
        </p:nvSpPr>
        <p:spPr/>
        <p:txBody>
          <a:bodyPr/>
          <a:lstStyle/>
          <a:p>
            <a:pPr>
              <a:defRPr/>
            </a:pPr>
            <a:fld id="{5D2C2C1C-E118-460C-92FE-73B3C8912710}" type="slidenum">
              <a:rPr lang="en-US" altLang="en-US" smtClean="0"/>
              <a:pPr>
                <a:defRPr/>
              </a:pPr>
              <a:t>27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500" fill="hold"/>
                                        <p:tgtEl>
                                          <p:spTgt spid="124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49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 calcmode="lin" valueType="num">
                                      <p:cBhvr additive="base">
                                        <p:cTn id="17"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4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4931">
                                            <p:txEl>
                                              <p:pRg st="3" end="3"/>
                                            </p:txEl>
                                          </p:spTgt>
                                        </p:tgtEl>
                                        <p:attrNameLst>
                                          <p:attrName>style.visibility</p:attrName>
                                        </p:attrNameLst>
                                      </p:cBhvr>
                                      <p:to>
                                        <p:strVal val="visible"/>
                                      </p:to>
                                    </p:set>
                                    <p:anim calcmode="lin" valueType="num">
                                      <p:cBhvr additive="base">
                                        <p:cTn id="23" dur="5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493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 calcmode="lin" valueType="num">
                                      <p:cBhvr additive="base">
                                        <p:cTn id="27"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49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4931">
                                            <p:txEl>
                                              <p:pRg st="5" end="5"/>
                                            </p:txEl>
                                          </p:spTgt>
                                        </p:tgtEl>
                                        <p:attrNameLst>
                                          <p:attrName>style.visibility</p:attrName>
                                        </p:attrNameLst>
                                      </p:cBhvr>
                                      <p:to>
                                        <p:strVal val="visible"/>
                                      </p:to>
                                    </p:set>
                                    <p:anim calcmode="lin" valueType="num">
                                      <p:cBhvr additive="base">
                                        <p:cTn id="33" dur="500" fill="hold"/>
                                        <p:tgtEl>
                                          <p:spTgt spid="12493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493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4931">
                                            <p:txEl>
                                              <p:pRg st="6" end="6"/>
                                            </p:txEl>
                                          </p:spTgt>
                                        </p:tgtEl>
                                        <p:attrNameLst>
                                          <p:attrName>style.visibility</p:attrName>
                                        </p:attrNameLst>
                                      </p:cBhvr>
                                      <p:to>
                                        <p:strVal val="visible"/>
                                      </p:to>
                                    </p:set>
                                    <p:anim calcmode="lin" valueType="num">
                                      <p:cBhvr additive="base">
                                        <p:cTn id="37" dur="500" fill="hold"/>
                                        <p:tgtEl>
                                          <p:spTgt spid="1249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93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4931">
                                            <p:txEl>
                                              <p:pRg st="7" end="7"/>
                                            </p:txEl>
                                          </p:spTgt>
                                        </p:tgtEl>
                                        <p:attrNameLst>
                                          <p:attrName>style.visibility</p:attrName>
                                        </p:attrNameLst>
                                      </p:cBhvr>
                                      <p:to>
                                        <p:strVal val="visible"/>
                                      </p:to>
                                    </p:set>
                                    <p:anim calcmode="lin" valueType="num">
                                      <p:cBhvr additive="base">
                                        <p:cTn id="41" dur="500" fill="hold"/>
                                        <p:tgtEl>
                                          <p:spTgt spid="12493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4931">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4931">
                                            <p:txEl>
                                              <p:pRg st="8" end="8"/>
                                            </p:txEl>
                                          </p:spTgt>
                                        </p:tgtEl>
                                        <p:attrNameLst>
                                          <p:attrName>style.visibility</p:attrName>
                                        </p:attrNameLst>
                                      </p:cBhvr>
                                      <p:to>
                                        <p:strVal val="visible"/>
                                      </p:to>
                                    </p:set>
                                    <p:anim calcmode="lin" valueType="num">
                                      <p:cBhvr additive="base">
                                        <p:cTn id="45" dur="500" fill="hold"/>
                                        <p:tgtEl>
                                          <p:spTgt spid="12493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49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0D48F040-354E-4943-A3C9-1B0CE6A7D3B7}"/>
              </a:ext>
            </a:extLst>
          </p:cNvPr>
          <p:cNvSpPr>
            <a:spLocks noGrp="1" noChangeArrowheads="1"/>
          </p:cNvSpPr>
          <p:nvPr>
            <p:ph type="title"/>
          </p:nvPr>
        </p:nvSpPr>
        <p:spPr/>
        <p:txBody>
          <a:bodyPr/>
          <a:lstStyle/>
          <a:p>
            <a:pPr eaLnBrk="1" hangingPunct="1">
              <a:defRPr/>
            </a:pPr>
            <a:r>
              <a:rPr lang="es-ES" altLang="en-US" sz="4000" dirty="0">
                <a:solidFill>
                  <a:schemeClr val="hlink"/>
                </a:solidFill>
                <a:latin typeface="Eras Bold ITC" pitchFamily="34" charset="0"/>
              </a:rPr>
              <a:t>Carácter poético en los nombres de la familia primitiva</a:t>
            </a:r>
            <a:endParaRPr lang="en-US" altLang="en-US" sz="4000" dirty="0">
              <a:solidFill>
                <a:schemeClr val="hlink"/>
              </a:solidFill>
              <a:latin typeface="Eras Bold ITC" pitchFamily="34" charset="0"/>
            </a:endParaRPr>
          </a:p>
        </p:txBody>
      </p:sp>
      <p:sp>
        <p:nvSpPr>
          <p:cNvPr id="122884" name="Rectangle 4">
            <a:extLst>
              <a:ext uri="{FF2B5EF4-FFF2-40B4-BE49-F238E27FC236}">
                <a16:creationId xmlns:a16="http://schemas.microsoft.com/office/drawing/2014/main" id="{4459CEB7-4119-409C-9030-D66277525FA3}"/>
              </a:ext>
            </a:extLst>
          </p:cNvPr>
          <p:cNvSpPr>
            <a:spLocks noGrp="1" noChangeArrowheads="1"/>
          </p:cNvSpPr>
          <p:nvPr>
            <p:ph type="body" sz="half" idx="1"/>
          </p:nvPr>
        </p:nvSpPr>
        <p:spPr>
          <a:xfrm>
            <a:off x="304800" y="2438400"/>
            <a:ext cx="4648200" cy="3429000"/>
          </a:xfrm>
        </p:spPr>
        <p:txBody>
          <a:bodyPr/>
          <a:lstStyle/>
          <a:p>
            <a:pPr eaLnBrk="1" hangingPunct="1">
              <a:lnSpc>
                <a:spcPct val="90000"/>
              </a:lnSpc>
              <a:buNone/>
              <a:defRPr/>
            </a:pPr>
            <a:r>
              <a:rPr lang="en-US" altLang="en-US" dirty="0" err="1">
                <a:solidFill>
                  <a:srgbClr val="FFFF99"/>
                </a:solidFill>
                <a:latin typeface="HebrewTh" pitchFamily="2" charset="0"/>
              </a:rPr>
              <a:t>MdAxA</a:t>
            </a:r>
            <a:r>
              <a:rPr lang="en-US" altLang="en-US" dirty="0">
                <a:solidFill>
                  <a:srgbClr val="FFFF99"/>
                </a:solidFill>
                <a:latin typeface="HebrewTh" pitchFamily="2" charset="0"/>
              </a:rPr>
              <a:t>	</a:t>
            </a:r>
            <a:r>
              <a:rPr lang="en-US" altLang="en-US" sz="2400" dirty="0">
                <a:solidFill>
                  <a:srgbClr val="FFFF99"/>
                </a:solidFill>
                <a:latin typeface="Comic Sans MS" panose="030F0702030302020204" pitchFamily="66" charset="0"/>
              </a:rPr>
              <a:t>(</a:t>
            </a:r>
            <a:r>
              <a:rPr lang="en-US" altLang="en-US" sz="2400" dirty="0" err="1">
                <a:solidFill>
                  <a:srgbClr val="FFFF99"/>
                </a:solidFill>
                <a:latin typeface="Comic Sans MS" panose="030F0702030302020204" pitchFamily="66" charset="0"/>
              </a:rPr>
              <a:t>Adán</a:t>
            </a:r>
            <a:r>
              <a:rPr lang="en-US" altLang="en-US" sz="2400" dirty="0">
                <a:solidFill>
                  <a:srgbClr val="FFFF99"/>
                </a:solidFill>
                <a:latin typeface="Comic Sans MS" panose="030F0702030302020204" pitchFamily="66" charset="0"/>
              </a:rPr>
              <a:t> = </a:t>
            </a:r>
            <a:r>
              <a:rPr lang="en-US" altLang="en-US" sz="2400" dirty="0" err="1">
                <a:solidFill>
                  <a:srgbClr val="FFFF99"/>
                </a:solidFill>
                <a:latin typeface="Comic Sans MS" panose="030F0702030302020204" pitchFamily="66" charset="0"/>
              </a:rPr>
              <a:t>criatura</a:t>
            </a:r>
            <a:r>
              <a:rPr lang="en-US" altLang="en-US" sz="2400" dirty="0">
                <a:solidFill>
                  <a:srgbClr val="FFFF99"/>
                </a:solidFill>
                <a:latin typeface="Comic Sans MS" panose="030F0702030302020204" pitchFamily="66" charset="0"/>
              </a:rPr>
              <a:t> del </a:t>
            </a:r>
            <a:r>
              <a:rPr lang="en-US" altLang="en-US" sz="2400" dirty="0" err="1">
                <a:solidFill>
                  <a:srgbClr val="FFFF99"/>
                </a:solidFill>
                <a:latin typeface="Comic Sans MS" panose="030F0702030302020204" pitchFamily="66" charset="0"/>
              </a:rPr>
              <a:t>suelo</a:t>
            </a:r>
            <a:r>
              <a:rPr lang="en-US" altLang="en-US" sz="2400" dirty="0">
                <a:solidFill>
                  <a:srgbClr val="FFFF99"/>
                </a:solidFill>
                <a:latin typeface="Comic Sans MS" panose="030F0702030302020204" pitchFamily="66" charset="0"/>
              </a:rPr>
              <a:t>)</a:t>
            </a:r>
            <a:endParaRPr lang="en-US" altLang="en-US" dirty="0">
              <a:solidFill>
                <a:srgbClr val="FFFF99"/>
              </a:solidFill>
              <a:latin typeface="HebrewTh" pitchFamily="2" charset="0"/>
            </a:endParaRPr>
          </a:p>
          <a:p>
            <a:pPr eaLnBrk="1" hangingPunct="1">
              <a:lnSpc>
                <a:spcPct val="90000"/>
              </a:lnSpc>
              <a:buFont typeface="Wingdings" panose="05000000000000000000" pitchFamily="2" charset="2"/>
              <a:buNone/>
              <a:defRPr/>
            </a:pPr>
            <a:r>
              <a:rPr lang="en-US" altLang="en-US" dirty="0">
                <a:solidFill>
                  <a:srgbClr val="FFFF99"/>
                </a:solidFill>
                <a:latin typeface="HebrewTh" pitchFamily="2" charset="0"/>
              </a:rPr>
              <a:t> hV0!Ha</a:t>
            </a:r>
            <a:r>
              <a:rPr lang="en-US" altLang="en-US" sz="2400" dirty="0">
                <a:solidFill>
                  <a:srgbClr val="FFFF99"/>
                </a:solidFill>
                <a:latin typeface="Comic Sans MS" panose="030F0702030302020204" pitchFamily="66" charset="0"/>
              </a:rPr>
              <a:t> (Eva = Vida)</a:t>
            </a:r>
            <a:endParaRPr lang="en-US" altLang="en-US" dirty="0">
              <a:solidFill>
                <a:srgbClr val="FFFF99"/>
              </a:solidFill>
              <a:latin typeface="HebrewTh" pitchFamily="2" charset="0"/>
            </a:endParaRPr>
          </a:p>
          <a:p>
            <a:pPr eaLnBrk="1" hangingPunct="1">
              <a:lnSpc>
                <a:spcPct val="90000"/>
              </a:lnSpc>
              <a:buNone/>
              <a:defRPr/>
            </a:pPr>
            <a:r>
              <a:rPr lang="en-US" altLang="en-US" dirty="0">
                <a:solidFill>
                  <a:srgbClr val="FFFF99"/>
                </a:solidFill>
                <a:latin typeface="HebrewTh" pitchFamily="2" charset="0"/>
              </a:rPr>
              <a:t> Ny9q1</a:t>
            </a:r>
            <a:r>
              <a:rPr lang="en-US" altLang="en-US" sz="2400" dirty="0">
                <a:solidFill>
                  <a:srgbClr val="FFFF99"/>
                </a:solidFill>
                <a:latin typeface="Comic Sans MS" panose="030F0702030302020204" pitchFamily="66" charset="0"/>
              </a:rPr>
              <a:t> 	(</a:t>
            </a:r>
            <a:r>
              <a:rPr lang="en-US" altLang="en-US" sz="2400" dirty="0" err="1">
                <a:solidFill>
                  <a:srgbClr val="FFFF99"/>
                </a:solidFill>
                <a:latin typeface="Comic Sans MS" panose="030F0702030302020204" pitchFamily="66" charset="0"/>
              </a:rPr>
              <a:t>Caín</a:t>
            </a:r>
            <a:r>
              <a:rPr lang="en-US" altLang="en-US" sz="2400" dirty="0">
                <a:solidFill>
                  <a:srgbClr val="FFFF99"/>
                </a:solidFill>
                <a:latin typeface="Comic Sans MS" panose="030F0702030302020204" pitchFamily="66" charset="0"/>
              </a:rPr>
              <a:t> = </a:t>
            </a:r>
            <a:r>
              <a:rPr lang="en-US" altLang="en-US" sz="2400" dirty="0" err="1">
                <a:solidFill>
                  <a:srgbClr val="FFFF99"/>
                </a:solidFill>
                <a:latin typeface="Comic Sans MS" panose="030F0702030302020204" pitchFamily="66" charset="0"/>
              </a:rPr>
              <a:t>adquirir</a:t>
            </a:r>
            <a:r>
              <a:rPr lang="en-US" altLang="en-US" sz="2400" dirty="0">
                <a:solidFill>
                  <a:srgbClr val="FFFF99"/>
                </a:solidFill>
                <a:latin typeface="Comic Sans MS" panose="030F0702030302020204" pitchFamily="66" charset="0"/>
              </a:rPr>
              <a:t>, </a:t>
            </a:r>
            <a:r>
              <a:rPr lang="en-US" altLang="en-US" sz="2400" dirty="0" err="1">
                <a:solidFill>
                  <a:srgbClr val="FFFF99"/>
                </a:solidFill>
                <a:latin typeface="Comic Sans MS" panose="030F0702030302020204" pitchFamily="66" charset="0"/>
              </a:rPr>
              <a:t>falsificador</a:t>
            </a:r>
            <a:r>
              <a:rPr lang="en-US" altLang="en-US" sz="2400" dirty="0">
                <a:solidFill>
                  <a:srgbClr val="FFFF99"/>
                </a:solidFill>
                <a:latin typeface="Comic Sans MS" panose="030F0702030302020204" pitchFamily="66" charset="0"/>
              </a:rPr>
              <a:t>)</a:t>
            </a:r>
            <a:endParaRPr lang="en-US" altLang="en-US" dirty="0">
              <a:solidFill>
                <a:srgbClr val="FFFF99"/>
              </a:solidFill>
              <a:latin typeface="HebrewTh" pitchFamily="2" charset="0"/>
            </a:endParaRPr>
          </a:p>
          <a:p>
            <a:pPr eaLnBrk="1" hangingPunct="1">
              <a:lnSpc>
                <a:spcPct val="90000"/>
              </a:lnSpc>
              <a:buFont typeface="Wingdings" panose="05000000000000000000" pitchFamily="2" charset="2"/>
              <a:buNone/>
              <a:defRPr/>
            </a:pPr>
            <a:r>
              <a:rPr lang="en-US" altLang="en-US" dirty="0" err="1">
                <a:solidFill>
                  <a:srgbClr val="FFFF99"/>
                </a:solidFill>
                <a:latin typeface="HebrewTh" pitchFamily="2" charset="0"/>
              </a:rPr>
              <a:t>Lb,h</a:t>
            </a:r>
            <a:r>
              <a:rPr lang="en-US" altLang="en-US" dirty="0">
                <a:solidFill>
                  <a:srgbClr val="FFFF99"/>
                </a:solidFill>
                <a:latin typeface="HebrewTh" pitchFamily="2" charset="0"/>
              </a:rPr>
              <a:t>,</a:t>
            </a:r>
            <a:r>
              <a:rPr lang="en-US" altLang="en-US" sz="2400" dirty="0">
                <a:solidFill>
                  <a:srgbClr val="FFFF99"/>
                </a:solidFill>
                <a:latin typeface="Comic Sans MS" panose="030F0702030302020204" pitchFamily="66" charset="0"/>
              </a:rPr>
              <a:t> (Abel = vapor)</a:t>
            </a:r>
            <a:endParaRPr lang="en-US" altLang="en-US" dirty="0">
              <a:solidFill>
                <a:srgbClr val="FFFF99"/>
              </a:solidFill>
              <a:latin typeface="HebrewTh" pitchFamily="2" charset="0"/>
            </a:endParaRPr>
          </a:p>
          <a:p>
            <a:pPr eaLnBrk="1" hangingPunct="1">
              <a:lnSpc>
                <a:spcPct val="90000"/>
              </a:lnSpc>
              <a:buFont typeface="Wingdings" panose="05000000000000000000" pitchFamily="2" charset="2"/>
              <a:buNone/>
              <a:defRPr/>
            </a:pPr>
            <a:r>
              <a:rPr lang="en-US" altLang="en-US" dirty="0">
                <a:solidFill>
                  <a:srgbClr val="FFFF99"/>
                </a:solidFill>
                <a:latin typeface="HebrewTh" pitchFamily="2" charset="0"/>
              </a:rPr>
              <a:t> </a:t>
            </a:r>
            <a:r>
              <a:rPr lang="en-US" altLang="en-US" dirty="0" err="1">
                <a:solidFill>
                  <a:srgbClr val="FFFF99"/>
                </a:solidFill>
                <a:latin typeface="HebrewTh" pitchFamily="2" charset="0"/>
              </a:rPr>
              <a:t>dOn</a:t>
            </a:r>
            <a:r>
              <a:rPr lang="en-US" altLang="en-US" sz="2400" dirty="0">
                <a:solidFill>
                  <a:srgbClr val="FFFF99"/>
                </a:solidFill>
                <a:latin typeface="Comic Sans MS" panose="030F0702030302020204" pitchFamily="66" charset="0"/>
              </a:rPr>
              <a:t> 	(Nod = </a:t>
            </a:r>
            <a:r>
              <a:rPr lang="en-US" altLang="en-US" sz="2400" dirty="0" err="1">
                <a:solidFill>
                  <a:srgbClr val="FFFF99"/>
                </a:solidFill>
                <a:latin typeface="Comic Sans MS" panose="030F0702030302020204" pitchFamily="66" charset="0"/>
              </a:rPr>
              <a:t>falta</a:t>
            </a:r>
            <a:r>
              <a:rPr lang="en-US" altLang="en-US" sz="2400" dirty="0">
                <a:solidFill>
                  <a:srgbClr val="FFFF99"/>
                </a:solidFill>
                <a:latin typeface="Comic Sans MS" panose="030F0702030302020204" pitchFamily="66" charset="0"/>
              </a:rPr>
              <a:t> de </a:t>
            </a:r>
            <a:r>
              <a:rPr lang="en-US" altLang="en-US" sz="2400" dirty="0" err="1">
                <a:solidFill>
                  <a:srgbClr val="FFFF99"/>
                </a:solidFill>
                <a:latin typeface="Comic Sans MS" panose="030F0702030302020204" pitchFamily="66" charset="0"/>
              </a:rPr>
              <a:t>vivienda</a:t>
            </a:r>
            <a:r>
              <a:rPr lang="en-US" altLang="en-US" sz="2400" dirty="0">
                <a:solidFill>
                  <a:srgbClr val="FFFF99"/>
                </a:solidFill>
                <a:latin typeface="Comic Sans MS" panose="030F0702030302020204" pitchFamily="66" charset="0"/>
              </a:rPr>
              <a:t>)</a:t>
            </a:r>
            <a:endParaRPr lang="en-US" altLang="en-US" dirty="0">
              <a:solidFill>
                <a:srgbClr val="FFFF99"/>
              </a:solidFill>
              <a:latin typeface="HebrewTh" pitchFamily="2" charset="0"/>
            </a:endParaRPr>
          </a:p>
          <a:p>
            <a:pPr eaLnBrk="1" hangingPunct="1">
              <a:lnSpc>
                <a:spcPct val="90000"/>
              </a:lnSpc>
              <a:buNone/>
              <a:defRPr/>
            </a:pPr>
            <a:r>
              <a:rPr lang="en-US" altLang="en-US" dirty="0">
                <a:solidFill>
                  <a:srgbClr val="FFFF99"/>
                </a:solidFill>
                <a:latin typeface="HebrewTh" pitchFamily="2" charset="0"/>
              </a:rPr>
              <a:t> </a:t>
            </a:r>
            <a:r>
              <a:rPr lang="en-US" altLang="en-US" dirty="0" err="1">
                <a:solidFill>
                  <a:srgbClr val="FFFF99"/>
                </a:solidFill>
                <a:latin typeface="HebrewTh" pitchFamily="2" charset="0"/>
              </a:rPr>
              <a:t>Twe</a:t>
            </a:r>
            <a:r>
              <a:rPr lang="en-US" altLang="en-US" sz="2400" dirty="0">
                <a:solidFill>
                  <a:srgbClr val="FFFF99"/>
                </a:solidFill>
                <a:latin typeface="Comic Sans MS" panose="030F0702030302020204" pitchFamily="66" charset="0"/>
              </a:rPr>
              <a:t> 	(Set = </a:t>
            </a:r>
            <a:r>
              <a:rPr lang="en-US" altLang="en-US" sz="2400" dirty="0" err="1">
                <a:solidFill>
                  <a:srgbClr val="FFFF99"/>
                </a:solidFill>
                <a:latin typeface="Comic Sans MS" panose="030F0702030302020204" pitchFamily="66" charset="0"/>
              </a:rPr>
              <a:t>concedido</a:t>
            </a:r>
            <a:r>
              <a:rPr lang="en-US" altLang="en-US" sz="2400" dirty="0">
                <a:solidFill>
                  <a:srgbClr val="FFFF99"/>
                </a:solidFill>
                <a:latin typeface="Comic Sans MS" panose="030F0702030302020204" pitchFamily="66" charset="0"/>
              </a:rPr>
              <a:t>)</a:t>
            </a:r>
            <a:endParaRPr lang="en-US" altLang="en-US" dirty="0">
              <a:solidFill>
                <a:srgbClr val="FFFF99"/>
              </a:solidFill>
              <a:latin typeface="HebrewTh" pitchFamily="2" charset="0"/>
            </a:endParaRPr>
          </a:p>
        </p:txBody>
      </p:sp>
      <p:sp>
        <p:nvSpPr>
          <p:cNvPr id="122885" name="Rectangle 5">
            <a:extLst>
              <a:ext uri="{FF2B5EF4-FFF2-40B4-BE49-F238E27FC236}">
                <a16:creationId xmlns:a16="http://schemas.microsoft.com/office/drawing/2014/main" id="{6CDEF801-FE35-4B62-8065-A57D4A1683C5}"/>
              </a:ext>
            </a:extLst>
          </p:cNvPr>
          <p:cNvSpPr>
            <a:spLocks noGrp="1" noChangeArrowheads="1"/>
          </p:cNvSpPr>
          <p:nvPr>
            <p:ph type="body" sz="half" idx="2"/>
          </p:nvPr>
        </p:nvSpPr>
        <p:spPr>
          <a:xfrm>
            <a:off x="4800600" y="1676400"/>
            <a:ext cx="4114800" cy="4953000"/>
          </a:xfrm>
          <a:solidFill>
            <a:schemeClr val="tx2"/>
          </a:solidFill>
          <a:ln w="12700">
            <a:solidFill>
              <a:schemeClr val="tx1"/>
            </a:solidFill>
            <a:miter lim="800000"/>
            <a:headEnd/>
            <a:tailEnd/>
          </a:ln>
        </p:spPr>
        <p:txBody>
          <a:bodyPr/>
          <a:lstStyle/>
          <a:p>
            <a:pPr eaLnBrk="1" hangingPunct="1">
              <a:lnSpc>
                <a:spcPct val="90000"/>
              </a:lnSpc>
              <a:buNone/>
            </a:pPr>
            <a:r>
              <a:rPr lang="en-US" altLang="en-US" dirty="0">
                <a:solidFill>
                  <a:srgbClr val="333300"/>
                </a:solidFill>
                <a:effectLst/>
                <a:latin typeface="Eras Demi ITC" panose="020B0805030504020804" pitchFamily="34" charset="0"/>
              </a:rPr>
              <a:t>La </a:t>
            </a:r>
            <a:r>
              <a:rPr lang="en-US" altLang="en-US" dirty="0" err="1">
                <a:solidFill>
                  <a:srgbClr val="333300"/>
                </a:solidFill>
                <a:effectLst/>
                <a:latin typeface="Eras Demi ITC" panose="020B0805030504020804" pitchFamily="34" charset="0"/>
              </a:rPr>
              <a:t>historia</a:t>
            </a:r>
            <a:r>
              <a:rPr lang="en-US" altLang="en-US" dirty="0">
                <a:solidFill>
                  <a:srgbClr val="333300"/>
                </a:solidFill>
                <a:effectLst/>
                <a:latin typeface="Eras Demi ITC" panose="020B0805030504020804" pitchFamily="34" charset="0"/>
              </a:rPr>
              <a:t> </a:t>
            </a:r>
            <a:r>
              <a:rPr lang="en-US" altLang="en-US" dirty="0" err="1">
                <a:solidFill>
                  <a:srgbClr val="333300"/>
                </a:solidFill>
                <a:effectLst/>
                <a:latin typeface="Eras Demi ITC" panose="020B0805030504020804" pitchFamily="34" charset="0"/>
              </a:rPr>
              <a:t>poética</a:t>
            </a:r>
            <a:r>
              <a:rPr lang="en-US" altLang="en-US" dirty="0">
                <a:solidFill>
                  <a:srgbClr val="333300"/>
                </a:solidFill>
                <a:effectLst/>
                <a:latin typeface="Eras Demi ITC" panose="020B0805030504020804" pitchFamily="34" charset="0"/>
              </a:rPr>
              <a:t>...</a:t>
            </a:r>
          </a:p>
          <a:p>
            <a:pPr eaLnBrk="1" hangingPunct="1">
              <a:lnSpc>
                <a:spcPct val="90000"/>
              </a:lnSpc>
              <a:buFont typeface="Wingdings" panose="05000000000000000000" pitchFamily="2" charset="2"/>
              <a:buNone/>
            </a:pPr>
            <a:endParaRPr lang="en-US" altLang="en-US" sz="800" i="1" dirty="0">
              <a:solidFill>
                <a:srgbClr val="333300"/>
              </a:solidFill>
              <a:effectLst/>
              <a:latin typeface="Eras Demi ITC" panose="020B0805030504020804" pitchFamily="34" charset="0"/>
            </a:endParaRPr>
          </a:p>
          <a:p>
            <a:pPr eaLnBrk="1" hangingPunct="1">
              <a:lnSpc>
                <a:spcPct val="90000"/>
              </a:lnSpc>
              <a:buNone/>
            </a:pPr>
            <a:r>
              <a:rPr lang="en-US" altLang="en-US" sz="2400" b="1" i="1" dirty="0">
                <a:solidFill>
                  <a:srgbClr val="333300"/>
                </a:solidFill>
                <a:effectLst/>
              </a:rPr>
              <a:t>	…</a:t>
            </a:r>
            <a:r>
              <a:rPr lang="es-ES" altLang="en-US" sz="2400" b="1" i="1" dirty="0">
                <a:solidFill>
                  <a:srgbClr val="333300"/>
                </a:solidFill>
                <a:effectLst/>
              </a:rPr>
              <a:t>De la criatura del suelo y su esposa, </a:t>
            </a:r>
            <a:r>
              <a:rPr lang="es-ES" altLang="en-US" sz="2400" b="1" i="1" dirty="0" err="1">
                <a:solidFill>
                  <a:srgbClr val="333300"/>
                </a:solidFill>
                <a:effectLst/>
              </a:rPr>
              <a:t>Life</a:t>
            </a:r>
            <a:r>
              <a:rPr lang="es-ES" altLang="en-US" sz="2400" b="1" i="1" dirty="0">
                <a:solidFill>
                  <a:srgbClr val="333300"/>
                </a:solidFill>
                <a:effectLst/>
              </a:rPr>
              <a:t>, nacieron Adquirir y Vapor. Cuando Vapor fue asesinado por </a:t>
            </a:r>
            <a:r>
              <a:rPr lang="es-ES" altLang="en-US" sz="2400" b="1" i="1" dirty="0" err="1">
                <a:solidFill>
                  <a:srgbClr val="333300"/>
                </a:solidFill>
                <a:effectLst/>
              </a:rPr>
              <a:t>Acquire</a:t>
            </a:r>
            <a:r>
              <a:rPr lang="es-ES" altLang="en-US" sz="2400" b="1" i="1" dirty="0">
                <a:solidFill>
                  <a:srgbClr val="333300"/>
                </a:solidFill>
                <a:effectLst/>
              </a:rPr>
              <a:t>, </a:t>
            </a:r>
            <a:r>
              <a:rPr lang="es-ES" altLang="en-US" sz="2400" b="1" i="1" dirty="0" err="1">
                <a:solidFill>
                  <a:srgbClr val="333300"/>
                </a:solidFill>
                <a:effectLst/>
              </a:rPr>
              <a:t>Acquire</a:t>
            </a:r>
            <a:r>
              <a:rPr lang="es-ES" altLang="en-US" sz="2400" b="1" i="1" dirty="0">
                <a:solidFill>
                  <a:srgbClr val="333300"/>
                </a:solidFill>
                <a:effectLst/>
              </a:rPr>
              <a:t> fue desterrado a la tierra de las personas sin hogar. Más tarde, </a:t>
            </a:r>
            <a:r>
              <a:rPr lang="es-ES" altLang="en-US" sz="2400" b="1" i="1" dirty="0" err="1">
                <a:solidFill>
                  <a:srgbClr val="333300"/>
                </a:solidFill>
                <a:effectLst/>
              </a:rPr>
              <a:t>Soil-Creature</a:t>
            </a:r>
            <a:r>
              <a:rPr lang="es-ES" altLang="en-US" sz="2400" b="1" i="1" dirty="0">
                <a:solidFill>
                  <a:srgbClr val="333300"/>
                </a:solidFill>
                <a:effectLst/>
              </a:rPr>
              <a:t> and </a:t>
            </a:r>
            <a:r>
              <a:rPr lang="es-ES" altLang="en-US" sz="2400" b="1" i="1" dirty="0" err="1">
                <a:solidFill>
                  <a:srgbClr val="333300"/>
                </a:solidFill>
                <a:effectLst/>
              </a:rPr>
              <a:t>Life</a:t>
            </a:r>
            <a:r>
              <a:rPr lang="es-ES" altLang="en-US" sz="2400" b="1" i="1" dirty="0">
                <a:solidFill>
                  <a:srgbClr val="333300"/>
                </a:solidFill>
                <a:effectLst/>
              </a:rPr>
              <a:t> tuvo otro hijo, llamado </a:t>
            </a:r>
            <a:r>
              <a:rPr lang="es-ES" altLang="en-US" sz="2400" b="1" i="1" dirty="0" err="1">
                <a:solidFill>
                  <a:srgbClr val="333300"/>
                </a:solidFill>
                <a:effectLst/>
              </a:rPr>
              <a:t>Granted</a:t>
            </a:r>
            <a:r>
              <a:rPr lang="es-ES" altLang="en-US" sz="2400" b="1" i="1" dirty="0">
                <a:solidFill>
                  <a:srgbClr val="333300"/>
                </a:solidFill>
                <a:effectLst/>
              </a:rPr>
              <a:t>.</a:t>
            </a:r>
            <a:endParaRPr lang="en-US" altLang="en-US" sz="2400" b="1" i="1" dirty="0">
              <a:solidFill>
                <a:srgbClr val="333300"/>
              </a:solidFill>
              <a:effectLst/>
            </a:endParaRPr>
          </a:p>
        </p:txBody>
      </p:sp>
      <p:sp>
        <p:nvSpPr>
          <p:cNvPr id="2" name="Slide Number Placeholder 1">
            <a:extLst>
              <a:ext uri="{FF2B5EF4-FFF2-40B4-BE49-F238E27FC236}">
                <a16:creationId xmlns:a16="http://schemas.microsoft.com/office/drawing/2014/main" id="{8BE11D6C-34A2-4263-8BEF-CB45DA190073}"/>
              </a:ext>
            </a:extLst>
          </p:cNvPr>
          <p:cNvSpPr>
            <a:spLocks noGrp="1"/>
          </p:cNvSpPr>
          <p:nvPr>
            <p:ph type="sldNum" sz="quarter" idx="12"/>
          </p:nvPr>
        </p:nvSpPr>
        <p:spPr/>
        <p:txBody>
          <a:bodyPr/>
          <a:lstStyle/>
          <a:p>
            <a:pPr>
              <a:defRPr/>
            </a:pPr>
            <a:fld id="{530B3600-6B03-4D5D-A4DE-FBB4F2082AD3}" type="slidenum">
              <a:rPr lang="en-US" altLang="en-US" smtClean="0"/>
              <a:pPr>
                <a:defRPr/>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fade">
                                      <p:cBhvr>
                                        <p:cTn id="7" dur="500"/>
                                        <p:tgtEl>
                                          <p:spTgt spid="1228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4">
                                            <p:txEl>
                                              <p:pRg st="1" end="1"/>
                                            </p:txEl>
                                          </p:spTgt>
                                        </p:tgtEl>
                                        <p:attrNameLst>
                                          <p:attrName>style.visibility</p:attrName>
                                        </p:attrNameLst>
                                      </p:cBhvr>
                                      <p:to>
                                        <p:strVal val="visible"/>
                                      </p:to>
                                    </p:set>
                                    <p:animEffect transition="in" filter="fade">
                                      <p:cBhvr>
                                        <p:cTn id="12" dur="500"/>
                                        <p:tgtEl>
                                          <p:spTgt spid="1228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4">
                                            <p:txEl>
                                              <p:pRg st="2" end="2"/>
                                            </p:txEl>
                                          </p:spTgt>
                                        </p:tgtEl>
                                        <p:attrNameLst>
                                          <p:attrName>style.visibility</p:attrName>
                                        </p:attrNameLst>
                                      </p:cBhvr>
                                      <p:to>
                                        <p:strVal val="visible"/>
                                      </p:to>
                                    </p:set>
                                    <p:animEffect transition="in" filter="fade">
                                      <p:cBhvr>
                                        <p:cTn id="17" dur="500"/>
                                        <p:tgtEl>
                                          <p:spTgt spid="1228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884">
                                            <p:txEl>
                                              <p:pRg st="3" end="3"/>
                                            </p:txEl>
                                          </p:spTgt>
                                        </p:tgtEl>
                                        <p:attrNameLst>
                                          <p:attrName>style.visibility</p:attrName>
                                        </p:attrNameLst>
                                      </p:cBhvr>
                                      <p:to>
                                        <p:strVal val="visible"/>
                                      </p:to>
                                    </p:set>
                                    <p:animEffect transition="in" filter="fade">
                                      <p:cBhvr>
                                        <p:cTn id="22" dur="500"/>
                                        <p:tgtEl>
                                          <p:spTgt spid="1228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884">
                                            <p:txEl>
                                              <p:pRg st="4" end="4"/>
                                            </p:txEl>
                                          </p:spTgt>
                                        </p:tgtEl>
                                        <p:attrNameLst>
                                          <p:attrName>style.visibility</p:attrName>
                                        </p:attrNameLst>
                                      </p:cBhvr>
                                      <p:to>
                                        <p:strVal val="visible"/>
                                      </p:to>
                                    </p:set>
                                    <p:animEffect transition="in" filter="fade">
                                      <p:cBhvr>
                                        <p:cTn id="27" dur="500"/>
                                        <p:tgtEl>
                                          <p:spTgt spid="1228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2884">
                                            <p:txEl>
                                              <p:pRg st="5" end="5"/>
                                            </p:txEl>
                                          </p:spTgt>
                                        </p:tgtEl>
                                        <p:attrNameLst>
                                          <p:attrName>style.visibility</p:attrName>
                                        </p:attrNameLst>
                                      </p:cBhvr>
                                      <p:to>
                                        <p:strVal val="visible"/>
                                      </p:to>
                                    </p:set>
                                    <p:animEffect transition="in" filter="fade">
                                      <p:cBhvr>
                                        <p:cTn id="32" dur="500"/>
                                        <p:tgtEl>
                                          <p:spTgt spid="12288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2885">
                                            <p:bg/>
                                          </p:spTgt>
                                        </p:tgtEl>
                                        <p:attrNameLst>
                                          <p:attrName>style.visibility</p:attrName>
                                        </p:attrNameLst>
                                      </p:cBhvr>
                                      <p:to>
                                        <p:strVal val="visible"/>
                                      </p:to>
                                    </p:set>
                                    <p:animEffect transition="in" filter="randombar(horizontal)">
                                      <p:cBhvr>
                                        <p:cTn id="37" dur="500"/>
                                        <p:tgtEl>
                                          <p:spTgt spid="122885">
                                            <p:bg/>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2885">
                                            <p:txEl>
                                              <p:pRg st="2" end="2"/>
                                            </p:txEl>
                                          </p:spTgt>
                                        </p:tgtEl>
                                        <p:attrNameLst>
                                          <p:attrName>style.visibility</p:attrName>
                                        </p:attrNameLst>
                                      </p:cBhvr>
                                      <p:to>
                                        <p:strVal val="visible"/>
                                      </p:to>
                                    </p:set>
                                    <p:animEffect transition="in" filter="randombar(horizontal)">
                                      <p:cBhvr>
                                        <p:cTn id="40" dur="500"/>
                                        <p:tgtEl>
                                          <p:spTgt spid="1228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E30FA7F-B24E-43AF-A478-42D3A680C770}"/>
              </a:ext>
            </a:extLst>
          </p:cNvPr>
          <p:cNvSpPr>
            <a:spLocks noGrp="1" noChangeArrowheads="1"/>
          </p:cNvSpPr>
          <p:nvPr>
            <p:ph type="title"/>
          </p:nvPr>
        </p:nvSpPr>
        <p:spPr/>
        <p:txBody>
          <a:bodyPr/>
          <a:lstStyle/>
          <a:p>
            <a:pPr eaLnBrk="1" hangingPunct="1">
              <a:defRPr/>
            </a:pPr>
            <a:r>
              <a:rPr lang="en-US" altLang="en-US" dirty="0" err="1">
                <a:solidFill>
                  <a:srgbClr val="00FFFF"/>
                </a:solidFill>
                <a:latin typeface="Impact" panose="020B0806030902050204" pitchFamily="34" charset="0"/>
              </a:rPr>
              <a:t>Preguntas</a:t>
            </a:r>
            <a:r>
              <a:rPr lang="en-US" altLang="en-US" dirty="0">
                <a:solidFill>
                  <a:srgbClr val="00FFFF"/>
                </a:solidFill>
                <a:latin typeface="Impact" panose="020B0806030902050204" pitchFamily="34" charset="0"/>
              </a:rPr>
              <a:t> </a:t>
            </a:r>
            <a:r>
              <a:rPr lang="en-US" altLang="en-US" dirty="0" err="1">
                <a:solidFill>
                  <a:srgbClr val="00FFFF"/>
                </a:solidFill>
                <a:latin typeface="Impact" panose="020B0806030902050204" pitchFamily="34" charset="0"/>
              </a:rPr>
              <a:t>Científicas</a:t>
            </a:r>
            <a:r>
              <a:rPr lang="en-US" altLang="en-US" dirty="0">
                <a:solidFill>
                  <a:srgbClr val="00FFFF"/>
                </a:solidFill>
                <a:latin typeface="Impact" panose="020B0806030902050204" pitchFamily="34" charset="0"/>
              </a:rPr>
              <a:t> </a:t>
            </a:r>
            <a:r>
              <a:rPr lang="en-US" altLang="en-US" dirty="0" err="1">
                <a:solidFill>
                  <a:srgbClr val="00FFFF"/>
                </a:solidFill>
                <a:latin typeface="Impact" panose="020B0806030902050204" pitchFamily="34" charset="0"/>
              </a:rPr>
              <a:t>Persistentes</a:t>
            </a:r>
            <a:endParaRPr lang="en-US" altLang="en-US" dirty="0">
              <a:solidFill>
                <a:srgbClr val="00FFFF"/>
              </a:solidFill>
              <a:latin typeface="Impact" panose="020B0806030902050204" pitchFamily="34" charset="0"/>
            </a:endParaRPr>
          </a:p>
        </p:txBody>
      </p:sp>
      <p:sp>
        <p:nvSpPr>
          <p:cNvPr id="125955" name="Rectangle 3">
            <a:extLst>
              <a:ext uri="{FF2B5EF4-FFF2-40B4-BE49-F238E27FC236}">
                <a16:creationId xmlns:a16="http://schemas.microsoft.com/office/drawing/2014/main" id="{40E4806D-5B76-46EE-98E2-3DE75AB5FC55}"/>
              </a:ext>
            </a:extLst>
          </p:cNvPr>
          <p:cNvSpPr>
            <a:spLocks noGrp="1" noChangeArrowheads="1"/>
          </p:cNvSpPr>
          <p:nvPr>
            <p:ph type="body" idx="1"/>
          </p:nvPr>
        </p:nvSpPr>
        <p:spPr/>
        <p:txBody>
          <a:bodyPr/>
          <a:lstStyle/>
          <a:p>
            <a:pPr eaLnBrk="1" hangingPunct="1">
              <a:buNone/>
              <a:defRPr/>
            </a:pPr>
            <a:r>
              <a:rPr lang="es-ES" altLang="en-US" b="1" dirty="0">
                <a:solidFill>
                  <a:srgbClr val="CCFFFF"/>
                </a:solidFill>
                <a:latin typeface="Sylfaen" panose="010A0502050306030303" pitchFamily="18" charset="0"/>
              </a:rPr>
              <a:t>Aunque el registro de Génesis no se dirige a las preguntas modernas de la ciencia, tales preguntas surgen inevitablemente, y los cristianos las han enfrentado por necesidad. Éstos incluyen:</a:t>
            </a:r>
          </a:p>
          <a:p>
            <a:pPr eaLnBrk="1" hangingPunct="1">
              <a:defRPr/>
            </a:pPr>
            <a:r>
              <a:rPr lang="es-ES" altLang="en-US" sz="4000" b="1" dirty="0">
                <a:latin typeface="Cordia New" panose="020B0304020202020204" pitchFamily="34" charset="-34"/>
              </a:rPr>
              <a:t>La edad de la tierra y / o el universo.</a:t>
            </a:r>
          </a:p>
          <a:p>
            <a:pPr eaLnBrk="1" hangingPunct="1">
              <a:defRPr/>
            </a:pPr>
            <a:r>
              <a:rPr lang="es-ES" altLang="en-US" sz="4000" b="1" dirty="0">
                <a:latin typeface="Cordia New" panose="020B0304020202020204" pitchFamily="34" charset="-34"/>
              </a:rPr>
              <a:t>El significado del "día" de Génesis</a:t>
            </a:r>
          </a:p>
        </p:txBody>
      </p:sp>
      <p:sp>
        <p:nvSpPr>
          <p:cNvPr id="2" name="Slide Number Placeholder 1">
            <a:extLst>
              <a:ext uri="{FF2B5EF4-FFF2-40B4-BE49-F238E27FC236}">
                <a16:creationId xmlns:a16="http://schemas.microsoft.com/office/drawing/2014/main" id="{92EF276E-4333-4736-BF8C-F1E894B2E506}"/>
              </a:ext>
            </a:extLst>
          </p:cNvPr>
          <p:cNvSpPr>
            <a:spLocks noGrp="1"/>
          </p:cNvSpPr>
          <p:nvPr>
            <p:ph type="sldNum" sz="quarter" idx="12"/>
          </p:nvPr>
        </p:nvSpPr>
        <p:spPr/>
        <p:txBody>
          <a:bodyPr/>
          <a:lstStyle/>
          <a:p>
            <a:pPr>
              <a:defRPr/>
            </a:pPr>
            <a:fld id="{A524EAC4-E6C0-4008-9D07-56A2CE2B3620}" type="slidenum">
              <a:rPr lang="en-US" altLang="en-US" smtClean="0"/>
              <a:pPr>
                <a:defRPr/>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anim calcmode="lin" valueType="num">
                                      <p:cBhvr>
                                        <p:cTn id="8" dur="500" fill="hold"/>
                                        <p:tgtEl>
                                          <p:spTgt spid="125954"/>
                                        </p:tgtEl>
                                        <p:attrNameLst>
                                          <p:attrName>ppt_x</p:attrName>
                                        </p:attrNameLst>
                                      </p:cBhvr>
                                      <p:tavLst>
                                        <p:tav tm="0">
                                          <p:val>
                                            <p:strVal val="#ppt_x-.1"/>
                                          </p:val>
                                        </p:tav>
                                        <p:tav tm="100000">
                                          <p:val>
                                            <p:strVal val="#ppt_x"/>
                                          </p:val>
                                        </p:tav>
                                      </p:tavLst>
                                    </p:anim>
                                    <p:anim calcmode="lin" valueType="num">
                                      <p:cBhvr>
                                        <p:cTn id="9" dur="500" fill="hold"/>
                                        <p:tgtEl>
                                          <p:spTgt spid="12595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5955">
                                            <p:txEl>
                                              <p:pRg st="0" end="0"/>
                                            </p:txEl>
                                          </p:spTgt>
                                        </p:tgtEl>
                                        <p:attrNameLst>
                                          <p:attrName>style.visibility</p:attrName>
                                        </p:attrNameLst>
                                      </p:cBhvr>
                                      <p:to>
                                        <p:strVal val="visible"/>
                                      </p:to>
                                    </p:set>
                                    <p:anim calcmode="lin" valueType="num">
                                      <p:cBhvr additive="base">
                                        <p:cTn id="14"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5955">
                                            <p:txEl>
                                              <p:pRg st="1" end="1"/>
                                            </p:txEl>
                                          </p:spTgt>
                                        </p:tgtEl>
                                        <p:attrNameLst>
                                          <p:attrName>style.visibility</p:attrName>
                                        </p:attrNameLst>
                                      </p:cBhvr>
                                      <p:to>
                                        <p:strVal val="visible"/>
                                      </p:to>
                                    </p:set>
                                    <p:anim calcmode="lin" valueType="num">
                                      <p:cBhvr additive="base">
                                        <p:cTn id="20" dur="5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7420BCB-D309-452B-AB58-50661682E70D}"/>
              </a:ext>
            </a:extLst>
          </p:cNvPr>
          <p:cNvSpPr>
            <a:spLocks noGrp="1" noChangeArrowheads="1"/>
          </p:cNvSpPr>
          <p:nvPr>
            <p:ph type="title"/>
          </p:nvPr>
        </p:nvSpPr>
        <p:spPr/>
        <p:txBody>
          <a:bodyPr/>
          <a:lstStyle/>
          <a:p>
            <a:pPr eaLnBrk="1" hangingPunct="1">
              <a:defRPr/>
            </a:pPr>
            <a:r>
              <a:rPr lang="en-US" altLang="en-US" sz="4000" dirty="0">
                <a:solidFill>
                  <a:srgbClr val="FFFF99"/>
                </a:solidFill>
                <a:latin typeface="Impact" panose="020B0806030902050204" pitchFamily="34" charset="0"/>
              </a:rPr>
              <a:t>LA BIBLIA HEBREA </a:t>
            </a:r>
            <a:r>
              <a:rPr lang="en-US" altLang="en-US" sz="4000" dirty="0">
                <a:solidFill>
                  <a:srgbClr val="FFFF99"/>
                </a:solidFill>
                <a:latin typeface="Arial Narrow" panose="020B0606020202030204" pitchFamily="34" charset="0"/>
              </a:rPr>
              <a:t>(</a:t>
            </a:r>
            <a:r>
              <a:rPr lang="en-US" altLang="en-US" sz="4000" dirty="0" err="1">
                <a:solidFill>
                  <a:srgbClr val="FFFF99"/>
                </a:solidFill>
                <a:latin typeface="Arial Narrow" panose="020B0606020202030204" pitchFamily="34" charset="0"/>
              </a:rPr>
              <a:t>Antiguo</a:t>
            </a:r>
            <a:r>
              <a:rPr lang="en-US" altLang="en-US" sz="4000" dirty="0">
                <a:solidFill>
                  <a:srgbClr val="FFFF99"/>
                </a:solidFill>
                <a:latin typeface="Arial Narrow" panose="020B0606020202030204" pitchFamily="34" charset="0"/>
              </a:rPr>
              <a:t> </a:t>
            </a:r>
            <a:r>
              <a:rPr lang="en-US" altLang="en-US" sz="4000" dirty="0" err="1">
                <a:solidFill>
                  <a:srgbClr val="FFFF99"/>
                </a:solidFill>
                <a:latin typeface="Arial Narrow" panose="020B0606020202030204" pitchFamily="34" charset="0"/>
              </a:rPr>
              <a:t>Testamento</a:t>
            </a:r>
            <a:r>
              <a:rPr lang="en-US" altLang="en-US" sz="4000" dirty="0">
                <a:solidFill>
                  <a:srgbClr val="FFFF99"/>
                </a:solidFill>
                <a:latin typeface="Arial Narrow" panose="020B0606020202030204" pitchFamily="34" charset="0"/>
              </a:rPr>
              <a:t>)</a:t>
            </a:r>
            <a:br>
              <a:rPr lang="en-US" altLang="en-US" sz="4000" dirty="0">
                <a:solidFill>
                  <a:srgbClr val="FFFF99"/>
                </a:solidFill>
                <a:latin typeface="Impact" panose="020B0806030902050204" pitchFamily="34" charset="0"/>
              </a:rPr>
            </a:br>
            <a:r>
              <a:rPr lang="en-US" altLang="en-US" sz="2400" dirty="0">
                <a:solidFill>
                  <a:srgbClr val="FFFF99"/>
                </a:solidFill>
              </a:rPr>
              <a:t>Tres </a:t>
            </a:r>
            <a:r>
              <a:rPr lang="es-MX" altLang="en-US" sz="2400" dirty="0">
                <a:solidFill>
                  <a:srgbClr val="FFFF99"/>
                </a:solidFill>
              </a:rPr>
              <a:t>Colecciones</a:t>
            </a:r>
            <a:endParaRPr lang="es-MX" altLang="en-US" sz="4000" dirty="0">
              <a:solidFill>
                <a:srgbClr val="FFFF99"/>
              </a:solidFill>
            </a:endParaRPr>
          </a:p>
        </p:txBody>
      </p:sp>
      <p:sp>
        <p:nvSpPr>
          <p:cNvPr id="81923" name="Rectangle 3">
            <a:extLst>
              <a:ext uri="{FF2B5EF4-FFF2-40B4-BE49-F238E27FC236}">
                <a16:creationId xmlns:a16="http://schemas.microsoft.com/office/drawing/2014/main" id="{1827B308-D0D4-4AF1-BE84-7AE4847F020F}"/>
              </a:ext>
            </a:extLst>
          </p:cNvPr>
          <p:cNvSpPr>
            <a:spLocks noGrp="1" noChangeArrowheads="1"/>
          </p:cNvSpPr>
          <p:nvPr>
            <p:ph type="body" idx="1"/>
          </p:nvPr>
        </p:nvSpPr>
        <p:spPr>
          <a:xfrm>
            <a:off x="685800" y="1828800"/>
            <a:ext cx="8077200" cy="4267200"/>
          </a:xfrm>
        </p:spPr>
        <p:txBody>
          <a:bodyPr/>
          <a:lstStyle/>
          <a:p>
            <a:pPr eaLnBrk="1" hangingPunct="1">
              <a:lnSpc>
                <a:spcPct val="80000"/>
              </a:lnSpc>
              <a:buFont typeface="Wingdings" panose="05000000000000000000" pitchFamily="2" charset="2"/>
              <a:buNone/>
              <a:defRPr/>
            </a:pPr>
            <a:r>
              <a:rPr lang="en-US" altLang="en-US" sz="3400" dirty="0">
                <a:solidFill>
                  <a:schemeClr val="hlink"/>
                </a:solidFill>
                <a:latin typeface="HebrewTh" pitchFamily="2" charset="0"/>
              </a:rPr>
              <a:t> </a:t>
            </a:r>
            <a:r>
              <a:rPr lang="en-US" altLang="en-US" sz="3400" dirty="0" err="1">
                <a:solidFill>
                  <a:schemeClr val="hlink"/>
                </a:solidFill>
                <a:latin typeface="HebrewTh" pitchFamily="2" charset="0"/>
              </a:rPr>
              <a:t>hrvt</a:t>
            </a:r>
            <a:r>
              <a:rPr lang="en-US" altLang="en-US" sz="3400" dirty="0">
                <a:solidFill>
                  <a:schemeClr val="hlink"/>
                </a:solidFill>
                <a:latin typeface="HebrewTh" pitchFamily="2" charset="0"/>
              </a:rPr>
              <a:t>		</a:t>
            </a:r>
            <a:r>
              <a:rPr lang="en-US" altLang="en-US" sz="3400" dirty="0" err="1">
                <a:solidFill>
                  <a:schemeClr val="hlink"/>
                </a:solidFill>
                <a:latin typeface="HebrewTh" pitchFamily="2" charset="0"/>
              </a:rPr>
              <a:t>Myxybn</a:t>
            </a:r>
            <a:r>
              <a:rPr lang="en-US" altLang="en-US" sz="3400" dirty="0">
                <a:solidFill>
                  <a:schemeClr val="hlink"/>
                </a:solidFill>
                <a:latin typeface="HebrewTh" pitchFamily="2" charset="0"/>
              </a:rPr>
              <a:t>		</a:t>
            </a:r>
            <a:r>
              <a:rPr lang="en-US" altLang="en-US" sz="3400" dirty="0" err="1">
                <a:solidFill>
                  <a:schemeClr val="hlink"/>
                </a:solidFill>
                <a:latin typeface="HebrewTh" pitchFamily="2" charset="0"/>
              </a:rPr>
              <a:t>Mybvtk</a:t>
            </a:r>
            <a:endParaRPr lang="en-US" altLang="en-US" sz="3400" dirty="0">
              <a:solidFill>
                <a:schemeClr val="hlink"/>
              </a:solidFill>
              <a:latin typeface="HebrewTh" pitchFamily="2" charset="0"/>
            </a:endParaRPr>
          </a:p>
          <a:p>
            <a:pPr eaLnBrk="1" hangingPunct="1">
              <a:lnSpc>
                <a:spcPct val="80000"/>
              </a:lnSpc>
              <a:buFont typeface="Wingdings" panose="05000000000000000000" pitchFamily="2" charset="2"/>
              <a:buNone/>
              <a:defRPr/>
            </a:pPr>
            <a:r>
              <a:rPr lang="en-US" altLang="en-US" sz="1600" dirty="0">
                <a:solidFill>
                  <a:schemeClr val="hlink"/>
                </a:solidFill>
              </a:rPr>
              <a:t>    </a:t>
            </a:r>
            <a:r>
              <a:rPr lang="en-US" altLang="en-US" sz="2700" dirty="0">
                <a:solidFill>
                  <a:schemeClr val="hlink"/>
                </a:solidFill>
              </a:rPr>
              <a:t>(Torah)		(</a:t>
            </a:r>
            <a:r>
              <a:rPr lang="en-US" altLang="en-US" sz="2700" dirty="0" err="1">
                <a:solidFill>
                  <a:schemeClr val="hlink"/>
                </a:solidFill>
              </a:rPr>
              <a:t>Nebiim</a:t>
            </a:r>
            <a:r>
              <a:rPr lang="en-US" altLang="en-US" sz="2700" dirty="0">
                <a:solidFill>
                  <a:schemeClr val="hlink"/>
                </a:solidFill>
              </a:rPr>
              <a:t>)		(</a:t>
            </a:r>
            <a:r>
              <a:rPr lang="en-US" altLang="en-US" sz="2700" dirty="0" err="1">
                <a:solidFill>
                  <a:schemeClr val="hlink"/>
                </a:solidFill>
              </a:rPr>
              <a:t>Kethubim</a:t>
            </a:r>
            <a:r>
              <a:rPr lang="en-US" altLang="en-US" sz="2700" dirty="0">
                <a:solidFill>
                  <a:schemeClr val="hlink"/>
                </a:solidFill>
              </a:rPr>
              <a:t>)</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G</a:t>
            </a:r>
            <a:r>
              <a:rPr lang="es-MX" altLang="en-US" sz="1800" b="1" i="1" dirty="0">
                <a:latin typeface="Arial Narrow" panose="020B0606020202030204" pitchFamily="34" charset="0"/>
              </a:rPr>
              <a:t>é</a:t>
            </a:r>
            <a:r>
              <a:rPr lang="es-MX" altLang="en-US" sz="1800" b="1" i="1" dirty="0">
                <a:latin typeface="Times New Roman" panose="02020603050405020304" pitchFamily="18" charset="0"/>
              </a:rPr>
              <a:t>nesis			Antiguos Profetas		Salmos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Éxodo		    	   Josué			Proverbios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Levítico		    Jueces			Job</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Números		    Samuel		Megilloth (cinco rollos)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Deuteronomio	    	    Reyes			    Cantar de Cantares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Profetas Posteriores	    	    Rut</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Isaías    	    	    Lamentaciones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Jeremiah		    Ester</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Ezequiel		    Eclesiastés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Los Doce           		Daniel</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Esdras-Nehemías</a:t>
            </a:r>
          </a:p>
          <a:p>
            <a:pPr eaLnBrk="1" hangingPunct="1">
              <a:lnSpc>
                <a:spcPct val="80000"/>
              </a:lnSpc>
              <a:buFont typeface="Wingdings" panose="05000000000000000000" pitchFamily="2" charset="2"/>
              <a:buNone/>
              <a:defRPr/>
            </a:pPr>
            <a:r>
              <a:rPr lang="es-MX" altLang="en-US" sz="1800" b="1" i="1" dirty="0">
                <a:latin typeface="Times New Roman" panose="02020603050405020304" pitchFamily="18" charset="0"/>
              </a:rPr>
              <a:t>							Crónicas</a:t>
            </a:r>
            <a:endParaRPr lang="es-MX" altLang="en-US" sz="1800" dirty="0">
              <a:latin typeface="Times New Roman" panose="02020603050405020304" pitchFamily="18" charset="0"/>
            </a:endParaRPr>
          </a:p>
        </p:txBody>
      </p:sp>
      <p:sp>
        <p:nvSpPr>
          <p:cNvPr id="81924" name="Text Box 4">
            <a:extLst>
              <a:ext uri="{FF2B5EF4-FFF2-40B4-BE49-F238E27FC236}">
                <a16:creationId xmlns:a16="http://schemas.microsoft.com/office/drawing/2014/main" id="{97EE3D84-BD28-4DBD-A62C-39AB1AB1F167}"/>
              </a:ext>
            </a:extLst>
          </p:cNvPr>
          <p:cNvSpPr txBox="1">
            <a:spLocks noChangeArrowheads="1"/>
          </p:cNvSpPr>
          <p:nvPr/>
        </p:nvSpPr>
        <p:spPr bwMode="auto">
          <a:xfrm>
            <a:off x="457200" y="4848225"/>
            <a:ext cx="2286000" cy="1938992"/>
          </a:xfrm>
          <a:prstGeom prst="rect">
            <a:avLst/>
          </a:prstGeom>
          <a:gradFill rotWithShape="1">
            <a:gsLst>
              <a:gs pos="0">
                <a:srgbClr val="372800"/>
              </a:gs>
              <a:gs pos="50000">
                <a:srgbClr val="765700"/>
              </a:gs>
              <a:gs pos="100000">
                <a:srgbClr val="3728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defRPr/>
            </a:pPr>
            <a:r>
              <a:rPr lang="es-ES" altLang="en-US" sz="2000" b="1" dirty="0">
                <a:solidFill>
                  <a:srgbClr val="FFC000"/>
                </a:solidFill>
                <a:effectLst>
                  <a:outerShdw blurRad="38100" dist="38100" dir="2700000" algn="tl">
                    <a:srgbClr val="000000">
                      <a:alpha val="43137"/>
                    </a:srgbClr>
                  </a:outerShdw>
                </a:effectLst>
              </a:rPr>
              <a:t>Estos 24 libros son los mismos que los 39 del Antiguo Testamento en inglés.</a:t>
            </a:r>
            <a:endParaRPr lang="en-US" altLang="en-US" sz="2000" b="1" dirty="0">
              <a:solidFill>
                <a:srgbClr val="FFC000"/>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4C850576-73C9-41F2-9FBB-EB078259C526}"/>
              </a:ext>
            </a:extLst>
          </p:cNvPr>
          <p:cNvSpPr>
            <a:spLocks noGrp="1"/>
          </p:cNvSpPr>
          <p:nvPr>
            <p:ph type="sldNum" sz="quarter" idx="12"/>
          </p:nvPr>
        </p:nvSpPr>
        <p:spPr/>
        <p:txBody>
          <a:bodyPr/>
          <a:lstStyle/>
          <a:p>
            <a:pPr>
              <a:defRPr/>
            </a:pPr>
            <a:fld id="{2B5E248C-E98A-4457-8BC0-A72010C5C0DD}" type="slidenum">
              <a:rPr lang="en-US" altLang="en-US" smtClean="0"/>
              <a:pPr>
                <a:defRPr/>
              </a:pPr>
              <a:t>3</a:t>
            </a:fld>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ppt_x</p:attrName>
                                        </p:attrNameLst>
                                      </p:cBhvr>
                                      <p:tavLst>
                                        <p:tav tm="0">
                                          <p:val>
                                            <p:strVal val="#ppt_x-.2"/>
                                          </p:val>
                                        </p:tav>
                                        <p:tav tm="100000">
                                          <p:val>
                                            <p:strVal val="#ppt_x"/>
                                          </p:val>
                                        </p:tav>
                                      </p:tavLst>
                                    </p:anim>
                                    <p:anim calcmode="lin" valueType="num">
                                      <p:cBhvr>
                                        <p:cTn id="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500"/>
                                        <p:tgtEl>
                                          <p:spTgt spid="81923">
                                            <p:txEl>
                                              <p:pRg st="0" end="0"/>
                                            </p:txEl>
                                          </p:spTgt>
                                        </p:tgtEl>
                                      </p:cBhvr>
                                    </p:animEffect>
                                    <p:anim calcmode="lin" valueType="num">
                                      <p:cBhvr>
                                        <p:cTn id="13"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1923">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fade">
                                      <p:cBhvr>
                                        <p:cTn id="17" dur="500"/>
                                        <p:tgtEl>
                                          <p:spTgt spid="81923">
                                            <p:txEl>
                                              <p:pRg st="1" end="1"/>
                                            </p:txEl>
                                          </p:spTgt>
                                        </p:tgtEl>
                                      </p:cBhvr>
                                    </p:animEffect>
                                    <p:anim calcmode="lin" valueType="num">
                                      <p:cBhvr>
                                        <p:cTn id="18"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1923">
                                            <p:txEl>
                                              <p:pRg st="1" end="1"/>
                                            </p:txEl>
                                          </p:spTgt>
                                        </p:tgtEl>
                                        <p:attrNameLst>
                                          <p:attrName>ppt_y</p:attrName>
                                        </p:attrNameLst>
                                      </p:cBhvr>
                                      <p:tavLst>
                                        <p:tav tm="0">
                                          <p:val>
                                            <p:strVal val="#ppt_y+.05"/>
                                          </p:val>
                                        </p:tav>
                                        <p:tav tm="100000">
                                          <p:val>
                                            <p:strVal val="#ppt_y"/>
                                          </p:val>
                                        </p:tav>
                                      </p:tavLst>
                                    </p:anim>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81923">
                                            <p:txEl>
                                              <p:pRg st="2" end="2"/>
                                            </p:txEl>
                                          </p:spTgt>
                                        </p:tgtEl>
                                        <p:attrNameLst>
                                          <p:attrName>style.visibility</p:attrName>
                                        </p:attrNameLst>
                                      </p:cBhvr>
                                      <p:to>
                                        <p:strVal val="visible"/>
                                      </p:to>
                                    </p:set>
                                    <p:animEffect transition="in" filter="fade">
                                      <p:cBhvr>
                                        <p:cTn id="23" dur="500"/>
                                        <p:tgtEl>
                                          <p:spTgt spid="81923">
                                            <p:txEl>
                                              <p:pRg st="2" end="2"/>
                                            </p:txEl>
                                          </p:spTgt>
                                        </p:tgtEl>
                                      </p:cBhvr>
                                    </p:animEffect>
                                    <p:anim calcmode="lin" valueType="num">
                                      <p:cBhvr>
                                        <p:cTn id="24"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81923">
                                            <p:txEl>
                                              <p:pRg st="2" end="2"/>
                                            </p:txEl>
                                          </p:spTgt>
                                        </p:tgtEl>
                                        <p:attrNameLst>
                                          <p:attrName>ppt_y</p:attrName>
                                        </p:attrNameLst>
                                      </p:cBhvr>
                                      <p:tavLst>
                                        <p:tav tm="0">
                                          <p:val>
                                            <p:strVal val="#ppt_y+.05"/>
                                          </p:val>
                                        </p:tav>
                                        <p:tav tm="100000">
                                          <p:val>
                                            <p:strVal val="#ppt_y"/>
                                          </p:val>
                                        </p:tav>
                                      </p:tavLst>
                                    </p:anim>
                                  </p:childTnLst>
                                </p:cTn>
                              </p:par>
                            </p:childTnLst>
                          </p:cTn>
                        </p:par>
                        <p:par>
                          <p:cTn id="26" fill="hold" nodeType="afterGroup">
                            <p:stCondLst>
                              <p:cond delay="1500"/>
                            </p:stCondLst>
                            <p:childTnLst>
                              <p:par>
                                <p:cTn id="27" presetID="44" presetClass="entr" presetSubtype="0" fill="hold" grpId="0" nodeType="afterEffect">
                                  <p:stCondLst>
                                    <p:cond delay="0"/>
                                  </p:stCondLst>
                                  <p:childTnLst>
                                    <p:set>
                                      <p:cBhvr>
                                        <p:cTn id="28" dur="1" fill="hold">
                                          <p:stCondLst>
                                            <p:cond delay="0"/>
                                          </p:stCondLst>
                                        </p:cTn>
                                        <p:tgtEl>
                                          <p:spTgt spid="81923">
                                            <p:txEl>
                                              <p:pRg st="3" end="3"/>
                                            </p:txEl>
                                          </p:spTgt>
                                        </p:tgtEl>
                                        <p:attrNameLst>
                                          <p:attrName>style.visibility</p:attrName>
                                        </p:attrNameLst>
                                      </p:cBhvr>
                                      <p:to>
                                        <p:strVal val="visible"/>
                                      </p:to>
                                    </p:set>
                                    <p:animEffect transition="in" filter="fade">
                                      <p:cBhvr>
                                        <p:cTn id="29" dur="500"/>
                                        <p:tgtEl>
                                          <p:spTgt spid="81923">
                                            <p:txEl>
                                              <p:pRg st="3" end="3"/>
                                            </p:txEl>
                                          </p:spTgt>
                                        </p:tgtEl>
                                      </p:cBhvr>
                                    </p:animEffect>
                                    <p:anim calcmode="lin" valueType="num">
                                      <p:cBhvr>
                                        <p:cTn id="30"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1923">
                                            <p:txEl>
                                              <p:pRg st="3" end="3"/>
                                            </p:txEl>
                                          </p:spTgt>
                                        </p:tgtEl>
                                        <p:attrNameLst>
                                          <p:attrName>ppt_y</p:attrName>
                                        </p:attrNameLst>
                                      </p:cBhvr>
                                      <p:tavLst>
                                        <p:tav tm="0">
                                          <p:val>
                                            <p:strVal val="#ppt_y+.05"/>
                                          </p:val>
                                        </p:tav>
                                        <p:tav tm="100000">
                                          <p:val>
                                            <p:strVal val="#ppt_y"/>
                                          </p:val>
                                        </p:tav>
                                      </p:tavLst>
                                    </p:anim>
                                  </p:childTnLst>
                                </p:cTn>
                              </p:par>
                            </p:childTnLst>
                          </p:cTn>
                        </p:par>
                        <p:par>
                          <p:cTn id="32" fill="hold" nodeType="afterGroup">
                            <p:stCondLst>
                              <p:cond delay="2000"/>
                            </p:stCondLst>
                            <p:childTnLst>
                              <p:par>
                                <p:cTn id="33" presetID="44" presetClass="entr" presetSubtype="0" fill="hold" grpId="0" nodeType="afterEffect">
                                  <p:stCondLst>
                                    <p:cond delay="0"/>
                                  </p:stCondLst>
                                  <p:childTnLst>
                                    <p:set>
                                      <p:cBhvr>
                                        <p:cTn id="34" dur="1" fill="hold">
                                          <p:stCondLst>
                                            <p:cond delay="0"/>
                                          </p:stCondLst>
                                        </p:cTn>
                                        <p:tgtEl>
                                          <p:spTgt spid="81923">
                                            <p:txEl>
                                              <p:pRg st="4" end="4"/>
                                            </p:txEl>
                                          </p:spTgt>
                                        </p:tgtEl>
                                        <p:attrNameLst>
                                          <p:attrName>style.visibility</p:attrName>
                                        </p:attrNameLst>
                                      </p:cBhvr>
                                      <p:to>
                                        <p:strVal val="visible"/>
                                      </p:to>
                                    </p:set>
                                    <p:animEffect transition="in" filter="fade">
                                      <p:cBhvr>
                                        <p:cTn id="35" dur="500"/>
                                        <p:tgtEl>
                                          <p:spTgt spid="81923">
                                            <p:txEl>
                                              <p:pRg st="4" end="4"/>
                                            </p:txEl>
                                          </p:spTgt>
                                        </p:tgtEl>
                                      </p:cBhvr>
                                    </p:animEffect>
                                    <p:anim calcmode="lin" valueType="num">
                                      <p:cBhvr>
                                        <p:cTn id="36"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1923">
                                            <p:txEl>
                                              <p:pRg st="4" end="4"/>
                                            </p:txEl>
                                          </p:spTgt>
                                        </p:tgtEl>
                                        <p:attrNameLst>
                                          <p:attrName>ppt_y</p:attrName>
                                        </p:attrNameLst>
                                      </p:cBhvr>
                                      <p:tavLst>
                                        <p:tav tm="0">
                                          <p:val>
                                            <p:strVal val="#ppt_y+.05"/>
                                          </p:val>
                                        </p:tav>
                                        <p:tav tm="100000">
                                          <p:val>
                                            <p:strVal val="#ppt_y"/>
                                          </p:val>
                                        </p:tav>
                                      </p:tavLst>
                                    </p:anim>
                                  </p:childTnLst>
                                </p:cTn>
                              </p:par>
                            </p:childTnLst>
                          </p:cTn>
                        </p:par>
                        <p:par>
                          <p:cTn id="38" fill="hold" nodeType="afterGroup">
                            <p:stCondLst>
                              <p:cond delay="2500"/>
                            </p:stCondLst>
                            <p:childTnLst>
                              <p:par>
                                <p:cTn id="39" presetID="44" presetClass="entr" presetSubtype="0" fill="hold" grpId="0" nodeType="afterEffect">
                                  <p:stCondLst>
                                    <p:cond delay="0"/>
                                  </p:stCondLst>
                                  <p:childTnLst>
                                    <p:set>
                                      <p:cBhvr>
                                        <p:cTn id="40" dur="1" fill="hold">
                                          <p:stCondLst>
                                            <p:cond delay="0"/>
                                          </p:stCondLst>
                                        </p:cTn>
                                        <p:tgtEl>
                                          <p:spTgt spid="81923">
                                            <p:txEl>
                                              <p:pRg st="5" end="5"/>
                                            </p:txEl>
                                          </p:spTgt>
                                        </p:tgtEl>
                                        <p:attrNameLst>
                                          <p:attrName>style.visibility</p:attrName>
                                        </p:attrNameLst>
                                      </p:cBhvr>
                                      <p:to>
                                        <p:strVal val="visible"/>
                                      </p:to>
                                    </p:set>
                                    <p:animEffect transition="in" filter="fade">
                                      <p:cBhvr>
                                        <p:cTn id="41" dur="500"/>
                                        <p:tgtEl>
                                          <p:spTgt spid="81923">
                                            <p:txEl>
                                              <p:pRg st="5" end="5"/>
                                            </p:txEl>
                                          </p:spTgt>
                                        </p:tgtEl>
                                      </p:cBhvr>
                                    </p:animEffect>
                                    <p:anim calcmode="lin" valueType="num">
                                      <p:cBhvr>
                                        <p:cTn id="42"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81923">
                                            <p:txEl>
                                              <p:pRg st="5" end="5"/>
                                            </p:txEl>
                                          </p:spTgt>
                                        </p:tgtEl>
                                        <p:attrNameLst>
                                          <p:attrName>ppt_y</p:attrName>
                                        </p:attrNameLst>
                                      </p:cBhvr>
                                      <p:tavLst>
                                        <p:tav tm="0">
                                          <p:val>
                                            <p:strVal val="#ppt_y+.05"/>
                                          </p:val>
                                        </p:tav>
                                        <p:tav tm="100000">
                                          <p:val>
                                            <p:strVal val="#ppt_y"/>
                                          </p:val>
                                        </p:tav>
                                      </p:tavLst>
                                    </p:anim>
                                  </p:childTnLst>
                                </p:cTn>
                              </p:par>
                            </p:childTnLst>
                          </p:cTn>
                        </p:par>
                        <p:par>
                          <p:cTn id="44" fill="hold" nodeType="afterGroup">
                            <p:stCondLst>
                              <p:cond delay="3000"/>
                            </p:stCondLst>
                            <p:childTnLst>
                              <p:par>
                                <p:cTn id="45" presetID="44" presetClass="entr" presetSubtype="0" fill="hold" grpId="0" nodeType="afterEffect">
                                  <p:stCondLst>
                                    <p:cond delay="0"/>
                                  </p:stCondLst>
                                  <p:childTnLst>
                                    <p:set>
                                      <p:cBhvr>
                                        <p:cTn id="46" dur="1" fill="hold">
                                          <p:stCondLst>
                                            <p:cond delay="0"/>
                                          </p:stCondLst>
                                        </p:cTn>
                                        <p:tgtEl>
                                          <p:spTgt spid="81923">
                                            <p:txEl>
                                              <p:pRg st="6" end="6"/>
                                            </p:txEl>
                                          </p:spTgt>
                                        </p:tgtEl>
                                        <p:attrNameLst>
                                          <p:attrName>style.visibility</p:attrName>
                                        </p:attrNameLst>
                                      </p:cBhvr>
                                      <p:to>
                                        <p:strVal val="visible"/>
                                      </p:to>
                                    </p:set>
                                    <p:animEffect transition="in" filter="fade">
                                      <p:cBhvr>
                                        <p:cTn id="47" dur="500"/>
                                        <p:tgtEl>
                                          <p:spTgt spid="81923">
                                            <p:txEl>
                                              <p:pRg st="6" end="6"/>
                                            </p:txEl>
                                          </p:spTgt>
                                        </p:tgtEl>
                                      </p:cBhvr>
                                    </p:animEffect>
                                    <p:anim calcmode="lin" valueType="num">
                                      <p:cBhvr>
                                        <p:cTn id="48"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81923">
                                            <p:txEl>
                                              <p:pRg st="6" end="6"/>
                                            </p:txEl>
                                          </p:spTgt>
                                        </p:tgtEl>
                                        <p:attrNameLst>
                                          <p:attrName>ppt_y</p:attrName>
                                        </p:attrNameLst>
                                      </p:cBhvr>
                                      <p:tavLst>
                                        <p:tav tm="0">
                                          <p:val>
                                            <p:strVal val="#ppt_y+.05"/>
                                          </p:val>
                                        </p:tav>
                                        <p:tav tm="100000">
                                          <p:val>
                                            <p:strVal val="#ppt_y"/>
                                          </p:val>
                                        </p:tav>
                                      </p:tavLst>
                                    </p:anim>
                                  </p:childTnLst>
                                </p:cTn>
                              </p:par>
                            </p:childTnLst>
                          </p:cTn>
                        </p:par>
                        <p:par>
                          <p:cTn id="50" fill="hold" nodeType="afterGroup">
                            <p:stCondLst>
                              <p:cond delay="3500"/>
                            </p:stCondLst>
                            <p:childTnLst>
                              <p:par>
                                <p:cTn id="51" presetID="44" presetClass="entr" presetSubtype="0" fill="hold" grpId="0" nodeType="afterEffect">
                                  <p:stCondLst>
                                    <p:cond delay="0"/>
                                  </p:stCondLst>
                                  <p:childTnLst>
                                    <p:set>
                                      <p:cBhvr>
                                        <p:cTn id="52" dur="1" fill="hold">
                                          <p:stCondLst>
                                            <p:cond delay="0"/>
                                          </p:stCondLst>
                                        </p:cTn>
                                        <p:tgtEl>
                                          <p:spTgt spid="81923">
                                            <p:txEl>
                                              <p:pRg st="7" end="7"/>
                                            </p:txEl>
                                          </p:spTgt>
                                        </p:tgtEl>
                                        <p:attrNameLst>
                                          <p:attrName>style.visibility</p:attrName>
                                        </p:attrNameLst>
                                      </p:cBhvr>
                                      <p:to>
                                        <p:strVal val="visible"/>
                                      </p:to>
                                    </p:set>
                                    <p:animEffect transition="in" filter="fade">
                                      <p:cBhvr>
                                        <p:cTn id="53" dur="500"/>
                                        <p:tgtEl>
                                          <p:spTgt spid="81923">
                                            <p:txEl>
                                              <p:pRg st="7" end="7"/>
                                            </p:txEl>
                                          </p:spTgt>
                                        </p:tgtEl>
                                      </p:cBhvr>
                                    </p:animEffect>
                                    <p:anim calcmode="lin" valueType="num">
                                      <p:cBhvr>
                                        <p:cTn id="54" dur="5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81923">
                                            <p:txEl>
                                              <p:pRg st="7" end="7"/>
                                            </p:txEl>
                                          </p:spTgt>
                                        </p:tgtEl>
                                        <p:attrNameLst>
                                          <p:attrName>ppt_y</p:attrName>
                                        </p:attrNameLst>
                                      </p:cBhvr>
                                      <p:tavLst>
                                        <p:tav tm="0">
                                          <p:val>
                                            <p:strVal val="#ppt_y+.05"/>
                                          </p:val>
                                        </p:tav>
                                        <p:tav tm="100000">
                                          <p:val>
                                            <p:strVal val="#ppt_y"/>
                                          </p:val>
                                        </p:tav>
                                      </p:tavLst>
                                    </p:anim>
                                  </p:childTnLst>
                                </p:cTn>
                              </p:par>
                            </p:childTnLst>
                          </p:cTn>
                        </p:par>
                        <p:par>
                          <p:cTn id="56" fill="hold" nodeType="afterGroup">
                            <p:stCondLst>
                              <p:cond delay="4000"/>
                            </p:stCondLst>
                            <p:childTnLst>
                              <p:par>
                                <p:cTn id="57" presetID="44" presetClass="entr" presetSubtype="0" fill="hold" grpId="0" nodeType="afterEffect">
                                  <p:stCondLst>
                                    <p:cond delay="0"/>
                                  </p:stCondLst>
                                  <p:childTnLst>
                                    <p:set>
                                      <p:cBhvr>
                                        <p:cTn id="58" dur="1" fill="hold">
                                          <p:stCondLst>
                                            <p:cond delay="0"/>
                                          </p:stCondLst>
                                        </p:cTn>
                                        <p:tgtEl>
                                          <p:spTgt spid="81923">
                                            <p:txEl>
                                              <p:pRg st="8" end="8"/>
                                            </p:txEl>
                                          </p:spTgt>
                                        </p:tgtEl>
                                        <p:attrNameLst>
                                          <p:attrName>style.visibility</p:attrName>
                                        </p:attrNameLst>
                                      </p:cBhvr>
                                      <p:to>
                                        <p:strVal val="visible"/>
                                      </p:to>
                                    </p:set>
                                    <p:animEffect transition="in" filter="fade">
                                      <p:cBhvr>
                                        <p:cTn id="59" dur="500"/>
                                        <p:tgtEl>
                                          <p:spTgt spid="81923">
                                            <p:txEl>
                                              <p:pRg st="8" end="8"/>
                                            </p:txEl>
                                          </p:spTgt>
                                        </p:tgtEl>
                                      </p:cBhvr>
                                    </p:animEffect>
                                    <p:anim calcmode="lin" valueType="num">
                                      <p:cBhvr>
                                        <p:cTn id="60" dur="500" fill="hold"/>
                                        <p:tgtEl>
                                          <p:spTgt spid="8192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81923">
                                            <p:txEl>
                                              <p:pRg st="8" end="8"/>
                                            </p:txEl>
                                          </p:spTgt>
                                        </p:tgtEl>
                                        <p:attrNameLst>
                                          <p:attrName>ppt_y</p:attrName>
                                        </p:attrNameLst>
                                      </p:cBhvr>
                                      <p:tavLst>
                                        <p:tav tm="0">
                                          <p:val>
                                            <p:strVal val="#ppt_y+.05"/>
                                          </p:val>
                                        </p:tav>
                                        <p:tav tm="100000">
                                          <p:val>
                                            <p:strVal val="#ppt_y"/>
                                          </p:val>
                                        </p:tav>
                                      </p:tavLst>
                                    </p:anim>
                                  </p:childTnLst>
                                </p:cTn>
                              </p:par>
                            </p:childTnLst>
                          </p:cTn>
                        </p:par>
                        <p:par>
                          <p:cTn id="62" fill="hold" nodeType="afterGroup">
                            <p:stCondLst>
                              <p:cond delay="4500"/>
                            </p:stCondLst>
                            <p:childTnLst>
                              <p:par>
                                <p:cTn id="63" presetID="44" presetClass="entr" presetSubtype="0" fill="hold" grpId="0" nodeType="afterEffect">
                                  <p:stCondLst>
                                    <p:cond delay="0"/>
                                  </p:stCondLst>
                                  <p:childTnLst>
                                    <p:set>
                                      <p:cBhvr>
                                        <p:cTn id="64" dur="1" fill="hold">
                                          <p:stCondLst>
                                            <p:cond delay="0"/>
                                          </p:stCondLst>
                                        </p:cTn>
                                        <p:tgtEl>
                                          <p:spTgt spid="81923">
                                            <p:txEl>
                                              <p:pRg st="9" end="9"/>
                                            </p:txEl>
                                          </p:spTgt>
                                        </p:tgtEl>
                                        <p:attrNameLst>
                                          <p:attrName>style.visibility</p:attrName>
                                        </p:attrNameLst>
                                      </p:cBhvr>
                                      <p:to>
                                        <p:strVal val="visible"/>
                                      </p:to>
                                    </p:set>
                                    <p:animEffect transition="in" filter="fade">
                                      <p:cBhvr>
                                        <p:cTn id="65" dur="500"/>
                                        <p:tgtEl>
                                          <p:spTgt spid="81923">
                                            <p:txEl>
                                              <p:pRg st="9" end="9"/>
                                            </p:txEl>
                                          </p:spTgt>
                                        </p:tgtEl>
                                      </p:cBhvr>
                                    </p:animEffect>
                                    <p:anim calcmode="lin" valueType="num">
                                      <p:cBhvr>
                                        <p:cTn id="66" dur="500" fill="hold"/>
                                        <p:tgtEl>
                                          <p:spTgt spid="81923">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81923">
                                            <p:txEl>
                                              <p:pRg st="9" end="9"/>
                                            </p:txEl>
                                          </p:spTgt>
                                        </p:tgtEl>
                                        <p:attrNameLst>
                                          <p:attrName>ppt_y</p:attrName>
                                        </p:attrNameLst>
                                      </p:cBhvr>
                                      <p:tavLst>
                                        <p:tav tm="0">
                                          <p:val>
                                            <p:strVal val="#ppt_y+.05"/>
                                          </p:val>
                                        </p:tav>
                                        <p:tav tm="100000">
                                          <p:val>
                                            <p:strVal val="#ppt_y"/>
                                          </p:val>
                                        </p:tav>
                                      </p:tavLst>
                                    </p:anim>
                                  </p:childTnLst>
                                </p:cTn>
                              </p:par>
                            </p:childTnLst>
                          </p:cTn>
                        </p:par>
                        <p:par>
                          <p:cTn id="68" fill="hold" nodeType="afterGroup">
                            <p:stCondLst>
                              <p:cond delay="5000"/>
                            </p:stCondLst>
                            <p:childTnLst>
                              <p:par>
                                <p:cTn id="69" presetID="44" presetClass="entr" presetSubtype="0" fill="hold" grpId="0" nodeType="afterEffect">
                                  <p:stCondLst>
                                    <p:cond delay="0"/>
                                  </p:stCondLst>
                                  <p:childTnLst>
                                    <p:set>
                                      <p:cBhvr>
                                        <p:cTn id="70" dur="1" fill="hold">
                                          <p:stCondLst>
                                            <p:cond delay="0"/>
                                          </p:stCondLst>
                                        </p:cTn>
                                        <p:tgtEl>
                                          <p:spTgt spid="81923">
                                            <p:txEl>
                                              <p:pRg st="10" end="10"/>
                                            </p:txEl>
                                          </p:spTgt>
                                        </p:tgtEl>
                                        <p:attrNameLst>
                                          <p:attrName>style.visibility</p:attrName>
                                        </p:attrNameLst>
                                      </p:cBhvr>
                                      <p:to>
                                        <p:strVal val="visible"/>
                                      </p:to>
                                    </p:set>
                                    <p:animEffect transition="in" filter="fade">
                                      <p:cBhvr>
                                        <p:cTn id="71" dur="500"/>
                                        <p:tgtEl>
                                          <p:spTgt spid="81923">
                                            <p:txEl>
                                              <p:pRg st="10" end="10"/>
                                            </p:txEl>
                                          </p:spTgt>
                                        </p:tgtEl>
                                      </p:cBhvr>
                                    </p:animEffect>
                                    <p:anim calcmode="lin" valueType="num">
                                      <p:cBhvr>
                                        <p:cTn id="72" dur="500" fill="hold"/>
                                        <p:tgtEl>
                                          <p:spTgt spid="81923">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81923">
                                            <p:txEl>
                                              <p:pRg st="10" end="10"/>
                                            </p:txEl>
                                          </p:spTgt>
                                        </p:tgtEl>
                                        <p:attrNameLst>
                                          <p:attrName>ppt_y</p:attrName>
                                        </p:attrNameLst>
                                      </p:cBhvr>
                                      <p:tavLst>
                                        <p:tav tm="0">
                                          <p:val>
                                            <p:strVal val="#ppt_y+.05"/>
                                          </p:val>
                                        </p:tav>
                                        <p:tav tm="100000">
                                          <p:val>
                                            <p:strVal val="#ppt_y"/>
                                          </p:val>
                                        </p:tav>
                                      </p:tavLst>
                                    </p:anim>
                                  </p:childTnLst>
                                </p:cTn>
                              </p:par>
                            </p:childTnLst>
                          </p:cTn>
                        </p:par>
                        <p:par>
                          <p:cTn id="74" fill="hold" nodeType="afterGroup">
                            <p:stCondLst>
                              <p:cond delay="5500"/>
                            </p:stCondLst>
                            <p:childTnLst>
                              <p:par>
                                <p:cTn id="75" presetID="44" presetClass="entr" presetSubtype="0" fill="hold" grpId="0" nodeType="afterEffect">
                                  <p:stCondLst>
                                    <p:cond delay="0"/>
                                  </p:stCondLst>
                                  <p:childTnLst>
                                    <p:set>
                                      <p:cBhvr>
                                        <p:cTn id="76" dur="1" fill="hold">
                                          <p:stCondLst>
                                            <p:cond delay="0"/>
                                          </p:stCondLst>
                                        </p:cTn>
                                        <p:tgtEl>
                                          <p:spTgt spid="81923">
                                            <p:txEl>
                                              <p:pRg st="11" end="11"/>
                                            </p:txEl>
                                          </p:spTgt>
                                        </p:tgtEl>
                                        <p:attrNameLst>
                                          <p:attrName>style.visibility</p:attrName>
                                        </p:attrNameLst>
                                      </p:cBhvr>
                                      <p:to>
                                        <p:strVal val="visible"/>
                                      </p:to>
                                    </p:set>
                                    <p:animEffect transition="in" filter="fade">
                                      <p:cBhvr>
                                        <p:cTn id="77" dur="500"/>
                                        <p:tgtEl>
                                          <p:spTgt spid="81923">
                                            <p:txEl>
                                              <p:pRg st="11" end="11"/>
                                            </p:txEl>
                                          </p:spTgt>
                                        </p:tgtEl>
                                      </p:cBhvr>
                                    </p:animEffect>
                                    <p:anim calcmode="lin" valueType="num">
                                      <p:cBhvr>
                                        <p:cTn id="78" dur="500" fill="hold"/>
                                        <p:tgtEl>
                                          <p:spTgt spid="81923">
                                            <p:txEl>
                                              <p:pRg st="11" end="11"/>
                                            </p:txEl>
                                          </p:spTgt>
                                        </p:tgtEl>
                                        <p:attrNameLst>
                                          <p:attrName>ppt_x</p:attrName>
                                        </p:attrNameLst>
                                      </p:cBhvr>
                                      <p:tavLst>
                                        <p:tav tm="0">
                                          <p:val>
                                            <p:strVal val="#ppt_x"/>
                                          </p:val>
                                        </p:tav>
                                        <p:tav tm="100000">
                                          <p:val>
                                            <p:strVal val="#ppt_x"/>
                                          </p:val>
                                        </p:tav>
                                      </p:tavLst>
                                    </p:anim>
                                    <p:anim calcmode="lin" valueType="num">
                                      <p:cBhvr>
                                        <p:cTn id="79" dur="500" fill="hold"/>
                                        <p:tgtEl>
                                          <p:spTgt spid="81923">
                                            <p:txEl>
                                              <p:pRg st="11" end="11"/>
                                            </p:txEl>
                                          </p:spTgt>
                                        </p:tgtEl>
                                        <p:attrNameLst>
                                          <p:attrName>ppt_y</p:attrName>
                                        </p:attrNameLst>
                                      </p:cBhvr>
                                      <p:tavLst>
                                        <p:tav tm="0">
                                          <p:val>
                                            <p:strVal val="#ppt_y+.05"/>
                                          </p:val>
                                        </p:tav>
                                        <p:tav tm="100000">
                                          <p:val>
                                            <p:strVal val="#ppt_y"/>
                                          </p:val>
                                        </p:tav>
                                      </p:tavLst>
                                    </p:anim>
                                  </p:childTnLst>
                                </p:cTn>
                              </p:par>
                            </p:childTnLst>
                          </p:cTn>
                        </p:par>
                        <p:par>
                          <p:cTn id="80" fill="hold" nodeType="afterGroup">
                            <p:stCondLst>
                              <p:cond delay="6000"/>
                            </p:stCondLst>
                            <p:childTnLst>
                              <p:par>
                                <p:cTn id="81" presetID="44" presetClass="entr" presetSubtype="0" fill="hold" grpId="0" nodeType="afterEffect">
                                  <p:stCondLst>
                                    <p:cond delay="0"/>
                                  </p:stCondLst>
                                  <p:childTnLst>
                                    <p:set>
                                      <p:cBhvr>
                                        <p:cTn id="82" dur="1" fill="hold">
                                          <p:stCondLst>
                                            <p:cond delay="0"/>
                                          </p:stCondLst>
                                        </p:cTn>
                                        <p:tgtEl>
                                          <p:spTgt spid="81923">
                                            <p:txEl>
                                              <p:pRg st="12" end="12"/>
                                            </p:txEl>
                                          </p:spTgt>
                                        </p:tgtEl>
                                        <p:attrNameLst>
                                          <p:attrName>style.visibility</p:attrName>
                                        </p:attrNameLst>
                                      </p:cBhvr>
                                      <p:to>
                                        <p:strVal val="visible"/>
                                      </p:to>
                                    </p:set>
                                    <p:animEffect transition="in" filter="fade">
                                      <p:cBhvr>
                                        <p:cTn id="83" dur="500"/>
                                        <p:tgtEl>
                                          <p:spTgt spid="81923">
                                            <p:txEl>
                                              <p:pRg st="12" end="12"/>
                                            </p:txEl>
                                          </p:spTgt>
                                        </p:tgtEl>
                                      </p:cBhvr>
                                    </p:animEffect>
                                    <p:anim calcmode="lin" valueType="num">
                                      <p:cBhvr>
                                        <p:cTn id="84" dur="500" fill="hold"/>
                                        <p:tgtEl>
                                          <p:spTgt spid="81923">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81923">
                                            <p:txEl>
                                              <p:pRg st="12" end="12"/>
                                            </p:txEl>
                                          </p:spTgt>
                                        </p:tgtEl>
                                        <p:attrNameLst>
                                          <p:attrName>ppt_y</p:attrName>
                                        </p:attrNameLst>
                                      </p:cBhvr>
                                      <p:tavLst>
                                        <p:tav tm="0">
                                          <p:val>
                                            <p:strVal val="#ppt_y+.05"/>
                                          </p:val>
                                        </p:tav>
                                        <p:tav tm="100000">
                                          <p:val>
                                            <p:strVal val="#ppt_y"/>
                                          </p:val>
                                        </p:tav>
                                      </p:tavLst>
                                    </p:anim>
                                  </p:childTnLst>
                                </p:cTn>
                              </p:par>
                            </p:childTnLst>
                          </p:cTn>
                        </p:par>
                        <p:par>
                          <p:cTn id="86" fill="hold" nodeType="afterGroup">
                            <p:stCondLst>
                              <p:cond delay="6500"/>
                            </p:stCondLst>
                            <p:childTnLst>
                              <p:par>
                                <p:cTn id="87" presetID="44" presetClass="entr" presetSubtype="0" fill="hold" grpId="0" nodeType="afterEffect">
                                  <p:stCondLst>
                                    <p:cond delay="0"/>
                                  </p:stCondLst>
                                  <p:childTnLst>
                                    <p:set>
                                      <p:cBhvr>
                                        <p:cTn id="88" dur="1" fill="hold">
                                          <p:stCondLst>
                                            <p:cond delay="0"/>
                                          </p:stCondLst>
                                        </p:cTn>
                                        <p:tgtEl>
                                          <p:spTgt spid="81923">
                                            <p:txEl>
                                              <p:pRg st="13" end="13"/>
                                            </p:txEl>
                                          </p:spTgt>
                                        </p:tgtEl>
                                        <p:attrNameLst>
                                          <p:attrName>style.visibility</p:attrName>
                                        </p:attrNameLst>
                                      </p:cBhvr>
                                      <p:to>
                                        <p:strVal val="visible"/>
                                      </p:to>
                                    </p:set>
                                    <p:animEffect transition="in" filter="fade">
                                      <p:cBhvr>
                                        <p:cTn id="89" dur="500"/>
                                        <p:tgtEl>
                                          <p:spTgt spid="81923">
                                            <p:txEl>
                                              <p:pRg st="13" end="13"/>
                                            </p:txEl>
                                          </p:spTgt>
                                        </p:tgtEl>
                                      </p:cBhvr>
                                    </p:animEffect>
                                    <p:anim calcmode="lin" valueType="num">
                                      <p:cBhvr>
                                        <p:cTn id="90" dur="500" fill="hold"/>
                                        <p:tgtEl>
                                          <p:spTgt spid="81923">
                                            <p:txEl>
                                              <p:pRg st="13" end="13"/>
                                            </p:txEl>
                                          </p:spTgt>
                                        </p:tgtEl>
                                        <p:attrNameLst>
                                          <p:attrName>ppt_x</p:attrName>
                                        </p:attrNameLst>
                                      </p:cBhvr>
                                      <p:tavLst>
                                        <p:tav tm="0">
                                          <p:val>
                                            <p:strVal val="#ppt_x"/>
                                          </p:val>
                                        </p:tav>
                                        <p:tav tm="100000">
                                          <p:val>
                                            <p:strVal val="#ppt_x"/>
                                          </p:val>
                                        </p:tav>
                                      </p:tavLst>
                                    </p:anim>
                                    <p:anim calcmode="lin" valueType="num">
                                      <p:cBhvr>
                                        <p:cTn id="91" dur="500" fill="hold"/>
                                        <p:tgtEl>
                                          <p:spTgt spid="81923">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81924"/>
                                        </p:tgtEl>
                                        <p:attrNameLst>
                                          <p:attrName>style.visibility</p:attrName>
                                        </p:attrNameLst>
                                      </p:cBhvr>
                                      <p:to>
                                        <p:strVal val="visible"/>
                                      </p:to>
                                    </p:set>
                                    <p:anim calcmode="lin" valueType="num">
                                      <p:cBhvr>
                                        <p:cTn id="96" dur="500" fill="hold"/>
                                        <p:tgtEl>
                                          <p:spTgt spid="81924"/>
                                        </p:tgtEl>
                                        <p:attrNameLst>
                                          <p:attrName>ppt_w</p:attrName>
                                        </p:attrNameLst>
                                      </p:cBhvr>
                                      <p:tavLst>
                                        <p:tav tm="0">
                                          <p:val>
                                            <p:fltVal val="0"/>
                                          </p:val>
                                        </p:tav>
                                        <p:tav tm="100000">
                                          <p:val>
                                            <p:strVal val="#ppt_w"/>
                                          </p:val>
                                        </p:tav>
                                      </p:tavLst>
                                    </p:anim>
                                    <p:anim calcmode="lin" valueType="num">
                                      <p:cBhvr>
                                        <p:cTn id="97" dur="500" fill="hold"/>
                                        <p:tgtEl>
                                          <p:spTgt spid="819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ED23D3E-0CC6-47A9-BB3E-CA06C5A89063}"/>
              </a:ext>
            </a:extLst>
          </p:cNvPr>
          <p:cNvSpPr>
            <a:spLocks noGrp="1" noChangeArrowheads="1"/>
          </p:cNvSpPr>
          <p:nvPr>
            <p:ph type="title"/>
          </p:nvPr>
        </p:nvSpPr>
        <p:spPr>
          <a:xfrm>
            <a:off x="0" y="76200"/>
            <a:ext cx="9144000" cy="1143000"/>
          </a:xfrm>
        </p:spPr>
        <p:txBody>
          <a:bodyPr/>
          <a:lstStyle/>
          <a:p>
            <a:pPr eaLnBrk="1" hangingPunct="1">
              <a:defRPr/>
            </a:pPr>
            <a:r>
              <a:rPr lang="es-ES" altLang="en-US" sz="4000" dirty="0">
                <a:solidFill>
                  <a:srgbClr val="00FFFF"/>
                </a:solidFill>
                <a:latin typeface="Narkisim" panose="020E0502050101010101" pitchFamily="34" charset="-79"/>
              </a:rPr>
              <a:t>Era de la Tierra / Universo</a:t>
            </a:r>
            <a:br>
              <a:rPr lang="es-ES" altLang="en-US" sz="2400" dirty="0">
                <a:solidFill>
                  <a:srgbClr val="00FFFF"/>
                </a:solidFill>
                <a:latin typeface="Narkisim" panose="020E0502050101010101" pitchFamily="34" charset="-79"/>
              </a:rPr>
            </a:br>
            <a:r>
              <a:rPr lang="es-ES" altLang="en-US" sz="2400" dirty="0">
                <a:solidFill>
                  <a:srgbClr val="00FFFF"/>
                </a:solidFill>
                <a:latin typeface="Narkisim" panose="020E0502050101010101" pitchFamily="34" charset="-79"/>
              </a:rPr>
              <a:t>puede estar relacionado pero no es lo mismo que la teoría de la evolución</a:t>
            </a:r>
            <a:endParaRPr lang="en-US" altLang="en-US" sz="4000" dirty="0">
              <a:solidFill>
                <a:srgbClr val="00FFFF"/>
              </a:solidFill>
              <a:latin typeface="Narkisim" panose="020E0502050101010101" pitchFamily="34" charset="-79"/>
            </a:endParaRPr>
          </a:p>
        </p:txBody>
      </p:sp>
      <p:sp>
        <p:nvSpPr>
          <p:cNvPr id="126980" name="Rectangle 4">
            <a:extLst>
              <a:ext uri="{FF2B5EF4-FFF2-40B4-BE49-F238E27FC236}">
                <a16:creationId xmlns:a16="http://schemas.microsoft.com/office/drawing/2014/main" id="{8CD2A913-F1C3-4D1A-91A1-52B5313AAE3E}"/>
              </a:ext>
            </a:extLst>
          </p:cNvPr>
          <p:cNvSpPr>
            <a:spLocks noGrp="1" noChangeArrowheads="1"/>
          </p:cNvSpPr>
          <p:nvPr>
            <p:ph type="body" sz="half" idx="1"/>
          </p:nvPr>
        </p:nvSpPr>
        <p:spPr>
          <a:xfrm>
            <a:off x="76200" y="1295400"/>
            <a:ext cx="4495800" cy="4530725"/>
          </a:xfrm>
        </p:spPr>
        <p:txBody>
          <a:bodyPr/>
          <a:lstStyle/>
          <a:p>
            <a:pPr eaLnBrk="1" hangingPunct="1">
              <a:buNone/>
              <a:defRPr/>
            </a:pPr>
            <a:r>
              <a:rPr lang="es-ES" altLang="en-US" sz="2000" b="1" dirty="0">
                <a:solidFill>
                  <a:srgbClr val="FF9900"/>
                </a:solidFill>
              </a:rPr>
              <a:t>Teoría de la Tierra Joven (menos de 10,000 años)</a:t>
            </a:r>
          </a:p>
          <a:p>
            <a:pPr eaLnBrk="1" hangingPunct="1">
              <a:defRPr/>
            </a:pPr>
            <a:r>
              <a:rPr lang="es-ES" altLang="en-US" sz="2400" i="1" dirty="0">
                <a:latin typeface="Arial Narrow" panose="020B0606020202030204" pitchFamily="34" charset="0"/>
              </a:rPr>
              <a:t>Requiere una lectura plana de la Escritura (evita el género poético)</a:t>
            </a:r>
          </a:p>
          <a:p>
            <a:pPr eaLnBrk="1" hangingPunct="1">
              <a:defRPr/>
            </a:pPr>
            <a:r>
              <a:rPr lang="es-ES" altLang="en-US" sz="2400" i="1" dirty="0">
                <a:latin typeface="Arial Narrow" panose="020B0606020202030204" pitchFamily="34" charset="0"/>
              </a:rPr>
              <a:t>Requiere catastrofismo (la inundación es responsable de gran parte de los fenómenos geológicos de la tierra)</a:t>
            </a:r>
          </a:p>
          <a:p>
            <a:pPr eaLnBrk="1" hangingPunct="1">
              <a:defRPr/>
            </a:pPr>
            <a:r>
              <a:rPr lang="es-ES" altLang="en-US" sz="2400" i="1" dirty="0">
                <a:latin typeface="Arial Narrow" panose="020B0606020202030204" pitchFamily="34" charset="0"/>
              </a:rPr>
              <a:t>Fecha popular, 4004 </a:t>
            </a:r>
            <a:r>
              <a:rPr lang="es-ES" altLang="en-US" sz="2400" i="1" dirty="0" err="1">
                <a:latin typeface="Arial Narrow" panose="020B0606020202030204" pitchFamily="34" charset="0"/>
              </a:rPr>
              <a:t>aC</a:t>
            </a:r>
            <a:r>
              <a:rPr lang="es-ES" altLang="en-US" sz="2400" i="1" dirty="0">
                <a:latin typeface="Arial Narrow" panose="020B0606020202030204" pitchFamily="34" charset="0"/>
              </a:rPr>
              <a:t> (</a:t>
            </a:r>
            <a:r>
              <a:rPr lang="es-ES" altLang="en-US" sz="2400" i="1" dirty="0" err="1">
                <a:latin typeface="Arial Narrow" panose="020B0606020202030204" pitchFamily="34" charset="0"/>
              </a:rPr>
              <a:t>Ussher</a:t>
            </a:r>
            <a:r>
              <a:rPr lang="es-ES" altLang="en-US" sz="2400" i="1" dirty="0">
                <a:latin typeface="Arial Narrow" panose="020B0606020202030204" pitchFamily="34" charset="0"/>
              </a:rPr>
              <a:t>), aunque algunos la extenderían</a:t>
            </a:r>
          </a:p>
        </p:txBody>
      </p:sp>
      <p:sp>
        <p:nvSpPr>
          <p:cNvPr id="126981" name="Rectangle 5">
            <a:extLst>
              <a:ext uri="{FF2B5EF4-FFF2-40B4-BE49-F238E27FC236}">
                <a16:creationId xmlns:a16="http://schemas.microsoft.com/office/drawing/2014/main" id="{8585E5FC-496C-4584-9688-A95791666C3D}"/>
              </a:ext>
            </a:extLst>
          </p:cNvPr>
          <p:cNvSpPr>
            <a:spLocks noGrp="1" noChangeArrowheads="1"/>
          </p:cNvSpPr>
          <p:nvPr>
            <p:ph type="body" sz="half" idx="2"/>
          </p:nvPr>
        </p:nvSpPr>
        <p:spPr>
          <a:xfrm>
            <a:off x="4724400" y="1295400"/>
            <a:ext cx="4343400" cy="4530725"/>
          </a:xfrm>
        </p:spPr>
        <p:txBody>
          <a:bodyPr/>
          <a:lstStyle/>
          <a:p>
            <a:pPr eaLnBrk="1" hangingPunct="1">
              <a:buNone/>
              <a:defRPr/>
            </a:pPr>
            <a:r>
              <a:rPr lang="es-ES" altLang="en-US" sz="2800" b="1" dirty="0">
                <a:solidFill>
                  <a:srgbClr val="FF9900"/>
                </a:solidFill>
              </a:rPr>
              <a:t>Old </a:t>
            </a:r>
            <a:r>
              <a:rPr lang="es-ES" altLang="en-US" sz="2800" b="1" dirty="0" err="1">
                <a:solidFill>
                  <a:srgbClr val="FF9900"/>
                </a:solidFill>
              </a:rPr>
              <a:t>Earth</a:t>
            </a:r>
            <a:r>
              <a:rPr lang="es-ES" altLang="en-US" sz="2800" b="1" dirty="0">
                <a:solidFill>
                  <a:srgbClr val="FF9900"/>
                </a:solidFill>
              </a:rPr>
              <a:t> </a:t>
            </a:r>
            <a:r>
              <a:rPr lang="es-ES" altLang="en-US" sz="2800" b="1" dirty="0" err="1">
                <a:solidFill>
                  <a:srgbClr val="FF9900"/>
                </a:solidFill>
              </a:rPr>
              <a:t>Theory</a:t>
            </a:r>
            <a:r>
              <a:rPr lang="es-ES" altLang="en-US" sz="2800" b="1" dirty="0">
                <a:solidFill>
                  <a:srgbClr val="FF9900"/>
                </a:solidFill>
              </a:rPr>
              <a:t> (hasta 10 mil millones de años)</a:t>
            </a:r>
            <a:endParaRPr lang="en-US" altLang="en-US" sz="2800" b="1" dirty="0">
              <a:solidFill>
                <a:srgbClr val="FF9900"/>
              </a:solidFill>
            </a:endParaRPr>
          </a:p>
          <a:p>
            <a:pPr eaLnBrk="1" hangingPunct="1">
              <a:defRPr/>
            </a:pPr>
            <a:r>
              <a:rPr lang="es-ES" altLang="en-US" sz="2400" i="1" dirty="0">
                <a:latin typeface="Arial Narrow" panose="020B0606020202030204" pitchFamily="34" charset="0"/>
              </a:rPr>
              <a:t>Requiere una lectura poética de las Escrituras (evita el </a:t>
            </a:r>
            <a:r>
              <a:rPr lang="es-ES" altLang="en-US" sz="2400" i="1" dirty="0" err="1">
                <a:latin typeface="Arial Narrow" panose="020B0606020202030204" pitchFamily="34" charset="0"/>
              </a:rPr>
              <a:t>literalismo</a:t>
            </a:r>
            <a:r>
              <a:rPr lang="es-ES" altLang="en-US" sz="2400" i="1" dirty="0">
                <a:latin typeface="Arial Narrow" panose="020B0606020202030204" pitchFamily="34" charset="0"/>
              </a:rPr>
              <a:t> grosero)</a:t>
            </a:r>
            <a:endParaRPr lang="en-US" altLang="en-US" sz="2400" i="1" dirty="0">
              <a:latin typeface="Arial Narrow" panose="020B0606020202030204" pitchFamily="34" charset="0"/>
            </a:endParaRPr>
          </a:p>
          <a:p>
            <a:pPr eaLnBrk="1" hangingPunct="1">
              <a:defRPr/>
            </a:pPr>
            <a:r>
              <a:rPr lang="es-ES" altLang="en-US" sz="2400" i="1" dirty="0">
                <a:latin typeface="Arial Narrow" panose="020B0606020202030204" pitchFamily="34" charset="0"/>
              </a:rPr>
              <a:t>Requiere </a:t>
            </a:r>
            <a:r>
              <a:rPr lang="es-ES" altLang="en-US" sz="2400" i="1" dirty="0" err="1">
                <a:latin typeface="Arial Narrow" panose="020B0606020202030204" pitchFamily="34" charset="0"/>
              </a:rPr>
              <a:t>uniformitarianismo</a:t>
            </a:r>
            <a:r>
              <a:rPr lang="es-ES" altLang="en-US" sz="2400" i="1" dirty="0">
                <a:latin typeface="Arial Narrow" panose="020B0606020202030204" pitchFamily="34" charset="0"/>
              </a:rPr>
              <a:t> (largas épocas son responsables de los fenómenos geológicos y antropológicos)</a:t>
            </a:r>
          </a:p>
          <a:p>
            <a:pPr eaLnBrk="1" hangingPunct="1">
              <a:defRPr/>
            </a:pPr>
            <a:r>
              <a:rPr lang="en-US" altLang="en-US" sz="2400" i="1" dirty="0">
                <a:latin typeface="Arial Narrow" panose="020B0606020202030204" pitchFamily="34" charset="0"/>
              </a:rPr>
              <a:t>Usually accepts the “Big Bang” theory (astronomy)</a:t>
            </a:r>
          </a:p>
        </p:txBody>
      </p:sp>
      <p:sp>
        <p:nvSpPr>
          <p:cNvPr id="126982" name="Text Box 6">
            <a:extLst>
              <a:ext uri="{FF2B5EF4-FFF2-40B4-BE49-F238E27FC236}">
                <a16:creationId xmlns:a16="http://schemas.microsoft.com/office/drawing/2014/main" id="{6F25ED54-5BAC-409C-B597-2F38E1F5B603}"/>
              </a:ext>
            </a:extLst>
          </p:cNvPr>
          <p:cNvSpPr txBox="1">
            <a:spLocks noChangeArrowheads="1"/>
          </p:cNvSpPr>
          <p:nvPr/>
        </p:nvSpPr>
        <p:spPr bwMode="auto">
          <a:xfrm>
            <a:off x="4876800" y="5486400"/>
            <a:ext cx="4114800" cy="1200150"/>
          </a:xfrm>
          <a:prstGeom prst="rect">
            <a:avLst/>
          </a:prstGeom>
          <a:solidFill>
            <a:srgbClr val="003F3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400" b="1" dirty="0">
                <a:solidFill>
                  <a:schemeClr val="folHlink"/>
                </a:solidFill>
              </a:rPr>
              <a:t>OBJECIÓN: Usualmente acepta creación más procesos naturales.</a:t>
            </a:r>
          </a:p>
        </p:txBody>
      </p:sp>
      <p:sp>
        <p:nvSpPr>
          <p:cNvPr id="126983" name="Text Box 7">
            <a:extLst>
              <a:ext uri="{FF2B5EF4-FFF2-40B4-BE49-F238E27FC236}">
                <a16:creationId xmlns:a16="http://schemas.microsoft.com/office/drawing/2014/main" id="{96B6F469-9448-46BD-AA69-A1CF4D072D5A}"/>
              </a:ext>
            </a:extLst>
          </p:cNvPr>
          <p:cNvSpPr txBox="1">
            <a:spLocks noChangeArrowheads="1"/>
          </p:cNvSpPr>
          <p:nvPr/>
        </p:nvSpPr>
        <p:spPr bwMode="auto">
          <a:xfrm>
            <a:off x="228600" y="5140325"/>
            <a:ext cx="4191000" cy="1565275"/>
          </a:xfrm>
          <a:prstGeom prst="rect">
            <a:avLst/>
          </a:prstGeom>
          <a:solidFill>
            <a:srgbClr val="003F3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400" b="1" dirty="0">
                <a:solidFill>
                  <a:schemeClr val="folHlink"/>
                </a:solidFill>
              </a:rPr>
              <a:t>OBJECIÓN: ¿Por qué Dios crearía el mundo con la apariencia de la antigüedad si esto no fuera cierto?</a:t>
            </a:r>
          </a:p>
        </p:txBody>
      </p:sp>
      <p:sp>
        <p:nvSpPr>
          <p:cNvPr id="33799" name="Line 8">
            <a:extLst>
              <a:ext uri="{FF2B5EF4-FFF2-40B4-BE49-F238E27FC236}">
                <a16:creationId xmlns:a16="http://schemas.microsoft.com/office/drawing/2014/main" id="{CE440357-6D64-408D-9049-A320BA016106}"/>
              </a:ext>
            </a:extLst>
          </p:cNvPr>
          <p:cNvSpPr>
            <a:spLocks noChangeShapeType="1"/>
          </p:cNvSpPr>
          <p:nvPr/>
        </p:nvSpPr>
        <p:spPr bwMode="auto">
          <a:xfrm>
            <a:off x="4648200" y="1371600"/>
            <a:ext cx="0" cy="533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BB1201D6-E0ED-4CF4-87E3-3F5058CCEB36}"/>
              </a:ext>
            </a:extLst>
          </p:cNvPr>
          <p:cNvSpPr>
            <a:spLocks noGrp="1"/>
          </p:cNvSpPr>
          <p:nvPr>
            <p:ph type="sldNum" sz="quarter" idx="12"/>
          </p:nvPr>
        </p:nvSpPr>
        <p:spPr/>
        <p:txBody>
          <a:bodyPr/>
          <a:lstStyle/>
          <a:p>
            <a:pPr>
              <a:defRPr/>
            </a:pPr>
            <a:fld id="{4ECB868F-D245-4EFF-B6C7-85A9647AF3B1}" type="slidenum">
              <a:rPr lang="en-US" altLang="en-US" smtClean="0"/>
              <a:pPr>
                <a:defRPr/>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 calcmode="lin" valueType="num">
                                      <p:cBhvr>
                                        <p:cTn id="7" dur="500" fill="hold"/>
                                        <p:tgtEl>
                                          <p:spTgt spid="1269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9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980">
                                            <p:txEl>
                                              <p:pRg st="0" end="0"/>
                                            </p:txEl>
                                          </p:spTgt>
                                        </p:tgtEl>
                                        <p:attrNameLst>
                                          <p:attrName>style.visibility</p:attrName>
                                        </p:attrNameLst>
                                      </p:cBhvr>
                                      <p:to>
                                        <p:strVal val="visible"/>
                                      </p:to>
                                    </p:set>
                                    <p:anim calcmode="lin" valueType="num">
                                      <p:cBhvr additive="base">
                                        <p:cTn id="13" dur="5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81">
                                            <p:txEl>
                                              <p:pRg st="1" end="1"/>
                                            </p:txEl>
                                          </p:spTgt>
                                        </p:tgtEl>
                                        <p:attrNameLst>
                                          <p:attrName>style.visibility</p:attrName>
                                        </p:attrNameLst>
                                      </p:cBhvr>
                                      <p:to>
                                        <p:strVal val="visible"/>
                                      </p:to>
                                    </p:set>
                                    <p:anim calcmode="lin" valueType="num">
                                      <p:cBhvr additive="base">
                                        <p:cTn id="19" dur="500" fill="hold"/>
                                        <p:tgtEl>
                                          <p:spTgt spid="12698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anim calcmode="lin" valueType="num">
                                      <p:cBhvr additive="base">
                                        <p:cTn id="25"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80">
                                            <p:txEl>
                                              <p:pRg st="2" end="2"/>
                                            </p:txEl>
                                          </p:spTgt>
                                        </p:tgtEl>
                                        <p:attrNameLst>
                                          <p:attrName>style.visibility</p:attrName>
                                        </p:attrNameLst>
                                      </p:cBhvr>
                                      <p:to>
                                        <p:strVal val="visible"/>
                                      </p:to>
                                    </p:set>
                                    <p:anim calcmode="lin" valueType="num">
                                      <p:cBhvr additive="base">
                                        <p:cTn id="31" dur="500" fill="hold"/>
                                        <p:tgtEl>
                                          <p:spTgt spid="12698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6981">
                                            <p:txEl>
                                              <p:pRg st="3" end="3"/>
                                            </p:txEl>
                                          </p:spTgt>
                                        </p:tgtEl>
                                        <p:attrNameLst>
                                          <p:attrName>style.visibility</p:attrName>
                                        </p:attrNameLst>
                                      </p:cBhvr>
                                      <p:to>
                                        <p:strVal val="visible"/>
                                      </p:to>
                                    </p:set>
                                    <p:anim calcmode="lin" valueType="num">
                                      <p:cBhvr additive="base">
                                        <p:cTn id="37" dur="500" fill="hold"/>
                                        <p:tgtEl>
                                          <p:spTgt spid="12698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6981">
                                            <p:txEl>
                                              <p:pRg st="2" end="2"/>
                                            </p:txEl>
                                          </p:spTgt>
                                        </p:tgtEl>
                                        <p:attrNameLst>
                                          <p:attrName>style.visibility</p:attrName>
                                        </p:attrNameLst>
                                      </p:cBhvr>
                                      <p:to>
                                        <p:strVal val="visible"/>
                                      </p:to>
                                    </p:set>
                                    <p:anim calcmode="lin" valueType="num">
                                      <p:cBhvr additive="base">
                                        <p:cTn id="43" dur="500" fill="hold"/>
                                        <p:tgtEl>
                                          <p:spTgt spid="12698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69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26983"/>
                                        </p:tgtEl>
                                        <p:attrNameLst>
                                          <p:attrName>style.visibility</p:attrName>
                                        </p:attrNameLst>
                                      </p:cBhvr>
                                      <p:to>
                                        <p:strVal val="visible"/>
                                      </p:to>
                                    </p:set>
                                    <p:animEffect transition="in" filter="dissolve">
                                      <p:cBhvr>
                                        <p:cTn id="49" dur="500"/>
                                        <p:tgtEl>
                                          <p:spTgt spid="12698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26982"/>
                                        </p:tgtEl>
                                        <p:attrNameLst>
                                          <p:attrName>style.visibility</p:attrName>
                                        </p:attrNameLst>
                                      </p:cBhvr>
                                      <p:to>
                                        <p:strVal val="visible"/>
                                      </p:to>
                                    </p:set>
                                    <p:animEffect transition="in" filter="dissolve">
                                      <p:cBhvr>
                                        <p:cTn id="54" dur="5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nimBg="1"/>
      <p:bldP spid="1269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9759D533-BC63-43D7-9666-AE0509365169}"/>
              </a:ext>
            </a:extLst>
          </p:cNvPr>
          <p:cNvSpPr>
            <a:spLocks noGrp="1" noChangeArrowheads="1"/>
          </p:cNvSpPr>
          <p:nvPr>
            <p:ph type="title"/>
          </p:nvPr>
        </p:nvSpPr>
        <p:spPr>
          <a:xfrm>
            <a:off x="457200" y="384174"/>
            <a:ext cx="8229600" cy="1139825"/>
          </a:xfrm>
        </p:spPr>
        <p:txBody>
          <a:bodyPr/>
          <a:lstStyle/>
          <a:p>
            <a:pPr eaLnBrk="1" hangingPunct="1">
              <a:defRPr/>
            </a:pPr>
            <a:r>
              <a:rPr lang="en-US" altLang="en-US" sz="3600" dirty="0">
                <a:solidFill>
                  <a:srgbClr val="00FFFF"/>
                </a:solidFill>
                <a:latin typeface="Narkisim" panose="020E0502050101010101" pitchFamily="34" charset="-79"/>
              </a:rPr>
              <a:t>El “Día“ de </a:t>
            </a:r>
            <a:r>
              <a:rPr lang="en-US" altLang="en-US" sz="3600" dirty="0" err="1">
                <a:solidFill>
                  <a:srgbClr val="00FFFF"/>
                </a:solidFill>
                <a:latin typeface="Narkisim" panose="020E0502050101010101" pitchFamily="34" charset="-79"/>
              </a:rPr>
              <a:t>Génesis</a:t>
            </a:r>
            <a:r>
              <a:rPr lang="en-US" altLang="en-US" sz="3600" dirty="0">
                <a:solidFill>
                  <a:srgbClr val="00FFFF"/>
                </a:solidFill>
                <a:latin typeface="Narkisim" panose="020E0502050101010101" pitchFamily="34" charset="-79"/>
              </a:rPr>
              <a:t> (</a:t>
            </a:r>
            <a:r>
              <a:rPr lang="en-US" altLang="en-US" sz="3600" dirty="0" err="1">
                <a:solidFill>
                  <a:srgbClr val="00FFFF"/>
                </a:solidFill>
                <a:latin typeface="HebrewTh" pitchFamily="2" charset="0"/>
              </a:rPr>
              <a:t>MOy</a:t>
            </a:r>
            <a:r>
              <a:rPr lang="en-US" altLang="en-US" sz="3600" dirty="0">
                <a:solidFill>
                  <a:srgbClr val="00FFFF"/>
                </a:solidFill>
                <a:latin typeface="Narkisim" panose="020E0502050101010101" pitchFamily="34" charset="-79"/>
              </a:rPr>
              <a:t>)</a:t>
            </a:r>
            <a:br>
              <a:rPr lang="en-US" altLang="en-US" sz="4000" dirty="0">
                <a:solidFill>
                  <a:srgbClr val="00FFFF"/>
                </a:solidFill>
                <a:latin typeface="Narkisim" panose="020E0502050101010101" pitchFamily="34" charset="-79"/>
              </a:rPr>
            </a:br>
            <a:r>
              <a:rPr lang="es-ES" altLang="en-US" sz="2400" dirty="0">
                <a:solidFill>
                  <a:srgbClr val="00FFFF"/>
                </a:solidFill>
                <a:latin typeface="Narkisim" panose="020E0502050101010101" pitchFamily="34" charset="-79"/>
              </a:rPr>
              <a:t>relacionado con la cuestión de la edad está el significado del Génesis</a:t>
            </a:r>
            <a:br>
              <a:rPr lang="es-ES" altLang="en-US" sz="2400" dirty="0">
                <a:solidFill>
                  <a:srgbClr val="00FFFF"/>
                </a:solidFill>
                <a:latin typeface="Narkisim" panose="020E0502050101010101" pitchFamily="34" charset="-79"/>
              </a:rPr>
            </a:br>
            <a:r>
              <a:rPr lang="en-US" altLang="en-US" sz="2400" dirty="0">
                <a:solidFill>
                  <a:srgbClr val="00FFFF"/>
                </a:solidFill>
                <a:latin typeface="Narkisim" panose="020E0502050101010101" pitchFamily="34" charset="-79"/>
              </a:rPr>
              <a:t> </a:t>
            </a:r>
            <a:r>
              <a:rPr lang="en-US" altLang="en-US" sz="2800" dirty="0" err="1">
                <a:solidFill>
                  <a:srgbClr val="00FFFF"/>
                </a:solidFill>
                <a:effectLst/>
                <a:latin typeface="HebrewTh" pitchFamily="2" charset="0"/>
              </a:rPr>
              <a:t>MOy</a:t>
            </a:r>
            <a:endParaRPr lang="en-US" altLang="en-US" sz="2800" dirty="0">
              <a:solidFill>
                <a:srgbClr val="00FFFF"/>
              </a:solidFill>
              <a:effectLst/>
              <a:latin typeface="HebrewTh" pitchFamily="2" charset="0"/>
            </a:endParaRPr>
          </a:p>
        </p:txBody>
      </p:sp>
      <p:sp>
        <p:nvSpPr>
          <p:cNvPr id="129027" name="Rectangle 3">
            <a:extLst>
              <a:ext uri="{FF2B5EF4-FFF2-40B4-BE49-F238E27FC236}">
                <a16:creationId xmlns:a16="http://schemas.microsoft.com/office/drawing/2014/main" id="{94D02289-7F14-4D05-93FA-A4F82C2EB209}"/>
              </a:ext>
            </a:extLst>
          </p:cNvPr>
          <p:cNvSpPr>
            <a:spLocks noGrp="1" noChangeArrowheads="1"/>
          </p:cNvSpPr>
          <p:nvPr>
            <p:ph type="body" idx="1"/>
          </p:nvPr>
        </p:nvSpPr>
        <p:spPr>
          <a:xfrm>
            <a:off x="381000" y="1219200"/>
            <a:ext cx="8305800" cy="3886200"/>
          </a:xfrm>
        </p:spPr>
        <p:txBody>
          <a:bodyPr/>
          <a:lstStyle/>
          <a:p>
            <a:pPr eaLnBrk="1" hangingPunct="1">
              <a:buNone/>
              <a:defRPr/>
            </a:pPr>
            <a:r>
              <a:rPr lang="en-US" altLang="en-US" sz="2800" b="1" dirty="0">
                <a:solidFill>
                  <a:srgbClr val="FFCC00"/>
                </a:solidFill>
              </a:rPr>
              <a:t>Si un </a:t>
            </a:r>
            <a:r>
              <a:rPr lang="en-US" altLang="en-US" sz="2800" b="1" dirty="0" err="1">
                <a:solidFill>
                  <a:srgbClr val="FFCC00"/>
                </a:solidFill>
              </a:rPr>
              <a:t>día</a:t>
            </a:r>
            <a:r>
              <a:rPr lang="en-US" altLang="en-US" sz="2800" b="1" dirty="0">
                <a:solidFill>
                  <a:srgbClr val="FFCC00"/>
                </a:solidFill>
              </a:rPr>
              <a:t> solar ...</a:t>
            </a:r>
          </a:p>
          <a:p>
            <a:pPr eaLnBrk="1" hangingPunct="1">
              <a:buNone/>
              <a:defRPr/>
            </a:pPr>
            <a:r>
              <a:rPr lang="es-ES" altLang="en-US" sz="2400" b="1" i="1" dirty="0">
                <a:latin typeface="Arial Narrow" panose="020B0606020202030204" pitchFamily="34" charset="0"/>
              </a:rPr>
              <a:t>El sol no fue creado hasta el 4to día.</a:t>
            </a:r>
          </a:p>
          <a:p>
            <a:pPr eaLnBrk="1" hangingPunct="1">
              <a:buNone/>
              <a:defRPr/>
            </a:pPr>
            <a:r>
              <a:rPr lang="en-US" altLang="en-US" sz="2800" b="1" dirty="0">
                <a:solidFill>
                  <a:srgbClr val="FFCC00"/>
                </a:solidFill>
              </a:rPr>
              <a:t>Si un </a:t>
            </a:r>
            <a:r>
              <a:rPr lang="en-US" altLang="en-US" sz="2800" b="1" dirty="0" err="1">
                <a:solidFill>
                  <a:srgbClr val="FFCC00"/>
                </a:solidFill>
              </a:rPr>
              <a:t>día</a:t>
            </a:r>
            <a:r>
              <a:rPr lang="en-US" altLang="en-US" sz="2800" b="1" dirty="0">
                <a:solidFill>
                  <a:srgbClr val="FFCC00"/>
                </a:solidFill>
              </a:rPr>
              <a:t> </a:t>
            </a:r>
            <a:r>
              <a:rPr lang="en-US" altLang="en-US" sz="2800" b="1" dirty="0" err="1">
                <a:solidFill>
                  <a:srgbClr val="FFCC00"/>
                </a:solidFill>
              </a:rPr>
              <a:t>revelador</a:t>
            </a:r>
            <a:r>
              <a:rPr lang="en-US" altLang="en-US" sz="2800" b="1" dirty="0">
                <a:solidFill>
                  <a:srgbClr val="FFCC00"/>
                </a:solidFill>
              </a:rPr>
              <a:t> ...</a:t>
            </a:r>
          </a:p>
          <a:p>
            <a:pPr eaLnBrk="1" hangingPunct="1">
              <a:buNone/>
              <a:defRPr/>
            </a:pPr>
            <a:r>
              <a:rPr lang="en-US" altLang="en-US" sz="2400" b="1" i="1" dirty="0">
                <a:latin typeface="Arial Narrow" panose="020B0606020202030204" pitchFamily="34" charset="0"/>
              </a:rPr>
              <a:t>	</a:t>
            </a:r>
            <a:r>
              <a:rPr lang="es-ES" altLang="en-US" sz="2400" b="1" i="1" dirty="0">
                <a:latin typeface="Arial Narrow" panose="020B0606020202030204" pitchFamily="34" charset="0"/>
              </a:rPr>
              <a:t>A Yahvé le tomó siete días revelarle a Moisés la historia de la creación.</a:t>
            </a:r>
          </a:p>
          <a:p>
            <a:pPr eaLnBrk="1" hangingPunct="1">
              <a:buNone/>
              <a:defRPr/>
            </a:pPr>
            <a:r>
              <a:rPr lang="es-ES" altLang="en-US" sz="2800" b="1" dirty="0">
                <a:solidFill>
                  <a:srgbClr val="FFCC00"/>
                </a:solidFill>
              </a:rPr>
              <a:t>Si cada día representa una edad geológica ...</a:t>
            </a:r>
          </a:p>
          <a:p>
            <a:pPr eaLnBrk="1" hangingPunct="1">
              <a:buNone/>
              <a:defRPr/>
            </a:pPr>
            <a:r>
              <a:rPr lang="en-US" altLang="en-US" sz="2400" b="1" i="1" dirty="0">
                <a:latin typeface="Arial Narrow" panose="020B0606020202030204" pitchFamily="34" charset="0"/>
              </a:rPr>
              <a:t>	Los </a:t>
            </a:r>
            <a:r>
              <a:rPr lang="en-US" altLang="en-US" sz="2400" b="1" i="1" dirty="0" err="1">
                <a:latin typeface="Arial Narrow" panose="020B0606020202030204" pitchFamily="34" charset="0"/>
              </a:rPr>
              <a:t>períodos</a:t>
            </a:r>
            <a:r>
              <a:rPr lang="en-US" altLang="en-US" sz="2400" b="1" i="1" dirty="0">
                <a:latin typeface="Arial Narrow" panose="020B0606020202030204" pitchFamily="34" charset="0"/>
              </a:rPr>
              <a:t> </a:t>
            </a:r>
            <a:r>
              <a:rPr lang="en-US" altLang="en-US" sz="2400" b="1" i="1" dirty="0" err="1">
                <a:latin typeface="Arial Narrow" panose="020B0606020202030204" pitchFamily="34" charset="0"/>
              </a:rPr>
              <a:t>geológicos</a:t>
            </a:r>
            <a:r>
              <a:rPr lang="en-US" altLang="en-US" sz="2400" b="1" i="1" dirty="0">
                <a:latin typeface="Arial Narrow" panose="020B0606020202030204" pitchFamily="34" charset="0"/>
              </a:rPr>
              <a:t> no </a:t>
            </a:r>
            <a:r>
              <a:rPr lang="en-US" altLang="en-US" sz="2400" b="1" i="1" dirty="0" err="1">
                <a:latin typeface="Arial Narrow" panose="020B0606020202030204" pitchFamily="34" charset="0"/>
              </a:rPr>
              <a:t>están</a:t>
            </a:r>
            <a:r>
              <a:rPr lang="en-US" altLang="en-US" sz="2400" b="1" i="1" dirty="0">
                <a:latin typeface="Arial Narrow" panose="020B0606020202030204" pitchFamily="34" charset="0"/>
              </a:rPr>
              <a:t> </a:t>
            </a:r>
            <a:r>
              <a:rPr lang="en-US" altLang="en-US" sz="2400" b="1" i="1" dirty="0" err="1">
                <a:latin typeface="Arial Narrow" panose="020B0606020202030204" pitchFamily="34" charset="0"/>
              </a:rPr>
              <a:t>uniformemente</a:t>
            </a:r>
            <a:r>
              <a:rPr lang="en-US" altLang="en-US" sz="2400" b="1" i="1" dirty="0">
                <a:latin typeface="Arial Narrow" panose="020B0606020202030204" pitchFamily="34" charset="0"/>
              </a:rPr>
              <a:t> </a:t>
            </a:r>
            <a:r>
              <a:rPr lang="en-US" altLang="en-US" sz="2400" b="1" i="1" dirty="0" err="1">
                <a:latin typeface="Arial Narrow" panose="020B0606020202030204" pitchFamily="34" charset="0"/>
              </a:rPr>
              <a:t>espaciados</a:t>
            </a:r>
            <a:r>
              <a:rPr lang="en-US" altLang="en-US" sz="2400" b="1" i="1" dirty="0">
                <a:latin typeface="Arial Narrow" panose="020B0606020202030204" pitchFamily="34" charset="0"/>
              </a:rPr>
              <a:t>.</a:t>
            </a:r>
          </a:p>
          <a:p>
            <a:pPr eaLnBrk="1" hangingPunct="1">
              <a:buNone/>
              <a:defRPr/>
            </a:pPr>
            <a:r>
              <a:rPr lang="es-ES" altLang="en-US" sz="2400" b="1" dirty="0">
                <a:solidFill>
                  <a:srgbClr val="FFCC00"/>
                </a:solidFill>
              </a:rPr>
              <a:t>Si los días son dispositivos estructurales poéticos ...</a:t>
            </a:r>
          </a:p>
          <a:p>
            <a:pPr eaLnBrk="1" hangingPunct="1">
              <a:buNone/>
              <a:defRPr/>
            </a:pPr>
            <a:r>
              <a:rPr lang="es-ES" altLang="en-US" sz="2400" b="1" i="1" dirty="0">
                <a:latin typeface="Arial Narrow" panose="020B0606020202030204" pitchFamily="34" charset="0"/>
              </a:rPr>
              <a:t>Los días son fórmulas, no marcadores de incrementos de tiempo precisos.</a:t>
            </a:r>
          </a:p>
        </p:txBody>
      </p:sp>
      <p:sp>
        <p:nvSpPr>
          <p:cNvPr id="129028" name="Text Box 4">
            <a:extLst>
              <a:ext uri="{FF2B5EF4-FFF2-40B4-BE49-F238E27FC236}">
                <a16:creationId xmlns:a16="http://schemas.microsoft.com/office/drawing/2014/main" id="{FC29FBA6-387E-44A3-85ED-325DD190AC5A}"/>
              </a:ext>
            </a:extLst>
          </p:cNvPr>
          <p:cNvSpPr txBox="1">
            <a:spLocks noChangeArrowheads="1"/>
          </p:cNvSpPr>
          <p:nvPr/>
        </p:nvSpPr>
        <p:spPr bwMode="auto">
          <a:xfrm>
            <a:off x="0" y="5343525"/>
            <a:ext cx="9144000" cy="1754326"/>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2400" b="1" dirty="0">
                <a:solidFill>
                  <a:schemeClr val="folHlink"/>
                </a:solidFill>
                <a:latin typeface="Arial Narrow" panose="020B0606020202030204" pitchFamily="34" charset="0"/>
              </a:rPr>
              <a:t>El argumento de que en todos los casos el Hebreo</a:t>
            </a:r>
            <a:r>
              <a:rPr lang="en-US" altLang="en-US" sz="2400" b="1" dirty="0">
                <a:solidFill>
                  <a:schemeClr val="folHlink"/>
                </a:solidFill>
                <a:latin typeface="Arial Narrow" panose="020B0606020202030204" pitchFamily="34" charset="0"/>
              </a:rPr>
              <a:t> </a:t>
            </a:r>
            <a:r>
              <a:rPr lang="en-US" altLang="en-US" sz="2400" b="1" dirty="0" err="1">
                <a:solidFill>
                  <a:schemeClr val="folHlink"/>
                </a:solidFill>
                <a:latin typeface="HebrewTh" panose="020B0604020202020204"/>
              </a:rPr>
              <a:t>MOy</a:t>
            </a:r>
            <a:r>
              <a:rPr lang="en-US" altLang="en-US" sz="2400" b="1" dirty="0">
                <a:solidFill>
                  <a:schemeClr val="folHlink"/>
                </a:solidFill>
                <a:latin typeface="Arial Narrow" panose="020B0606020202030204" pitchFamily="34" charset="0"/>
              </a:rPr>
              <a:t> </a:t>
            </a:r>
            <a:r>
              <a:rPr lang="es-ES" altLang="en-US" sz="2400" b="1" dirty="0">
                <a:solidFill>
                  <a:schemeClr val="folHlink"/>
                </a:solidFill>
                <a:latin typeface="Arial Narrow" panose="020B0606020202030204" pitchFamily="34" charset="0"/>
              </a:rPr>
              <a:t>debe referirse a un período de 24 horas no es válido, de lo contrario, uno tendría que concluir de Ge. 2: 4 que Dios hizo el universo en un solo día.</a:t>
            </a:r>
          </a:p>
          <a:p>
            <a:pPr algn="ctr" eaLnBrk="1" hangingPunct="1">
              <a:spcBef>
                <a:spcPct val="50000"/>
              </a:spcBef>
              <a:buClrTx/>
              <a:buSzTx/>
              <a:buFontTx/>
              <a:buNone/>
            </a:pPr>
            <a:endParaRPr lang="en-US" altLang="en-US" sz="2400" b="1" dirty="0">
              <a:solidFill>
                <a:schemeClr val="folHlink"/>
              </a:solidFill>
              <a:latin typeface="Arial Narrow" panose="020B0606020202030204" pitchFamily="34" charset="0"/>
            </a:endParaRPr>
          </a:p>
        </p:txBody>
      </p:sp>
      <p:sp>
        <p:nvSpPr>
          <p:cNvPr id="129029" name="Line 5">
            <a:extLst>
              <a:ext uri="{FF2B5EF4-FFF2-40B4-BE49-F238E27FC236}">
                <a16:creationId xmlns:a16="http://schemas.microsoft.com/office/drawing/2014/main" id="{5784EDBB-7A07-4D3F-91F7-072AFE850846}"/>
              </a:ext>
            </a:extLst>
          </p:cNvPr>
          <p:cNvSpPr>
            <a:spLocks noChangeShapeType="1"/>
          </p:cNvSpPr>
          <p:nvPr/>
        </p:nvSpPr>
        <p:spPr bwMode="auto">
          <a:xfrm>
            <a:off x="0" y="5334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0" name="Line 6">
            <a:extLst>
              <a:ext uri="{FF2B5EF4-FFF2-40B4-BE49-F238E27FC236}">
                <a16:creationId xmlns:a16="http://schemas.microsoft.com/office/drawing/2014/main" id="{EF353F2C-1D45-4CF9-8DEF-05BF38DA03BD}"/>
              </a:ext>
            </a:extLst>
          </p:cNvPr>
          <p:cNvSpPr>
            <a:spLocks noChangeShapeType="1"/>
          </p:cNvSpPr>
          <p:nvPr/>
        </p:nvSpPr>
        <p:spPr bwMode="auto">
          <a:xfrm>
            <a:off x="0" y="6553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53C23B37-4FF6-4D7F-A45B-C5072B02FA3F}"/>
              </a:ext>
            </a:extLst>
          </p:cNvPr>
          <p:cNvSpPr>
            <a:spLocks noGrp="1"/>
          </p:cNvSpPr>
          <p:nvPr>
            <p:ph type="sldNum" sz="quarter" idx="12"/>
          </p:nvPr>
        </p:nvSpPr>
        <p:spPr/>
        <p:txBody>
          <a:bodyPr/>
          <a:lstStyle/>
          <a:p>
            <a:pPr>
              <a:defRPr/>
            </a:pPr>
            <a:fld id="{49FBBBEC-2B59-4DD4-834C-F746D454714F}" type="slidenum">
              <a:rPr lang="en-US" altLang="en-US" smtClean="0"/>
              <a:pPr>
                <a:defRPr/>
              </a:pPr>
              <a:t>31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90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90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9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29027">
                                            <p:txEl>
                                              <p:pRg st="1" end="1"/>
                                            </p:txEl>
                                          </p:spTgt>
                                        </p:tgtEl>
                                        <p:attrNameLst>
                                          <p:attrName>style.visibility</p:attrName>
                                        </p:attrNameLst>
                                      </p:cBhvr>
                                      <p:to>
                                        <p:strVal val="visible"/>
                                      </p:to>
                                    </p:set>
                                    <p:anim calcmode="lin" valueType="num">
                                      <p:cBhvr>
                                        <p:cTn id="15" dur="500" fill="hold"/>
                                        <p:tgtEl>
                                          <p:spTgt spid="1290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290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290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29027">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129027">
                                            <p:txEl>
                                              <p:pRg st="3" end="3"/>
                                            </p:txEl>
                                          </p:spTgt>
                                        </p:tgtEl>
                                        <p:attrNameLst>
                                          <p:attrName>style.visibility</p:attrName>
                                        </p:attrNameLst>
                                      </p:cBhvr>
                                      <p:to>
                                        <p:strVal val="visible"/>
                                      </p:to>
                                    </p:set>
                                    <p:anim calcmode="lin" valueType="num">
                                      <p:cBhvr>
                                        <p:cTn id="21" dur="500" fill="hold"/>
                                        <p:tgtEl>
                                          <p:spTgt spid="1290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290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290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29027">
                                            <p:txEl>
                                              <p:pRg st="3" end="3"/>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129027">
                                            <p:txEl>
                                              <p:pRg st="2" end="2"/>
                                            </p:txEl>
                                          </p:spTgt>
                                        </p:tgtEl>
                                        <p:attrNameLst>
                                          <p:attrName>style.visibility</p:attrName>
                                        </p:attrNameLst>
                                      </p:cBhvr>
                                      <p:to>
                                        <p:strVal val="visible"/>
                                      </p:to>
                                    </p:set>
                                    <p:anim calcmode="lin" valueType="num">
                                      <p:cBhvr>
                                        <p:cTn id="27" dur="500" fill="hold"/>
                                        <p:tgtEl>
                                          <p:spTgt spid="1290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290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290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29027">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29027">
                                            <p:txEl>
                                              <p:pRg st="5" end="5"/>
                                            </p:txEl>
                                          </p:spTgt>
                                        </p:tgtEl>
                                        <p:attrNameLst>
                                          <p:attrName>style.visibility</p:attrName>
                                        </p:attrNameLst>
                                      </p:cBhvr>
                                      <p:to>
                                        <p:strVal val="visible"/>
                                      </p:to>
                                    </p:set>
                                    <p:anim calcmode="lin" valueType="num">
                                      <p:cBhvr>
                                        <p:cTn id="33" dur="500" fill="hold"/>
                                        <p:tgtEl>
                                          <p:spTgt spid="12902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2902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2902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29027">
                                            <p:txEl>
                                              <p:pRg st="5" end="5"/>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29027">
                                            <p:txEl>
                                              <p:pRg st="4" end="4"/>
                                            </p:txEl>
                                          </p:spTgt>
                                        </p:tgtEl>
                                        <p:attrNameLst>
                                          <p:attrName>style.visibility</p:attrName>
                                        </p:attrNameLst>
                                      </p:cBhvr>
                                      <p:to>
                                        <p:strVal val="visible"/>
                                      </p:to>
                                    </p:set>
                                    <p:anim calcmode="lin" valueType="num">
                                      <p:cBhvr>
                                        <p:cTn id="39" dur="500" fill="hold"/>
                                        <p:tgtEl>
                                          <p:spTgt spid="12902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2902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2902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29027">
                                            <p:txEl>
                                              <p:pRg st="4" end="4"/>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29027">
                                            <p:txEl>
                                              <p:pRg st="6" end="6"/>
                                            </p:txEl>
                                          </p:spTgt>
                                        </p:tgtEl>
                                        <p:attrNameLst>
                                          <p:attrName>style.visibility</p:attrName>
                                        </p:attrNameLst>
                                      </p:cBhvr>
                                      <p:to>
                                        <p:strVal val="visible"/>
                                      </p:to>
                                    </p:set>
                                    <p:anim calcmode="lin" valueType="num">
                                      <p:cBhvr>
                                        <p:cTn id="45" dur="500" fill="hold"/>
                                        <p:tgtEl>
                                          <p:spTgt spid="12902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2902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2902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290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129028">
                                            <p:txEl>
                                              <p:pRg st="0" end="0"/>
                                            </p:txEl>
                                          </p:spTgt>
                                        </p:tgtEl>
                                        <p:attrNameLst>
                                          <p:attrName>style.visibility</p:attrName>
                                        </p:attrNameLst>
                                      </p:cBhvr>
                                      <p:to>
                                        <p:strVal val="visible"/>
                                      </p:to>
                                    </p:set>
                                    <p:animEffect transition="in" filter="randombar(horizontal)">
                                      <p:cBhvr>
                                        <p:cTn id="53" dur="500"/>
                                        <p:tgtEl>
                                          <p:spTgt spid="129028">
                                            <p:txEl>
                                              <p:pRg st="0" end="0"/>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129029"/>
                                        </p:tgtEl>
                                        <p:attrNameLst>
                                          <p:attrName>style.visibility</p:attrName>
                                        </p:attrNameLst>
                                      </p:cBhvr>
                                      <p:to>
                                        <p:strVal val="visible"/>
                                      </p:to>
                                    </p:set>
                                    <p:animEffect transition="in" filter="randombar(horizontal)">
                                      <p:cBhvr>
                                        <p:cTn id="56" dur="500"/>
                                        <p:tgtEl>
                                          <p:spTgt spid="129029"/>
                                        </p:tgtEl>
                                      </p:cBhvr>
                                    </p:animEffect>
                                  </p:childTnLst>
                                </p:cTn>
                              </p:par>
                              <p:par>
                                <p:cTn id="57" presetID="14" presetClass="entr" presetSubtype="10" fill="hold" nodeType="withEffect">
                                  <p:stCondLst>
                                    <p:cond delay="0"/>
                                  </p:stCondLst>
                                  <p:childTnLst>
                                    <p:set>
                                      <p:cBhvr>
                                        <p:cTn id="58" dur="1" fill="hold">
                                          <p:stCondLst>
                                            <p:cond delay="0"/>
                                          </p:stCondLst>
                                        </p:cTn>
                                        <p:tgtEl>
                                          <p:spTgt spid="129030"/>
                                        </p:tgtEl>
                                        <p:attrNameLst>
                                          <p:attrName>style.visibility</p:attrName>
                                        </p:attrNameLst>
                                      </p:cBhvr>
                                      <p:to>
                                        <p:strVal val="visible"/>
                                      </p:to>
                                    </p:set>
                                    <p:animEffect transition="in" filter="randombar(horizontal)">
                                      <p:cBhvr>
                                        <p:cTn id="59"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85A4F750-E5C4-4E12-8F3E-CFFA562E9D07}"/>
              </a:ext>
            </a:extLst>
          </p:cNvPr>
          <p:cNvSpPr>
            <a:spLocks noGrp="1" noChangeArrowheads="1"/>
          </p:cNvSpPr>
          <p:nvPr>
            <p:ph type="title"/>
          </p:nvPr>
        </p:nvSpPr>
        <p:spPr>
          <a:xfrm>
            <a:off x="457200" y="152400"/>
            <a:ext cx="8229600" cy="712788"/>
          </a:xfrm>
        </p:spPr>
        <p:txBody>
          <a:bodyPr/>
          <a:lstStyle/>
          <a:p>
            <a:pPr eaLnBrk="1" hangingPunct="1">
              <a:defRPr/>
            </a:pPr>
            <a:r>
              <a:rPr lang="en-US" altLang="en-US" sz="4000" dirty="0" err="1">
                <a:solidFill>
                  <a:srgbClr val="00FFFF"/>
                </a:solidFill>
                <a:latin typeface="Narkisim" panose="020E0502050101010101" pitchFamily="34" charset="-79"/>
              </a:rPr>
              <a:t>Interpretación</a:t>
            </a:r>
            <a:r>
              <a:rPr lang="en-US" altLang="en-US" sz="4000" dirty="0">
                <a:solidFill>
                  <a:srgbClr val="00FFFF"/>
                </a:solidFill>
                <a:latin typeface="Narkisim" panose="020E0502050101010101" pitchFamily="34" charset="-79"/>
              </a:rPr>
              <a:t> del </a:t>
            </a:r>
            <a:r>
              <a:rPr lang="en-US" altLang="en-US" sz="4000" dirty="0" err="1">
                <a:solidFill>
                  <a:srgbClr val="00FFFF"/>
                </a:solidFill>
                <a:latin typeface="Narkisim" panose="020E0502050101010101" pitchFamily="34" charset="-79"/>
              </a:rPr>
              <a:t>Templo</a:t>
            </a:r>
            <a:r>
              <a:rPr lang="en-US" altLang="en-US" sz="4000" dirty="0">
                <a:solidFill>
                  <a:srgbClr val="00FFFF"/>
                </a:solidFill>
                <a:latin typeface="Narkisim" panose="020E0502050101010101" pitchFamily="34" charset="-79"/>
              </a:rPr>
              <a:t> </a:t>
            </a:r>
            <a:r>
              <a:rPr lang="en-US" altLang="en-US" sz="4000" dirty="0" err="1">
                <a:solidFill>
                  <a:srgbClr val="00FFFF"/>
                </a:solidFill>
                <a:latin typeface="Narkisim" panose="020E0502050101010101" pitchFamily="34" charset="-79"/>
              </a:rPr>
              <a:t>Cósmico</a:t>
            </a:r>
            <a:endParaRPr lang="en-US" altLang="en-US" sz="4000" dirty="0">
              <a:solidFill>
                <a:srgbClr val="00FFFF"/>
              </a:solidFill>
              <a:latin typeface="Narkisim" panose="020E0502050101010101" pitchFamily="34" charset="-79"/>
            </a:endParaRPr>
          </a:p>
        </p:txBody>
      </p:sp>
      <p:sp>
        <p:nvSpPr>
          <p:cNvPr id="348163" name="Rectangle 3">
            <a:extLst>
              <a:ext uri="{FF2B5EF4-FFF2-40B4-BE49-F238E27FC236}">
                <a16:creationId xmlns:a16="http://schemas.microsoft.com/office/drawing/2014/main" id="{9543550F-FE3E-4189-ADD4-07323B407BA6}"/>
              </a:ext>
            </a:extLst>
          </p:cNvPr>
          <p:cNvSpPr>
            <a:spLocks noGrp="1" noChangeArrowheads="1"/>
          </p:cNvSpPr>
          <p:nvPr>
            <p:ph type="body" idx="1"/>
          </p:nvPr>
        </p:nvSpPr>
        <p:spPr>
          <a:xfrm>
            <a:off x="381000" y="990600"/>
            <a:ext cx="8305800" cy="5486400"/>
          </a:xfrm>
        </p:spPr>
        <p:txBody>
          <a:bodyPr/>
          <a:lstStyle/>
          <a:p>
            <a:pPr eaLnBrk="1" hangingPunct="1">
              <a:lnSpc>
                <a:spcPct val="90000"/>
              </a:lnSpc>
              <a:buNone/>
              <a:defRPr/>
            </a:pPr>
            <a:r>
              <a:rPr lang="es-ES" altLang="en-US" sz="2800" b="1" dirty="0">
                <a:solidFill>
                  <a:schemeClr val="hlink"/>
                </a:solidFill>
              </a:rPr>
              <a:t>Aquí, Génesis 1 no describe la creación material en absoluto, sino más bien, la inauguración funcional de la residencia de Dios desde la cual él dirige el mundo.</a:t>
            </a:r>
          </a:p>
          <a:p>
            <a:pPr eaLnBrk="1" hangingPunct="1">
              <a:lnSpc>
                <a:spcPct val="90000"/>
              </a:lnSpc>
              <a:defRPr/>
            </a:pPr>
            <a:r>
              <a:rPr lang="en-US" altLang="en-US" sz="2400" b="1" i="1" dirty="0" err="1">
                <a:latin typeface="Arial Narrow" panose="020B0606020202030204" pitchFamily="34" charset="0"/>
              </a:rPr>
              <a:t>Verbo</a:t>
            </a:r>
            <a:r>
              <a:rPr lang="en-US" altLang="en-US" sz="2400" b="1" i="1" dirty="0">
                <a:latin typeface="Arial Narrow" panose="020B0606020202030204" pitchFamily="34" charset="0"/>
              </a:rPr>
              <a:t> </a:t>
            </a:r>
            <a:r>
              <a:rPr lang="en-US" altLang="en-US" sz="2400" b="1" i="1" dirty="0" err="1">
                <a:latin typeface="Arial Narrow" panose="020B0606020202030204" pitchFamily="34" charset="0"/>
              </a:rPr>
              <a:t>Hebreo</a:t>
            </a:r>
            <a:r>
              <a:rPr lang="en-US" altLang="en-US" sz="2400" i="1" dirty="0"/>
              <a:t> </a:t>
            </a:r>
            <a:r>
              <a:rPr lang="en-US" altLang="en-US" sz="2400" dirty="0" err="1">
                <a:latin typeface="HebrewTh" pitchFamily="2" charset="0"/>
              </a:rPr>
              <a:t>xrAbA</a:t>
            </a:r>
            <a:r>
              <a:rPr lang="en-US" altLang="en-US" sz="2400" b="1" dirty="0">
                <a:latin typeface="Arial Narrow" panose="020B0606020202030204" pitchFamily="34" charset="0"/>
              </a:rPr>
              <a:t> </a:t>
            </a:r>
            <a:r>
              <a:rPr lang="en-US" altLang="en-US" sz="2400" b="1" i="1" dirty="0">
                <a:latin typeface="Arial Narrow" panose="020B0606020202030204" pitchFamily="34" charset="0"/>
              </a:rPr>
              <a:t>(= </a:t>
            </a:r>
            <a:r>
              <a:rPr lang="en-US" altLang="en-US" sz="2400" b="1" i="1" dirty="0" err="1">
                <a:latin typeface="Arial Narrow" panose="020B0606020202030204" pitchFamily="34" charset="0"/>
              </a:rPr>
              <a:t>crear</a:t>
            </a:r>
            <a:r>
              <a:rPr lang="en-US" altLang="en-US" sz="2400" b="1" i="1" dirty="0">
                <a:latin typeface="Arial Narrow" panose="020B0606020202030204" pitchFamily="34" charset="0"/>
              </a:rPr>
              <a:t>) </a:t>
            </a:r>
            <a:r>
              <a:rPr lang="es-ES" altLang="en-US" sz="2400" b="1" i="1" dirty="0">
                <a:latin typeface="Arial Narrow" panose="020B0606020202030204" pitchFamily="34" charset="0"/>
              </a:rPr>
              <a:t>se refiere a la asignación de funciones, no a la existencia material del universo.</a:t>
            </a:r>
          </a:p>
          <a:p>
            <a:pPr eaLnBrk="1" hangingPunct="1">
              <a:lnSpc>
                <a:spcPct val="90000"/>
              </a:lnSpc>
              <a:defRPr/>
            </a:pPr>
            <a:r>
              <a:rPr lang="es-ES" altLang="en-US" sz="2400" b="1" i="1" dirty="0">
                <a:latin typeface="Arial Narrow" panose="020B0606020202030204" pitchFamily="34" charset="0"/>
              </a:rPr>
              <a:t>Los primeros tres días pertenecen a las funciones de tiempo, clima y comida.</a:t>
            </a:r>
          </a:p>
          <a:p>
            <a:pPr eaLnBrk="1" hangingPunct="1">
              <a:lnSpc>
                <a:spcPct val="90000"/>
              </a:lnSpc>
              <a:defRPr/>
            </a:pPr>
            <a:r>
              <a:rPr lang="es-ES" altLang="en-US" sz="2400" b="1" i="1" dirty="0">
                <a:latin typeface="Arial Narrow" panose="020B0606020202030204" pitchFamily="34" charset="0"/>
              </a:rPr>
              <a:t>Los segundos tres días se refieren a los roles y esferas de los elementos en el cosmos.</a:t>
            </a:r>
          </a:p>
          <a:p>
            <a:pPr eaLnBrk="1" hangingPunct="1">
              <a:lnSpc>
                <a:spcPct val="90000"/>
              </a:lnSpc>
              <a:defRPr/>
            </a:pPr>
            <a:r>
              <a:rPr lang="es-ES" altLang="en-US" sz="2400" b="1" i="1" dirty="0">
                <a:latin typeface="Arial Narrow" panose="020B0606020202030204" pitchFamily="34" charset="0"/>
              </a:rPr>
              <a:t>La evaluación "fue bueno" se refiere a la bondad funcional en beneficio de los humanos (es decir, todo funciona como debería).</a:t>
            </a:r>
          </a:p>
          <a:p>
            <a:pPr eaLnBrk="1" hangingPunct="1">
              <a:lnSpc>
                <a:spcPct val="90000"/>
              </a:lnSpc>
              <a:defRPr/>
            </a:pPr>
            <a:r>
              <a:rPr lang="es-ES" altLang="en-US" sz="2400" b="1" i="1" dirty="0">
                <a:latin typeface="Arial Narrow" panose="020B0606020202030204" pitchFamily="34" charset="0"/>
              </a:rPr>
              <a:t>El descanso de Dios se refiere a su residencia en el templo cósmico del cual toma su señoría para sostener el mundo.</a:t>
            </a:r>
          </a:p>
        </p:txBody>
      </p:sp>
      <p:sp>
        <p:nvSpPr>
          <p:cNvPr id="2" name="Slide Number Placeholder 1">
            <a:extLst>
              <a:ext uri="{FF2B5EF4-FFF2-40B4-BE49-F238E27FC236}">
                <a16:creationId xmlns:a16="http://schemas.microsoft.com/office/drawing/2014/main" id="{0936E099-BB2A-48C3-91C2-47C393DBCB31}"/>
              </a:ext>
            </a:extLst>
          </p:cNvPr>
          <p:cNvSpPr>
            <a:spLocks noGrp="1"/>
          </p:cNvSpPr>
          <p:nvPr>
            <p:ph type="sldNum" sz="quarter" idx="12"/>
          </p:nvPr>
        </p:nvSpPr>
        <p:spPr/>
        <p:txBody>
          <a:bodyPr/>
          <a:lstStyle/>
          <a:p>
            <a:pPr>
              <a:defRPr/>
            </a:pPr>
            <a:fld id="{33A6F839-AB2B-4046-A277-E67588DC0ED5}" type="slidenum">
              <a:rPr lang="en-US" altLang="en-US" smtClean="0"/>
              <a:pPr>
                <a:defRPr/>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63">
                                            <p:txEl>
                                              <p:pRg st="2" end="2"/>
                                            </p:txEl>
                                          </p:spTgt>
                                        </p:tgtEl>
                                        <p:attrNameLst>
                                          <p:attrName>style.visibility</p:attrName>
                                        </p:attrNameLst>
                                      </p:cBhvr>
                                      <p:to>
                                        <p:strVal val="visible"/>
                                      </p:to>
                                    </p:set>
                                    <p:anim calcmode="lin" valueType="num">
                                      <p:cBhvr additive="base">
                                        <p:cTn id="19" dur="500" fill="hold"/>
                                        <p:tgtEl>
                                          <p:spTgt spid="348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63">
                                            <p:txEl>
                                              <p:pRg st="3" end="3"/>
                                            </p:txEl>
                                          </p:spTgt>
                                        </p:tgtEl>
                                        <p:attrNameLst>
                                          <p:attrName>style.visibility</p:attrName>
                                        </p:attrNameLst>
                                      </p:cBhvr>
                                      <p:to>
                                        <p:strVal val="visible"/>
                                      </p:to>
                                    </p:set>
                                    <p:anim calcmode="lin" valueType="num">
                                      <p:cBhvr additive="base">
                                        <p:cTn id="25" dur="500" fill="hold"/>
                                        <p:tgtEl>
                                          <p:spTgt spid="348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163">
                                            <p:txEl>
                                              <p:pRg st="4" end="4"/>
                                            </p:txEl>
                                          </p:spTgt>
                                        </p:tgtEl>
                                        <p:attrNameLst>
                                          <p:attrName>style.visibility</p:attrName>
                                        </p:attrNameLst>
                                      </p:cBhvr>
                                      <p:to>
                                        <p:strVal val="visible"/>
                                      </p:to>
                                    </p:set>
                                    <p:anim calcmode="lin" valueType="num">
                                      <p:cBhvr additive="base">
                                        <p:cTn id="31" dur="500" fill="hold"/>
                                        <p:tgtEl>
                                          <p:spTgt spid="348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AAF8BEEE-ACA8-4695-B672-DB95CD7467F1}"/>
              </a:ext>
            </a:extLst>
          </p:cNvPr>
          <p:cNvSpPr>
            <a:spLocks noGrp="1" noChangeArrowheads="1"/>
          </p:cNvSpPr>
          <p:nvPr>
            <p:ph type="title"/>
          </p:nvPr>
        </p:nvSpPr>
        <p:spPr>
          <a:xfrm>
            <a:off x="685800" y="277813"/>
            <a:ext cx="8001000" cy="712787"/>
          </a:xfrm>
        </p:spPr>
        <p:txBody>
          <a:bodyPr/>
          <a:lstStyle/>
          <a:p>
            <a:pPr eaLnBrk="1" hangingPunct="1">
              <a:defRPr/>
            </a:pPr>
            <a:r>
              <a:rPr lang="en-US" altLang="en-US" sz="3600" dirty="0" err="1">
                <a:solidFill>
                  <a:srgbClr val="00FFFF"/>
                </a:solidFill>
                <a:latin typeface="Narkisim" panose="020E0502050101010101" pitchFamily="34" charset="-79"/>
              </a:rPr>
              <a:t>Templo</a:t>
            </a:r>
            <a:r>
              <a:rPr lang="en-US" altLang="en-US" sz="3600" dirty="0">
                <a:solidFill>
                  <a:srgbClr val="00FFFF"/>
                </a:solidFill>
                <a:latin typeface="Narkisim" panose="020E0502050101010101" pitchFamily="34" charset="-79"/>
              </a:rPr>
              <a:t> </a:t>
            </a:r>
            <a:r>
              <a:rPr lang="en-US" altLang="en-US" sz="3600" dirty="0" err="1">
                <a:solidFill>
                  <a:srgbClr val="00FFFF"/>
                </a:solidFill>
                <a:latin typeface="Narkisim" panose="020E0502050101010101" pitchFamily="34" charset="-79"/>
              </a:rPr>
              <a:t>Cósmico</a:t>
            </a:r>
            <a:r>
              <a:rPr lang="en-US" altLang="en-US" sz="3600" dirty="0">
                <a:solidFill>
                  <a:srgbClr val="00FFFF"/>
                </a:solidFill>
                <a:latin typeface="Narkisim" panose="020E0502050101010101" pitchFamily="34" charset="-79"/>
              </a:rPr>
              <a:t> Cont.</a:t>
            </a:r>
          </a:p>
        </p:txBody>
      </p:sp>
      <p:sp>
        <p:nvSpPr>
          <p:cNvPr id="349187" name="Rectangle 3">
            <a:extLst>
              <a:ext uri="{FF2B5EF4-FFF2-40B4-BE49-F238E27FC236}">
                <a16:creationId xmlns:a16="http://schemas.microsoft.com/office/drawing/2014/main" id="{407008E9-B998-463E-B563-38B69E58F97B}"/>
              </a:ext>
            </a:extLst>
          </p:cNvPr>
          <p:cNvSpPr>
            <a:spLocks noGrp="1" noChangeArrowheads="1"/>
          </p:cNvSpPr>
          <p:nvPr>
            <p:ph type="body" idx="1"/>
          </p:nvPr>
        </p:nvSpPr>
        <p:spPr>
          <a:xfrm>
            <a:off x="571500" y="990600"/>
            <a:ext cx="8229600" cy="5257800"/>
          </a:xfrm>
        </p:spPr>
        <p:txBody>
          <a:bodyPr/>
          <a:lstStyle/>
          <a:p>
            <a:pPr marL="609600" indent="-609600" eaLnBrk="1" hangingPunct="1">
              <a:buNone/>
              <a:defRPr/>
            </a:pPr>
            <a:r>
              <a:rPr lang="es-ES" altLang="en-US" sz="2400" b="1" dirty="0">
                <a:solidFill>
                  <a:schemeClr val="hlink"/>
                </a:solidFill>
              </a:rPr>
              <a:t>Implicaciones de la interpretación del templo cósmico:</a:t>
            </a:r>
            <a:endParaRPr lang="es-ES" altLang="en-US" sz="2000" b="1" i="1" dirty="0">
              <a:latin typeface="Arial Narrow" panose="020B0606020202030204" pitchFamily="34" charset="0"/>
            </a:endParaRPr>
          </a:p>
          <a:p>
            <a:pPr marL="609600" indent="-609600" eaLnBrk="1" hangingPunct="1">
              <a:buFont typeface="Wingdings" panose="05000000000000000000" pitchFamily="2" charset="2"/>
              <a:buAutoNum type="arabicPeriod"/>
              <a:defRPr/>
            </a:pPr>
            <a:r>
              <a:rPr lang="es-ES" altLang="en-US" sz="2400" b="1" i="1" dirty="0">
                <a:latin typeface="Arial Narrow" panose="020B0606020202030204" pitchFamily="34" charset="0"/>
              </a:rPr>
              <a:t>La cosmología antigua estaba orientada a funciones; por lo tanto, la cosmología de Israel también estaba orientada a funciones.</a:t>
            </a:r>
          </a:p>
          <a:p>
            <a:pPr marL="609600" indent="-609600" eaLnBrk="1" hangingPunct="1">
              <a:buFont typeface="Wingdings" panose="05000000000000000000" pitchFamily="2" charset="2"/>
              <a:buAutoNum type="arabicPeriod"/>
              <a:defRPr/>
            </a:pPr>
            <a:r>
              <a:rPr lang="es-ES" altLang="en-US" sz="2400" b="1" i="1" dirty="0">
                <a:latin typeface="Arial Narrow" panose="020B0606020202030204" pitchFamily="34" charset="0"/>
              </a:rPr>
              <a:t>Génesis 1 se refiere a la teleología (el propósito del cosmos para la habitación humana), no a los orígenes materiales. De hecho, Génesis 1 NO trata sobre los orígenes materiales o la edad del universo.</a:t>
            </a:r>
          </a:p>
          <a:p>
            <a:pPr marL="609600" indent="-609600" eaLnBrk="1" hangingPunct="1">
              <a:buFont typeface="Wingdings" panose="05000000000000000000" pitchFamily="2" charset="2"/>
              <a:buAutoNum type="arabicPeriod"/>
              <a:defRPr/>
            </a:pPr>
            <a:r>
              <a:rPr lang="es-ES" altLang="en-US" sz="2400" b="1" i="1" dirty="0">
                <a:latin typeface="Arial Narrow" panose="020B0606020202030204" pitchFamily="34" charset="0"/>
              </a:rPr>
              <a:t>Génesis 1 no tiene que ver con el mecanismo de la creación. Todas las exploraciones científicas del mecanismo de los orígenes cósmicos están totalmente permitidas (incluida la evolución, si es divinamente guiada).</a:t>
            </a:r>
          </a:p>
          <a:p>
            <a:pPr marL="609600" indent="-609600" eaLnBrk="1" hangingPunct="1">
              <a:buFont typeface="Wingdings" panose="05000000000000000000" pitchFamily="2" charset="2"/>
              <a:buAutoNum type="arabicPeriod"/>
              <a:defRPr/>
            </a:pPr>
            <a:r>
              <a:rPr lang="es-ES" altLang="en-US" sz="2400" b="1" i="1" dirty="0">
                <a:latin typeface="Arial Narrow" panose="020B0606020202030204" pitchFamily="34" charset="0"/>
              </a:rPr>
              <a:t>Sin embargo, cualquiera que sea el mecanismo involucrado, ya sea largo o corto, Dios estuvo detrás de él en todo momento.</a:t>
            </a:r>
            <a:endParaRPr lang="en-US" altLang="en-US" sz="24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86784393-AF8D-4769-B0C2-5B96E9F3220A}"/>
              </a:ext>
            </a:extLst>
          </p:cNvPr>
          <p:cNvSpPr>
            <a:spLocks noGrp="1"/>
          </p:cNvSpPr>
          <p:nvPr>
            <p:ph type="sldNum" sz="quarter" idx="12"/>
          </p:nvPr>
        </p:nvSpPr>
        <p:spPr/>
        <p:txBody>
          <a:bodyPr/>
          <a:lstStyle/>
          <a:p>
            <a:pPr>
              <a:defRPr/>
            </a:pPr>
            <a:fld id="{0918CFBB-B41D-478B-91CB-41A57449C51F}" type="slidenum">
              <a:rPr lang="en-US" altLang="en-US" smtClean="0"/>
              <a:pPr>
                <a:defRPr/>
              </a:pPr>
              <a:t>33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5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9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CB9875A-C0DE-46B7-8A49-006587160AAB}"/>
              </a:ext>
            </a:extLst>
          </p:cNvPr>
          <p:cNvSpPr>
            <a:spLocks noGrp="1" noChangeArrowheads="1"/>
          </p:cNvSpPr>
          <p:nvPr>
            <p:ph type="title"/>
          </p:nvPr>
        </p:nvSpPr>
        <p:spPr>
          <a:xfrm>
            <a:off x="457200" y="152400"/>
            <a:ext cx="8229600" cy="1139825"/>
          </a:xfrm>
        </p:spPr>
        <p:txBody>
          <a:bodyPr/>
          <a:lstStyle/>
          <a:p>
            <a:pPr eaLnBrk="1" hangingPunct="1">
              <a:defRPr/>
            </a:pPr>
            <a:r>
              <a:rPr lang="en-US" altLang="en-US" dirty="0" err="1">
                <a:solidFill>
                  <a:srgbClr val="00FFFF"/>
                </a:solidFill>
                <a:latin typeface="Narkisim" panose="020E0502050101010101" pitchFamily="34" charset="-79"/>
              </a:rPr>
              <a:t>Trabajo</a:t>
            </a:r>
            <a:r>
              <a:rPr lang="en-US" altLang="en-US" dirty="0">
                <a:solidFill>
                  <a:srgbClr val="00FFFF"/>
                </a:solidFill>
                <a:latin typeface="Narkisim" panose="020E0502050101010101" pitchFamily="34" charset="-79"/>
              </a:rPr>
              <a:t> y </a:t>
            </a:r>
            <a:r>
              <a:rPr lang="en-US" altLang="en-US" dirty="0" err="1">
                <a:solidFill>
                  <a:srgbClr val="00FFFF"/>
                </a:solidFill>
                <a:latin typeface="Narkisim" panose="020E0502050101010101" pitchFamily="34" charset="-79"/>
              </a:rPr>
              <a:t>Responsibilidad</a:t>
            </a:r>
            <a:endParaRPr lang="en-US" altLang="en-US" dirty="0">
              <a:solidFill>
                <a:srgbClr val="00FFFF"/>
              </a:solidFill>
              <a:latin typeface="Narkisim" panose="020E0502050101010101" pitchFamily="34" charset="-79"/>
            </a:endParaRPr>
          </a:p>
        </p:txBody>
      </p:sp>
      <p:sp>
        <p:nvSpPr>
          <p:cNvPr id="134147" name="Rectangle 3">
            <a:extLst>
              <a:ext uri="{FF2B5EF4-FFF2-40B4-BE49-F238E27FC236}">
                <a16:creationId xmlns:a16="http://schemas.microsoft.com/office/drawing/2014/main" id="{280E1A74-1F87-43C9-98DB-9B63E2F6D246}"/>
              </a:ext>
            </a:extLst>
          </p:cNvPr>
          <p:cNvSpPr>
            <a:spLocks noGrp="1" noChangeArrowheads="1"/>
          </p:cNvSpPr>
          <p:nvPr>
            <p:ph type="body" idx="1"/>
          </p:nvPr>
        </p:nvSpPr>
        <p:spPr>
          <a:xfrm>
            <a:off x="457200" y="1371600"/>
            <a:ext cx="8229600" cy="5029200"/>
          </a:xfrm>
        </p:spPr>
        <p:txBody>
          <a:bodyPr/>
          <a:lstStyle/>
          <a:p>
            <a:pPr eaLnBrk="1" hangingPunct="1">
              <a:lnSpc>
                <a:spcPct val="90000"/>
              </a:lnSpc>
              <a:buNone/>
              <a:defRPr/>
            </a:pPr>
            <a:r>
              <a:rPr lang="es-ES" altLang="en-US" sz="2800" b="1" dirty="0">
                <a:solidFill>
                  <a:srgbClr val="FF9900"/>
                </a:solidFill>
              </a:rPr>
              <a:t>El Edén es el escenario para que la vida humana se viva en armonía con Dios.</a:t>
            </a:r>
          </a:p>
          <a:p>
            <a:pPr lvl="1" eaLnBrk="1" hangingPunct="1">
              <a:lnSpc>
                <a:spcPct val="90000"/>
              </a:lnSpc>
              <a:buClr>
                <a:schemeClr val="hlink"/>
              </a:buClr>
              <a:defRPr/>
            </a:pPr>
            <a:r>
              <a:rPr lang="es-ES" altLang="en-US" sz="2400" i="1" dirty="0"/>
              <a:t>El jardín era bueno para comer (2: 9), aunque en este período temprano los humanos no eran carnívoros (cf. 9: 3).</a:t>
            </a:r>
          </a:p>
          <a:p>
            <a:pPr lvl="1" eaLnBrk="1" hangingPunct="1">
              <a:lnSpc>
                <a:spcPct val="90000"/>
              </a:lnSpc>
              <a:buClr>
                <a:schemeClr val="hlink"/>
              </a:buClr>
              <a:defRPr/>
            </a:pPr>
            <a:r>
              <a:rPr lang="es-ES" altLang="en-US" sz="2400" i="1" dirty="0"/>
              <a:t>El humano fue colocado en el jardín para "trabajarlo" (2:15); por lo tanto, el trabajo NO era parte de la maldición, sino endémico para los humanos hechos a imagen divina.</a:t>
            </a:r>
          </a:p>
          <a:p>
            <a:pPr lvl="1" eaLnBrk="1" hangingPunct="1">
              <a:lnSpc>
                <a:spcPct val="90000"/>
              </a:lnSpc>
              <a:buClr>
                <a:schemeClr val="hlink"/>
              </a:buClr>
              <a:defRPr/>
            </a:pPr>
            <a:r>
              <a:rPr lang="es-ES" altLang="en-US" sz="2400" i="1" dirty="0"/>
              <a:t>El dominio sobre la tierra y sus criaturas vivientes implicaba responsabilidad (1:28).</a:t>
            </a:r>
          </a:p>
          <a:p>
            <a:pPr lvl="1" eaLnBrk="1" hangingPunct="1">
              <a:lnSpc>
                <a:spcPct val="90000"/>
              </a:lnSpc>
              <a:buClr>
                <a:schemeClr val="hlink"/>
              </a:buClr>
              <a:defRPr/>
            </a:pPr>
            <a:r>
              <a:rPr lang="es-ES" altLang="en-US" sz="2400" i="1" dirty="0"/>
              <a:t>El nombramiento de los animales también apuntaba hacia la responsabilidad humana (2: 19-20).</a:t>
            </a:r>
          </a:p>
          <a:p>
            <a:pPr lvl="1" eaLnBrk="1" hangingPunct="1">
              <a:lnSpc>
                <a:spcPct val="90000"/>
              </a:lnSpc>
              <a:buClr>
                <a:schemeClr val="hlink"/>
              </a:buClr>
              <a:defRPr/>
            </a:pPr>
            <a:r>
              <a:rPr lang="es-ES" altLang="en-US" sz="2400" i="1" dirty="0"/>
              <a:t>La responsabilidad más importante de todas fue la obediencia a la prohibición divina (2: 9b, 16-17).</a:t>
            </a:r>
            <a:endParaRPr lang="en-US" altLang="en-US" sz="2400" i="1" dirty="0"/>
          </a:p>
        </p:txBody>
      </p:sp>
      <p:sp>
        <p:nvSpPr>
          <p:cNvPr id="2" name="Slide Number Placeholder 1">
            <a:extLst>
              <a:ext uri="{FF2B5EF4-FFF2-40B4-BE49-F238E27FC236}">
                <a16:creationId xmlns:a16="http://schemas.microsoft.com/office/drawing/2014/main" id="{86CD8300-FBE5-44E7-902D-27044E0F59AF}"/>
              </a:ext>
            </a:extLst>
          </p:cNvPr>
          <p:cNvSpPr>
            <a:spLocks noGrp="1"/>
          </p:cNvSpPr>
          <p:nvPr>
            <p:ph type="sldNum" sz="quarter" idx="12"/>
          </p:nvPr>
        </p:nvSpPr>
        <p:spPr/>
        <p:txBody>
          <a:bodyPr/>
          <a:lstStyle/>
          <a:p>
            <a:pPr>
              <a:defRPr/>
            </a:pPr>
            <a:fld id="{B54394AC-B83F-4A67-BB12-2BAF3C692370}" type="slidenum">
              <a:rPr lang="en-US" altLang="en-US" smtClean="0"/>
              <a:pPr>
                <a:defRPr/>
              </a:pPr>
              <a:t>34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002E829-74EE-4A93-8E0F-1E3082C0F119}"/>
              </a:ext>
            </a:extLst>
          </p:cNvPr>
          <p:cNvSpPr>
            <a:spLocks noGrp="1" noChangeArrowheads="1"/>
          </p:cNvSpPr>
          <p:nvPr>
            <p:ph type="body" idx="1"/>
          </p:nvPr>
        </p:nvSpPr>
        <p:spPr>
          <a:xfrm>
            <a:off x="3886200" y="3733800"/>
            <a:ext cx="4876800" cy="1828800"/>
          </a:xfrm>
        </p:spPr>
        <p:txBody>
          <a:bodyPr/>
          <a:lstStyle/>
          <a:p>
            <a:pPr algn="r" eaLnBrk="1" hangingPunct="1">
              <a:lnSpc>
                <a:spcPct val="60000"/>
              </a:lnSpc>
              <a:buNone/>
              <a:defRPr/>
            </a:pPr>
            <a:r>
              <a:rPr lang="en-US" altLang="en-US" sz="8000" dirty="0">
                <a:solidFill>
                  <a:srgbClr val="FF3300"/>
                </a:solidFill>
                <a:latin typeface="Matura MT Script Capitals" pitchFamily="66" charset="0"/>
              </a:rPr>
              <a:t>La </a:t>
            </a:r>
            <a:r>
              <a:rPr lang="en-US" altLang="en-US" sz="8000" dirty="0" err="1">
                <a:solidFill>
                  <a:srgbClr val="FF3300"/>
                </a:solidFill>
                <a:latin typeface="Matura MT Script Capitals" pitchFamily="66" charset="0"/>
              </a:rPr>
              <a:t>caída</a:t>
            </a:r>
            <a:endParaRPr lang="en-US" altLang="en-US" sz="8000" dirty="0">
              <a:solidFill>
                <a:srgbClr val="FF3300"/>
              </a:solidFill>
              <a:latin typeface="Matura MT Script Capitals" pitchFamily="66" charset="0"/>
            </a:endParaRPr>
          </a:p>
          <a:p>
            <a:pPr algn="r" eaLnBrk="1" hangingPunct="1">
              <a:lnSpc>
                <a:spcPct val="60000"/>
              </a:lnSpc>
              <a:buFont typeface="Wingdings" panose="05000000000000000000" pitchFamily="2" charset="2"/>
              <a:buNone/>
              <a:defRPr/>
            </a:pPr>
            <a:r>
              <a:rPr lang="en-US" altLang="en-US" sz="8000" dirty="0">
                <a:solidFill>
                  <a:srgbClr val="FF3300"/>
                </a:solidFill>
                <a:latin typeface="Matura MT Script Capitals" pitchFamily="66" charset="0"/>
              </a:rPr>
              <a:t>3-5</a:t>
            </a:r>
          </a:p>
        </p:txBody>
      </p:sp>
      <p:sp>
        <p:nvSpPr>
          <p:cNvPr id="2" name="Slide Number Placeholder 1">
            <a:extLst>
              <a:ext uri="{FF2B5EF4-FFF2-40B4-BE49-F238E27FC236}">
                <a16:creationId xmlns:a16="http://schemas.microsoft.com/office/drawing/2014/main" id="{4686DC53-026F-4B01-A310-9356B357EC36}"/>
              </a:ext>
            </a:extLst>
          </p:cNvPr>
          <p:cNvSpPr>
            <a:spLocks noGrp="1"/>
          </p:cNvSpPr>
          <p:nvPr>
            <p:ph type="sldNum" sz="quarter" idx="12"/>
          </p:nvPr>
        </p:nvSpPr>
        <p:spPr/>
        <p:txBody>
          <a:bodyPr/>
          <a:lstStyle/>
          <a:p>
            <a:pPr>
              <a:defRPr/>
            </a:pPr>
            <a:fld id="{9842ACDA-8AC5-4D61-B56D-4BFE53251953}" type="slidenum">
              <a:rPr lang="en-US" altLang="en-US" smtClean="0"/>
              <a:pPr>
                <a:defRPr/>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fade">
                                      <p:cBhvr>
                                        <p:cTn id="7" dur="500"/>
                                        <p:tgtEl>
                                          <p:spTgt spid="135170">
                                            <p:txEl>
                                              <p:pRg st="0" end="0"/>
                                            </p:txEl>
                                          </p:spTgt>
                                        </p:tgtEl>
                                      </p:cBhvr>
                                    </p:animEffect>
                                    <p:anim calcmode="lin" valueType="num">
                                      <p:cBhvr>
                                        <p:cTn id="8" dur="500" fill="hold"/>
                                        <p:tgtEl>
                                          <p:spTgt spid="13517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35170">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35170">
                                            <p:txEl>
                                              <p:pRg st="1" end="1"/>
                                            </p:txEl>
                                          </p:spTgt>
                                        </p:tgtEl>
                                        <p:attrNameLst>
                                          <p:attrName>style.visibility</p:attrName>
                                        </p:attrNameLst>
                                      </p:cBhvr>
                                      <p:to>
                                        <p:strVal val="visible"/>
                                      </p:to>
                                    </p:set>
                                    <p:animEffect transition="in" filter="fade">
                                      <p:cBhvr>
                                        <p:cTn id="12" dur="500"/>
                                        <p:tgtEl>
                                          <p:spTgt spid="135170">
                                            <p:txEl>
                                              <p:pRg st="1" end="1"/>
                                            </p:txEl>
                                          </p:spTgt>
                                        </p:tgtEl>
                                      </p:cBhvr>
                                    </p:animEffect>
                                    <p:anim calcmode="lin" valueType="num">
                                      <p:cBhvr>
                                        <p:cTn id="13" dur="500" fill="hold"/>
                                        <p:tgtEl>
                                          <p:spTgt spid="135170">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13517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0D326C7F-05F6-47AB-9F6A-1649934BF480}"/>
              </a:ext>
            </a:extLst>
          </p:cNvPr>
          <p:cNvSpPr>
            <a:spLocks noGrp="1" noChangeArrowheads="1"/>
          </p:cNvSpPr>
          <p:nvPr>
            <p:ph type="title"/>
          </p:nvPr>
        </p:nvSpPr>
        <p:spPr/>
        <p:txBody>
          <a:bodyPr/>
          <a:lstStyle/>
          <a:p>
            <a:pPr eaLnBrk="1" hangingPunct="1">
              <a:defRPr/>
            </a:pPr>
            <a:r>
              <a:rPr lang="es-ES" altLang="en-US" dirty="0">
                <a:solidFill>
                  <a:srgbClr val="00FFFF"/>
                </a:solidFill>
                <a:latin typeface="Narkisim" panose="020E0502050101010101" pitchFamily="34" charset="-79"/>
              </a:rPr>
              <a:t>Los dos árboles en el centro</a:t>
            </a:r>
          </a:p>
        </p:txBody>
      </p:sp>
      <p:sp>
        <p:nvSpPr>
          <p:cNvPr id="136195" name="Rectangle 3">
            <a:extLst>
              <a:ext uri="{FF2B5EF4-FFF2-40B4-BE49-F238E27FC236}">
                <a16:creationId xmlns:a16="http://schemas.microsoft.com/office/drawing/2014/main" id="{80507E79-0ED2-42BD-95F2-BFE2ED6B4A17}"/>
              </a:ext>
            </a:extLst>
          </p:cNvPr>
          <p:cNvSpPr>
            <a:spLocks noGrp="1" noChangeArrowheads="1"/>
          </p:cNvSpPr>
          <p:nvPr>
            <p:ph type="body" idx="1"/>
          </p:nvPr>
        </p:nvSpPr>
        <p:spPr>
          <a:xfrm>
            <a:off x="381000" y="1447800"/>
            <a:ext cx="8305800" cy="5029200"/>
          </a:xfrm>
        </p:spPr>
        <p:txBody>
          <a:bodyPr/>
          <a:lstStyle/>
          <a:p>
            <a:pPr eaLnBrk="1" hangingPunct="1">
              <a:lnSpc>
                <a:spcPct val="90000"/>
              </a:lnSpc>
              <a:buNone/>
              <a:defRPr/>
            </a:pPr>
            <a:r>
              <a:rPr lang="es-ES" altLang="en-US" sz="2800" b="1" dirty="0">
                <a:solidFill>
                  <a:srgbClr val="FF9900"/>
                </a:solidFill>
              </a:rPr>
              <a:t>El relato de la caída describe lo que significa estar en una relación rota con Dios.</a:t>
            </a:r>
          </a:p>
          <a:p>
            <a:pPr eaLnBrk="1" hangingPunct="1">
              <a:lnSpc>
                <a:spcPct val="90000"/>
              </a:lnSpc>
              <a:defRPr/>
            </a:pPr>
            <a:r>
              <a:rPr lang="es-ES" altLang="en-US" sz="2400" b="1" i="1" dirty="0">
                <a:latin typeface="Arial Narrow" panose="020B0606020202030204" pitchFamily="34" charset="0"/>
              </a:rPr>
              <a:t>En el centro del jardín había dos árboles, el árbol de la vida (la fuente de la vida) y el árbol del conocimiento del bien y del mal (la fuente de la muerte).</a:t>
            </a:r>
          </a:p>
          <a:p>
            <a:pPr eaLnBrk="1" hangingPunct="1">
              <a:lnSpc>
                <a:spcPct val="90000"/>
              </a:lnSpc>
              <a:defRPr/>
            </a:pPr>
            <a:r>
              <a:rPr lang="es-ES" altLang="en-US" sz="2400" b="1" i="1" dirty="0">
                <a:latin typeface="Arial Narrow" panose="020B0606020202030204" pitchFamily="34" charset="0"/>
              </a:rPr>
              <a:t>Si bien es tradicional leer esta descripción literalmente, las imágenes de los dos árboles sugieren fuertemente que también hay un simbolismo intencionado.</a:t>
            </a:r>
          </a:p>
          <a:p>
            <a:pPr eaLnBrk="1" hangingPunct="1">
              <a:lnSpc>
                <a:spcPct val="90000"/>
              </a:lnSpc>
              <a:defRPr/>
            </a:pPr>
            <a:r>
              <a:rPr lang="es-ES" altLang="en-US" sz="2400" b="1" i="1" dirty="0">
                <a:latin typeface="Arial Narrow" panose="020B0606020202030204" pitchFamily="34" charset="0"/>
              </a:rPr>
              <a:t>Por lo tanto, la vida física y la muerte física apuntan a una vida espiritual más profunda y a la muerte espiritual.</a:t>
            </a:r>
          </a:p>
          <a:p>
            <a:pPr eaLnBrk="1" hangingPunct="1">
              <a:lnSpc>
                <a:spcPct val="90000"/>
              </a:lnSpc>
              <a:defRPr/>
            </a:pPr>
            <a:r>
              <a:rPr lang="es-ES" altLang="en-US" sz="2400" b="1" i="1" dirty="0">
                <a:latin typeface="Arial Narrow" panose="020B0606020202030204" pitchFamily="34" charset="0"/>
              </a:rPr>
              <a:t>La relación pura con Dios, basada en la inocencia y la obediencia, fue reemplazada por una relación experiencial con el bien y el mal basada en la desobediencia y la rebelión.</a:t>
            </a:r>
            <a:endParaRPr lang="en-US" altLang="en-US" sz="24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E6B6B597-477E-466C-BD13-74C9842944D8}"/>
              </a:ext>
            </a:extLst>
          </p:cNvPr>
          <p:cNvSpPr>
            <a:spLocks noGrp="1"/>
          </p:cNvSpPr>
          <p:nvPr>
            <p:ph type="sldNum" sz="quarter" idx="12"/>
          </p:nvPr>
        </p:nvSpPr>
        <p:spPr/>
        <p:txBody>
          <a:bodyPr/>
          <a:lstStyle/>
          <a:p>
            <a:pPr>
              <a:defRPr/>
            </a:pPr>
            <a:fld id="{A556C837-4230-447D-B7A9-9C6FCBCDFAB4}"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85850134-D187-40AA-B47F-54FC2C53ACFD}"/>
              </a:ext>
            </a:extLst>
          </p:cNvPr>
          <p:cNvSpPr>
            <a:spLocks noGrp="1" noChangeArrowheads="1"/>
          </p:cNvSpPr>
          <p:nvPr>
            <p:ph type="title"/>
          </p:nvPr>
        </p:nvSpPr>
        <p:spPr>
          <a:xfrm>
            <a:off x="152400" y="277813"/>
            <a:ext cx="8839200" cy="1093787"/>
          </a:xfrm>
        </p:spPr>
        <p:txBody>
          <a:bodyPr/>
          <a:lstStyle/>
          <a:p>
            <a:pPr eaLnBrk="1" hangingPunct="1">
              <a:defRPr/>
            </a:pPr>
            <a:r>
              <a:rPr lang="es-ES" altLang="en-US" sz="3600" dirty="0">
                <a:solidFill>
                  <a:srgbClr val="00FFFF"/>
                </a:solidFill>
                <a:latin typeface="Narkisim" panose="020E0502050101010101" pitchFamily="34" charset="-79"/>
              </a:rPr>
              <a:t>Tanto el Hombre como la Mujer Son Culpables</a:t>
            </a:r>
          </a:p>
        </p:txBody>
      </p:sp>
      <p:sp>
        <p:nvSpPr>
          <p:cNvPr id="137219" name="Rectangle 3">
            <a:extLst>
              <a:ext uri="{FF2B5EF4-FFF2-40B4-BE49-F238E27FC236}">
                <a16:creationId xmlns:a16="http://schemas.microsoft.com/office/drawing/2014/main" id="{3F828AAC-022F-45F8-916A-5FBE5F3626FF}"/>
              </a:ext>
            </a:extLst>
          </p:cNvPr>
          <p:cNvSpPr>
            <a:spLocks noGrp="1" noChangeArrowheads="1"/>
          </p:cNvSpPr>
          <p:nvPr>
            <p:ph type="body" idx="1"/>
          </p:nvPr>
        </p:nvSpPr>
        <p:spPr>
          <a:xfrm>
            <a:off x="457200" y="1132465"/>
            <a:ext cx="8229600" cy="4267200"/>
          </a:xfrm>
        </p:spPr>
        <p:txBody>
          <a:bodyPr/>
          <a:lstStyle/>
          <a:p>
            <a:pPr eaLnBrk="1" hangingPunct="1">
              <a:buNone/>
              <a:defRPr/>
            </a:pPr>
            <a:r>
              <a:rPr lang="es-ES" altLang="en-US" sz="2800" b="1" dirty="0">
                <a:solidFill>
                  <a:srgbClr val="FF9900"/>
                </a:solidFill>
              </a:rPr>
              <a:t>A menudo se supone que la mujer estaba sola y vulnerable cuando la serpiente se le acercó (lo que sugiere que el hombre era menos culpable). Esta suposición es incorrecta en dos aspectos.</a:t>
            </a:r>
          </a:p>
          <a:p>
            <a:pPr eaLnBrk="1" hangingPunct="1">
              <a:defRPr/>
            </a:pPr>
            <a:r>
              <a:rPr lang="en-US" altLang="en-US" sz="2400" b="1" i="1" dirty="0">
                <a:latin typeface="Arial Narrow" panose="020B0606020202030204" pitchFamily="34" charset="0"/>
              </a:rPr>
              <a:t>Primero, </a:t>
            </a:r>
            <a:r>
              <a:rPr lang="en-US" altLang="en-US" sz="2400" b="1" i="1" dirty="0" err="1">
                <a:latin typeface="Arial Narrow" panose="020B0606020202030204" pitchFamily="34" charset="0"/>
              </a:rPr>
              <a:t>ella</a:t>
            </a:r>
            <a:r>
              <a:rPr lang="en-US" altLang="en-US" sz="2400" b="1" i="1" dirty="0">
                <a:latin typeface="Arial Narrow" panose="020B0606020202030204" pitchFamily="34" charset="0"/>
              </a:rPr>
              <a:t> no </a:t>
            </a:r>
            <a:r>
              <a:rPr lang="en-US" altLang="en-US" sz="2400" b="1" i="1" dirty="0" err="1">
                <a:latin typeface="Arial Narrow" panose="020B0606020202030204" pitchFamily="34" charset="0"/>
              </a:rPr>
              <a:t>estaba</a:t>
            </a:r>
            <a:r>
              <a:rPr lang="en-US" altLang="en-US" sz="2400" b="1" i="1" dirty="0">
                <a:latin typeface="Arial Narrow" panose="020B0606020202030204" pitchFamily="34" charset="0"/>
              </a:rPr>
              <a:t> sola. La expression </a:t>
            </a:r>
            <a:r>
              <a:rPr lang="en-US" altLang="en-US" sz="2400" b="1" i="1" dirty="0" err="1">
                <a:latin typeface="Arial Narrow" panose="020B0606020202030204" pitchFamily="34" charset="0"/>
              </a:rPr>
              <a:t>Hebrea</a:t>
            </a:r>
            <a:r>
              <a:rPr lang="en-US" altLang="en-US" sz="2400" b="1" i="1" dirty="0">
                <a:latin typeface="Arial Narrow" panose="020B0606020202030204" pitchFamily="34" charset="0"/>
              </a:rPr>
              <a:t> </a:t>
            </a:r>
            <a:r>
              <a:rPr lang="en-US" altLang="en-US" sz="2400" dirty="0">
                <a:latin typeface="HebrewTh" pitchFamily="2" charset="0"/>
              </a:rPr>
              <a:t>h0m0Afi</a:t>
            </a:r>
            <a:r>
              <a:rPr lang="en-US" altLang="en-US" sz="2400" b="1" i="1" dirty="0">
                <a:latin typeface="Arial Narrow" panose="020B0606020202030204" pitchFamily="34" charset="0"/>
              </a:rPr>
              <a:t> (= con </a:t>
            </a:r>
            <a:r>
              <a:rPr lang="en-US" altLang="en-US" sz="2400" b="1" i="1" dirty="0" err="1">
                <a:latin typeface="Arial Narrow" panose="020B0606020202030204" pitchFamily="34" charset="0"/>
              </a:rPr>
              <a:t>ella</a:t>
            </a:r>
            <a:r>
              <a:rPr lang="en-US" altLang="en-US" sz="2400" b="1" i="1" dirty="0">
                <a:latin typeface="Arial Narrow" panose="020B0606020202030204" pitchFamily="34" charset="0"/>
              </a:rPr>
              <a:t>) in 3:6 </a:t>
            </a:r>
            <a:r>
              <a:rPr lang="en-US" altLang="en-US" sz="2400" b="1" i="1" dirty="0" err="1">
                <a:latin typeface="Arial Narrow" panose="020B0606020202030204" pitchFamily="34" charset="0"/>
              </a:rPr>
              <a:t>sugiere</a:t>
            </a:r>
            <a:r>
              <a:rPr lang="en-US" altLang="en-US" sz="2400" b="1" i="1" dirty="0">
                <a:latin typeface="Arial Narrow" panose="020B0606020202030204" pitchFamily="34" charset="0"/>
              </a:rPr>
              <a:t> que el hombre </a:t>
            </a:r>
            <a:r>
              <a:rPr lang="en-US" altLang="en-US" sz="2400" b="1" i="1" dirty="0" err="1">
                <a:latin typeface="Arial Narrow" panose="020B0606020202030204" pitchFamily="34" charset="0"/>
              </a:rPr>
              <a:t>estaba</a:t>
            </a:r>
            <a:r>
              <a:rPr lang="en-US" altLang="en-US" sz="2400" b="1" i="1" dirty="0">
                <a:latin typeface="Arial Narrow" panose="020B0606020202030204" pitchFamily="34" charset="0"/>
              </a:rPr>
              <a:t> </a:t>
            </a:r>
            <a:r>
              <a:rPr lang="es-ES" altLang="en-US" sz="2400" b="1" i="1" dirty="0">
                <a:latin typeface="Arial Narrow" panose="020B0606020202030204" pitchFamily="34" charset="0"/>
              </a:rPr>
              <a:t>allí y escuchó toda la conversación. Ni una sola vez levantó la voz en señal de protesta.</a:t>
            </a:r>
            <a:endParaRPr lang="en-US" altLang="en-US" sz="2400" b="1" i="1" dirty="0">
              <a:latin typeface="Arial Narrow" panose="020B0606020202030204" pitchFamily="34" charset="0"/>
            </a:endParaRPr>
          </a:p>
          <a:p>
            <a:pPr eaLnBrk="1" hangingPunct="1">
              <a:defRPr/>
            </a:pPr>
            <a:r>
              <a:rPr lang="es-ES" altLang="en-US" sz="2400" b="1" i="1" dirty="0">
                <a:latin typeface="Arial Narrow" panose="020B0606020202030204" pitchFamily="34" charset="0"/>
              </a:rPr>
              <a:t>En segundo lugar, Pablo declaró claramente la complicidad del hombre cuando dice "el pecado entró al mundo a través de un hombre" (Ro. 5:12).</a:t>
            </a:r>
          </a:p>
        </p:txBody>
      </p:sp>
      <p:sp>
        <p:nvSpPr>
          <p:cNvPr id="137220" name="Text Box 4">
            <a:extLst>
              <a:ext uri="{FF2B5EF4-FFF2-40B4-BE49-F238E27FC236}">
                <a16:creationId xmlns:a16="http://schemas.microsoft.com/office/drawing/2014/main" id="{1D0D178E-765C-4C08-9749-1DD3B3F83224}"/>
              </a:ext>
            </a:extLst>
          </p:cNvPr>
          <p:cNvSpPr txBox="1">
            <a:spLocks noChangeArrowheads="1"/>
          </p:cNvSpPr>
          <p:nvPr/>
        </p:nvSpPr>
        <p:spPr bwMode="auto">
          <a:xfrm>
            <a:off x="304800" y="5715000"/>
            <a:ext cx="8534400" cy="1077218"/>
          </a:xfrm>
          <a:prstGeom prst="rect">
            <a:avLst/>
          </a:prstGeom>
          <a:solidFill>
            <a:srgbClr val="003F3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dirty="0">
                <a:solidFill>
                  <a:schemeClr val="folHlink"/>
                </a:solidFill>
                <a:latin typeface="Impact" panose="020B0806030902050204" pitchFamily="34" charset="0"/>
              </a:rPr>
              <a:t>Por lo tanto, aunque Eva actuó primero, ¡no actuó sola!</a:t>
            </a:r>
            <a:endParaRPr lang="en-US" altLang="en-US" dirty="0">
              <a:solidFill>
                <a:schemeClr val="folHlink"/>
              </a:solidFill>
              <a:latin typeface="Impact" panose="020B0806030902050204" pitchFamily="34" charset="0"/>
            </a:endParaRPr>
          </a:p>
        </p:txBody>
      </p:sp>
      <p:sp>
        <p:nvSpPr>
          <p:cNvPr id="2" name="Slide Number Placeholder 1">
            <a:extLst>
              <a:ext uri="{FF2B5EF4-FFF2-40B4-BE49-F238E27FC236}">
                <a16:creationId xmlns:a16="http://schemas.microsoft.com/office/drawing/2014/main" id="{A46A1281-AEF7-4583-9BD9-E54548896758}"/>
              </a:ext>
            </a:extLst>
          </p:cNvPr>
          <p:cNvSpPr>
            <a:spLocks noGrp="1"/>
          </p:cNvSpPr>
          <p:nvPr>
            <p:ph type="sldNum" sz="quarter" idx="12"/>
          </p:nvPr>
        </p:nvSpPr>
        <p:spPr/>
        <p:txBody>
          <a:bodyPr/>
          <a:lstStyle/>
          <a:p>
            <a:pPr>
              <a:defRPr/>
            </a:pPr>
            <a:fld id="{99E228F7-0051-4A26-9701-41FFEAEF6591}" type="slidenum">
              <a:rPr lang="en-US" altLang="en-US" smtClean="0"/>
              <a:pPr>
                <a:defRPr/>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137220"/>
                                        </p:tgtEl>
                                        <p:attrNameLst>
                                          <p:attrName>style.visibility</p:attrName>
                                        </p:attrNameLst>
                                      </p:cBhvr>
                                      <p:to>
                                        <p:strVal val="visible"/>
                                      </p:to>
                                    </p:set>
                                    <p:animEffect transition="in" filter="randombar(vertical)">
                                      <p:cBhvr>
                                        <p:cTn id="19"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38D962A5-3B53-47B6-97A9-8B90E6CB9746}"/>
              </a:ext>
            </a:extLst>
          </p:cNvPr>
          <p:cNvSpPr>
            <a:spLocks noGrp="1" noChangeArrowheads="1"/>
          </p:cNvSpPr>
          <p:nvPr>
            <p:ph type="title"/>
          </p:nvPr>
        </p:nvSpPr>
        <p:spPr/>
        <p:txBody>
          <a:bodyPr/>
          <a:lstStyle/>
          <a:p>
            <a:pPr eaLnBrk="1" hangingPunct="1">
              <a:defRPr/>
            </a:pPr>
            <a:r>
              <a:rPr lang="en-US" altLang="en-US" sz="4800" dirty="0">
                <a:solidFill>
                  <a:srgbClr val="00FFFF"/>
                </a:solidFill>
                <a:latin typeface="Narkisim" panose="020E0502050101010101" pitchFamily="34" charset="-79"/>
              </a:rPr>
              <a:t>La </a:t>
            </a:r>
            <a:r>
              <a:rPr lang="en-US" altLang="en-US" sz="4800" dirty="0" err="1">
                <a:solidFill>
                  <a:srgbClr val="00FFFF"/>
                </a:solidFill>
                <a:latin typeface="Narkisim" panose="020E0502050101010101" pitchFamily="34" charset="-79"/>
              </a:rPr>
              <a:t>Serpiente</a:t>
            </a:r>
            <a:endParaRPr lang="en-US" altLang="en-US" sz="4800" dirty="0">
              <a:solidFill>
                <a:srgbClr val="00FFFF"/>
              </a:solidFill>
              <a:latin typeface="Narkisim" panose="020E0502050101010101" pitchFamily="34" charset="-79"/>
            </a:endParaRPr>
          </a:p>
        </p:txBody>
      </p:sp>
      <p:sp>
        <p:nvSpPr>
          <p:cNvPr id="138243" name="Rectangle 3">
            <a:extLst>
              <a:ext uri="{FF2B5EF4-FFF2-40B4-BE49-F238E27FC236}">
                <a16:creationId xmlns:a16="http://schemas.microsoft.com/office/drawing/2014/main" id="{CAB1E922-C6DC-48A9-A699-0763EBF24955}"/>
              </a:ext>
            </a:extLst>
          </p:cNvPr>
          <p:cNvSpPr>
            <a:spLocks noGrp="1" noChangeArrowheads="1"/>
          </p:cNvSpPr>
          <p:nvPr>
            <p:ph type="body" idx="1"/>
          </p:nvPr>
        </p:nvSpPr>
        <p:spPr>
          <a:xfrm>
            <a:off x="457200" y="1219200"/>
            <a:ext cx="8229600" cy="5410200"/>
          </a:xfrm>
        </p:spPr>
        <p:txBody>
          <a:bodyPr/>
          <a:lstStyle/>
          <a:p>
            <a:pPr eaLnBrk="1" hangingPunct="1">
              <a:lnSpc>
                <a:spcPct val="90000"/>
              </a:lnSpc>
              <a:buNone/>
              <a:defRPr/>
            </a:pPr>
            <a:r>
              <a:rPr lang="es-ES" altLang="en-US" sz="2800" b="1" dirty="0">
                <a:solidFill>
                  <a:srgbClr val="FF9900"/>
                </a:solidFill>
              </a:rPr>
              <a:t>La serpiente no se define más en Génesis 3, excepto como una voz que se opone a Dios.</a:t>
            </a:r>
            <a:endParaRPr lang="es-ES" altLang="en-US" sz="2400" b="1" i="1" dirty="0">
              <a:latin typeface="Arial Narrow" panose="020B0606020202030204" pitchFamily="34" charset="0"/>
            </a:endParaRPr>
          </a:p>
          <a:p>
            <a:pPr eaLnBrk="1" hangingPunct="1">
              <a:lnSpc>
                <a:spcPct val="90000"/>
              </a:lnSpc>
              <a:defRPr/>
            </a:pPr>
            <a:r>
              <a:rPr lang="es-ES" altLang="en-US" sz="2400" b="1" i="1" dirty="0">
                <a:latin typeface="Arial Narrow" panose="020B0606020202030204" pitchFamily="34" charset="0"/>
              </a:rPr>
              <a:t>Si bien siempre se ha asumido que la serpiente era el disfraz de Satanás, esto no se afirma claramente hasta el Nuevo Testamento (cf. Ro. 16:20; Ap. 12: 9; 20: 2).</a:t>
            </a:r>
          </a:p>
          <a:p>
            <a:pPr eaLnBrk="1" hangingPunct="1">
              <a:lnSpc>
                <a:spcPct val="90000"/>
              </a:lnSpc>
              <a:defRPr/>
            </a:pPr>
            <a:r>
              <a:rPr lang="es-ES" altLang="en-US" sz="2400" b="1" i="1" dirty="0">
                <a:latin typeface="Arial Narrow" panose="020B0606020202030204" pitchFamily="34" charset="0"/>
              </a:rPr>
              <a:t>Al mismo tiempo, el Antiguo Testamento usa imágenes de archivo del antiguo Cercano Oriente que describen a Satanás como un monstruo parecido a una serpiente:</a:t>
            </a:r>
            <a:r>
              <a:rPr lang="en-US" altLang="en-US" sz="2000" b="1" i="1" dirty="0">
                <a:solidFill>
                  <a:srgbClr val="FFCC00"/>
                </a:solidFill>
                <a:latin typeface="Arial Narrow" panose="020B0606020202030204" pitchFamily="34" charset="0"/>
              </a:rPr>
              <a:t>RAHAB</a:t>
            </a:r>
            <a:r>
              <a:rPr lang="en-US" altLang="en-US" sz="2000" b="1" i="1" dirty="0">
                <a:latin typeface="Arial Narrow" panose="020B0606020202030204" pitchFamily="34" charset="0"/>
              </a:rPr>
              <a:t> (the sea dragon over whom Yahweh triumphed, cf. Job 9:13; 26:12; Ps. 89:9-10; Is. 51:9)</a:t>
            </a:r>
          </a:p>
          <a:p>
            <a:pPr lvl="1" eaLnBrk="1" hangingPunct="1">
              <a:lnSpc>
                <a:spcPct val="90000"/>
              </a:lnSpc>
              <a:defRPr/>
            </a:pPr>
            <a:r>
              <a:rPr lang="en-US" altLang="en-US" sz="2000" b="1" i="1" dirty="0">
                <a:solidFill>
                  <a:srgbClr val="FFCC00"/>
                </a:solidFill>
                <a:latin typeface="Arial Narrow" panose="020B0606020202030204" pitchFamily="34" charset="0"/>
              </a:rPr>
              <a:t>LEVIATÁN</a:t>
            </a:r>
            <a:r>
              <a:rPr lang="en-US" altLang="en-US" sz="2000" b="1" i="1" dirty="0">
                <a:latin typeface="Arial Narrow" panose="020B0606020202030204" pitchFamily="34" charset="0"/>
              </a:rPr>
              <a:t> (</a:t>
            </a:r>
            <a:r>
              <a:rPr lang="es-ES" altLang="en-US" sz="2000" b="1" i="1" dirty="0">
                <a:latin typeface="Arial Narrow" panose="020B0606020202030204" pitchFamily="34" charset="0"/>
              </a:rPr>
              <a:t>también la imagen del dragón marino</a:t>
            </a:r>
            <a:r>
              <a:rPr lang="en-US" altLang="en-US" sz="2000" b="1" i="1" dirty="0">
                <a:latin typeface="Arial Narrow" panose="020B0606020202030204" pitchFamily="34" charset="0"/>
              </a:rPr>
              <a:t>, cf. Job 3:8; 41:1ff. Ps. 74:13-14; 104:25-26; Is. 27:1)</a:t>
            </a:r>
          </a:p>
          <a:p>
            <a:pPr lvl="1" eaLnBrk="1" hangingPunct="1">
              <a:lnSpc>
                <a:spcPct val="90000"/>
              </a:lnSpc>
              <a:defRPr/>
            </a:pPr>
            <a:r>
              <a:rPr lang="en-US" altLang="en-US" sz="2000" b="1" i="1" dirty="0">
                <a:solidFill>
                  <a:srgbClr val="FFCC00"/>
                </a:solidFill>
                <a:latin typeface="Arial Narrow" panose="020B0606020202030204" pitchFamily="34" charset="0"/>
              </a:rPr>
              <a:t>BEHEMOT</a:t>
            </a:r>
            <a:r>
              <a:rPr lang="en-US" altLang="en-US" sz="2000" b="1" i="1" dirty="0">
                <a:latin typeface="Arial Narrow" panose="020B0606020202030204" pitchFamily="34" charset="0"/>
              </a:rPr>
              <a:t> (</a:t>
            </a:r>
            <a:r>
              <a:rPr lang="es-ES" altLang="en-US" sz="2000" b="1" i="1" dirty="0">
                <a:latin typeface="Arial Narrow" panose="020B0606020202030204" pitchFamily="34" charset="0"/>
              </a:rPr>
              <a:t>la bestia o el monstruo</a:t>
            </a:r>
            <a:r>
              <a:rPr lang="en-US" altLang="en-US" sz="2000" b="1" i="1" dirty="0">
                <a:latin typeface="Arial Narrow" panose="020B0606020202030204" pitchFamily="34" charset="0"/>
              </a:rPr>
              <a:t>, cf. Job 40:15-24; see also 2 Baruch 29:4; 2 Esdras 6:49, 52; 1 </a:t>
            </a:r>
            <a:r>
              <a:rPr lang="en-US" altLang="en-US" sz="2000" b="1" i="1" dirty="0" err="1">
                <a:latin typeface="Arial Narrow" panose="020B0606020202030204" pitchFamily="34" charset="0"/>
              </a:rPr>
              <a:t>Enoc</a:t>
            </a:r>
            <a:r>
              <a:rPr lang="en-US" altLang="en-US" sz="2000" b="1" i="1" dirty="0">
                <a:latin typeface="Arial Narrow" panose="020B0606020202030204" pitchFamily="34" charset="0"/>
              </a:rPr>
              <a:t> 60:7-8)</a:t>
            </a:r>
          </a:p>
          <a:p>
            <a:pPr lvl="1" eaLnBrk="1" hangingPunct="1">
              <a:lnSpc>
                <a:spcPct val="90000"/>
              </a:lnSpc>
              <a:defRPr/>
            </a:pPr>
            <a:r>
              <a:rPr lang="en-US" altLang="en-US" sz="2000" b="1" i="1" dirty="0">
                <a:solidFill>
                  <a:srgbClr val="FFCC00"/>
                </a:solidFill>
                <a:latin typeface="Arial Narrow" panose="020B0606020202030204" pitchFamily="34" charset="0"/>
              </a:rPr>
              <a:t>TANIN</a:t>
            </a:r>
            <a:r>
              <a:rPr lang="en-US" altLang="en-US" sz="2000" b="1" i="1" dirty="0">
                <a:latin typeface="Arial Narrow" panose="020B0606020202030204" pitchFamily="34" charset="0"/>
              </a:rPr>
              <a:t> (la </a:t>
            </a:r>
            <a:r>
              <a:rPr lang="en-US" altLang="en-US" sz="2000" b="1" i="1" dirty="0" err="1">
                <a:latin typeface="Arial Narrow" panose="020B0606020202030204" pitchFamily="34" charset="0"/>
              </a:rPr>
              <a:t>ballena</a:t>
            </a:r>
            <a:r>
              <a:rPr lang="en-US" altLang="en-US" sz="2000" b="1" i="1" dirty="0">
                <a:latin typeface="Arial Narrow" panose="020B0606020202030204" pitchFamily="34" charset="0"/>
              </a:rPr>
              <a:t>, </a:t>
            </a:r>
            <a:r>
              <a:rPr lang="en-US" altLang="en-US" sz="2000" b="1" i="1" dirty="0" err="1">
                <a:latin typeface="Arial Narrow" panose="020B0606020202030204" pitchFamily="34" charset="0"/>
              </a:rPr>
              <a:t>dragón</a:t>
            </a:r>
            <a:r>
              <a:rPr lang="en-US" altLang="en-US" sz="2000" b="1" i="1" dirty="0">
                <a:latin typeface="Arial Narrow" panose="020B0606020202030204" pitchFamily="34" charset="0"/>
              </a:rPr>
              <a:t>, </a:t>
            </a:r>
            <a:r>
              <a:rPr lang="en-US" altLang="en-US" sz="2000" b="1" i="1" dirty="0" err="1">
                <a:latin typeface="Arial Narrow" panose="020B0606020202030204" pitchFamily="34" charset="0"/>
              </a:rPr>
              <a:t>monstruo</a:t>
            </a:r>
            <a:r>
              <a:rPr lang="en-US" altLang="en-US" sz="2000" b="1" i="1" dirty="0">
                <a:latin typeface="Arial Narrow" panose="020B0606020202030204" pitchFamily="34" charset="0"/>
              </a:rPr>
              <a:t> </a:t>
            </a:r>
            <a:r>
              <a:rPr lang="en-US" altLang="en-US" sz="2000" b="1" i="1" dirty="0" err="1">
                <a:latin typeface="Arial Narrow" panose="020B0606020202030204" pitchFamily="34" charset="0"/>
              </a:rPr>
              <a:t>marino</a:t>
            </a:r>
            <a:r>
              <a:rPr lang="en-US" altLang="en-US" sz="2000" b="1" i="1" dirty="0">
                <a:latin typeface="Arial Narrow" panose="020B0606020202030204" pitchFamily="34" charset="0"/>
              </a:rPr>
              <a:t>, </a:t>
            </a:r>
            <a:r>
              <a:rPr lang="en-US" altLang="en-US" sz="2000" b="1" i="1" dirty="0" err="1">
                <a:latin typeface="Arial Narrow" panose="020B0606020202030204" pitchFamily="34" charset="0"/>
              </a:rPr>
              <a:t>serpiente</a:t>
            </a:r>
            <a:r>
              <a:rPr lang="en-US" altLang="en-US" sz="2000" b="1" i="1" dirty="0">
                <a:latin typeface="Arial Narrow" panose="020B0606020202030204" pitchFamily="34" charset="0"/>
              </a:rPr>
              <a:t>, cf. Job 7:12; Ps. 74:13; Is. 27:1; 51:9)</a:t>
            </a:r>
          </a:p>
        </p:txBody>
      </p:sp>
      <p:sp>
        <p:nvSpPr>
          <p:cNvPr id="2" name="Slide Number Placeholder 1">
            <a:extLst>
              <a:ext uri="{FF2B5EF4-FFF2-40B4-BE49-F238E27FC236}">
                <a16:creationId xmlns:a16="http://schemas.microsoft.com/office/drawing/2014/main" id="{E3D9433B-91B2-44B9-B160-6E416A6A2A60}"/>
              </a:ext>
            </a:extLst>
          </p:cNvPr>
          <p:cNvSpPr>
            <a:spLocks noGrp="1"/>
          </p:cNvSpPr>
          <p:nvPr>
            <p:ph type="sldNum" sz="quarter" idx="12"/>
          </p:nvPr>
        </p:nvSpPr>
        <p:spPr/>
        <p:txBody>
          <a:bodyPr/>
          <a:lstStyle/>
          <a:p>
            <a:pPr>
              <a:defRPr/>
            </a:pPr>
            <a:fld id="{1A5982A2-3555-42DD-A49A-620CBB702CCB}" type="slidenum">
              <a:rPr lang="en-US" altLang="en-US" smtClean="0"/>
              <a:pPr>
                <a:defRPr/>
              </a:pPr>
              <a:t>38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 calcmode="lin" valueType="num">
                                      <p:cBhvr additive="base">
                                        <p:cTn id="13"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3">
                                            <p:txEl>
                                              <p:pRg st="1" end="1"/>
                                            </p:txEl>
                                          </p:spTgt>
                                        </p:tgtEl>
                                        <p:attrNameLst>
                                          <p:attrName>style.visibility</p:attrName>
                                        </p:attrNameLst>
                                      </p:cBhvr>
                                      <p:to>
                                        <p:strVal val="visible"/>
                                      </p:to>
                                    </p:set>
                                    <p:anim calcmode="lin" valueType="num">
                                      <p:cBhvr additive="base">
                                        <p:cTn id="19"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 calcmode="lin" valueType="num">
                                      <p:cBhvr additive="base">
                                        <p:cTn id="25" dur="500" fill="hold"/>
                                        <p:tgtEl>
                                          <p:spTgt spid="138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8243">
                                            <p:txEl>
                                              <p:pRg st="4" end="4"/>
                                            </p:txEl>
                                          </p:spTgt>
                                        </p:tgtEl>
                                        <p:attrNameLst>
                                          <p:attrName>style.visibility</p:attrName>
                                        </p:attrNameLst>
                                      </p:cBhvr>
                                      <p:to>
                                        <p:strVal val="visible"/>
                                      </p:to>
                                    </p:set>
                                    <p:anim calcmode="lin" valueType="num">
                                      <p:cBhvr additive="base">
                                        <p:cTn id="31" dur="500" fill="hold"/>
                                        <p:tgtEl>
                                          <p:spTgt spid="138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8243">
                                            <p:txEl>
                                              <p:pRg st="5" end="5"/>
                                            </p:txEl>
                                          </p:spTgt>
                                        </p:tgtEl>
                                        <p:attrNameLst>
                                          <p:attrName>style.visibility</p:attrName>
                                        </p:attrNameLst>
                                      </p:cBhvr>
                                      <p:to>
                                        <p:strVal val="visible"/>
                                      </p:to>
                                    </p:set>
                                    <p:anim calcmode="lin" valueType="num">
                                      <p:cBhvr additive="base">
                                        <p:cTn id="37" dur="500" fill="hold"/>
                                        <p:tgtEl>
                                          <p:spTgt spid="138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8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A90B5AF-113A-4479-906C-DD24B4868526}"/>
              </a:ext>
            </a:extLst>
          </p:cNvPr>
          <p:cNvSpPr>
            <a:spLocks noGrp="1" noChangeArrowheads="1"/>
          </p:cNvSpPr>
          <p:nvPr>
            <p:ph type="title"/>
          </p:nvPr>
        </p:nvSpPr>
        <p:spPr/>
        <p:txBody>
          <a:bodyPr/>
          <a:lstStyle/>
          <a:p>
            <a:pPr eaLnBrk="1" hangingPunct="1">
              <a:defRPr/>
            </a:pPr>
            <a:r>
              <a:rPr lang="es-ES" altLang="en-US" sz="4800" dirty="0">
                <a:solidFill>
                  <a:srgbClr val="00FFFF"/>
                </a:solidFill>
                <a:latin typeface="Narkisim" panose="020E0502050101010101" pitchFamily="34" charset="-79"/>
              </a:rPr>
              <a:t>La Maldición y la Promesa</a:t>
            </a:r>
          </a:p>
        </p:txBody>
      </p:sp>
      <p:sp>
        <p:nvSpPr>
          <p:cNvPr id="139267" name="Rectangle 3">
            <a:extLst>
              <a:ext uri="{FF2B5EF4-FFF2-40B4-BE49-F238E27FC236}">
                <a16:creationId xmlns:a16="http://schemas.microsoft.com/office/drawing/2014/main" id="{9C4AE61B-3275-48BA-9453-1F470A09EBB1}"/>
              </a:ext>
            </a:extLst>
          </p:cNvPr>
          <p:cNvSpPr>
            <a:spLocks noGrp="1" noChangeArrowheads="1"/>
          </p:cNvSpPr>
          <p:nvPr>
            <p:ph type="body" idx="1"/>
          </p:nvPr>
        </p:nvSpPr>
        <p:spPr>
          <a:xfrm>
            <a:off x="381000" y="1219200"/>
            <a:ext cx="8305800" cy="5638800"/>
          </a:xfrm>
        </p:spPr>
        <p:txBody>
          <a:bodyPr/>
          <a:lstStyle/>
          <a:p>
            <a:pPr eaLnBrk="1" hangingPunct="1">
              <a:lnSpc>
                <a:spcPct val="90000"/>
              </a:lnSpc>
              <a:buNone/>
              <a:defRPr/>
            </a:pPr>
            <a:r>
              <a:rPr lang="es-ES" altLang="en-US" b="1" i="1" dirty="0">
                <a:solidFill>
                  <a:srgbClr val="FFFF99"/>
                </a:solidFill>
                <a:latin typeface="Narkisim" panose="020E0502050101010101" pitchFamily="34" charset="-79"/>
              </a:rPr>
              <a:t>La maldición sobre la serpiente lo separó del ganado y los animales salvajes, colocándolo en una relación antagónica con los humanos.</a:t>
            </a:r>
          </a:p>
          <a:p>
            <a:pPr eaLnBrk="1" hangingPunct="1">
              <a:lnSpc>
                <a:spcPct val="90000"/>
              </a:lnSpc>
              <a:buFont typeface="Wingdings" panose="05000000000000000000" pitchFamily="2" charset="2"/>
              <a:buNone/>
              <a:defRPr/>
            </a:pPr>
            <a:endParaRPr lang="en-US" altLang="en-US" sz="1400" b="1" dirty="0">
              <a:solidFill>
                <a:srgbClr val="CCFFFF"/>
              </a:solidFill>
              <a:latin typeface="Narkisim" panose="020E0502050101010101" pitchFamily="34" charset="-79"/>
            </a:endParaRPr>
          </a:p>
          <a:p>
            <a:pPr eaLnBrk="1" hangingPunct="1">
              <a:lnSpc>
                <a:spcPct val="90000"/>
              </a:lnSpc>
              <a:buNone/>
              <a:defRPr/>
            </a:pPr>
            <a:r>
              <a:rPr lang="es-ES" altLang="en-US" sz="2800" b="1" dirty="0">
                <a:solidFill>
                  <a:srgbClr val="FF9900"/>
                </a:solidFill>
              </a:rPr>
              <a:t>La maldición sobre el hombre y la mujer es apropiada para sus respectivos roles:</a:t>
            </a:r>
          </a:p>
          <a:p>
            <a:pPr eaLnBrk="1" hangingPunct="1">
              <a:lnSpc>
                <a:spcPct val="90000"/>
              </a:lnSpc>
              <a:defRPr/>
            </a:pPr>
            <a:r>
              <a:rPr lang="es-ES" altLang="en-US" sz="2400" b="1" i="1" dirty="0">
                <a:latin typeface="Arial Narrow" panose="020B0606020202030204" pitchFamily="34" charset="0"/>
              </a:rPr>
              <a:t>El trabajo del hombre (el suelo está maldito de intrusiones)</a:t>
            </a:r>
          </a:p>
          <a:p>
            <a:pPr eaLnBrk="1" hangingPunct="1">
              <a:lnSpc>
                <a:spcPct val="90000"/>
              </a:lnSpc>
              <a:defRPr/>
            </a:pPr>
            <a:r>
              <a:rPr lang="es-ES" altLang="en-US" sz="2400" b="1" i="1" dirty="0">
                <a:latin typeface="Arial Narrow" panose="020B0606020202030204" pitchFamily="34" charset="0"/>
              </a:rPr>
              <a:t>El trabajo de la mujer (el útero está maldito de dolor)</a:t>
            </a:r>
          </a:p>
          <a:p>
            <a:pPr eaLnBrk="1" hangingPunct="1">
              <a:lnSpc>
                <a:spcPct val="90000"/>
              </a:lnSpc>
              <a:defRPr/>
            </a:pPr>
            <a:r>
              <a:rPr lang="es-ES" altLang="en-US" sz="2400" b="1" i="1" dirty="0">
                <a:latin typeface="Arial Narrow" panose="020B0606020202030204" pitchFamily="34" charset="0"/>
              </a:rPr>
              <a:t>La relación entre el hombre y la mujer ahora se definirá por el poder en lugar del amor (3: 16b).</a:t>
            </a:r>
            <a:endParaRPr lang="es-ES" altLang="en-US" sz="2800" b="1" dirty="0">
              <a:solidFill>
                <a:srgbClr val="FF9900"/>
              </a:solidFill>
            </a:endParaRPr>
          </a:p>
          <a:p>
            <a:pPr marL="0" indent="0" eaLnBrk="1" hangingPunct="1">
              <a:lnSpc>
                <a:spcPct val="90000"/>
              </a:lnSpc>
              <a:buNone/>
              <a:defRPr/>
            </a:pPr>
            <a:r>
              <a:rPr lang="es-ES" altLang="en-US" sz="2800" b="1" dirty="0">
                <a:solidFill>
                  <a:srgbClr val="FF9900"/>
                </a:solidFill>
              </a:rPr>
              <a:t>La promesa del aplastamiento de la cabeza de la serpiente es el primer indicio mesiánico: el </a:t>
            </a:r>
            <a:r>
              <a:rPr lang="es-ES" altLang="en-US" sz="2800" b="1" dirty="0" err="1">
                <a:solidFill>
                  <a:srgbClr val="FF9900"/>
                </a:solidFill>
              </a:rPr>
              <a:t>protoevangelium</a:t>
            </a:r>
            <a:r>
              <a:rPr lang="es-ES" altLang="en-US" sz="2800" b="1" dirty="0">
                <a:solidFill>
                  <a:srgbClr val="FF9900"/>
                </a:solidFill>
              </a:rPr>
              <a:t> (3:15; cf. Ro. 16:20).</a:t>
            </a:r>
            <a:endParaRPr lang="en-US" altLang="en-US" sz="2800" b="1" dirty="0">
              <a:solidFill>
                <a:srgbClr val="FF9900"/>
              </a:solidFill>
            </a:endParaRPr>
          </a:p>
        </p:txBody>
      </p:sp>
      <p:sp>
        <p:nvSpPr>
          <p:cNvPr id="2" name="Slide Number Placeholder 1">
            <a:extLst>
              <a:ext uri="{FF2B5EF4-FFF2-40B4-BE49-F238E27FC236}">
                <a16:creationId xmlns:a16="http://schemas.microsoft.com/office/drawing/2014/main" id="{F0EC1625-9468-4B6E-9DFF-731C5179E70F}"/>
              </a:ext>
            </a:extLst>
          </p:cNvPr>
          <p:cNvSpPr>
            <a:spLocks noGrp="1"/>
          </p:cNvSpPr>
          <p:nvPr>
            <p:ph type="sldNum" sz="quarter" idx="12"/>
          </p:nvPr>
        </p:nvSpPr>
        <p:spPr/>
        <p:txBody>
          <a:bodyPr/>
          <a:lstStyle/>
          <a:p>
            <a:pPr>
              <a:defRPr/>
            </a:pPr>
            <a:fld id="{28FB3B84-8E7B-4315-BCCD-738E550EE3B9}" type="slidenum">
              <a:rPr lang="en-US" altLang="en-US" smtClean="0"/>
              <a:pPr>
                <a:defRPr/>
              </a:pPr>
              <a:t>39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anim calcmode="lin" valueType="num">
                                      <p:cBhvr additive="base">
                                        <p:cTn id="7"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267">
                                            <p:txEl>
                                              <p:pRg st="5" end="5"/>
                                            </p:txEl>
                                          </p:spTgt>
                                        </p:tgtEl>
                                        <p:attrNameLst>
                                          <p:attrName>style.visibility</p:attrName>
                                        </p:attrNameLst>
                                      </p:cBhvr>
                                      <p:to>
                                        <p:strVal val="visible"/>
                                      </p:to>
                                    </p:set>
                                    <p:anim calcmode="lin" valueType="num">
                                      <p:cBhvr additive="base">
                                        <p:cTn id="13" dur="5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7">
                                            <p:txEl>
                                              <p:pRg st="3" end="3"/>
                                            </p:txEl>
                                          </p:spTgt>
                                        </p:tgtEl>
                                        <p:attrNameLst>
                                          <p:attrName>style.visibility</p:attrName>
                                        </p:attrNameLst>
                                      </p:cBhvr>
                                      <p:to>
                                        <p:strVal val="visible"/>
                                      </p:to>
                                    </p:set>
                                    <p:anim calcmode="lin" valueType="num">
                                      <p:cBhvr additive="base">
                                        <p:cTn id="19"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267">
                                            <p:txEl>
                                              <p:pRg st="4" end="4"/>
                                            </p:txEl>
                                          </p:spTgt>
                                        </p:tgtEl>
                                        <p:attrNameLst>
                                          <p:attrName>style.visibility</p:attrName>
                                        </p:attrNameLst>
                                      </p:cBhvr>
                                      <p:to>
                                        <p:strVal val="visible"/>
                                      </p:to>
                                    </p:set>
                                    <p:anim calcmode="lin" valueType="num">
                                      <p:cBhvr additive="base">
                                        <p:cTn id="25"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7610675-98D3-4535-A3FD-D04E2DF6B4E4}"/>
              </a:ext>
            </a:extLst>
          </p:cNvPr>
          <p:cNvSpPr>
            <a:spLocks noGrp="1" noChangeArrowheads="1"/>
          </p:cNvSpPr>
          <p:nvPr>
            <p:ph type="title"/>
          </p:nvPr>
        </p:nvSpPr>
        <p:spPr>
          <a:xfrm>
            <a:off x="76200" y="277813"/>
            <a:ext cx="3048000" cy="1169987"/>
          </a:xfrm>
        </p:spPr>
        <p:txBody>
          <a:bodyPr/>
          <a:lstStyle/>
          <a:p>
            <a:pPr eaLnBrk="1" hangingPunct="1"/>
            <a:r>
              <a:rPr lang="en-US" altLang="en-US" dirty="0">
                <a:solidFill>
                  <a:schemeClr val="hlink"/>
                </a:solidFill>
                <a:effectLst/>
                <a:latin typeface="Eras Bold ITC" panose="020B0604020202020204" pitchFamily="34" charset="0"/>
              </a:rPr>
              <a:t>Autor</a:t>
            </a:r>
          </a:p>
        </p:txBody>
      </p:sp>
      <p:sp>
        <p:nvSpPr>
          <p:cNvPr id="84995" name="Rectangle 3">
            <a:extLst>
              <a:ext uri="{FF2B5EF4-FFF2-40B4-BE49-F238E27FC236}">
                <a16:creationId xmlns:a16="http://schemas.microsoft.com/office/drawing/2014/main" id="{D33AE88E-C977-447E-A482-B5F75706C5C2}"/>
              </a:ext>
            </a:extLst>
          </p:cNvPr>
          <p:cNvSpPr>
            <a:spLocks noGrp="1" noChangeArrowheads="1"/>
          </p:cNvSpPr>
          <p:nvPr>
            <p:ph type="body" idx="1"/>
          </p:nvPr>
        </p:nvSpPr>
        <p:spPr>
          <a:xfrm>
            <a:off x="422564" y="1129145"/>
            <a:ext cx="8229600" cy="5029200"/>
          </a:xfrm>
        </p:spPr>
        <p:txBody>
          <a:bodyPr/>
          <a:lstStyle/>
          <a:p>
            <a:pPr eaLnBrk="1" hangingPunct="1">
              <a:lnSpc>
                <a:spcPct val="90000"/>
              </a:lnSpc>
              <a:buNone/>
              <a:defRPr/>
            </a:pPr>
            <a:r>
              <a:rPr lang="es-ES" altLang="en-US" dirty="0">
                <a:solidFill>
                  <a:srgbClr val="FFFF99"/>
                </a:solidFill>
                <a:latin typeface="Eras Demi ITC" pitchFamily="34" charset="0"/>
              </a:rPr>
              <a:t>Formalmente, el Libro del Génesis es anónimo (es decir, no nombra a su autor)</a:t>
            </a:r>
          </a:p>
          <a:p>
            <a:pPr eaLnBrk="1" hangingPunct="1">
              <a:lnSpc>
                <a:spcPct val="90000"/>
              </a:lnSpc>
              <a:buNone/>
              <a:defRPr/>
            </a:pPr>
            <a:r>
              <a:rPr lang="es-ES" altLang="en-US" dirty="0">
                <a:solidFill>
                  <a:srgbClr val="FFFF99"/>
                </a:solidFill>
                <a:latin typeface="Eras Demi ITC" pitchFamily="34" charset="0"/>
              </a:rPr>
              <a:t>Tradicionalmente, a Moisés se le atribuye la compilación de la mayor parte de la Torá.</a:t>
            </a:r>
          </a:p>
          <a:p>
            <a:pPr eaLnBrk="1" hangingPunct="1">
              <a:lnSpc>
                <a:spcPct val="90000"/>
              </a:lnSpc>
              <a:defRPr/>
            </a:pPr>
            <a:r>
              <a:rPr lang="es-ES" altLang="en-US" i="1" dirty="0">
                <a:latin typeface="Arial Narrow" panose="020B0606020202030204" pitchFamily="34" charset="0"/>
              </a:rPr>
              <a:t>Sin embargo, incluso si Moisés lo hiciera, no fue testigo personal de los eventos en Génesis, ya que ocurrieron mucho antes de su vida.</a:t>
            </a:r>
          </a:p>
          <a:p>
            <a:pPr eaLnBrk="1" hangingPunct="1">
              <a:lnSpc>
                <a:spcPct val="90000"/>
              </a:lnSpc>
              <a:defRPr/>
            </a:pPr>
            <a:r>
              <a:rPr lang="es-ES" altLang="en-US" i="1" dirty="0">
                <a:latin typeface="Arial Narrow" panose="020B0606020202030204" pitchFamily="34" charset="0"/>
              </a:rPr>
              <a:t>En general, se admite que muchas de las narraciones se compilaron a partir de tradiciones preexistentes (ya sea orales o escritas).</a:t>
            </a:r>
            <a:endParaRPr lang="en-US" altLang="en-US"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22A54030-C61B-4D64-9865-031B91D4EED7}"/>
              </a:ext>
            </a:extLst>
          </p:cNvPr>
          <p:cNvSpPr>
            <a:spLocks noGrp="1"/>
          </p:cNvSpPr>
          <p:nvPr>
            <p:ph type="sldNum" sz="quarter" idx="12"/>
          </p:nvPr>
        </p:nvSpPr>
        <p:spPr/>
        <p:txBody>
          <a:bodyPr/>
          <a:lstStyle/>
          <a:p>
            <a:pPr>
              <a:defRPr/>
            </a:pPr>
            <a:fld id="{8DF036B6-1CB4-407D-A0ED-2364B11E5FE4}" type="slidenum">
              <a:rPr lang="en-US" altLang="en-US" smtClean="0"/>
              <a:pPr>
                <a:defRPr/>
              </a:pPr>
              <a:t>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499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 calcmode="lin" valueType="num">
                                      <p:cBhvr>
                                        <p:cTn id="11" dur="5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499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 calcmode="lin" valueType="num">
                                      <p:cBhvr>
                                        <p:cTn id="15"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8499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E4AC4D1C-902B-4FC5-8508-C8AEB8FA38C6}"/>
              </a:ext>
            </a:extLst>
          </p:cNvPr>
          <p:cNvSpPr>
            <a:spLocks noGrp="1" noChangeArrowheads="1"/>
          </p:cNvSpPr>
          <p:nvPr>
            <p:ph type="title"/>
          </p:nvPr>
        </p:nvSpPr>
        <p:spPr>
          <a:xfrm>
            <a:off x="457200" y="76200"/>
            <a:ext cx="8229600" cy="1139825"/>
          </a:xfrm>
        </p:spPr>
        <p:txBody>
          <a:bodyPr/>
          <a:lstStyle/>
          <a:p>
            <a:pPr eaLnBrk="1" hangingPunct="1">
              <a:defRPr/>
            </a:pPr>
            <a:r>
              <a:rPr lang="en-US" altLang="en-US" sz="4800" dirty="0">
                <a:solidFill>
                  <a:srgbClr val="00FFFF"/>
                </a:solidFill>
                <a:latin typeface="Narkisim" panose="020E0502050101010101" pitchFamily="34" charset="-79"/>
              </a:rPr>
              <a:t>Las </a:t>
            </a:r>
            <a:r>
              <a:rPr lang="en-US" altLang="en-US" sz="4800" dirty="0" err="1">
                <a:solidFill>
                  <a:srgbClr val="00FFFF"/>
                </a:solidFill>
                <a:latin typeface="Narkisim" panose="020E0502050101010101" pitchFamily="34" charset="-79"/>
              </a:rPr>
              <a:t>Secuelas</a:t>
            </a:r>
            <a:r>
              <a:rPr lang="en-US" altLang="en-US" sz="4800" dirty="0">
                <a:solidFill>
                  <a:srgbClr val="00FFFF"/>
                </a:solidFill>
                <a:latin typeface="Narkisim" panose="020E0502050101010101" pitchFamily="34" charset="-79"/>
              </a:rPr>
              <a:t> </a:t>
            </a:r>
          </a:p>
        </p:txBody>
      </p:sp>
      <p:sp>
        <p:nvSpPr>
          <p:cNvPr id="140291" name="Rectangle 3">
            <a:extLst>
              <a:ext uri="{FF2B5EF4-FFF2-40B4-BE49-F238E27FC236}">
                <a16:creationId xmlns:a16="http://schemas.microsoft.com/office/drawing/2014/main" id="{E6337CB6-7A0C-43EE-8607-894AF9B82797}"/>
              </a:ext>
            </a:extLst>
          </p:cNvPr>
          <p:cNvSpPr>
            <a:spLocks noGrp="1" noChangeArrowheads="1"/>
          </p:cNvSpPr>
          <p:nvPr>
            <p:ph type="body" idx="1"/>
          </p:nvPr>
        </p:nvSpPr>
        <p:spPr>
          <a:xfrm>
            <a:off x="457200" y="1066800"/>
            <a:ext cx="8229600" cy="5334000"/>
          </a:xfrm>
        </p:spPr>
        <p:txBody>
          <a:bodyPr/>
          <a:lstStyle/>
          <a:p>
            <a:pPr eaLnBrk="1" hangingPunct="1">
              <a:buNone/>
              <a:defRPr/>
            </a:pPr>
            <a:r>
              <a:rPr lang="es-ES" altLang="en-US" sz="2800" b="1" dirty="0">
                <a:solidFill>
                  <a:srgbClr val="FF9900"/>
                </a:solidFill>
              </a:rPr>
              <a:t>La desobediencia de los primeros humanos creó ondas interminables de rebelión.</a:t>
            </a:r>
            <a:endParaRPr lang="es-ES" altLang="en-US" sz="2400" b="1" i="1" dirty="0">
              <a:latin typeface="Arial Narrow" panose="020B0606020202030204" pitchFamily="34" charset="0"/>
            </a:endParaRPr>
          </a:p>
          <a:p>
            <a:pPr eaLnBrk="1" hangingPunct="1">
              <a:defRPr/>
            </a:pPr>
            <a:r>
              <a:rPr lang="es-ES" altLang="en-US" sz="2400" b="1" i="1" dirty="0">
                <a:latin typeface="Arial Narrow" panose="020B0606020202030204" pitchFamily="34" charset="0"/>
              </a:rPr>
              <a:t>El resentimiento contra Dios (4: 1-7)</a:t>
            </a:r>
          </a:p>
          <a:p>
            <a:pPr eaLnBrk="1" hangingPunct="1">
              <a:defRPr/>
            </a:pPr>
            <a:r>
              <a:rPr lang="es-ES" altLang="en-US" sz="2400" b="1" i="1" dirty="0">
                <a:latin typeface="Arial Narrow" panose="020B0606020202030204" pitchFamily="34" charset="0"/>
              </a:rPr>
              <a:t>Fratricidio (4: 8-12)</a:t>
            </a:r>
          </a:p>
          <a:p>
            <a:pPr eaLnBrk="1" hangingPunct="1">
              <a:defRPr/>
            </a:pPr>
            <a:r>
              <a:rPr lang="es-ES" altLang="en-US" sz="2400" b="1" i="1" dirty="0">
                <a:latin typeface="Arial Narrow" panose="020B0606020202030204" pitchFamily="34" charset="0"/>
              </a:rPr>
              <a:t>Explotación por poder, el fuerte sobre el débil, el hombre sobre la mujer (4: 23-24)</a:t>
            </a:r>
          </a:p>
          <a:p>
            <a:pPr marL="0" indent="0" eaLnBrk="1" hangingPunct="1">
              <a:buNone/>
              <a:defRPr/>
            </a:pPr>
            <a:r>
              <a:rPr lang="es-ES" altLang="en-US" sz="2800" b="1" dirty="0">
                <a:solidFill>
                  <a:srgbClr val="FF9900"/>
                </a:solidFill>
              </a:rPr>
              <a:t>"Al este del Edén" se convierte en un símbolo de la alienación humana de Dios (3:24; 4:16; 11: 2).</a:t>
            </a:r>
          </a:p>
          <a:p>
            <a:pPr eaLnBrk="1" hangingPunct="1">
              <a:defRPr/>
            </a:pPr>
            <a:r>
              <a:rPr lang="es-ES" altLang="en-US" sz="2400" b="1" i="1" dirty="0">
                <a:latin typeface="Arial Narrow" panose="020B0606020202030204" pitchFamily="34" charset="0"/>
              </a:rPr>
              <a:t>Si bien hay progreso humano en las artes y la tecnología, la depravación humana estropea este progreso (4: 17-22).</a:t>
            </a:r>
          </a:p>
          <a:p>
            <a:pPr eaLnBrk="1" hangingPunct="1">
              <a:defRPr/>
            </a:pPr>
            <a:r>
              <a:rPr lang="es-ES" altLang="en-US" sz="2400" b="1" i="1" dirty="0">
                <a:latin typeface="Arial Narrow" panose="020B0606020202030204" pitchFamily="34" charset="0"/>
              </a:rPr>
              <a:t>El nacimiento de Set ofrece esperanza para el futuro cuando algunos hombres comenzaron a buscar a Dios (4: 25-26).</a:t>
            </a:r>
            <a:endParaRPr lang="en-US" altLang="en-US" sz="24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A054EE90-8CB6-4D95-AAD6-7260A12E4391}"/>
              </a:ext>
            </a:extLst>
          </p:cNvPr>
          <p:cNvSpPr>
            <a:spLocks noGrp="1"/>
          </p:cNvSpPr>
          <p:nvPr>
            <p:ph type="sldNum" sz="quarter" idx="12"/>
          </p:nvPr>
        </p:nvSpPr>
        <p:spPr/>
        <p:txBody>
          <a:bodyPr/>
          <a:lstStyle/>
          <a:p>
            <a:pPr>
              <a:defRPr/>
            </a:pPr>
            <a:fld id="{3B45CC5B-0654-4B6A-BFC6-3377A40BD770}" type="slidenum">
              <a:rPr lang="en-US" altLang="en-US" smtClean="0"/>
              <a:pPr>
                <a:defRPr/>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additive="base">
                                        <p:cTn id="7"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0291">
                                            <p:txEl>
                                              <p:pRg st="3" end="3"/>
                                            </p:txEl>
                                          </p:spTgt>
                                        </p:tgtEl>
                                        <p:attrNameLst>
                                          <p:attrName>style.visibility</p:attrName>
                                        </p:attrNameLst>
                                      </p:cBhvr>
                                      <p:to>
                                        <p:strVal val="visible"/>
                                      </p:to>
                                    </p:set>
                                    <p:anim calcmode="lin" valueType="num">
                                      <p:cBhvr>
                                        <p:cTn id="13" dur="500" fill="hold"/>
                                        <p:tgtEl>
                                          <p:spTgt spid="140291">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402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0291">
                                            <p:txEl>
                                              <p:pRg st="1" end="1"/>
                                            </p:txEl>
                                          </p:spTgt>
                                        </p:tgtEl>
                                        <p:attrNameLst>
                                          <p:attrName>style.visibility</p:attrName>
                                        </p:attrNameLst>
                                      </p:cBhvr>
                                      <p:to>
                                        <p:strVal val="visible"/>
                                      </p:to>
                                    </p:set>
                                    <p:anim calcmode="lin" valueType="num">
                                      <p:cBhvr>
                                        <p:cTn id="19" dur="500" fill="hold"/>
                                        <p:tgtEl>
                                          <p:spTgt spid="1402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02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0291">
                                            <p:txEl>
                                              <p:pRg st="2" end="2"/>
                                            </p:txEl>
                                          </p:spTgt>
                                        </p:tgtEl>
                                        <p:attrNameLst>
                                          <p:attrName>style.visibility</p:attrName>
                                        </p:attrNameLst>
                                      </p:cBhvr>
                                      <p:to>
                                        <p:strVal val="visible"/>
                                      </p:to>
                                    </p:set>
                                    <p:anim calcmode="lin" valueType="num">
                                      <p:cBhvr>
                                        <p:cTn id="25" dur="500" fill="hold"/>
                                        <p:tgtEl>
                                          <p:spTgt spid="1402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402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291">
                                            <p:txEl>
                                              <p:pRg st="4" end="4"/>
                                            </p:txEl>
                                          </p:spTgt>
                                        </p:tgtEl>
                                        <p:attrNameLst>
                                          <p:attrName>style.visibility</p:attrName>
                                        </p:attrNameLst>
                                      </p:cBhvr>
                                      <p:to>
                                        <p:strVal val="visible"/>
                                      </p:to>
                                    </p:set>
                                    <p:anim calcmode="lin" valueType="num">
                                      <p:cBhvr additive="base">
                                        <p:cTn id="31" dur="5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84E9A49-CFB5-4CE5-8D0E-66E3DC4592BC}"/>
              </a:ext>
            </a:extLst>
          </p:cNvPr>
          <p:cNvSpPr>
            <a:spLocks noGrp="1" noChangeArrowheads="1"/>
          </p:cNvSpPr>
          <p:nvPr>
            <p:ph type="title"/>
          </p:nvPr>
        </p:nvSpPr>
        <p:spPr>
          <a:xfrm>
            <a:off x="457200" y="76200"/>
            <a:ext cx="8229600" cy="914400"/>
          </a:xfrm>
        </p:spPr>
        <p:txBody>
          <a:bodyPr/>
          <a:lstStyle/>
          <a:p>
            <a:pPr eaLnBrk="1" hangingPunct="1">
              <a:defRPr/>
            </a:pPr>
            <a:r>
              <a:rPr lang="en-US" altLang="en-US" sz="4800" dirty="0">
                <a:solidFill>
                  <a:srgbClr val="00FFFF"/>
                </a:solidFill>
                <a:latin typeface="Narkisim" panose="020E0502050101010101" pitchFamily="34" charset="-79"/>
              </a:rPr>
              <a:t>La Familia de Set </a:t>
            </a:r>
          </a:p>
        </p:txBody>
      </p:sp>
      <p:sp>
        <p:nvSpPr>
          <p:cNvPr id="142339" name="Rectangle 3">
            <a:extLst>
              <a:ext uri="{FF2B5EF4-FFF2-40B4-BE49-F238E27FC236}">
                <a16:creationId xmlns:a16="http://schemas.microsoft.com/office/drawing/2014/main" id="{3EE25DBB-44BF-4742-A725-0AFF3286A431}"/>
              </a:ext>
            </a:extLst>
          </p:cNvPr>
          <p:cNvSpPr>
            <a:spLocks noGrp="1" noChangeArrowheads="1"/>
          </p:cNvSpPr>
          <p:nvPr>
            <p:ph type="body" idx="1"/>
          </p:nvPr>
        </p:nvSpPr>
        <p:spPr>
          <a:xfrm>
            <a:off x="457200" y="914400"/>
            <a:ext cx="8229600" cy="5638800"/>
          </a:xfrm>
        </p:spPr>
        <p:txBody>
          <a:bodyPr/>
          <a:lstStyle/>
          <a:p>
            <a:pPr eaLnBrk="1" hangingPunct="1">
              <a:lnSpc>
                <a:spcPct val="90000"/>
              </a:lnSpc>
              <a:buNone/>
              <a:defRPr/>
            </a:pPr>
            <a:r>
              <a:rPr lang="es-ES" altLang="en-US" sz="2400" b="1" dirty="0">
                <a:solidFill>
                  <a:srgbClr val="FF9900"/>
                </a:solidFill>
              </a:rPr>
              <a:t>Así como el capítulo 4 describe la familia de Caín, el capítulo 5 describe la familia de Set. Las edades extremas de los antediluvianos plantean preguntas de credibilidad, generalmente respondidas de una de tres maneras.</a:t>
            </a:r>
          </a:p>
          <a:p>
            <a:pPr eaLnBrk="1" hangingPunct="1">
              <a:lnSpc>
                <a:spcPct val="90000"/>
              </a:lnSpc>
              <a:defRPr/>
            </a:pPr>
            <a:r>
              <a:rPr lang="es-ES" altLang="en-US" sz="2400" b="1" i="1" dirty="0">
                <a:latin typeface="Arial Narrow" panose="020B0606020202030204" pitchFamily="34" charset="0"/>
              </a:rPr>
              <a:t>Las edades deben tomarse literalmente y presuponen que la atmósfera antediluviana era conducente a la longevidad (creacionismo de la tierra joven)</a:t>
            </a:r>
          </a:p>
          <a:p>
            <a:pPr eaLnBrk="1" hangingPunct="1">
              <a:lnSpc>
                <a:spcPct val="90000"/>
              </a:lnSpc>
              <a:defRPr/>
            </a:pPr>
            <a:r>
              <a:rPr lang="es-ES" altLang="en-US" sz="2400" b="1" i="1" dirty="0">
                <a:latin typeface="Arial Narrow" panose="020B0606020202030204" pitchFamily="34" charset="0"/>
              </a:rPr>
              <a:t>La idea de períodos de larga duración no es exclusiva de Génesis (por ejemplo, la Lista de los Reyes Sumerios). Quizás los "años" son una unidad de tiempo diferente de lo que normalmente queremos decir con un año (reduccionismo).</a:t>
            </a:r>
          </a:p>
          <a:p>
            <a:pPr eaLnBrk="1" hangingPunct="1">
              <a:lnSpc>
                <a:spcPct val="90000"/>
              </a:lnSpc>
              <a:defRPr/>
            </a:pPr>
            <a:r>
              <a:rPr lang="es-ES" altLang="en-US" sz="2400" b="1" i="1" dirty="0">
                <a:latin typeface="Arial Narrow" panose="020B0606020202030204" pitchFamily="34" charset="0"/>
              </a:rPr>
              <a:t>Los nombres y edades representan épocas del clan, donde los nombres se refieren al clan mismo. La edad representa el momento en que un clan era prominente (los términos hebreos "hijo" y "ser el padre de" no necesitan limitarse a una sola generación).</a:t>
            </a:r>
            <a:endParaRPr lang="en-US" altLang="en-US" sz="24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C4ED7C0A-83C6-4C4B-ABEA-4DFD9CE3FCCA}"/>
              </a:ext>
            </a:extLst>
          </p:cNvPr>
          <p:cNvSpPr>
            <a:spLocks noGrp="1"/>
          </p:cNvSpPr>
          <p:nvPr>
            <p:ph type="sldNum" sz="quarter" idx="12"/>
          </p:nvPr>
        </p:nvSpPr>
        <p:spPr/>
        <p:txBody>
          <a:bodyPr/>
          <a:lstStyle/>
          <a:p>
            <a:pPr>
              <a:defRPr/>
            </a:pPr>
            <a:fld id="{1612B9FA-A7A6-4131-AA41-39BBF8A29109}" type="slidenum">
              <a:rPr lang="en-US" altLang="en-US" smtClean="0"/>
              <a:pPr>
                <a:defRPr/>
              </a:pPr>
              <a:t>41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A0E24AA0-94E7-4E4A-8512-212D9450CFDE}"/>
              </a:ext>
            </a:extLst>
          </p:cNvPr>
          <p:cNvSpPr>
            <a:spLocks noGrp="1" noChangeArrowheads="1"/>
          </p:cNvSpPr>
          <p:nvPr>
            <p:ph type="title"/>
          </p:nvPr>
        </p:nvSpPr>
        <p:spPr>
          <a:xfrm>
            <a:off x="723900" y="27709"/>
            <a:ext cx="3581400" cy="865188"/>
          </a:xfrm>
        </p:spPr>
        <p:txBody>
          <a:bodyPr/>
          <a:lstStyle/>
          <a:p>
            <a:pPr algn="r" eaLnBrk="1" hangingPunct="1">
              <a:defRPr/>
            </a:pPr>
            <a:br>
              <a:rPr lang="en-US" altLang="en-US" sz="3600" dirty="0">
                <a:latin typeface="Eras Bold ITC" pitchFamily="34" charset="0"/>
              </a:rPr>
            </a:br>
            <a:r>
              <a:rPr lang="en-US" altLang="en-US" sz="3600" dirty="0">
                <a:latin typeface="Eras Bold ITC" pitchFamily="34" charset="0"/>
              </a:rPr>
              <a:t>La Lista del Rey </a:t>
            </a:r>
            <a:r>
              <a:rPr lang="en-US" altLang="en-US" sz="3600" dirty="0" err="1">
                <a:latin typeface="Eras Bold ITC" pitchFamily="34" charset="0"/>
              </a:rPr>
              <a:t>Sumerio</a:t>
            </a:r>
            <a:endParaRPr lang="en-US" altLang="en-US" sz="3600" dirty="0">
              <a:latin typeface="Eras Bold ITC" pitchFamily="34" charset="0"/>
            </a:endParaRPr>
          </a:p>
        </p:txBody>
      </p:sp>
      <p:sp>
        <p:nvSpPr>
          <p:cNvPr id="144389" name="Rectangle 5">
            <a:extLst>
              <a:ext uri="{FF2B5EF4-FFF2-40B4-BE49-F238E27FC236}">
                <a16:creationId xmlns:a16="http://schemas.microsoft.com/office/drawing/2014/main" id="{FE701239-DAD2-46B7-947D-FD9964930B86}"/>
              </a:ext>
            </a:extLst>
          </p:cNvPr>
          <p:cNvSpPr>
            <a:spLocks noGrp="1" noChangeArrowheads="1"/>
          </p:cNvSpPr>
          <p:nvPr>
            <p:ph type="body" sz="half" idx="1"/>
          </p:nvPr>
        </p:nvSpPr>
        <p:spPr>
          <a:xfrm>
            <a:off x="269876" y="1541030"/>
            <a:ext cx="4267200" cy="4302125"/>
          </a:xfrm>
        </p:spPr>
        <p:txBody>
          <a:bodyPr/>
          <a:lstStyle/>
          <a:p>
            <a:pPr algn="r" eaLnBrk="1" hangingPunct="1">
              <a:buNone/>
              <a:defRPr/>
            </a:pPr>
            <a:r>
              <a:rPr lang="es-ES" altLang="en-US" sz="2400" dirty="0">
                <a:solidFill>
                  <a:schemeClr val="tx2"/>
                </a:solidFill>
              </a:rPr>
              <a:t>Lista de los primeros reyes mesopotámicos que vivieron "hasta el momento del gran diluvio", así como después, los primeros con vidas extremadamente largas (algunos reinaron hasta "64.800 años"). El propósito era evidentemente mostrar que Mesopotamia siempre había sido gobernada por un solo rey.</a:t>
            </a:r>
            <a:endParaRPr lang="en-US" altLang="en-US" sz="2400" dirty="0">
              <a:solidFill>
                <a:schemeClr val="tx2"/>
              </a:solidFill>
            </a:endParaRPr>
          </a:p>
        </p:txBody>
      </p:sp>
      <p:pic>
        <p:nvPicPr>
          <p:cNvPr id="46084" name="Picture 7" descr="AIS12">
            <a:extLst>
              <a:ext uri="{FF2B5EF4-FFF2-40B4-BE49-F238E27FC236}">
                <a16:creationId xmlns:a16="http://schemas.microsoft.com/office/drawing/2014/main" id="{0B9681E9-0896-4D5B-B3CB-BA7EC85DB3AA}"/>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606925" y="0"/>
            <a:ext cx="45243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5" name="Text Box 8">
            <a:extLst>
              <a:ext uri="{FF2B5EF4-FFF2-40B4-BE49-F238E27FC236}">
                <a16:creationId xmlns:a16="http://schemas.microsoft.com/office/drawing/2014/main" id="{B4507CB5-82A2-4A20-97A0-D84FF0C68998}"/>
              </a:ext>
            </a:extLst>
          </p:cNvPr>
          <p:cNvSpPr txBox="1">
            <a:spLocks noChangeArrowheads="1"/>
          </p:cNvSpPr>
          <p:nvPr/>
        </p:nvSpPr>
        <p:spPr bwMode="auto">
          <a:xfrm>
            <a:off x="509443" y="6345815"/>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1800" dirty="0"/>
              <a:t>Cerca del final del tercer milenio a.C.</a:t>
            </a:r>
          </a:p>
        </p:txBody>
      </p:sp>
      <p:sp>
        <p:nvSpPr>
          <p:cNvPr id="2" name="Slide Number Placeholder 1">
            <a:extLst>
              <a:ext uri="{FF2B5EF4-FFF2-40B4-BE49-F238E27FC236}">
                <a16:creationId xmlns:a16="http://schemas.microsoft.com/office/drawing/2014/main" id="{42D97475-8633-4A71-93C2-E90334975CAB}"/>
              </a:ext>
            </a:extLst>
          </p:cNvPr>
          <p:cNvSpPr>
            <a:spLocks noGrp="1"/>
          </p:cNvSpPr>
          <p:nvPr>
            <p:ph type="sldNum" sz="quarter" idx="12"/>
          </p:nvPr>
        </p:nvSpPr>
        <p:spPr/>
        <p:txBody>
          <a:bodyPr/>
          <a:lstStyle/>
          <a:p>
            <a:pPr>
              <a:defRPr/>
            </a:pPr>
            <a:fld id="{D9697CEF-88C7-48FA-87C9-3F0E931437D4}" type="slidenum">
              <a:rPr lang="en-US" altLang="en-US" smtClean="0"/>
              <a:pPr>
                <a:defRPr/>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89">
                                            <p:txEl>
                                              <p:pRg st="0" end="0"/>
                                            </p:txEl>
                                          </p:spTgt>
                                        </p:tgtEl>
                                        <p:attrNameLst>
                                          <p:attrName>style.visibility</p:attrName>
                                        </p:attrNameLst>
                                      </p:cBhvr>
                                      <p:to>
                                        <p:strVal val="visible"/>
                                      </p:to>
                                    </p:set>
                                    <p:animEffect transition="in" filter="fade">
                                      <p:cBhvr>
                                        <p:cTn id="7" dur="500"/>
                                        <p:tgtEl>
                                          <p:spTgt spid="144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E81131D-4AE0-48D0-B594-9F5797992E5D}"/>
              </a:ext>
            </a:extLst>
          </p:cNvPr>
          <p:cNvSpPr>
            <a:spLocks noGrp="1" noChangeArrowheads="1"/>
          </p:cNvSpPr>
          <p:nvPr>
            <p:ph type="title"/>
          </p:nvPr>
        </p:nvSpPr>
        <p:spPr>
          <a:xfrm>
            <a:off x="457200" y="76200"/>
            <a:ext cx="8229600" cy="1139825"/>
          </a:xfrm>
        </p:spPr>
        <p:txBody>
          <a:bodyPr/>
          <a:lstStyle/>
          <a:p>
            <a:pPr eaLnBrk="1" hangingPunct="1">
              <a:defRPr/>
            </a:pPr>
            <a:r>
              <a:rPr lang="en-US" altLang="en-US" sz="4800" dirty="0">
                <a:solidFill>
                  <a:srgbClr val="00FFFF"/>
                </a:solidFill>
                <a:latin typeface="Narkisim" panose="020E0502050101010101" pitchFamily="34" charset="-79"/>
              </a:rPr>
              <a:t>El Factor de 10</a:t>
            </a:r>
          </a:p>
        </p:txBody>
      </p:sp>
      <p:sp>
        <p:nvSpPr>
          <p:cNvPr id="143363" name="Rectangle 3">
            <a:extLst>
              <a:ext uri="{FF2B5EF4-FFF2-40B4-BE49-F238E27FC236}">
                <a16:creationId xmlns:a16="http://schemas.microsoft.com/office/drawing/2014/main" id="{C5704383-C4FF-42D5-A482-54F5F119E4D7}"/>
              </a:ext>
            </a:extLst>
          </p:cNvPr>
          <p:cNvSpPr>
            <a:spLocks noGrp="1" noChangeArrowheads="1"/>
          </p:cNvSpPr>
          <p:nvPr>
            <p:ph type="body" idx="1"/>
          </p:nvPr>
        </p:nvSpPr>
        <p:spPr>
          <a:xfrm>
            <a:off x="228600" y="1066800"/>
            <a:ext cx="8686800" cy="5715000"/>
          </a:xfrm>
        </p:spPr>
        <p:txBody>
          <a:bodyPr/>
          <a:lstStyle/>
          <a:p>
            <a:pPr eaLnBrk="1" hangingPunct="1">
              <a:lnSpc>
                <a:spcPct val="90000"/>
              </a:lnSpc>
              <a:buNone/>
              <a:defRPr/>
            </a:pPr>
            <a:r>
              <a:rPr lang="es-ES" altLang="en-US" sz="2400" b="1" dirty="0">
                <a:solidFill>
                  <a:srgbClr val="FF9900"/>
                </a:solidFill>
              </a:rPr>
              <a:t>Las primeras genealogías parecen estar estructuradas en conjuntos de 10, lo que a su vez implica selección en lugar de una lista exhaustiva:</a:t>
            </a:r>
          </a:p>
          <a:p>
            <a:pPr eaLnBrk="1" hangingPunct="1">
              <a:lnSpc>
                <a:spcPct val="90000"/>
              </a:lnSpc>
              <a:buFont typeface="Wingdings" panose="05000000000000000000" pitchFamily="2" charset="2"/>
              <a:buNone/>
              <a:defRPr/>
            </a:pPr>
            <a:r>
              <a:rPr lang="en-US" altLang="en-US" sz="2400" b="1" dirty="0">
                <a:latin typeface="Arial Narrow" panose="020B0606020202030204" pitchFamily="34" charset="0"/>
              </a:rPr>
              <a:t>	</a:t>
            </a:r>
            <a:r>
              <a:rPr lang="en-US" altLang="en-US" sz="2400" b="1" dirty="0">
                <a:solidFill>
                  <a:srgbClr val="CCFFFF"/>
                </a:solidFill>
                <a:latin typeface="Arial Narrow" panose="020B0606020202030204" pitchFamily="34" charset="0"/>
              </a:rPr>
              <a:t>4:1, 17-22</a:t>
            </a:r>
            <a:r>
              <a:rPr lang="en-US" altLang="en-US" sz="2400" b="1" dirty="0">
                <a:latin typeface="Arial Narrow" panose="020B0606020202030204" pitchFamily="34" charset="0"/>
              </a:rPr>
              <a:t>			</a:t>
            </a:r>
            <a:r>
              <a:rPr lang="en-US" altLang="en-US" sz="2400" b="1" dirty="0">
                <a:solidFill>
                  <a:srgbClr val="CCFFFF"/>
                </a:solidFill>
                <a:latin typeface="Arial Narrow" panose="020B0606020202030204" pitchFamily="34" charset="0"/>
              </a:rPr>
              <a:t>5:1-31			11:10-26</a:t>
            </a:r>
          </a:p>
          <a:p>
            <a:pPr eaLnBrk="1" hangingPunct="1">
              <a:lnSpc>
                <a:spcPct val="90000"/>
              </a:lnSpc>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Adán</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Adán</a:t>
            </a:r>
            <a:r>
              <a:rPr lang="en-US" altLang="en-US" sz="2400" i="1" dirty="0">
                <a:latin typeface="Arial Narrow" panose="020B0606020202030204" pitchFamily="34" charset="0"/>
              </a:rPr>
              <a:t>			Sem</a:t>
            </a:r>
          </a:p>
          <a:p>
            <a:pPr eaLnBrk="1" hangingPunct="1">
              <a:lnSpc>
                <a:spcPct val="90000"/>
              </a:lnSpc>
              <a:buFont typeface="Wingdings" panose="05000000000000000000" pitchFamily="2" charset="2"/>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Caín</a:t>
            </a:r>
            <a:r>
              <a:rPr lang="en-US" altLang="en-US" sz="2400" i="1" dirty="0">
                <a:latin typeface="Arial Narrow" panose="020B0606020202030204" pitchFamily="34" charset="0"/>
              </a:rPr>
              <a:t>				Set			</a:t>
            </a:r>
            <a:r>
              <a:rPr lang="en-US" altLang="en-US" sz="2400" i="1" dirty="0" err="1">
                <a:latin typeface="Arial Narrow" panose="020B0606020202030204" pitchFamily="34" charset="0"/>
              </a:rPr>
              <a:t>Arfaxad</a:t>
            </a:r>
            <a:endParaRPr lang="en-US" altLang="en-US" sz="2400" i="1" dirty="0">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Enoc</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Enós</a:t>
            </a:r>
            <a:r>
              <a:rPr lang="en-US" altLang="en-US" sz="2400" i="1" dirty="0">
                <a:latin typeface="Arial Narrow" panose="020B0606020202030204" pitchFamily="34" charset="0"/>
              </a:rPr>
              <a:t>			Sala</a:t>
            </a:r>
          </a:p>
          <a:p>
            <a:pPr eaLnBrk="1" hangingPunct="1">
              <a:lnSpc>
                <a:spcPct val="90000"/>
              </a:lnSpc>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Irad</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Cainán</a:t>
            </a:r>
            <a:r>
              <a:rPr lang="en-US" altLang="en-US" sz="2400" i="1" dirty="0">
                <a:latin typeface="Arial Narrow" panose="020B0606020202030204" pitchFamily="34" charset="0"/>
              </a:rPr>
              <a:t>			Heber</a:t>
            </a:r>
          </a:p>
          <a:p>
            <a:pPr eaLnBrk="1" hangingPunct="1">
              <a:lnSpc>
                <a:spcPct val="90000"/>
              </a:lnSpc>
              <a:buFont typeface="Wingdings" panose="05000000000000000000" pitchFamily="2" charset="2"/>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Mehujael</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Mahalaleel</a:t>
            </a:r>
            <a:r>
              <a:rPr lang="en-US" altLang="en-US" sz="2400" i="1" dirty="0">
                <a:latin typeface="Arial Narrow" panose="020B0606020202030204" pitchFamily="34" charset="0"/>
              </a:rPr>
              <a:t>		Peleg</a:t>
            </a:r>
          </a:p>
          <a:p>
            <a:pPr eaLnBrk="1" hangingPunct="1">
              <a:lnSpc>
                <a:spcPct val="90000"/>
              </a:lnSpc>
              <a:buFont typeface="Wingdings" panose="05000000000000000000" pitchFamily="2" charset="2"/>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Metusael</a:t>
            </a:r>
            <a:r>
              <a:rPr lang="en-US" altLang="en-US" sz="2400" i="1" dirty="0">
                <a:latin typeface="Arial Narrow" panose="020B0606020202030204" pitchFamily="34" charset="0"/>
              </a:rPr>
              <a:t>			Jared			Reu</a:t>
            </a:r>
          </a:p>
          <a:p>
            <a:pPr eaLnBrk="1" hangingPunct="1">
              <a:lnSpc>
                <a:spcPct val="90000"/>
              </a:lnSpc>
              <a:buFont typeface="Wingdings" panose="05000000000000000000" pitchFamily="2" charset="2"/>
              <a:buNone/>
              <a:defRPr/>
            </a:pPr>
            <a:r>
              <a:rPr lang="en-US" altLang="en-US" sz="2400" i="1" dirty="0">
                <a:latin typeface="Arial Narrow" panose="020B0606020202030204" pitchFamily="34" charset="0"/>
              </a:rPr>
              <a:t>	</a:t>
            </a:r>
            <a:r>
              <a:rPr lang="en-US" altLang="en-US" sz="2400" i="1" dirty="0" err="1">
                <a:latin typeface="Arial Narrow" panose="020B0606020202030204" pitchFamily="34" charset="0"/>
              </a:rPr>
              <a:t>Lamec</a:t>
            </a:r>
            <a:r>
              <a:rPr lang="en-US" altLang="en-US" sz="2400" i="1" dirty="0">
                <a:latin typeface="Arial Narrow" panose="020B0606020202030204" pitchFamily="34" charset="0"/>
              </a:rPr>
              <a:t>			Enoch			</a:t>
            </a:r>
            <a:r>
              <a:rPr lang="en-US" altLang="en-US" sz="2400" i="1" dirty="0" err="1">
                <a:latin typeface="Arial Narrow" panose="020B0606020202030204" pitchFamily="34" charset="0"/>
              </a:rPr>
              <a:t>Serug</a:t>
            </a:r>
            <a:endParaRPr lang="en-US" altLang="en-US" sz="2400" i="1" dirty="0">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400" i="1" dirty="0">
                <a:latin typeface="Arial Narrow" panose="020B0606020202030204" pitchFamily="34" charset="0"/>
              </a:rPr>
              <a:t>	Jabal			</a:t>
            </a:r>
            <a:r>
              <a:rPr lang="en-US" altLang="en-US" sz="2400" i="1" dirty="0" err="1">
                <a:latin typeface="Arial Narrow" panose="020B0606020202030204" pitchFamily="34" charset="0"/>
              </a:rPr>
              <a:t>Metulsalén</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Nacor</a:t>
            </a:r>
            <a:endParaRPr lang="en-US" altLang="en-US" sz="2400" i="1" dirty="0">
              <a:latin typeface="Arial Narrow" panose="020B0606020202030204" pitchFamily="34" charset="0"/>
            </a:endParaRPr>
          </a:p>
          <a:p>
            <a:pPr eaLnBrk="1" hangingPunct="1">
              <a:lnSpc>
                <a:spcPct val="90000"/>
              </a:lnSpc>
              <a:buNone/>
              <a:defRPr/>
            </a:pPr>
            <a:r>
              <a:rPr lang="en-US" altLang="en-US" sz="2400" i="1" dirty="0">
                <a:latin typeface="Arial Narrow" panose="020B0606020202030204" pitchFamily="34" charset="0"/>
              </a:rPr>
              <a:t>	Jubal			Lamech 		</a:t>
            </a:r>
            <a:r>
              <a:rPr lang="en-US" altLang="en-US" sz="2400" i="1" dirty="0" err="1">
                <a:latin typeface="Arial Narrow" panose="020B0606020202030204" pitchFamily="34" charset="0"/>
              </a:rPr>
              <a:t>Taré</a:t>
            </a:r>
            <a:endParaRPr lang="en-US" altLang="en-US" sz="2400" i="1" dirty="0">
              <a:latin typeface="Arial Narrow" panose="020B0606020202030204" pitchFamily="34" charset="0"/>
            </a:endParaRPr>
          </a:p>
          <a:p>
            <a:pPr eaLnBrk="1" hangingPunct="1">
              <a:lnSpc>
                <a:spcPct val="90000"/>
              </a:lnSpc>
              <a:buNone/>
              <a:defRPr/>
            </a:pPr>
            <a:r>
              <a:rPr lang="en-US" altLang="en-US" sz="2400" i="1" dirty="0">
                <a:latin typeface="Arial Narrow" panose="020B0606020202030204" pitchFamily="34" charset="0"/>
              </a:rPr>
              <a:t>	Tubal-</a:t>
            </a:r>
            <a:r>
              <a:rPr lang="en-US" altLang="en-US" sz="2400" i="1" dirty="0" err="1">
                <a:latin typeface="Arial Narrow" panose="020B0606020202030204" pitchFamily="34" charset="0"/>
              </a:rPr>
              <a:t>Caín</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Noé</a:t>
            </a:r>
            <a:r>
              <a:rPr lang="en-US" altLang="en-US" sz="2400" i="1" dirty="0">
                <a:latin typeface="Arial Narrow" panose="020B0606020202030204" pitchFamily="34" charset="0"/>
              </a:rPr>
              <a:t>			Abram</a:t>
            </a:r>
          </a:p>
        </p:txBody>
      </p:sp>
      <p:sp>
        <p:nvSpPr>
          <p:cNvPr id="2" name="Slide Number Placeholder 1">
            <a:extLst>
              <a:ext uri="{FF2B5EF4-FFF2-40B4-BE49-F238E27FC236}">
                <a16:creationId xmlns:a16="http://schemas.microsoft.com/office/drawing/2014/main" id="{C637021D-F488-4E11-9F73-971711D167CA}"/>
              </a:ext>
            </a:extLst>
          </p:cNvPr>
          <p:cNvSpPr>
            <a:spLocks noGrp="1"/>
          </p:cNvSpPr>
          <p:nvPr>
            <p:ph type="sldNum" sz="quarter" idx="12"/>
          </p:nvPr>
        </p:nvSpPr>
        <p:spPr/>
        <p:txBody>
          <a:bodyPr/>
          <a:lstStyle/>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fade">
                                      <p:cBhvr>
                                        <p:cTn id="12" dur="500"/>
                                        <p:tgtEl>
                                          <p:spTgt spid="143363">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43363">
                                            <p:txEl>
                                              <p:pRg st="2" end="2"/>
                                            </p:txEl>
                                          </p:spTgt>
                                        </p:tgtEl>
                                        <p:attrNameLst>
                                          <p:attrName>style.visibility</p:attrName>
                                        </p:attrNameLst>
                                      </p:cBhvr>
                                      <p:to>
                                        <p:strVal val="visible"/>
                                      </p:to>
                                    </p:set>
                                    <p:animEffect transition="in" filter="fade">
                                      <p:cBhvr>
                                        <p:cTn id="16" dur="500"/>
                                        <p:tgtEl>
                                          <p:spTgt spid="143363">
                                            <p:txEl>
                                              <p:pRg st="2" end="2"/>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3363">
                                            <p:txEl>
                                              <p:pRg st="3" end="3"/>
                                            </p:txEl>
                                          </p:spTgt>
                                        </p:tgtEl>
                                        <p:attrNameLst>
                                          <p:attrName>style.visibility</p:attrName>
                                        </p:attrNameLst>
                                      </p:cBhvr>
                                      <p:to>
                                        <p:strVal val="visible"/>
                                      </p:to>
                                    </p:set>
                                    <p:animEffect transition="in" filter="fade">
                                      <p:cBhvr>
                                        <p:cTn id="20" dur="500"/>
                                        <p:tgtEl>
                                          <p:spTgt spid="143363">
                                            <p:txEl>
                                              <p:pRg st="3" end="3"/>
                                            </p:txEl>
                                          </p:spTgt>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3363">
                                            <p:txEl>
                                              <p:pRg st="4" end="4"/>
                                            </p:txEl>
                                          </p:spTgt>
                                        </p:tgtEl>
                                        <p:attrNameLst>
                                          <p:attrName>style.visibility</p:attrName>
                                        </p:attrNameLst>
                                      </p:cBhvr>
                                      <p:to>
                                        <p:strVal val="visible"/>
                                      </p:to>
                                    </p:set>
                                    <p:animEffect transition="in" filter="fade">
                                      <p:cBhvr>
                                        <p:cTn id="24" dur="500"/>
                                        <p:tgtEl>
                                          <p:spTgt spid="143363">
                                            <p:txEl>
                                              <p:pRg st="4" end="4"/>
                                            </p:txEl>
                                          </p:spTgt>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43363">
                                            <p:txEl>
                                              <p:pRg st="5" end="5"/>
                                            </p:txEl>
                                          </p:spTgt>
                                        </p:tgtEl>
                                        <p:attrNameLst>
                                          <p:attrName>style.visibility</p:attrName>
                                        </p:attrNameLst>
                                      </p:cBhvr>
                                      <p:to>
                                        <p:strVal val="visible"/>
                                      </p:to>
                                    </p:set>
                                    <p:animEffect transition="in" filter="fade">
                                      <p:cBhvr>
                                        <p:cTn id="28" dur="500"/>
                                        <p:tgtEl>
                                          <p:spTgt spid="143363">
                                            <p:txEl>
                                              <p:pRg st="5" end="5"/>
                                            </p:txEl>
                                          </p:spTgt>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143363">
                                            <p:txEl>
                                              <p:pRg st="6" end="6"/>
                                            </p:txEl>
                                          </p:spTgt>
                                        </p:tgtEl>
                                        <p:attrNameLst>
                                          <p:attrName>style.visibility</p:attrName>
                                        </p:attrNameLst>
                                      </p:cBhvr>
                                      <p:to>
                                        <p:strVal val="visible"/>
                                      </p:to>
                                    </p:set>
                                    <p:animEffect transition="in" filter="fade">
                                      <p:cBhvr>
                                        <p:cTn id="32" dur="500"/>
                                        <p:tgtEl>
                                          <p:spTgt spid="143363">
                                            <p:txEl>
                                              <p:pRg st="6" end="6"/>
                                            </p:txEl>
                                          </p:spTgt>
                                        </p:tgtEl>
                                      </p:cBhvr>
                                    </p:animEffect>
                                  </p:child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3363">
                                            <p:txEl>
                                              <p:pRg st="7" end="7"/>
                                            </p:txEl>
                                          </p:spTgt>
                                        </p:tgtEl>
                                        <p:attrNameLst>
                                          <p:attrName>style.visibility</p:attrName>
                                        </p:attrNameLst>
                                      </p:cBhvr>
                                      <p:to>
                                        <p:strVal val="visible"/>
                                      </p:to>
                                    </p:set>
                                    <p:animEffect transition="in" filter="fade">
                                      <p:cBhvr>
                                        <p:cTn id="36" dur="500"/>
                                        <p:tgtEl>
                                          <p:spTgt spid="143363">
                                            <p:txEl>
                                              <p:pRg st="7" end="7"/>
                                            </p:txEl>
                                          </p:spTgt>
                                        </p:tgtEl>
                                      </p:cBhvr>
                                    </p:animEffect>
                                  </p:child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43363">
                                            <p:txEl>
                                              <p:pRg st="8" end="8"/>
                                            </p:txEl>
                                          </p:spTgt>
                                        </p:tgtEl>
                                        <p:attrNameLst>
                                          <p:attrName>style.visibility</p:attrName>
                                        </p:attrNameLst>
                                      </p:cBhvr>
                                      <p:to>
                                        <p:strVal val="visible"/>
                                      </p:to>
                                    </p:set>
                                    <p:animEffect transition="in" filter="fade">
                                      <p:cBhvr>
                                        <p:cTn id="40" dur="500"/>
                                        <p:tgtEl>
                                          <p:spTgt spid="143363">
                                            <p:txEl>
                                              <p:pRg st="8" end="8"/>
                                            </p:txEl>
                                          </p:spTgt>
                                        </p:tgtEl>
                                      </p:cBhvr>
                                    </p:animEffect>
                                  </p:child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43363">
                                            <p:txEl>
                                              <p:pRg st="9" end="9"/>
                                            </p:txEl>
                                          </p:spTgt>
                                        </p:tgtEl>
                                        <p:attrNameLst>
                                          <p:attrName>style.visibility</p:attrName>
                                        </p:attrNameLst>
                                      </p:cBhvr>
                                      <p:to>
                                        <p:strVal val="visible"/>
                                      </p:to>
                                    </p:set>
                                    <p:animEffect transition="in" filter="fade">
                                      <p:cBhvr>
                                        <p:cTn id="44" dur="500"/>
                                        <p:tgtEl>
                                          <p:spTgt spid="143363">
                                            <p:txEl>
                                              <p:pRg st="9" end="9"/>
                                            </p:txEl>
                                          </p:spTgt>
                                        </p:tgtEl>
                                      </p:cBhvr>
                                    </p:animEffect>
                                  </p:childTnLst>
                                </p:cTn>
                              </p:par>
                            </p:childTnLst>
                          </p:cTn>
                        </p:par>
                        <p:par>
                          <p:cTn id="45" fill="hold" nodeType="afterGroup">
                            <p:stCondLst>
                              <p:cond delay="4500"/>
                            </p:stCondLst>
                            <p:childTnLst>
                              <p:par>
                                <p:cTn id="46" presetID="10" presetClass="entr" presetSubtype="0" fill="hold" nodeType="afterEffect">
                                  <p:stCondLst>
                                    <p:cond delay="0"/>
                                  </p:stCondLst>
                                  <p:childTnLst>
                                    <p:set>
                                      <p:cBhvr>
                                        <p:cTn id="47" dur="1" fill="hold">
                                          <p:stCondLst>
                                            <p:cond delay="0"/>
                                          </p:stCondLst>
                                        </p:cTn>
                                        <p:tgtEl>
                                          <p:spTgt spid="143363">
                                            <p:txEl>
                                              <p:pRg st="10" end="10"/>
                                            </p:txEl>
                                          </p:spTgt>
                                        </p:tgtEl>
                                        <p:attrNameLst>
                                          <p:attrName>style.visibility</p:attrName>
                                        </p:attrNameLst>
                                      </p:cBhvr>
                                      <p:to>
                                        <p:strVal val="visible"/>
                                      </p:to>
                                    </p:set>
                                    <p:animEffect transition="in" filter="fade">
                                      <p:cBhvr>
                                        <p:cTn id="48" dur="500"/>
                                        <p:tgtEl>
                                          <p:spTgt spid="143363">
                                            <p:txEl>
                                              <p:pRg st="10" end="10"/>
                                            </p:txEl>
                                          </p:spTgt>
                                        </p:tgtEl>
                                      </p:cBhvr>
                                    </p:animEffect>
                                  </p:childTnLst>
                                </p:cTn>
                              </p:par>
                            </p:childTnLst>
                          </p:cTn>
                        </p:par>
                        <p:par>
                          <p:cTn id="49" fill="hold" nodeType="afterGroup">
                            <p:stCondLst>
                              <p:cond delay="5000"/>
                            </p:stCondLst>
                            <p:childTnLst>
                              <p:par>
                                <p:cTn id="50" presetID="10" presetClass="entr" presetSubtype="0" fill="hold" nodeType="afterEffect">
                                  <p:stCondLst>
                                    <p:cond delay="0"/>
                                  </p:stCondLst>
                                  <p:childTnLst>
                                    <p:set>
                                      <p:cBhvr>
                                        <p:cTn id="51" dur="1" fill="hold">
                                          <p:stCondLst>
                                            <p:cond delay="0"/>
                                          </p:stCondLst>
                                        </p:cTn>
                                        <p:tgtEl>
                                          <p:spTgt spid="143363">
                                            <p:txEl>
                                              <p:pRg st="11" end="11"/>
                                            </p:txEl>
                                          </p:spTgt>
                                        </p:tgtEl>
                                        <p:attrNameLst>
                                          <p:attrName>style.visibility</p:attrName>
                                        </p:attrNameLst>
                                      </p:cBhvr>
                                      <p:to>
                                        <p:strVal val="visible"/>
                                      </p:to>
                                    </p:set>
                                    <p:animEffect transition="in" filter="fade">
                                      <p:cBhvr>
                                        <p:cTn id="52" dur="500"/>
                                        <p:tgtEl>
                                          <p:spTgt spid="143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5CAC4C78-2859-4EE9-BA60-C2ED139D4CAE}"/>
              </a:ext>
            </a:extLst>
          </p:cNvPr>
          <p:cNvSpPr>
            <a:spLocks noGrp="1" noChangeArrowheads="1"/>
          </p:cNvSpPr>
          <p:nvPr>
            <p:ph type="body" idx="1"/>
          </p:nvPr>
        </p:nvSpPr>
        <p:spPr>
          <a:xfrm>
            <a:off x="609600" y="3733800"/>
            <a:ext cx="8382000" cy="1828800"/>
          </a:xfrm>
        </p:spPr>
        <p:txBody>
          <a:bodyPr/>
          <a:lstStyle/>
          <a:p>
            <a:pPr algn="r" eaLnBrk="1" hangingPunct="1">
              <a:lnSpc>
                <a:spcPct val="60000"/>
              </a:lnSpc>
              <a:buFont typeface="Wingdings" panose="05000000000000000000" pitchFamily="2" charset="2"/>
              <a:buNone/>
              <a:defRPr/>
            </a:pPr>
            <a:r>
              <a:rPr lang="en-US" altLang="en-US" sz="8000" dirty="0">
                <a:solidFill>
                  <a:srgbClr val="FF3300"/>
                </a:solidFill>
                <a:latin typeface="Matura MT Script Capitals" pitchFamily="66" charset="0"/>
              </a:rPr>
              <a:t>El Gran </a:t>
            </a:r>
            <a:r>
              <a:rPr lang="en-US" altLang="en-US" sz="8000" dirty="0" err="1">
                <a:solidFill>
                  <a:srgbClr val="FF3300"/>
                </a:solidFill>
                <a:latin typeface="Matura MT Script Capitals" pitchFamily="66" charset="0"/>
              </a:rPr>
              <a:t>Diluvio</a:t>
            </a:r>
            <a:r>
              <a:rPr lang="en-US" altLang="en-US" sz="8000" dirty="0">
                <a:solidFill>
                  <a:srgbClr val="FF3300"/>
                </a:solidFill>
                <a:latin typeface="Matura MT Script Capitals" pitchFamily="66" charset="0"/>
              </a:rPr>
              <a:t> 6-9</a:t>
            </a:r>
          </a:p>
        </p:txBody>
      </p:sp>
      <p:sp>
        <p:nvSpPr>
          <p:cNvPr id="2" name="Slide Number Placeholder 1">
            <a:extLst>
              <a:ext uri="{FF2B5EF4-FFF2-40B4-BE49-F238E27FC236}">
                <a16:creationId xmlns:a16="http://schemas.microsoft.com/office/drawing/2014/main" id="{CC4EBE2F-E7CC-45AA-BBAD-75E89B12E5B8}"/>
              </a:ext>
            </a:extLst>
          </p:cNvPr>
          <p:cNvSpPr>
            <a:spLocks noGrp="1"/>
          </p:cNvSpPr>
          <p:nvPr>
            <p:ph type="sldNum" sz="quarter" idx="12"/>
          </p:nvPr>
        </p:nvSpPr>
        <p:spPr/>
        <p:txBody>
          <a:bodyPr/>
          <a:lstStyle/>
          <a:p>
            <a:pPr>
              <a:defRPr/>
            </a:pPr>
            <a:fld id="{EA9FB81E-46D9-4110-BFC3-DFBF22FFF48E}" type="slidenum">
              <a:rPr lang="en-US" altLang="en-US" smtClean="0"/>
              <a:pPr>
                <a:defRPr/>
              </a:pPr>
              <a:t>44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46434">
                                            <p:txEl>
                                              <p:pRg st="0" end="0"/>
                                            </p:txEl>
                                          </p:spTgt>
                                        </p:tgtEl>
                                        <p:attrNameLst>
                                          <p:attrName>style.visibility</p:attrName>
                                        </p:attrNameLst>
                                      </p:cBhvr>
                                      <p:to>
                                        <p:strVal val="visible"/>
                                      </p:to>
                                    </p:set>
                                    <p:animEffect transition="in" filter="fade">
                                      <p:cBhvr>
                                        <p:cTn id="7" dur="500"/>
                                        <p:tgtEl>
                                          <p:spTgt spid="146434">
                                            <p:txEl>
                                              <p:pRg st="0" end="0"/>
                                            </p:txEl>
                                          </p:spTgt>
                                        </p:tgtEl>
                                      </p:cBhvr>
                                    </p:animEffect>
                                    <p:anim calcmode="lin" valueType="num">
                                      <p:cBhvr>
                                        <p:cTn id="8" dur="500" fill="hold"/>
                                        <p:tgtEl>
                                          <p:spTgt spid="14643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464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C4E25F7-4501-4CFE-A270-E2B6F285ABC7}"/>
              </a:ext>
            </a:extLst>
          </p:cNvPr>
          <p:cNvSpPr>
            <a:spLocks noGrp="1" noChangeArrowheads="1"/>
          </p:cNvSpPr>
          <p:nvPr>
            <p:ph type="title"/>
          </p:nvPr>
        </p:nvSpPr>
        <p:spPr>
          <a:xfrm>
            <a:off x="457200" y="354013"/>
            <a:ext cx="8229600" cy="712787"/>
          </a:xfrm>
        </p:spPr>
        <p:txBody>
          <a:bodyPr/>
          <a:lstStyle/>
          <a:p>
            <a:pPr algn="l" eaLnBrk="1" hangingPunct="1">
              <a:defRPr/>
            </a:pPr>
            <a:r>
              <a:rPr lang="en-US" altLang="en-US" dirty="0">
                <a:solidFill>
                  <a:srgbClr val="F63B00"/>
                </a:solidFill>
                <a:latin typeface="Eras Bold ITC" pitchFamily="34" charset="0"/>
              </a:rPr>
              <a:t>El </a:t>
            </a:r>
            <a:r>
              <a:rPr lang="en-US" altLang="en-US" dirty="0" err="1">
                <a:solidFill>
                  <a:srgbClr val="F63B00"/>
                </a:solidFill>
                <a:latin typeface="Eras Bold ITC" pitchFamily="34" charset="0"/>
              </a:rPr>
              <a:t>Preludio</a:t>
            </a:r>
            <a:r>
              <a:rPr lang="en-US" altLang="en-US" dirty="0">
                <a:solidFill>
                  <a:srgbClr val="F63B00"/>
                </a:solidFill>
                <a:latin typeface="Eras Bold ITC" pitchFamily="34" charset="0"/>
              </a:rPr>
              <a:t> del </a:t>
            </a:r>
            <a:r>
              <a:rPr lang="en-US" altLang="en-US" dirty="0" err="1">
                <a:solidFill>
                  <a:srgbClr val="F63B00"/>
                </a:solidFill>
                <a:latin typeface="Eras Bold ITC" pitchFamily="34" charset="0"/>
              </a:rPr>
              <a:t>Diluvio</a:t>
            </a:r>
            <a:endParaRPr lang="en-US" altLang="en-US" dirty="0">
              <a:solidFill>
                <a:srgbClr val="F63B00"/>
              </a:solidFill>
              <a:latin typeface="Eras Bold ITC" pitchFamily="34" charset="0"/>
            </a:endParaRPr>
          </a:p>
        </p:txBody>
      </p:sp>
      <p:sp>
        <p:nvSpPr>
          <p:cNvPr id="149507" name="Rectangle 3">
            <a:extLst>
              <a:ext uri="{FF2B5EF4-FFF2-40B4-BE49-F238E27FC236}">
                <a16:creationId xmlns:a16="http://schemas.microsoft.com/office/drawing/2014/main" id="{331BBB6A-AC99-478D-B54C-89C7C0E65E3D}"/>
              </a:ext>
            </a:extLst>
          </p:cNvPr>
          <p:cNvSpPr>
            <a:spLocks noGrp="1" noChangeArrowheads="1"/>
          </p:cNvSpPr>
          <p:nvPr>
            <p:ph type="body" idx="1"/>
          </p:nvPr>
        </p:nvSpPr>
        <p:spPr>
          <a:xfrm>
            <a:off x="457200" y="1371600"/>
            <a:ext cx="8229600" cy="5029200"/>
          </a:xfrm>
        </p:spPr>
        <p:txBody>
          <a:bodyPr/>
          <a:lstStyle/>
          <a:p>
            <a:pPr marL="609600" indent="-609600" eaLnBrk="1" hangingPunct="1">
              <a:lnSpc>
                <a:spcPct val="90000"/>
              </a:lnSpc>
              <a:buNone/>
              <a:defRPr/>
            </a:pPr>
            <a:r>
              <a:rPr lang="es-ES" altLang="en-US" sz="2800" dirty="0">
                <a:solidFill>
                  <a:srgbClr val="FF9900"/>
                </a:solidFill>
                <a:latin typeface="Eras Demi ITC" pitchFamily="34" charset="0"/>
              </a:rPr>
              <a:t>El juicio del Gran Diluvio debería considerarse como el clímax de la caída humana.</a:t>
            </a:r>
          </a:p>
          <a:p>
            <a:pPr marL="609600" indent="-609600" eaLnBrk="1" hangingPunct="1">
              <a:lnSpc>
                <a:spcPct val="90000"/>
              </a:lnSpc>
              <a:defRPr/>
            </a:pPr>
            <a:r>
              <a:rPr lang="es-ES" altLang="en-US" sz="2400" i="1" dirty="0">
                <a:solidFill>
                  <a:srgbClr val="FFFF99"/>
                </a:solidFill>
              </a:rPr>
              <a:t>El matrimonio entre los "hijos de Dios" y las "hijas de los hombres" sugiere la multiplicación de la perversidad (6: 1-4).</a:t>
            </a:r>
          </a:p>
          <a:p>
            <a:pPr marL="609600" indent="-609600" eaLnBrk="1" hangingPunct="1">
              <a:lnSpc>
                <a:spcPct val="90000"/>
              </a:lnSpc>
              <a:defRPr/>
            </a:pPr>
            <a:r>
              <a:rPr lang="en-US" altLang="en-US" sz="2400" i="1" dirty="0">
                <a:solidFill>
                  <a:srgbClr val="FFFF99"/>
                </a:solidFill>
              </a:rPr>
              <a:t>Se </a:t>
            </a:r>
            <a:r>
              <a:rPr lang="en-US" altLang="en-US" sz="2400" i="1" dirty="0" err="1">
                <a:solidFill>
                  <a:srgbClr val="FFFF99"/>
                </a:solidFill>
              </a:rPr>
              <a:t>han</a:t>
            </a:r>
            <a:r>
              <a:rPr lang="en-US" altLang="en-US" sz="2400" i="1" dirty="0">
                <a:solidFill>
                  <a:srgbClr val="FFFF99"/>
                </a:solidFill>
              </a:rPr>
              <a:t> </a:t>
            </a:r>
            <a:r>
              <a:rPr lang="en-US" altLang="en-US" sz="2400" i="1" dirty="0" err="1">
                <a:solidFill>
                  <a:srgbClr val="FFFF99"/>
                </a:solidFill>
              </a:rPr>
              <a:t>seguido</a:t>
            </a:r>
            <a:r>
              <a:rPr lang="en-US" altLang="en-US" sz="2400" i="1" dirty="0">
                <a:solidFill>
                  <a:srgbClr val="FFFF99"/>
                </a:solidFill>
              </a:rPr>
              <a:t> dos </a:t>
            </a:r>
            <a:r>
              <a:rPr lang="en-US" altLang="en-US" sz="2400" i="1" dirty="0" err="1">
                <a:solidFill>
                  <a:srgbClr val="FFFF99"/>
                </a:solidFill>
              </a:rPr>
              <a:t>líneas</a:t>
            </a:r>
            <a:r>
              <a:rPr lang="en-US" altLang="en-US" sz="2400" i="1" dirty="0">
                <a:solidFill>
                  <a:srgbClr val="FFFF99"/>
                </a:solidFill>
              </a:rPr>
              <a:t> </a:t>
            </a:r>
            <a:r>
              <a:rPr lang="en-US" altLang="en-US" sz="2400" i="1" dirty="0" err="1">
                <a:solidFill>
                  <a:srgbClr val="FFFF99"/>
                </a:solidFill>
              </a:rPr>
              <a:t>interpretativas</a:t>
            </a:r>
            <a:r>
              <a:rPr lang="en-US" altLang="en-US" sz="2400" i="1" dirty="0">
                <a:solidFill>
                  <a:srgbClr val="FFFF99"/>
                </a:solidFill>
              </a:rPr>
              <a:t> </a:t>
            </a:r>
            <a:r>
              <a:rPr lang="en-US" altLang="en-US" sz="2400" i="1" dirty="0" err="1">
                <a:solidFill>
                  <a:srgbClr val="FFFF99"/>
                </a:solidFill>
              </a:rPr>
              <a:t>principales</a:t>
            </a:r>
            <a:r>
              <a:rPr lang="en-US" altLang="en-US" sz="2400" i="1" dirty="0">
                <a:solidFill>
                  <a:srgbClr val="FFFF99"/>
                </a:solidFill>
              </a:rPr>
              <a:t>:</a:t>
            </a:r>
          </a:p>
          <a:p>
            <a:pPr marL="990600" lvl="1" indent="-533400" eaLnBrk="1" hangingPunct="1">
              <a:lnSpc>
                <a:spcPct val="90000"/>
              </a:lnSpc>
              <a:buFont typeface="Wingdings" panose="05000000000000000000" pitchFamily="2" charset="2"/>
              <a:buAutoNum type="arabicParenR"/>
              <a:defRPr/>
            </a:pPr>
            <a:r>
              <a:rPr lang="es-ES" altLang="en-US" sz="2000" b="1" i="1" dirty="0">
                <a:latin typeface="Arial Narrow" panose="020B0606020202030204" pitchFamily="34" charset="0"/>
              </a:rPr>
              <a:t>En la tradición judía, los "hijos de Dios" se refieren a los seres angelicales, mientras que las "hijas de los hombres" se refieren a las mujeres humanas (cf. 1 Enoc 10-16; 2 Baruc 56:12; Jubileos 5: 6; 10: 1- 14; 2 Enoc 7; Josefo, Antigüedades 1.3.1). En el Antiguo Testamento, la expresión bene ha-</a:t>
            </a:r>
            <a:r>
              <a:rPr lang="es-ES" altLang="en-US" sz="2000" b="1" i="1" dirty="0" err="1">
                <a:latin typeface="Arial Narrow" panose="020B0606020202030204" pitchFamily="34" charset="0"/>
              </a:rPr>
              <a:t>elohim</a:t>
            </a:r>
            <a:r>
              <a:rPr lang="es-ES" altLang="en-US" sz="2000" b="1" i="1" dirty="0">
                <a:latin typeface="Arial Narrow" panose="020B0606020202030204" pitchFamily="34" charset="0"/>
              </a:rPr>
              <a:t> generalmente se refiere a los ángeles (cf. Job 1: 6; 2: 1; 38 :; Sal. 29: 1; 89: 7; </a:t>
            </a:r>
            <a:r>
              <a:rPr lang="es-ES" altLang="en-US" sz="2000" b="1" i="1" dirty="0" err="1">
                <a:latin typeface="Arial Narrow" panose="020B0606020202030204" pitchFamily="34" charset="0"/>
              </a:rPr>
              <a:t>Dt</a:t>
            </a:r>
            <a:r>
              <a:rPr lang="es-ES" altLang="en-US" sz="2000" b="1" i="1" dirty="0">
                <a:latin typeface="Arial Narrow" panose="020B0606020202030204" pitchFamily="34" charset="0"/>
              </a:rPr>
              <a:t>. 32: 8, LXX).</a:t>
            </a:r>
          </a:p>
          <a:p>
            <a:pPr marL="990600" lvl="1" indent="-533400" eaLnBrk="1" hangingPunct="1">
              <a:lnSpc>
                <a:spcPct val="90000"/>
              </a:lnSpc>
              <a:buFont typeface="Wingdings" panose="05000000000000000000" pitchFamily="2" charset="2"/>
              <a:buAutoNum type="arabicParenR"/>
              <a:defRPr/>
            </a:pPr>
            <a:r>
              <a:rPr lang="es-ES" altLang="en-US" sz="2000" b="1" i="1" dirty="0">
                <a:latin typeface="Arial Narrow" panose="020B0606020202030204" pitchFamily="34" charset="0"/>
              </a:rPr>
              <a:t>En la tradición protestante, los "hijos de Dios" a menudo se refieren a los setitas, la familia piadosa, mientras que las "hijas de los hombres" se refieren a los cainitas, la familia impía (</a:t>
            </a:r>
            <a:r>
              <a:rPr lang="es-ES" altLang="en-US" sz="2000" b="1" i="1" dirty="0" err="1">
                <a:latin typeface="Arial Narrow" panose="020B0606020202030204" pitchFamily="34" charset="0"/>
              </a:rPr>
              <a:t>Keil</a:t>
            </a:r>
            <a:r>
              <a:rPr lang="es-ES" altLang="en-US" sz="2000" b="1" i="1" dirty="0">
                <a:latin typeface="Arial Narrow" panose="020B0606020202030204" pitchFamily="34" charset="0"/>
              </a:rPr>
              <a:t> y </a:t>
            </a:r>
            <a:r>
              <a:rPr lang="es-ES" altLang="en-US" sz="2000" b="1" i="1" dirty="0" err="1">
                <a:latin typeface="Arial Narrow" panose="020B0606020202030204" pitchFamily="34" charset="0"/>
              </a:rPr>
              <a:t>Delitzsch</a:t>
            </a:r>
            <a:r>
              <a:rPr lang="es-ES" altLang="en-US" sz="2000" b="1" i="1" dirty="0">
                <a:latin typeface="Arial Narrow" panose="020B0606020202030204" pitchFamily="34" charset="0"/>
              </a:rPr>
              <a:t>).</a:t>
            </a:r>
            <a:endParaRPr lang="en-US" altLang="en-US" sz="20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2D9A3C08-4780-497E-830D-690022EC5CBA}"/>
              </a:ext>
            </a:extLst>
          </p:cNvPr>
          <p:cNvSpPr>
            <a:spLocks noGrp="1"/>
          </p:cNvSpPr>
          <p:nvPr>
            <p:ph type="sldNum" sz="quarter" idx="12"/>
          </p:nvPr>
        </p:nvSpPr>
        <p:spPr/>
        <p:txBody>
          <a:bodyPr/>
          <a:lstStyle/>
          <a:p>
            <a:pPr>
              <a:defRPr/>
            </a:pPr>
            <a:fld id="{F33E6D53-F0C4-4FFC-B3DF-5074A66ECEFA}" type="slidenum">
              <a:rPr lang="en-US" altLang="en-US" smtClean="0"/>
              <a:pPr>
                <a:defRPr/>
              </a:pPr>
              <a:t>45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70BFFF5B-440D-4EC4-90DB-2041C7529B9C}"/>
              </a:ext>
            </a:extLst>
          </p:cNvPr>
          <p:cNvSpPr>
            <a:spLocks noGrp="1" noChangeArrowheads="1"/>
          </p:cNvSpPr>
          <p:nvPr>
            <p:ph type="title"/>
          </p:nvPr>
        </p:nvSpPr>
        <p:spPr>
          <a:xfrm>
            <a:off x="457200" y="0"/>
            <a:ext cx="8229600" cy="1139825"/>
          </a:xfrm>
        </p:spPr>
        <p:txBody>
          <a:bodyPr/>
          <a:lstStyle/>
          <a:p>
            <a:pPr eaLnBrk="1" hangingPunct="1">
              <a:defRPr/>
            </a:pPr>
            <a:r>
              <a:rPr lang="en-US" altLang="en-US" dirty="0" err="1">
                <a:solidFill>
                  <a:srgbClr val="F63B00"/>
                </a:solidFill>
                <a:latin typeface="Eras Bold ITC" pitchFamily="34" charset="0"/>
              </a:rPr>
              <a:t>Historias</a:t>
            </a:r>
            <a:r>
              <a:rPr lang="en-US" altLang="en-US" dirty="0">
                <a:solidFill>
                  <a:srgbClr val="F63B00"/>
                </a:solidFill>
                <a:latin typeface="Eras Bold ITC" pitchFamily="34" charset="0"/>
              </a:rPr>
              <a:t> de </a:t>
            </a:r>
            <a:r>
              <a:rPr lang="en-US" altLang="en-US" dirty="0" err="1">
                <a:solidFill>
                  <a:srgbClr val="F63B00"/>
                </a:solidFill>
                <a:latin typeface="Eras Bold ITC" pitchFamily="34" charset="0"/>
              </a:rPr>
              <a:t>Inundaciones</a:t>
            </a:r>
            <a:endParaRPr lang="en-US" altLang="en-US" dirty="0">
              <a:solidFill>
                <a:srgbClr val="F63B00"/>
              </a:solidFill>
              <a:latin typeface="Eras Bold ITC" pitchFamily="34" charset="0"/>
            </a:endParaRPr>
          </a:p>
        </p:txBody>
      </p:sp>
      <p:sp>
        <p:nvSpPr>
          <p:cNvPr id="150531" name="Rectangle 3">
            <a:extLst>
              <a:ext uri="{FF2B5EF4-FFF2-40B4-BE49-F238E27FC236}">
                <a16:creationId xmlns:a16="http://schemas.microsoft.com/office/drawing/2014/main" id="{A3AC3F13-D00D-4BAF-BDF0-7D064B5B9CE2}"/>
              </a:ext>
            </a:extLst>
          </p:cNvPr>
          <p:cNvSpPr>
            <a:spLocks noGrp="1" noChangeArrowheads="1"/>
          </p:cNvSpPr>
          <p:nvPr>
            <p:ph type="body" idx="1"/>
          </p:nvPr>
        </p:nvSpPr>
        <p:spPr>
          <a:xfrm>
            <a:off x="457200" y="876300"/>
            <a:ext cx="8229600" cy="5105400"/>
          </a:xfrm>
        </p:spPr>
        <p:txBody>
          <a:bodyPr/>
          <a:lstStyle/>
          <a:p>
            <a:pPr eaLnBrk="1" hangingPunct="1">
              <a:lnSpc>
                <a:spcPct val="90000"/>
              </a:lnSpc>
              <a:buNone/>
              <a:defRPr/>
            </a:pPr>
            <a:r>
              <a:rPr lang="es-ES" altLang="en-US" sz="2000" dirty="0">
                <a:solidFill>
                  <a:srgbClr val="FF9900"/>
                </a:solidFill>
                <a:latin typeface="Eras Demi ITC" pitchFamily="34" charset="0"/>
              </a:rPr>
              <a:t>Si el relato de la creación del Génesis fue un correctivo de otros mitos de la creación del Cercano Oriente antiguo, la historia del diluvio del Génesis fue igualmente correctivo de los mitos de inundación existentes.</a:t>
            </a:r>
          </a:p>
          <a:p>
            <a:pPr eaLnBrk="1" hangingPunct="1">
              <a:lnSpc>
                <a:spcPct val="90000"/>
              </a:lnSpc>
              <a:defRPr/>
            </a:pPr>
            <a:r>
              <a:rPr lang="es-ES" altLang="en-US" sz="2000" i="1" dirty="0">
                <a:solidFill>
                  <a:srgbClr val="FFFF99"/>
                </a:solidFill>
              </a:rPr>
              <a:t>El relato de la inundación de Génesis tiene claras semejanzas con las historias de inundación sumerias y babilónicas:</a:t>
            </a:r>
            <a:endParaRPr lang="es-ES" altLang="en-US" sz="1800" b="1" i="1" dirty="0">
              <a:latin typeface="Arial Narrow" panose="020B0606020202030204" pitchFamily="34" charset="0"/>
            </a:endParaRPr>
          </a:p>
          <a:p>
            <a:pPr lvl="1" eaLnBrk="1" hangingPunct="1">
              <a:lnSpc>
                <a:spcPct val="90000"/>
              </a:lnSpc>
              <a:defRPr/>
            </a:pPr>
            <a:r>
              <a:rPr lang="es-ES" altLang="en-US" sz="2000" b="1" i="1" dirty="0">
                <a:latin typeface="Arial Narrow" panose="020B0606020202030204" pitchFamily="34" charset="0"/>
              </a:rPr>
              <a:t>Los dioses instruyen a un héroe para que construya un bote y lo calafatee con brea.</a:t>
            </a:r>
          </a:p>
          <a:p>
            <a:pPr lvl="1" eaLnBrk="1" hangingPunct="1">
              <a:lnSpc>
                <a:spcPct val="90000"/>
              </a:lnSpc>
              <a:defRPr/>
            </a:pPr>
            <a:r>
              <a:rPr lang="es-ES" altLang="en-US" sz="2000" b="1" i="1" dirty="0">
                <a:latin typeface="Arial Narrow" panose="020B0606020202030204" pitchFamily="34" charset="0"/>
              </a:rPr>
              <a:t>Se le indica que lleve animales con él al bote.</a:t>
            </a:r>
          </a:p>
          <a:p>
            <a:pPr lvl="1" eaLnBrk="1" hangingPunct="1">
              <a:lnSpc>
                <a:spcPct val="90000"/>
              </a:lnSpc>
              <a:defRPr/>
            </a:pPr>
            <a:r>
              <a:rPr lang="es-ES" altLang="en-US" sz="2000" b="1" i="1" dirty="0">
                <a:latin typeface="Arial Narrow" panose="020B0606020202030204" pitchFamily="34" charset="0"/>
              </a:rPr>
              <a:t>La población mundial está destruida.</a:t>
            </a:r>
          </a:p>
          <a:p>
            <a:pPr lvl="1" eaLnBrk="1" hangingPunct="1">
              <a:lnSpc>
                <a:spcPct val="90000"/>
              </a:lnSpc>
              <a:defRPr/>
            </a:pPr>
            <a:r>
              <a:rPr lang="es-ES" altLang="en-US" sz="2000" b="1" i="1" dirty="0">
                <a:latin typeface="Arial Narrow" panose="020B0606020202030204" pitchFamily="34" charset="0"/>
              </a:rPr>
              <a:t>Después de la inundación, el héroe libera pájaros para ver si las aguas han retrocedido.</a:t>
            </a:r>
          </a:p>
          <a:p>
            <a:pPr lvl="1" eaLnBrk="1" hangingPunct="1">
              <a:lnSpc>
                <a:spcPct val="90000"/>
              </a:lnSpc>
              <a:defRPr/>
            </a:pPr>
            <a:r>
              <a:rPr lang="es-ES" altLang="en-US" sz="2000" b="1" i="1" dirty="0">
                <a:latin typeface="Arial Narrow" panose="020B0606020202030204" pitchFamily="34" charset="0"/>
              </a:rPr>
              <a:t>El bote se detiene en una montaña.</a:t>
            </a:r>
          </a:p>
          <a:p>
            <a:pPr lvl="1" eaLnBrk="1" hangingPunct="1">
              <a:lnSpc>
                <a:spcPct val="90000"/>
              </a:lnSpc>
              <a:defRPr/>
            </a:pPr>
            <a:r>
              <a:rPr lang="es-ES" altLang="en-US" sz="2000" b="1" i="1" dirty="0">
                <a:latin typeface="Arial Narrow" panose="020B0606020202030204" pitchFamily="34" charset="0"/>
              </a:rPr>
              <a:t>Después de abandonar el bote, el héroe ofrece sacrificios, y los dioses huelen el dulce olor.</a:t>
            </a:r>
            <a:endParaRPr lang="es-ES" altLang="en-US" sz="2000" b="1" i="1" dirty="0">
              <a:solidFill>
                <a:srgbClr val="FFFF99"/>
              </a:solidFill>
              <a:latin typeface="Arial Narrow" panose="020B0606020202030204" pitchFamily="34" charset="0"/>
            </a:endParaRPr>
          </a:p>
          <a:p>
            <a:pPr eaLnBrk="1" hangingPunct="1">
              <a:lnSpc>
                <a:spcPct val="90000"/>
              </a:lnSpc>
              <a:defRPr/>
            </a:pPr>
            <a:r>
              <a:rPr lang="es-ES" altLang="en-US" sz="2400" i="1" dirty="0">
                <a:solidFill>
                  <a:srgbClr val="FFFF99"/>
                </a:solidFill>
              </a:rPr>
              <a:t>Estas historias de inundaciones son más antiguas que Génesis.</a:t>
            </a:r>
          </a:p>
        </p:txBody>
      </p:sp>
      <p:sp>
        <p:nvSpPr>
          <p:cNvPr id="2" name="Slide Number Placeholder 1">
            <a:extLst>
              <a:ext uri="{FF2B5EF4-FFF2-40B4-BE49-F238E27FC236}">
                <a16:creationId xmlns:a16="http://schemas.microsoft.com/office/drawing/2014/main" id="{1DC40B4C-87F7-4263-9101-83DB5F203CF0}"/>
              </a:ext>
            </a:extLst>
          </p:cNvPr>
          <p:cNvSpPr>
            <a:spLocks noGrp="1"/>
          </p:cNvSpPr>
          <p:nvPr>
            <p:ph type="sldNum" sz="quarter" idx="12"/>
          </p:nvPr>
        </p:nvSpPr>
        <p:spPr/>
        <p:txBody>
          <a:bodyPr/>
          <a:lstStyle/>
          <a:p>
            <a:pPr>
              <a:defRPr/>
            </a:pPr>
            <a:fld id="{840388E9-E376-47F4-BD99-DDF97A4E92FE}" type="slidenum">
              <a:rPr lang="en-US" altLang="en-US" smtClean="0"/>
              <a:pPr>
                <a:defRPr/>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0531">
                                            <p:txEl>
                                              <p:pRg st="7" end="7"/>
                                            </p:txEl>
                                          </p:spTgt>
                                        </p:tgtEl>
                                        <p:attrNameLst>
                                          <p:attrName>style.visibility</p:attrName>
                                        </p:attrNameLst>
                                      </p:cBhvr>
                                      <p:to>
                                        <p:strVal val="visible"/>
                                      </p:to>
                                    </p:set>
                                    <p:anim calcmode="lin" valueType="num">
                                      <p:cBhvr additive="base">
                                        <p:cTn id="19" dur="500" fill="hold"/>
                                        <p:tgtEl>
                                          <p:spTgt spid="15053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0531">
                                            <p:txEl>
                                              <p:pRg st="2" end="2"/>
                                            </p:txEl>
                                          </p:spTgt>
                                        </p:tgtEl>
                                        <p:attrNameLst>
                                          <p:attrName>style.visibility</p:attrName>
                                        </p:attrNameLst>
                                      </p:cBhvr>
                                      <p:to>
                                        <p:strVal val="visible"/>
                                      </p:to>
                                    </p:set>
                                    <p:anim calcmode="lin" valueType="num">
                                      <p:cBhvr additive="base">
                                        <p:cTn id="25"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0531">
                                            <p:txEl>
                                              <p:pRg st="3" end="3"/>
                                            </p:txEl>
                                          </p:spTgt>
                                        </p:tgtEl>
                                        <p:attrNameLst>
                                          <p:attrName>style.visibility</p:attrName>
                                        </p:attrNameLst>
                                      </p:cBhvr>
                                      <p:to>
                                        <p:strVal val="visible"/>
                                      </p:to>
                                    </p:set>
                                    <p:anim calcmode="lin" valueType="num">
                                      <p:cBhvr additive="base">
                                        <p:cTn id="31" dur="500" fill="hold"/>
                                        <p:tgtEl>
                                          <p:spTgt spid="1505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0531">
                                            <p:txEl>
                                              <p:pRg st="4" end="4"/>
                                            </p:txEl>
                                          </p:spTgt>
                                        </p:tgtEl>
                                        <p:attrNameLst>
                                          <p:attrName>style.visibility</p:attrName>
                                        </p:attrNameLst>
                                      </p:cBhvr>
                                      <p:to>
                                        <p:strVal val="visible"/>
                                      </p:to>
                                    </p:set>
                                    <p:anim calcmode="lin" valueType="num">
                                      <p:cBhvr additive="base">
                                        <p:cTn id="37" dur="500" fill="hold"/>
                                        <p:tgtEl>
                                          <p:spTgt spid="15053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0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0531">
                                            <p:txEl>
                                              <p:pRg st="5" end="5"/>
                                            </p:txEl>
                                          </p:spTgt>
                                        </p:tgtEl>
                                        <p:attrNameLst>
                                          <p:attrName>style.visibility</p:attrName>
                                        </p:attrNameLst>
                                      </p:cBhvr>
                                      <p:to>
                                        <p:strVal val="visible"/>
                                      </p:to>
                                    </p:set>
                                    <p:anim calcmode="lin" valueType="num">
                                      <p:cBhvr additive="base">
                                        <p:cTn id="43" dur="500" fill="hold"/>
                                        <p:tgtEl>
                                          <p:spTgt spid="15053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0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0531">
                                            <p:txEl>
                                              <p:pRg st="6" end="6"/>
                                            </p:txEl>
                                          </p:spTgt>
                                        </p:tgtEl>
                                        <p:attrNameLst>
                                          <p:attrName>style.visibility</p:attrName>
                                        </p:attrNameLst>
                                      </p:cBhvr>
                                      <p:to>
                                        <p:strVal val="visible"/>
                                      </p:to>
                                    </p:set>
                                    <p:anim calcmode="lin" valueType="num">
                                      <p:cBhvr additive="base">
                                        <p:cTn id="49" dur="500" fill="hold"/>
                                        <p:tgtEl>
                                          <p:spTgt spid="15053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0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a:extLst>
              <a:ext uri="{FF2B5EF4-FFF2-40B4-BE49-F238E27FC236}">
                <a16:creationId xmlns:a16="http://schemas.microsoft.com/office/drawing/2014/main" id="{62CF7D1D-8FE3-4BD0-801C-95EEBC089EA3}"/>
              </a:ext>
            </a:extLst>
          </p:cNvPr>
          <p:cNvSpPr>
            <a:spLocks noGrp="1" noChangeArrowheads="1"/>
          </p:cNvSpPr>
          <p:nvPr>
            <p:ph type="title"/>
          </p:nvPr>
        </p:nvSpPr>
        <p:spPr>
          <a:xfrm>
            <a:off x="457200" y="277813"/>
            <a:ext cx="8229600" cy="1474787"/>
          </a:xfrm>
        </p:spPr>
        <p:txBody>
          <a:bodyPr/>
          <a:lstStyle/>
          <a:p>
            <a:pPr eaLnBrk="1" hangingPunct="1">
              <a:defRPr/>
            </a:pPr>
            <a:r>
              <a:rPr lang="es-ES" altLang="en-US" sz="3200" dirty="0">
                <a:solidFill>
                  <a:srgbClr val="FF9900"/>
                </a:solidFill>
                <a:latin typeface="Eras Demi ITC" pitchFamily="34" charset="0"/>
              </a:rPr>
              <a:t>Lo más significativo de la historia del diluvio del Génesis son sus diferencias con respecto a sus contrapartes mesopotámicas.</a:t>
            </a:r>
          </a:p>
        </p:txBody>
      </p:sp>
      <p:sp>
        <p:nvSpPr>
          <p:cNvPr id="151555" name="Rectangle 3">
            <a:extLst>
              <a:ext uri="{FF2B5EF4-FFF2-40B4-BE49-F238E27FC236}">
                <a16:creationId xmlns:a16="http://schemas.microsoft.com/office/drawing/2014/main" id="{08BD1BF3-AA5B-4616-9405-EF2ACC178852}"/>
              </a:ext>
            </a:extLst>
          </p:cNvPr>
          <p:cNvSpPr>
            <a:spLocks noGrp="1" noChangeArrowheads="1"/>
          </p:cNvSpPr>
          <p:nvPr>
            <p:ph type="body" sz="half" idx="1"/>
          </p:nvPr>
        </p:nvSpPr>
        <p:spPr>
          <a:xfrm>
            <a:off x="304800" y="2022475"/>
            <a:ext cx="4191000" cy="4530725"/>
          </a:xfrm>
          <a:gradFill rotWithShape="1">
            <a:gsLst>
              <a:gs pos="0">
                <a:srgbClr val="003F3E">
                  <a:gamma/>
                  <a:shade val="46275"/>
                  <a:invGamma/>
                </a:srgbClr>
              </a:gs>
              <a:gs pos="100000">
                <a:srgbClr val="003F3E"/>
              </a:gs>
            </a:gsLst>
            <a:lin ang="5400000" scaled="1"/>
          </a:gradFill>
          <a:ln w="12700">
            <a:solidFill>
              <a:schemeClr val="tx1"/>
            </a:solidFill>
            <a:miter lim="800000"/>
            <a:headEnd/>
            <a:tailEnd/>
          </a:ln>
        </p:spPr>
        <p:txBody>
          <a:bodyPr/>
          <a:lstStyle/>
          <a:p>
            <a:pPr eaLnBrk="1" hangingPunct="1">
              <a:buNone/>
              <a:defRPr/>
            </a:pPr>
            <a:r>
              <a:rPr lang="en-US" altLang="en-US" sz="3600" dirty="0" err="1">
                <a:solidFill>
                  <a:srgbClr val="FFCC00"/>
                </a:solidFill>
                <a:latin typeface="Agency FB" pitchFamily="2" charset="0"/>
              </a:rPr>
              <a:t>Cuentas</a:t>
            </a:r>
            <a:r>
              <a:rPr lang="en-US" altLang="en-US" sz="3600" dirty="0">
                <a:solidFill>
                  <a:srgbClr val="FFCC00"/>
                </a:solidFill>
                <a:latin typeface="Agency FB" pitchFamily="2" charset="0"/>
              </a:rPr>
              <a:t> </a:t>
            </a:r>
            <a:r>
              <a:rPr lang="en-US" altLang="en-US" sz="3600" dirty="0" err="1">
                <a:solidFill>
                  <a:srgbClr val="FFCC00"/>
                </a:solidFill>
                <a:latin typeface="Agency FB" pitchFamily="2" charset="0"/>
              </a:rPr>
              <a:t>Mesopotámicas</a:t>
            </a:r>
            <a:endParaRPr lang="es-ES" altLang="en-US" sz="2400" i="1" dirty="0">
              <a:latin typeface="Arial Narrow" panose="020B0606020202030204" pitchFamily="34" charset="0"/>
            </a:endParaRPr>
          </a:p>
          <a:p>
            <a:pPr eaLnBrk="1" hangingPunct="1">
              <a:defRPr/>
            </a:pPr>
            <a:r>
              <a:rPr lang="es-ES" altLang="en-US" sz="2400" i="1" dirty="0">
                <a:latin typeface="Arial Narrow" panose="020B0606020202030204" pitchFamily="34" charset="0"/>
              </a:rPr>
              <a:t>Los dioses se caracterizan por su crueldad, irritación e ira.</a:t>
            </a:r>
          </a:p>
          <a:p>
            <a:pPr eaLnBrk="1" hangingPunct="1">
              <a:defRPr/>
            </a:pPr>
            <a:r>
              <a:rPr lang="es-ES" altLang="en-US" sz="2400" i="1" dirty="0">
                <a:latin typeface="Arial Narrow" panose="020B0606020202030204" pitchFamily="34" charset="0"/>
              </a:rPr>
              <a:t>Los dioses deciden destruir a los humanos porque son demasiado ruidosos y sobrepoblados.</a:t>
            </a:r>
          </a:p>
          <a:p>
            <a:pPr eaLnBrk="1" hangingPunct="1">
              <a:defRPr/>
            </a:pPr>
            <a:r>
              <a:rPr lang="es-ES" altLang="en-US" sz="2400" i="1" dirty="0">
                <a:latin typeface="Arial Narrow" panose="020B0606020202030204" pitchFamily="34" charset="0"/>
              </a:rPr>
              <a:t>La familia sobreviviente se salva por creer en un dios que no apoyó la decisión de destruir el mundo.</a:t>
            </a:r>
            <a:endParaRPr lang="en-US" altLang="en-US" sz="2400" i="1" dirty="0">
              <a:latin typeface="Arial Narrow" panose="020B0606020202030204" pitchFamily="34" charset="0"/>
            </a:endParaRPr>
          </a:p>
        </p:txBody>
      </p:sp>
      <p:sp>
        <p:nvSpPr>
          <p:cNvPr id="151557" name="Rectangle 5">
            <a:extLst>
              <a:ext uri="{FF2B5EF4-FFF2-40B4-BE49-F238E27FC236}">
                <a16:creationId xmlns:a16="http://schemas.microsoft.com/office/drawing/2014/main" id="{2C8BD67B-0BDE-437D-97C4-79707B35D4B5}"/>
              </a:ext>
            </a:extLst>
          </p:cNvPr>
          <p:cNvSpPr>
            <a:spLocks noGrp="1" noChangeArrowheads="1"/>
          </p:cNvSpPr>
          <p:nvPr>
            <p:ph type="body" sz="half" idx="2"/>
          </p:nvPr>
        </p:nvSpPr>
        <p:spPr>
          <a:xfrm>
            <a:off x="4724400" y="2022475"/>
            <a:ext cx="4191000" cy="4530725"/>
          </a:xfrm>
          <a:gradFill rotWithShape="1">
            <a:gsLst>
              <a:gs pos="0">
                <a:srgbClr val="800000">
                  <a:gamma/>
                  <a:shade val="46275"/>
                  <a:invGamma/>
                </a:srgbClr>
              </a:gs>
              <a:gs pos="100000">
                <a:srgbClr val="800000"/>
              </a:gs>
            </a:gsLst>
            <a:lin ang="5400000" scaled="1"/>
          </a:gradFill>
          <a:ln w="12700">
            <a:solidFill>
              <a:schemeClr val="tx1"/>
            </a:solidFill>
            <a:miter lim="800000"/>
            <a:headEnd/>
            <a:tailEnd/>
          </a:ln>
        </p:spPr>
        <p:txBody>
          <a:bodyPr/>
          <a:lstStyle/>
          <a:p>
            <a:pPr eaLnBrk="1" hangingPunct="1">
              <a:buNone/>
              <a:defRPr/>
            </a:pPr>
            <a:r>
              <a:rPr lang="en-US" altLang="en-US" sz="3600" dirty="0" err="1">
                <a:solidFill>
                  <a:srgbClr val="FFCC00"/>
                </a:solidFill>
                <a:latin typeface="Agency FB" pitchFamily="2" charset="0"/>
              </a:rPr>
              <a:t>Cuenta</a:t>
            </a:r>
            <a:r>
              <a:rPr lang="en-US" altLang="en-US" sz="3600" dirty="0">
                <a:solidFill>
                  <a:srgbClr val="FFCC00"/>
                </a:solidFill>
                <a:latin typeface="Agency FB" pitchFamily="2" charset="0"/>
              </a:rPr>
              <a:t> </a:t>
            </a:r>
            <a:r>
              <a:rPr lang="en-US" altLang="en-US" sz="3600" dirty="0" err="1">
                <a:solidFill>
                  <a:srgbClr val="FFCC00"/>
                </a:solidFill>
                <a:latin typeface="Agency FB" pitchFamily="2" charset="0"/>
              </a:rPr>
              <a:t>Génesis</a:t>
            </a:r>
            <a:endParaRPr lang="en-US" altLang="en-US" sz="3600" dirty="0">
              <a:solidFill>
                <a:srgbClr val="FFCC00"/>
              </a:solidFill>
              <a:latin typeface="Agency FB" pitchFamily="2" charset="0"/>
            </a:endParaRPr>
          </a:p>
          <a:p>
            <a:pPr eaLnBrk="1" hangingPunct="1">
              <a:defRPr/>
            </a:pPr>
            <a:r>
              <a:rPr lang="es-ES" altLang="en-US" sz="2400" i="1" dirty="0" err="1">
                <a:latin typeface="Arial Narrow" panose="020B0606020202030204" pitchFamily="34" charset="0"/>
              </a:rPr>
              <a:t>Yahweh</a:t>
            </a:r>
            <a:r>
              <a:rPr lang="es-ES" altLang="en-US" sz="2400" i="1" dirty="0">
                <a:latin typeface="Arial Narrow" panose="020B0606020202030204" pitchFamily="34" charset="0"/>
              </a:rPr>
              <a:t> Dios se caracteriza por su dolor por el pecado humano.</a:t>
            </a:r>
          </a:p>
          <a:p>
            <a:pPr eaLnBrk="1" hangingPunct="1">
              <a:defRPr/>
            </a:pPr>
            <a:r>
              <a:rPr lang="es-ES" altLang="en-US" sz="2400" i="1" dirty="0" err="1">
                <a:latin typeface="Arial Narrow" panose="020B0606020202030204" pitchFamily="34" charset="0"/>
              </a:rPr>
              <a:t>Yahweh</a:t>
            </a:r>
            <a:r>
              <a:rPr lang="es-ES" altLang="en-US" sz="2400" i="1" dirty="0">
                <a:latin typeface="Arial Narrow" panose="020B0606020202030204" pitchFamily="34" charset="0"/>
              </a:rPr>
              <a:t> Dios envía el diluvio como un juicio moral debido a la maldad, la violencia y la perversidad.</a:t>
            </a:r>
          </a:p>
          <a:p>
            <a:pPr eaLnBrk="1" hangingPunct="1">
              <a:defRPr/>
            </a:pPr>
            <a:r>
              <a:rPr lang="es-ES" altLang="en-US" sz="2400" i="1" dirty="0">
                <a:latin typeface="Arial Narrow" panose="020B0606020202030204" pitchFamily="34" charset="0"/>
              </a:rPr>
              <a:t>Noé y su familia se salvan porque él es justo y obediente.</a:t>
            </a:r>
            <a:endParaRPr lang="en-US" altLang="en-US" sz="24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38CA17A7-E6F7-470B-84E6-41D142ACBBB4}"/>
              </a:ext>
            </a:extLst>
          </p:cNvPr>
          <p:cNvSpPr>
            <a:spLocks noGrp="1"/>
          </p:cNvSpPr>
          <p:nvPr>
            <p:ph type="sldNum" sz="quarter" idx="12"/>
          </p:nvPr>
        </p:nvSpPr>
        <p:spPr/>
        <p:txBody>
          <a:bodyPr/>
          <a:lstStyle/>
          <a:p>
            <a:pPr>
              <a:defRPr/>
            </a:pPr>
            <a:fld id="{BB2F8BF4-588B-4BED-8783-B08C911A8D72}"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childTnLst>
                                </p:cTn>
                              </p:par>
                              <p:par>
                                <p:cTn id="9" presetID="14" presetClass="entr" presetSubtype="5" fill="hold" grpId="0" nodeType="withEffect">
                                  <p:stCondLst>
                                    <p:cond delay="0"/>
                                  </p:stCondLst>
                                  <p:childTnLst>
                                    <p:set>
                                      <p:cBhvr>
                                        <p:cTn id="10" dur="1" fill="hold">
                                          <p:stCondLst>
                                            <p:cond delay="0"/>
                                          </p:stCondLst>
                                        </p:cTn>
                                        <p:tgtEl>
                                          <p:spTgt spid="151555">
                                            <p:bg/>
                                          </p:spTgt>
                                        </p:tgtEl>
                                        <p:attrNameLst>
                                          <p:attrName>style.visibility</p:attrName>
                                        </p:attrNameLst>
                                      </p:cBhvr>
                                      <p:to>
                                        <p:strVal val="visible"/>
                                      </p:to>
                                    </p:set>
                                    <p:animEffect transition="in" filter="randombar(vertical)">
                                      <p:cBhvr>
                                        <p:cTn id="11" dur="500"/>
                                        <p:tgtEl>
                                          <p:spTgt spid="151555">
                                            <p:bg/>
                                          </p:spTgt>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151557">
                                            <p:bg/>
                                          </p:spTgt>
                                        </p:tgtEl>
                                        <p:attrNameLst>
                                          <p:attrName>style.visibility</p:attrName>
                                        </p:attrNameLst>
                                      </p:cBhvr>
                                      <p:to>
                                        <p:strVal val="visible"/>
                                      </p:to>
                                    </p:set>
                                    <p:animEffect transition="in" filter="randombar(vertical)">
                                      <p:cBhvr>
                                        <p:cTn id="14" dur="500"/>
                                        <p:tgtEl>
                                          <p:spTgt spid="151557">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1555">
                                            <p:txEl>
                                              <p:pRg st="0" end="0"/>
                                            </p:txEl>
                                          </p:spTgt>
                                        </p:tgtEl>
                                        <p:attrNameLst>
                                          <p:attrName>style.visibility</p:attrName>
                                        </p:attrNameLst>
                                      </p:cBhvr>
                                      <p:to>
                                        <p:strVal val="visible"/>
                                      </p:to>
                                    </p:set>
                                    <p:anim calcmode="lin" valueType="num">
                                      <p:cBhvr additive="base">
                                        <p:cTn id="19"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1557">
                                            <p:txEl>
                                              <p:pRg st="0" end="0"/>
                                            </p:txEl>
                                          </p:spTgt>
                                        </p:tgtEl>
                                        <p:attrNameLst>
                                          <p:attrName>style.visibility</p:attrName>
                                        </p:attrNameLst>
                                      </p:cBhvr>
                                      <p:to>
                                        <p:strVal val="visible"/>
                                      </p:to>
                                    </p:set>
                                    <p:anim calcmode="lin" valueType="num">
                                      <p:cBhvr additive="base">
                                        <p:cTn id="25" dur="5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5" grpId="0" uiExpand="1" build="p" animBg="1"/>
      <p:bldP spid="151557"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53604" name="Rectangle 4">
            <a:extLst>
              <a:ext uri="{FF2B5EF4-FFF2-40B4-BE49-F238E27FC236}">
                <a16:creationId xmlns:a16="http://schemas.microsoft.com/office/drawing/2014/main" id="{5F93F974-BB98-4445-8AD1-2EEE385D9D45}"/>
              </a:ext>
            </a:extLst>
          </p:cNvPr>
          <p:cNvSpPr>
            <a:spLocks noGrp="1" noChangeArrowheads="1"/>
          </p:cNvSpPr>
          <p:nvPr>
            <p:ph type="title"/>
          </p:nvPr>
        </p:nvSpPr>
        <p:spPr>
          <a:xfrm>
            <a:off x="228600" y="61232"/>
            <a:ext cx="8686800" cy="1066800"/>
          </a:xfrm>
        </p:spPr>
        <p:txBody>
          <a:bodyPr/>
          <a:lstStyle/>
          <a:p>
            <a:pPr eaLnBrk="1" hangingPunct="1">
              <a:defRPr/>
            </a:pPr>
            <a:r>
              <a:rPr lang="es-ES" altLang="en-US" sz="3200" dirty="0">
                <a:solidFill>
                  <a:srgbClr val="33CC33"/>
                </a:solidFill>
                <a:latin typeface="Georgia" panose="02040502050405020303" pitchFamily="18" charset="0"/>
              </a:rPr>
              <a:t>La Historia Más temprana del Diluvio</a:t>
            </a:r>
            <a:br>
              <a:rPr lang="es-ES" altLang="en-US" sz="4000" dirty="0">
                <a:solidFill>
                  <a:srgbClr val="33CC33"/>
                </a:solidFill>
                <a:latin typeface="Georgia" panose="02040502050405020303" pitchFamily="18" charset="0"/>
              </a:rPr>
            </a:br>
            <a:r>
              <a:rPr lang="es-ES" altLang="en-US" sz="2400" dirty="0">
                <a:solidFill>
                  <a:srgbClr val="33CC33"/>
                </a:solidFill>
                <a:latin typeface="Georgia" panose="02040502050405020303" pitchFamily="18" charset="0"/>
              </a:rPr>
              <a:t>Siglo XVIII </a:t>
            </a:r>
            <a:r>
              <a:rPr lang="es-ES" altLang="en-US" sz="2400" dirty="0" err="1">
                <a:solidFill>
                  <a:srgbClr val="33CC33"/>
                </a:solidFill>
                <a:latin typeface="Georgia" panose="02040502050405020303" pitchFamily="18" charset="0"/>
              </a:rPr>
              <a:t>aC</a:t>
            </a:r>
            <a:r>
              <a:rPr lang="es-ES" altLang="en-US" sz="2400" dirty="0">
                <a:solidFill>
                  <a:srgbClr val="33CC33"/>
                </a:solidFill>
                <a:latin typeface="Georgia" panose="02040502050405020303" pitchFamily="18" charset="0"/>
              </a:rPr>
              <a:t>, excavado en Nippur</a:t>
            </a:r>
            <a:endParaRPr lang="en-US" altLang="en-US" sz="4000" dirty="0">
              <a:solidFill>
                <a:srgbClr val="33CC33"/>
              </a:solidFill>
              <a:latin typeface="Georgia" panose="02040502050405020303" pitchFamily="18" charset="0"/>
            </a:endParaRPr>
          </a:p>
        </p:txBody>
      </p:sp>
      <p:sp>
        <p:nvSpPr>
          <p:cNvPr id="153605" name="Rectangle 5">
            <a:extLst>
              <a:ext uri="{FF2B5EF4-FFF2-40B4-BE49-F238E27FC236}">
                <a16:creationId xmlns:a16="http://schemas.microsoft.com/office/drawing/2014/main" id="{0BB886BD-6DBC-49CE-AFDB-E0A9AAB31462}"/>
              </a:ext>
            </a:extLst>
          </p:cNvPr>
          <p:cNvSpPr>
            <a:spLocks noGrp="1" noChangeArrowheads="1"/>
          </p:cNvSpPr>
          <p:nvPr>
            <p:ph type="body" sz="half" idx="1"/>
          </p:nvPr>
        </p:nvSpPr>
        <p:spPr>
          <a:xfrm>
            <a:off x="214086" y="1128032"/>
            <a:ext cx="3048000" cy="4953000"/>
          </a:xfrm>
        </p:spPr>
        <p:txBody>
          <a:bodyPr/>
          <a:lstStyle/>
          <a:p>
            <a:pPr algn="r" eaLnBrk="1" hangingPunct="1">
              <a:lnSpc>
                <a:spcPct val="90000"/>
              </a:lnSpc>
              <a:buNone/>
              <a:defRPr/>
            </a:pPr>
            <a:r>
              <a:rPr lang="es-ES" altLang="en-US" sz="2400" dirty="0">
                <a:solidFill>
                  <a:srgbClr val="FFFF99"/>
                </a:solidFill>
              </a:rPr>
              <a:t>La tableta sumergida del diluvio, que está incompleta debido a la naturaleza fragmentaria de la tableta, nombra al héroe de la inundación como </a:t>
            </a:r>
            <a:r>
              <a:rPr lang="es-ES" altLang="en-US" sz="2400" dirty="0" err="1">
                <a:solidFill>
                  <a:srgbClr val="FFFF99"/>
                </a:solidFill>
              </a:rPr>
              <a:t>Ziusudra</a:t>
            </a:r>
            <a:r>
              <a:rPr lang="es-ES" altLang="en-US" sz="2400" dirty="0">
                <a:solidFill>
                  <a:srgbClr val="FFFF99"/>
                </a:solidFill>
              </a:rPr>
              <a:t>. Después del diluvio, </a:t>
            </a:r>
            <a:r>
              <a:rPr lang="es-ES" altLang="en-US" sz="2400" dirty="0" err="1">
                <a:solidFill>
                  <a:srgbClr val="FFFF99"/>
                </a:solidFill>
              </a:rPr>
              <a:t>Ziusudra</a:t>
            </a:r>
            <a:r>
              <a:rPr lang="es-ES" altLang="en-US" sz="2400" dirty="0">
                <a:solidFill>
                  <a:srgbClr val="FFFF99"/>
                </a:solidFill>
              </a:rPr>
              <a:t> fue deificado como recompensa por salvar la vida humana y animal en la tierra.</a:t>
            </a:r>
            <a:r>
              <a:rPr lang="en-US" altLang="en-US" sz="2400" dirty="0">
                <a:solidFill>
                  <a:srgbClr val="FFFF99"/>
                </a:solidFill>
              </a:rPr>
              <a:t>.</a:t>
            </a:r>
          </a:p>
        </p:txBody>
      </p:sp>
      <p:pic>
        <p:nvPicPr>
          <p:cNvPr id="52228" name="Picture 7" descr="AIS14">
            <a:extLst>
              <a:ext uri="{FF2B5EF4-FFF2-40B4-BE49-F238E27FC236}">
                <a16:creationId xmlns:a16="http://schemas.microsoft.com/office/drawing/2014/main" id="{81C8CB05-6AE0-4E5D-892B-5CEBED874453}"/>
              </a:ext>
            </a:extLst>
          </p:cNvPr>
          <p:cNvPicPr>
            <a:picLocks noGrp="1" noChangeAspect="1" noChangeArrowheads="1"/>
          </p:cNvPicPr>
          <p:nvPr>
            <p:ph sz="half" idx="2"/>
          </p:nvPr>
        </p:nvPicPr>
        <p:blipFill>
          <a:blip r:embed="rId2">
            <a:lum contrast="6000"/>
            <a:extLst>
              <a:ext uri="{28A0092B-C50C-407E-A947-70E740481C1C}">
                <a14:useLocalDpi xmlns:a14="http://schemas.microsoft.com/office/drawing/2010/main"/>
              </a:ext>
            </a:extLst>
          </a:blip>
          <a:srcRect/>
          <a:stretch>
            <a:fillRect/>
          </a:stretch>
        </p:blipFill>
        <p:spPr>
          <a:xfrm>
            <a:off x="3276600" y="1673225"/>
            <a:ext cx="586740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Text Box 8">
            <a:extLst>
              <a:ext uri="{FF2B5EF4-FFF2-40B4-BE49-F238E27FC236}">
                <a16:creationId xmlns:a16="http://schemas.microsoft.com/office/drawing/2014/main" id="{69F8A012-1923-49D5-9C42-F2938C80C117}"/>
              </a:ext>
            </a:extLst>
          </p:cNvPr>
          <p:cNvSpPr txBox="1">
            <a:spLocks noChangeArrowheads="1"/>
          </p:cNvSpPr>
          <p:nvPr/>
        </p:nvSpPr>
        <p:spPr bwMode="auto">
          <a:xfrm>
            <a:off x="4572000" y="6248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Narrow" panose="020B0606020202030204" pitchFamily="34" charset="0"/>
              </a:rPr>
              <a:t>University of Pennsylvania Museum</a:t>
            </a:r>
          </a:p>
        </p:txBody>
      </p:sp>
      <p:sp>
        <p:nvSpPr>
          <p:cNvPr id="2" name="Slide Number Placeholder 1">
            <a:extLst>
              <a:ext uri="{FF2B5EF4-FFF2-40B4-BE49-F238E27FC236}">
                <a16:creationId xmlns:a16="http://schemas.microsoft.com/office/drawing/2014/main" id="{57214F01-A699-4048-ACA4-EB1A8A3D92FC}"/>
              </a:ext>
            </a:extLst>
          </p:cNvPr>
          <p:cNvSpPr>
            <a:spLocks noGrp="1"/>
          </p:cNvSpPr>
          <p:nvPr>
            <p:ph type="sldNum" sz="quarter" idx="12"/>
          </p:nvPr>
        </p:nvSpPr>
        <p:spPr/>
        <p:txBody>
          <a:bodyPr/>
          <a:lstStyle/>
          <a:p>
            <a:pPr>
              <a:defRPr/>
            </a:pPr>
            <a:fld id="{714AC990-4724-48EB-9B22-B21CC3DB00CA}"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fade">
                                      <p:cBhvr>
                                        <p:cTn id="7" dur="500"/>
                                        <p:tgtEl>
                                          <p:spTgt spid="153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9E944D7E-D47B-437A-AF71-6E7065891A08}"/>
              </a:ext>
            </a:extLst>
          </p:cNvPr>
          <p:cNvSpPr>
            <a:spLocks noGrp="1" noChangeArrowheads="1"/>
          </p:cNvSpPr>
          <p:nvPr>
            <p:ph type="title"/>
          </p:nvPr>
        </p:nvSpPr>
        <p:spPr>
          <a:xfrm>
            <a:off x="457200" y="76200"/>
            <a:ext cx="8229600" cy="1066800"/>
          </a:xfrm>
        </p:spPr>
        <p:txBody>
          <a:bodyPr/>
          <a:lstStyle/>
          <a:p>
            <a:pPr eaLnBrk="1" hangingPunct="1">
              <a:defRPr/>
            </a:pPr>
            <a:r>
              <a:rPr lang="en-US" altLang="en-US" sz="4000" dirty="0">
                <a:solidFill>
                  <a:srgbClr val="33CC33"/>
                </a:solidFill>
                <a:latin typeface="Georgia" panose="02040502050405020303" pitchFamily="18" charset="0"/>
              </a:rPr>
              <a:t>La </a:t>
            </a:r>
            <a:r>
              <a:rPr lang="en-US" altLang="en-US" sz="4000" dirty="0" err="1">
                <a:solidFill>
                  <a:srgbClr val="33CC33"/>
                </a:solidFill>
                <a:latin typeface="Georgia" panose="02040502050405020303" pitchFamily="18" charset="0"/>
              </a:rPr>
              <a:t>Epopeya</a:t>
            </a:r>
            <a:r>
              <a:rPr lang="en-US" altLang="en-US" sz="4000" dirty="0">
                <a:solidFill>
                  <a:srgbClr val="33CC33"/>
                </a:solidFill>
                <a:latin typeface="Georgia" panose="02040502050405020303" pitchFamily="18" charset="0"/>
              </a:rPr>
              <a:t> de Gilgamesh</a:t>
            </a:r>
            <a:br>
              <a:rPr lang="en-US" altLang="en-US" sz="4000" dirty="0">
                <a:solidFill>
                  <a:srgbClr val="33CC33"/>
                </a:solidFill>
                <a:latin typeface="Georgia" panose="02040502050405020303" pitchFamily="18" charset="0"/>
              </a:rPr>
            </a:br>
            <a:r>
              <a:rPr lang="es-ES" altLang="en-US" sz="2400" dirty="0">
                <a:solidFill>
                  <a:srgbClr val="33CC33"/>
                </a:solidFill>
                <a:latin typeface="Georgia" panose="02040502050405020303" pitchFamily="18" charset="0"/>
              </a:rPr>
              <a:t>de la biblioteca de </a:t>
            </a:r>
            <a:r>
              <a:rPr lang="es-ES" altLang="en-US" sz="2400" dirty="0" err="1">
                <a:solidFill>
                  <a:srgbClr val="33CC33"/>
                </a:solidFill>
                <a:latin typeface="Georgia" panose="02040502050405020303" pitchFamily="18" charset="0"/>
              </a:rPr>
              <a:t>Ashurbanipal</a:t>
            </a:r>
            <a:r>
              <a:rPr lang="es-ES" altLang="en-US" sz="2400" dirty="0">
                <a:solidFill>
                  <a:srgbClr val="33CC33"/>
                </a:solidFill>
                <a:latin typeface="Georgia" panose="02040502050405020303" pitchFamily="18" charset="0"/>
              </a:rPr>
              <a:t>, Nínive, siglo VII a. C.</a:t>
            </a:r>
            <a:endParaRPr lang="en-US" altLang="en-US" sz="4000" dirty="0">
              <a:solidFill>
                <a:srgbClr val="33CC33"/>
              </a:solidFill>
              <a:latin typeface="Georgia" panose="02040502050405020303" pitchFamily="18" charset="0"/>
            </a:endParaRPr>
          </a:p>
        </p:txBody>
      </p:sp>
      <p:sp>
        <p:nvSpPr>
          <p:cNvPr id="155653" name="Rectangle 5">
            <a:extLst>
              <a:ext uri="{FF2B5EF4-FFF2-40B4-BE49-F238E27FC236}">
                <a16:creationId xmlns:a16="http://schemas.microsoft.com/office/drawing/2014/main" id="{863CF459-4BC7-4EE1-941B-908C1D0A35E1}"/>
              </a:ext>
            </a:extLst>
          </p:cNvPr>
          <p:cNvSpPr>
            <a:spLocks noGrp="1" noChangeArrowheads="1"/>
          </p:cNvSpPr>
          <p:nvPr>
            <p:ph type="body" sz="half" idx="2"/>
          </p:nvPr>
        </p:nvSpPr>
        <p:spPr>
          <a:xfrm>
            <a:off x="5322887" y="1146629"/>
            <a:ext cx="3581400" cy="4876800"/>
          </a:xfrm>
        </p:spPr>
        <p:txBody>
          <a:bodyPr/>
          <a:lstStyle/>
          <a:p>
            <a:pPr eaLnBrk="1" hangingPunct="1">
              <a:lnSpc>
                <a:spcPct val="90000"/>
              </a:lnSpc>
              <a:buNone/>
              <a:defRPr/>
            </a:pPr>
            <a:r>
              <a:rPr lang="es-ES" altLang="en-US" sz="2400" dirty="0">
                <a:solidFill>
                  <a:srgbClr val="FFFF99"/>
                </a:solidFill>
              </a:rPr>
              <a:t>La tableta 11 de una epopeya más grande de 12 tabletas describe al héroe de la inundación </a:t>
            </a:r>
            <a:r>
              <a:rPr lang="es-ES" altLang="en-US" sz="2400" dirty="0" err="1">
                <a:solidFill>
                  <a:srgbClr val="FFFF99"/>
                </a:solidFill>
              </a:rPr>
              <a:t>Utnapishtim</a:t>
            </a:r>
            <a:r>
              <a:rPr lang="es-ES" altLang="en-US" sz="2400" dirty="0">
                <a:solidFill>
                  <a:srgbClr val="FFFF99"/>
                </a:solidFill>
              </a:rPr>
              <a:t>, que construyó un bote, sobrevivió a la inundación, lanzó una paloma, lanzó una golondrina y luego lanzó un cuervo. Salió del bote, ofreció sacrificios y se le concedió la vida eterna.</a:t>
            </a:r>
          </a:p>
        </p:txBody>
      </p:sp>
      <p:sp>
        <p:nvSpPr>
          <p:cNvPr id="53252" name="Text Box 7">
            <a:extLst>
              <a:ext uri="{FF2B5EF4-FFF2-40B4-BE49-F238E27FC236}">
                <a16:creationId xmlns:a16="http://schemas.microsoft.com/office/drawing/2014/main" id="{C357F550-B598-4218-9B04-58CC24189803}"/>
              </a:ext>
            </a:extLst>
          </p:cNvPr>
          <p:cNvSpPr txBox="1">
            <a:spLocks noChangeArrowheads="1"/>
          </p:cNvSpPr>
          <p:nvPr/>
        </p:nvSpPr>
        <p:spPr bwMode="auto">
          <a:xfrm>
            <a:off x="5638800" y="6422344"/>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dirty="0">
                <a:latin typeface="Arial Narrow" panose="020B0606020202030204" pitchFamily="34" charset="0"/>
              </a:rPr>
              <a:t>British Museum, London</a:t>
            </a:r>
          </a:p>
        </p:txBody>
      </p:sp>
      <p:pic>
        <p:nvPicPr>
          <p:cNvPr id="53253" name="Content Placeholder 3">
            <a:extLst>
              <a:ext uri="{FF2B5EF4-FFF2-40B4-BE49-F238E27FC236}">
                <a16:creationId xmlns:a16="http://schemas.microsoft.com/office/drawing/2014/main" id="{35724406-7B2F-4DF4-8D53-78EE4A2FD30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9713" y="1200150"/>
            <a:ext cx="5094287"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9BFDA5DE-6673-4F5B-979F-94CA9DE01FDF}"/>
              </a:ext>
            </a:extLst>
          </p:cNvPr>
          <p:cNvSpPr>
            <a:spLocks noGrp="1"/>
          </p:cNvSpPr>
          <p:nvPr>
            <p:ph type="sldNum" sz="quarter" idx="12"/>
          </p:nvPr>
        </p:nvSpPr>
        <p:spPr/>
        <p:txBody>
          <a:bodyPr/>
          <a:lstStyle/>
          <a:p>
            <a:pPr>
              <a:defRPr/>
            </a:pPr>
            <a:fld id="{0DA656B4-8AD1-4DD6-A3A2-2945DC494162}" type="slidenum">
              <a:rPr lang="en-US" altLang="en-US" smtClean="0"/>
              <a:pPr>
                <a:defRPr/>
              </a:pPr>
              <a:t>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653">
                                            <p:txEl>
                                              <p:pRg st="0" end="0"/>
                                            </p:txEl>
                                          </p:spTgt>
                                        </p:tgtEl>
                                        <p:attrNameLst>
                                          <p:attrName>style.visibility</p:attrName>
                                        </p:attrNameLst>
                                      </p:cBhvr>
                                      <p:to>
                                        <p:strVal val="visible"/>
                                      </p:to>
                                    </p:set>
                                    <p:animEffect transition="in" filter="fade">
                                      <p:cBhvr>
                                        <p:cTn id="7" dur="500"/>
                                        <p:tgtEl>
                                          <p:spTgt spid="155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A210243-0FD2-4E54-B45F-718F09554766}"/>
              </a:ext>
            </a:extLst>
          </p:cNvPr>
          <p:cNvSpPr>
            <a:spLocks noGrp="1" noChangeArrowheads="1"/>
          </p:cNvSpPr>
          <p:nvPr>
            <p:ph type="title"/>
          </p:nvPr>
        </p:nvSpPr>
        <p:spPr>
          <a:xfrm>
            <a:off x="228600" y="-13133"/>
            <a:ext cx="7239000" cy="1169987"/>
          </a:xfrm>
        </p:spPr>
        <p:txBody>
          <a:bodyPr/>
          <a:lstStyle/>
          <a:p>
            <a:pPr algn="l" eaLnBrk="1" hangingPunct="1"/>
            <a:r>
              <a:rPr lang="en-US" altLang="en-US" dirty="0">
                <a:solidFill>
                  <a:schemeClr val="hlink"/>
                </a:solidFill>
                <a:effectLst/>
                <a:latin typeface="Eras Bold ITC" panose="020B0604020202020204" pitchFamily="34" charset="0"/>
              </a:rPr>
              <a:t>La Pre-Historia de Israel</a:t>
            </a:r>
          </a:p>
        </p:txBody>
      </p:sp>
      <p:sp>
        <p:nvSpPr>
          <p:cNvPr id="80899" name="Rectangle 3">
            <a:extLst>
              <a:ext uri="{FF2B5EF4-FFF2-40B4-BE49-F238E27FC236}">
                <a16:creationId xmlns:a16="http://schemas.microsoft.com/office/drawing/2014/main" id="{5C1DB748-D544-4103-902B-B4992E45335A}"/>
              </a:ext>
            </a:extLst>
          </p:cNvPr>
          <p:cNvSpPr>
            <a:spLocks noGrp="1" noChangeArrowheads="1"/>
          </p:cNvSpPr>
          <p:nvPr>
            <p:ph type="body" idx="1"/>
          </p:nvPr>
        </p:nvSpPr>
        <p:spPr>
          <a:xfrm>
            <a:off x="457200" y="1600200"/>
            <a:ext cx="8229600" cy="5105400"/>
          </a:xfrm>
        </p:spPr>
        <p:txBody>
          <a:bodyPr/>
          <a:lstStyle/>
          <a:p>
            <a:pPr eaLnBrk="1" hangingPunct="1">
              <a:buNone/>
              <a:defRPr/>
            </a:pPr>
            <a:r>
              <a:rPr lang="es-ES" altLang="en-US" sz="2800" b="1" dirty="0">
                <a:solidFill>
                  <a:srgbClr val="FFFF99"/>
                </a:solidFill>
                <a:latin typeface="Eras Demi ITC" pitchFamily="34" charset="0"/>
              </a:rPr>
              <a:t>Si las narraciones en Génesis llegaron por primera vez a los israelitas durante el éxodo, entonces se debe adoptar una perspectiva con una mirada hacia atrás y hacia adelante:</a:t>
            </a:r>
          </a:p>
          <a:p>
            <a:pPr eaLnBrk="1" hangingPunct="1">
              <a:defRPr/>
            </a:pPr>
            <a:r>
              <a:rPr lang="es-ES" altLang="en-US" sz="2400" i="1" dirty="0">
                <a:latin typeface="Arial Narrow" panose="020B0606020202030204" pitchFamily="34" charset="0"/>
              </a:rPr>
              <a:t>Mirando hacia atrás, Génesis es un ensayo de las tradiciones antiguas antes de la esclavitud en Egipto: cómo surgió el universo, cómo Dios eligió a una familia para cumplir su propósito divino, y cómo esta familia llegó a ser esclava en Egipto.</a:t>
            </a:r>
          </a:p>
          <a:p>
            <a:pPr eaLnBrk="1" hangingPunct="1">
              <a:defRPr/>
            </a:pPr>
            <a:r>
              <a:rPr lang="es-ES" altLang="en-US" sz="2400" i="1" dirty="0">
                <a:latin typeface="Arial Narrow" panose="020B0606020202030204" pitchFamily="34" charset="0"/>
              </a:rPr>
              <a:t>Mirando hacia el futuro, los otros libros de la Torá describen los orígenes de la nación de Israel y su preparación para reingresar a la tierra de los patriarcas.</a:t>
            </a:r>
            <a:endParaRPr lang="en-US" altLang="en-US" sz="28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F9C0D570-6530-4A69-B606-81C7EEB53184}"/>
              </a:ext>
            </a:extLst>
          </p:cNvPr>
          <p:cNvSpPr>
            <a:spLocks noGrp="1"/>
          </p:cNvSpPr>
          <p:nvPr>
            <p:ph type="sldNum" sz="quarter" idx="12"/>
          </p:nvPr>
        </p:nvSpPr>
        <p:spPr/>
        <p:txBody>
          <a:bodyPr/>
          <a:lstStyle/>
          <a:p>
            <a:pPr>
              <a:defRPr/>
            </a:pPr>
            <a:fld id="{FB7C3F26-A8C2-4456-A6F0-E5612F2FA455}" type="slidenum">
              <a:rPr lang="en-US" altLang="en-US" smtClean="0"/>
              <a:pPr>
                <a:defRPr/>
              </a:pPr>
              <a:t>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12872086-9FCB-4C85-87F2-F5A1E5E1227D}"/>
              </a:ext>
            </a:extLst>
          </p:cNvPr>
          <p:cNvSpPr>
            <a:spLocks noGrp="1" noChangeArrowheads="1"/>
          </p:cNvSpPr>
          <p:nvPr>
            <p:ph type="title"/>
          </p:nvPr>
        </p:nvSpPr>
        <p:spPr>
          <a:xfrm>
            <a:off x="0" y="39687"/>
            <a:ext cx="9144000" cy="1093788"/>
          </a:xfrm>
        </p:spPr>
        <p:txBody>
          <a:bodyPr/>
          <a:lstStyle/>
          <a:p>
            <a:pPr eaLnBrk="1" hangingPunct="1">
              <a:defRPr/>
            </a:pPr>
            <a:r>
              <a:rPr lang="en-US" altLang="en-US" sz="3600" dirty="0">
                <a:solidFill>
                  <a:srgbClr val="33CC33"/>
                </a:solidFill>
                <a:latin typeface="Georgia" panose="02040502050405020303" pitchFamily="18" charset="0"/>
              </a:rPr>
              <a:t>La </a:t>
            </a:r>
            <a:r>
              <a:rPr lang="en-US" altLang="en-US" sz="3600" dirty="0" err="1">
                <a:solidFill>
                  <a:srgbClr val="33CC33"/>
                </a:solidFill>
                <a:latin typeface="Arial Narrow" panose="020B0606020202030204" pitchFamily="34" charset="0"/>
              </a:rPr>
              <a:t>É</a:t>
            </a:r>
            <a:r>
              <a:rPr lang="en-US" altLang="en-US" sz="3600" dirty="0" err="1">
                <a:solidFill>
                  <a:srgbClr val="33CC33"/>
                </a:solidFill>
                <a:latin typeface="Georgia" panose="02040502050405020303" pitchFamily="18" charset="0"/>
              </a:rPr>
              <a:t>pica</a:t>
            </a:r>
            <a:r>
              <a:rPr lang="en-US" altLang="en-US" sz="3600" dirty="0">
                <a:solidFill>
                  <a:srgbClr val="33CC33"/>
                </a:solidFill>
                <a:latin typeface="Georgia" panose="02040502050405020303" pitchFamily="18" charset="0"/>
              </a:rPr>
              <a:t> de </a:t>
            </a:r>
            <a:r>
              <a:rPr lang="en-US" altLang="en-US" sz="3600" dirty="0" err="1">
                <a:solidFill>
                  <a:srgbClr val="33CC33"/>
                </a:solidFill>
                <a:latin typeface="Georgia" panose="02040502050405020303" pitchFamily="18" charset="0"/>
              </a:rPr>
              <a:t>Atrahasis</a:t>
            </a:r>
            <a:br>
              <a:rPr lang="es-ES" altLang="en-US" sz="2000" dirty="0">
                <a:solidFill>
                  <a:srgbClr val="33CC33"/>
                </a:solidFill>
                <a:latin typeface="Georgia" panose="02040502050405020303" pitchFamily="18" charset="0"/>
              </a:rPr>
            </a:br>
            <a:r>
              <a:rPr lang="es-ES" altLang="en-US" sz="2000" dirty="0">
                <a:solidFill>
                  <a:srgbClr val="33CC33"/>
                </a:solidFill>
                <a:latin typeface="Georgia" panose="02040502050405020303" pitchFamily="18" charset="0"/>
              </a:rPr>
              <a:t>Siglo XVII, reinado de </a:t>
            </a:r>
            <a:r>
              <a:rPr lang="es-ES" altLang="en-US" sz="2000" dirty="0" err="1">
                <a:solidFill>
                  <a:srgbClr val="33CC33"/>
                </a:solidFill>
                <a:latin typeface="Georgia" panose="02040502050405020303" pitchFamily="18" charset="0"/>
              </a:rPr>
              <a:t>Ammi-Saduqa</a:t>
            </a:r>
            <a:r>
              <a:rPr lang="es-ES" altLang="en-US" sz="2000" dirty="0">
                <a:solidFill>
                  <a:srgbClr val="33CC33"/>
                </a:solidFill>
                <a:latin typeface="Georgia" panose="02040502050405020303" pitchFamily="18" charset="0"/>
              </a:rPr>
              <a:t>, el bisnieto de Hammurabi</a:t>
            </a:r>
            <a:endParaRPr lang="en-US" altLang="en-US" sz="3600" dirty="0">
              <a:solidFill>
                <a:srgbClr val="33CC33"/>
              </a:solidFill>
              <a:latin typeface="Georgia" panose="02040502050405020303" pitchFamily="18" charset="0"/>
            </a:endParaRPr>
          </a:p>
        </p:txBody>
      </p:sp>
      <p:sp>
        <p:nvSpPr>
          <p:cNvPr id="157700" name="Rectangle 4">
            <a:extLst>
              <a:ext uri="{FF2B5EF4-FFF2-40B4-BE49-F238E27FC236}">
                <a16:creationId xmlns:a16="http://schemas.microsoft.com/office/drawing/2014/main" id="{C4EE1D42-5AC8-45D6-8021-A8F87F861FC5}"/>
              </a:ext>
            </a:extLst>
          </p:cNvPr>
          <p:cNvSpPr>
            <a:spLocks noGrp="1" noChangeArrowheads="1"/>
          </p:cNvSpPr>
          <p:nvPr>
            <p:ph type="body" sz="half" idx="1"/>
          </p:nvPr>
        </p:nvSpPr>
        <p:spPr>
          <a:xfrm>
            <a:off x="152400" y="990600"/>
            <a:ext cx="3886200" cy="4572000"/>
          </a:xfrm>
        </p:spPr>
        <p:txBody>
          <a:bodyPr/>
          <a:lstStyle/>
          <a:p>
            <a:pPr algn="r" eaLnBrk="1" hangingPunct="1">
              <a:buNone/>
              <a:defRPr/>
            </a:pPr>
            <a:r>
              <a:rPr lang="es-ES" altLang="en-US" sz="2400" dirty="0" err="1">
                <a:solidFill>
                  <a:srgbClr val="FFFF99"/>
                </a:solidFill>
              </a:rPr>
              <a:t>Atrahasis</a:t>
            </a:r>
            <a:r>
              <a:rPr lang="es-ES" altLang="en-US" sz="2400" dirty="0">
                <a:solidFill>
                  <a:srgbClr val="FFFF99"/>
                </a:solidFill>
              </a:rPr>
              <a:t>, el héroe de la inundación, construye un bote siguiendo las instrucciones del dios Enki y lo sella con betún. Lo llena de animales, cierra la puerta y sobrevive a la gran inundación. Después de que </a:t>
            </a:r>
            <a:r>
              <a:rPr lang="es-ES" altLang="en-US" sz="2400" dirty="0" err="1">
                <a:solidFill>
                  <a:srgbClr val="FFFF99"/>
                </a:solidFill>
              </a:rPr>
              <a:t>Atrahasis</a:t>
            </a:r>
            <a:r>
              <a:rPr lang="es-ES" altLang="en-US" sz="2400" dirty="0">
                <a:solidFill>
                  <a:srgbClr val="FFFF99"/>
                </a:solidFill>
              </a:rPr>
              <a:t> se embarca y ofrece un sacrificio, los dioses hambrientos pululan sobre la ofrenda como moscas.</a:t>
            </a:r>
            <a:endParaRPr lang="en-US" altLang="en-US" sz="2400" dirty="0">
              <a:solidFill>
                <a:srgbClr val="FFFF99"/>
              </a:solidFill>
            </a:endParaRPr>
          </a:p>
        </p:txBody>
      </p:sp>
      <p:pic>
        <p:nvPicPr>
          <p:cNvPr id="54276" name="Picture 6" descr="atrahasis[1]">
            <a:extLst>
              <a:ext uri="{FF2B5EF4-FFF2-40B4-BE49-F238E27FC236}">
                <a16:creationId xmlns:a16="http://schemas.microsoft.com/office/drawing/2014/main" id="{843E8152-D225-40AE-9DE5-1398353DEB3C}"/>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t="-433"/>
          <a:stretch>
            <a:fillRect/>
          </a:stretch>
        </p:blipFill>
        <p:spPr>
          <a:xfrm>
            <a:off x="4191000" y="1371600"/>
            <a:ext cx="424497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7">
            <a:extLst>
              <a:ext uri="{FF2B5EF4-FFF2-40B4-BE49-F238E27FC236}">
                <a16:creationId xmlns:a16="http://schemas.microsoft.com/office/drawing/2014/main" id="{4F6CF989-1423-4CDE-A62E-20848CDC0CA0}"/>
              </a:ext>
            </a:extLst>
          </p:cNvPr>
          <p:cNvSpPr txBox="1">
            <a:spLocks noChangeArrowheads="1"/>
          </p:cNvSpPr>
          <p:nvPr/>
        </p:nvSpPr>
        <p:spPr bwMode="auto">
          <a:xfrm>
            <a:off x="1752600" y="64516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dirty="0">
                <a:latin typeface="Arial Narrow" panose="020B0606020202030204" pitchFamily="34" charset="0"/>
              </a:rPr>
              <a:t>British Museum, London</a:t>
            </a:r>
          </a:p>
        </p:txBody>
      </p:sp>
      <p:sp>
        <p:nvSpPr>
          <p:cNvPr id="2" name="Slide Number Placeholder 1">
            <a:extLst>
              <a:ext uri="{FF2B5EF4-FFF2-40B4-BE49-F238E27FC236}">
                <a16:creationId xmlns:a16="http://schemas.microsoft.com/office/drawing/2014/main" id="{3CF7E428-728F-430C-9909-44FAA9741993}"/>
              </a:ext>
            </a:extLst>
          </p:cNvPr>
          <p:cNvSpPr>
            <a:spLocks noGrp="1"/>
          </p:cNvSpPr>
          <p:nvPr>
            <p:ph type="sldNum" sz="quarter" idx="12"/>
          </p:nvPr>
        </p:nvSpPr>
        <p:spPr/>
        <p:txBody>
          <a:bodyPr/>
          <a:lstStyle/>
          <a:p>
            <a:pPr>
              <a:defRPr/>
            </a:pPr>
            <a:fld id="{E40155CA-ACD0-4091-B9CD-81A948D671C0}" type="slidenum">
              <a:rPr lang="en-US" altLang="en-US" smtClean="0"/>
              <a:pPr>
                <a:defRPr/>
              </a:pPr>
              <a:t>50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0">
                                            <p:txEl>
                                              <p:pRg st="0" end="0"/>
                                            </p:txEl>
                                          </p:spTgt>
                                        </p:tgtEl>
                                        <p:attrNameLst>
                                          <p:attrName>style.visibility</p:attrName>
                                        </p:attrNameLst>
                                      </p:cBhvr>
                                      <p:to>
                                        <p:strVal val="visible"/>
                                      </p:to>
                                    </p:set>
                                    <p:animEffect transition="in" filter="fade">
                                      <p:cBhvr>
                                        <p:cTn id="7" dur="500"/>
                                        <p:tgtEl>
                                          <p:spTgt spid="157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73062" name="Rectangle 6">
            <a:extLst>
              <a:ext uri="{FF2B5EF4-FFF2-40B4-BE49-F238E27FC236}">
                <a16:creationId xmlns:a16="http://schemas.microsoft.com/office/drawing/2014/main" id="{844A6A51-B3E3-44DE-BE20-2B5C6F69A6B7}"/>
              </a:ext>
            </a:extLst>
          </p:cNvPr>
          <p:cNvSpPr>
            <a:spLocks noGrp="1" noChangeArrowheads="1"/>
          </p:cNvSpPr>
          <p:nvPr>
            <p:ph type="body" sz="half" idx="2"/>
          </p:nvPr>
        </p:nvSpPr>
        <p:spPr>
          <a:xfrm>
            <a:off x="5029200" y="1447800"/>
            <a:ext cx="3886200" cy="4495800"/>
          </a:xfrm>
        </p:spPr>
        <p:txBody>
          <a:bodyPr/>
          <a:lstStyle/>
          <a:p>
            <a:pPr eaLnBrk="1" hangingPunct="1">
              <a:lnSpc>
                <a:spcPct val="90000"/>
              </a:lnSpc>
              <a:buNone/>
              <a:defRPr/>
            </a:pPr>
            <a:r>
              <a:rPr lang="es-ES" altLang="en-US" sz="2400" dirty="0">
                <a:solidFill>
                  <a:schemeClr val="folHlink"/>
                </a:solidFill>
              </a:rPr>
              <a:t>Este fragmento de la epopeya de Gilgamesh encontrada en </a:t>
            </a:r>
            <a:r>
              <a:rPr lang="es-ES" altLang="en-US" sz="2400" dirty="0" err="1">
                <a:solidFill>
                  <a:schemeClr val="folHlink"/>
                </a:solidFill>
              </a:rPr>
              <a:t>Meguido</a:t>
            </a:r>
            <a:r>
              <a:rPr lang="es-ES" altLang="en-US" sz="2400" dirty="0">
                <a:solidFill>
                  <a:schemeClr val="folHlink"/>
                </a:solidFill>
              </a:rPr>
              <a:t> en la década de 1950 verifica que la historia de la inundación mesopotámica se conocía en Canaán, adonde iban los israelitas. Data del siglo XIV a. C.</a:t>
            </a:r>
          </a:p>
          <a:p>
            <a:pPr eaLnBrk="1" hangingPunct="1">
              <a:lnSpc>
                <a:spcPct val="90000"/>
              </a:lnSpc>
              <a:buNone/>
              <a:defRPr/>
            </a:pPr>
            <a:r>
              <a:rPr lang="es-ES" altLang="en-US" sz="2400" dirty="0">
                <a:solidFill>
                  <a:schemeClr val="folHlink"/>
                </a:solidFill>
              </a:rPr>
              <a:t>Por lo tanto, se subraya la importancia del correctivo bíblico.</a:t>
            </a:r>
            <a:endParaRPr lang="en-US" altLang="en-US" sz="2400" dirty="0">
              <a:solidFill>
                <a:schemeClr val="folHlink"/>
              </a:solidFill>
            </a:endParaRPr>
          </a:p>
        </p:txBody>
      </p:sp>
      <p:pic>
        <p:nvPicPr>
          <p:cNvPr id="55299" name="Picture 7" descr="AIS36">
            <a:extLst>
              <a:ext uri="{FF2B5EF4-FFF2-40B4-BE49-F238E27FC236}">
                <a16:creationId xmlns:a16="http://schemas.microsoft.com/office/drawing/2014/main" id="{C0D66A44-6B19-4BD6-AFC6-58C629139E9B}"/>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t="-2710"/>
          <a:stretch>
            <a:fillRect/>
          </a:stretch>
        </p:blipFill>
        <p:spPr>
          <a:xfrm>
            <a:off x="277813" y="914400"/>
            <a:ext cx="4598987"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Text Box 8">
            <a:extLst>
              <a:ext uri="{FF2B5EF4-FFF2-40B4-BE49-F238E27FC236}">
                <a16:creationId xmlns:a16="http://schemas.microsoft.com/office/drawing/2014/main" id="{4C92BFF6-40BD-4558-9A9C-1513C835701A}"/>
              </a:ext>
            </a:extLst>
          </p:cNvPr>
          <p:cNvSpPr txBox="1">
            <a:spLocks noChangeArrowheads="1"/>
          </p:cNvSpPr>
          <p:nvPr/>
        </p:nvSpPr>
        <p:spPr bwMode="auto">
          <a:xfrm>
            <a:off x="152400" y="152400"/>
            <a:ext cx="586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4000" dirty="0">
                <a:solidFill>
                  <a:srgbClr val="33CC33"/>
                </a:solidFill>
                <a:latin typeface="Georgia" panose="02040502050405020303" pitchFamily="18" charset="0"/>
              </a:rPr>
              <a:t>Gilgamesh </a:t>
            </a:r>
            <a:r>
              <a:rPr lang="en-US" altLang="en-US" sz="4000" dirty="0" err="1">
                <a:solidFill>
                  <a:srgbClr val="33CC33"/>
                </a:solidFill>
                <a:latin typeface="Georgia" panose="02040502050405020303" pitchFamily="18" charset="0"/>
              </a:rPr>
              <a:t>en</a:t>
            </a:r>
            <a:r>
              <a:rPr lang="en-US" altLang="en-US" sz="4000" dirty="0">
                <a:solidFill>
                  <a:srgbClr val="33CC33"/>
                </a:solidFill>
                <a:latin typeface="Georgia" panose="02040502050405020303" pitchFamily="18" charset="0"/>
              </a:rPr>
              <a:t> Galilea</a:t>
            </a:r>
          </a:p>
        </p:txBody>
      </p:sp>
      <p:sp>
        <p:nvSpPr>
          <p:cNvPr id="2" name="Slide Number Placeholder 1">
            <a:extLst>
              <a:ext uri="{FF2B5EF4-FFF2-40B4-BE49-F238E27FC236}">
                <a16:creationId xmlns:a16="http://schemas.microsoft.com/office/drawing/2014/main" id="{F638BCF6-5226-48E8-9179-5E21303C4B85}"/>
              </a:ext>
            </a:extLst>
          </p:cNvPr>
          <p:cNvSpPr>
            <a:spLocks noGrp="1"/>
          </p:cNvSpPr>
          <p:nvPr>
            <p:ph type="sldNum" sz="quarter" idx="12"/>
          </p:nvPr>
        </p:nvSpPr>
        <p:spPr/>
        <p:txBody>
          <a:bodyPr/>
          <a:lstStyle/>
          <a:p>
            <a:pPr>
              <a:defRPr/>
            </a:pPr>
            <a:fld id="{03E0605D-FA74-4C0A-A245-AB43C44E1645}" type="slidenum">
              <a:rPr lang="en-US" altLang="en-US" smtClean="0"/>
              <a:pPr>
                <a:defRPr/>
              </a:pPr>
              <a:t>51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062">
                                            <p:txEl>
                                              <p:pRg st="0" end="0"/>
                                            </p:txEl>
                                          </p:spTgt>
                                        </p:tgtEl>
                                        <p:attrNameLst>
                                          <p:attrName>style.visibility</p:attrName>
                                        </p:attrNameLst>
                                      </p:cBhvr>
                                      <p:to>
                                        <p:strVal val="visible"/>
                                      </p:to>
                                    </p:set>
                                    <p:animEffect transition="in" filter="fade">
                                      <p:cBhvr>
                                        <p:cTn id="7" dur="500"/>
                                        <p:tgtEl>
                                          <p:spTgt spid="173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062">
                                            <p:txEl>
                                              <p:pRg st="1" end="1"/>
                                            </p:txEl>
                                          </p:spTgt>
                                        </p:tgtEl>
                                        <p:attrNameLst>
                                          <p:attrName>style.visibility</p:attrName>
                                        </p:attrNameLst>
                                      </p:cBhvr>
                                      <p:to>
                                        <p:strVal val="visible"/>
                                      </p:to>
                                    </p:set>
                                    <p:animEffect transition="in" filter="fade">
                                      <p:cBhvr>
                                        <p:cTn id="12" dur="500"/>
                                        <p:tgtEl>
                                          <p:spTgt spid="1730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E548B3D3-7467-4959-9AE5-686699C082F0}"/>
              </a:ext>
            </a:extLst>
          </p:cNvPr>
          <p:cNvSpPr>
            <a:spLocks noGrp="1" noChangeArrowheads="1"/>
          </p:cNvSpPr>
          <p:nvPr>
            <p:ph type="title"/>
          </p:nvPr>
        </p:nvSpPr>
        <p:spPr>
          <a:xfrm>
            <a:off x="457200" y="72571"/>
            <a:ext cx="8686800" cy="1139825"/>
          </a:xfrm>
        </p:spPr>
        <p:txBody>
          <a:bodyPr/>
          <a:lstStyle/>
          <a:p>
            <a:pPr eaLnBrk="1" hangingPunct="1">
              <a:defRPr/>
            </a:pPr>
            <a:r>
              <a:rPr lang="en-US" altLang="en-US" sz="3600" dirty="0">
                <a:solidFill>
                  <a:srgbClr val="F63B00"/>
                </a:solidFill>
                <a:latin typeface="Eras Bold ITC" pitchFamily="34" charset="0"/>
              </a:rPr>
              <a:t>El Grado del </a:t>
            </a:r>
            <a:r>
              <a:rPr lang="en-US" altLang="en-US" sz="3600" dirty="0" err="1">
                <a:solidFill>
                  <a:srgbClr val="F63B00"/>
                </a:solidFill>
                <a:latin typeface="Eras Bold ITC" pitchFamily="34" charset="0"/>
              </a:rPr>
              <a:t>Diluvio</a:t>
            </a:r>
            <a:endParaRPr lang="en-US" altLang="en-US" sz="3600" dirty="0">
              <a:solidFill>
                <a:srgbClr val="F63B00"/>
              </a:solidFill>
              <a:latin typeface="Eras Bold ITC" pitchFamily="34" charset="0"/>
            </a:endParaRPr>
          </a:p>
        </p:txBody>
      </p:sp>
      <p:sp>
        <p:nvSpPr>
          <p:cNvPr id="159747" name="Rectangle 3">
            <a:extLst>
              <a:ext uri="{FF2B5EF4-FFF2-40B4-BE49-F238E27FC236}">
                <a16:creationId xmlns:a16="http://schemas.microsoft.com/office/drawing/2014/main" id="{B6A4ED4D-F5A4-47EA-B7D1-C9CFA389C21A}"/>
              </a:ext>
            </a:extLst>
          </p:cNvPr>
          <p:cNvSpPr>
            <a:spLocks noGrp="1" noChangeArrowheads="1"/>
          </p:cNvSpPr>
          <p:nvPr>
            <p:ph type="body" idx="1"/>
          </p:nvPr>
        </p:nvSpPr>
        <p:spPr>
          <a:xfrm>
            <a:off x="381000" y="952500"/>
            <a:ext cx="8382000" cy="4953000"/>
          </a:xfrm>
        </p:spPr>
        <p:txBody>
          <a:bodyPr/>
          <a:lstStyle/>
          <a:p>
            <a:pPr eaLnBrk="1" hangingPunct="1">
              <a:buNone/>
              <a:defRPr/>
            </a:pPr>
            <a:r>
              <a:rPr lang="es-ES" altLang="en-US" sz="2400" dirty="0">
                <a:solidFill>
                  <a:srgbClr val="FF9900"/>
                </a:solidFill>
                <a:latin typeface="Eras Demi ITC" pitchFamily="34" charset="0"/>
              </a:rPr>
              <a:t>Una de las preguntas relacionadas con la ciencia sobre el Gran Diluvio es ¿hasta dónde se extendió?</a:t>
            </a:r>
          </a:p>
          <a:p>
            <a:pPr eaLnBrk="1" hangingPunct="1">
              <a:buNone/>
              <a:defRPr/>
            </a:pPr>
            <a:r>
              <a:rPr lang="es-ES" altLang="en-US" sz="2400" i="1" dirty="0">
                <a:solidFill>
                  <a:srgbClr val="FFFF99"/>
                </a:solidFill>
              </a:rPr>
              <a:t>Tradicionalmente, la mayoría de los cristianos han considerado que la inundación es universal, es decir, que cubre todo el mundo.</a:t>
            </a:r>
            <a:endParaRPr lang="es-ES" altLang="en-US" sz="2000" b="1" i="1" dirty="0">
              <a:latin typeface="Arial Narrow" panose="020B0606020202030204" pitchFamily="34" charset="0"/>
            </a:endParaRPr>
          </a:p>
          <a:p>
            <a:pPr lvl="1" eaLnBrk="1" hangingPunct="1">
              <a:defRPr/>
            </a:pPr>
            <a:r>
              <a:rPr lang="es-ES" altLang="en-US" sz="2000" b="1" i="1" dirty="0">
                <a:latin typeface="Arial Narrow" panose="020B0606020202030204" pitchFamily="34" charset="0"/>
              </a:rPr>
              <a:t>Aquí, la inundación aniquiló a todos los humanos y animales terrestres, excepto a Noé y su carga.</a:t>
            </a:r>
          </a:p>
          <a:p>
            <a:pPr lvl="1" eaLnBrk="1" hangingPunct="1">
              <a:defRPr/>
            </a:pPr>
            <a:r>
              <a:rPr lang="es-ES" altLang="en-US" sz="2000" b="1" i="1" dirty="0">
                <a:latin typeface="Arial Narrow" panose="020B0606020202030204" pitchFamily="34" charset="0"/>
              </a:rPr>
              <a:t>Todos los diversos fenómenos geológicos de la tierra derivan de esta catástrofe global (creacionismo de la tierra joven).</a:t>
            </a:r>
          </a:p>
          <a:p>
            <a:pPr marL="57150" indent="0" eaLnBrk="1" hangingPunct="1">
              <a:buNone/>
              <a:defRPr/>
            </a:pPr>
            <a:r>
              <a:rPr lang="es-ES" altLang="en-US" sz="2400" i="1" dirty="0">
                <a:solidFill>
                  <a:srgbClr val="FFFF99"/>
                </a:solidFill>
              </a:rPr>
              <a:t>Sin embargo, hay problemas logísticos con una inundación universal que no se resuelven fácilmente.</a:t>
            </a:r>
            <a:endParaRPr lang="es-ES" altLang="en-US" sz="2000" b="1" i="1" dirty="0">
              <a:latin typeface="Arial Narrow" panose="020B0606020202030204" pitchFamily="34" charset="0"/>
            </a:endParaRPr>
          </a:p>
          <a:p>
            <a:pPr lvl="1" eaLnBrk="1" hangingPunct="1">
              <a:defRPr/>
            </a:pPr>
            <a:r>
              <a:rPr lang="es-ES" altLang="en-US" sz="2000" b="1" i="1" dirty="0">
                <a:latin typeface="Arial Narrow" panose="020B0606020202030204" pitchFamily="34" charset="0"/>
              </a:rPr>
              <a:t>Por lo tanto, se ha propuesto una inundación más limitada que busca hacer justicia a los problemas científicos, así como permanecer fiel al texto bíblico.</a:t>
            </a:r>
          </a:p>
          <a:p>
            <a:pPr lvl="1" eaLnBrk="1" hangingPunct="1">
              <a:defRPr/>
            </a:pPr>
            <a:r>
              <a:rPr lang="es-ES" altLang="en-US" sz="2000" b="1" i="1" dirty="0">
                <a:latin typeface="Arial Narrow" panose="020B0606020202030204" pitchFamily="34" charset="0"/>
              </a:rPr>
              <a:t>La inundación limitada es más compatible con el viejo creacionismo de la tierra.</a:t>
            </a:r>
            <a:endParaRPr lang="en-US" altLang="en-US" sz="20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0880F91F-C14D-415E-8857-A55AD9EBBD8F}"/>
              </a:ext>
            </a:extLst>
          </p:cNvPr>
          <p:cNvSpPr>
            <a:spLocks noGrp="1"/>
          </p:cNvSpPr>
          <p:nvPr>
            <p:ph type="sldNum" sz="quarter" idx="12"/>
          </p:nvPr>
        </p:nvSpPr>
        <p:spPr/>
        <p:txBody>
          <a:bodyPr/>
          <a:lstStyle/>
          <a:p>
            <a:pPr>
              <a:defRPr/>
            </a:pPr>
            <a:fld id="{57D2A87D-04F7-44AB-9D49-C57685ED0B21}" type="slidenum">
              <a:rPr lang="en-US" altLang="en-US" smtClean="0"/>
              <a:pPr>
                <a:defRPr/>
              </a:pPr>
              <a:t>52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anim calcmode="lin" valueType="num">
                                      <p:cBhvr additive="base">
                                        <p:cTn id="19"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47">
                                            <p:txEl>
                                              <p:pRg st="2" end="2"/>
                                            </p:txEl>
                                          </p:spTgt>
                                        </p:tgtEl>
                                        <p:attrNameLst>
                                          <p:attrName>style.visibility</p:attrName>
                                        </p:attrNameLst>
                                      </p:cBhvr>
                                      <p:to>
                                        <p:strVal val="visible"/>
                                      </p:to>
                                    </p:set>
                                    <p:anim calcmode="lin" valueType="num">
                                      <p:cBhvr additive="base">
                                        <p:cTn id="25"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anim calcmode="lin" valueType="num">
                                      <p:cBhvr additive="base">
                                        <p:cTn id="31" dur="5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9747">
                                            <p:txEl>
                                              <p:pRg st="6" end="6"/>
                                            </p:txEl>
                                          </p:spTgt>
                                        </p:tgtEl>
                                        <p:attrNameLst>
                                          <p:attrName>style.visibility</p:attrName>
                                        </p:attrNameLst>
                                      </p:cBhvr>
                                      <p:to>
                                        <p:strVal val="visible"/>
                                      </p:to>
                                    </p:set>
                                    <p:anim calcmode="lin" valueType="num">
                                      <p:cBhvr additive="base">
                                        <p:cTn id="37" dur="500" fill="hold"/>
                                        <p:tgtEl>
                                          <p:spTgt spid="1597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9747">
                                            <p:txEl>
                                              <p:pRg st="5" end="5"/>
                                            </p:txEl>
                                          </p:spTgt>
                                        </p:tgtEl>
                                        <p:attrNameLst>
                                          <p:attrName>style.visibility</p:attrName>
                                        </p:attrNameLst>
                                      </p:cBhvr>
                                      <p:to>
                                        <p:strVal val="visible"/>
                                      </p:to>
                                    </p:set>
                                    <p:anim calcmode="lin" valueType="num">
                                      <p:cBhvr additive="base">
                                        <p:cTn id="43" dur="500" fill="hold"/>
                                        <p:tgtEl>
                                          <p:spTgt spid="15974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9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AAE4BC0A-8336-4922-BDAF-531D812A6527}"/>
              </a:ext>
            </a:extLst>
          </p:cNvPr>
          <p:cNvSpPr>
            <a:spLocks noGrp="1" noChangeArrowheads="1"/>
          </p:cNvSpPr>
          <p:nvPr>
            <p:ph type="title"/>
          </p:nvPr>
        </p:nvSpPr>
        <p:spPr>
          <a:xfrm>
            <a:off x="457200" y="277813"/>
            <a:ext cx="8229600" cy="1139825"/>
          </a:xfrm>
        </p:spPr>
        <p:txBody>
          <a:bodyPr/>
          <a:lstStyle/>
          <a:p>
            <a:pPr eaLnBrk="1" hangingPunct="1">
              <a:defRPr/>
            </a:pPr>
            <a:r>
              <a:rPr lang="es-ES" altLang="en-US" sz="4000" dirty="0">
                <a:solidFill>
                  <a:srgbClr val="33CC33"/>
                </a:solidFill>
                <a:latin typeface="Georgia" panose="02040502050405020303" pitchFamily="18" charset="0"/>
              </a:rPr>
              <a:t>Problemas Logísticos con una Inundación Universal</a:t>
            </a:r>
          </a:p>
        </p:txBody>
      </p:sp>
      <p:sp>
        <p:nvSpPr>
          <p:cNvPr id="160771" name="Rectangle 3">
            <a:extLst>
              <a:ext uri="{FF2B5EF4-FFF2-40B4-BE49-F238E27FC236}">
                <a16:creationId xmlns:a16="http://schemas.microsoft.com/office/drawing/2014/main" id="{C720EEF9-748E-41C3-85D8-015D9A248616}"/>
              </a:ext>
            </a:extLst>
          </p:cNvPr>
          <p:cNvSpPr>
            <a:spLocks noGrp="1" noChangeArrowheads="1"/>
          </p:cNvSpPr>
          <p:nvPr>
            <p:ph type="body" idx="1"/>
          </p:nvPr>
        </p:nvSpPr>
        <p:spPr>
          <a:xfrm>
            <a:off x="228600" y="1600200"/>
            <a:ext cx="8763000" cy="5029200"/>
          </a:xfrm>
        </p:spPr>
        <p:txBody>
          <a:bodyPr/>
          <a:lstStyle/>
          <a:p>
            <a:pPr eaLnBrk="1" hangingPunct="1">
              <a:lnSpc>
                <a:spcPct val="90000"/>
              </a:lnSpc>
              <a:buNone/>
              <a:defRPr/>
            </a:pPr>
            <a:r>
              <a:rPr lang="es-ES" altLang="en-US" sz="2000" b="1" dirty="0">
                <a:solidFill>
                  <a:srgbClr val="FFFF99"/>
                </a:solidFill>
              </a:rPr>
              <a:t>El estrato geológico tal como lo conocemos no encaja con una inundación universal.</a:t>
            </a:r>
          </a:p>
          <a:p>
            <a:pPr eaLnBrk="1" hangingPunct="1">
              <a:lnSpc>
                <a:spcPct val="90000"/>
              </a:lnSpc>
              <a:buNone/>
              <a:defRPr/>
            </a:pPr>
            <a:r>
              <a:rPr lang="es-ES" altLang="en-US" sz="2000" b="1" dirty="0">
                <a:solidFill>
                  <a:srgbClr val="FFFF99"/>
                </a:solidFill>
              </a:rPr>
              <a:t>Suficiente agua para cubrir el Himalaya (aproximadamente 6 millas de profundidad desde el nivel del mar) requeriría ocho veces más agua de la que contiene nuestro planeta.</a:t>
            </a:r>
          </a:p>
          <a:p>
            <a:pPr eaLnBrk="1" hangingPunct="1">
              <a:lnSpc>
                <a:spcPct val="90000"/>
              </a:lnSpc>
              <a:buNone/>
              <a:defRPr/>
            </a:pPr>
            <a:r>
              <a:rPr lang="es-ES" altLang="en-US" sz="2000" b="1" dirty="0">
                <a:solidFill>
                  <a:srgbClr val="FFFF99"/>
                </a:solidFill>
              </a:rPr>
              <a:t>Librar la tierra de esta gran cantidad de agua habría requerido un milagro tan grande como proporcionarlo.</a:t>
            </a:r>
          </a:p>
          <a:p>
            <a:pPr eaLnBrk="1" hangingPunct="1">
              <a:lnSpc>
                <a:spcPct val="90000"/>
              </a:lnSpc>
              <a:buNone/>
              <a:defRPr/>
            </a:pPr>
            <a:r>
              <a:rPr lang="es-ES" altLang="en-US" sz="2000" b="1" dirty="0">
                <a:solidFill>
                  <a:srgbClr val="FFFF99"/>
                </a:solidFill>
              </a:rPr>
              <a:t>Ni la vida vegetal ni la vida de los peces podrían haber sobrevivido a las concentraciones salinas extendidas a medida que el océano y el agua dulce se mezclaron.</a:t>
            </a:r>
          </a:p>
          <a:p>
            <a:pPr eaLnBrk="1" hangingPunct="1">
              <a:lnSpc>
                <a:spcPct val="90000"/>
              </a:lnSpc>
              <a:buNone/>
              <a:defRPr/>
            </a:pPr>
            <a:r>
              <a:rPr lang="es-ES" altLang="en-US" sz="2000" b="1" dirty="0">
                <a:solidFill>
                  <a:srgbClr val="FFFF99"/>
                </a:solidFill>
              </a:rPr>
              <a:t>El aumento de la masa de la Tierra (en una capa de agua de seis millas de profundidad) habría causado perturbaciones astronómicas ahora detectables (pero no hay evidencia).</a:t>
            </a:r>
          </a:p>
          <a:p>
            <a:pPr eaLnBrk="1" hangingPunct="1">
              <a:lnSpc>
                <a:spcPct val="90000"/>
              </a:lnSpc>
              <a:buNone/>
              <a:defRPr/>
            </a:pPr>
            <a:r>
              <a:rPr lang="es-ES" altLang="en-US" sz="2000" b="1" dirty="0">
                <a:solidFill>
                  <a:srgbClr val="FFFF99"/>
                </a:solidFill>
              </a:rPr>
              <a:t>La tarea de alimentar y cuidar a los representantes de todas las especies del mundo habría sido astronómica.</a:t>
            </a:r>
            <a:endParaRPr lang="en-US" altLang="en-US" sz="2000" b="1" dirty="0">
              <a:solidFill>
                <a:srgbClr val="FFFF99"/>
              </a:solidFill>
            </a:endParaRPr>
          </a:p>
          <a:p>
            <a:pPr eaLnBrk="1" hangingPunct="1">
              <a:lnSpc>
                <a:spcPct val="90000"/>
              </a:lnSpc>
              <a:buFont typeface="Wingdings" panose="05000000000000000000" pitchFamily="2" charset="2"/>
              <a:buNone/>
              <a:defRPr/>
            </a:pPr>
            <a:r>
              <a:rPr lang="en-US" altLang="en-US" sz="2000" dirty="0">
                <a:latin typeface="Arial Narrow" panose="020B0606020202030204" pitchFamily="34" charset="0"/>
              </a:rPr>
              <a:t>Bernard Ramm, </a:t>
            </a:r>
            <a:r>
              <a:rPr lang="en-US" altLang="en-US" sz="2000" i="1" dirty="0">
                <a:latin typeface="Arial Narrow" panose="020B0606020202030204" pitchFamily="34" charset="0"/>
              </a:rPr>
              <a:t>The Christian Approach to Science and Scripture</a:t>
            </a:r>
            <a:r>
              <a:rPr lang="en-US" altLang="en-US" sz="2000" dirty="0">
                <a:latin typeface="Arial Narrow" panose="020B0606020202030204" pitchFamily="34" charset="0"/>
              </a:rPr>
              <a:t> (Eerdmans), pp. 163-168.</a:t>
            </a:r>
          </a:p>
        </p:txBody>
      </p:sp>
      <p:sp>
        <p:nvSpPr>
          <p:cNvPr id="2" name="Slide Number Placeholder 1">
            <a:extLst>
              <a:ext uri="{FF2B5EF4-FFF2-40B4-BE49-F238E27FC236}">
                <a16:creationId xmlns:a16="http://schemas.microsoft.com/office/drawing/2014/main" id="{4348FD2C-E750-4C3F-AA92-FB61A99C4A58}"/>
              </a:ext>
            </a:extLst>
          </p:cNvPr>
          <p:cNvSpPr>
            <a:spLocks noGrp="1"/>
          </p:cNvSpPr>
          <p:nvPr>
            <p:ph type="sldNum" sz="quarter" idx="12"/>
          </p:nvPr>
        </p:nvSpPr>
        <p:spPr/>
        <p:txBody>
          <a:bodyPr/>
          <a:lstStyle/>
          <a:p>
            <a:pPr>
              <a:defRPr/>
            </a:pPr>
            <a:fld id="{5C346F23-EE8E-4CE6-BCA1-C10F1C376C3E}" type="slidenum">
              <a:rPr lang="en-US" altLang="en-US" smtClean="0"/>
              <a:pPr>
                <a:defRPr/>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2B9EC8AC-E4F0-4DC7-B3B9-590BA0455206}"/>
              </a:ext>
            </a:extLst>
          </p:cNvPr>
          <p:cNvSpPr>
            <a:spLocks noGrp="1" noChangeArrowheads="1"/>
          </p:cNvSpPr>
          <p:nvPr>
            <p:ph type="title"/>
          </p:nvPr>
        </p:nvSpPr>
        <p:spPr/>
        <p:txBody>
          <a:bodyPr/>
          <a:lstStyle/>
          <a:p>
            <a:pPr eaLnBrk="1" hangingPunct="1">
              <a:defRPr/>
            </a:pPr>
            <a:r>
              <a:rPr lang="es-ES" altLang="en-US" dirty="0">
                <a:solidFill>
                  <a:srgbClr val="33CC33"/>
                </a:solidFill>
                <a:latin typeface="Georgia" panose="02040502050405020303" pitchFamily="18" charset="0"/>
              </a:rPr>
              <a:t>La Teoría de un Diluvio Local</a:t>
            </a:r>
          </a:p>
        </p:txBody>
      </p:sp>
      <p:sp>
        <p:nvSpPr>
          <p:cNvPr id="161795" name="Rectangle 3">
            <a:extLst>
              <a:ext uri="{FF2B5EF4-FFF2-40B4-BE49-F238E27FC236}">
                <a16:creationId xmlns:a16="http://schemas.microsoft.com/office/drawing/2014/main" id="{F13242A6-D3CE-45CB-B18A-288F64DACB12}"/>
              </a:ext>
            </a:extLst>
          </p:cNvPr>
          <p:cNvSpPr>
            <a:spLocks noGrp="1" noChangeArrowheads="1"/>
          </p:cNvSpPr>
          <p:nvPr>
            <p:ph type="body" idx="1"/>
          </p:nvPr>
        </p:nvSpPr>
        <p:spPr/>
        <p:txBody>
          <a:bodyPr/>
          <a:lstStyle/>
          <a:p>
            <a:pPr eaLnBrk="1" hangingPunct="1">
              <a:buNone/>
              <a:defRPr/>
            </a:pPr>
            <a:r>
              <a:rPr lang="es-ES" altLang="en-US" sz="2800" dirty="0">
                <a:solidFill>
                  <a:srgbClr val="FFFF99"/>
                </a:solidFill>
              </a:rPr>
              <a:t>Aquí, la inundación del Génesis fue más probable un diluvio de severidad incomparable en el área de Mesopotamia (pero no cubrió el globo).</a:t>
            </a:r>
          </a:p>
          <a:p>
            <a:pPr eaLnBrk="1" hangingPunct="1">
              <a:defRPr/>
            </a:pPr>
            <a:r>
              <a:rPr lang="es-ES" altLang="en-US" sz="2400" i="1" dirty="0">
                <a:latin typeface="Arial Narrow" panose="020B0606020202030204" pitchFamily="34" charset="0"/>
              </a:rPr>
              <a:t>El lenguaje del Génesis es fenomenológico, no científico (es decir, describe cómo apareció la inundación desde un punto de vista limitado).</a:t>
            </a:r>
          </a:p>
          <a:p>
            <a:pPr eaLnBrk="1" hangingPunct="1">
              <a:defRPr/>
            </a:pPr>
            <a:r>
              <a:rPr lang="en-US" altLang="en-US" sz="2400" i="1" dirty="0">
                <a:latin typeface="Arial Narrow" panose="020B0606020202030204" pitchFamily="34" charset="0"/>
              </a:rPr>
              <a:t>La palabra </a:t>
            </a:r>
            <a:r>
              <a:rPr lang="en-US" altLang="en-US" sz="2400" i="1" dirty="0" err="1">
                <a:latin typeface="Arial Narrow" panose="020B0606020202030204" pitchFamily="34" charset="0"/>
              </a:rPr>
              <a:t>hebrea</a:t>
            </a:r>
            <a:r>
              <a:rPr lang="en-US" altLang="en-US" sz="2400" i="1" dirty="0">
                <a:latin typeface="Arial Narrow" panose="020B0606020202030204" pitchFamily="34" charset="0"/>
              </a:rPr>
              <a:t> </a:t>
            </a:r>
            <a:r>
              <a:rPr lang="en-US" altLang="en-US" sz="2400" dirty="0" err="1">
                <a:latin typeface="HebrewTh" pitchFamily="2" charset="0"/>
              </a:rPr>
              <a:t>Cr@x</a:t>
            </a:r>
            <a:r>
              <a:rPr lang="en-US" altLang="en-US" sz="2400" dirty="0">
                <a:latin typeface="HebrewTh" pitchFamily="2" charset="0"/>
              </a:rPr>
              <a:t>@</a:t>
            </a:r>
            <a:r>
              <a:rPr lang="en-US" altLang="en-US" sz="2400" i="1" dirty="0">
                <a:latin typeface="Arial Narrow" panose="020B0606020202030204" pitchFamily="34" charset="0"/>
              </a:rPr>
              <a:t> (= </a:t>
            </a:r>
            <a:r>
              <a:rPr lang="es-ES" altLang="en-US" sz="2400" i="1" dirty="0">
                <a:latin typeface="Arial Narrow" panose="020B0606020202030204" pitchFamily="34" charset="0"/>
              </a:rPr>
              <a:t>terreno, tierra) no necesita referirse al globo sino al territorio o tierra visible (por ejemplo, como en Génesis 42: 6). La palabra hebrea</a:t>
            </a:r>
            <a:r>
              <a:rPr lang="en-US" altLang="en-US" sz="2400" i="1" dirty="0">
                <a:latin typeface="Arial Narrow" panose="020B0606020202030204" pitchFamily="34" charset="0"/>
              </a:rPr>
              <a:t> </a:t>
            </a:r>
            <a:r>
              <a:rPr lang="en-US" altLang="en-US" sz="2400" dirty="0" err="1">
                <a:latin typeface="HebrewTh" pitchFamily="2" charset="0"/>
              </a:rPr>
              <a:t>lbeta</a:t>
            </a:r>
            <a:r>
              <a:rPr lang="en-US" altLang="en-US" sz="2400" i="1" dirty="0">
                <a:latin typeface="Arial Narrow" panose="020B0606020202030204" pitchFamily="34" charset="0"/>
              </a:rPr>
              <a:t> (= </a:t>
            </a:r>
            <a:r>
              <a:rPr lang="es-ES" altLang="en-US" sz="2400" i="1" dirty="0">
                <a:latin typeface="Arial Narrow" panose="020B0606020202030204" pitchFamily="34" charset="0"/>
              </a:rPr>
              <a:t>el mundo entero) no se usa.</a:t>
            </a:r>
          </a:p>
          <a:p>
            <a:pPr eaLnBrk="1" hangingPunct="1">
              <a:defRPr/>
            </a:pPr>
            <a:endParaRPr lang="en-US" altLang="en-US" sz="24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89868DCF-85E6-4B23-88B9-19CB42E68117}"/>
              </a:ext>
            </a:extLst>
          </p:cNvPr>
          <p:cNvSpPr>
            <a:spLocks noGrp="1"/>
          </p:cNvSpPr>
          <p:nvPr>
            <p:ph type="sldNum" sz="quarter" idx="12"/>
          </p:nvPr>
        </p:nvSpPr>
        <p:spPr/>
        <p:txBody>
          <a:bodyPr/>
          <a:lstStyle/>
          <a:p>
            <a:pPr>
              <a:defRPr/>
            </a:pPr>
            <a:fld id="{D486EDDE-C77A-4736-9A7A-605F53B5A0BE}" type="slidenum">
              <a:rPr lang="en-US" altLang="en-US" smtClean="0"/>
              <a:pPr>
                <a:defRPr/>
              </a:pPr>
              <a:t>54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5">
                                            <p:txEl>
                                              <p:pRg st="2" end="2"/>
                                            </p:txEl>
                                          </p:spTgt>
                                        </p:tgtEl>
                                        <p:attrNameLst>
                                          <p:attrName>style.visibility</p:attrName>
                                        </p:attrNameLst>
                                      </p:cBhvr>
                                      <p:to>
                                        <p:strVal val="visible"/>
                                      </p:to>
                                    </p:set>
                                    <p:anim calcmode="lin" valueType="num">
                                      <p:cBhvr additive="base">
                                        <p:cTn id="13"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1795">
                                            <p:txEl>
                                              <p:pRg st="1" end="1"/>
                                            </p:txEl>
                                          </p:spTgt>
                                        </p:tgtEl>
                                        <p:attrNameLst>
                                          <p:attrName>style.visibility</p:attrName>
                                        </p:attrNameLst>
                                      </p:cBhvr>
                                      <p:to>
                                        <p:strVal val="visible"/>
                                      </p:to>
                                    </p:set>
                                    <p:anim calcmode="lin" valueType="num">
                                      <p:cBhvr additive="base">
                                        <p:cTn id="19"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12637F40-C73F-4277-A254-C1FDF54440EB}"/>
              </a:ext>
            </a:extLst>
          </p:cNvPr>
          <p:cNvSpPr>
            <a:spLocks noGrp="1" noChangeArrowheads="1"/>
          </p:cNvSpPr>
          <p:nvPr>
            <p:ph type="title"/>
          </p:nvPr>
        </p:nvSpPr>
        <p:spPr>
          <a:xfrm>
            <a:off x="304800" y="152400"/>
            <a:ext cx="8458200" cy="1189038"/>
          </a:xfrm>
        </p:spPr>
        <p:txBody>
          <a:bodyPr/>
          <a:lstStyle/>
          <a:p>
            <a:pPr eaLnBrk="1" hangingPunct="1">
              <a:defRPr/>
            </a:pPr>
            <a:r>
              <a:rPr lang="es-ES" altLang="en-US" sz="4000" dirty="0">
                <a:solidFill>
                  <a:srgbClr val="33CC33"/>
                </a:solidFill>
                <a:latin typeface="Georgia" panose="02040502050405020303" pitchFamily="18" charset="0"/>
              </a:rPr>
              <a:t>Objeciones a la Teoría de un Diluvio Local </a:t>
            </a:r>
          </a:p>
        </p:txBody>
      </p:sp>
      <p:sp>
        <p:nvSpPr>
          <p:cNvPr id="162819" name="Rectangle 3">
            <a:extLst>
              <a:ext uri="{FF2B5EF4-FFF2-40B4-BE49-F238E27FC236}">
                <a16:creationId xmlns:a16="http://schemas.microsoft.com/office/drawing/2014/main" id="{D306F2A0-848A-4387-9D67-48580EF62773}"/>
              </a:ext>
            </a:extLst>
          </p:cNvPr>
          <p:cNvSpPr>
            <a:spLocks noGrp="1" noChangeArrowheads="1"/>
          </p:cNvSpPr>
          <p:nvPr>
            <p:ph type="body" idx="1"/>
          </p:nvPr>
        </p:nvSpPr>
        <p:spPr>
          <a:xfrm>
            <a:off x="457200" y="1600200"/>
            <a:ext cx="8229600" cy="5029200"/>
          </a:xfrm>
        </p:spPr>
        <p:txBody>
          <a:bodyPr/>
          <a:lstStyle/>
          <a:p>
            <a:pPr eaLnBrk="1" hangingPunct="1">
              <a:lnSpc>
                <a:spcPct val="90000"/>
              </a:lnSpc>
              <a:buNone/>
              <a:defRPr/>
            </a:pPr>
            <a:r>
              <a:rPr lang="es-ES" altLang="en-US" sz="2800" dirty="0">
                <a:solidFill>
                  <a:srgbClr val="FFFF99"/>
                </a:solidFill>
              </a:rPr>
              <a:t>Si bien la teoría de las inundaciones locales alivia algunos problemas logísticos, deja otros tipos de problemas sin resolver.</a:t>
            </a:r>
            <a:endParaRPr lang="es-ES" altLang="en-US" sz="2400" i="1" dirty="0">
              <a:latin typeface="Arial Narrow" panose="020B0606020202030204" pitchFamily="34" charset="0"/>
            </a:endParaRPr>
          </a:p>
          <a:p>
            <a:pPr eaLnBrk="1" hangingPunct="1">
              <a:lnSpc>
                <a:spcPct val="90000"/>
              </a:lnSpc>
              <a:defRPr/>
            </a:pPr>
            <a:r>
              <a:rPr lang="es-ES" altLang="en-US" sz="2400" i="1" dirty="0">
                <a:latin typeface="Arial Narrow" panose="020B0606020202030204" pitchFamily="34" charset="0"/>
              </a:rPr>
              <a:t>Los humanos probablemente vivían fuera de Mesopotamia, y si es así, algunas personas que no sean Noé y su familia deben haber sobrevivido.</a:t>
            </a:r>
          </a:p>
          <a:p>
            <a:pPr eaLnBrk="1" hangingPunct="1">
              <a:lnSpc>
                <a:spcPct val="90000"/>
              </a:lnSpc>
              <a:defRPr/>
            </a:pPr>
            <a:r>
              <a:rPr lang="es-ES" altLang="en-US" sz="2400" i="1" dirty="0">
                <a:latin typeface="Arial Narrow" panose="020B0606020202030204" pitchFamily="34" charset="0"/>
              </a:rPr>
              <a:t>Las referencias del Nuevo Testamento al diluvio parecen suponer un diluvio universal (véase 2 P. 2: 5; 3: 6).</a:t>
            </a:r>
          </a:p>
          <a:p>
            <a:pPr eaLnBrk="1" hangingPunct="1">
              <a:lnSpc>
                <a:spcPct val="90000"/>
              </a:lnSpc>
              <a:defRPr/>
            </a:pPr>
            <a:r>
              <a:rPr lang="es-ES" altLang="en-US" sz="2400" i="1" dirty="0">
                <a:latin typeface="Arial Narrow" panose="020B0606020202030204" pitchFamily="34" charset="0"/>
              </a:rPr>
              <a:t>Se han descubierto historias de inundaciones en prácticamente todas las partes del mundo (más de 200), y si tienen un origen común, la inundación debe haber sido más allá de Mesopotamia.</a:t>
            </a:r>
          </a:p>
          <a:p>
            <a:pPr eaLnBrk="1" hangingPunct="1">
              <a:lnSpc>
                <a:spcPct val="90000"/>
              </a:lnSpc>
              <a:defRPr/>
            </a:pPr>
            <a:r>
              <a:rPr lang="es-ES" altLang="en-US" sz="2400" i="1" dirty="0">
                <a:latin typeface="Arial Narrow" panose="020B0606020202030204" pitchFamily="34" charset="0"/>
              </a:rPr>
              <a:t>Una inundación suficiente para cubrir las montañas de Ararat (casi 17,000 ’) difícilmente podría ser contenida en el valle de Mesopotamia. Mesopotamia no es una cuenca hermética.</a:t>
            </a:r>
            <a:endParaRPr lang="en-US" altLang="en-US" dirty="0"/>
          </a:p>
        </p:txBody>
      </p:sp>
      <p:sp>
        <p:nvSpPr>
          <p:cNvPr id="2" name="Slide Number Placeholder 1">
            <a:extLst>
              <a:ext uri="{FF2B5EF4-FFF2-40B4-BE49-F238E27FC236}">
                <a16:creationId xmlns:a16="http://schemas.microsoft.com/office/drawing/2014/main" id="{EC958CE9-3CC0-4558-AD11-437173C6F1E5}"/>
              </a:ext>
            </a:extLst>
          </p:cNvPr>
          <p:cNvSpPr>
            <a:spLocks noGrp="1"/>
          </p:cNvSpPr>
          <p:nvPr>
            <p:ph type="sldNum" sz="quarter" idx="12"/>
          </p:nvPr>
        </p:nvSpPr>
        <p:spPr/>
        <p:txBody>
          <a:bodyPr/>
          <a:lstStyle/>
          <a:p>
            <a:pPr>
              <a:defRPr/>
            </a:pPr>
            <a:fld id="{9A315CF1-C9C0-4E59-AFB8-467B8FD75A53}" type="slidenum">
              <a:rPr lang="en-US" altLang="en-US" smtClean="0"/>
              <a:pPr>
                <a:defRPr/>
              </a:pPr>
              <a:t>55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A4307D08-4AD6-4DD5-8AAA-4982F6481056}"/>
              </a:ext>
            </a:extLst>
          </p:cNvPr>
          <p:cNvSpPr>
            <a:spLocks noGrp="1" noChangeArrowheads="1"/>
          </p:cNvSpPr>
          <p:nvPr>
            <p:ph type="title"/>
          </p:nvPr>
        </p:nvSpPr>
        <p:spPr/>
        <p:txBody>
          <a:bodyPr/>
          <a:lstStyle/>
          <a:p>
            <a:pPr eaLnBrk="1" hangingPunct="1">
              <a:defRPr/>
            </a:pPr>
            <a:r>
              <a:rPr lang="es-ES" altLang="en-US" sz="3200" dirty="0">
                <a:solidFill>
                  <a:srgbClr val="F63B00"/>
                </a:solidFill>
                <a:latin typeface="Eras Bold ITC" pitchFamily="34" charset="0"/>
              </a:rPr>
              <a:t>Cuatro Cuestiones Principales Sobre El </a:t>
            </a:r>
            <a:r>
              <a:rPr lang="es-ES" altLang="en-US" sz="3200" dirty="0" err="1">
                <a:solidFill>
                  <a:srgbClr val="F63B00"/>
                </a:solidFill>
                <a:latin typeface="Eras Bold ITC" pitchFamily="34" charset="0"/>
              </a:rPr>
              <a:t>Diuluvio</a:t>
            </a:r>
            <a:r>
              <a:rPr lang="es-ES" altLang="en-US" sz="3200" dirty="0">
                <a:solidFill>
                  <a:srgbClr val="F63B00"/>
                </a:solidFill>
                <a:latin typeface="Eras Bold ITC" pitchFamily="34" charset="0"/>
              </a:rPr>
              <a:t> Continúan Siendo Debatidas</a:t>
            </a:r>
          </a:p>
        </p:txBody>
      </p:sp>
      <p:sp>
        <p:nvSpPr>
          <p:cNvPr id="163843" name="Rectangle 3">
            <a:extLst>
              <a:ext uri="{FF2B5EF4-FFF2-40B4-BE49-F238E27FC236}">
                <a16:creationId xmlns:a16="http://schemas.microsoft.com/office/drawing/2014/main" id="{DDE296CB-0FD3-4855-89BC-F587BD70FBA9}"/>
              </a:ext>
            </a:extLst>
          </p:cNvPr>
          <p:cNvSpPr>
            <a:spLocks noGrp="1" noChangeArrowheads="1"/>
          </p:cNvSpPr>
          <p:nvPr>
            <p:ph type="body" idx="1"/>
          </p:nvPr>
        </p:nvSpPr>
        <p:spPr>
          <a:xfrm>
            <a:off x="482600" y="1500528"/>
            <a:ext cx="8229600" cy="3048000"/>
          </a:xfrm>
        </p:spPr>
        <p:txBody>
          <a:bodyPr/>
          <a:lstStyle/>
          <a:p>
            <a:pPr eaLnBrk="1" hangingPunct="1">
              <a:lnSpc>
                <a:spcPct val="90000"/>
              </a:lnSpc>
              <a:defRPr/>
            </a:pPr>
            <a:r>
              <a:rPr lang="en-US" altLang="en-US" sz="2400" i="1" dirty="0">
                <a:solidFill>
                  <a:schemeClr val="hlink"/>
                </a:solidFill>
              </a:rPr>
              <a:t>El </a:t>
            </a:r>
            <a:r>
              <a:rPr lang="en-US" altLang="en-US" sz="2400" i="1" dirty="0" err="1">
                <a:solidFill>
                  <a:schemeClr val="hlink"/>
                </a:solidFill>
              </a:rPr>
              <a:t>alcance</a:t>
            </a:r>
            <a:r>
              <a:rPr lang="en-US" altLang="en-US" sz="2400" i="1" dirty="0">
                <a:solidFill>
                  <a:schemeClr val="hlink"/>
                </a:solidFill>
              </a:rPr>
              <a:t> del </a:t>
            </a:r>
            <a:r>
              <a:rPr lang="en-US" altLang="en-US" sz="2400" i="1" dirty="0" err="1">
                <a:solidFill>
                  <a:schemeClr val="hlink"/>
                </a:solidFill>
              </a:rPr>
              <a:t>diluvio</a:t>
            </a:r>
            <a:r>
              <a:rPr lang="en-US" altLang="en-US" sz="2400" i="1" dirty="0">
                <a:solidFill>
                  <a:schemeClr val="hlink"/>
                </a:solidFill>
              </a:rPr>
              <a:t> </a:t>
            </a:r>
            <a:r>
              <a:rPr lang="en-US" altLang="en-US" sz="2400" i="1" dirty="0"/>
              <a:t>(universal o local)</a:t>
            </a:r>
          </a:p>
          <a:p>
            <a:pPr eaLnBrk="1" hangingPunct="1">
              <a:lnSpc>
                <a:spcPct val="90000"/>
              </a:lnSpc>
              <a:defRPr/>
            </a:pPr>
            <a:r>
              <a:rPr lang="en-US" altLang="en-US" sz="2400" i="1" dirty="0">
                <a:solidFill>
                  <a:schemeClr val="hlink"/>
                </a:solidFill>
              </a:rPr>
              <a:t>La </a:t>
            </a:r>
            <a:r>
              <a:rPr lang="en-US" altLang="en-US" sz="2400" i="1" dirty="0" err="1">
                <a:solidFill>
                  <a:schemeClr val="hlink"/>
                </a:solidFill>
              </a:rPr>
              <a:t>fecha</a:t>
            </a:r>
            <a:r>
              <a:rPr lang="en-US" altLang="en-US" sz="2400" i="1" dirty="0">
                <a:solidFill>
                  <a:schemeClr val="hlink"/>
                </a:solidFill>
              </a:rPr>
              <a:t> del </a:t>
            </a:r>
            <a:r>
              <a:rPr lang="en-US" altLang="en-US" sz="2400" i="1" dirty="0" err="1">
                <a:solidFill>
                  <a:schemeClr val="hlink"/>
                </a:solidFill>
              </a:rPr>
              <a:t>diluvio</a:t>
            </a:r>
            <a:r>
              <a:rPr lang="en-US" altLang="en-US" sz="2400" i="1" dirty="0">
                <a:solidFill>
                  <a:schemeClr val="hlink"/>
                </a:solidFill>
              </a:rPr>
              <a:t> </a:t>
            </a:r>
            <a:r>
              <a:rPr lang="en-US" altLang="en-US" sz="2400" i="1" dirty="0"/>
              <a:t>(</a:t>
            </a:r>
            <a:r>
              <a:rPr lang="es-ES" altLang="en-US" sz="2400" i="1" dirty="0"/>
              <a:t>con evidencia sustancial de que los humanos cruzaron el Estrecho de Bering mucho antes del 20,000 AC)</a:t>
            </a:r>
          </a:p>
          <a:p>
            <a:pPr eaLnBrk="1" hangingPunct="1">
              <a:lnSpc>
                <a:spcPct val="90000"/>
              </a:lnSpc>
              <a:defRPr/>
            </a:pPr>
            <a:r>
              <a:rPr lang="en-US" altLang="en-US" sz="2400" i="1" dirty="0" err="1">
                <a:solidFill>
                  <a:schemeClr val="hlink"/>
                </a:solidFill>
              </a:rPr>
              <a:t>Geología</a:t>
            </a:r>
            <a:r>
              <a:rPr lang="en-US" altLang="en-US" sz="2400" i="1" dirty="0">
                <a:solidFill>
                  <a:schemeClr val="hlink"/>
                </a:solidFill>
              </a:rPr>
              <a:t> del </a:t>
            </a:r>
            <a:r>
              <a:rPr lang="en-US" altLang="en-US" sz="2400" i="1" dirty="0" err="1">
                <a:solidFill>
                  <a:schemeClr val="hlink"/>
                </a:solidFill>
              </a:rPr>
              <a:t>diluvio</a:t>
            </a:r>
            <a:r>
              <a:rPr lang="en-US" altLang="en-US" sz="2400" i="1" dirty="0">
                <a:solidFill>
                  <a:schemeClr val="hlink"/>
                </a:solidFill>
              </a:rPr>
              <a:t> </a:t>
            </a:r>
            <a:r>
              <a:rPr lang="en-US" altLang="en-US" sz="2400" i="1" dirty="0"/>
              <a:t>(</a:t>
            </a:r>
            <a:r>
              <a:rPr lang="es-ES" altLang="en-US" sz="2400" i="1" dirty="0"/>
              <a:t>el </a:t>
            </a:r>
            <a:r>
              <a:rPr lang="es-ES" altLang="en-US" sz="2400" i="1" dirty="0" err="1"/>
              <a:t>catastofismo</a:t>
            </a:r>
            <a:r>
              <a:rPr lang="es-ES" altLang="en-US" sz="2400" i="1" dirty="0"/>
              <a:t> es defendido por </a:t>
            </a:r>
            <a:r>
              <a:rPr lang="en-US" altLang="en-US" sz="2400" i="1" dirty="0"/>
              <a:t>Whitcomb &amp; Morris &amp; </a:t>
            </a:r>
            <a:r>
              <a:rPr lang="en-US" altLang="en-US" sz="2400" i="1" dirty="0" err="1"/>
              <a:t>Creación-Ciencia</a:t>
            </a:r>
            <a:r>
              <a:rPr lang="en-US" altLang="en-US" sz="2400" i="1" dirty="0"/>
              <a:t> y </a:t>
            </a:r>
            <a:r>
              <a:rPr lang="en-US" altLang="en-US" sz="2400" i="1" dirty="0" err="1"/>
              <a:t>desacreditado</a:t>
            </a:r>
            <a:r>
              <a:rPr lang="en-US" altLang="en-US" sz="2400" i="1" dirty="0"/>
              <a:t> por Davis Young y </a:t>
            </a:r>
            <a:r>
              <a:rPr lang="en-US" altLang="en-US" sz="2400" i="1" dirty="0" err="1"/>
              <a:t>otros</a:t>
            </a:r>
            <a:r>
              <a:rPr lang="en-US" altLang="en-US" sz="2400" i="1" dirty="0"/>
              <a:t> </a:t>
            </a:r>
            <a:r>
              <a:rPr lang="en-US" altLang="en-US" sz="2400" i="1" dirty="0" err="1"/>
              <a:t>geólogos</a:t>
            </a:r>
            <a:r>
              <a:rPr lang="en-US" altLang="en-US" sz="2400" i="1" dirty="0"/>
              <a:t> </a:t>
            </a:r>
            <a:r>
              <a:rPr lang="en-US" altLang="en-US" sz="2400" i="1" dirty="0" err="1"/>
              <a:t>evangélicos</a:t>
            </a:r>
            <a:r>
              <a:rPr lang="en-US" altLang="en-US" sz="2400" i="1" dirty="0"/>
              <a:t>)</a:t>
            </a:r>
          </a:p>
          <a:p>
            <a:pPr eaLnBrk="1" hangingPunct="1">
              <a:lnSpc>
                <a:spcPct val="90000"/>
              </a:lnSpc>
              <a:defRPr/>
            </a:pPr>
            <a:r>
              <a:rPr lang="en-US" altLang="en-US" sz="2400" i="1" dirty="0">
                <a:solidFill>
                  <a:schemeClr val="hlink"/>
                </a:solidFill>
              </a:rPr>
              <a:t>La </a:t>
            </a:r>
            <a:r>
              <a:rPr lang="en-US" altLang="en-US" sz="2400" i="1" dirty="0" err="1">
                <a:solidFill>
                  <a:schemeClr val="hlink"/>
                </a:solidFill>
              </a:rPr>
              <a:t>búsqueda</a:t>
            </a:r>
            <a:r>
              <a:rPr lang="en-US" altLang="en-US" sz="2400" i="1" dirty="0">
                <a:solidFill>
                  <a:schemeClr val="hlink"/>
                </a:solidFill>
              </a:rPr>
              <a:t> del </a:t>
            </a:r>
            <a:r>
              <a:rPr lang="en-US" altLang="en-US" sz="2400" i="1" dirty="0" err="1">
                <a:solidFill>
                  <a:schemeClr val="hlink"/>
                </a:solidFill>
              </a:rPr>
              <a:t>arca</a:t>
            </a:r>
            <a:r>
              <a:rPr lang="en-US" altLang="en-US" sz="2400" i="1" dirty="0">
                <a:solidFill>
                  <a:schemeClr val="hlink"/>
                </a:solidFill>
              </a:rPr>
              <a:t> </a:t>
            </a:r>
            <a:r>
              <a:rPr lang="en-US" altLang="en-US" sz="2400" i="1" dirty="0"/>
              <a:t>(</a:t>
            </a:r>
            <a:r>
              <a:rPr lang="es-ES" altLang="en-US" sz="2400" i="1" dirty="0"/>
              <a:t>aunque se han presentado varias afirmaciones, la evidencia es escasa y altamente cuestionable)</a:t>
            </a:r>
          </a:p>
          <a:p>
            <a:pPr eaLnBrk="1" hangingPunct="1">
              <a:lnSpc>
                <a:spcPct val="90000"/>
              </a:lnSpc>
              <a:defRPr/>
            </a:pPr>
            <a:endParaRPr lang="en-US" altLang="en-US" sz="2400" i="1" dirty="0"/>
          </a:p>
        </p:txBody>
      </p:sp>
      <p:sp>
        <p:nvSpPr>
          <p:cNvPr id="163844" name="Text Box 4">
            <a:extLst>
              <a:ext uri="{FF2B5EF4-FFF2-40B4-BE49-F238E27FC236}">
                <a16:creationId xmlns:a16="http://schemas.microsoft.com/office/drawing/2014/main" id="{BF937894-7946-4E76-88A2-ABD1E771FD82}"/>
              </a:ext>
            </a:extLst>
          </p:cNvPr>
          <p:cNvSpPr txBox="1">
            <a:spLocks noChangeArrowheads="1"/>
          </p:cNvSpPr>
          <p:nvPr/>
        </p:nvSpPr>
        <p:spPr bwMode="auto">
          <a:xfrm>
            <a:off x="304800" y="5105400"/>
            <a:ext cx="8534400" cy="1323975"/>
          </a:xfrm>
          <a:prstGeom prst="rect">
            <a:avLst/>
          </a:prstGeom>
          <a:solidFill>
            <a:srgbClr val="8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4000" dirty="0">
                <a:solidFill>
                  <a:schemeClr val="hlink"/>
                </a:solidFill>
                <a:latin typeface="Agency FB" panose="020B0604020202020204" pitchFamily="34" charset="0"/>
              </a:rPr>
              <a:t>Al final del día, estos problemas deben dejarse abiertos sin una resolución presente.</a:t>
            </a:r>
          </a:p>
        </p:txBody>
      </p:sp>
      <p:sp>
        <p:nvSpPr>
          <p:cNvPr id="2" name="Slide Number Placeholder 1">
            <a:extLst>
              <a:ext uri="{FF2B5EF4-FFF2-40B4-BE49-F238E27FC236}">
                <a16:creationId xmlns:a16="http://schemas.microsoft.com/office/drawing/2014/main" id="{A7016487-1B61-4530-8425-561541FC4344}"/>
              </a:ext>
            </a:extLst>
          </p:cNvPr>
          <p:cNvSpPr>
            <a:spLocks noGrp="1"/>
          </p:cNvSpPr>
          <p:nvPr>
            <p:ph type="sldNum" sz="quarter" idx="12"/>
          </p:nvPr>
        </p:nvSpPr>
        <p:spPr/>
        <p:txBody>
          <a:bodyPr/>
          <a:lstStyle/>
          <a:p>
            <a:pPr>
              <a:defRPr/>
            </a:pPr>
            <a:fld id="{FDBF6448-F260-4876-BCFA-83E8ABAB426D}" type="slidenum">
              <a:rPr lang="en-US" altLang="en-US" smtClean="0"/>
              <a:pPr>
                <a:defRPr/>
              </a:pPr>
              <a:t>56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additive="base">
                                        <p:cTn id="13"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 calcmode="lin" valueType="num">
                                      <p:cBhvr additive="base">
                                        <p:cTn id="19"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43">
                                            <p:txEl>
                                              <p:pRg st="3" end="3"/>
                                            </p:txEl>
                                          </p:spTgt>
                                        </p:tgtEl>
                                        <p:attrNameLst>
                                          <p:attrName>style.visibility</p:attrName>
                                        </p:attrNameLst>
                                      </p:cBhvr>
                                      <p:to>
                                        <p:strVal val="visible"/>
                                      </p:to>
                                    </p:set>
                                    <p:anim calcmode="lin" valueType="num">
                                      <p:cBhvr additive="base">
                                        <p:cTn id="25"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163844"/>
                                        </p:tgtEl>
                                        <p:attrNameLst>
                                          <p:attrName>style.visibility</p:attrName>
                                        </p:attrNameLst>
                                      </p:cBhvr>
                                      <p:to>
                                        <p:strVal val="visible"/>
                                      </p:to>
                                    </p:set>
                                    <p:animEffect transition="in" filter="randombar(vertical)">
                                      <p:cBhvr>
                                        <p:cTn id="31"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MAS01">
            <a:extLst>
              <a:ext uri="{FF2B5EF4-FFF2-40B4-BE49-F238E27FC236}">
                <a16:creationId xmlns:a16="http://schemas.microsoft.com/office/drawing/2014/main" id="{C4A1DFDE-3016-4B4E-99C8-C6F9BBCF99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5">
            <a:extLst>
              <a:ext uri="{FF2B5EF4-FFF2-40B4-BE49-F238E27FC236}">
                <a16:creationId xmlns:a16="http://schemas.microsoft.com/office/drawing/2014/main" id="{AC7213CB-693E-4926-B7B6-15E6401D13EA}"/>
              </a:ext>
            </a:extLst>
          </p:cNvPr>
          <p:cNvSpPr txBox="1">
            <a:spLocks noChangeArrowheads="1"/>
          </p:cNvSpPr>
          <p:nvPr/>
        </p:nvSpPr>
        <p:spPr bwMode="auto">
          <a:xfrm>
            <a:off x="457200" y="53340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400" b="1"/>
              <a:t>El monte Ararat, en el este de Turquía, se eleva a 16.690 ’, donde domina la llanura circundante. Es la montaña más alta de la Cordillera de Tauro.</a:t>
            </a:r>
            <a:endParaRPr lang="es-ES" altLang="en-US" sz="2400" b="1" dirty="0"/>
          </a:p>
        </p:txBody>
      </p:sp>
      <p:sp>
        <p:nvSpPr>
          <p:cNvPr id="2" name="Slide Number Placeholder 1">
            <a:extLst>
              <a:ext uri="{FF2B5EF4-FFF2-40B4-BE49-F238E27FC236}">
                <a16:creationId xmlns:a16="http://schemas.microsoft.com/office/drawing/2014/main" id="{28F66564-D3C2-4D71-921B-393C22B7FC3A}"/>
              </a:ext>
            </a:extLst>
          </p:cNvPr>
          <p:cNvSpPr>
            <a:spLocks noGrp="1"/>
          </p:cNvSpPr>
          <p:nvPr>
            <p:ph type="sldNum" sz="quarter" idx="12"/>
          </p:nvPr>
        </p:nvSpPr>
        <p:spPr/>
        <p:txBody>
          <a:bodyPr/>
          <a:lstStyle/>
          <a:p>
            <a:pPr>
              <a:defRPr/>
            </a:pPr>
            <a:fld id="{CA60DDB6-1910-42A0-B741-70EE2801FC33}" type="slidenum">
              <a:rPr lang="en-US" altLang="en-US" smtClean="0"/>
              <a:pPr>
                <a:defRPr/>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07B38D8E-EEED-4FBB-B273-260CF181669D}"/>
              </a:ext>
            </a:extLst>
          </p:cNvPr>
          <p:cNvSpPr>
            <a:spLocks noGrp="1" noChangeArrowheads="1"/>
          </p:cNvSpPr>
          <p:nvPr>
            <p:ph type="title"/>
          </p:nvPr>
        </p:nvSpPr>
        <p:spPr/>
        <p:txBody>
          <a:bodyPr/>
          <a:lstStyle/>
          <a:p>
            <a:pPr eaLnBrk="1" hangingPunct="1">
              <a:defRPr/>
            </a:pPr>
            <a:r>
              <a:rPr lang="en-US" altLang="en-US" dirty="0">
                <a:solidFill>
                  <a:srgbClr val="F63B00"/>
                </a:solidFill>
                <a:latin typeface="Eras Bold ITC" pitchFamily="34" charset="0"/>
              </a:rPr>
              <a:t>El </a:t>
            </a:r>
            <a:r>
              <a:rPr lang="en-US" altLang="en-US" dirty="0" err="1">
                <a:solidFill>
                  <a:srgbClr val="F63B00"/>
                </a:solidFill>
                <a:latin typeface="Eras Bold ITC" pitchFamily="34" charset="0"/>
              </a:rPr>
              <a:t>Pacto</a:t>
            </a:r>
            <a:r>
              <a:rPr lang="en-US" altLang="en-US" dirty="0">
                <a:solidFill>
                  <a:srgbClr val="F63B00"/>
                </a:solidFill>
                <a:latin typeface="Eras Bold ITC" pitchFamily="34" charset="0"/>
              </a:rPr>
              <a:t> Universal </a:t>
            </a:r>
          </a:p>
        </p:txBody>
      </p:sp>
      <p:sp>
        <p:nvSpPr>
          <p:cNvPr id="164867" name="Rectangle 3">
            <a:extLst>
              <a:ext uri="{FF2B5EF4-FFF2-40B4-BE49-F238E27FC236}">
                <a16:creationId xmlns:a16="http://schemas.microsoft.com/office/drawing/2014/main" id="{5EA9A510-E187-4343-B4CF-0C809ACE0FE0}"/>
              </a:ext>
            </a:extLst>
          </p:cNvPr>
          <p:cNvSpPr>
            <a:spLocks noGrp="1" noChangeArrowheads="1"/>
          </p:cNvSpPr>
          <p:nvPr>
            <p:ph type="body" idx="1"/>
          </p:nvPr>
        </p:nvSpPr>
        <p:spPr>
          <a:xfrm>
            <a:off x="304800" y="1295400"/>
            <a:ext cx="8610600" cy="5257800"/>
          </a:xfrm>
        </p:spPr>
        <p:txBody>
          <a:bodyPr/>
          <a:lstStyle/>
          <a:p>
            <a:pPr eaLnBrk="1" hangingPunct="1">
              <a:lnSpc>
                <a:spcPct val="90000"/>
              </a:lnSpc>
              <a:buNone/>
              <a:defRPr/>
            </a:pPr>
            <a:r>
              <a:rPr lang="es-ES" altLang="en-US" sz="2800" dirty="0">
                <a:solidFill>
                  <a:srgbClr val="FF9900"/>
                </a:solidFill>
                <a:latin typeface="Eras Demi ITC" pitchFamily="34" charset="0"/>
              </a:rPr>
              <a:t>Después del diluvio, Yahvé Dios estableció un pacto con Noé y su posteridad y "toda la vida" (9: 8-17):</a:t>
            </a:r>
            <a:endParaRPr lang="es-ES" altLang="en-US" sz="2400" i="1" dirty="0"/>
          </a:p>
          <a:p>
            <a:pPr eaLnBrk="1" hangingPunct="1">
              <a:lnSpc>
                <a:spcPct val="90000"/>
              </a:lnSpc>
              <a:defRPr/>
            </a:pPr>
            <a:r>
              <a:rPr lang="es-ES" altLang="en-US" sz="2400" i="1" dirty="0"/>
              <a:t>El mandato originalmente dado a Adán para poblar la tierra ahora se repitió (9: 1, 7; cf. 1:28), lo que sugiere que, en cierto sentido, Noé fue un segundo Adán.</a:t>
            </a:r>
          </a:p>
          <a:p>
            <a:pPr eaLnBrk="1" hangingPunct="1">
              <a:lnSpc>
                <a:spcPct val="90000"/>
              </a:lnSpc>
              <a:defRPr/>
            </a:pPr>
            <a:r>
              <a:rPr lang="es-ES" altLang="en-US" sz="2400" i="1" dirty="0"/>
              <a:t>Ahora, la dinámica entre la vida humana y la vida animal experimenta un cambio radical. Anteriormente, solo la vida vegetal había sido sancionada por comida (cf. 1: 29-30; 2:16). Ahora los animales también están sancionados (9: 2-3) con una restricción para comer sangre, el símbolo de la vida, que pertenece a Dios (9: 4).</a:t>
            </a:r>
          </a:p>
          <a:p>
            <a:pPr eaLnBrk="1" hangingPunct="1">
              <a:lnSpc>
                <a:spcPct val="90000"/>
              </a:lnSpc>
              <a:defRPr/>
            </a:pPr>
            <a:r>
              <a:rPr lang="es-ES" altLang="en-US" sz="2400" i="1" dirty="0"/>
              <a:t>Finalmente, existe una clara prohibición contra el asesinato junto con la institución de la pena capital para los asesinos, ya que la vida humana se hace a imagen divina (9: 5-6).</a:t>
            </a:r>
            <a:endParaRPr lang="en-US" altLang="en-US" sz="2400" i="1" dirty="0"/>
          </a:p>
        </p:txBody>
      </p:sp>
      <p:sp>
        <p:nvSpPr>
          <p:cNvPr id="2" name="Slide Number Placeholder 1">
            <a:extLst>
              <a:ext uri="{FF2B5EF4-FFF2-40B4-BE49-F238E27FC236}">
                <a16:creationId xmlns:a16="http://schemas.microsoft.com/office/drawing/2014/main" id="{FD9DD3E7-E209-44C9-A993-07E17C610482}"/>
              </a:ext>
            </a:extLst>
          </p:cNvPr>
          <p:cNvSpPr>
            <a:spLocks noGrp="1"/>
          </p:cNvSpPr>
          <p:nvPr>
            <p:ph type="sldNum" sz="quarter" idx="12"/>
          </p:nvPr>
        </p:nvSpPr>
        <p:spPr/>
        <p:txBody>
          <a:bodyPr/>
          <a:lstStyle/>
          <a:p>
            <a:pPr>
              <a:defRPr/>
            </a:pPr>
            <a:fld id="{4E5295BB-3171-4A5C-BD00-7C49F5CB58A3}" type="slidenum">
              <a:rPr lang="en-US" altLang="en-US" smtClean="0"/>
              <a:pPr>
                <a:defRPr/>
              </a:pPr>
              <a:t>58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D30FFFC-7C01-462F-B240-4A10A9936269}"/>
              </a:ext>
            </a:extLst>
          </p:cNvPr>
          <p:cNvSpPr>
            <a:spLocks noGrp="1" noChangeArrowheads="1"/>
          </p:cNvSpPr>
          <p:nvPr>
            <p:ph type="title"/>
          </p:nvPr>
        </p:nvSpPr>
        <p:spPr/>
        <p:txBody>
          <a:bodyPr/>
          <a:lstStyle/>
          <a:p>
            <a:pPr eaLnBrk="1" hangingPunct="1">
              <a:defRPr/>
            </a:pPr>
            <a:r>
              <a:rPr lang="en-US" altLang="en-US" dirty="0">
                <a:solidFill>
                  <a:srgbClr val="F63B00"/>
                </a:solidFill>
                <a:latin typeface="Eras Bold ITC" pitchFamily="34" charset="0"/>
              </a:rPr>
              <a:t>La </a:t>
            </a:r>
            <a:r>
              <a:rPr lang="en-US" altLang="en-US" dirty="0" err="1">
                <a:solidFill>
                  <a:srgbClr val="F63B00"/>
                </a:solidFill>
                <a:latin typeface="Eras Bold ITC" pitchFamily="34" charset="0"/>
              </a:rPr>
              <a:t>Maldición</a:t>
            </a:r>
            <a:r>
              <a:rPr lang="en-US" altLang="en-US" dirty="0">
                <a:solidFill>
                  <a:srgbClr val="F63B00"/>
                </a:solidFill>
                <a:latin typeface="Eras Bold ITC" pitchFamily="34" charset="0"/>
              </a:rPr>
              <a:t> de </a:t>
            </a:r>
            <a:r>
              <a:rPr lang="en-US" altLang="en-US" dirty="0" err="1">
                <a:solidFill>
                  <a:srgbClr val="F63B00"/>
                </a:solidFill>
                <a:latin typeface="Eras Bold ITC" pitchFamily="34" charset="0"/>
              </a:rPr>
              <a:t>Canaán</a:t>
            </a:r>
            <a:r>
              <a:rPr lang="en-US" altLang="en-US" dirty="0">
                <a:solidFill>
                  <a:srgbClr val="F63B00"/>
                </a:solidFill>
                <a:latin typeface="Eras Bold ITC" pitchFamily="34" charset="0"/>
              </a:rPr>
              <a:t>.</a:t>
            </a:r>
          </a:p>
        </p:txBody>
      </p:sp>
      <p:sp>
        <p:nvSpPr>
          <p:cNvPr id="167939" name="Rectangle 3">
            <a:extLst>
              <a:ext uri="{FF2B5EF4-FFF2-40B4-BE49-F238E27FC236}">
                <a16:creationId xmlns:a16="http://schemas.microsoft.com/office/drawing/2014/main" id="{7A5EA929-0BD2-4670-989B-DE67C12F18D9}"/>
              </a:ext>
            </a:extLst>
          </p:cNvPr>
          <p:cNvSpPr>
            <a:spLocks noGrp="1" noChangeArrowheads="1"/>
          </p:cNvSpPr>
          <p:nvPr>
            <p:ph type="body" idx="1"/>
          </p:nvPr>
        </p:nvSpPr>
        <p:spPr/>
        <p:txBody>
          <a:bodyPr/>
          <a:lstStyle/>
          <a:p>
            <a:pPr eaLnBrk="1" hangingPunct="1">
              <a:lnSpc>
                <a:spcPct val="90000"/>
              </a:lnSpc>
              <a:buNone/>
              <a:defRPr/>
            </a:pPr>
            <a:r>
              <a:rPr lang="es-ES" altLang="en-US" sz="2800" dirty="0">
                <a:solidFill>
                  <a:srgbClr val="FF9900"/>
                </a:solidFill>
                <a:latin typeface="Eras Demi ITC" pitchFamily="34" charset="0"/>
              </a:rPr>
              <a:t>Este breve episodio vincula la historia primitiva con el eventual desplazamiento de los cananeos (9: 18-29).</a:t>
            </a:r>
          </a:p>
          <a:p>
            <a:pPr eaLnBrk="1" hangingPunct="1">
              <a:lnSpc>
                <a:spcPct val="90000"/>
              </a:lnSpc>
              <a:defRPr/>
            </a:pPr>
            <a:r>
              <a:rPr lang="es-ES" altLang="en-US" sz="2400" i="1" dirty="0"/>
              <a:t>Noé es descrito como el primer agricultor de la viña, pero cuando estaba borracho, su hijo </a:t>
            </a:r>
            <a:r>
              <a:rPr lang="es-ES" altLang="en-US" sz="2400" i="1" dirty="0" err="1"/>
              <a:t>Ham</a:t>
            </a:r>
            <a:r>
              <a:rPr lang="es-ES" altLang="en-US" sz="2400" i="1" dirty="0"/>
              <a:t> lo deshonró (probablemente por una violación homosexual </a:t>
            </a:r>
            <a:r>
              <a:rPr lang="es-ES" altLang="en-US" sz="2400" i="1" dirty="0" err="1"/>
              <a:t>incestual</a:t>
            </a:r>
            <a:r>
              <a:rPr lang="es-ES" altLang="en-US" sz="2400" i="1" dirty="0"/>
              <a:t>, ya que la expresión hebrea "descubrir desnudez" es un eufemismo para las relaciones sexuales, cf. </a:t>
            </a:r>
            <a:r>
              <a:rPr lang="es-ES" altLang="en-US" sz="2400" i="1" dirty="0" err="1"/>
              <a:t>Lv</a:t>
            </a:r>
            <a:r>
              <a:rPr lang="es-ES" altLang="en-US" sz="2400" i="1" dirty="0"/>
              <a:t>. 18: 6 -18; 20:11, 17-21).</a:t>
            </a:r>
          </a:p>
          <a:p>
            <a:pPr eaLnBrk="1" hangingPunct="1">
              <a:lnSpc>
                <a:spcPct val="90000"/>
              </a:lnSpc>
              <a:defRPr/>
            </a:pPr>
            <a:r>
              <a:rPr lang="es-ES" altLang="en-US" sz="2400" i="1" dirty="0"/>
              <a:t>Noé pronunció una maldición sobre Canaán, el hijo de </a:t>
            </a:r>
            <a:r>
              <a:rPr lang="es-ES" altLang="en-US" sz="2400" i="1" dirty="0" err="1"/>
              <a:t>Ham</a:t>
            </a:r>
            <a:r>
              <a:rPr lang="es-ES" altLang="en-US" sz="2400" i="1" dirty="0"/>
              <a:t>, prediciendo que sería esclavo de sus hermanos. Esto, a su vez, anticipa el despojo futuro de los Cananeos por los Israelitas.</a:t>
            </a:r>
            <a:endParaRPr lang="en-US" altLang="en-US" sz="2400" i="1" dirty="0"/>
          </a:p>
        </p:txBody>
      </p:sp>
      <p:sp>
        <p:nvSpPr>
          <p:cNvPr id="2" name="Slide Number Placeholder 1">
            <a:extLst>
              <a:ext uri="{FF2B5EF4-FFF2-40B4-BE49-F238E27FC236}">
                <a16:creationId xmlns:a16="http://schemas.microsoft.com/office/drawing/2014/main" id="{604C7B22-FB6C-4263-AF6C-B15F328290F5}"/>
              </a:ext>
            </a:extLst>
          </p:cNvPr>
          <p:cNvSpPr>
            <a:spLocks noGrp="1"/>
          </p:cNvSpPr>
          <p:nvPr>
            <p:ph type="sldNum" sz="quarter" idx="12"/>
          </p:nvPr>
        </p:nvSpPr>
        <p:spPr/>
        <p:txBody>
          <a:bodyPr/>
          <a:lstStyle/>
          <a:p>
            <a:pPr>
              <a:defRPr/>
            </a:pPr>
            <a:fld id="{673C5DD0-F0F3-40D8-BF9F-4338E9FBD245}" type="slidenum">
              <a:rPr lang="en-US" altLang="en-US" smtClean="0"/>
              <a:pPr>
                <a:defRPr/>
              </a:pPr>
              <a:t>59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9597965-1C51-46A1-A412-C1A0FDEFE30D}"/>
              </a:ext>
            </a:extLst>
          </p:cNvPr>
          <p:cNvSpPr>
            <a:spLocks noGrp="1" noChangeArrowheads="1"/>
          </p:cNvSpPr>
          <p:nvPr>
            <p:ph type="title"/>
          </p:nvPr>
        </p:nvSpPr>
        <p:spPr>
          <a:xfrm>
            <a:off x="457200" y="228600"/>
            <a:ext cx="5257800" cy="1371600"/>
          </a:xfrm>
        </p:spPr>
        <p:txBody>
          <a:bodyPr/>
          <a:lstStyle/>
          <a:p>
            <a:pPr eaLnBrk="1" hangingPunct="1">
              <a:defRPr/>
            </a:pPr>
            <a:r>
              <a:rPr lang="en-US" altLang="en-US" dirty="0">
                <a:solidFill>
                  <a:schemeClr val="hlink"/>
                </a:solidFill>
                <a:latin typeface="Eras Bold ITC" pitchFamily="34" charset="0"/>
              </a:rPr>
              <a:t>Historia Sagrada</a:t>
            </a:r>
          </a:p>
        </p:txBody>
      </p:sp>
      <p:sp>
        <p:nvSpPr>
          <p:cNvPr id="88067" name="Rectangle 3">
            <a:extLst>
              <a:ext uri="{FF2B5EF4-FFF2-40B4-BE49-F238E27FC236}">
                <a16:creationId xmlns:a16="http://schemas.microsoft.com/office/drawing/2014/main" id="{5D87B48F-3241-41F3-B80A-73641DF12F42}"/>
              </a:ext>
            </a:extLst>
          </p:cNvPr>
          <p:cNvSpPr>
            <a:spLocks noGrp="1" noChangeArrowheads="1"/>
          </p:cNvSpPr>
          <p:nvPr>
            <p:ph type="body" idx="1"/>
          </p:nvPr>
        </p:nvSpPr>
        <p:spPr>
          <a:xfrm>
            <a:off x="457200" y="1600200"/>
            <a:ext cx="8229600" cy="5029200"/>
          </a:xfrm>
        </p:spPr>
        <p:txBody>
          <a:bodyPr/>
          <a:lstStyle/>
          <a:p>
            <a:pPr eaLnBrk="1" hangingPunct="1">
              <a:lnSpc>
                <a:spcPct val="90000"/>
              </a:lnSpc>
              <a:buNone/>
              <a:defRPr/>
            </a:pPr>
            <a:r>
              <a:rPr lang="es-ES" altLang="en-US" dirty="0">
                <a:solidFill>
                  <a:srgbClr val="FFFF99"/>
                </a:solidFill>
                <a:latin typeface="Eras Demi ITC" pitchFamily="34" charset="0"/>
              </a:rPr>
              <a:t>El Libro del Génesis introduce el concepto de historia sagrada.</a:t>
            </a:r>
          </a:p>
          <a:p>
            <a:pPr eaLnBrk="1" hangingPunct="1">
              <a:lnSpc>
                <a:spcPct val="90000"/>
              </a:lnSpc>
              <a:defRPr/>
            </a:pPr>
            <a:r>
              <a:rPr lang="es-ES" altLang="en-US" sz="2800" i="1" dirty="0">
                <a:latin typeface="Arial Narrow" panose="020B0606020202030204" pitchFamily="34" charset="0"/>
              </a:rPr>
              <a:t>En Egipto, los israelitas habrían estado expuestos a las mitologías y la cosmovisión de los egipcios, mientras que en Canaán entrarían en contacto con las mitologías y la cosmovisión de los cananeos y mesopotámicos.</a:t>
            </a:r>
          </a:p>
          <a:p>
            <a:pPr eaLnBrk="1" hangingPunct="1">
              <a:lnSpc>
                <a:spcPct val="90000"/>
              </a:lnSpc>
              <a:defRPr/>
            </a:pPr>
            <a:r>
              <a:rPr lang="es-ES" altLang="en-US" sz="2800" i="1" dirty="0">
                <a:latin typeface="Arial Narrow" panose="020B0606020202030204" pitchFamily="34" charset="0"/>
              </a:rPr>
              <a:t>Si bien existen ciertos puntos de contacto entre la fe de Israel y estos otros sistemas, Génesis ofrece un conjunto muy diferente de creencias religiosas que existían en otras partes del antiguo Cercano Oriente, y en gran medida, ofrece una actitud correctiva y de disculpa a estos sistemas paganos</a:t>
            </a:r>
            <a:r>
              <a:rPr lang="en-US" altLang="en-US" sz="2800" i="1" dirty="0">
                <a:latin typeface="Arial Narrow" panose="020B0606020202030204" pitchFamily="34" charset="0"/>
              </a:rPr>
              <a:t>.</a:t>
            </a:r>
          </a:p>
        </p:txBody>
      </p:sp>
      <p:sp>
        <p:nvSpPr>
          <p:cNvPr id="2" name="Slide Number Placeholder 1">
            <a:extLst>
              <a:ext uri="{FF2B5EF4-FFF2-40B4-BE49-F238E27FC236}">
                <a16:creationId xmlns:a16="http://schemas.microsoft.com/office/drawing/2014/main" id="{1D7C4041-A287-45DD-8EC0-1A3F889207DB}"/>
              </a:ext>
            </a:extLst>
          </p:cNvPr>
          <p:cNvSpPr>
            <a:spLocks noGrp="1"/>
          </p:cNvSpPr>
          <p:nvPr>
            <p:ph type="sldNum" sz="quarter" idx="12"/>
          </p:nvPr>
        </p:nvSpPr>
        <p:spPr/>
        <p:txBody>
          <a:bodyPr/>
          <a:lstStyle/>
          <a:p>
            <a:pPr>
              <a:defRPr/>
            </a:pPr>
            <a:fld id="{A69F8F49-15DB-407C-89E2-9B01DC8BC0FE}" type="slidenum">
              <a:rPr lang="en-US" altLang="en-US" smtClean="0"/>
              <a:pPr>
                <a:defRPr/>
              </a:pPr>
              <a:t>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9DAF7FD2-DFEE-44CF-9B60-F5B227CEDADA}"/>
              </a:ext>
            </a:extLst>
          </p:cNvPr>
          <p:cNvSpPr>
            <a:spLocks noGrp="1" noChangeArrowheads="1"/>
          </p:cNvSpPr>
          <p:nvPr>
            <p:ph type="body" idx="1"/>
          </p:nvPr>
        </p:nvSpPr>
        <p:spPr>
          <a:xfrm>
            <a:off x="609600" y="3733800"/>
            <a:ext cx="8382000" cy="1828800"/>
          </a:xfrm>
        </p:spPr>
        <p:txBody>
          <a:bodyPr/>
          <a:lstStyle/>
          <a:p>
            <a:pPr algn="r" eaLnBrk="1" hangingPunct="1">
              <a:lnSpc>
                <a:spcPct val="60000"/>
              </a:lnSpc>
              <a:buFont typeface="Wingdings" panose="05000000000000000000" pitchFamily="2" charset="2"/>
              <a:buNone/>
              <a:defRPr/>
            </a:pPr>
            <a:r>
              <a:rPr lang="en-US" altLang="en-US" sz="8000" dirty="0">
                <a:solidFill>
                  <a:srgbClr val="FF3300"/>
                </a:solidFill>
                <a:latin typeface="Matura MT Script Capitals" pitchFamily="66" charset="0"/>
              </a:rPr>
              <a:t>Las </a:t>
            </a:r>
            <a:r>
              <a:rPr lang="en-US" altLang="en-US" sz="8000" dirty="0" err="1">
                <a:solidFill>
                  <a:srgbClr val="FF3300"/>
                </a:solidFill>
                <a:latin typeface="Matura MT Script Capitals" pitchFamily="66" charset="0"/>
              </a:rPr>
              <a:t>Naciones</a:t>
            </a:r>
            <a:r>
              <a:rPr lang="en-US" altLang="en-US" sz="8000" dirty="0">
                <a:solidFill>
                  <a:srgbClr val="FF3300"/>
                </a:solidFill>
                <a:latin typeface="Matura MT Script Capitals" pitchFamily="66" charset="0"/>
              </a:rPr>
              <a:t> 10-11</a:t>
            </a:r>
          </a:p>
        </p:txBody>
      </p:sp>
      <p:sp>
        <p:nvSpPr>
          <p:cNvPr id="2" name="Slide Number Placeholder 1">
            <a:extLst>
              <a:ext uri="{FF2B5EF4-FFF2-40B4-BE49-F238E27FC236}">
                <a16:creationId xmlns:a16="http://schemas.microsoft.com/office/drawing/2014/main" id="{33E92259-A722-470A-9361-27C2C32E9CBD}"/>
              </a:ext>
            </a:extLst>
          </p:cNvPr>
          <p:cNvSpPr>
            <a:spLocks noGrp="1"/>
          </p:cNvSpPr>
          <p:nvPr>
            <p:ph type="sldNum" sz="quarter" idx="12"/>
          </p:nvPr>
        </p:nvSpPr>
        <p:spPr/>
        <p:txBody>
          <a:bodyPr/>
          <a:lstStyle/>
          <a:p>
            <a:pPr>
              <a:defRPr/>
            </a:pPr>
            <a:fld id="{A74BBEFF-6598-42BB-AC49-3F3ECD64E932}" type="slidenum">
              <a:rPr lang="en-US" altLang="en-US" smtClean="0"/>
              <a:pPr>
                <a:defRPr/>
              </a:pPr>
              <a:t>60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68962">
                                            <p:txEl>
                                              <p:pRg st="0" end="0"/>
                                            </p:txEl>
                                          </p:spTgt>
                                        </p:tgtEl>
                                        <p:attrNameLst>
                                          <p:attrName>style.visibility</p:attrName>
                                        </p:attrNameLst>
                                      </p:cBhvr>
                                      <p:to>
                                        <p:strVal val="visible"/>
                                      </p:to>
                                    </p:set>
                                    <p:animEffect transition="in" filter="fade">
                                      <p:cBhvr>
                                        <p:cTn id="7" dur="500"/>
                                        <p:tgtEl>
                                          <p:spTgt spid="168962">
                                            <p:txEl>
                                              <p:pRg st="0" end="0"/>
                                            </p:txEl>
                                          </p:spTgt>
                                        </p:tgtEl>
                                      </p:cBhvr>
                                    </p:animEffect>
                                    <p:anim calcmode="lin" valueType="num">
                                      <p:cBhvr>
                                        <p:cTn id="8" dur="500" fill="hold"/>
                                        <p:tgtEl>
                                          <p:spTgt spid="168962">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689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06114895-A022-43E5-9AD9-A0A8E468A444}"/>
              </a:ext>
            </a:extLst>
          </p:cNvPr>
          <p:cNvSpPr>
            <a:spLocks noGrp="1" noChangeArrowheads="1"/>
          </p:cNvSpPr>
          <p:nvPr>
            <p:ph type="title"/>
          </p:nvPr>
        </p:nvSpPr>
        <p:spPr/>
        <p:txBody>
          <a:bodyPr/>
          <a:lstStyle/>
          <a:p>
            <a:pPr eaLnBrk="1" hangingPunct="1">
              <a:defRPr/>
            </a:pPr>
            <a:r>
              <a:rPr lang="en-US" altLang="en-US" dirty="0">
                <a:solidFill>
                  <a:srgbClr val="00B8B4"/>
                </a:solidFill>
                <a:latin typeface="Eras Bold ITC" pitchFamily="34" charset="0"/>
              </a:rPr>
              <a:t>La Mesa de las </a:t>
            </a:r>
            <a:r>
              <a:rPr lang="en-US" altLang="en-US" dirty="0" err="1">
                <a:solidFill>
                  <a:srgbClr val="00B8B4"/>
                </a:solidFill>
                <a:latin typeface="Eras Bold ITC" pitchFamily="34" charset="0"/>
              </a:rPr>
              <a:t>Naciones</a:t>
            </a:r>
            <a:endParaRPr lang="en-US" altLang="en-US" dirty="0">
              <a:solidFill>
                <a:srgbClr val="00B8B4"/>
              </a:solidFill>
              <a:latin typeface="Eras Bold ITC" pitchFamily="34" charset="0"/>
            </a:endParaRPr>
          </a:p>
        </p:txBody>
      </p:sp>
      <p:sp>
        <p:nvSpPr>
          <p:cNvPr id="169987" name="Rectangle 3">
            <a:extLst>
              <a:ext uri="{FF2B5EF4-FFF2-40B4-BE49-F238E27FC236}">
                <a16:creationId xmlns:a16="http://schemas.microsoft.com/office/drawing/2014/main" id="{3CDB7973-99F7-4A60-83F3-A55717EF17E8}"/>
              </a:ext>
            </a:extLst>
          </p:cNvPr>
          <p:cNvSpPr>
            <a:spLocks noGrp="1" noChangeArrowheads="1"/>
          </p:cNvSpPr>
          <p:nvPr>
            <p:ph type="body" idx="1"/>
          </p:nvPr>
        </p:nvSpPr>
        <p:spPr>
          <a:xfrm>
            <a:off x="457200" y="1295400"/>
            <a:ext cx="8229600" cy="5257800"/>
          </a:xfrm>
        </p:spPr>
        <p:txBody>
          <a:bodyPr/>
          <a:lstStyle/>
          <a:p>
            <a:pPr eaLnBrk="1" hangingPunct="1">
              <a:lnSpc>
                <a:spcPct val="90000"/>
              </a:lnSpc>
              <a:buNone/>
              <a:defRPr/>
            </a:pPr>
            <a:r>
              <a:rPr lang="es-ES" altLang="en-US" sz="2800" dirty="0">
                <a:solidFill>
                  <a:srgbClr val="66FFCC"/>
                </a:solidFill>
                <a:latin typeface="Eras Demi ITC" pitchFamily="34" charset="0"/>
              </a:rPr>
              <a:t>La Tabla de Naciones rastrea a los descendientes de los tres hijos de Noé y su proliferación en las 70 naciones del mundo (10).</a:t>
            </a:r>
            <a:endParaRPr lang="es-ES" altLang="en-US" sz="2400" i="1" dirty="0"/>
          </a:p>
          <a:p>
            <a:pPr eaLnBrk="1" hangingPunct="1">
              <a:lnSpc>
                <a:spcPct val="90000"/>
              </a:lnSpc>
              <a:defRPr/>
            </a:pPr>
            <a:r>
              <a:rPr lang="es-ES" altLang="en-US" sz="2400" i="1" dirty="0"/>
              <a:t>Las naciones se dividen según la ubicación y el idioma.</a:t>
            </a:r>
          </a:p>
          <a:p>
            <a:pPr eaLnBrk="1" hangingPunct="1">
              <a:lnSpc>
                <a:spcPct val="90000"/>
              </a:lnSpc>
              <a:defRPr/>
            </a:pPr>
            <a:r>
              <a:rPr lang="es-ES" altLang="en-US" sz="2400" i="1" dirty="0"/>
              <a:t>Aunque la identificación está llena de dificultades, generalmente los hijos de Jafet emigraron a Europa, los hijos de </a:t>
            </a:r>
            <a:r>
              <a:rPr lang="es-ES" altLang="en-US" sz="2400" i="1" dirty="0" err="1"/>
              <a:t>Sem</a:t>
            </a:r>
            <a:r>
              <a:rPr lang="es-ES" altLang="en-US" sz="2400" i="1" dirty="0"/>
              <a:t> hacia el Cercano Oriente y los hijos de </a:t>
            </a:r>
            <a:r>
              <a:rPr lang="es-ES" altLang="en-US" sz="2400" i="1" dirty="0" err="1"/>
              <a:t>Ham</a:t>
            </a:r>
            <a:r>
              <a:rPr lang="es-ES" altLang="en-US" sz="2400" i="1" dirty="0"/>
              <a:t> a África.</a:t>
            </a:r>
          </a:p>
          <a:p>
            <a:pPr eaLnBrk="1" hangingPunct="1">
              <a:lnSpc>
                <a:spcPct val="90000"/>
              </a:lnSpc>
              <a:defRPr/>
            </a:pPr>
            <a:r>
              <a:rPr lang="es-ES" altLang="en-US" sz="2400" i="1" dirty="0"/>
              <a:t>Al igual que con las tablas familiares anteriores, existe la posibilidad de interacción entre los nombres personales y los nombres de los clanes.</a:t>
            </a:r>
          </a:p>
          <a:p>
            <a:pPr eaLnBrk="1" hangingPunct="1">
              <a:lnSpc>
                <a:spcPct val="90000"/>
              </a:lnSpc>
              <a:defRPr/>
            </a:pPr>
            <a:r>
              <a:rPr lang="es-ES" altLang="en-US" sz="2400" i="1" dirty="0"/>
              <a:t>Cronológicamente, la dispersión de las naciones ocurre después de la dispersión de Babel.</a:t>
            </a:r>
            <a:endParaRPr lang="en-US" altLang="en-US" sz="2400" i="1" dirty="0"/>
          </a:p>
        </p:txBody>
      </p:sp>
      <p:sp>
        <p:nvSpPr>
          <p:cNvPr id="2" name="Slide Number Placeholder 1">
            <a:extLst>
              <a:ext uri="{FF2B5EF4-FFF2-40B4-BE49-F238E27FC236}">
                <a16:creationId xmlns:a16="http://schemas.microsoft.com/office/drawing/2014/main" id="{20166095-F3C0-40BE-92F6-0561A3599FFB}"/>
              </a:ext>
            </a:extLst>
          </p:cNvPr>
          <p:cNvSpPr>
            <a:spLocks noGrp="1"/>
          </p:cNvSpPr>
          <p:nvPr>
            <p:ph type="sldNum" sz="quarter" idx="12"/>
          </p:nvPr>
        </p:nvSpPr>
        <p:spPr/>
        <p:txBody>
          <a:bodyPr/>
          <a:lstStyle/>
          <a:p>
            <a:pPr>
              <a:defRPr/>
            </a:pPr>
            <a:fld id="{EBB5B9EE-766D-43DE-9F79-88F782A1696C}" type="slidenum">
              <a:rPr lang="en-US" altLang="en-US" smtClean="0"/>
              <a:pPr>
                <a:defRPr/>
              </a:pPr>
              <a:t>61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1AB34543-2AAF-49EC-B370-9B039590B902}"/>
              </a:ext>
            </a:extLst>
          </p:cNvPr>
          <p:cNvSpPr>
            <a:spLocks noGrp="1" noChangeArrowheads="1"/>
          </p:cNvSpPr>
          <p:nvPr>
            <p:ph type="title"/>
          </p:nvPr>
        </p:nvSpPr>
        <p:spPr>
          <a:xfrm>
            <a:off x="457200" y="76200"/>
            <a:ext cx="8229600" cy="1139825"/>
          </a:xfrm>
        </p:spPr>
        <p:txBody>
          <a:bodyPr/>
          <a:lstStyle/>
          <a:p>
            <a:pPr eaLnBrk="1" hangingPunct="1">
              <a:defRPr/>
            </a:pPr>
            <a:r>
              <a:rPr lang="en-US" altLang="en-US" dirty="0">
                <a:solidFill>
                  <a:srgbClr val="00B8B4"/>
                </a:solidFill>
                <a:latin typeface="Eras Bold ITC" pitchFamily="34" charset="0"/>
              </a:rPr>
              <a:t>Babel</a:t>
            </a:r>
          </a:p>
        </p:txBody>
      </p:sp>
      <p:sp>
        <p:nvSpPr>
          <p:cNvPr id="171011" name="Rectangle 3">
            <a:extLst>
              <a:ext uri="{FF2B5EF4-FFF2-40B4-BE49-F238E27FC236}">
                <a16:creationId xmlns:a16="http://schemas.microsoft.com/office/drawing/2014/main" id="{60B79029-3207-4CE5-B48F-4D4487BF6559}"/>
              </a:ext>
            </a:extLst>
          </p:cNvPr>
          <p:cNvSpPr>
            <a:spLocks noGrp="1" noChangeArrowheads="1"/>
          </p:cNvSpPr>
          <p:nvPr>
            <p:ph type="body" idx="1"/>
          </p:nvPr>
        </p:nvSpPr>
        <p:spPr>
          <a:xfrm>
            <a:off x="533400" y="1143000"/>
            <a:ext cx="8153400" cy="5410200"/>
          </a:xfrm>
        </p:spPr>
        <p:txBody>
          <a:bodyPr/>
          <a:lstStyle/>
          <a:p>
            <a:pPr eaLnBrk="1" hangingPunct="1">
              <a:lnSpc>
                <a:spcPct val="90000"/>
              </a:lnSpc>
              <a:buNone/>
              <a:defRPr/>
            </a:pPr>
            <a:r>
              <a:rPr lang="es-ES" altLang="en-US" sz="2400" dirty="0">
                <a:solidFill>
                  <a:srgbClr val="66FFCC"/>
                </a:solidFill>
                <a:latin typeface="Eras Demi ITC" pitchFamily="34" charset="0"/>
              </a:rPr>
              <a:t>Cuando los humanos emigraron hacia el este (el símbolo de la alienación de Dios, véase 3:24; 4:16), intentaron una rebelión conjunta contra Dios al construir una torre (zigurat) en el cielo.</a:t>
            </a:r>
          </a:p>
          <a:p>
            <a:pPr eaLnBrk="1" hangingPunct="1">
              <a:lnSpc>
                <a:spcPct val="90000"/>
              </a:lnSpc>
              <a:defRPr/>
            </a:pPr>
            <a:r>
              <a:rPr lang="es-ES" altLang="en-US" sz="2400" i="1" dirty="0"/>
              <a:t>Más tarde, la descripción Sumeria del zigurat en Babilonia sería "la construcción de una plataforma de cimientos del cielo y la tierra" cuya "parte superior llega al cielo".</a:t>
            </a:r>
          </a:p>
          <a:p>
            <a:pPr eaLnBrk="1" hangingPunct="1">
              <a:lnSpc>
                <a:spcPct val="90000"/>
              </a:lnSpc>
              <a:defRPr/>
            </a:pPr>
            <a:r>
              <a:rPr lang="es-ES" altLang="en-US" sz="2400" i="1" dirty="0"/>
              <a:t>El mismo nombre "Babilonia" (Asirio </a:t>
            </a:r>
            <a:r>
              <a:rPr lang="es-ES" altLang="en-US" sz="2400" i="1" dirty="0" err="1"/>
              <a:t>Bab-ili</a:t>
            </a:r>
            <a:r>
              <a:rPr lang="es-ES" altLang="en-US" sz="2400" i="1" dirty="0"/>
              <a:t>) significaba "puerta de Dios". La idea de "confusión" (11: 9) es un juego de palabras con el verbo hebreo</a:t>
            </a:r>
            <a:r>
              <a:rPr lang="en-US" altLang="en-US" sz="2400" dirty="0" err="1">
                <a:latin typeface="HebrewTh" pitchFamily="2" charset="0"/>
              </a:rPr>
              <a:t>llabA</a:t>
            </a:r>
            <a:r>
              <a:rPr lang="en-US" altLang="en-US" sz="2400" i="1" dirty="0"/>
              <a:t> (= </a:t>
            </a:r>
            <a:r>
              <a:rPr lang="en-US" altLang="en-US" sz="2400" i="1" dirty="0" err="1"/>
              <a:t>confundir</a:t>
            </a:r>
            <a:r>
              <a:rPr lang="en-US" altLang="en-US" sz="2400" i="1" dirty="0"/>
              <a:t>, </a:t>
            </a:r>
            <a:r>
              <a:rPr lang="en-US" altLang="en-US" sz="2400" i="1" dirty="0" err="1"/>
              <a:t>mezclar</a:t>
            </a:r>
            <a:r>
              <a:rPr lang="en-US" altLang="en-US" sz="2400" i="1" dirty="0"/>
              <a:t>)</a:t>
            </a:r>
          </a:p>
          <a:p>
            <a:pPr eaLnBrk="1" hangingPunct="1">
              <a:lnSpc>
                <a:spcPct val="90000"/>
              </a:lnSpc>
              <a:defRPr/>
            </a:pPr>
            <a:r>
              <a:rPr lang="es-ES" altLang="en-US" sz="2400" i="1" dirty="0"/>
              <a:t>El zigurat era el último símbolo del logro humano, y la negativa a dispersarse fue una rebelión directa contra el mandato de Dios de llenar la tierra (11: 4; cf. 9: 1).</a:t>
            </a:r>
          </a:p>
        </p:txBody>
      </p:sp>
      <p:sp>
        <p:nvSpPr>
          <p:cNvPr id="2" name="Slide Number Placeholder 1">
            <a:extLst>
              <a:ext uri="{FF2B5EF4-FFF2-40B4-BE49-F238E27FC236}">
                <a16:creationId xmlns:a16="http://schemas.microsoft.com/office/drawing/2014/main" id="{85C89643-6DFD-49E5-AA6D-737D8802E809}"/>
              </a:ext>
            </a:extLst>
          </p:cNvPr>
          <p:cNvSpPr>
            <a:spLocks noGrp="1"/>
          </p:cNvSpPr>
          <p:nvPr>
            <p:ph type="sldNum" sz="quarter" idx="12"/>
          </p:nvPr>
        </p:nvSpPr>
        <p:spPr/>
        <p:txBody>
          <a:bodyPr/>
          <a:lstStyle/>
          <a:p>
            <a:pPr>
              <a:defRPr/>
            </a:pPr>
            <a:fld id="{DFCDD070-AFC4-41DA-994D-56846CCCF891}" type="slidenum">
              <a:rPr lang="en-US" altLang="en-US" smtClean="0"/>
              <a:pPr>
                <a:defRPr/>
              </a:pPr>
              <a:t>62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additive="base">
                                        <p:cTn id="7" dur="500" fill="hold"/>
                                        <p:tgtEl>
                                          <p:spTgt spid="171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1011">
                                            <p:txEl>
                                              <p:pRg st="2" end="2"/>
                                            </p:txEl>
                                          </p:spTgt>
                                        </p:tgtEl>
                                        <p:attrNameLst>
                                          <p:attrName>style.visibility</p:attrName>
                                        </p:attrNameLst>
                                      </p:cBhvr>
                                      <p:to>
                                        <p:strVal val="visible"/>
                                      </p:to>
                                    </p:set>
                                    <p:anim calcmode="lin" valueType="num">
                                      <p:cBhvr additive="base">
                                        <p:cTn id="13" dur="500" fill="hold"/>
                                        <p:tgtEl>
                                          <p:spTgt spid="1710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1011">
                                            <p:txEl>
                                              <p:pRg st="1" end="1"/>
                                            </p:txEl>
                                          </p:spTgt>
                                        </p:tgtEl>
                                        <p:attrNameLst>
                                          <p:attrName>style.visibility</p:attrName>
                                        </p:attrNameLst>
                                      </p:cBhvr>
                                      <p:to>
                                        <p:strVal val="visible"/>
                                      </p:to>
                                    </p:set>
                                    <p:anim calcmode="lin" valueType="num">
                                      <p:cBhvr additive="base">
                                        <p:cTn id="19" dur="5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MAS03">
            <a:extLst>
              <a:ext uri="{FF2B5EF4-FFF2-40B4-BE49-F238E27FC236}">
                <a16:creationId xmlns:a16="http://schemas.microsoft.com/office/drawing/2014/main" id="{07CB5B8D-84C8-451B-8280-75B2571B10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79488"/>
            <a:ext cx="91440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5">
            <a:extLst>
              <a:ext uri="{FF2B5EF4-FFF2-40B4-BE49-F238E27FC236}">
                <a16:creationId xmlns:a16="http://schemas.microsoft.com/office/drawing/2014/main" id="{A746E44C-0AC1-4BB4-B707-89D3C04AAC89}"/>
              </a:ext>
            </a:extLst>
          </p:cNvPr>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1800" b="1" dirty="0"/>
              <a:t>Este es el zigurat sumerio más antiguo construido por el rey </a:t>
            </a:r>
            <a:r>
              <a:rPr lang="es-ES" altLang="en-US" sz="1800" b="1" dirty="0" err="1"/>
              <a:t>Ur-Nammu</a:t>
            </a:r>
            <a:r>
              <a:rPr lang="es-ES" altLang="en-US" sz="1800" b="1" dirty="0"/>
              <a:t> de </a:t>
            </a:r>
            <a:r>
              <a:rPr lang="es-ES" altLang="en-US" sz="1800" b="1" dirty="0" err="1"/>
              <a:t>Ur</a:t>
            </a:r>
            <a:r>
              <a:rPr lang="es-ES" altLang="en-US" sz="1800" b="1" dirty="0"/>
              <a:t> (2112-2095 a. C.) para celebrar su fundación de una nueva dinastía. Fue dedicado al dios del humor </a:t>
            </a:r>
            <a:r>
              <a:rPr lang="es-ES" altLang="en-US" sz="1800" b="1" dirty="0" err="1"/>
              <a:t>Nannar</a:t>
            </a:r>
            <a:r>
              <a:rPr lang="es-ES" altLang="en-US" sz="1800" b="1" dirty="0"/>
              <a:t>.</a:t>
            </a:r>
          </a:p>
        </p:txBody>
      </p:sp>
      <p:sp>
        <p:nvSpPr>
          <p:cNvPr id="2" name="Slide Number Placeholder 1">
            <a:extLst>
              <a:ext uri="{FF2B5EF4-FFF2-40B4-BE49-F238E27FC236}">
                <a16:creationId xmlns:a16="http://schemas.microsoft.com/office/drawing/2014/main" id="{8EA16C87-5225-4578-BE54-CCFEF0864974}"/>
              </a:ext>
            </a:extLst>
          </p:cNvPr>
          <p:cNvSpPr>
            <a:spLocks noGrp="1"/>
          </p:cNvSpPr>
          <p:nvPr>
            <p:ph type="sldNum" sz="quarter" idx="12"/>
          </p:nvPr>
        </p:nvSpPr>
        <p:spPr/>
        <p:txBody>
          <a:bodyPr/>
          <a:lstStyle/>
          <a:p>
            <a:pPr>
              <a:defRPr/>
            </a:pPr>
            <a:fld id="{E322CAEC-51DA-4ED2-9253-4189BCD264E9}" type="slidenum">
              <a:rPr lang="en-US" altLang="en-US" smtClean="0"/>
              <a:pPr>
                <a:defRPr/>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901CB0C4-94EA-4C1E-958F-FB884B87D33A}"/>
              </a:ext>
            </a:extLst>
          </p:cNvPr>
          <p:cNvSpPr>
            <a:spLocks noGrp="1" noChangeArrowheads="1"/>
          </p:cNvSpPr>
          <p:nvPr>
            <p:ph type="title"/>
          </p:nvPr>
        </p:nvSpPr>
        <p:spPr>
          <a:xfrm>
            <a:off x="457200" y="76200"/>
            <a:ext cx="8229600" cy="941388"/>
          </a:xfrm>
        </p:spPr>
        <p:txBody>
          <a:bodyPr/>
          <a:lstStyle/>
          <a:p>
            <a:pPr eaLnBrk="1" hangingPunct="1">
              <a:defRPr/>
            </a:pPr>
            <a:r>
              <a:rPr lang="es-ES" altLang="en-US" sz="4800" dirty="0">
                <a:solidFill>
                  <a:srgbClr val="00FFFF"/>
                </a:solidFill>
                <a:latin typeface="Mistral" panose="03090702030407020403" pitchFamily="66" charset="0"/>
              </a:rPr>
              <a:t>Un Mundo en Necesidad de Salvación</a:t>
            </a:r>
            <a:endParaRPr lang="es-ES" altLang="en-US" sz="6000" dirty="0">
              <a:solidFill>
                <a:srgbClr val="00FFFF"/>
              </a:solidFill>
              <a:latin typeface="Mistral" panose="03090702030407020403" pitchFamily="66" charset="0"/>
            </a:endParaRPr>
          </a:p>
        </p:txBody>
      </p:sp>
      <p:sp>
        <p:nvSpPr>
          <p:cNvPr id="175107" name="Rectangle 3">
            <a:extLst>
              <a:ext uri="{FF2B5EF4-FFF2-40B4-BE49-F238E27FC236}">
                <a16:creationId xmlns:a16="http://schemas.microsoft.com/office/drawing/2014/main" id="{10AEBCB4-805B-435E-89A4-EF3EB3911A8F}"/>
              </a:ext>
            </a:extLst>
          </p:cNvPr>
          <p:cNvSpPr>
            <a:spLocks noGrp="1" noChangeArrowheads="1"/>
          </p:cNvSpPr>
          <p:nvPr>
            <p:ph type="body" idx="1"/>
          </p:nvPr>
        </p:nvSpPr>
        <p:spPr>
          <a:xfrm>
            <a:off x="457200" y="990600"/>
            <a:ext cx="8229600" cy="5867400"/>
          </a:xfrm>
        </p:spPr>
        <p:txBody>
          <a:bodyPr/>
          <a:lstStyle/>
          <a:p>
            <a:pPr eaLnBrk="1" hangingPunct="1">
              <a:lnSpc>
                <a:spcPct val="90000"/>
              </a:lnSpc>
              <a:buNone/>
              <a:defRPr/>
            </a:pPr>
            <a:r>
              <a:rPr lang="es-ES" altLang="en-US" sz="2800" b="1" dirty="0">
                <a:solidFill>
                  <a:srgbClr val="66FFCC"/>
                </a:solidFill>
                <a:latin typeface="Comic Sans MS" panose="030F0702030302020204" pitchFamily="66" charset="0"/>
              </a:rPr>
              <a:t>Babel forma el clímax de la historia primitiva, representando un mundo profundamente enajenado y en rebelión contra su Creador.</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El progreso de la historia humana es arrogante y destructivo.</a:t>
            </a:r>
          </a:p>
          <a:p>
            <a:pPr eaLnBrk="1" hangingPunct="1">
              <a:lnSpc>
                <a:spcPct val="90000"/>
              </a:lnSpc>
              <a:defRPr/>
            </a:pPr>
            <a:r>
              <a:rPr lang="es-ES" altLang="en-US" sz="2400" i="1" dirty="0">
                <a:latin typeface="Comic Sans MS" panose="030F0702030302020204" pitchFamily="66" charset="0"/>
              </a:rPr>
              <a:t>La tierra está saturada de discordia: esposo contra esposa, hijo contra padre, hijo contra hijo, gente contra la creación, nación contra nación y todo contra Dios.</a:t>
            </a:r>
          </a:p>
          <a:p>
            <a:pPr eaLnBrk="1" hangingPunct="1">
              <a:lnSpc>
                <a:spcPct val="90000"/>
              </a:lnSpc>
              <a:defRPr/>
            </a:pPr>
            <a:r>
              <a:rPr lang="es-ES" altLang="en-US" sz="2400" i="1" dirty="0">
                <a:latin typeface="Comic Sans MS" panose="030F0702030302020204" pitchFamily="66" charset="0"/>
              </a:rPr>
              <a:t>Mientras que las versiones Mesopotámicas muestran a los humanos saliendo de la oscuridad para establecer una cultura y afirmarse a través del ingenio, Génesis representa a los humanos como trágicamente caídos de un lugar de honor y bondad.</a:t>
            </a:r>
          </a:p>
          <a:p>
            <a:pPr eaLnBrk="1" hangingPunct="1">
              <a:lnSpc>
                <a:spcPct val="90000"/>
              </a:lnSpc>
              <a:defRPr/>
            </a:pPr>
            <a:r>
              <a:rPr lang="es-ES" altLang="en-US" sz="2400" i="1" dirty="0">
                <a:latin typeface="Comic Sans MS" panose="030F0702030302020204" pitchFamily="66" charset="0"/>
              </a:rPr>
              <a:t>Era un mundo retorcido, clamando por salvación.</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28A7460F-8333-4C60-9B07-B46E6828AB4F}"/>
              </a:ext>
            </a:extLst>
          </p:cNvPr>
          <p:cNvSpPr>
            <a:spLocks noGrp="1"/>
          </p:cNvSpPr>
          <p:nvPr>
            <p:ph type="sldNum" sz="quarter" idx="12"/>
          </p:nvPr>
        </p:nvSpPr>
        <p:spPr/>
        <p:txBody>
          <a:bodyPr/>
          <a:lstStyle/>
          <a:p>
            <a:pPr>
              <a:defRPr/>
            </a:pPr>
            <a:fld id="{405652A4-8B57-4E0F-BFBF-FB9F1AD625D9}" type="slidenum">
              <a:rPr lang="en-US" altLang="en-US" smtClean="0"/>
              <a:pPr>
                <a:defRPr/>
              </a:pPr>
              <a:t>64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500" fill="hold"/>
                                        <p:tgtEl>
                                          <p:spTgt spid="17510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510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510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51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97B8D97-24BB-4CC8-87B4-A08E08EBA1B6}"/>
              </a:ext>
            </a:extLst>
          </p:cNvPr>
          <p:cNvSpPr>
            <a:spLocks noGrp="1" noChangeArrowheads="1"/>
          </p:cNvSpPr>
          <p:nvPr>
            <p:ph type="body" idx="1"/>
          </p:nvPr>
        </p:nvSpPr>
        <p:spPr>
          <a:xfrm>
            <a:off x="152400" y="3733800"/>
            <a:ext cx="8839200" cy="1828800"/>
          </a:xfrm>
        </p:spPr>
        <p:txBody>
          <a:bodyPr/>
          <a:lstStyle/>
          <a:p>
            <a:pPr algn="r" eaLnBrk="1" hangingPunct="1">
              <a:lnSpc>
                <a:spcPct val="60000"/>
              </a:lnSpc>
              <a:buFont typeface="Wingdings" panose="05000000000000000000" pitchFamily="2" charset="2"/>
              <a:buNone/>
              <a:defRPr/>
            </a:pPr>
            <a:r>
              <a:rPr lang="en-US" altLang="en-US" sz="7200" dirty="0">
                <a:solidFill>
                  <a:srgbClr val="FF3300"/>
                </a:solidFill>
                <a:latin typeface="Matura MT Script Capitals" pitchFamily="66" charset="0"/>
              </a:rPr>
              <a:t>Las </a:t>
            </a:r>
            <a:r>
              <a:rPr lang="en-US" altLang="en-US" sz="7200" dirty="0" err="1">
                <a:solidFill>
                  <a:srgbClr val="FF3300"/>
                </a:solidFill>
                <a:latin typeface="Matura MT Script Capitals" pitchFamily="66" charset="0"/>
              </a:rPr>
              <a:t>Historias</a:t>
            </a:r>
            <a:r>
              <a:rPr lang="en-US" altLang="en-US" sz="7200" dirty="0">
                <a:solidFill>
                  <a:srgbClr val="FF3300"/>
                </a:solidFill>
                <a:latin typeface="Matura MT Script Capitals" pitchFamily="66" charset="0"/>
              </a:rPr>
              <a:t> de Abram</a:t>
            </a:r>
          </a:p>
          <a:p>
            <a:pPr algn="r" eaLnBrk="1" hangingPunct="1">
              <a:lnSpc>
                <a:spcPct val="60000"/>
              </a:lnSpc>
              <a:buFont typeface="Wingdings" panose="05000000000000000000" pitchFamily="2" charset="2"/>
              <a:buNone/>
              <a:defRPr/>
            </a:pPr>
            <a:r>
              <a:rPr lang="en-US" altLang="en-US" sz="7200" dirty="0">
                <a:solidFill>
                  <a:srgbClr val="FF3300"/>
                </a:solidFill>
                <a:latin typeface="Matura MT Script Capitals" pitchFamily="66" charset="0"/>
              </a:rPr>
              <a:t>12:1-25:11</a:t>
            </a:r>
          </a:p>
        </p:txBody>
      </p:sp>
      <p:sp>
        <p:nvSpPr>
          <p:cNvPr id="2" name="Slide Number Placeholder 1">
            <a:extLst>
              <a:ext uri="{FF2B5EF4-FFF2-40B4-BE49-F238E27FC236}">
                <a16:creationId xmlns:a16="http://schemas.microsoft.com/office/drawing/2014/main" id="{E6AB190F-2973-4937-8186-44B9C17E943B}"/>
              </a:ext>
            </a:extLst>
          </p:cNvPr>
          <p:cNvSpPr>
            <a:spLocks noGrp="1"/>
          </p:cNvSpPr>
          <p:nvPr>
            <p:ph type="sldNum" sz="quarter" idx="12"/>
          </p:nvPr>
        </p:nvSpPr>
        <p:spPr/>
        <p:txBody>
          <a:bodyPr/>
          <a:lstStyle/>
          <a:p>
            <a:pPr>
              <a:defRPr/>
            </a:pPr>
            <a:fld id="{CA6BBE1F-EF2F-41DF-880B-0398A237C84D}" type="slidenum">
              <a:rPr lang="en-US" altLang="en-US" smtClean="0"/>
              <a:pPr>
                <a:defRPr/>
              </a:pPr>
              <a:t>65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76130">
                                            <p:txEl>
                                              <p:pRg st="0" end="0"/>
                                            </p:txEl>
                                          </p:spTgt>
                                        </p:tgtEl>
                                        <p:attrNameLst>
                                          <p:attrName>style.visibility</p:attrName>
                                        </p:attrNameLst>
                                      </p:cBhvr>
                                      <p:to>
                                        <p:strVal val="visible"/>
                                      </p:to>
                                    </p:set>
                                    <p:animEffect transition="in" filter="fade">
                                      <p:cBhvr>
                                        <p:cTn id="7" dur="500"/>
                                        <p:tgtEl>
                                          <p:spTgt spid="176130">
                                            <p:txEl>
                                              <p:pRg st="0" end="0"/>
                                            </p:txEl>
                                          </p:spTgt>
                                        </p:tgtEl>
                                      </p:cBhvr>
                                    </p:animEffect>
                                    <p:anim calcmode="lin" valueType="num">
                                      <p:cBhvr>
                                        <p:cTn id="8" dur="500" fill="hold"/>
                                        <p:tgtEl>
                                          <p:spTgt spid="17613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6130">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4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76130">
                                            <p:txEl>
                                              <p:pRg st="1" end="1"/>
                                            </p:txEl>
                                          </p:spTgt>
                                        </p:tgtEl>
                                        <p:attrNameLst>
                                          <p:attrName>style.visibility</p:attrName>
                                        </p:attrNameLst>
                                      </p:cBhvr>
                                      <p:to>
                                        <p:strVal val="visible"/>
                                      </p:to>
                                    </p:set>
                                    <p:animEffect transition="in" filter="fade">
                                      <p:cBhvr>
                                        <p:cTn id="13" dur="500"/>
                                        <p:tgtEl>
                                          <p:spTgt spid="176130">
                                            <p:txEl>
                                              <p:pRg st="1" end="1"/>
                                            </p:txEl>
                                          </p:spTgt>
                                        </p:tgtEl>
                                      </p:cBhvr>
                                    </p:animEffect>
                                    <p:anim calcmode="lin" valueType="num">
                                      <p:cBhvr>
                                        <p:cTn id="14" dur="500" fill="hold"/>
                                        <p:tgtEl>
                                          <p:spTgt spid="176130">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17613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33346317-4C8F-40B2-B3A0-29EE476C5768}"/>
              </a:ext>
            </a:extLst>
          </p:cNvPr>
          <p:cNvSpPr>
            <a:spLocks noGrp="1" noChangeArrowheads="1"/>
          </p:cNvSpPr>
          <p:nvPr>
            <p:ph type="title"/>
          </p:nvPr>
        </p:nvSpPr>
        <p:spPr/>
        <p:txBody>
          <a:bodyPr/>
          <a:lstStyle/>
          <a:p>
            <a:pPr eaLnBrk="1" hangingPunct="1">
              <a:defRPr/>
            </a:pPr>
            <a:r>
              <a:rPr lang="en-US" altLang="en-US" b="1" dirty="0">
                <a:solidFill>
                  <a:srgbClr val="FF9933"/>
                </a:solidFill>
                <a:latin typeface="Papyrus" panose="03070502060502030205" pitchFamily="66" charset="0"/>
              </a:rPr>
              <a:t>El </a:t>
            </a:r>
            <a:r>
              <a:rPr lang="en-US" altLang="en-US" b="1" dirty="0" err="1">
                <a:solidFill>
                  <a:srgbClr val="FF9933"/>
                </a:solidFill>
                <a:latin typeface="Papyrus" panose="03070502060502030205" pitchFamily="66" charset="0"/>
              </a:rPr>
              <a:t>Ciclo</a:t>
            </a:r>
            <a:r>
              <a:rPr lang="en-US" altLang="en-US" b="1" dirty="0">
                <a:solidFill>
                  <a:srgbClr val="FF9933"/>
                </a:solidFill>
                <a:latin typeface="Papyrus" panose="03070502060502030205" pitchFamily="66" charset="0"/>
              </a:rPr>
              <a:t> </a:t>
            </a:r>
            <a:r>
              <a:rPr lang="en-US" altLang="en-US" b="1" dirty="0" err="1">
                <a:solidFill>
                  <a:srgbClr val="FF9933"/>
                </a:solidFill>
                <a:latin typeface="Papyrus" panose="03070502060502030205" pitchFamily="66" charset="0"/>
              </a:rPr>
              <a:t>Patriarcal</a:t>
            </a:r>
            <a:endParaRPr lang="en-US" altLang="en-US" b="1" dirty="0">
              <a:solidFill>
                <a:srgbClr val="FF9933"/>
              </a:solidFill>
              <a:latin typeface="Papyrus" panose="03070502060502030205" pitchFamily="66" charset="0"/>
            </a:endParaRPr>
          </a:p>
        </p:txBody>
      </p:sp>
      <p:sp>
        <p:nvSpPr>
          <p:cNvPr id="177155" name="Rectangle 3">
            <a:extLst>
              <a:ext uri="{FF2B5EF4-FFF2-40B4-BE49-F238E27FC236}">
                <a16:creationId xmlns:a16="http://schemas.microsoft.com/office/drawing/2014/main" id="{3F392E21-A5CA-4387-974F-8040E3448781}"/>
              </a:ext>
            </a:extLst>
          </p:cNvPr>
          <p:cNvSpPr>
            <a:spLocks noGrp="1" noChangeArrowheads="1"/>
          </p:cNvSpPr>
          <p:nvPr>
            <p:ph type="body" idx="1"/>
          </p:nvPr>
        </p:nvSpPr>
        <p:spPr>
          <a:xfrm>
            <a:off x="457200" y="1219200"/>
            <a:ext cx="8229600" cy="5410200"/>
          </a:xfrm>
        </p:spPr>
        <p:txBody>
          <a:bodyPr/>
          <a:lstStyle/>
          <a:p>
            <a:pPr eaLnBrk="1" hangingPunct="1">
              <a:buNone/>
              <a:defRPr/>
            </a:pPr>
            <a:r>
              <a:rPr lang="es-ES" altLang="en-US" sz="2800" dirty="0">
                <a:solidFill>
                  <a:srgbClr val="FFCC66"/>
                </a:solidFill>
                <a:latin typeface="Cooper Black" pitchFamily="18" charset="0"/>
              </a:rPr>
              <a:t>Los últimos 39 capítulos de Génesis son una colección de narraciones sobre los antepasados ​​de la nación de Israel.</a:t>
            </a:r>
          </a:p>
          <a:p>
            <a:pPr eaLnBrk="1" hangingPunct="1">
              <a:defRPr/>
            </a:pPr>
            <a:r>
              <a:rPr lang="es-ES" altLang="en-US" sz="2400" i="1" dirty="0">
                <a:solidFill>
                  <a:srgbClr val="FFFFCC"/>
                </a:solidFill>
                <a:latin typeface="Comic Sans MS" panose="030F0702030302020204" pitchFamily="66" charset="0"/>
              </a:rPr>
              <a:t>El énfasis cambia de una perspectiva universal (toda la raza humana) a una perspectiva individual (un hombre y su familia).</a:t>
            </a:r>
          </a:p>
          <a:p>
            <a:pPr eaLnBrk="1" hangingPunct="1">
              <a:defRPr/>
            </a:pPr>
            <a:r>
              <a:rPr lang="es-ES" altLang="en-US" sz="2400" i="1" dirty="0">
                <a:solidFill>
                  <a:srgbClr val="FFFFCC"/>
                </a:solidFill>
                <a:latin typeface="Comic Sans MS" panose="030F0702030302020204" pitchFamily="66" charset="0"/>
              </a:rPr>
              <a:t>El ciclo patriarcal sirve como un </a:t>
            </a:r>
            <a:r>
              <a:rPr lang="es-ES" altLang="en-US" sz="2400" i="1" dirty="0" err="1">
                <a:solidFill>
                  <a:srgbClr val="FFFFCC"/>
                </a:solidFill>
                <a:latin typeface="Comic Sans MS" panose="030F0702030302020204" pitchFamily="66" charset="0"/>
              </a:rPr>
              <a:t>postludio</a:t>
            </a:r>
            <a:r>
              <a:rPr lang="es-ES" altLang="en-US" sz="2400" i="1" dirty="0">
                <a:solidFill>
                  <a:srgbClr val="FFFFCC"/>
                </a:solidFill>
                <a:latin typeface="Comic Sans MS" panose="030F0702030302020204" pitchFamily="66" charset="0"/>
              </a:rPr>
              <a:t> al ciclo primitivo y un preludio de la historia del éxodo.</a:t>
            </a:r>
          </a:p>
          <a:p>
            <a:pPr eaLnBrk="1" hangingPunct="1">
              <a:defRPr/>
            </a:pPr>
            <a:r>
              <a:rPr lang="es-ES" altLang="en-US" sz="2400" i="1" dirty="0">
                <a:solidFill>
                  <a:srgbClr val="FFFFCC"/>
                </a:solidFill>
                <a:latin typeface="Comic Sans MS" panose="030F0702030302020204" pitchFamily="66" charset="0"/>
              </a:rPr>
              <a:t>La promesa de Yahvé a Abram de que en su posteridad todas las familias de la tierra encontrarían bendición es el comienzo de la respuesta divina a la desesperada necesidad humana de salvación.</a:t>
            </a:r>
            <a:endParaRPr lang="en-US" altLang="en-US" sz="2400" i="1" dirty="0">
              <a:solidFill>
                <a:srgbClr val="FFFFCC"/>
              </a:solidFill>
              <a:latin typeface="Comic Sans MS" panose="030F0702030302020204" pitchFamily="66" charset="0"/>
            </a:endParaRPr>
          </a:p>
        </p:txBody>
      </p:sp>
      <p:sp>
        <p:nvSpPr>
          <p:cNvPr id="2" name="Slide Number Placeholder 1">
            <a:extLst>
              <a:ext uri="{FF2B5EF4-FFF2-40B4-BE49-F238E27FC236}">
                <a16:creationId xmlns:a16="http://schemas.microsoft.com/office/drawing/2014/main" id="{E2AAA599-CD2D-4D1D-A2DE-3F27E814E998}"/>
              </a:ext>
            </a:extLst>
          </p:cNvPr>
          <p:cNvSpPr>
            <a:spLocks noGrp="1"/>
          </p:cNvSpPr>
          <p:nvPr>
            <p:ph type="sldNum" sz="quarter" idx="12"/>
          </p:nvPr>
        </p:nvSpPr>
        <p:spPr/>
        <p:txBody>
          <a:bodyPr/>
          <a:lstStyle/>
          <a:p>
            <a:pPr>
              <a:defRPr/>
            </a:pPr>
            <a:fld id="{2B5084E7-4FEA-4B79-BE1C-535FA896D00E}" type="slidenum">
              <a:rPr lang="en-US" altLang="en-US" smtClean="0"/>
              <a:pPr>
                <a:defRPr/>
              </a:pPr>
              <a:t>66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6BE307D5-4FBB-4D70-8D3F-D9F48FE94CDB}"/>
              </a:ext>
            </a:extLst>
          </p:cNvPr>
          <p:cNvSpPr>
            <a:spLocks noGrp="1" noChangeArrowheads="1"/>
          </p:cNvSpPr>
          <p:nvPr>
            <p:ph type="title"/>
          </p:nvPr>
        </p:nvSpPr>
        <p:spPr>
          <a:xfrm>
            <a:off x="457200" y="381000"/>
            <a:ext cx="8229600" cy="685800"/>
          </a:xfrm>
        </p:spPr>
        <p:txBody>
          <a:bodyPr/>
          <a:lstStyle/>
          <a:p>
            <a:pPr eaLnBrk="1" hangingPunct="1">
              <a:defRPr/>
            </a:pPr>
            <a:r>
              <a:rPr lang="es-ES" altLang="en-US" sz="4000" b="1" dirty="0">
                <a:solidFill>
                  <a:schemeClr val="hlink"/>
                </a:solidFill>
                <a:latin typeface="Papyrus" panose="03070502060502030205" pitchFamily="66" charset="0"/>
              </a:rPr>
              <a:t>Edades de la Antigüedad en Génesis</a:t>
            </a:r>
          </a:p>
        </p:txBody>
      </p:sp>
      <p:sp>
        <p:nvSpPr>
          <p:cNvPr id="179204" name="Rectangle 4">
            <a:extLst>
              <a:ext uri="{FF2B5EF4-FFF2-40B4-BE49-F238E27FC236}">
                <a16:creationId xmlns:a16="http://schemas.microsoft.com/office/drawing/2014/main" id="{8404C563-6FA5-4A18-AA6B-0E51A9693A8A}"/>
              </a:ext>
            </a:extLst>
          </p:cNvPr>
          <p:cNvSpPr>
            <a:spLocks noGrp="1" noChangeArrowheads="1"/>
          </p:cNvSpPr>
          <p:nvPr>
            <p:ph type="body" sz="half" idx="1"/>
          </p:nvPr>
        </p:nvSpPr>
        <p:spPr>
          <a:xfrm>
            <a:off x="152400" y="1981200"/>
            <a:ext cx="2895600" cy="4495800"/>
          </a:xfrm>
          <a:gradFill rotWithShape="1">
            <a:gsLst>
              <a:gs pos="0">
                <a:srgbClr val="FF6600"/>
              </a:gs>
              <a:gs pos="100000">
                <a:srgbClr val="FF7315"/>
              </a:gs>
            </a:gsLst>
            <a:lin ang="5400000" scaled="1"/>
          </a:gradFill>
          <a:ln w="12700">
            <a:solidFill>
              <a:schemeClr val="tx1"/>
            </a:solidFill>
            <a:miter lim="800000"/>
            <a:headEnd/>
            <a:tailEnd/>
          </a:ln>
        </p:spPr>
        <p:txBody>
          <a:bodyPr/>
          <a:lstStyle/>
          <a:p>
            <a:pPr eaLnBrk="1" hangingPunct="1">
              <a:buNone/>
            </a:pPr>
            <a:r>
              <a:rPr lang="en-US" altLang="en-US" sz="2400" b="1" dirty="0" err="1">
                <a:solidFill>
                  <a:srgbClr val="000000"/>
                </a:solidFill>
                <a:effectLst/>
                <a:latin typeface="Arial Narrow" panose="020B0606020202030204" pitchFamily="34" charset="0"/>
              </a:rPr>
              <a:t>Edad</a:t>
            </a:r>
            <a:r>
              <a:rPr lang="en-US" altLang="en-US" sz="2400" b="1" dirty="0">
                <a:solidFill>
                  <a:srgbClr val="000000"/>
                </a:solidFill>
                <a:effectLst/>
                <a:latin typeface="Arial Narrow" panose="020B0606020202030204" pitchFamily="34" charset="0"/>
              </a:rPr>
              <a:t> de </a:t>
            </a:r>
            <a:r>
              <a:rPr lang="en-US" altLang="en-US" sz="2400" b="1" dirty="0" err="1">
                <a:solidFill>
                  <a:srgbClr val="000000"/>
                </a:solidFill>
                <a:effectLst/>
                <a:latin typeface="Arial Narrow" panose="020B0606020202030204" pitchFamily="34" charset="0"/>
              </a:rPr>
              <a:t>Bronce</a:t>
            </a:r>
            <a:r>
              <a:rPr lang="en-US" altLang="en-US" sz="2400" b="1" dirty="0">
                <a:solidFill>
                  <a:srgbClr val="000000"/>
                </a:solidFill>
                <a:effectLst/>
                <a:latin typeface="Arial Narrow" panose="020B0606020202030204" pitchFamily="34" charset="0"/>
              </a:rPr>
              <a:t> </a:t>
            </a:r>
            <a:r>
              <a:rPr lang="en-US" altLang="en-US" sz="2400" b="1" dirty="0" err="1">
                <a:solidFill>
                  <a:srgbClr val="000000"/>
                </a:solidFill>
                <a:effectLst/>
                <a:latin typeface="Arial Narrow" panose="020B0606020202030204" pitchFamily="34" charset="0"/>
              </a:rPr>
              <a:t>Temprana</a:t>
            </a:r>
            <a:endParaRPr lang="en-US" altLang="en-US" sz="2400" b="1" dirty="0">
              <a:solidFill>
                <a:srgbClr val="000000"/>
              </a:solidFill>
              <a:effectLst/>
              <a:latin typeface="Arial Narrow" panose="020B0606020202030204" pitchFamily="34" charset="0"/>
            </a:endParaRPr>
          </a:p>
          <a:p>
            <a:pPr eaLnBrk="1" hangingPunct="1">
              <a:buFont typeface="Wingdings" panose="05000000000000000000" pitchFamily="2" charset="2"/>
              <a:buNone/>
            </a:pPr>
            <a:r>
              <a:rPr lang="en-US" altLang="en-US" sz="2000" b="1" dirty="0">
                <a:solidFill>
                  <a:srgbClr val="000000"/>
                </a:solidFill>
                <a:effectLst/>
                <a:latin typeface="Arial Narrow" panose="020B0606020202030204" pitchFamily="34" charset="0"/>
              </a:rPr>
              <a:t>   EB I (3200-2800)</a:t>
            </a:r>
          </a:p>
          <a:p>
            <a:pPr eaLnBrk="1" hangingPunct="1">
              <a:buFont typeface="Wingdings" panose="05000000000000000000" pitchFamily="2" charset="2"/>
              <a:buNone/>
            </a:pPr>
            <a:r>
              <a:rPr lang="en-US" altLang="en-US" sz="2000" b="1" dirty="0">
                <a:solidFill>
                  <a:srgbClr val="000000"/>
                </a:solidFill>
                <a:effectLst/>
                <a:latin typeface="Arial Narrow" panose="020B0606020202030204" pitchFamily="34" charset="0"/>
              </a:rPr>
              <a:t>   EB II (2800-2600)</a:t>
            </a:r>
          </a:p>
          <a:p>
            <a:pPr eaLnBrk="1" hangingPunct="1">
              <a:buFont typeface="Wingdings" panose="05000000000000000000" pitchFamily="2" charset="2"/>
              <a:buNone/>
            </a:pPr>
            <a:r>
              <a:rPr lang="en-US" altLang="en-US" sz="2000" b="1" dirty="0">
                <a:solidFill>
                  <a:srgbClr val="000000"/>
                </a:solidFill>
                <a:effectLst/>
                <a:latin typeface="Arial Narrow" panose="020B0606020202030204" pitchFamily="34" charset="0"/>
              </a:rPr>
              <a:t>   EB III (2600-2350)</a:t>
            </a:r>
          </a:p>
          <a:p>
            <a:pPr eaLnBrk="1" hangingPunct="1">
              <a:buFont typeface="Wingdings" panose="05000000000000000000" pitchFamily="2" charset="2"/>
              <a:buNone/>
            </a:pPr>
            <a:endParaRPr lang="en-US" altLang="en-US" sz="2000" b="1" dirty="0">
              <a:solidFill>
                <a:srgbClr val="000000"/>
              </a:solidFill>
              <a:effectLst/>
              <a:latin typeface="Arial Narrow" panose="020B0606020202030204" pitchFamily="34" charset="0"/>
            </a:endParaRPr>
          </a:p>
          <a:p>
            <a:pPr eaLnBrk="1" hangingPunct="1">
              <a:buFont typeface="Wingdings" panose="05000000000000000000" pitchFamily="2" charset="2"/>
              <a:buNone/>
            </a:pPr>
            <a:r>
              <a:rPr lang="en-US" altLang="en-US" sz="2000" b="1" dirty="0">
                <a:solidFill>
                  <a:srgbClr val="000000"/>
                </a:solidFill>
                <a:effectLst/>
                <a:latin typeface="Arial Narrow" panose="020B0606020202030204" pitchFamily="34" charset="0"/>
              </a:rPr>
              <a:t>   EB IV (2350-2200)</a:t>
            </a:r>
          </a:p>
          <a:p>
            <a:pPr eaLnBrk="1" hangingPunct="1">
              <a:buNone/>
            </a:pPr>
            <a:r>
              <a:rPr lang="en-US" altLang="en-US" sz="2400" b="1" dirty="0" err="1">
                <a:solidFill>
                  <a:srgbClr val="000000"/>
                </a:solidFill>
                <a:effectLst/>
                <a:latin typeface="Arial Narrow" panose="020B0606020202030204" pitchFamily="34" charset="0"/>
              </a:rPr>
              <a:t>Edad</a:t>
            </a:r>
            <a:r>
              <a:rPr lang="en-US" altLang="en-US" sz="2400" b="1" dirty="0">
                <a:solidFill>
                  <a:srgbClr val="000000"/>
                </a:solidFill>
                <a:effectLst/>
                <a:latin typeface="Arial Narrow" panose="020B0606020202030204" pitchFamily="34" charset="0"/>
              </a:rPr>
              <a:t> de </a:t>
            </a:r>
            <a:r>
              <a:rPr lang="en-US" altLang="en-US" sz="2400" b="1" dirty="0" err="1">
                <a:solidFill>
                  <a:srgbClr val="000000"/>
                </a:solidFill>
                <a:effectLst/>
                <a:latin typeface="Arial Narrow" panose="020B0606020202030204" pitchFamily="34" charset="0"/>
              </a:rPr>
              <a:t>Bronce</a:t>
            </a:r>
            <a:r>
              <a:rPr lang="en-US" altLang="en-US" sz="2400" b="1" dirty="0">
                <a:solidFill>
                  <a:srgbClr val="000000"/>
                </a:solidFill>
                <a:effectLst/>
                <a:latin typeface="Arial Narrow" panose="020B0606020202030204" pitchFamily="34" charset="0"/>
              </a:rPr>
              <a:t> Media</a:t>
            </a:r>
          </a:p>
          <a:p>
            <a:pPr eaLnBrk="1" hangingPunct="1">
              <a:buFont typeface="Wingdings" panose="05000000000000000000" pitchFamily="2" charset="2"/>
              <a:buNone/>
            </a:pPr>
            <a:r>
              <a:rPr lang="en-US" altLang="en-US" sz="2000" b="1" dirty="0">
                <a:solidFill>
                  <a:srgbClr val="000000"/>
                </a:solidFill>
                <a:effectLst/>
                <a:latin typeface="Arial Narrow" panose="020B0606020202030204" pitchFamily="34" charset="0"/>
              </a:rPr>
              <a:t>   MB I (2200-2000)</a:t>
            </a:r>
          </a:p>
          <a:p>
            <a:pPr eaLnBrk="1" hangingPunct="1">
              <a:buFont typeface="Wingdings" panose="05000000000000000000" pitchFamily="2" charset="2"/>
              <a:buNone/>
            </a:pPr>
            <a:endParaRPr lang="en-US" altLang="en-US" sz="2000" b="1" dirty="0">
              <a:solidFill>
                <a:srgbClr val="000000"/>
              </a:solidFill>
              <a:effectLst/>
              <a:latin typeface="Arial Narrow" panose="020B0606020202030204" pitchFamily="34" charset="0"/>
            </a:endParaRPr>
          </a:p>
          <a:p>
            <a:pPr eaLnBrk="1" hangingPunct="1">
              <a:buFont typeface="Wingdings" panose="05000000000000000000" pitchFamily="2" charset="2"/>
              <a:buNone/>
            </a:pPr>
            <a:r>
              <a:rPr lang="en-US" altLang="en-US" sz="2000" b="1" dirty="0">
                <a:solidFill>
                  <a:srgbClr val="000000"/>
                </a:solidFill>
                <a:effectLst/>
                <a:latin typeface="Arial Narrow" panose="020B0606020202030204" pitchFamily="34" charset="0"/>
              </a:rPr>
              <a:t>   MB II (2000-1550)</a:t>
            </a:r>
          </a:p>
        </p:txBody>
      </p:sp>
      <p:sp>
        <p:nvSpPr>
          <p:cNvPr id="179206" name="Rectangle 6">
            <a:extLst>
              <a:ext uri="{FF2B5EF4-FFF2-40B4-BE49-F238E27FC236}">
                <a16:creationId xmlns:a16="http://schemas.microsoft.com/office/drawing/2014/main" id="{ED30481F-B368-4461-97CD-F2CDDB871D3C}"/>
              </a:ext>
            </a:extLst>
          </p:cNvPr>
          <p:cNvSpPr>
            <a:spLocks noChangeArrowheads="1"/>
          </p:cNvSpPr>
          <p:nvPr/>
        </p:nvSpPr>
        <p:spPr bwMode="auto">
          <a:xfrm>
            <a:off x="3124200" y="1981200"/>
            <a:ext cx="2971800" cy="4495800"/>
          </a:xfrm>
          <a:prstGeom prst="rect">
            <a:avLst/>
          </a:prstGeom>
          <a:gradFill rotWithShape="1">
            <a:gsLst>
              <a:gs pos="0">
                <a:srgbClr val="FF9933"/>
              </a:gs>
              <a:gs pos="100000">
                <a:srgbClr val="FF9A35"/>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buNone/>
            </a:pPr>
            <a:r>
              <a:rPr lang="en-US" altLang="en-US" sz="2400" b="1" dirty="0" err="1">
                <a:solidFill>
                  <a:srgbClr val="000000"/>
                </a:solidFill>
                <a:latin typeface="Arial Narrow" panose="020B0606020202030204" pitchFamily="34" charset="0"/>
              </a:rPr>
              <a:t>Período</a:t>
            </a:r>
            <a:r>
              <a:rPr lang="en-US" altLang="en-US" sz="2400" b="1" dirty="0">
                <a:solidFill>
                  <a:srgbClr val="000000"/>
                </a:solidFill>
                <a:latin typeface="Arial Narrow" panose="020B0606020202030204" pitchFamily="34" charset="0"/>
              </a:rPr>
              <a:t> </a:t>
            </a:r>
            <a:r>
              <a:rPr lang="en-US" altLang="en-US" sz="2400" b="1" dirty="0" err="1">
                <a:solidFill>
                  <a:srgbClr val="000000"/>
                </a:solidFill>
                <a:latin typeface="Arial Narrow" panose="020B0606020202030204" pitchFamily="34" charset="0"/>
              </a:rPr>
              <a:t>Dinástico</a:t>
            </a:r>
            <a:r>
              <a:rPr lang="en-US" altLang="en-US" sz="2400" b="1" dirty="0">
                <a:solidFill>
                  <a:srgbClr val="000000"/>
                </a:solidFill>
                <a:latin typeface="Arial Narrow" panose="020B0606020202030204" pitchFamily="34" charset="0"/>
              </a:rPr>
              <a:t> </a:t>
            </a:r>
            <a:r>
              <a:rPr lang="en-US" altLang="en-US" sz="2400" b="1" dirty="0" err="1">
                <a:solidFill>
                  <a:srgbClr val="000000"/>
                </a:solidFill>
                <a:latin typeface="Arial Narrow" panose="020B0606020202030204" pitchFamily="34" charset="0"/>
              </a:rPr>
              <a:t>Temprano</a:t>
            </a:r>
            <a:endParaRPr lang="en-US" altLang="en-US" sz="2400" b="1" dirty="0">
              <a:solidFill>
                <a:srgbClr val="000000"/>
              </a:solidFill>
              <a:latin typeface="Arial Narrow" panose="020B0606020202030204" pitchFamily="34" charset="0"/>
            </a:endParaRPr>
          </a:p>
          <a:p>
            <a:pPr eaLnBrk="1" hangingPunct="1">
              <a:buFont typeface="Wingdings" panose="05000000000000000000" pitchFamily="2" charset="2"/>
              <a:buNone/>
            </a:pPr>
            <a:r>
              <a:rPr lang="en-US" altLang="en-US" sz="2000" b="1" dirty="0">
                <a:solidFill>
                  <a:srgbClr val="000000"/>
                </a:solidFill>
                <a:latin typeface="Arial Narrow" panose="020B0606020202030204" pitchFamily="34" charset="0"/>
              </a:rPr>
              <a:t>   (2920-2575)</a:t>
            </a:r>
          </a:p>
          <a:p>
            <a:pPr eaLnBrk="1" hangingPunct="1">
              <a:buFont typeface="Wingdings" panose="05000000000000000000" pitchFamily="2" charset="2"/>
              <a:buNone/>
            </a:pPr>
            <a:r>
              <a:rPr lang="en-US" altLang="en-US" sz="2400" b="1" dirty="0" err="1">
                <a:solidFill>
                  <a:srgbClr val="000000"/>
                </a:solidFill>
                <a:latin typeface="Arial Narrow" panose="020B0606020202030204" pitchFamily="34" charset="0"/>
              </a:rPr>
              <a:t>Reino</a:t>
            </a:r>
            <a:r>
              <a:rPr lang="en-US" altLang="en-US" sz="2400" b="1" dirty="0">
                <a:solidFill>
                  <a:srgbClr val="000000"/>
                </a:solidFill>
                <a:latin typeface="Arial Narrow" panose="020B0606020202030204" pitchFamily="34" charset="0"/>
              </a:rPr>
              <a:t> </a:t>
            </a:r>
            <a:r>
              <a:rPr lang="en-US" altLang="en-US" sz="2400" b="1" dirty="0" err="1">
                <a:solidFill>
                  <a:srgbClr val="000000"/>
                </a:solidFill>
                <a:latin typeface="Arial Narrow" panose="020B0606020202030204" pitchFamily="34" charset="0"/>
              </a:rPr>
              <a:t>Antiguo</a:t>
            </a:r>
            <a:endParaRPr lang="en-US" altLang="en-US" sz="2400" b="1" dirty="0">
              <a:solidFill>
                <a:srgbClr val="000000"/>
              </a:solidFill>
              <a:latin typeface="Arial Narrow" panose="020B0606020202030204" pitchFamily="34" charset="0"/>
            </a:endParaRPr>
          </a:p>
          <a:p>
            <a:pPr eaLnBrk="1" hangingPunct="1">
              <a:buFont typeface="Wingdings" panose="05000000000000000000" pitchFamily="2" charset="2"/>
              <a:buNone/>
            </a:pPr>
            <a:r>
              <a:rPr lang="en-US" altLang="en-US" sz="2000" b="1" dirty="0">
                <a:solidFill>
                  <a:srgbClr val="000000"/>
                </a:solidFill>
                <a:latin typeface="Arial Narrow" panose="020B0606020202030204" pitchFamily="34" charset="0"/>
              </a:rPr>
              <a:t>   (2575-2134)</a:t>
            </a:r>
          </a:p>
          <a:p>
            <a:pPr eaLnBrk="1" hangingPunct="1">
              <a:buFont typeface="Wingdings" panose="05000000000000000000" pitchFamily="2" charset="2"/>
              <a:buNone/>
            </a:pPr>
            <a:endParaRPr lang="en-US" altLang="en-US" sz="2000" b="1" dirty="0">
              <a:solidFill>
                <a:srgbClr val="000000"/>
              </a:solidFill>
              <a:latin typeface="Arial Narrow" panose="020B0606020202030204" pitchFamily="34" charset="0"/>
            </a:endParaRPr>
          </a:p>
          <a:p>
            <a:pPr eaLnBrk="1" hangingPunct="1">
              <a:buFont typeface="Wingdings" panose="05000000000000000000" pitchFamily="2" charset="2"/>
              <a:buNone/>
            </a:pPr>
            <a:endParaRPr lang="en-US" altLang="en-US" sz="2400" dirty="0">
              <a:solidFill>
                <a:srgbClr val="000000"/>
              </a:solidFill>
              <a:latin typeface="Arial Narrow" panose="020B0606020202030204" pitchFamily="34" charset="0"/>
            </a:endParaRPr>
          </a:p>
          <a:p>
            <a:pPr eaLnBrk="1" hangingPunct="1">
              <a:buNone/>
            </a:pPr>
            <a:r>
              <a:rPr lang="en-US" altLang="en-US" sz="2400" b="1" dirty="0">
                <a:solidFill>
                  <a:srgbClr val="000000"/>
                </a:solidFill>
                <a:latin typeface="Arial Narrow" panose="020B0606020202030204" pitchFamily="34" charset="0"/>
              </a:rPr>
              <a:t>1</a:t>
            </a:r>
            <a:r>
              <a:rPr lang="en-US" altLang="en-US" sz="2400" b="1" baseline="30000" dirty="0">
                <a:solidFill>
                  <a:srgbClr val="000000"/>
                </a:solidFill>
                <a:latin typeface="Arial Narrow" panose="020B0606020202030204" pitchFamily="34" charset="0"/>
              </a:rPr>
              <a:t>er</a:t>
            </a:r>
            <a:r>
              <a:rPr lang="en-US" altLang="en-US" sz="2400" b="1" dirty="0">
                <a:solidFill>
                  <a:srgbClr val="000000"/>
                </a:solidFill>
                <a:latin typeface="Arial Narrow" panose="020B0606020202030204" pitchFamily="34" charset="0"/>
              </a:rPr>
              <a:t> </a:t>
            </a:r>
            <a:r>
              <a:rPr lang="en-US" altLang="en-US" sz="2400" b="1" dirty="0" err="1">
                <a:solidFill>
                  <a:srgbClr val="000000"/>
                </a:solidFill>
                <a:latin typeface="Arial Narrow" panose="020B0606020202030204" pitchFamily="34" charset="0"/>
              </a:rPr>
              <a:t>Período</a:t>
            </a:r>
            <a:r>
              <a:rPr lang="en-US" altLang="en-US" sz="2400" b="1" dirty="0">
                <a:solidFill>
                  <a:srgbClr val="000000"/>
                </a:solidFill>
                <a:latin typeface="Arial Narrow" panose="020B0606020202030204" pitchFamily="34" charset="0"/>
              </a:rPr>
              <a:t> </a:t>
            </a:r>
            <a:r>
              <a:rPr lang="en-US" altLang="en-US" sz="2400" b="1" dirty="0" err="1">
                <a:solidFill>
                  <a:srgbClr val="000000"/>
                </a:solidFill>
                <a:latin typeface="Arial Narrow" panose="020B0606020202030204" pitchFamily="34" charset="0"/>
              </a:rPr>
              <a:t>Intermedio</a:t>
            </a:r>
            <a:r>
              <a:rPr lang="en-US" altLang="en-US" sz="2000" b="1" dirty="0">
                <a:solidFill>
                  <a:srgbClr val="000000"/>
                </a:solidFill>
                <a:latin typeface="Arial Narrow" panose="020B0606020202030204" pitchFamily="34" charset="0"/>
              </a:rPr>
              <a:t>  (2134-2040)</a:t>
            </a:r>
          </a:p>
          <a:p>
            <a:pPr eaLnBrk="1" hangingPunct="1">
              <a:buFont typeface="Wingdings" panose="05000000000000000000" pitchFamily="2" charset="2"/>
              <a:buNone/>
            </a:pPr>
            <a:r>
              <a:rPr lang="en-US" altLang="en-US" sz="2400" b="1" dirty="0" err="1">
                <a:solidFill>
                  <a:srgbClr val="000000"/>
                </a:solidFill>
                <a:latin typeface="Arial Narrow" panose="020B0606020202030204" pitchFamily="34" charset="0"/>
              </a:rPr>
              <a:t>Reino</a:t>
            </a:r>
            <a:r>
              <a:rPr lang="en-US" altLang="en-US" sz="2400" b="1" dirty="0">
                <a:solidFill>
                  <a:srgbClr val="000000"/>
                </a:solidFill>
                <a:latin typeface="Arial Narrow" panose="020B0606020202030204" pitchFamily="34" charset="0"/>
              </a:rPr>
              <a:t> Medio</a:t>
            </a:r>
          </a:p>
          <a:p>
            <a:pPr eaLnBrk="1" hangingPunct="1">
              <a:buFont typeface="Wingdings" panose="05000000000000000000" pitchFamily="2" charset="2"/>
              <a:buNone/>
            </a:pPr>
            <a:r>
              <a:rPr lang="en-US" altLang="en-US" sz="2000" b="1" dirty="0">
                <a:solidFill>
                  <a:srgbClr val="000000"/>
                </a:solidFill>
                <a:latin typeface="Arial Narrow" panose="020B0606020202030204" pitchFamily="34" charset="0"/>
              </a:rPr>
              <a:t>   (2040-1640)</a:t>
            </a:r>
          </a:p>
        </p:txBody>
      </p:sp>
      <p:sp>
        <p:nvSpPr>
          <p:cNvPr id="179207" name="Rectangle 7">
            <a:extLst>
              <a:ext uri="{FF2B5EF4-FFF2-40B4-BE49-F238E27FC236}">
                <a16:creationId xmlns:a16="http://schemas.microsoft.com/office/drawing/2014/main" id="{D9E66098-DF85-46B7-A7E6-7025E0F670B4}"/>
              </a:ext>
            </a:extLst>
          </p:cNvPr>
          <p:cNvSpPr>
            <a:spLocks noChangeArrowheads="1"/>
          </p:cNvSpPr>
          <p:nvPr/>
        </p:nvSpPr>
        <p:spPr bwMode="auto">
          <a:xfrm>
            <a:off x="6172200" y="1981200"/>
            <a:ext cx="2819400" cy="4495800"/>
          </a:xfrm>
          <a:prstGeom prst="rect">
            <a:avLst/>
          </a:prstGeom>
          <a:gradFill rotWithShape="1">
            <a:gsLst>
              <a:gs pos="0">
                <a:srgbClr val="FFCC66"/>
              </a:gs>
              <a:gs pos="100000">
                <a:srgbClr val="FFCC66">
                  <a:gamma/>
                  <a:tint val="9372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1"/>
              </a:buClr>
              <a:buSzPct val="75000"/>
              <a:buFont typeface="Wingdings" panose="05000000000000000000" pitchFamily="2" charset="2"/>
              <a:buChar char="l"/>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None/>
              <a:defRPr/>
            </a:pPr>
            <a:r>
              <a:rPr lang="en-US" altLang="en-US" sz="2400" b="1" dirty="0" err="1">
                <a:solidFill>
                  <a:srgbClr val="000000"/>
                </a:solidFill>
                <a:effectLst/>
                <a:latin typeface="Arial Narrow" panose="020B0606020202030204" pitchFamily="34" charset="0"/>
              </a:rPr>
              <a:t>Período</a:t>
            </a:r>
            <a:r>
              <a:rPr lang="en-US" altLang="en-US" sz="2400" b="1" dirty="0">
                <a:solidFill>
                  <a:srgbClr val="000000"/>
                </a:solidFill>
                <a:effectLst/>
                <a:latin typeface="Arial Narrow" panose="020B0606020202030204" pitchFamily="34" charset="0"/>
              </a:rPr>
              <a:t> </a:t>
            </a:r>
            <a:r>
              <a:rPr lang="en-US" altLang="en-US" sz="2400" b="1" dirty="0" err="1">
                <a:solidFill>
                  <a:srgbClr val="000000"/>
                </a:solidFill>
                <a:effectLst/>
                <a:latin typeface="Arial Narrow" panose="020B0606020202030204" pitchFamily="34" charset="0"/>
              </a:rPr>
              <a:t>Dinástico</a:t>
            </a:r>
            <a:r>
              <a:rPr lang="en-US" altLang="en-US" sz="2400" b="1" dirty="0">
                <a:solidFill>
                  <a:srgbClr val="000000"/>
                </a:solidFill>
                <a:effectLst/>
                <a:latin typeface="Arial Narrow" panose="020B0606020202030204" pitchFamily="34" charset="0"/>
              </a:rPr>
              <a:t> </a:t>
            </a:r>
            <a:r>
              <a:rPr lang="en-US" altLang="en-US" sz="2400" b="1" dirty="0" err="1">
                <a:solidFill>
                  <a:srgbClr val="000000"/>
                </a:solidFill>
                <a:effectLst/>
                <a:latin typeface="Arial Narrow" panose="020B0606020202030204" pitchFamily="34" charset="0"/>
              </a:rPr>
              <a:t>Temprano</a:t>
            </a:r>
            <a:endParaRPr lang="en-US" altLang="en-US" sz="2400" b="1" dirty="0">
              <a:solidFill>
                <a:srgbClr val="000000"/>
              </a:solidFill>
              <a:effectLst/>
              <a:latin typeface="Arial Narrow" panose="020B0606020202030204" pitchFamily="34" charset="0"/>
            </a:endParaRPr>
          </a:p>
          <a:p>
            <a:pPr eaLnBrk="1" hangingPunct="1">
              <a:buFont typeface="Wingdings" panose="05000000000000000000" pitchFamily="2" charset="2"/>
              <a:buNone/>
              <a:defRPr/>
            </a:pPr>
            <a:r>
              <a:rPr lang="en-US" altLang="en-US" sz="2000" b="1" dirty="0">
                <a:solidFill>
                  <a:srgbClr val="000000"/>
                </a:solidFill>
                <a:effectLst/>
                <a:latin typeface="Arial Narrow" panose="020B0606020202030204" pitchFamily="34" charset="0"/>
              </a:rPr>
              <a:t>   (2700-2400)</a:t>
            </a:r>
          </a:p>
          <a:p>
            <a:pPr eaLnBrk="1" hangingPunct="1">
              <a:buFont typeface="Wingdings" panose="05000000000000000000" pitchFamily="2" charset="2"/>
              <a:buNone/>
              <a:defRPr/>
            </a:pPr>
            <a:r>
              <a:rPr lang="en-US" altLang="en-US" sz="2400" b="1" dirty="0">
                <a:solidFill>
                  <a:srgbClr val="000000"/>
                </a:solidFill>
                <a:effectLst/>
                <a:latin typeface="Arial Narrow" panose="020B0606020202030204" pitchFamily="34" charset="0"/>
              </a:rPr>
              <a:t>Akkad, Ur III</a:t>
            </a:r>
          </a:p>
          <a:p>
            <a:pPr eaLnBrk="1" hangingPunct="1">
              <a:buFont typeface="Wingdings" panose="05000000000000000000" pitchFamily="2" charset="2"/>
              <a:buNone/>
              <a:defRPr/>
            </a:pPr>
            <a:r>
              <a:rPr lang="en-US" altLang="en-US" sz="2000" b="1" dirty="0">
                <a:solidFill>
                  <a:srgbClr val="000000"/>
                </a:solidFill>
                <a:effectLst/>
                <a:latin typeface="Arial Narrow" panose="020B0606020202030204" pitchFamily="34" charset="0"/>
              </a:rPr>
              <a:t>   (2400-2000)</a:t>
            </a:r>
          </a:p>
          <a:p>
            <a:pPr eaLnBrk="1" hangingPunct="1">
              <a:buFont typeface="Wingdings" panose="05000000000000000000" pitchFamily="2" charset="2"/>
              <a:buNone/>
              <a:defRPr/>
            </a:pPr>
            <a:endParaRPr lang="en-US" altLang="en-US" sz="2000" b="1" dirty="0">
              <a:solidFill>
                <a:srgbClr val="000000"/>
              </a:solidFill>
              <a:effectLst/>
              <a:latin typeface="Arial Narrow" panose="020B0606020202030204" pitchFamily="34" charset="0"/>
            </a:endParaRPr>
          </a:p>
          <a:p>
            <a:pPr eaLnBrk="1" hangingPunct="1">
              <a:buNone/>
              <a:defRPr/>
            </a:pPr>
            <a:r>
              <a:rPr lang="en-US" altLang="en-US" sz="2400" b="1" dirty="0">
                <a:solidFill>
                  <a:srgbClr val="000000"/>
                </a:solidFill>
                <a:effectLst/>
                <a:latin typeface="Arial Narrow" panose="020B0606020202030204" pitchFamily="34" charset="0"/>
              </a:rPr>
              <a:t> </a:t>
            </a:r>
          </a:p>
          <a:p>
            <a:pPr eaLnBrk="1" hangingPunct="1">
              <a:buNone/>
              <a:defRPr/>
            </a:pPr>
            <a:r>
              <a:rPr lang="en-US" altLang="en-US" sz="2400" b="1" dirty="0" err="1">
                <a:solidFill>
                  <a:srgbClr val="000000"/>
                </a:solidFill>
                <a:effectLst/>
                <a:latin typeface="Arial Narrow" panose="020B0606020202030204" pitchFamily="34" charset="0"/>
              </a:rPr>
              <a:t>Babilónico</a:t>
            </a:r>
            <a:r>
              <a:rPr lang="en-US" altLang="en-US" sz="2400" b="1" dirty="0">
                <a:solidFill>
                  <a:srgbClr val="000000"/>
                </a:solidFill>
                <a:effectLst/>
                <a:latin typeface="Arial Narrow" panose="020B0606020202030204" pitchFamily="34" charset="0"/>
              </a:rPr>
              <a:t> </a:t>
            </a:r>
            <a:r>
              <a:rPr lang="en-US" altLang="en-US" sz="2400" b="1" dirty="0" err="1">
                <a:solidFill>
                  <a:srgbClr val="000000"/>
                </a:solidFill>
                <a:effectLst/>
                <a:latin typeface="Arial Narrow" panose="020B0606020202030204" pitchFamily="34" charset="0"/>
              </a:rPr>
              <a:t>Antiguo</a:t>
            </a:r>
            <a:r>
              <a:rPr lang="en-US" altLang="en-US" sz="2400" b="1" dirty="0">
                <a:solidFill>
                  <a:srgbClr val="000000"/>
                </a:solidFill>
                <a:effectLst/>
                <a:latin typeface="Arial Narrow" panose="020B0606020202030204" pitchFamily="34" charset="0"/>
              </a:rPr>
              <a:t>/</a:t>
            </a:r>
          </a:p>
          <a:p>
            <a:pPr eaLnBrk="1" hangingPunct="1">
              <a:buNone/>
              <a:defRPr/>
            </a:pPr>
            <a:r>
              <a:rPr lang="en-US" altLang="en-US" sz="2400" b="1" dirty="0" err="1">
                <a:solidFill>
                  <a:srgbClr val="000000"/>
                </a:solidFill>
                <a:effectLst/>
                <a:latin typeface="Arial Narrow" panose="020B0606020202030204" pitchFamily="34" charset="0"/>
              </a:rPr>
              <a:t>Asirio</a:t>
            </a:r>
            <a:r>
              <a:rPr lang="en-US" altLang="en-US" sz="2400" dirty="0">
                <a:solidFill>
                  <a:srgbClr val="000000"/>
                </a:solidFill>
                <a:effectLst/>
                <a:latin typeface="Arial Narrow" panose="020B0606020202030204" pitchFamily="34" charset="0"/>
              </a:rPr>
              <a:t> </a:t>
            </a:r>
            <a:r>
              <a:rPr lang="en-US" altLang="en-US" sz="2400" dirty="0" err="1">
                <a:solidFill>
                  <a:srgbClr val="000000"/>
                </a:solidFill>
                <a:effectLst/>
                <a:latin typeface="Arial Narrow" panose="020B0606020202030204" pitchFamily="34" charset="0"/>
              </a:rPr>
              <a:t>Antiguo</a:t>
            </a:r>
            <a:r>
              <a:rPr lang="en-US" altLang="en-US" sz="2400" dirty="0">
                <a:solidFill>
                  <a:srgbClr val="000000"/>
                </a:solidFill>
                <a:effectLst/>
                <a:latin typeface="Arial Narrow" panose="020B0606020202030204" pitchFamily="34" charset="0"/>
              </a:rPr>
              <a:t> </a:t>
            </a:r>
          </a:p>
          <a:p>
            <a:pPr eaLnBrk="1" hangingPunct="1">
              <a:buNone/>
              <a:defRPr/>
            </a:pPr>
            <a:r>
              <a:rPr lang="en-US" altLang="en-US" sz="2000" b="1" dirty="0">
                <a:solidFill>
                  <a:srgbClr val="000000"/>
                </a:solidFill>
                <a:effectLst/>
                <a:latin typeface="Arial Narrow" panose="020B0606020202030204" pitchFamily="34" charset="0"/>
              </a:rPr>
              <a:t>(2000-1600)</a:t>
            </a:r>
            <a:endParaRPr lang="en-US" altLang="en-US" sz="2400" dirty="0">
              <a:solidFill>
                <a:srgbClr val="000000"/>
              </a:solidFill>
              <a:effectLst/>
              <a:latin typeface="Arial Narrow" panose="020B0606020202030204" pitchFamily="34" charset="0"/>
            </a:endParaRPr>
          </a:p>
        </p:txBody>
      </p:sp>
      <p:sp>
        <p:nvSpPr>
          <p:cNvPr id="179208" name="Text Box 8">
            <a:extLst>
              <a:ext uri="{FF2B5EF4-FFF2-40B4-BE49-F238E27FC236}">
                <a16:creationId xmlns:a16="http://schemas.microsoft.com/office/drawing/2014/main" id="{15FDF05E-7CC6-4366-995C-7B9F7D473083}"/>
              </a:ext>
            </a:extLst>
          </p:cNvPr>
          <p:cNvSpPr txBox="1">
            <a:spLocks noChangeArrowheads="1"/>
          </p:cNvSpPr>
          <p:nvPr/>
        </p:nvSpPr>
        <p:spPr bwMode="auto">
          <a:xfrm>
            <a:off x="0" y="12636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600" dirty="0">
                <a:effectLst>
                  <a:outerShdw blurRad="38100" dist="38100" dir="2700000" algn="tl">
                    <a:srgbClr val="000000"/>
                  </a:outerShdw>
                </a:effectLst>
                <a:latin typeface="Alba" pitchFamily="2" charset="0"/>
              </a:rPr>
              <a:t> </a:t>
            </a:r>
            <a:r>
              <a:rPr lang="en-US" altLang="en-US" sz="3600" dirty="0" err="1">
                <a:solidFill>
                  <a:srgbClr val="FFCC66"/>
                </a:solidFill>
                <a:effectLst>
                  <a:outerShdw blurRad="38100" dist="38100" dir="2700000" algn="tl">
                    <a:srgbClr val="000000"/>
                  </a:outerShdw>
                </a:effectLst>
                <a:latin typeface="Alba" pitchFamily="2" charset="0"/>
              </a:rPr>
              <a:t>Canaán</a:t>
            </a:r>
            <a:r>
              <a:rPr lang="en-US" altLang="en-US" sz="3600" dirty="0">
                <a:solidFill>
                  <a:srgbClr val="FFCC66"/>
                </a:solidFill>
                <a:effectLst>
                  <a:outerShdw blurRad="38100" dist="38100" dir="2700000" algn="tl">
                    <a:srgbClr val="000000"/>
                  </a:outerShdw>
                </a:effectLst>
                <a:latin typeface="Alba" pitchFamily="2" charset="0"/>
              </a:rPr>
              <a:t>	</a:t>
            </a:r>
            <a:r>
              <a:rPr lang="en-US" altLang="en-US" sz="3600" dirty="0">
                <a:solidFill>
                  <a:srgbClr val="FFCC66"/>
                </a:solidFill>
                <a:latin typeface="Alba" pitchFamily="2" charset="0"/>
              </a:rPr>
              <a:t>	  </a:t>
            </a:r>
            <a:r>
              <a:rPr lang="en-US" altLang="en-US" sz="3600" dirty="0" err="1">
                <a:solidFill>
                  <a:srgbClr val="FFCC66"/>
                </a:solidFill>
                <a:effectLst>
                  <a:outerShdw blurRad="38100" dist="38100" dir="2700000" algn="tl">
                    <a:srgbClr val="000000"/>
                  </a:outerShdw>
                </a:effectLst>
                <a:latin typeface="Alba" pitchFamily="2" charset="0"/>
              </a:rPr>
              <a:t>Egipto</a:t>
            </a:r>
            <a:r>
              <a:rPr lang="en-US" altLang="en-US" sz="3600" dirty="0">
                <a:solidFill>
                  <a:srgbClr val="FFCC66"/>
                </a:solidFill>
                <a:effectLst>
                  <a:outerShdw blurRad="38100" dist="38100" dir="2700000" algn="tl">
                    <a:srgbClr val="000000"/>
                  </a:outerShdw>
                </a:effectLst>
                <a:latin typeface="Alba" pitchFamily="2" charset="0"/>
              </a:rPr>
              <a:t>	           Mesopotamia</a:t>
            </a:r>
          </a:p>
        </p:txBody>
      </p:sp>
      <p:sp>
        <p:nvSpPr>
          <p:cNvPr id="2" name="Slide Number Placeholder 1">
            <a:extLst>
              <a:ext uri="{FF2B5EF4-FFF2-40B4-BE49-F238E27FC236}">
                <a16:creationId xmlns:a16="http://schemas.microsoft.com/office/drawing/2014/main" id="{BBEDE7C0-E860-4EAA-A977-9F371590DB23}"/>
              </a:ext>
            </a:extLst>
          </p:cNvPr>
          <p:cNvSpPr>
            <a:spLocks noGrp="1"/>
          </p:cNvSpPr>
          <p:nvPr>
            <p:ph type="sldNum" sz="quarter" idx="12"/>
          </p:nvPr>
        </p:nvSpPr>
        <p:spPr/>
        <p:txBody>
          <a:bodyPr/>
          <a:lstStyle/>
          <a:p>
            <a:pPr>
              <a:defRPr/>
            </a:pPr>
            <a:fld id="{78685575-30EC-4F5A-9575-C39C7BE88B48}" type="slidenum">
              <a:rPr lang="en-US" altLang="en-US" smtClean="0"/>
              <a:pPr>
                <a:defRPr/>
              </a:pPr>
              <a:t>67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79208">
                                            <p:txEl>
                                              <p:pRg st="0" end="0"/>
                                            </p:txEl>
                                          </p:spTgt>
                                        </p:tgtEl>
                                        <p:attrNameLst>
                                          <p:attrName>style.visibility</p:attrName>
                                        </p:attrNameLst>
                                      </p:cBhvr>
                                      <p:to>
                                        <p:strVal val="visible"/>
                                      </p:to>
                                    </p:set>
                                    <p:animEffect transition="in" filter="dissolve">
                                      <p:cBhvr>
                                        <p:cTn id="7" dur="500"/>
                                        <p:tgtEl>
                                          <p:spTgt spid="1792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9204">
                                            <p:bg/>
                                          </p:spTgt>
                                        </p:tgtEl>
                                        <p:attrNameLst>
                                          <p:attrName>style.visibility</p:attrName>
                                        </p:attrNameLst>
                                      </p:cBhvr>
                                      <p:to>
                                        <p:strVal val="visible"/>
                                      </p:to>
                                    </p:set>
                                    <p:animEffect transition="in" filter="randombar(horizontal)">
                                      <p:cBhvr>
                                        <p:cTn id="12" dur="500"/>
                                        <p:tgtEl>
                                          <p:spTgt spid="179204">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9204">
                                            <p:txEl>
                                              <p:pRg st="0" end="0"/>
                                            </p:txEl>
                                          </p:spTgt>
                                        </p:tgtEl>
                                        <p:attrNameLst>
                                          <p:attrName>style.visibility</p:attrName>
                                        </p:attrNameLst>
                                      </p:cBhvr>
                                      <p:to>
                                        <p:strVal val="visible"/>
                                      </p:to>
                                    </p:set>
                                    <p:animEffect transition="in" filter="randombar(horizontal)">
                                      <p:cBhvr>
                                        <p:cTn id="15" dur="500"/>
                                        <p:tgtEl>
                                          <p:spTgt spid="179204">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9204">
                                            <p:txEl>
                                              <p:pRg st="1" end="1"/>
                                            </p:txEl>
                                          </p:spTgt>
                                        </p:tgtEl>
                                        <p:attrNameLst>
                                          <p:attrName>style.visibility</p:attrName>
                                        </p:attrNameLst>
                                      </p:cBhvr>
                                      <p:to>
                                        <p:strVal val="visible"/>
                                      </p:to>
                                    </p:set>
                                    <p:animEffect transition="in" filter="randombar(horizontal)">
                                      <p:cBhvr>
                                        <p:cTn id="18" dur="500"/>
                                        <p:tgtEl>
                                          <p:spTgt spid="179204">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9204">
                                            <p:txEl>
                                              <p:pRg st="2" end="2"/>
                                            </p:txEl>
                                          </p:spTgt>
                                        </p:tgtEl>
                                        <p:attrNameLst>
                                          <p:attrName>style.visibility</p:attrName>
                                        </p:attrNameLst>
                                      </p:cBhvr>
                                      <p:to>
                                        <p:strVal val="visible"/>
                                      </p:to>
                                    </p:set>
                                    <p:animEffect transition="in" filter="randombar(horizontal)">
                                      <p:cBhvr>
                                        <p:cTn id="21" dur="500"/>
                                        <p:tgtEl>
                                          <p:spTgt spid="179204">
                                            <p:txEl>
                                              <p:pRg st="2" end="2"/>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9204">
                                            <p:txEl>
                                              <p:pRg st="3" end="3"/>
                                            </p:txEl>
                                          </p:spTgt>
                                        </p:tgtEl>
                                        <p:attrNameLst>
                                          <p:attrName>style.visibility</p:attrName>
                                        </p:attrNameLst>
                                      </p:cBhvr>
                                      <p:to>
                                        <p:strVal val="visible"/>
                                      </p:to>
                                    </p:set>
                                    <p:animEffect transition="in" filter="randombar(horizontal)">
                                      <p:cBhvr>
                                        <p:cTn id="24" dur="500"/>
                                        <p:tgtEl>
                                          <p:spTgt spid="179204">
                                            <p:txEl>
                                              <p:pRg st="3" end="3"/>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9204">
                                            <p:txEl>
                                              <p:pRg st="5" end="5"/>
                                            </p:txEl>
                                          </p:spTgt>
                                        </p:tgtEl>
                                        <p:attrNameLst>
                                          <p:attrName>style.visibility</p:attrName>
                                        </p:attrNameLst>
                                      </p:cBhvr>
                                      <p:to>
                                        <p:strVal val="visible"/>
                                      </p:to>
                                    </p:set>
                                    <p:animEffect transition="in" filter="randombar(horizontal)">
                                      <p:cBhvr>
                                        <p:cTn id="27" dur="500"/>
                                        <p:tgtEl>
                                          <p:spTgt spid="179204">
                                            <p:txEl>
                                              <p:pRg st="5" end="5"/>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9204">
                                            <p:txEl>
                                              <p:pRg st="6" end="6"/>
                                            </p:txEl>
                                          </p:spTgt>
                                        </p:tgtEl>
                                        <p:attrNameLst>
                                          <p:attrName>style.visibility</p:attrName>
                                        </p:attrNameLst>
                                      </p:cBhvr>
                                      <p:to>
                                        <p:strVal val="visible"/>
                                      </p:to>
                                    </p:set>
                                    <p:animEffect transition="in" filter="randombar(horizontal)">
                                      <p:cBhvr>
                                        <p:cTn id="30" dur="500"/>
                                        <p:tgtEl>
                                          <p:spTgt spid="179204">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9204">
                                            <p:txEl>
                                              <p:pRg st="7" end="7"/>
                                            </p:txEl>
                                          </p:spTgt>
                                        </p:tgtEl>
                                        <p:attrNameLst>
                                          <p:attrName>style.visibility</p:attrName>
                                        </p:attrNameLst>
                                      </p:cBhvr>
                                      <p:to>
                                        <p:strVal val="visible"/>
                                      </p:to>
                                    </p:set>
                                    <p:animEffect transition="in" filter="randombar(horizontal)">
                                      <p:cBhvr>
                                        <p:cTn id="33" dur="500"/>
                                        <p:tgtEl>
                                          <p:spTgt spid="179204">
                                            <p:txEl>
                                              <p:pRg st="7" end="7"/>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79204">
                                            <p:txEl>
                                              <p:pRg st="9" end="9"/>
                                            </p:txEl>
                                          </p:spTgt>
                                        </p:tgtEl>
                                        <p:attrNameLst>
                                          <p:attrName>style.visibility</p:attrName>
                                        </p:attrNameLst>
                                      </p:cBhvr>
                                      <p:to>
                                        <p:strVal val="visible"/>
                                      </p:to>
                                    </p:set>
                                    <p:animEffect transition="in" filter="randombar(horizontal)">
                                      <p:cBhvr>
                                        <p:cTn id="36" dur="500"/>
                                        <p:tgtEl>
                                          <p:spTgt spid="179204">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9206"/>
                                        </p:tgtEl>
                                        <p:attrNameLst>
                                          <p:attrName>style.visibility</p:attrName>
                                        </p:attrNameLst>
                                      </p:cBhvr>
                                      <p:to>
                                        <p:strVal val="visible"/>
                                      </p:to>
                                    </p:set>
                                    <p:animEffect transition="in" filter="randombar(horizontal)">
                                      <p:cBhvr>
                                        <p:cTn id="41" dur="500"/>
                                        <p:tgtEl>
                                          <p:spTgt spid="17920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79207"/>
                                        </p:tgtEl>
                                        <p:attrNameLst>
                                          <p:attrName>style.visibility</p:attrName>
                                        </p:attrNameLst>
                                      </p:cBhvr>
                                      <p:to>
                                        <p:strVal val="visible"/>
                                      </p:to>
                                    </p:set>
                                    <p:animEffect transition="in" filter="randombar(horizontal)">
                                      <p:cBhvr>
                                        <p:cTn id="46" dur="500"/>
                                        <p:tgtEl>
                                          <p:spTgt spid="17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uiExpand="1" build="p" animBg="1"/>
      <p:bldP spid="179206" grpId="0" animBg="1"/>
      <p:bldP spid="17920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4BE0D08F-7551-4022-8626-A99C3BB5F60F}"/>
              </a:ext>
            </a:extLst>
          </p:cNvPr>
          <p:cNvSpPr>
            <a:spLocks noGrp="1" noChangeArrowheads="1"/>
          </p:cNvSpPr>
          <p:nvPr>
            <p:ph type="title"/>
          </p:nvPr>
        </p:nvSpPr>
        <p:spPr/>
        <p:txBody>
          <a:bodyPr/>
          <a:lstStyle/>
          <a:p>
            <a:pPr eaLnBrk="1" hangingPunct="1">
              <a:defRPr/>
            </a:pPr>
            <a:r>
              <a:rPr lang="en-US" altLang="en-US" b="1" dirty="0" err="1">
                <a:solidFill>
                  <a:srgbClr val="FF9933"/>
                </a:solidFill>
                <a:latin typeface="Papyrus" panose="03070502060502030205" pitchFamily="66" charset="0"/>
              </a:rPr>
              <a:t>Trasfondo</a:t>
            </a:r>
            <a:r>
              <a:rPr lang="en-US" altLang="en-US" b="1" dirty="0">
                <a:solidFill>
                  <a:srgbClr val="FF9933"/>
                </a:solidFill>
                <a:latin typeface="Papyrus" panose="03070502060502030205" pitchFamily="66" charset="0"/>
              </a:rPr>
              <a:t> </a:t>
            </a:r>
            <a:r>
              <a:rPr lang="en-US" altLang="en-US" b="1" dirty="0" err="1">
                <a:solidFill>
                  <a:srgbClr val="FF9933"/>
                </a:solidFill>
                <a:latin typeface="Papyrus" panose="03070502060502030205" pitchFamily="66" charset="0"/>
              </a:rPr>
              <a:t>Históricos</a:t>
            </a:r>
            <a:endParaRPr lang="en-US" altLang="en-US" b="1" dirty="0">
              <a:solidFill>
                <a:srgbClr val="FF9933"/>
              </a:solidFill>
              <a:latin typeface="Papyrus" panose="03070502060502030205" pitchFamily="66" charset="0"/>
            </a:endParaRPr>
          </a:p>
        </p:txBody>
      </p:sp>
      <p:sp>
        <p:nvSpPr>
          <p:cNvPr id="194563" name="Rectangle 3">
            <a:extLst>
              <a:ext uri="{FF2B5EF4-FFF2-40B4-BE49-F238E27FC236}">
                <a16:creationId xmlns:a16="http://schemas.microsoft.com/office/drawing/2014/main" id="{8BCD4FF7-839F-49B0-BB23-66A9AE2E5AE1}"/>
              </a:ext>
            </a:extLst>
          </p:cNvPr>
          <p:cNvSpPr>
            <a:spLocks noGrp="1" noChangeArrowheads="1"/>
          </p:cNvSpPr>
          <p:nvPr>
            <p:ph type="body" idx="1"/>
          </p:nvPr>
        </p:nvSpPr>
        <p:spPr/>
        <p:txBody>
          <a:bodyPr/>
          <a:lstStyle/>
          <a:p>
            <a:pPr eaLnBrk="1" hangingPunct="1">
              <a:buNone/>
              <a:defRPr/>
            </a:pPr>
            <a:r>
              <a:rPr lang="es-ES" altLang="en-US" dirty="0">
                <a:solidFill>
                  <a:srgbClr val="FFCC66"/>
                </a:solidFill>
                <a:latin typeface="Cooper Black" pitchFamily="18" charset="0"/>
              </a:rPr>
              <a:t>Con Abram, el lector se traslada a una era histórica más definida, la Edad de Bronce Media (2000-1550 a. C.).</a:t>
            </a:r>
            <a:endParaRPr lang="es-ES" altLang="en-US" sz="2400" i="1" dirty="0">
              <a:solidFill>
                <a:schemeClr val="folHlink"/>
              </a:solidFill>
              <a:latin typeface="Comic Sans MS" panose="030F0702030302020204" pitchFamily="66" charset="0"/>
            </a:endParaRPr>
          </a:p>
          <a:p>
            <a:pPr eaLnBrk="1" hangingPunct="1">
              <a:defRPr/>
            </a:pPr>
            <a:r>
              <a:rPr lang="es-ES" altLang="en-US" sz="2400" i="1" dirty="0">
                <a:solidFill>
                  <a:schemeClr val="folHlink"/>
                </a:solidFill>
                <a:latin typeface="Comic Sans MS" panose="030F0702030302020204" pitchFamily="66" charset="0"/>
              </a:rPr>
              <a:t>Como nómadas pastorales, los patriarcas pastorearon ovejas, cabras y ganado en las regiones semidesérticas de la Media Luna Fértil.</a:t>
            </a:r>
          </a:p>
          <a:p>
            <a:pPr eaLnBrk="1" hangingPunct="1">
              <a:defRPr/>
            </a:pPr>
            <a:r>
              <a:rPr lang="es-ES" altLang="en-US" sz="2400" i="1" dirty="0">
                <a:solidFill>
                  <a:schemeClr val="folHlink"/>
                </a:solidFill>
                <a:latin typeface="Comic Sans MS" panose="030F0702030302020204" pitchFamily="66" charset="0"/>
              </a:rPr>
              <a:t>Inicialmente, Abram vivía con su familia en </a:t>
            </a:r>
            <a:r>
              <a:rPr lang="es-ES" altLang="en-US" sz="2400" i="1" dirty="0" err="1">
                <a:solidFill>
                  <a:schemeClr val="folHlink"/>
                </a:solidFill>
                <a:latin typeface="Comic Sans MS" panose="030F0702030302020204" pitchFamily="66" charset="0"/>
              </a:rPr>
              <a:t>Ur</a:t>
            </a:r>
            <a:r>
              <a:rPr lang="es-ES" altLang="en-US" sz="2400" i="1" dirty="0">
                <a:solidFill>
                  <a:schemeClr val="folHlink"/>
                </a:solidFill>
                <a:latin typeface="Comic Sans MS" panose="030F0702030302020204" pitchFamily="66" charset="0"/>
              </a:rPr>
              <a:t> de los caldeos (es decir, la Baja Mesopotamia), una importante ciudad pagana en la antigüedad con una historia conocida que se remonta a la Edad Temprana de Bronce.</a:t>
            </a:r>
            <a:endParaRPr lang="en-US" altLang="en-US" sz="2400" i="1" dirty="0">
              <a:solidFill>
                <a:schemeClr val="folHlink"/>
              </a:solidFill>
              <a:latin typeface="Comic Sans MS" panose="030F0702030302020204" pitchFamily="66" charset="0"/>
            </a:endParaRPr>
          </a:p>
        </p:txBody>
      </p:sp>
      <p:sp>
        <p:nvSpPr>
          <p:cNvPr id="2" name="Slide Number Placeholder 1">
            <a:extLst>
              <a:ext uri="{FF2B5EF4-FFF2-40B4-BE49-F238E27FC236}">
                <a16:creationId xmlns:a16="http://schemas.microsoft.com/office/drawing/2014/main" id="{2FC4DBDE-F61A-4AF6-BCB7-94D227A2E02D}"/>
              </a:ext>
            </a:extLst>
          </p:cNvPr>
          <p:cNvSpPr>
            <a:spLocks noGrp="1"/>
          </p:cNvSpPr>
          <p:nvPr>
            <p:ph type="sldNum" sz="quarter" idx="12"/>
          </p:nvPr>
        </p:nvSpPr>
        <p:spPr/>
        <p:txBody>
          <a:bodyPr/>
          <a:lstStyle/>
          <a:p>
            <a:pPr>
              <a:defRPr/>
            </a:pPr>
            <a:fld id="{7BA83CD5-4B52-4FC9-B7AA-ED26D4BBFB0A}" type="slidenum">
              <a:rPr lang="en-US" altLang="en-US" smtClean="0"/>
              <a:pPr>
                <a:defRPr/>
              </a:pPr>
              <a:t>68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3" name="Picture 5" descr="AIS01">
            <a:extLst>
              <a:ext uri="{FF2B5EF4-FFF2-40B4-BE49-F238E27FC236}">
                <a16:creationId xmlns:a16="http://schemas.microsoft.com/office/drawing/2014/main" id="{71C72AF5-013C-4FEF-918D-EC97EC8B32AA}"/>
              </a:ext>
            </a:extLst>
          </p:cNvPr>
          <p:cNvPicPr>
            <a:picLocks noGrp="1" noChangeAspect="1" noChangeArrowheads="1"/>
          </p:cNvPicPr>
          <p:nvPr>
            <p:ph/>
          </p:nvPr>
        </p:nvPicPr>
        <p:blipFill>
          <a:blip r:embed="rId2">
            <a:lum contrast="24000"/>
            <a:extLst>
              <a:ext uri="{28A0092B-C50C-407E-A947-70E740481C1C}">
                <a14:useLocalDpi xmlns:a14="http://schemas.microsoft.com/office/drawing/2010/main"/>
              </a:ext>
            </a:extLst>
          </a:blip>
          <a:srcRect/>
          <a:stretch>
            <a:fillRect/>
          </a:stretch>
        </p:blipFill>
        <p:spPr>
          <a:xfrm>
            <a:off x="0" y="17463"/>
            <a:ext cx="9144000" cy="6880225"/>
          </a:xfrm>
          <a:gradFill rotWithShape="1">
            <a:gsLst>
              <a:gs pos="0">
                <a:schemeClr val="tx1">
                  <a:alpha val="0"/>
                </a:schemeClr>
              </a:gs>
              <a:gs pos="50000">
                <a:schemeClr val="tx1">
                  <a:gamma/>
                  <a:tint val="0"/>
                  <a:invGamma/>
                  <a:alpha val="0"/>
                </a:schemeClr>
              </a:gs>
              <a:gs pos="100000">
                <a:schemeClr val="tx1">
                  <a:alpha val="0"/>
                </a:schemeClr>
              </a:gs>
            </a:gsLst>
            <a:lin ang="5400000" scaled="1"/>
          </a:gra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4" name="Oval 6">
            <a:extLst>
              <a:ext uri="{FF2B5EF4-FFF2-40B4-BE49-F238E27FC236}">
                <a16:creationId xmlns:a16="http://schemas.microsoft.com/office/drawing/2014/main" id="{33616911-3E4B-437C-AFEC-CF06D41B2DEA}"/>
              </a:ext>
            </a:extLst>
          </p:cNvPr>
          <p:cNvSpPr>
            <a:spLocks noChangeArrowheads="1"/>
          </p:cNvSpPr>
          <p:nvPr/>
        </p:nvSpPr>
        <p:spPr bwMode="auto">
          <a:xfrm>
            <a:off x="6858000" y="5638800"/>
            <a:ext cx="381000" cy="381000"/>
          </a:xfrm>
          <a:prstGeom prst="ellipse">
            <a:avLst/>
          </a:prstGeom>
          <a:gradFill rotWithShape="1">
            <a:gsLst>
              <a:gs pos="0">
                <a:schemeClr val="tx1">
                  <a:alpha val="0"/>
                </a:schemeClr>
              </a:gs>
              <a:gs pos="50000">
                <a:schemeClr val="tx1">
                  <a:gamma/>
                  <a:tint val="0"/>
                  <a:invGamma/>
                  <a:alpha val="0"/>
                </a:schemeClr>
              </a:gs>
              <a:gs pos="100000">
                <a:schemeClr val="tx1">
                  <a:alpha val="0"/>
                </a:schemeClr>
              </a:gs>
            </a:gsLst>
            <a:lin ang="5400000" scaled="1"/>
          </a:gradFill>
          <a:ln w="762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 name="Slide Number Placeholder 1">
            <a:extLst>
              <a:ext uri="{FF2B5EF4-FFF2-40B4-BE49-F238E27FC236}">
                <a16:creationId xmlns:a16="http://schemas.microsoft.com/office/drawing/2014/main" id="{8FE24511-3915-429A-812D-A3DC2101B2B3}"/>
              </a:ext>
            </a:extLst>
          </p:cNvPr>
          <p:cNvSpPr>
            <a:spLocks noGrp="1"/>
          </p:cNvSpPr>
          <p:nvPr>
            <p:ph type="sldNum" sz="quarter" idx="12"/>
          </p:nvPr>
        </p:nvSpPr>
        <p:spPr/>
        <p:txBody>
          <a:bodyPr/>
          <a:lstStyle/>
          <a:p>
            <a:pPr>
              <a:defRPr/>
            </a:pPr>
            <a:fld id="{D68850DF-A0ED-4EAF-BBEC-18ADE634E8CB}" type="slidenum">
              <a:rPr lang="en-US" altLang="en-US" smtClean="0"/>
              <a:pPr>
                <a:defRPr/>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060BA8E-7C92-4F96-ABD5-9CD2F901F019}"/>
              </a:ext>
            </a:extLst>
          </p:cNvPr>
          <p:cNvSpPr>
            <a:spLocks noGrp="1" noChangeArrowheads="1"/>
          </p:cNvSpPr>
          <p:nvPr>
            <p:ph type="title"/>
          </p:nvPr>
        </p:nvSpPr>
        <p:spPr>
          <a:xfrm>
            <a:off x="495300" y="323056"/>
            <a:ext cx="8153400" cy="808038"/>
          </a:xfrm>
        </p:spPr>
        <p:txBody>
          <a:bodyPr/>
          <a:lstStyle/>
          <a:p>
            <a:pPr eaLnBrk="1" hangingPunct="1">
              <a:defRPr/>
            </a:pPr>
            <a:r>
              <a:rPr lang="es-ES" altLang="en-US" sz="3200" dirty="0">
                <a:solidFill>
                  <a:schemeClr val="hlink"/>
                </a:solidFill>
                <a:latin typeface="Eras Bold ITC" pitchFamily="34" charset="0"/>
              </a:rPr>
              <a:t>La Singularidad de la fe de Israel</a:t>
            </a:r>
            <a:endParaRPr lang="en-US" altLang="en-US" sz="3200" dirty="0">
              <a:solidFill>
                <a:schemeClr val="hlink"/>
              </a:solidFill>
              <a:latin typeface="Eras Bold ITC" pitchFamily="34" charset="0"/>
            </a:endParaRPr>
          </a:p>
        </p:txBody>
      </p:sp>
      <p:sp>
        <p:nvSpPr>
          <p:cNvPr id="89092" name="Rectangle 4">
            <a:extLst>
              <a:ext uri="{FF2B5EF4-FFF2-40B4-BE49-F238E27FC236}">
                <a16:creationId xmlns:a16="http://schemas.microsoft.com/office/drawing/2014/main" id="{6F3E7F10-1CEF-4E1E-B5CD-7B7A4EBFA68B}"/>
              </a:ext>
            </a:extLst>
          </p:cNvPr>
          <p:cNvSpPr>
            <a:spLocks noGrp="1" noChangeArrowheads="1"/>
          </p:cNvSpPr>
          <p:nvPr>
            <p:ph type="body" sz="half" idx="1"/>
          </p:nvPr>
        </p:nvSpPr>
        <p:spPr>
          <a:xfrm>
            <a:off x="270164" y="1151876"/>
            <a:ext cx="4225637" cy="5383068"/>
          </a:xfrm>
          <a:gradFill rotWithShape="1">
            <a:gsLst>
              <a:gs pos="0">
                <a:srgbClr val="660066"/>
              </a:gs>
              <a:gs pos="50000">
                <a:srgbClr val="660066">
                  <a:gamma/>
                  <a:shade val="46275"/>
                  <a:invGamma/>
                </a:srgbClr>
              </a:gs>
              <a:gs pos="100000">
                <a:srgbClr val="660066"/>
              </a:gs>
            </a:gsLst>
            <a:lin ang="2700000" scaled="1"/>
          </a:gradFill>
          <a:ln>
            <a:solidFill>
              <a:schemeClr val="tx1"/>
            </a:solidFill>
            <a:miter lim="800000"/>
            <a:headEnd/>
            <a:tailEnd/>
          </a:ln>
        </p:spPr>
        <p:txBody>
          <a:bodyPr/>
          <a:lstStyle/>
          <a:p>
            <a:pPr eaLnBrk="1" hangingPunct="1">
              <a:buFont typeface="Wingdings" panose="05000000000000000000" pitchFamily="2" charset="2"/>
              <a:buNone/>
              <a:defRPr/>
            </a:pPr>
            <a:r>
              <a:rPr lang="en-US" altLang="en-US" sz="2400" dirty="0" err="1">
                <a:solidFill>
                  <a:srgbClr val="FFFF99"/>
                </a:solidFill>
                <a:latin typeface="Eras Demi ITC" pitchFamily="34" charset="0"/>
              </a:rPr>
              <a:t>Antiguo</a:t>
            </a:r>
            <a:r>
              <a:rPr lang="en-US" altLang="en-US" sz="2400" dirty="0">
                <a:solidFill>
                  <a:srgbClr val="FFFF99"/>
                </a:solidFill>
                <a:latin typeface="Eras Demi ITC" pitchFamily="34" charset="0"/>
              </a:rPr>
              <a:t> </a:t>
            </a:r>
            <a:r>
              <a:rPr lang="en-US" altLang="en-US" sz="2400" dirty="0" err="1">
                <a:solidFill>
                  <a:srgbClr val="FFFF99"/>
                </a:solidFill>
                <a:latin typeface="Eras Demi ITC" pitchFamily="34" charset="0"/>
              </a:rPr>
              <a:t>Cercano</a:t>
            </a:r>
            <a:r>
              <a:rPr lang="en-US" altLang="en-US" sz="2400" dirty="0">
                <a:solidFill>
                  <a:srgbClr val="FFFF99"/>
                </a:solidFill>
                <a:latin typeface="Eras Demi ITC" pitchFamily="34" charset="0"/>
              </a:rPr>
              <a:t> </a:t>
            </a:r>
            <a:r>
              <a:rPr lang="en-US" altLang="en-US" sz="2400" dirty="0" err="1">
                <a:solidFill>
                  <a:srgbClr val="FFFF99"/>
                </a:solidFill>
                <a:latin typeface="Eras Demi ITC" pitchFamily="34" charset="0"/>
              </a:rPr>
              <a:t>Oriente</a:t>
            </a:r>
            <a:endParaRPr lang="es-ES" altLang="en-US" sz="2400" i="1" dirty="0">
              <a:latin typeface="Arial Narrow" panose="020B0606020202030204" pitchFamily="34" charset="0"/>
            </a:endParaRPr>
          </a:p>
          <a:p>
            <a:pPr eaLnBrk="1" hangingPunct="1">
              <a:defRPr/>
            </a:pPr>
            <a:r>
              <a:rPr lang="es-ES" altLang="en-US" sz="2400" i="1" dirty="0">
                <a:latin typeface="Arial Narrow" panose="020B0606020202030204" pitchFamily="34" charset="0"/>
              </a:rPr>
              <a:t>Las deidades eran personificaciones de las misteriosas fuerzas de la naturaleza.</a:t>
            </a:r>
          </a:p>
          <a:p>
            <a:pPr eaLnBrk="1" hangingPunct="1">
              <a:defRPr/>
            </a:pPr>
            <a:r>
              <a:rPr lang="es-ES" altLang="en-US" sz="2400" i="1" dirty="0">
                <a:latin typeface="Arial Narrow" panose="020B0606020202030204" pitchFamily="34" charset="0"/>
              </a:rPr>
              <a:t>Las fiestas religiosas eran representaciones paganas de mitos sagrados que celebraban los ciclos interminables de la vida.</a:t>
            </a:r>
          </a:p>
          <a:p>
            <a:pPr eaLnBrk="1" hangingPunct="1">
              <a:defRPr/>
            </a:pPr>
            <a:r>
              <a:rPr lang="es-ES" altLang="en-US" sz="2400" i="1" dirty="0">
                <a:latin typeface="Arial Narrow" panose="020B0606020202030204" pitchFamily="34" charset="0"/>
              </a:rPr>
              <a:t>Las historias nacionales existieron para exaltar a los reyes; las derrotas rara vez se registraron</a:t>
            </a:r>
            <a:r>
              <a:rPr lang="en-US" altLang="en-US" sz="2400" i="1" dirty="0">
                <a:latin typeface="Arial Narrow" panose="020B0606020202030204" pitchFamily="34" charset="0"/>
              </a:rPr>
              <a:t>.</a:t>
            </a:r>
          </a:p>
        </p:txBody>
      </p:sp>
      <p:sp>
        <p:nvSpPr>
          <p:cNvPr id="89093" name="Rectangle 5">
            <a:extLst>
              <a:ext uri="{FF2B5EF4-FFF2-40B4-BE49-F238E27FC236}">
                <a16:creationId xmlns:a16="http://schemas.microsoft.com/office/drawing/2014/main" id="{B6FC495B-5B4C-45F8-ABCA-ACC1832801A0}"/>
              </a:ext>
            </a:extLst>
          </p:cNvPr>
          <p:cNvSpPr>
            <a:spLocks noGrp="1" noChangeArrowheads="1"/>
          </p:cNvSpPr>
          <p:nvPr>
            <p:ph type="body" sz="half" idx="2"/>
          </p:nvPr>
        </p:nvSpPr>
        <p:spPr>
          <a:xfrm>
            <a:off x="4648200" y="1163637"/>
            <a:ext cx="4225636" cy="5371307"/>
          </a:xfrm>
          <a:gradFill rotWithShape="1">
            <a:gsLst>
              <a:gs pos="0">
                <a:srgbClr val="000066"/>
              </a:gs>
              <a:gs pos="50000">
                <a:srgbClr val="000066">
                  <a:gamma/>
                  <a:shade val="46275"/>
                  <a:invGamma/>
                </a:srgbClr>
              </a:gs>
              <a:gs pos="100000">
                <a:srgbClr val="000066"/>
              </a:gs>
            </a:gsLst>
            <a:lin ang="18900000" scaled="1"/>
          </a:gradFill>
          <a:ln>
            <a:solidFill>
              <a:schemeClr val="tx1"/>
            </a:solidFill>
            <a:miter lim="800000"/>
            <a:headEnd/>
            <a:tailEnd/>
          </a:ln>
        </p:spPr>
        <p:txBody>
          <a:bodyPr/>
          <a:lstStyle/>
          <a:p>
            <a:pPr eaLnBrk="1" hangingPunct="1">
              <a:buFont typeface="Wingdings" panose="05000000000000000000" pitchFamily="2" charset="2"/>
              <a:buNone/>
              <a:defRPr/>
            </a:pPr>
            <a:r>
              <a:rPr lang="en-US" altLang="en-US" sz="2800" dirty="0">
                <a:solidFill>
                  <a:srgbClr val="FFFF99"/>
                </a:solidFill>
                <a:latin typeface="Eras Demi ITC" pitchFamily="34" charset="0"/>
              </a:rPr>
              <a:t>Israel</a:t>
            </a:r>
          </a:p>
          <a:p>
            <a:pPr eaLnBrk="1" hangingPunct="1">
              <a:defRPr/>
            </a:pPr>
            <a:r>
              <a:rPr lang="es-ES" altLang="en-US" sz="2400" i="1" dirty="0" err="1">
                <a:latin typeface="Arial Narrow" panose="020B0606020202030204" pitchFamily="34" charset="0"/>
              </a:rPr>
              <a:t>Yahweh</a:t>
            </a:r>
            <a:r>
              <a:rPr lang="es-ES" altLang="en-US" sz="2400" i="1" dirty="0">
                <a:latin typeface="Arial Narrow" panose="020B0606020202030204" pitchFamily="34" charset="0"/>
              </a:rPr>
              <a:t> era trascendente, conocido solo por sus propias revelaciones y sus poderosos actos.</a:t>
            </a:r>
          </a:p>
          <a:p>
            <a:pPr eaLnBrk="1" hangingPunct="1">
              <a:defRPr/>
            </a:pPr>
            <a:r>
              <a:rPr lang="es-ES" altLang="en-US" sz="2400" i="1" dirty="0">
                <a:latin typeface="Arial Narrow" panose="020B0606020202030204" pitchFamily="34" charset="0"/>
              </a:rPr>
              <a:t>Dios mismo anticipó e interpretó el significado de la historia. Hizo promesas sobre el futuro y las cumplió.</a:t>
            </a:r>
          </a:p>
          <a:p>
            <a:pPr eaLnBrk="1" hangingPunct="1">
              <a:defRPr/>
            </a:pPr>
            <a:r>
              <a:rPr lang="es-ES" altLang="en-US" sz="2400" i="1" dirty="0">
                <a:latin typeface="Arial Narrow" panose="020B0606020202030204" pitchFamily="34" charset="0"/>
              </a:rPr>
              <a:t>El éxito dependía de la gracia de Dios. El fracaso del pueblo de Dios fue representado gráficamente</a:t>
            </a:r>
            <a:endParaRPr lang="en-US" altLang="en-US" sz="2400"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1CC57081-DE98-4B06-B54E-A0DB3EE167ED}"/>
              </a:ext>
            </a:extLst>
          </p:cNvPr>
          <p:cNvSpPr>
            <a:spLocks noGrp="1"/>
          </p:cNvSpPr>
          <p:nvPr>
            <p:ph type="sldNum" sz="quarter" idx="12"/>
          </p:nvPr>
        </p:nvSpPr>
        <p:spPr/>
        <p:txBody>
          <a:bodyPr/>
          <a:lstStyle/>
          <a:p>
            <a:pPr>
              <a:defRPr/>
            </a:pPr>
            <a:fld id="{F1D2D63E-140D-4351-B3A9-83C17A0EE521}" type="slidenum">
              <a:rPr lang="en-US" altLang="en-US" smtClean="0"/>
              <a:pPr>
                <a:defRPr/>
              </a:pPr>
              <a:t>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9092">
                                            <p:bg/>
                                          </p:spTgt>
                                        </p:tgtEl>
                                        <p:attrNameLst>
                                          <p:attrName>style.visibility</p:attrName>
                                        </p:attrNameLst>
                                      </p:cBhvr>
                                      <p:to>
                                        <p:strVal val="visible"/>
                                      </p:to>
                                    </p:set>
                                    <p:animEffect transition="in" filter="randombar(horizontal)">
                                      <p:cBhvr>
                                        <p:cTn id="7" dur="500"/>
                                        <p:tgtEl>
                                          <p:spTgt spid="89092">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9092">
                                            <p:txEl>
                                              <p:pRg st="0" end="0"/>
                                            </p:txEl>
                                          </p:spTgt>
                                        </p:tgtEl>
                                        <p:attrNameLst>
                                          <p:attrName>style.visibility</p:attrName>
                                        </p:attrNameLst>
                                      </p:cBhvr>
                                      <p:to>
                                        <p:strVal val="visible"/>
                                      </p:to>
                                    </p:set>
                                    <p:animEffect transition="in" filter="randombar(horizontal)">
                                      <p:cBhvr>
                                        <p:cTn id="10" dur="500"/>
                                        <p:tgtEl>
                                          <p:spTgt spid="89092">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9093">
                                            <p:bg/>
                                          </p:spTgt>
                                        </p:tgtEl>
                                        <p:attrNameLst>
                                          <p:attrName>style.visibility</p:attrName>
                                        </p:attrNameLst>
                                      </p:cBhvr>
                                      <p:to>
                                        <p:strVal val="visible"/>
                                      </p:to>
                                    </p:set>
                                    <p:animEffect transition="in" filter="randombar(horizontal)">
                                      <p:cBhvr>
                                        <p:cTn id="13" dur="500"/>
                                        <p:tgtEl>
                                          <p:spTgt spid="89093">
                                            <p:bg/>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9093">
                                            <p:txEl>
                                              <p:pRg st="0" end="0"/>
                                            </p:txEl>
                                          </p:spTgt>
                                        </p:tgtEl>
                                        <p:attrNameLst>
                                          <p:attrName>style.visibility</p:attrName>
                                        </p:attrNameLst>
                                      </p:cBhvr>
                                      <p:to>
                                        <p:strVal val="visible"/>
                                      </p:to>
                                    </p:set>
                                    <p:animEffect transition="in" filter="randombar(horizontal)">
                                      <p:cBhvr>
                                        <p:cTn id="16" dur="500"/>
                                        <p:tgtEl>
                                          <p:spTgt spid="8909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9092">
                                            <p:txEl>
                                              <p:pRg st="1" end="1"/>
                                            </p:txEl>
                                          </p:spTgt>
                                        </p:tgtEl>
                                        <p:attrNameLst>
                                          <p:attrName>style.visibility</p:attrName>
                                        </p:attrNameLst>
                                      </p:cBhvr>
                                      <p:to>
                                        <p:strVal val="visible"/>
                                      </p:to>
                                    </p:set>
                                    <p:anim calcmode="lin" valueType="num">
                                      <p:cBhvr additive="base">
                                        <p:cTn id="21" dur="500" fill="hold"/>
                                        <p:tgtEl>
                                          <p:spTgt spid="8909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909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9093">
                                            <p:txEl>
                                              <p:pRg st="1" end="1"/>
                                            </p:txEl>
                                          </p:spTgt>
                                        </p:tgtEl>
                                        <p:attrNameLst>
                                          <p:attrName>style.visibility</p:attrName>
                                        </p:attrNameLst>
                                      </p:cBhvr>
                                      <p:to>
                                        <p:strVal val="visible"/>
                                      </p:to>
                                    </p:set>
                                    <p:anim calcmode="lin" valueType="num">
                                      <p:cBhvr additive="base">
                                        <p:cTn id="25" dur="500" fill="hold"/>
                                        <p:tgtEl>
                                          <p:spTgt spid="8909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9092">
                                            <p:txEl>
                                              <p:pRg st="2" end="2"/>
                                            </p:txEl>
                                          </p:spTgt>
                                        </p:tgtEl>
                                        <p:attrNameLst>
                                          <p:attrName>style.visibility</p:attrName>
                                        </p:attrNameLst>
                                      </p:cBhvr>
                                      <p:to>
                                        <p:strVal val="visible"/>
                                      </p:to>
                                    </p:set>
                                    <p:anim calcmode="lin" valueType="num">
                                      <p:cBhvr additive="base">
                                        <p:cTn id="31" dur="500" fill="hold"/>
                                        <p:tgtEl>
                                          <p:spTgt spid="8909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092">
                                            <p:txEl>
                                              <p:pRg st="3" end="3"/>
                                            </p:txEl>
                                          </p:spTgt>
                                        </p:tgtEl>
                                        <p:attrNameLst>
                                          <p:attrName>style.visibility</p:attrName>
                                        </p:attrNameLst>
                                      </p:cBhvr>
                                      <p:to>
                                        <p:strVal val="visible"/>
                                      </p:to>
                                    </p:set>
                                    <p:anim calcmode="lin" valueType="num">
                                      <p:cBhvr additive="base">
                                        <p:cTn id="37" dur="500" fill="hold"/>
                                        <p:tgtEl>
                                          <p:spTgt spid="8909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09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9093">
                                            <p:txEl>
                                              <p:pRg st="2" end="2"/>
                                            </p:txEl>
                                          </p:spTgt>
                                        </p:tgtEl>
                                        <p:attrNameLst>
                                          <p:attrName>style.visibility</p:attrName>
                                        </p:attrNameLst>
                                      </p:cBhvr>
                                      <p:to>
                                        <p:strVal val="visible"/>
                                      </p:to>
                                    </p:set>
                                    <p:anim calcmode="lin" valueType="num">
                                      <p:cBhvr additive="base">
                                        <p:cTn id="41" dur="500" fill="hold"/>
                                        <p:tgtEl>
                                          <p:spTgt spid="8909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90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uiExpand="1" build="p" animBg="1"/>
      <p:bldP spid="89093" grpId="0" uiExpand="1"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MAS02">
            <a:extLst>
              <a:ext uri="{FF2B5EF4-FFF2-40B4-BE49-F238E27FC236}">
                <a16:creationId xmlns:a16="http://schemas.microsoft.com/office/drawing/2014/main" id="{2DFF740C-FCB7-455D-A664-97AABDB60D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6">
            <a:extLst>
              <a:ext uri="{FF2B5EF4-FFF2-40B4-BE49-F238E27FC236}">
                <a16:creationId xmlns:a16="http://schemas.microsoft.com/office/drawing/2014/main" id="{6FDDBB89-775A-44F0-8F4E-579C5411ABE4}"/>
              </a:ext>
            </a:extLst>
          </p:cNvPr>
          <p:cNvSpPr txBox="1">
            <a:spLocks noChangeArrowheads="1"/>
          </p:cNvSpPr>
          <p:nvPr/>
        </p:nvSpPr>
        <p:spPr bwMode="auto">
          <a:xfrm>
            <a:off x="0" y="5029200"/>
            <a:ext cx="3810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000" b="1" dirty="0"/>
              <a:t>El poderoso río </a:t>
            </a:r>
            <a:r>
              <a:rPr lang="es-ES" altLang="en-US" sz="2000" b="1" dirty="0" err="1"/>
              <a:t>Eufrates</a:t>
            </a:r>
            <a:r>
              <a:rPr lang="es-ES" altLang="en-US" sz="2000" b="1" dirty="0"/>
              <a:t>, de 1780 millas de largo, fue la principal arteria comercial en la antigua Mesopotamia.</a:t>
            </a:r>
          </a:p>
        </p:txBody>
      </p:sp>
      <p:sp>
        <p:nvSpPr>
          <p:cNvPr id="2" name="Slide Number Placeholder 1">
            <a:extLst>
              <a:ext uri="{FF2B5EF4-FFF2-40B4-BE49-F238E27FC236}">
                <a16:creationId xmlns:a16="http://schemas.microsoft.com/office/drawing/2014/main" id="{D16EA886-35A7-4C6B-BD6D-D0733F8870E1}"/>
              </a:ext>
            </a:extLst>
          </p:cNvPr>
          <p:cNvSpPr>
            <a:spLocks noGrp="1"/>
          </p:cNvSpPr>
          <p:nvPr>
            <p:ph type="sldNum" sz="quarter" idx="12"/>
          </p:nvPr>
        </p:nvSpPr>
        <p:spPr/>
        <p:txBody>
          <a:bodyPr/>
          <a:lstStyle/>
          <a:p>
            <a:pPr>
              <a:defRPr/>
            </a:pPr>
            <a:fld id="{A00DEEFE-A0CC-4A3A-BF45-9C50D619E361}" type="slidenum">
              <a:rPr lang="en-US" altLang="en-US" smtClean="0"/>
              <a:pPr>
                <a:defRPr/>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E630AEFA-9C6A-4ACD-A33A-524463BF562A}"/>
              </a:ext>
            </a:extLst>
          </p:cNvPr>
          <p:cNvSpPr>
            <a:spLocks noGrp="1" noChangeArrowheads="1"/>
          </p:cNvSpPr>
          <p:nvPr>
            <p:ph type="title"/>
          </p:nvPr>
        </p:nvSpPr>
        <p:spPr/>
        <p:txBody>
          <a:bodyPr/>
          <a:lstStyle/>
          <a:p>
            <a:pPr eaLnBrk="1" hangingPunct="1">
              <a:defRPr/>
            </a:pPr>
            <a:r>
              <a:rPr lang="en-US" altLang="en-US" sz="4000" b="1" dirty="0">
                <a:latin typeface="Papyrus" panose="03070502060502030205" pitchFamily="66" charset="0"/>
              </a:rPr>
              <a:t>La </a:t>
            </a:r>
            <a:r>
              <a:rPr lang="en-US" altLang="en-US" sz="4000" b="1" dirty="0" err="1">
                <a:latin typeface="Papyrus" panose="03070502060502030205" pitchFamily="66" charset="0"/>
              </a:rPr>
              <a:t>Sofisticada</a:t>
            </a:r>
            <a:r>
              <a:rPr lang="en-US" altLang="en-US" sz="4000" b="1" dirty="0">
                <a:latin typeface="Papyrus" panose="03070502060502030205" pitchFamily="66" charset="0"/>
              </a:rPr>
              <a:t> Ciudad de Ur</a:t>
            </a:r>
            <a:br>
              <a:rPr lang="en-US" altLang="en-US" sz="4000" b="1" dirty="0">
                <a:latin typeface="Papyrus" panose="03070502060502030205" pitchFamily="66" charset="0"/>
              </a:rPr>
            </a:br>
            <a:r>
              <a:rPr lang="es-ES" altLang="en-US" sz="2400" dirty="0">
                <a:latin typeface="Arial Narrow" panose="020B0606020202030204" pitchFamily="34" charset="0"/>
              </a:rPr>
              <a:t>Excavado por Sir Leonard </a:t>
            </a:r>
            <a:r>
              <a:rPr lang="es-ES" altLang="en-US" sz="2400" dirty="0" err="1">
                <a:latin typeface="Arial Narrow" panose="020B0606020202030204" pitchFamily="34" charset="0"/>
              </a:rPr>
              <a:t>Wooley</a:t>
            </a:r>
            <a:r>
              <a:rPr lang="es-ES" altLang="en-US" sz="2400" dirty="0">
                <a:latin typeface="Arial Narrow" panose="020B0606020202030204" pitchFamily="34" charset="0"/>
              </a:rPr>
              <a:t> en 12 temporadas (1922-1934), </a:t>
            </a:r>
            <a:r>
              <a:rPr lang="es-ES" altLang="en-US" sz="2400" dirty="0" err="1">
                <a:latin typeface="Arial Narrow" panose="020B0606020202030204" pitchFamily="34" charset="0"/>
              </a:rPr>
              <a:t>Ur</a:t>
            </a:r>
            <a:r>
              <a:rPr lang="es-ES" altLang="en-US" sz="2400" dirty="0">
                <a:latin typeface="Arial Narrow" panose="020B0606020202030204" pitchFamily="34" charset="0"/>
              </a:rPr>
              <a:t> fue un tesoro de la antigua civilización Mesopotámica.</a:t>
            </a:r>
            <a:endParaRPr lang="en-US" altLang="en-US" sz="2400" dirty="0">
              <a:latin typeface="Arial Narrow" panose="020B0606020202030204" pitchFamily="34" charset="0"/>
            </a:endParaRPr>
          </a:p>
        </p:txBody>
      </p:sp>
      <p:pic>
        <p:nvPicPr>
          <p:cNvPr id="75779" name="Picture 10" descr="MAS06">
            <a:extLst>
              <a:ext uri="{FF2B5EF4-FFF2-40B4-BE49-F238E27FC236}">
                <a16:creationId xmlns:a16="http://schemas.microsoft.com/office/drawing/2014/main" id="{E108EDD9-8CA6-4875-ACA8-579FEB514370}"/>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1600200"/>
            <a:ext cx="9144000" cy="4260850"/>
          </a:xfrm>
          <a:noFill/>
          <a:extLst>
            <a:ext uri="{909E8E84-426E-40DD-AFC4-6F175D3DCCD1}">
              <a14:hiddenFill xmlns:a14="http://schemas.microsoft.com/office/drawing/2010/main">
                <a:solidFill>
                  <a:srgbClr val="FFFFFF"/>
                </a:solidFill>
              </a14:hiddenFill>
            </a:ext>
          </a:extLst>
        </p:spPr>
      </p:pic>
      <p:sp>
        <p:nvSpPr>
          <p:cNvPr id="75780" name="Text Box 11">
            <a:extLst>
              <a:ext uri="{FF2B5EF4-FFF2-40B4-BE49-F238E27FC236}">
                <a16:creationId xmlns:a16="http://schemas.microsoft.com/office/drawing/2014/main" id="{08A8BB2C-70DE-439C-8FDF-4ADFF201C9A7}"/>
              </a:ext>
            </a:extLst>
          </p:cNvPr>
          <p:cNvSpPr txBox="1">
            <a:spLocks noChangeArrowheads="1"/>
          </p:cNvSpPr>
          <p:nvPr/>
        </p:nvSpPr>
        <p:spPr bwMode="auto">
          <a:xfrm>
            <a:off x="304800" y="58674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1800" b="1" dirty="0">
                <a:solidFill>
                  <a:srgbClr val="000000"/>
                </a:solidFill>
              </a:rPr>
              <a:t>El llamado Estándar de </a:t>
            </a:r>
            <a:r>
              <a:rPr lang="es-ES" altLang="en-US" sz="1800" b="1" dirty="0" err="1">
                <a:solidFill>
                  <a:srgbClr val="000000"/>
                </a:solidFill>
              </a:rPr>
              <a:t>Ur</a:t>
            </a:r>
            <a:r>
              <a:rPr lang="es-ES" altLang="en-US" sz="1800" b="1" dirty="0">
                <a:solidFill>
                  <a:srgbClr val="000000"/>
                </a:solidFill>
              </a:rPr>
              <a:t>, una caja decorada y poco profunda, representa al ejército del rey celebrando la victoria sobre un enemigo. Cuenta con cantantes, botines de guerra y los vencedores levantando vasos de cerveza.</a:t>
            </a:r>
          </a:p>
        </p:txBody>
      </p:sp>
      <p:sp>
        <p:nvSpPr>
          <p:cNvPr id="2" name="Slide Number Placeholder 1">
            <a:extLst>
              <a:ext uri="{FF2B5EF4-FFF2-40B4-BE49-F238E27FC236}">
                <a16:creationId xmlns:a16="http://schemas.microsoft.com/office/drawing/2014/main" id="{9B603638-B8C8-4551-97EE-EFFBAE7C4305}"/>
              </a:ext>
            </a:extLst>
          </p:cNvPr>
          <p:cNvSpPr>
            <a:spLocks noGrp="1"/>
          </p:cNvSpPr>
          <p:nvPr>
            <p:ph type="sldNum" sz="quarter" idx="12"/>
          </p:nvPr>
        </p:nvSpPr>
        <p:spPr/>
        <p:txBody>
          <a:bodyPr/>
          <a:lstStyle/>
          <a:p>
            <a:pPr>
              <a:defRPr/>
            </a:pPr>
            <a:fld id="{566CE373-6F07-4B78-85AA-FF86D06A2757}" type="slidenum">
              <a:rPr lang="en-US" altLang="en-US" smtClean="0"/>
              <a:pPr>
                <a:defRPr/>
              </a:pPr>
              <a:t>71</a:t>
            </a:fld>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4" name="Picture 8" descr="MAS09">
            <a:extLst>
              <a:ext uri="{FF2B5EF4-FFF2-40B4-BE49-F238E27FC236}">
                <a16:creationId xmlns:a16="http://schemas.microsoft.com/office/drawing/2014/main" id="{BEC78BFE-4B23-4B0F-8BF5-2F9195237130}"/>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1143000"/>
            <a:ext cx="3825875" cy="5715000"/>
          </a:xfrm>
          <a:noFill/>
          <a:extLst>
            <a:ext uri="{909E8E84-426E-40DD-AFC4-6F175D3DCCD1}">
              <a14:hiddenFill xmlns:a14="http://schemas.microsoft.com/office/drawing/2010/main">
                <a:solidFill>
                  <a:srgbClr val="FFFFFF"/>
                </a:solidFill>
              </a14:hiddenFill>
            </a:ext>
          </a:extLst>
        </p:spPr>
      </p:pic>
      <p:pic>
        <p:nvPicPr>
          <p:cNvPr id="188425" name="Picture 9" descr="MAS10">
            <a:extLst>
              <a:ext uri="{FF2B5EF4-FFF2-40B4-BE49-F238E27FC236}">
                <a16:creationId xmlns:a16="http://schemas.microsoft.com/office/drawing/2014/main" id="{CCB86839-C2B6-48E1-95E5-A10F82375AC8}"/>
              </a:ext>
            </a:extLst>
          </p:cNvPr>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3962400" y="-22225"/>
            <a:ext cx="3810000" cy="2503488"/>
          </a:xfrm>
          <a:noFill/>
          <a:extLst>
            <a:ext uri="{909E8E84-426E-40DD-AFC4-6F175D3DCCD1}">
              <a14:hiddenFill xmlns:a14="http://schemas.microsoft.com/office/drawing/2010/main">
                <a:solidFill>
                  <a:srgbClr val="FFFFFF"/>
                </a:solidFill>
              </a14:hiddenFill>
            </a:ext>
          </a:extLst>
        </p:spPr>
      </p:pic>
      <p:pic>
        <p:nvPicPr>
          <p:cNvPr id="188426" name="Picture 10" descr="image1[1]">
            <a:extLst>
              <a:ext uri="{FF2B5EF4-FFF2-40B4-BE49-F238E27FC236}">
                <a16:creationId xmlns:a16="http://schemas.microsoft.com/office/drawing/2014/main" id="{0A33AA82-2153-47AD-95F1-64D905763E3B}"/>
              </a:ext>
            </a:extLst>
          </p:cNvPr>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5594350" y="2667000"/>
            <a:ext cx="339725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7" name="Text Box 11">
            <a:extLst>
              <a:ext uri="{FF2B5EF4-FFF2-40B4-BE49-F238E27FC236}">
                <a16:creationId xmlns:a16="http://schemas.microsoft.com/office/drawing/2014/main" id="{73EEB22B-4576-4170-93E7-0C6E90B6B0FE}"/>
              </a:ext>
            </a:extLst>
          </p:cNvPr>
          <p:cNvSpPr txBox="1">
            <a:spLocks noChangeArrowheads="1"/>
          </p:cNvSpPr>
          <p:nvPr/>
        </p:nvSpPr>
        <p:spPr bwMode="auto">
          <a:xfrm>
            <a:off x="0" y="0"/>
            <a:ext cx="3962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1800" dirty="0"/>
              <a:t>Con cara de oro, orejas de cobre, cuernos de lapislázuli, un vellón de concha y vientre de plata, esta cabra es una de las dos excavadas en </a:t>
            </a:r>
            <a:r>
              <a:rPr lang="es-ES" altLang="en-US" sz="1800" dirty="0" err="1"/>
              <a:t>Ur</a:t>
            </a:r>
            <a:r>
              <a:rPr lang="es-ES" altLang="en-US" sz="1800" dirty="0"/>
              <a:t>.</a:t>
            </a:r>
          </a:p>
        </p:txBody>
      </p:sp>
      <p:sp>
        <p:nvSpPr>
          <p:cNvPr id="188428" name="Text Box 12">
            <a:extLst>
              <a:ext uri="{FF2B5EF4-FFF2-40B4-BE49-F238E27FC236}">
                <a16:creationId xmlns:a16="http://schemas.microsoft.com/office/drawing/2014/main" id="{2265A907-0672-43D2-93BA-024730C4187B}"/>
              </a:ext>
            </a:extLst>
          </p:cNvPr>
          <p:cNvSpPr txBox="1">
            <a:spLocks noChangeArrowheads="1"/>
          </p:cNvSpPr>
          <p:nvPr/>
        </p:nvSpPr>
        <p:spPr bwMode="auto">
          <a:xfrm>
            <a:off x="7848600" y="439738"/>
            <a:ext cx="1295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1800" dirty="0"/>
              <a:t>Daga de 14 ½ "con hoja y funda doradas</a:t>
            </a:r>
          </a:p>
        </p:txBody>
      </p:sp>
      <p:sp>
        <p:nvSpPr>
          <p:cNvPr id="188429" name="Text Box 13">
            <a:extLst>
              <a:ext uri="{FF2B5EF4-FFF2-40B4-BE49-F238E27FC236}">
                <a16:creationId xmlns:a16="http://schemas.microsoft.com/office/drawing/2014/main" id="{9C558206-27C4-4CA3-A8ED-258DD25A72A9}"/>
              </a:ext>
            </a:extLst>
          </p:cNvPr>
          <p:cNvSpPr txBox="1">
            <a:spLocks noChangeArrowheads="1"/>
          </p:cNvSpPr>
          <p:nvPr/>
        </p:nvSpPr>
        <p:spPr bwMode="auto">
          <a:xfrm>
            <a:off x="3962400" y="3013075"/>
            <a:ext cx="152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s-ES" altLang="en-US" sz="1800" dirty="0"/>
              <a:t>Lira de 4 '' de alto, una de varias excavadas y decorada con concha, cornalina, lapislázuli, láminas de oro y plata.</a:t>
            </a:r>
          </a:p>
        </p:txBody>
      </p:sp>
      <p:sp>
        <p:nvSpPr>
          <p:cNvPr id="2" name="Slide Number Placeholder 1">
            <a:extLst>
              <a:ext uri="{FF2B5EF4-FFF2-40B4-BE49-F238E27FC236}">
                <a16:creationId xmlns:a16="http://schemas.microsoft.com/office/drawing/2014/main" id="{2EF93D62-7462-4D00-B407-C524EBADEDDA}"/>
              </a:ext>
            </a:extLst>
          </p:cNvPr>
          <p:cNvSpPr>
            <a:spLocks noGrp="1"/>
          </p:cNvSpPr>
          <p:nvPr>
            <p:ph type="sldNum" sz="quarter" idx="12"/>
          </p:nvPr>
        </p:nvSpPr>
        <p:spPr/>
        <p:txBody>
          <a:bodyPr/>
          <a:lstStyle/>
          <a:p>
            <a:pPr>
              <a:defRPr/>
            </a:pPr>
            <a:fld id="{EA5F33CE-A357-48C4-9B8A-8A5678B6092C}" type="slidenum">
              <a:rPr lang="en-US" altLang="en-US" smtClean="0"/>
              <a:pPr>
                <a:defRPr/>
              </a:pPr>
              <a:t>72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8427"/>
                                        </p:tgtEl>
                                        <p:attrNameLst>
                                          <p:attrName>style.visibility</p:attrName>
                                        </p:attrNameLst>
                                      </p:cBhvr>
                                      <p:to>
                                        <p:strVal val="visible"/>
                                      </p:to>
                                    </p:set>
                                    <p:animEffect transition="in" filter="dissolve">
                                      <p:cBhvr>
                                        <p:cTn id="7" dur="500"/>
                                        <p:tgtEl>
                                          <p:spTgt spid="188427"/>
                                        </p:tgtEl>
                                      </p:cBhvr>
                                    </p:animEffect>
                                  </p:childTnLst>
                                </p:cTn>
                              </p:par>
                              <p:par>
                                <p:cTn id="8" presetID="9" presetClass="entr" presetSubtype="0" fill="hold" nodeType="withEffect">
                                  <p:stCondLst>
                                    <p:cond delay="0"/>
                                  </p:stCondLst>
                                  <p:childTnLst>
                                    <p:set>
                                      <p:cBhvr>
                                        <p:cTn id="9" dur="1" fill="hold">
                                          <p:stCondLst>
                                            <p:cond delay="0"/>
                                          </p:stCondLst>
                                        </p:cTn>
                                        <p:tgtEl>
                                          <p:spTgt spid="188424"/>
                                        </p:tgtEl>
                                        <p:attrNameLst>
                                          <p:attrName>style.visibility</p:attrName>
                                        </p:attrNameLst>
                                      </p:cBhvr>
                                      <p:to>
                                        <p:strVal val="visible"/>
                                      </p:to>
                                    </p:set>
                                    <p:animEffect transition="in" filter="dissolve">
                                      <p:cBhvr>
                                        <p:cTn id="10" dur="500"/>
                                        <p:tgtEl>
                                          <p:spTgt spid="1884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88428">
                                            <p:txEl>
                                              <p:pRg st="0" end="0"/>
                                            </p:txEl>
                                          </p:spTgt>
                                        </p:tgtEl>
                                        <p:attrNameLst>
                                          <p:attrName>style.visibility</p:attrName>
                                        </p:attrNameLst>
                                      </p:cBhvr>
                                      <p:to>
                                        <p:strVal val="visible"/>
                                      </p:to>
                                    </p:set>
                                    <p:animEffect transition="in" filter="dissolve">
                                      <p:cBhvr>
                                        <p:cTn id="15" dur="500"/>
                                        <p:tgtEl>
                                          <p:spTgt spid="188428">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8425"/>
                                        </p:tgtEl>
                                        <p:attrNameLst>
                                          <p:attrName>style.visibility</p:attrName>
                                        </p:attrNameLst>
                                      </p:cBhvr>
                                      <p:to>
                                        <p:strVal val="visible"/>
                                      </p:to>
                                    </p:set>
                                    <p:animEffect transition="in" filter="dissolve">
                                      <p:cBhvr>
                                        <p:cTn id="18" dur="500"/>
                                        <p:tgtEl>
                                          <p:spTgt spid="1884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8429"/>
                                        </p:tgtEl>
                                        <p:attrNameLst>
                                          <p:attrName>style.visibility</p:attrName>
                                        </p:attrNameLst>
                                      </p:cBhvr>
                                      <p:to>
                                        <p:strVal val="visible"/>
                                      </p:to>
                                    </p:set>
                                    <p:animEffect transition="in" filter="dissolve">
                                      <p:cBhvr>
                                        <p:cTn id="23" dur="500"/>
                                        <p:tgtEl>
                                          <p:spTgt spid="188429"/>
                                        </p:tgtEl>
                                      </p:cBhvr>
                                    </p:animEffect>
                                  </p:childTnLst>
                                </p:cTn>
                              </p:par>
                              <p:par>
                                <p:cTn id="24" presetID="9" presetClass="entr" presetSubtype="0" fill="hold" nodeType="withEffect">
                                  <p:stCondLst>
                                    <p:cond delay="0"/>
                                  </p:stCondLst>
                                  <p:childTnLst>
                                    <p:set>
                                      <p:cBhvr>
                                        <p:cTn id="25" dur="1" fill="hold">
                                          <p:stCondLst>
                                            <p:cond delay="0"/>
                                          </p:stCondLst>
                                        </p:cTn>
                                        <p:tgtEl>
                                          <p:spTgt spid="188426"/>
                                        </p:tgtEl>
                                        <p:attrNameLst>
                                          <p:attrName>style.visibility</p:attrName>
                                        </p:attrNameLst>
                                      </p:cBhvr>
                                      <p:to>
                                        <p:strVal val="visible"/>
                                      </p:to>
                                    </p:set>
                                    <p:animEffect transition="in" filter="dissolve">
                                      <p:cBhvr>
                                        <p:cTn id="26" dur="500"/>
                                        <p:tgtEl>
                                          <p:spTgt spid="188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7" grpId="0"/>
      <p:bldP spid="18842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5139CD98-6470-4AED-A081-3DB1F0EA97AF}"/>
              </a:ext>
            </a:extLst>
          </p:cNvPr>
          <p:cNvSpPr>
            <a:spLocks noGrp="1" noChangeArrowheads="1"/>
          </p:cNvSpPr>
          <p:nvPr>
            <p:ph type="title"/>
          </p:nvPr>
        </p:nvSpPr>
        <p:spPr/>
        <p:txBody>
          <a:bodyPr/>
          <a:lstStyle/>
          <a:p>
            <a:pPr eaLnBrk="1" hangingPunct="1">
              <a:defRPr/>
            </a:pPr>
            <a:r>
              <a:rPr lang="en-US" altLang="en-US" sz="4800" dirty="0" err="1">
                <a:solidFill>
                  <a:srgbClr val="FF6600"/>
                </a:solidFill>
                <a:latin typeface="+mn-lt"/>
              </a:rPr>
              <a:t>Llamado</a:t>
            </a:r>
            <a:r>
              <a:rPr lang="en-US" altLang="en-US" sz="4800" dirty="0">
                <a:solidFill>
                  <a:srgbClr val="FF6600"/>
                </a:solidFill>
                <a:latin typeface="+mn-lt"/>
              </a:rPr>
              <a:t> de Abram </a:t>
            </a:r>
            <a:r>
              <a:rPr lang="en-US" altLang="en-US" sz="3600" dirty="0">
                <a:solidFill>
                  <a:srgbClr val="FF6600"/>
                </a:solidFill>
                <a:latin typeface="+mn-lt"/>
              </a:rPr>
              <a:t>(12:1-3)</a:t>
            </a:r>
          </a:p>
        </p:txBody>
      </p:sp>
      <p:sp>
        <p:nvSpPr>
          <p:cNvPr id="195587" name="Rectangle 3">
            <a:extLst>
              <a:ext uri="{FF2B5EF4-FFF2-40B4-BE49-F238E27FC236}">
                <a16:creationId xmlns:a16="http://schemas.microsoft.com/office/drawing/2014/main" id="{AB80389A-1C5C-4916-9665-B931AE0A0FF5}"/>
              </a:ext>
            </a:extLst>
          </p:cNvPr>
          <p:cNvSpPr>
            <a:spLocks noGrp="1" noChangeArrowheads="1"/>
          </p:cNvSpPr>
          <p:nvPr>
            <p:ph type="body" idx="1"/>
          </p:nvPr>
        </p:nvSpPr>
        <p:spPr>
          <a:xfrm>
            <a:off x="152400" y="1295400"/>
            <a:ext cx="8763000" cy="5334000"/>
          </a:xfrm>
        </p:spPr>
        <p:txBody>
          <a:bodyPr/>
          <a:lstStyle/>
          <a:p>
            <a:pPr eaLnBrk="1" hangingPunct="1">
              <a:buNone/>
              <a:defRPr/>
            </a:pPr>
            <a:r>
              <a:rPr lang="es-ES" altLang="en-US" sz="2800" dirty="0">
                <a:solidFill>
                  <a:srgbClr val="FF9933"/>
                </a:solidFill>
                <a:latin typeface="Cooper Black" pitchFamily="18" charset="0"/>
              </a:rPr>
              <a:t>En el primer episodio bíblico en la vida de Abram, Dios lo llamó a separarse de todos los lazos naturales (tierra, personas y hogar).</a:t>
            </a:r>
            <a:endParaRPr lang="es-ES" altLang="en-US" sz="2400" i="1" dirty="0">
              <a:solidFill>
                <a:schemeClr val="folHlink"/>
              </a:solidFill>
              <a:latin typeface="Comic Sans MS" panose="030F0702030302020204" pitchFamily="66" charset="0"/>
            </a:endParaRPr>
          </a:p>
          <a:p>
            <a:pPr eaLnBrk="1" hangingPunct="1">
              <a:defRPr/>
            </a:pPr>
            <a:r>
              <a:rPr lang="es-ES" altLang="en-US" sz="2400" i="1" dirty="0">
                <a:solidFill>
                  <a:schemeClr val="folHlink"/>
                </a:solidFill>
                <a:latin typeface="Comic Sans MS" panose="030F0702030302020204" pitchFamily="66" charset="0"/>
              </a:rPr>
              <a:t>A cambio, Dios prometió darle a Abram posteridad y tierra, y que él sería el medio de bendición para las naciones.</a:t>
            </a:r>
          </a:p>
          <a:p>
            <a:pPr eaLnBrk="1" hangingPunct="1">
              <a:defRPr/>
            </a:pPr>
            <a:r>
              <a:rPr lang="es-ES" altLang="en-US" sz="2400" i="1" dirty="0">
                <a:solidFill>
                  <a:schemeClr val="folHlink"/>
                </a:solidFill>
                <a:latin typeface="Comic Sans MS" panose="030F0702030302020204" pitchFamily="66" charset="0"/>
              </a:rPr>
              <a:t>Como padre de los fieles, los descendientes de Abram ahora están marcados como un pueblo para servir a un propósito teológico de importancia universal.</a:t>
            </a:r>
          </a:p>
          <a:p>
            <a:pPr eaLnBrk="1" hangingPunct="1">
              <a:defRPr/>
            </a:pPr>
            <a:r>
              <a:rPr lang="es-ES" altLang="en-US" sz="2400" i="1" dirty="0">
                <a:solidFill>
                  <a:schemeClr val="folHlink"/>
                </a:solidFill>
                <a:latin typeface="Comic Sans MS" panose="030F0702030302020204" pitchFamily="66" charset="0"/>
              </a:rPr>
              <a:t>Tanto para el AT como para el NT, el llamado y la promesa de Abram ofrecen una descripción de lo que se trata la fe bíblica: </a:t>
            </a:r>
            <a:r>
              <a:rPr lang="es-ES" altLang="en-US" sz="2400" i="1" u="sng" dirty="0">
                <a:solidFill>
                  <a:schemeClr val="folHlink"/>
                </a:solidFill>
                <a:latin typeface="Comic Sans MS" panose="030F0702030302020204" pitchFamily="66" charset="0"/>
              </a:rPr>
              <a:t>el llamado a abandonar el hogar natural y la forma de vida para recibir un hogar y una forma de vida de la mano de Dios</a:t>
            </a:r>
            <a:r>
              <a:rPr lang="es-ES" altLang="en-US" sz="2400" i="1" dirty="0">
                <a:solidFill>
                  <a:schemeClr val="folHlink"/>
                </a:solidFill>
                <a:latin typeface="Comic Sans MS" panose="030F0702030302020204" pitchFamily="66" charset="0"/>
              </a:rPr>
              <a:t>.</a:t>
            </a:r>
            <a:endParaRPr lang="en-US" altLang="en-US" sz="2400" i="1" u="sng" dirty="0">
              <a:solidFill>
                <a:schemeClr val="folHlink"/>
              </a:solidFill>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B1C1D8E-BAD4-4079-8D2F-73B9AD343284}"/>
              </a:ext>
            </a:extLst>
          </p:cNvPr>
          <p:cNvSpPr>
            <a:spLocks noGrp="1"/>
          </p:cNvSpPr>
          <p:nvPr>
            <p:ph type="sldNum" sz="quarter" idx="12"/>
          </p:nvPr>
        </p:nvSpPr>
        <p:spPr/>
        <p:txBody>
          <a:bodyPr/>
          <a:lstStyle/>
          <a:p>
            <a:pPr>
              <a:defRPr/>
            </a:pPr>
            <a:fld id="{F903C35C-F7A5-4446-8C8C-5C68C16109B0}" type="slidenum">
              <a:rPr lang="en-US" altLang="en-US" smtClean="0"/>
              <a:pPr>
                <a:defRPr/>
              </a:pPr>
              <a:t>73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5015FD64-97C6-43D6-A203-9561D28DE432}"/>
              </a:ext>
            </a:extLst>
          </p:cNvPr>
          <p:cNvSpPr>
            <a:spLocks noGrp="1" noChangeArrowheads="1"/>
          </p:cNvSpPr>
          <p:nvPr>
            <p:ph type="title"/>
          </p:nvPr>
        </p:nvSpPr>
        <p:spPr>
          <a:xfrm>
            <a:off x="228600" y="277813"/>
            <a:ext cx="8686800" cy="1169987"/>
          </a:xfrm>
        </p:spPr>
        <p:txBody>
          <a:bodyPr/>
          <a:lstStyle/>
          <a:p>
            <a:pPr eaLnBrk="1" hangingPunct="1">
              <a:defRPr/>
            </a:pPr>
            <a:r>
              <a:rPr lang="en-US" altLang="en-US" sz="4800" dirty="0">
                <a:solidFill>
                  <a:srgbClr val="FF6600"/>
                </a:solidFill>
                <a:latin typeface="+mn-lt"/>
              </a:rPr>
              <a:t>Los Cinco “</a:t>
            </a:r>
            <a:r>
              <a:rPr lang="en-US" altLang="en-US" sz="4800" dirty="0" err="1">
                <a:solidFill>
                  <a:srgbClr val="FF6600"/>
                </a:solidFill>
                <a:latin typeface="+mn-lt"/>
              </a:rPr>
              <a:t>Voy</a:t>
            </a:r>
            <a:r>
              <a:rPr lang="en-US" altLang="en-US" sz="4800" dirty="0">
                <a:solidFill>
                  <a:srgbClr val="FF6600"/>
                </a:solidFill>
                <a:latin typeface="+mn-lt"/>
              </a:rPr>
              <a:t> a” de Abram </a:t>
            </a:r>
          </a:p>
        </p:txBody>
      </p:sp>
      <p:sp>
        <p:nvSpPr>
          <p:cNvPr id="196611" name="Rectangle 3">
            <a:extLst>
              <a:ext uri="{FF2B5EF4-FFF2-40B4-BE49-F238E27FC236}">
                <a16:creationId xmlns:a16="http://schemas.microsoft.com/office/drawing/2014/main" id="{B9EA32F5-12A8-4E07-BD05-895391FD9B0A}"/>
              </a:ext>
            </a:extLst>
          </p:cNvPr>
          <p:cNvSpPr>
            <a:spLocks noGrp="1" noChangeArrowheads="1"/>
          </p:cNvSpPr>
          <p:nvPr>
            <p:ph type="body" idx="1"/>
          </p:nvPr>
        </p:nvSpPr>
        <p:spPr>
          <a:xfrm>
            <a:off x="457200" y="1295400"/>
            <a:ext cx="8229600" cy="3048000"/>
          </a:xfrm>
        </p:spPr>
        <p:txBody>
          <a:bodyPr/>
          <a:lstStyle/>
          <a:p>
            <a:pPr eaLnBrk="1" hangingPunct="1">
              <a:defRPr/>
            </a:pPr>
            <a:r>
              <a:rPr lang="en-US" altLang="en-US" i="1" dirty="0">
                <a:solidFill>
                  <a:schemeClr val="folHlink"/>
                </a:solidFill>
                <a:latin typeface="Comic Sans MS" panose="030F0702030302020204" pitchFamily="66" charset="0"/>
              </a:rPr>
              <a:t>…</a:t>
            </a:r>
            <a:r>
              <a:rPr lang="en-US" altLang="en-US" i="1" dirty="0" err="1">
                <a:solidFill>
                  <a:schemeClr val="folHlink"/>
                </a:solidFill>
                <a:latin typeface="Comic Sans MS" panose="030F0702030302020204" pitchFamily="66" charset="0"/>
              </a:rPr>
              <a:t>hacerte</a:t>
            </a:r>
            <a:r>
              <a:rPr lang="en-US" altLang="en-US" i="1" dirty="0">
                <a:solidFill>
                  <a:schemeClr val="folHlink"/>
                </a:solidFill>
                <a:latin typeface="Comic Sans MS" panose="030F0702030302020204" pitchFamily="66" charset="0"/>
              </a:rPr>
              <a:t> una gran </a:t>
            </a:r>
            <a:r>
              <a:rPr lang="en-US" altLang="en-US" i="1" dirty="0" err="1">
                <a:solidFill>
                  <a:schemeClr val="folHlink"/>
                </a:solidFill>
                <a:latin typeface="Comic Sans MS" panose="030F0702030302020204" pitchFamily="66" charset="0"/>
              </a:rPr>
              <a:t>nación</a:t>
            </a:r>
            <a:endParaRPr lang="en-US" altLang="en-US" i="1" dirty="0">
              <a:solidFill>
                <a:schemeClr val="folHlink"/>
              </a:solidFill>
              <a:latin typeface="Comic Sans MS" panose="030F0702030302020204" pitchFamily="66" charset="0"/>
            </a:endParaRPr>
          </a:p>
          <a:p>
            <a:pPr eaLnBrk="1" hangingPunct="1">
              <a:defRPr/>
            </a:pPr>
            <a:r>
              <a:rPr lang="en-US" altLang="en-US" i="1" dirty="0">
                <a:solidFill>
                  <a:schemeClr val="folHlink"/>
                </a:solidFill>
                <a:latin typeface="Comic Sans MS" panose="030F0702030302020204" pitchFamily="66" charset="0"/>
              </a:rPr>
              <a:t>…</a:t>
            </a:r>
            <a:r>
              <a:rPr lang="en-US" altLang="en-US" i="1" dirty="0" err="1">
                <a:solidFill>
                  <a:schemeClr val="folHlink"/>
                </a:solidFill>
                <a:latin typeface="Comic Sans MS" panose="030F0702030302020204" pitchFamily="66" charset="0"/>
              </a:rPr>
              <a:t>bendecirte</a:t>
            </a:r>
            <a:endParaRPr lang="en-US" altLang="en-US" i="1" dirty="0">
              <a:solidFill>
                <a:schemeClr val="folHlink"/>
              </a:solidFill>
              <a:latin typeface="Comic Sans MS" panose="030F0702030302020204" pitchFamily="66" charset="0"/>
            </a:endParaRPr>
          </a:p>
          <a:p>
            <a:pPr eaLnBrk="1" hangingPunct="1">
              <a:defRPr/>
            </a:pPr>
            <a:r>
              <a:rPr lang="en-US" altLang="en-US" i="1" dirty="0">
                <a:solidFill>
                  <a:schemeClr val="folHlink"/>
                </a:solidFill>
                <a:latin typeface="Comic Sans MS" panose="030F0702030302020204" pitchFamily="66" charset="0"/>
              </a:rPr>
              <a:t>…</a:t>
            </a:r>
            <a:r>
              <a:rPr lang="en-US" altLang="en-US" i="1" dirty="0" err="1">
                <a:solidFill>
                  <a:schemeClr val="folHlink"/>
                </a:solidFill>
                <a:latin typeface="Comic Sans MS" panose="030F0702030302020204" pitchFamily="66" charset="0"/>
              </a:rPr>
              <a:t>engrandecer</a:t>
            </a:r>
            <a:r>
              <a:rPr lang="en-US" altLang="en-US" i="1" dirty="0">
                <a:solidFill>
                  <a:schemeClr val="folHlink"/>
                </a:solidFill>
                <a:latin typeface="Comic Sans MS" panose="030F0702030302020204" pitchFamily="66" charset="0"/>
              </a:rPr>
              <a:t> </a:t>
            </a:r>
            <a:r>
              <a:rPr lang="en-US" altLang="en-US" i="1" dirty="0" err="1">
                <a:solidFill>
                  <a:schemeClr val="folHlink"/>
                </a:solidFill>
                <a:latin typeface="Comic Sans MS" panose="030F0702030302020204" pitchFamily="66" charset="0"/>
              </a:rPr>
              <a:t>tu</a:t>
            </a:r>
            <a:r>
              <a:rPr lang="en-US" altLang="en-US" i="1" dirty="0">
                <a:solidFill>
                  <a:schemeClr val="folHlink"/>
                </a:solidFill>
                <a:latin typeface="Comic Sans MS" panose="030F0702030302020204" pitchFamily="66" charset="0"/>
              </a:rPr>
              <a:t> </a:t>
            </a:r>
            <a:r>
              <a:rPr lang="en-US" altLang="en-US" i="1" dirty="0" err="1">
                <a:solidFill>
                  <a:schemeClr val="folHlink"/>
                </a:solidFill>
                <a:latin typeface="Comic Sans MS" panose="030F0702030302020204" pitchFamily="66" charset="0"/>
              </a:rPr>
              <a:t>nombre</a:t>
            </a:r>
            <a:endParaRPr lang="en-US" altLang="en-US" i="1" dirty="0">
              <a:solidFill>
                <a:schemeClr val="folHlink"/>
              </a:solidFill>
              <a:latin typeface="Comic Sans MS" panose="030F0702030302020204" pitchFamily="66" charset="0"/>
            </a:endParaRPr>
          </a:p>
          <a:p>
            <a:pPr eaLnBrk="1" hangingPunct="1">
              <a:defRPr/>
            </a:pPr>
            <a:r>
              <a:rPr lang="en-US" altLang="en-US" i="1" dirty="0">
                <a:solidFill>
                  <a:schemeClr val="folHlink"/>
                </a:solidFill>
                <a:latin typeface="Comic Sans MS" panose="030F0702030302020204" pitchFamily="66" charset="0"/>
              </a:rPr>
              <a:t>…</a:t>
            </a:r>
            <a:r>
              <a:rPr lang="en-US" altLang="en-US" i="1" dirty="0" err="1">
                <a:solidFill>
                  <a:schemeClr val="folHlink"/>
                </a:solidFill>
                <a:latin typeface="Comic Sans MS" panose="030F0702030302020204" pitchFamily="66" charset="0"/>
              </a:rPr>
              <a:t>bendecir</a:t>
            </a:r>
            <a:r>
              <a:rPr lang="en-US" altLang="en-US" i="1" dirty="0">
                <a:solidFill>
                  <a:schemeClr val="folHlink"/>
                </a:solidFill>
                <a:latin typeface="Comic Sans MS" panose="030F0702030302020204" pitchFamily="66" charset="0"/>
              </a:rPr>
              <a:t> a los que </a:t>
            </a:r>
            <a:r>
              <a:rPr lang="en-US" altLang="en-US" i="1" dirty="0" err="1">
                <a:solidFill>
                  <a:schemeClr val="folHlink"/>
                </a:solidFill>
                <a:latin typeface="Comic Sans MS" panose="030F0702030302020204" pitchFamily="66" charset="0"/>
              </a:rPr>
              <a:t>te</a:t>
            </a:r>
            <a:r>
              <a:rPr lang="en-US" altLang="en-US" i="1" dirty="0">
                <a:solidFill>
                  <a:schemeClr val="folHlink"/>
                </a:solidFill>
                <a:latin typeface="Comic Sans MS" panose="030F0702030302020204" pitchFamily="66" charset="0"/>
              </a:rPr>
              <a:t> </a:t>
            </a:r>
            <a:r>
              <a:rPr lang="en-US" altLang="en-US" i="1" dirty="0" err="1">
                <a:solidFill>
                  <a:schemeClr val="folHlink"/>
                </a:solidFill>
                <a:latin typeface="Comic Sans MS" panose="030F0702030302020204" pitchFamily="66" charset="0"/>
              </a:rPr>
              <a:t>bendijeren</a:t>
            </a:r>
            <a:r>
              <a:rPr lang="en-US" altLang="en-US" i="1" dirty="0">
                <a:solidFill>
                  <a:schemeClr val="folHlink"/>
                </a:solidFill>
                <a:latin typeface="Comic Sans MS" panose="030F0702030302020204" pitchFamily="66" charset="0"/>
              </a:rPr>
              <a:t> </a:t>
            </a:r>
          </a:p>
          <a:p>
            <a:pPr eaLnBrk="1" hangingPunct="1">
              <a:defRPr/>
            </a:pPr>
            <a:r>
              <a:rPr lang="en-US" altLang="en-US" i="1" dirty="0">
                <a:solidFill>
                  <a:schemeClr val="folHlink"/>
                </a:solidFill>
                <a:latin typeface="Comic Sans MS" panose="030F0702030302020204" pitchFamily="66" charset="0"/>
              </a:rPr>
              <a:t>…</a:t>
            </a:r>
            <a:r>
              <a:rPr lang="en-US" altLang="en-US" i="1" dirty="0" err="1">
                <a:solidFill>
                  <a:schemeClr val="folHlink"/>
                </a:solidFill>
                <a:latin typeface="Comic Sans MS" panose="030F0702030302020204" pitchFamily="66" charset="0"/>
              </a:rPr>
              <a:t>maldecir</a:t>
            </a:r>
            <a:r>
              <a:rPr lang="en-US" altLang="en-US" i="1" dirty="0">
                <a:solidFill>
                  <a:schemeClr val="folHlink"/>
                </a:solidFill>
                <a:latin typeface="Comic Sans MS" panose="030F0702030302020204" pitchFamily="66" charset="0"/>
              </a:rPr>
              <a:t> a los que </a:t>
            </a:r>
            <a:r>
              <a:rPr lang="en-US" altLang="en-US" i="1" dirty="0" err="1">
                <a:solidFill>
                  <a:schemeClr val="folHlink"/>
                </a:solidFill>
                <a:latin typeface="Comic Sans MS" panose="030F0702030302020204" pitchFamily="66" charset="0"/>
              </a:rPr>
              <a:t>te</a:t>
            </a:r>
            <a:r>
              <a:rPr lang="en-US" altLang="en-US" i="1" dirty="0">
                <a:solidFill>
                  <a:schemeClr val="folHlink"/>
                </a:solidFill>
                <a:latin typeface="Comic Sans MS" panose="030F0702030302020204" pitchFamily="66" charset="0"/>
              </a:rPr>
              <a:t> </a:t>
            </a:r>
            <a:r>
              <a:rPr lang="en-US" altLang="en-US" i="1" dirty="0" err="1">
                <a:solidFill>
                  <a:schemeClr val="folHlink"/>
                </a:solidFill>
                <a:latin typeface="Comic Sans MS" panose="030F0702030302020204" pitchFamily="66" charset="0"/>
              </a:rPr>
              <a:t>maldijeren</a:t>
            </a:r>
            <a:endParaRPr lang="en-US" altLang="en-US" i="1" dirty="0">
              <a:solidFill>
                <a:schemeClr val="folHlink"/>
              </a:solidFill>
              <a:latin typeface="Comic Sans MS" panose="030F0702030302020204" pitchFamily="66" charset="0"/>
            </a:endParaRPr>
          </a:p>
        </p:txBody>
      </p:sp>
      <p:sp>
        <p:nvSpPr>
          <p:cNvPr id="196612" name="Text Box 4">
            <a:extLst>
              <a:ext uri="{FF2B5EF4-FFF2-40B4-BE49-F238E27FC236}">
                <a16:creationId xmlns:a16="http://schemas.microsoft.com/office/drawing/2014/main" id="{7D20B6B6-BB2D-4C01-B3B3-B0736FB0FF1A}"/>
              </a:ext>
            </a:extLst>
          </p:cNvPr>
          <p:cNvSpPr txBox="1">
            <a:spLocks noChangeArrowheads="1"/>
          </p:cNvSpPr>
          <p:nvPr/>
        </p:nvSpPr>
        <p:spPr bwMode="auto">
          <a:xfrm>
            <a:off x="381000" y="4648200"/>
            <a:ext cx="8382000" cy="1754326"/>
          </a:xfrm>
          <a:prstGeom prst="rect">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600" dirty="0">
                <a:solidFill>
                  <a:schemeClr val="hlink"/>
                </a:solidFill>
                <a:effectLst>
                  <a:outerShdw blurRad="38100" dist="38100" dir="2700000" algn="tl">
                    <a:srgbClr val="000000"/>
                  </a:outerShdw>
                </a:effectLst>
                <a:latin typeface="MARKETPRO" pitchFamily="2" charset="2"/>
              </a:rPr>
              <a:t>LA PROMESA:</a:t>
            </a:r>
            <a:r>
              <a:rPr lang="en-US" altLang="en-US" sz="3600" dirty="0">
                <a:solidFill>
                  <a:schemeClr val="hlink"/>
                </a:solidFill>
                <a:effectLst>
                  <a:outerShdw blurRad="38100" dist="38100" dir="2700000" algn="tl">
                    <a:srgbClr val="000000"/>
                  </a:outerShdw>
                </a:effectLst>
              </a:rPr>
              <a:t>  </a:t>
            </a:r>
            <a:r>
              <a:rPr lang="en-US" altLang="en-US" sz="3600" dirty="0">
                <a:solidFill>
                  <a:schemeClr val="hlink"/>
                </a:solidFill>
                <a:effectLst>
                  <a:outerShdw blurRad="38100" dist="38100" dir="2700000" algn="tl">
                    <a:srgbClr val="000000"/>
                  </a:outerShdw>
                </a:effectLst>
                <a:latin typeface="MARKETPRO" pitchFamily="2" charset="2"/>
              </a:rPr>
              <a:t>...Y </a:t>
            </a:r>
            <a:r>
              <a:rPr lang="en-US" altLang="en-US" sz="3600" dirty="0" err="1">
                <a:solidFill>
                  <a:schemeClr val="hlink"/>
                </a:solidFill>
                <a:effectLst>
                  <a:outerShdw blurRad="38100" dist="38100" dir="2700000" algn="tl">
                    <a:srgbClr val="000000"/>
                  </a:outerShdw>
                </a:effectLst>
                <a:latin typeface="MARKETPRO" pitchFamily="2" charset="2"/>
              </a:rPr>
              <a:t>seran</a:t>
            </a:r>
            <a:r>
              <a:rPr lang="en-US" altLang="en-US" sz="3600" dirty="0">
                <a:solidFill>
                  <a:schemeClr val="hlink"/>
                </a:solidFill>
                <a:effectLst>
                  <a:outerShdw blurRad="38100" dist="38100" dir="2700000" algn="tl">
                    <a:srgbClr val="000000"/>
                  </a:outerShdw>
                </a:effectLst>
                <a:latin typeface="MARKETPRO" pitchFamily="2" charset="2"/>
              </a:rPr>
              <a:t> </a:t>
            </a:r>
            <a:r>
              <a:rPr lang="en-US" altLang="en-US" sz="3600" dirty="0" err="1">
                <a:solidFill>
                  <a:schemeClr val="hlink"/>
                </a:solidFill>
                <a:effectLst>
                  <a:outerShdw blurRad="38100" dist="38100" dir="2700000" algn="tl">
                    <a:srgbClr val="000000"/>
                  </a:outerShdw>
                </a:effectLst>
                <a:latin typeface="MARKETPRO" pitchFamily="2" charset="2"/>
              </a:rPr>
              <a:t>benditas</a:t>
            </a:r>
            <a:r>
              <a:rPr lang="en-US" altLang="en-US" sz="3600" dirty="0">
                <a:solidFill>
                  <a:schemeClr val="hlink"/>
                </a:solidFill>
                <a:effectLst>
                  <a:outerShdw blurRad="38100" dist="38100" dir="2700000" algn="tl">
                    <a:srgbClr val="000000"/>
                  </a:outerShdw>
                </a:effectLst>
                <a:latin typeface="MARKETPRO" pitchFamily="2" charset="2"/>
              </a:rPr>
              <a:t> </a:t>
            </a:r>
            <a:r>
              <a:rPr lang="en-US" altLang="en-US" sz="3600" dirty="0" err="1">
                <a:solidFill>
                  <a:schemeClr val="hlink"/>
                </a:solidFill>
                <a:effectLst>
                  <a:outerShdw blurRad="38100" dist="38100" dir="2700000" algn="tl">
                    <a:srgbClr val="000000"/>
                  </a:outerShdw>
                </a:effectLst>
                <a:latin typeface="MARKETPRO" pitchFamily="2" charset="2"/>
              </a:rPr>
              <a:t>en</a:t>
            </a:r>
            <a:r>
              <a:rPr lang="en-US" altLang="en-US" sz="3600" dirty="0">
                <a:solidFill>
                  <a:schemeClr val="hlink"/>
                </a:solidFill>
                <a:effectLst>
                  <a:outerShdw blurRad="38100" dist="38100" dir="2700000" algn="tl">
                    <a:srgbClr val="000000"/>
                  </a:outerShdw>
                </a:effectLst>
                <a:latin typeface="MARKETPRO" pitchFamily="2" charset="2"/>
              </a:rPr>
              <a:t> </a:t>
            </a:r>
            <a:r>
              <a:rPr lang="en-US" altLang="en-US" sz="3600" dirty="0" err="1">
                <a:solidFill>
                  <a:schemeClr val="hlink"/>
                </a:solidFill>
                <a:effectLst>
                  <a:outerShdw blurRad="38100" dist="38100" dir="2700000" algn="tl">
                    <a:srgbClr val="000000"/>
                  </a:outerShdw>
                </a:effectLst>
                <a:latin typeface="MARKETPRO" pitchFamily="2" charset="2"/>
              </a:rPr>
              <a:t>ti</a:t>
            </a:r>
            <a:r>
              <a:rPr lang="en-US" altLang="en-US" sz="3600" dirty="0">
                <a:solidFill>
                  <a:schemeClr val="hlink"/>
                </a:solidFill>
                <a:effectLst>
                  <a:outerShdw blurRad="38100" dist="38100" dir="2700000" algn="tl">
                    <a:srgbClr val="000000"/>
                  </a:outerShdw>
                </a:effectLst>
                <a:latin typeface="MARKETPRO" pitchFamily="2" charset="2"/>
              </a:rPr>
              <a:t> </a:t>
            </a:r>
            <a:r>
              <a:rPr lang="en-US" altLang="en-US" sz="3600" dirty="0" err="1">
                <a:solidFill>
                  <a:schemeClr val="hlink"/>
                </a:solidFill>
                <a:effectLst>
                  <a:outerShdw blurRad="38100" dist="38100" dir="2700000" algn="tl">
                    <a:srgbClr val="000000"/>
                  </a:outerShdw>
                </a:effectLst>
                <a:latin typeface="MARKETPRO" pitchFamily="2" charset="2"/>
              </a:rPr>
              <a:t>todas</a:t>
            </a:r>
            <a:r>
              <a:rPr lang="en-US" altLang="en-US" sz="3600" dirty="0">
                <a:solidFill>
                  <a:schemeClr val="hlink"/>
                </a:solidFill>
                <a:effectLst>
                  <a:outerShdw blurRad="38100" dist="38100" dir="2700000" algn="tl">
                    <a:srgbClr val="000000"/>
                  </a:outerShdw>
                </a:effectLst>
                <a:latin typeface="MARKETPRO" pitchFamily="2" charset="2"/>
              </a:rPr>
              <a:t> las </a:t>
            </a:r>
            <a:r>
              <a:rPr lang="en-US" altLang="en-US" sz="3600" dirty="0" err="1">
                <a:solidFill>
                  <a:schemeClr val="hlink"/>
                </a:solidFill>
                <a:effectLst>
                  <a:outerShdw blurRad="38100" dist="38100" dir="2700000" algn="tl">
                    <a:srgbClr val="000000"/>
                  </a:outerShdw>
                </a:effectLst>
                <a:latin typeface="MARKETPRO" pitchFamily="2" charset="2"/>
              </a:rPr>
              <a:t>familias</a:t>
            </a:r>
            <a:r>
              <a:rPr lang="en-US" altLang="en-US" sz="3600" dirty="0">
                <a:solidFill>
                  <a:schemeClr val="hlink"/>
                </a:solidFill>
                <a:effectLst>
                  <a:outerShdw blurRad="38100" dist="38100" dir="2700000" algn="tl">
                    <a:srgbClr val="000000"/>
                  </a:outerShdw>
                </a:effectLst>
                <a:latin typeface="MARKETPRO" pitchFamily="2" charset="2"/>
              </a:rPr>
              <a:t> de la tierra. </a:t>
            </a:r>
          </a:p>
        </p:txBody>
      </p:sp>
      <p:sp>
        <p:nvSpPr>
          <p:cNvPr id="2" name="Slide Number Placeholder 1">
            <a:extLst>
              <a:ext uri="{FF2B5EF4-FFF2-40B4-BE49-F238E27FC236}">
                <a16:creationId xmlns:a16="http://schemas.microsoft.com/office/drawing/2014/main" id="{FF3C94EE-6B25-48F1-98AB-CF629CD8BB11}"/>
              </a:ext>
            </a:extLst>
          </p:cNvPr>
          <p:cNvSpPr>
            <a:spLocks noGrp="1"/>
          </p:cNvSpPr>
          <p:nvPr>
            <p:ph type="sldNum" sz="quarter" idx="12"/>
          </p:nvPr>
        </p:nvSpPr>
        <p:spPr/>
        <p:txBody>
          <a:bodyPr/>
          <a:lstStyle/>
          <a:p>
            <a:pPr>
              <a:defRPr/>
            </a:pPr>
            <a:fld id="{A2F1184A-81B4-4A5B-B0D1-9E472B2E24EB}" type="slidenum">
              <a:rPr lang="en-US" altLang="en-US" smtClean="0"/>
              <a:pPr>
                <a:defRPr/>
              </a:pPr>
              <a:t>74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p:cTn id="7" dur="500" fill="hold"/>
                                        <p:tgtEl>
                                          <p:spTgt spid="1966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66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66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6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96611">
                                            <p:txEl>
                                              <p:pRg st="1" end="1"/>
                                            </p:txEl>
                                          </p:spTgt>
                                        </p:tgtEl>
                                        <p:attrNameLst>
                                          <p:attrName>style.visibility</p:attrName>
                                        </p:attrNameLst>
                                      </p:cBhvr>
                                      <p:to>
                                        <p:strVal val="visible"/>
                                      </p:to>
                                    </p:set>
                                    <p:anim calcmode="lin" valueType="num">
                                      <p:cBhvr>
                                        <p:cTn id="15" dur="500" fill="hold"/>
                                        <p:tgtEl>
                                          <p:spTgt spid="1966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966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966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96611">
                                            <p:txEl>
                                              <p:pRg st="2" end="2"/>
                                            </p:txEl>
                                          </p:spTgt>
                                        </p:tgtEl>
                                        <p:attrNameLst>
                                          <p:attrName>style.visibility</p:attrName>
                                        </p:attrNameLst>
                                      </p:cBhvr>
                                      <p:to>
                                        <p:strVal val="visible"/>
                                      </p:to>
                                    </p:set>
                                    <p:anim calcmode="lin" valueType="num">
                                      <p:cBhvr>
                                        <p:cTn id="23" dur="500" fill="hold"/>
                                        <p:tgtEl>
                                          <p:spTgt spid="1966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966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966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96611">
                                            <p:txEl>
                                              <p:pRg st="3" end="3"/>
                                            </p:txEl>
                                          </p:spTgt>
                                        </p:tgtEl>
                                        <p:attrNameLst>
                                          <p:attrName>style.visibility</p:attrName>
                                        </p:attrNameLst>
                                      </p:cBhvr>
                                      <p:to>
                                        <p:strVal val="visible"/>
                                      </p:to>
                                    </p:set>
                                    <p:anim calcmode="lin" valueType="num">
                                      <p:cBhvr>
                                        <p:cTn id="31" dur="500" fill="hold"/>
                                        <p:tgtEl>
                                          <p:spTgt spid="1966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966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966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96611">
                                            <p:txEl>
                                              <p:pRg st="4" end="4"/>
                                            </p:txEl>
                                          </p:spTgt>
                                        </p:tgtEl>
                                        <p:attrNameLst>
                                          <p:attrName>style.visibility</p:attrName>
                                        </p:attrNameLst>
                                      </p:cBhvr>
                                      <p:to>
                                        <p:strVal val="visible"/>
                                      </p:to>
                                    </p:set>
                                    <p:anim calcmode="lin" valueType="num">
                                      <p:cBhvr>
                                        <p:cTn id="39" dur="500" fill="hold"/>
                                        <p:tgtEl>
                                          <p:spTgt spid="1966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66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66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6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196612"/>
                                        </p:tgtEl>
                                        <p:attrNameLst>
                                          <p:attrName>style.visibility</p:attrName>
                                        </p:attrNameLst>
                                      </p:cBhvr>
                                      <p:to>
                                        <p:strVal val="visible"/>
                                      </p:to>
                                    </p:set>
                                    <p:animEffect transition="in" filter="randombar(vertical)">
                                      <p:cBhvr>
                                        <p:cTn id="47"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E8F29FB7-74C3-457D-9639-13337E2ED9C4}"/>
              </a:ext>
            </a:extLst>
          </p:cNvPr>
          <p:cNvSpPr>
            <a:spLocks noGrp="1" noChangeArrowheads="1"/>
          </p:cNvSpPr>
          <p:nvPr>
            <p:ph type="title"/>
          </p:nvPr>
        </p:nvSpPr>
        <p:spPr>
          <a:xfrm>
            <a:off x="457200" y="76200"/>
            <a:ext cx="8229600" cy="609600"/>
          </a:xfrm>
        </p:spPr>
        <p:txBody>
          <a:bodyPr/>
          <a:lstStyle/>
          <a:p>
            <a:pPr eaLnBrk="1" hangingPunct="1">
              <a:defRPr/>
            </a:pPr>
            <a:r>
              <a:rPr lang="en-US" altLang="en-US" dirty="0">
                <a:solidFill>
                  <a:srgbClr val="FF6600"/>
                </a:solidFill>
                <a:latin typeface="+mn-lt"/>
              </a:rPr>
              <a:t>La Idea de </a:t>
            </a:r>
            <a:r>
              <a:rPr lang="en-US" altLang="en-US" dirty="0" err="1">
                <a:solidFill>
                  <a:srgbClr val="FF6600"/>
                </a:solidFill>
                <a:latin typeface="+mn-lt"/>
              </a:rPr>
              <a:t>Pa</a:t>
            </a:r>
            <a:r>
              <a:rPr lang="en-US" altLang="en-US" dirty="0" err="1">
                <a:solidFill>
                  <a:srgbClr val="FF6600"/>
                </a:solidFill>
                <a:latin typeface="Alba" pitchFamily="2" charset="0"/>
              </a:rPr>
              <a:t>cto</a:t>
            </a:r>
            <a:endParaRPr lang="en-US" altLang="en-US" dirty="0">
              <a:solidFill>
                <a:srgbClr val="FF6600"/>
              </a:solidFill>
              <a:latin typeface="Alba" pitchFamily="2" charset="0"/>
            </a:endParaRPr>
          </a:p>
        </p:txBody>
      </p:sp>
      <p:sp>
        <p:nvSpPr>
          <p:cNvPr id="197635" name="Rectangle 3">
            <a:extLst>
              <a:ext uri="{FF2B5EF4-FFF2-40B4-BE49-F238E27FC236}">
                <a16:creationId xmlns:a16="http://schemas.microsoft.com/office/drawing/2014/main" id="{0DA8B523-BFE1-48C6-9D2A-99CE56D76942}"/>
              </a:ext>
            </a:extLst>
          </p:cNvPr>
          <p:cNvSpPr>
            <a:spLocks noGrp="1" noChangeArrowheads="1"/>
          </p:cNvSpPr>
          <p:nvPr>
            <p:ph type="body" idx="1"/>
          </p:nvPr>
        </p:nvSpPr>
        <p:spPr>
          <a:xfrm>
            <a:off x="152400" y="685800"/>
            <a:ext cx="8686800" cy="2362200"/>
          </a:xfrm>
          <a:gradFill rotWithShape="1">
            <a:gsLst>
              <a:gs pos="0">
                <a:srgbClr val="008080"/>
              </a:gs>
              <a:gs pos="50000">
                <a:srgbClr val="008080">
                  <a:gamma/>
                  <a:shade val="46275"/>
                  <a:invGamma/>
                </a:srgbClr>
              </a:gs>
              <a:gs pos="100000">
                <a:srgbClr val="008080"/>
              </a:gs>
            </a:gsLst>
            <a:lin ang="18900000" scaled="1"/>
          </a:gradFill>
          <a:ln w="12700">
            <a:solidFill>
              <a:srgbClr val="66FFCC"/>
            </a:solidFill>
            <a:miter lim="800000"/>
            <a:headEnd/>
            <a:tailEnd/>
          </a:ln>
        </p:spPr>
        <p:txBody>
          <a:bodyPr/>
          <a:lstStyle/>
          <a:p>
            <a:pPr eaLnBrk="1" hangingPunct="1">
              <a:buNone/>
              <a:defRPr/>
            </a:pPr>
            <a:r>
              <a:rPr lang="es-ES" altLang="en-US" sz="2400" dirty="0">
                <a:latin typeface="Cooper Black" pitchFamily="18" charset="0"/>
              </a:rPr>
              <a:t>En el antiguo Cercano Oriente, donde el derecho internacional todavía era una cosa del futuro, los pactos eran acuerdos socialmente vinculantes promulgados entre dos partes en los que uno o ambos prometían bajo juramento realizar ciertas acciones estipuladas de antemano.</a:t>
            </a:r>
          </a:p>
        </p:txBody>
      </p:sp>
      <p:sp>
        <p:nvSpPr>
          <p:cNvPr id="197636" name="Text Box 4">
            <a:extLst>
              <a:ext uri="{FF2B5EF4-FFF2-40B4-BE49-F238E27FC236}">
                <a16:creationId xmlns:a16="http://schemas.microsoft.com/office/drawing/2014/main" id="{AB2C0A7C-DD37-432C-AC86-3BB528D93391}"/>
              </a:ext>
            </a:extLst>
          </p:cNvPr>
          <p:cNvSpPr txBox="1">
            <a:spLocks noChangeArrowheads="1"/>
          </p:cNvSpPr>
          <p:nvPr/>
        </p:nvSpPr>
        <p:spPr bwMode="auto">
          <a:xfrm>
            <a:off x="152400" y="3048000"/>
            <a:ext cx="8610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dirty="0">
                <a:solidFill>
                  <a:schemeClr val="hlink"/>
                </a:solidFill>
                <a:latin typeface="Comic Sans MS" panose="030F0702030302020204" pitchFamily="66" charset="0"/>
              </a:rPr>
              <a:t>EL LENGUAJE DEL PACTO</a:t>
            </a:r>
          </a:p>
          <a:p>
            <a:pPr eaLnBrk="1" hangingPunct="1">
              <a:spcBef>
                <a:spcPct val="50000"/>
              </a:spcBef>
              <a:buClrTx/>
              <a:buSzTx/>
              <a:buFontTx/>
              <a:buNone/>
            </a:pPr>
            <a:r>
              <a:rPr lang="en-US" altLang="en-US" sz="2400" dirty="0">
                <a:solidFill>
                  <a:schemeClr val="folHlink"/>
                </a:solidFill>
                <a:latin typeface="HebrewTh" panose="020B0604020202020204"/>
              </a:rPr>
              <a:t>	tyr9B; tr1KA</a:t>
            </a:r>
            <a:r>
              <a:rPr lang="en-US" altLang="en-US" sz="2400" dirty="0">
                <a:solidFill>
                  <a:schemeClr val="folHlink"/>
                </a:solidFill>
                <a:latin typeface="Comic Sans MS" panose="030F0702030302020204" pitchFamily="66" charset="0"/>
              </a:rPr>
              <a:t> </a:t>
            </a:r>
            <a:r>
              <a:rPr lang="en-US" altLang="en-US" sz="2400" i="1" dirty="0">
                <a:solidFill>
                  <a:schemeClr val="folHlink"/>
                </a:solidFill>
                <a:latin typeface="Comic Sans MS" panose="030F0702030302020204" pitchFamily="66" charset="0"/>
              </a:rPr>
              <a:t>( karat </a:t>
            </a:r>
            <a:r>
              <a:rPr lang="en-US" altLang="en-US" sz="2400" i="1" dirty="0" err="1">
                <a:solidFill>
                  <a:schemeClr val="folHlink"/>
                </a:solidFill>
                <a:latin typeface="Comic Sans MS" panose="030F0702030302020204" pitchFamily="66" charset="0"/>
              </a:rPr>
              <a:t>berith</a:t>
            </a:r>
            <a:r>
              <a:rPr lang="en-US" altLang="en-US" sz="2400" i="1" dirty="0">
                <a:solidFill>
                  <a:schemeClr val="folHlink"/>
                </a:solidFill>
                <a:latin typeface="Comic Sans MS" panose="030F0702030302020204" pitchFamily="66" charset="0"/>
              </a:rPr>
              <a:t> </a:t>
            </a:r>
            <a:r>
              <a:rPr lang="en-US" altLang="en-US" sz="2400" dirty="0">
                <a:solidFill>
                  <a:schemeClr val="folHlink"/>
                </a:solidFill>
                <a:latin typeface="Comic Sans MS" panose="030F0702030302020204" pitchFamily="66" charset="0"/>
              </a:rPr>
              <a:t>= </a:t>
            </a:r>
            <a:r>
              <a:rPr lang="en-US" altLang="en-US" sz="2400" dirty="0" err="1">
                <a:solidFill>
                  <a:schemeClr val="folHlink"/>
                </a:solidFill>
                <a:latin typeface="Comic Sans MS" panose="030F0702030302020204" pitchFamily="66" charset="0"/>
              </a:rPr>
              <a:t>cortar</a:t>
            </a:r>
            <a:r>
              <a:rPr lang="en-US" altLang="en-US" sz="2400" dirty="0">
                <a:solidFill>
                  <a:schemeClr val="folHlink"/>
                </a:solidFill>
                <a:latin typeface="Comic Sans MS" panose="030F0702030302020204" pitchFamily="66" charset="0"/>
              </a:rPr>
              <a:t> un </a:t>
            </a:r>
            <a:r>
              <a:rPr lang="en-US" altLang="en-US" sz="2400" dirty="0" err="1">
                <a:solidFill>
                  <a:schemeClr val="folHlink"/>
                </a:solidFill>
                <a:latin typeface="Comic Sans MS" panose="030F0702030302020204" pitchFamily="66" charset="0"/>
              </a:rPr>
              <a:t>pacto</a:t>
            </a:r>
            <a:endParaRPr lang="en-US" altLang="en-US" sz="2400" dirty="0">
              <a:solidFill>
                <a:schemeClr val="folHlink"/>
              </a:solidFill>
              <a:latin typeface="Comic Sans MS" panose="030F0702030302020204" pitchFamily="66" charset="0"/>
            </a:endParaRPr>
          </a:p>
          <a:p>
            <a:pPr eaLnBrk="1" hangingPunct="1">
              <a:spcBef>
                <a:spcPct val="50000"/>
              </a:spcBef>
              <a:buClrTx/>
              <a:buSzTx/>
              <a:buFontTx/>
              <a:buNone/>
            </a:pPr>
            <a:r>
              <a:rPr lang="en-US" altLang="en-US" sz="2400" dirty="0">
                <a:solidFill>
                  <a:schemeClr val="folHlink"/>
                </a:solidFill>
                <a:latin typeface="HebrewTh" panose="020B0604020202020204"/>
              </a:rPr>
              <a:t>	fav0bwA</a:t>
            </a:r>
            <a:r>
              <a:rPr lang="en-US" altLang="en-US" sz="2400" dirty="0">
                <a:solidFill>
                  <a:schemeClr val="folHlink"/>
                </a:solidFill>
                <a:latin typeface="Comic Sans MS" panose="030F0702030302020204" pitchFamily="66" charset="0"/>
              </a:rPr>
              <a:t> (</a:t>
            </a:r>
            <a:r>
              <a:rPr lang="en-US" altLang="en-US" sz="2400" i="1" dirty="0" err="1">
                <a:solidFill>
                  <a:schemeClr val="folHlink"/>
                </a:solidFill>
                <a:latin typeface="Comic Sans MS" panose="030F0702030302020204" pitchFamily="66" charset="0"/>
              </a:rPr>
              <a:t>shevu’ah</a:t>
            </a:r>
            <a:r>
              <a:rPr lang="en-US" altLang="en-US" sz="2400" dirty="0">
                <a:solidFill>
                  <a:schemeClr val="folHlink"/>
                </a:solidFill>
                <a:latin typeface="Comic Sans MS" panose="030F0702030302020204" pitchFamily="66" charset="0"/>
              </a:rPr>
              <a:t> = </a:t>
            </a:r>
            <a:r>
              <a:rPr lang="en-US" altLang="en-US" sz="2400" dirty="0" err="1">
                <a:solidFill>
                  <a:schemeClr val="folHlink"/>
                </a:solidFill>
                <a:latin typeface="Comic Sans MS" panose="030F0702030302020204" pitchFamily="66" charset="0"/>
              </a:rPr>
              <a:t>juramento</a:t>
            </a:r>
            <a:r>
              <a:rPr lang="en-US" altLang="en-US" sz="2400" dirty="0">
                <a:solidFill>
                  <a:schemeClr val="folHlink"/>
                </a:solidFill>
                <a:latin typeface="Comic Sans MS" panose="030F0702030302020204" pitchFamily="66" charset="0"/>
              </a:rPr>
              <a:t>)</a:t>
            </a:r>
            <a:endParaRPr lang="en-US" altLang="en-US" sz="2400" dirty="0">
              <a:solidFill>
                <a:schemeClr val="folHlink"/>
              </a:solidFill>
              <a:latin typeface="HebrewTh" panose="020B0604020202020204"/>
            </a:endParaRPr>
          </a:p>
          <a:p>
            <a:pPr eaLnBrk="1" hangingPunct="1">
              <a:spcBef>
                <a:spcPct val="50000"/>
              </a:spcBef>
              <a:buClrTx/>
              <a:buSzTx/>
              <a:buFontTx/>
              <a:buNone/>
            </a:pPr>
            <a:r>
              <a:rPr lang="en-US" altLang="en-US" sz="2400" dirty="0">
                <a:solidFill>
                  <a:schemeClr val="folHlink"/>
                </a:solidFill>
                <a:latin typeface="HebrewTh" panose="020B0604020202020204"/>
              </a:rPr>
              <a:t>	fBaw;n9</a:t>
            </a:r>
            <a:r>
              <a:rPr lang="en-US" altLang="en-US" sz="2400" dirty="0">
                <a:solidFill>
                  <a:schemeClr val="folHlink"/>
                </a:solidFill>
                <a:latin typeface="Comic Sans MS" panose="030F0702030302020204" pitchFamily="66" charset="0"/>
              </a:rPr>
              <a:t> (</a:t>
            </a:r>
            <a:r>
              <a:rPr lang="en-US" altLang="en-US" sz="2400" i="1" dirty="0" err="1">
                <a:solidFill>
                  <a:schemeClr val="folHlink"/>
                </a:solidFill>
                <a:latin typeface="Comic Sans MS" panose="030F0702030302020204" pitchFamily="66" charset="0"/>
              </a:rPr>
              <a:t>nishba</a:t>
            </a:r>
            <a:r>
              <a:rPr lang="en-US" altLang="en-US" sz="2400" i="1" dirty="0">
                <a:solidFill>
                  <a:schemeClr val="folHlink"/>
                </a:solidFill>
                <a:latin typeface="Comic Sans MS" panose="030F0702030302020204" pitchFamily="66" charset="0"/>
              </a:rPr>
              <a:t>’</a:t>
            </a:r>
            <a:r>
              <a:rPr lang="en-US" altLang="en-US" sz="2400" dirty="0">
                <a:solidFill>
                  <a:schemeClr val="folHlink"/>
                </a:solidFill>
                <a:latin typeface="Comic Sans MS" panose="030F0702030302020204" pitchFamily="66" charset="0"/>
              </a:rPr>
              <a:t> = </a:t>
            </a:r>
            <a:r>
              <a:rPr lang="en-US" altLang="en-US" sz="2400" dirty="0" err="1">
                <a:solidFill>
                  <a:schemeClr val="folHlink"/>
                </a:solidFill>
                <a:latin typeface="Comic Sans MS" panose="030F0702030302020204" pitchFamily="66" charset="0"/>
              </a:rPr>
              <a:t>jurar</a:t>
            </a:r>
            <a:r>
              <a:rPr lang="en-US" altLang="en-US" sz="2400" dirty="0">
                <a:solidFill>
                  <a:schemeClr val="folHlink"/>
                </a:solidFill>
                <a:latin typeface="Comic Sans MS" panose="030F0702030302020204" pitchFamily="66" charset="0"/>
              </a:rPr>
              <a:t>)</a:t>
            </a:r>
            <a:endParaRPr lang="en-US" altLang="en-US" sz="2400" dirty="0">
              <a:solidFill>
                <a:schemeClr val="folHlink"/>
              </a:solidFill>
              <a:latin typeface="HebrewTh" panose="020B0604020202020204"/>
            </a:endParaRPr>
          </a:p>
          <a:p>
            <a:pPr eaLnBrk="1" hangingPunct="1">
              <a:spcBef>
                <a:spcPct val="50000"/>
              </a:spcBef>
              <a:buClrTx/>
              <a:buSzTx/>
              <a:buFontTx/>
              <a:buNone/>
            </a:pPr>
            <a:r>
              <a:rPr lang="en-US" altLang="en-US" sz="2400" dirty="0">
                <a:solidFill>
                  <a:schemeClr val="folHlink"/>
                </a:solidFill>
                <a:latin typeface="HebrewTh" panose="020B0604020202020204"/>
              </a:rPr>
              <a:t>	tOc;m0i</a:t>
            </a:r>
            <a:r>
              <a:rPr lang="en-US" altLang="en-US" sz="2400" dirty="0">
                <a:solidFill>
                  <a:schemeClr val="folHlink"/>
                </a:solidFill>
                <a:latin typeface="Comic Sans MS" panose="030F0702030302020204" pitchFamily="66" charset="0"/>
              </a:rPr>
              <a:t> (</a:t>
            </a:r>
            <a:r>
              <a:rPr lang="en-US" altLang="en-US" sz="2400" i="1" dirty="0" err="1">
                <a:solidFill>
                  <a:schemeClr val="folHlink"/>
                </a:solidFill>
                <a:latin typeface="Comic Sans MS" panose="030F0702030302020204" pitchFamily="66" charset="0"/>
              </a:rPr>
              <a:t>mitswot</a:t>
            </a:r>
            <a:r>
              <a:rPr lang="en-US" altLang="en-US" sz="2400" dirty="0">
                <a:solidFill>
                  <a:schemeClr val="folHlink"/>
                </a:solidFill>
                <a:latin typeface="Comic Sans MS" panose="030F0702030302020204" pitchFamily="66" charset="0"/>
              </a:rPr>
              <a:t> = </a:t>
            </a:r>
            <a:r>
              <a:rPr lang="en-US" altLang="en-US" sz="2400" dirty="0" err="1">
                <a:solidFill>
                  <a:schemeClr val="folHlink"/>
                </a:solidFill>
                <a:latin typeface="Comic Sans MS" panose="030F0702030302020204" pitchFamily="66" charset="0"/>
              </a:rPr>
              <a:t>obligaciones</a:t>
            </a:r>
            <a:r>
              <a:rPr lang="en-US" altLang="en-US" sz="2400" dirty="0">
                <a:solidFill>
                  <a:schemeClr val="folHlink"/>
                </a:solidFill>
                <a:latin typeface="Comic Sans MS" panose="030F0702030302020204" pitchFamily="66" charset="0"/>
              </a:rPr>
              <a:t>)</a:t>
            </a:r>
            <a:endParaRPr lang="en-US" altLang="en-US" sz="2400" dirty="0">
              <a:solidFill>
                <a:schemeClr val="folHlink"/>
              </a:solidFill>
              <a:latin typeface="HebrewTh" panose="020B0604020202020204"/>
            </a:endParaRPr>
          </a:p>
          <a:p>
            <a:pPr eaLnBrk="1" hangingPunct="1">
              <a:spcBef>
                <a:spcPct val="50000"/>
              </a:spcBef>
              <a:buClrTx/>
              <a:buSzTx/>
              <a:buFontTx/>
              <a:buNone/>
            </a:pPr>
            <a:r>
              <a:rPr lang="en-US" altLang="en-US" sz="2400" dirty="0">
                <a:solidFill>
                  <a:schemeClr val="folHlink"/>
                </a:solidFill>
                <a:latin typeface="HebrewTh" panose="020B0604020202020204"/>
              </a:rPr>
              <a:t>	</a:t>
            </a:r>
            <a:r>
              <a:rPr lang="en-US" altLang="en-US" sz="2400" dirty="0" err="1">
                <a:solidFill>
                  <a:schemeClr val="folHlink"/>
                </a:solidFill>
                <a:latin typeface="HebrewTh" panose="020B0604020202020204"/>
              </a:rPr>
              <a:t>hkAr!B</a:t>
            </a:r>
            <a:r>
              <a:rPr lang="en-US" altLang="en-US" sz="2400" dirty="0">
                <a:solidFill>
                  <a:schemeClr val="folHlink"/>
                </a:solidFill>
                <a:latin typeface="HebrewTh" panose="020B0604020202020204"/>
              </a:rPr>
              <a:t>;</a:t>
            </a:r>
            <a:r>
              <a:rPr lang="en-US" altLang="en-US" sz="2400" dirty="0">
                <a:solidFill>
                  <a:schemeClr val="folHlink"/>
                </a:solidFill>
                <a:latin typeface="Comic Sans MS" panose="030F0702030302020204" pitchFamily="66" charset="0"/>
              </a:rPr>
              <a:t> (</a:t>
            </a:r>
            <a:r>
              <a:rPr lang="en-US" altLang="en-US" sz="2400" i="1" dirty="0" err="1">
                <a:solidFill>
                  <a:schemeClr val="folHlink"/>
                </a:solidFill>
                <a:latin typeface="Comic Sans MS" panose="030F0702030302020204" pitchFamily="66" charset="0"/>
              </a:rPr>
              <a:t>berakah</a:t>
            </a:r>
            <a:r>
              <a:rPr lang="en-US" altLang="en-US" sz="2400" dirty="0">
                <a:solidFill>
                  <a:schemeClr val="folHlink"/>
                </a:solidFill>
                <a:latin typeface="Comic Sans MS" panose="030F0702030302020204" pitchFamily="66" charset="0"/>
              </a:rPr>
              <a:t> = </a:t>
            </a:r>
            <a:r>
              <a:rPr lang="en-US" altLang="en-US" sz="2400" dirty="0" err="1">
                <a:solidFill>
                  <a:schemeClr val="folHlink"/>
                </a:solidFill>
                <a:latin typeface="Comic Sans MS" panose="030F0702030302020204" pitchFamily="66" charset="0"/>
              </a:rPr>
              <a:t>bendición</a:t>
            </a:r>
            <a:r>
              <a:rPr lang="en-US" altLang="en-US" sz="2400" dirty="0">
                <a:solidFill>
                  <a:schemeClr val="folHlink"/>
                </a:solidFill>
                <a:latin typeface="Comic Sans MS" panose="030F0702030302020204" pitchFamily="66" charset="0"/>
              </a:rPr>
              <a:t>)</a:t>
            </a:r>
            <a:endParaRPr lang="en-US" altLang="en-US" sz="2400" dirty="0">
              <a:solidFill>
                <a:schemeClr val="folHlink"/>
              </a:solidFill>
              <a:latin typeface="HebrewTh" panose="020B0604020202020204"/>
            </a:endParaRPr>
          </a:p>
          <a:p>
            <a:pPr eaLnBrk="1" hangingPunct="1">
              <a:spcBef>
                <a:spcPct val="50000"/>
              </a:spcBef>
              <a:buClrTx/>
              <a:buSzTx/>
              <a:buFontTx/>
              <a:buNone/>
            </a:pPr>
            <a:r>
              <a:rPr lang="en-US" altLang="en-US" sz="2400" dirty="0">
                <a:solidFill>
                  <a:schemeClr val="folHlink"/>
                </a:solidFill>
                <a:latin typeface="HebrewTh" panose="020B0604020202020204"/>
              </a:rPr>
              <a:t>	</a:t>
            </a:r>
            <a:r>
              <a:rPr lang="en-US" altLang="en-US" sz="2400" dirty="0" err="1">
                <a:solidFill>
                  <a:schemeClr val="folHlink"/>
                </a:solidFill>
                <a:latin typeface="HebrewTh" panose="020B0604020202020204"/>
              </a:rPr>
              <a:t>hlAxA</a:t>
            </a:r>
            <a:r>
              <a:rPr lang="en-US" altLang="en-US" sz="2400" dirty="0">
                <a:solidFill>
                  <a:schemeClr val="folHlink"/>
                </a:solidFill>
                <a:latin typeface="Comic Sans MS" panose="030F0702030302020204" pitchFamily="66" charset="0"/>
              </a:rPr>
              <a:t> (</a:t>
            </a:r>
            <a:r>
              <a:rPr lang="en-US" altLang="en-US" sz="2400" i="1" dirty="0">
                <a:solidFill>
                  <a:schemeClr val="folHlink"/>
                </a:solidFill>
                <a:latin typeface="Comic Sans MS" panose="030F0702030302020204" pitchFamily="66" charset="0"/>
              </a:rPr>
              <a:t>‘ala</a:t>
            </a:r>
            <a:r>
              <a:rPr lang="en-US" altLang="en-US" sz="2400" dirty="0">
                <a:solidFill>
                  <a:schemeClr val="folHlink"/>
                </a:solidFill>
                <a:latin typeface="Comic Sans MS" panose="030F0702030302020204" pitchFamily="66" charset="0"/>
              </a:rPr>
              <a:t> = </a:t>
            </a:r>
            <a:r>
              <a:rPr lang="en-US" altLang="en-US" sz="2400" dirty="0" err="1">
                <a:solidFill>
                  <a:schemeClr val="folHlink"/>
                </a:solidFill>
                <a:latin typeface="Comic Sans MS" panose="030F0702030302020204" pitchFamily="66" charset="0"/>
              </a:rPr>
              <a:t>maldición</a:t>
            </a:r>
            <a:r>
              <a:rPr lang="en-US" altLang="en-US" sz="2400" dirty="0">
                <a:solidFill>
                  <a:schemeClr val="folHlink"/>
                </a:solidFill>
                <a:latin typeface="Comic Sans MS" panose="030F0702030302020204" pitchFamily="66" charset="0"/>
              </a:rPr>
              <a:t>)</a:t>
            </a:r>
            <a:endParaRPr lang="en-US" altLang="en-US" sz="2400" dirty="0">
              <a:solidFill>
                <a:schemeClr val="folHlink"/>
              </a:solidFill>
              <a:latin typeface="HebrewTh" panose="020B0604020202020204"/>
            </a:endParaRPr>
          </a:p>
        </p:txBody>
      </p:sp>
      <p:sp>
        <p:nvSpPr>
          <p:cNvPr id="2" name="Slide Number Placeholder 1">
            <a:extLst>
              <a:ext uri="{FF2B5EF4-FFF2-40B4-BE49-F238E27FC236}">
                <a16:creationId xmlns:a16="http://schemas.microsoft.com/office/drawing/2014/main" id="{4A19BD14-5D31-4F42-BA2C-7FB3D019B46F}"/>
              </a:ext>
            </a:extLst>
          </p:cNvPr>
          <p:cNvSpPr>
            <a:spLocks noGrp="1"/>
          </p:cNvSpPr>
          <p:nvPr>
            <p:ph type="sldNum" sz="quarter" idx="12"/>
          </p:nvPr>
        </p:nvSpPr>
        <p:spPr/>
        <p:txBody>
          <a:bodyPr/>
          <a:lstStyle/>
          <a:p>
            <a:pPr>
              <a:defRPr/>
            </a:pPr>
            <a:fld id="{893FB58C-2631-4E97-9EFF-72C2F2F6CF1F}" type="slidenum">
              <a:rPr lang="en-US" altLang="en-US" smtClean="0"/>
              <a:pPr>
                <a:defRPr/>
              </a:pPr>
              <a:t>75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dissolve">
                                      <p:cBhvr>
                                        <p:cTn id="7" dur="500"/>
                                        <p:tgtEl>
                                          <p:spTgt spid="19763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dissolve">
                                      <p:cBhvr>
                                        <p:cTn id="10" dur="500"/>
                                        <p:tgtEl>
                                          <p:spTgt spid="1976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97636"/>
                                        </p:tgtEl>
                                        <p:attrNameLst>
                                          <p:attrName>style.visibility</p:attrName>
                                        </p:attrNameLst>
                                      </p:cBhvr>
                                      <p:to>
                                        <p:strVal val="visible"/>
                                      </p:to>
                                    </p:set>
                                    <p:anim calcmode="lin" valueType="num">
                                      <p:cBhvr>
                                        <p:cTn id="15" dur="500" fill="hold"/>
                                        <p:tgtEl>
                                          <p:spTgt spid="197636"/>
                                        </p:tgtEl>
                                        <p:attrNameLst>
                                          <p:attrName>ppt_w</p:attrName>
                                        </p:attrNameLst>
                                      </p:cBhvr>
                                      <p:tavLst>
                                        <p:tav tm="0">
                                          <p:val>
                                            <p:fltVal val="0"/>
                                          </p:val>
                                        </p:tav>
                                        <p:tav tm="100000">
                                          <p:val>
                                            <p:strVal val="#ppt_w"/>
                                          </p:val>
                                        </p:tav>
                                      </p:tavLst>
                                    </p:anim>
                                    <p:anim calcmode="lin" valueType="num">
                                      <p:cBhvr>
                                        <p:cTn id="16" dur="500" fill="hold"/>
                                        <p:tgtEl>
                                          <p:spTgt spid="197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P spid="19763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8148758E-39F3-4C6B-96AF-415004FAD4CF}"/>
              </a:ext>
            </a:extLst>
          </p:cNvPr>
          <p:cNvSpPr>
            <a:spLocks noGrp="1" noChangeArrowheads="1"/>
          </p:cNvSpPr>
          <p:nvPr>
            <p:ph type="title"/>
          </p:nvPr>
        </p:nvSpPr>
        <p:spPr>
          <a:xfrm>
            <a:off x="304800" y="277813"/>
            <a:ext cx="8534400" cy="1627187"/>
          </a:xfrm>
        </p:spPr>
        <p:txBody>
          <a:bodyPr/>
          <a:lstStyle/>
          <a:p>
            <a:pPr eaLnBrk="1" hangingPunct="1">
              <a:defRPr/>
            </a:pPr>
            <a:r>
              <a:rPr lang="en-US" altLang="en-US" sz="5400" dirty="0" err="1">
                <a:solidFill>
                  <a:srgbClr val="FF0000"/>
                </a:solidFill>
                <a:latin typeface="Matura MT Script Capitals" pitchFamily="66" charset="0"/>
              </a:rPr>
              <a:t>Teofanias</a:t>
            </a:r>
            <a:br>
              <a:rPr lang="en-US" altLang="en-US" sz="5400" dirty="0">
                <a:latin typeface="Matura MT Script Capitals" pitchFamily="66" charset="0"/>
              </a:rPr>
            </a:br>
            <a:r>
              <a:rPr lang="en-US" altLang="en-US" sz="3200" dirty="0">
                <a:solidFill>
                  <a:srgbClr val="FF6600"/>
                </a:solidFill>
                <a:latin typeface="Brush Script MT" pitchFamily="66" charset="0"/>
              </a:rPr>
              <a:t>…</a:t>
            </a:r>
            <a:r>
              <a:rPr lang="es-ES" altLang="en-US" sz="3200" dirty="0" err="1">
                <a:solidFill>
                  <a:srgbClr val="FF6600"/>
                </a:solidFill>
                <a:latin typeface="Brush Script MT" pitchFamily="66" charset="0"/>
              </a:rPr>
              <a:t>Yahweh</a:t>
            </a:r>
            <a:r>
              <a:rPr lang="es-ES" altLang="en-US" sz="3200" dirty="0">
                <a:solidFill>
                  <a:srgbClr val="FF6600"/>
                </a:solidFill>
                <a:latin typeface="Brush Script MT" pitchFamily="66" charset="0"/>
              </a:rPr>
              <a:t> se le apareció a Abram ... así que construyó un altar allí ... </a:t>
            </a:r>
            <a:r>
              <a:rPr lang="en-US" altLang="en-US" sz="3200" dirty="0">
                <a:solidFill>
                  <a:srgbClr val="FF6600"/>
                </a:solidFill>
                <a:latin typeface="Brush Script MT" pitchFamily="66" charset="0"/>
              </a:rPr>
              <a:t>(12:7)</a:t>
            </a:r>
            <a:endParaRPr lang="en-US" altLang="en-US" sz="3200" dirty="0">
              <a:solidFill>
                <a:srgbClr val="FF6600"/>
              </a:solidFill>
              <a:latin typeface="Matura MT Script Capitals" pitchFamily="66" charset="0"/>
            </a:endParaRPr>
          </a:p>
        </p:txBody>
      </p:sp>
      <p:sp>
        <p:nvSpPr>
          <p:cNvPr id="201731" name="Rectangle 3">
            <a:extLst>
              <a:ext uri="{FF2B5EF4-FFF2-40B4-BE49-F238E27FC236}">
                <a16:creationId xmlns:a16="http://schemas.microsoft.com/office/drawing/2014/main" id="{F2AF8B85-6F4F-4A5D-AEE7-5B8CC48B4B48}"/>
              </a:ext>
            </a:extLst>
          </p:cNvPr>
          <p:cNvSpPr>
            <a:spLocks noGrp="1" noChangeArrowheads="1"/>
          </p:cNvSpPr>
          <p:nvPr>
            <p:ph type="body" idx="1"/>
          </p:nvPr>
        </p:nvSpPr>
        <p:spPr>
          <a:xfrm>
            <a:off x="457200" y="1932709"/>
            <a:ext cx="8229600" cy="1447800"/>
          </a:xfrm>
        </p:spPr>
        <p:txBody>
          <a:bodyPr/>
          <a:lstStyle/>
          <a:p>
            <a:pPr eaLnBrk="1" hangingPunct="1">
              <a:buNone/>
              <a:defRPr/>
            </a:pPr>
            <a:r>
              <a:rPr lang="es-ES" altLang="en-US" sz="2800" dirty="0">
                <a:solidFill>
                  <a:srgbClr val="FFFF99"/>
                </a:solidFill>
              </a:rPr>
              <a:t>Una teofanía (= Dios brillando, Dios apareciendo) cierra la brecha entre YHWH como Espíritu invisible y YHWH como alguien que se revela a sí mismo.</a:t>
            </a:r>
          </a:p>
        </p:txBody>
      </p:sp>
      <p:sp>
        <p:nvSpPr>
          <p:cNvPr id="201732" name="AutoShape 4">
            <a:extLst>
              <a:ext uri="{FF2B5EF4-FFF2-40B4-BE49-F238E27FC236}">
                <a16:creationId xmlns:a16="http://schemas.microsoft.com/office/drawing/2014/main" id="{E5FC114B-09B0-41F0-BCCB-4B4756F7608C}"/>
              </a:ext>
            </a:extLst>
          </p:cNvPr>
          <p:cNvSpPr>
            <a:spLocks noChangeArrowheads="1"/>
          </p:cNvSpPr>
          <p:nvPr/>
        </p:nvSpPr>
        <p:spPr bwMode="auto">
          <a:xfrm>
            <a:off x="457200" y="3657600"/>
            <a:ext cx="8305800" cy="2743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1733" name="Text Box 5">
            <a:extLst>
              <a:ext uri="{FF2B5EF4-FFF2-40B4-BE49-F238E27FC236}">
                <a16:creationId xmlns:a16="http://schemas.microsoft.com/office/drawing/2014/main" id="{36613DDE-F4D1-4B14-9334-8E4F6A78473E}"/>
              </a:ext>
            </a:extLst>
          </p:cNvPr>
          <p:cNvSpPr txBox="1">
            <a:spLocks noChangeArrowheads="1"/>
          </p:cNvSpPr>
          <p:nvPr/>
        </p:nvSpPr>
        <p:spPr bwMode="auto">
          <a:xfrm>
            <a:off x="762000" y="3886200"/>
            <a:ext cx="7696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b="1" dirty="0">
                <a:solidFill>
                  <a:srgbClr val="003366"/>
                </a:solidFill>
                <a:latin typeface="Narkisim" panose="020E0502050101010101" pitchFamily="34" charset="-79"/>
              </a:rPr>
              <a:t>NORMAS DEFINIDAS:</a:t>
            </a:r>
            <a:endParaRPr lang="es-ES" altLang="en-US" sz="2400" dirty="0">
              <a:latin typeface="Narkisim" panose="020E0502050101010101" pitchFamily="34" charset="-79"/>
            </a:endParaRPr>
          </a:p>
          <a:p>
            <a:pPr eaLnBrk="1" hangingPunct="1">
              <a:spcBef>
                <a:spcPct val="50000"/>
              </a:spcBef>
              <a:buClrTx/>
              <a:buSzTx/>
              <a:buFontTx/>
              <a:buChar char="•"/>
            </a:pPr>
            <a:r>
              <a:rPr lang="es-ES" altLang="en-US" sz="2400" dirty="0">
                <a:latin typeface="Narkisim" panose="020E0502050101010101" pitchFamily="34" charset="-79"/>
              </a:rPr>
              <a:t>YHWH no puede ser visto por humanos (Ex. 19:21; 33:20).</a:t>
            </a:r>
          </a:p>
          <a:p>
            <a:pPr eaLnBrk="1" hangingPunct="1">
              <a:spcBef>
                <a:spcPct val="50000"/>
              </a:spcBef>
              <a:buClrTx/>
              <a:buSzTx/>
              <a:buFontTx/>
              <a:buChar char="•"/>
            </a:pPr>
            <a:r>
              <a:rPr lang="es-ES" altLang="en-US" sz="2400" dirty="0">
                <a:latin typeface="Narkisim" panose="020E0502050101010101" pitchFamily="34" charset="-79"/>
              </a:rPr>
              <a:t>Toma la iniciativa de revelarse en </a:t>
            </a:r>
            <a:r>
              <a:rPr lang="es-ES" altLang="en-US" sz="2400" dirty="0" err="1">
                <a:latin typeface="Narkisim" panose="020E0502050101010101" pitchFamily="34" charset="-79"/>
              </a:rPr>
              <a:t>auto-revelaciones</a:t>
            </a:r>
            <a:r>
              <a:rPr lang="es-ES" altLang="en-US" sz="2400" dirty="0">
                <a:latin typeface="Narkisim" panose="020E0502050101010101" pitchFamily="34" charset="-79"/>
              </a:rPr>
              <a:t> temporales como el </a:t>
            </a:r>
            <a:r>
              <a:rPr lang="es-ES" altLang="en-US" sz="2400" dirty="0" err="1">
                <a:latin typeface="Narkisim" panose="020E0502050101010101" pitchFamily="34" charset="-79"/>
              </a:rPr>
              <a:t>Mal’ak</a:t>
            </a:r>
            <a:r>
              <a:rPr lang="es-ES" altLang="en-US" sz="2400" dirty="0">
                <a:latin typeface="Narkisim" panose="020E0502050101010101" pitchFamily="34" charset="-79"/>
              </a:rPr>
              <a:t> </a:t>
            </a:r>
            <a:r>
              <a:rPr lang="es-ES" altLang="en-US" sz="2400" dirty="0" err="1">
                <a:latin typeface="Narkisim" panose="020E0502050101010101" pitchFamily="34" charset="-79"/>
              </a:rPr>
              <a:t>Yahweh</a:t>
            </a:r>
            <a:r>
              <a:rPr lang="es-ES" altLang="en-US" sz="2400" dirty="0">
                <a:latin typeface="Narkisim" panose="020E0502050101010101" pitchFamily="34" charset="-79"/>
              </a:rPr>
              <a:t> y otras formas.</a:t>
            </a:r>
            <a:endParaRPr lang="en-US" altLang="en-US" sz="2400" dirty="0">
              <a:latin typeface="Narkisim" panose="020E0502050101010101" pitchFamily="34" charset="-79"/>
            </a:endParaRPr>
          </a:p>
        </p:txBody>
      </p:sp>
      <p:sp>
        <p:nvSpPr>
          <p:cNvPr id="2" name="Slide Number Placeholder 1">
            <a:extLst>
              <a:ext uri="{FF2B5EF4-FFF2-40B4-BE49-F238E27FC236}">
                <a16:creationId xmlns:a16="http://schemas.microsoft.com/office/drawing/2014/main" id="{10E99496-4347-4BDB-8167-E684C95C6F63}"/>
              </a:ext>
            </a:extLst>
          </p:cNvPr>
          <p:cNvSpPr>
            <a:spLocks noGrp="1"/>
          </p:cNvSpPr>
          <p:nvPr>
            <p:ph type="sldNum" sz="quarter" idx="12"/>
          </p:nvPr>
        </p:nvSpPr>
        <p:spPr/>
        <p:txBody>
          <a:bodyPr/>
          <a:lstStyle/>
          <a:p>
            <a:pPr>
              <a:defRPr/>
            </a:pPr>
            <a:fld id="{2E828135-2AD8-4006-9B22-5C18D1F40D99}" type="slidenum">
              <a:rPr lang="en-US" altLang="en-US" smtClean="0"/>
              <a:pPr>
                <a:defRPr/>
              </a:pPr>
              <a:t>76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500" fill="hold"/>
                                        <p:tgtEl>
                                          <p:spTgt spid="201730"/>
                                        </p:tgtEl>
                                        <p:attrNameLst>
                                          <p:attrName>ppt_w</p:attrName>
                                        </p:attrNameLst>
                                      </p:cBhvr>
                                      <p:tavLst>
                                        <p:tav tm="0">
                                          <p:val>
                                            <p:fltVal val="0"/>
                                          </p:val>
                                        </p:tav>
                                        <p:tav tm="100000">
                                          <p:val>
                                            <p:strVal val="#ppt_w"/>
                                          </p:val>
                                        </p:tav>
                                      </p:tavLst>
                                    </p:anim>
                                    <p:anim calcmode="lin" valueType="num">
                                      <p:cBhvr>
                                        <p:cTn id="8" dur="500" fill="hold"/>
                                        <p:tgtEl>
                                          <p:spTgt spid="2017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01731">
                                            <p:txEl>
                                              <p:pRg st="0" end="0"/>
                                            </p:txEl>
                                          </p:spTgt>
                                        </p:tgtEl>
                                        <p:attrNameLst>
                                          <p:attrName>style.visibility</p:attrName>
                                        </p:attrNameLst>
                                      </p:cBhvr>
                                      <p:to>
                                        <p:strVal val="visible"/>
                                      </p:to>
                                    </p:set>
                                    <p:animEffect transition="in" filter="fade">
                                      <p:cBhvr>
                                        <p:cTn id="13" dur="1000"/>
                                        <p:tgtEl>
                                          <p:spTgt spid="2017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5" fill="hold" nodeType="clickEffect">
                                  <p:stCondLst>
                                    <p:cond delay="0"/>
                                  </p:stCondLst>
                                  <p:childTnLst>
                                    <p:set>
                                      <p:cBhvr>
                                        <p:cTn id="17" dur="1" fill="hold">
                                          <p:stCondLst>
                                            <p:cond delay="0"/>
                                          </p:stCondLst>
                                        </p:cTn>
                                        <p:tgtEl>
                                          <p:spTgt spid="201732"/>
                                        </p:tgtEl>
                                        <p:attrNameLst>
                                          <p:attrName>style.visibility</p:attrName>
                                        </p:attrNameLst>
                                      </p:cBhvr>
                                      <p:to>
                                        <p:strVal val="visible"/>
                                      </p:to>
                                    </p:set>
                                    <p:animEffect transition="in" filter="randombar(vertical)">
                                      <p:cBhvr>
                                        <p:cTn id="18" dur="500"/>
                                        <p:tgtEl>
                                          <p:spTgt spid="201732"/>
                                        </p:tgtEl>
                                      </p:cBhvr>
                                    </p:animEffect>
                                  </p:childTnLst>
                                </p:cTn>
                              </p:par>
                              <p:par>
                                <p:cTn id="19" presetID="14" presetClass="entr" presetSubtype="5" fill="hold" nodeType="withEffect">
                                  <p:stCondLst>
                                    <p:cond delay="0"/>
                                  </p:stCondLst>
                                  <p:childTnLst>
                                    <p:set>
                                      <p:cBhvr>
                                        <p:cTn id="20" dur="1" fill="hold">
                                          <p:stCondLst>
                                            <p:cond delay="0"/>
                                          </p:stCondLst>
                                        </p:cTn>
                                        <p:tgtEl>
                                          <p:spTgt spid="201733">
                                            <p:txEl>
                                              <p:pRg st="0" end="0"/>
                                            </p:txEl>
                                          </p:spTgt>
                                        </p:tgtEl>
                                        <p:attrNameLst>
                                          <p:attrName>style.visibility</p:attrName>
                                        </p:attrNameLst>
                                      </p:cBhvr>
                                      <p:to>
                                        <p:strVal val="visible"/>
                                      </p:to>
                                    </p:set>
                                    <p:animEffect transition="in" filter="randombar(vertical)">
                                      <p:cBhvr>
                                        <p:cTn id="21" dur="500"/>
                                        <p:tgtEl>
                                          <p:spTgt spid="201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05CBE0F1-69E8-409A-A2FB-6CAB38BDF918}"/>
              </a:ext>
            </a:extLst>
          </p:cNvPr>
          <p:cNvSpPr>
            <a:spLocks noGrp="1" noChangeArrowheads="1"/>
          </p:cNvSpPr>
          <p:nvPr>
            <p:ph type="title"/>
          </p:nvPr>
        </p:nvSpPr>
        <p:spPr>
          <a:xfrm>
            <a:off x="457200" y="152400"/>
            <a:ext cx="8229600" cy="1139825"/>
          </a:xfrm>
        </p:spPr>
        <p:txBody>
          <a:bodyPr/>
          <a:lstStyle/>
          <a:p>
            <a:pPr eaLnBrk="1" hangingPunct="1">
              <a:defRPr/>
            </a:pPr>
            <a:r>
              <a:rPr lang="en-US" altLang="en-US" dirty="0">
                <a:solidFill>
                  <a:srgbClr val="FF6600"/>
                </a:solidFill>
                <a:latin typeface="+mn-lt"/>
              </a:rPr>
              <a:t>Abram </a:t>
            </a:r>
            <a:r>
              <a:rPr lang="en-US" altLang="en-US" dirty="0" err="1">
                <a:solidFill>
                  <a:srgbClr val="FF6600"/>
                </a:solidFill>
                <a:latin typeface="+mn-lt"/>
              </a:rPr>
              <a:t>como</a:t>
            </a:r>
            <a:r>
              <a:rPr lang="en-US" altLang="en-US" dirty="0">
                <a:solidFill>
                  <a:srgbClr val="FF6600"/>
                </a:solidFill>
                <a:latin typeface="+mn-lt"/>
              </a:rPr>
              <a:t> </a:t>
            </a:r>
            <a:r>
              <a:rPr lang="en-US" altLang="en-US" dirty="0" err="1">
                <a:solidFill>
                  <a:srgbClr val="FF6600"/>
                </a:solidFill>
                <a:latin typeface="+mn-lt"/>
              </a:rPr>
              <a:t>Comerciante</a:t>
            </a:r>
            <a:endParaRPr lang="en-US" altLang="en-US" dirty="0">
              <a:solidFill>
                <a:srgbClr val="FF6600"/>
              </a:solidFill>
              <a:latin typeface="+mn-lt"/>
            </a:endParaRPr>
          </a:p>
        </p:txBody>
      </p:sp>
      <p:sp>
        <p:nvSpPr>
          <p:cNvPr id="204803" name="Rectangle 3">
            <a:extLst>
              <a:ext uri="{FF2B5EF4-FFF2-40B4-BE49-F238E27FC236}">
                <a16:creationId xmlns:a16="http://schemas.microsoft.com/office/drawing/2014/main" id="{DE1261E3-72FE-497D-8DE5-80FFEEB83E55}"/>
              </a:ext>
            </a:extLst>
          </p:cNvPr>
          <p:cNvSpPr>
            <a:spLocks noGrp="1" noChangeArrowheads="1"/>
          </p:cNvSpPr>
          <p:nvPr>
            <p:ph type="body" idx="1"/>
          </p:nvPr>
        </p:nvSpPr>
        <p:spPr>
          <a:xfrm>
            <a:off x="381000" y="1295400"/>
            <a:ext cx="8305800" cy="5334000"/>
          </a:xfrm>
        </p:spPr>
        <p:txBody>
          <a:bodyPr/>
          <a:lstStyle/>
          <a:p>
            <a:pPr eaLnBrk="1" hangingPunct="1">
              <a:lnSpc>
                <a:spcPct val="90000"/>
              </a:lnSpc>
              <a:buNone/>
              <a:defRPr/>
            </a:pPr>
            <a:r>
              <a:rPr lang="es-ES" altLang="en-US" sz="2400">
                <a:solidFill>
                  <a:schemeClr val="hlink"/>
                </a:solidFill>
                <a:latin typeface="Comic Sans MS" panose="030F0702030302020204" pitchFamily="66" charset="0"/>
              </a:rPr>
              <a:t>El gran séquito de Abram (cf. 14:14) y diversas transacciones, tratados, guerras y viajes sugieren que vivió como comerciante comerciante.</a:t>
            </a:r>
          </a:p>
          <a:p>
            <a:pPr eaLnBrk="1" hangingPunct="1">
              <a:lnSpc>
                <a:spcPct val="90000"/>
              </a:lnSpc>
              <a:defRPr/>
            </a:pPr>
            <a:r>
              <a:rPr lang="es-ES" altLang="en-US" sz="2400" i="1">
                <a:latin typeface="Comic Sans MS" panose="030F0702030302020204" pitchFamily="66" charset="0"/>
              </a:rPr>
              <a:t>Su </a:t>
            </a:r>
            <a:r>
              <a:rPr lang="es-ES" altLang="en-US" sz="2400" i="1" dirty="0">
                <a:latin typeface="Comic Sans MS" panose="030F0702030302020204" pitchFamily="66" charset="0"/>
              </a:rPr>
              <a:t>familia vivía en carpas de pelo de cabra con piso de tierra y esteras de paja.</a:t>
            </a:r>
          </a:p>
          <a:p>
            <a:pPr eaLnBrk="1" hangingPunct="1">
              <a:lnSpc>
                <a:spcPct val="90000"/>
              </a:lnSpc>
              <a:defRPr/>
            </a:pPr>
            <a:r>
              <a:rPr lang="es-ES" altLang="en-US" sz="2400" i="1" dirty="0">
                <a:latin typeface="Comic Sans MS" panose="030F0702030302020204" pitchFamily="66" charset="0"/>
              </a:rPr>
              <a:t>Agua, vino y leche fueron almacenados en pieles.</a:t>
            </a:r>
          </a:p>
          <a:p>
            <a:pPr eaLnBrk="1" hangingPunct="1">
              <a:lnSpc>
                <a:spcPct val="90000"/>
              </a:lnSpc>
              <a:defRPr/>
            </a:pPr>
            <a:r>
              <a:rPr lang="es-ES" altLang="en-US" sz="2400" i="1" dirty="0">
                <a:latin typeface="Comic Sans MS" panose="030F0702030302020204" pitchFamily="66" charset="0"/>
              </a:rPr>
              <a:t>El pan se cocinaba diariamente calentando una piedra plana y colocando la masa sobre ella mientras aún estaba caliente. El pastel plano se giraría para cocinar al otro lado.</a:t>
            </a:r>
          </a:p>
          <a:p>
            <a:pPr eaLnBrk="1" hangingPunct="1">
              <a:lnSpc>
                <a:spcPct val="90000"/>
              </a:lnSpc>
              <a:defRPr/>
            </a:pPr>
            <a:r>
              <a:rPr lang="es-ES" altLang="en-US" sz="2400" i="1" dirty="0">
                <a:latin typeface="Comic Sans MS" panose="030F0702030302020204" pitchFamily="66" charset="0"/>
              </a:rPr>
              <a:t>Los alimentos básicos de la dieta incluían carne, higos, uvas, dátiles, pan (a menudo sin levadura) y leche de camellos, cabras o vacas.</a:t>
            </a:r>
          </a:p>
          <a:p>
            <a:pPr eaLnBrk="1" hangingPunct="1">
              <a:lnSpc>
                <a:spcPct val="90000"/>
              </a:lnSpc>
              <a:defRPr/>
            </a:pPr>
            <a:r>
              <a:rPr lang="es-ES" altLang="en-US" sz="2400" i="1" dirty="0">
                <a:latin typeface="Comic Sans MS" panose="030F0702030302020204" pitchFamily="66" charset="0"/>
              </a:rPr>
              <a:t>El grano se molió en harina con un mortero de piedra y una mano de mortero o una pequeña piedra de molino.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875EF04D-8E7F-4F5D-82C6-1195F7E64B2C}"/>
              </a:ext>
            </a:extLst>
          </p:cNvPr>
          <p:cNvSpPr>
            <a:spLocks noGrp="1"/>
          </p:cNvSpPr>
          <p:nvPr>
            <p:ph type="sldNum" sz="quarter" idx="12"/>
          </p:nvPr>
        </p:nvSpPr>
        <p:spPr/>
        <p:txBody>
          <a:bodyPr/>
          <a:lstStyle/>
          <a:p>
            <a:pPr>
              <a:defRPr/>
            </a:pPr>
            <a:fld id="{C3FBB25F-B985-4A2D-B27B-80A6A164925D}" type="slidenum">
              <a:rPr lang="en-US" altLang="en-US" smtClean="0"/>
              <a:pPr>
                <a:defRPr/>
              </a:pPr>
              <a:t>77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additive="base">
                                        <p:cTn id="7" dur="5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F7763262-DD73-4D2A-A08F-A425D176878B}"/>
              </a:ext>
            </a:extLst>
          </p:cNvPr>
          <p:cNvSpPr>
            <a:spLocks noGrp="1" noChangeArrowheads="1"/>
          </p:cNvSpPr>
          <p:nvPr>
            <p:ph type="title"/>
          </p:nvPr>
        </p:nvSpPr>
        <p:spPr>
          <a:xfrm>
            <a:off x="3886200" y="150812"/>
            <a:ext cx="4800600" cy="1322387"/>
          </a:xfrm>
        </p:spPr>
        <p:txBody>
          <a:bodyPr/>
          <a:lstStyle/>
          <a:p>
            <a:pPr eaLnBrk="1" hangingPunct="1">
              <a:defRPr/>
            </a:pPr>
            <a:r>
              <a:rPr lang="en-US" altLang="en-US" sz="4800" dirty="0">
                <a:solidFill>
                  <a:srgbClr val="FF0000"/>
                </a:solidFill>
                <a:latin typeface="Matura MT Script Capitals" pitchFamily="66" charset="0"/>
              </a:rPr>
              <a:t>Tiendas y </a:t>
            </a:r>
            <a:r>
              <a:rPr lang="en-US" altLang="en-US" sz="4800" dirty="0" err="1">
                <a:solidFill>
                  <a:srgbClr val="FF0000"/>
                </a:solidFill>
                <a:latin typeface="Matura MT Script Capitals" pitchFamily="66" charset="0"/>
              </a:rPr>
              <a:t>Altares</a:t>
            </a:r>
            <a:endParaRPr lang="en-US" altLang="en-US" sz="4800" dirty="0">
              <a:solidFill>
                <a:srgbClr val="FF0000"/>
              </a:solidFill>
              <a:latin typeface="Matura MT Script Capitals" pitchFamily="66" charset="0"/>
            </a:endParaRPr>
          </a:p>
        </p:txBody>
      </p:sp>
      <p:sp>
        <p:nvSpPr>
          <p:cNvPr id="202757" name="Rectangle 5">
            <a:extLst>
              <a:ext uri="{FF2B5EF4-FFF2-40B4-BE49-F238E27FC236}">
                <a16:creationId xmlns:a16="http://schemas.microsoft.com/office/drawing/2014/main" id="{04FCEF50-E745-456F-AA73-EA94A8CF2F4F}"/>
              </a:ext>
            </a:extLst>
          </p:cNvPr>
          <p:cNvSpPr>
            <a:spLocks noGrp="1" noChangeArrowheads="1"/>
          </p:cNvSpPr>
          <p:nvPr>
            <p:ph type="body" sz="half" idx="2"/>
          </p:nvPr>
        </p:nvSpPr>
        <p:spPr>
          <a:xfrm>
            <a:off x="4572000" y="1473199"/>
            <a:ext cx="4267200" cy="3505200"/>
          </a:xfrm>
        </p:spPr>
        <p:txBody>
          <a:bodyPr/>
          <a:lstStyle/>
          <a:p>
            <a:pPr eaLnBrk="1" hangingPunct="1">
              <a:lnSpc>
                <a:spcPct val="90000"/>
              </a:lnSpc>
              <a:buNone/>
              <a:defRPr/>
            </a:pPr>
            <a:r>
              <a:rPr lang="es-ES" altLang="en-US" sz="2400" dirty="0">
                <a:solidFill>
                  <a:srgbClr val="FFFFCC"/>
                </a:solidFill>
              </a:rPr>
              <a:t>Como </a:t>
            </a:r>
            <a:r>
              <a:rPr lang="es-ES" altLang="en-US" sz="2400" dirty="0" err="1">
                <a:solidFill>
                  <a:srgbClr val="FFFFCC"/>
                </a:solidFill>
              </a:rPr>
              <a:t>semi-nómada</a:t>
            </a:r>
            <a:r>
              <a:rPr lang="es-ES" altLang="en-US" sz="2400" dirty="0">
                <a:solidFill>
                  <a:srgbClr val="FFFFCC"/>
                </a:solidFill>
              </a:rPr>
              <a:t>, Abram vivía en tiendas de campaña (un signo de residencia temporal).</a:t>
            </a:r>
          </a:p>
          <a:p>
            <a:pPr eaLnBrk="1" hangingPunct="1">
              <a:lnSpc>
                <a:spcPct val="90000"/>
              </a:lnSpc>
              <a:buNone/>
              <a:defRPr/>
            </a:pPr>
            <a:r>
              <a:rPr lang="es-ES" altLang="en-US" sz="2400" dirty="0">
                <a:solidFill>
                  <a:srgbClr val="FFFFCC"/>
                </a:solidFill>
              </a:rPr>
              <a:t>Sin embargo, también construyó altares (un signo de permanencia). Los lugares donde construyó altares (</a:t>
            </a:r>
            <a:r>
              <a:rPr lang="es-ES" altLang="en-US" sz="2400" dirty="0" err="1">
                <a:solidFill>
                  <a:srgbClr val="FFFFCC"/>
                </a:solidFill>
              </a:rPr>
              <a:t>Siquem</a:t>
            </a:r>
            <a:r>
              <a:rPr lang="es-ES" altLang="en-US" sz="2400" dirty="0">
                <a:solidFill>
                  <a:srgbClr val="FFFFCC"/>
                </a:solidFill>
              </a:rPr>
              <a:t>, Betel, Hebrón, </a:t>
            </a:r>
            <a:r>
              <a:rPr lang="es-ES" altLang="en-US" sz="2400" dirty="0" err="1">
                <a:solidFill>
                  <a:srgbClr val="FFFFCC"/>
                </a:solidFill>
              </a:rPr>
              <a:t>Moriah</a:t>
            </a:r>
            <a:r>
              <a:rPr lang="es-ES" altLang="en-US" sz="2400" dirty="0">
                <a:solidFill>
                  <a:srgbClr val="FFFFCC"/>
                </a:solidFill>
              </a:rPr>
              <a:t>) se convirtieron en sitios sagrados en la historia posterior de Israel.</a:t>
            </a:r>
            <a:endParaRPr lang="en-US" altLang="en-US" sz="2400" dirty="0">
              <a:solidFill>
                <a:srgbClr val="FFFFCC"/>
              </a:solidFill>
            </a:endParaRPr>
          </a:p>
        </p:txBody>
      </p:sp>
      <p:pic>
        <p:nvPicPr>
          <p:cNvPr id="82948" name="Picture 6" descr="BAS28">
            <a:extLst>
              <a:ext uri="{FF2B5EF4-FFF2-40B4-BE49-F238E27FC236}">
                <a16:creationId xmlns:a16="http://schemas.microsoft.com/office/drawing/2014/main" id="{290AE7CB-CE15-4536-A126-85FABF0C7BC2}"/>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t="-409"/>
          <a:stretch>
            <a:fillRect/>
          </a:stretch>
        </p:blipFill>
        <p:spPr>
          <a:xfrm>
            <a:off x="17463" y="0"/>
            <a:ext cx="4324350" cy="6858000"/>
          </a:xfrm>
          <a:noFill/>
          <a:extLst>
            <a:ext uri="{909E8E84-426E-40DD-AFC4-6F175D3DCCD1}">
              <a14:hiddenFill xmlns:a14="http://schemas.microsoft.com/office/drawing/2010/main">
                <a:solidFill>
                  <a:srgbClr val="FFFFFF"/>
                </a:solidFill>
              </a14:hiddenFill>
            </a:ext>
          </a:extLst>
        </p:spPr>
      </p:pic>
      <p:sp>
        <p:nvSpPr>
          <p:cNvPr id="82949" name="Text Box 7">
            <a:extLst>
              <a:ext uri="{FF2B5EF4-FFF2-40B4-BE49-F238E27FC236}">
                <a16:creationId xmlns:a16="http://schemas.microsoft.com/office/drawing/2014/main" id="{FA73AF77-4E51-4B13-8926-0B8FD7996355}"/>
              </a:ext>
            </a:extLst>
          </p:cNvPr>
          <p:cNvSpPr txBox="1">
            <a:spLocks noChangeArrowheads="1"/>
          </p:cNvSpPr>
          <p:nvPr/>
        </p:nvSpPr>
        <p:spPr bwMode="auto">
          <a:xfrm>
            <a:off x="4572000" y="5791200"/>
            <a:ext cx="4419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1800" dirty="0"/>
              <a:t>Las tiendas beduinas y el estilo de vida seminómada no han cambiado mucho en los últimos cuatro milenios.</a:t>
            </a:r>
          </a:p>
        </p:txBody>
      </p:sp>
      <p:sp>
        <p:nvSpPr>
          <p:cNvPr id="2" name="Slide Number Placeholder 1">
            <a:extLst>
              <a:ext uri="{FF2B5EF4-FFF2-40B4-BE49-F238E27FC236}">
                <a16:creationId xmlns:a16="http://schemas.microsoft.com/office/drawing/2014/main" id="{D3EB5A3B-7E5E-4AF4-889D-C4F5094AB975}"/>
              </a:ext>
            </a:extLst>
          </p:cNvPr>
          <p:cNvSpPr>
            <a:spLocks noGrp="1"/>
          </p:cNvSpPr>
          <p:nvPr>
            <p:ph type="sldNum" sz="quarter" idx="12"/>
          </p:nvPr>
        </p:nvSpPr>
        <p:spPr/>
        <p:txBody>
          <a:bodyPr/>
          <a:lstStyle/>
          <a:p>
            <a:pPr>
              <a:defRPr/>
            </a:pPr>
            <a:fld id="{8B5AB6E3-1101-4E04-AE94-AC676D071FA4}" type="slidenum">
              <a:rPr lang="en-US" altLang="en-US" smtClean="0"/>
              <a:pPr>
                <a:defRPr/>
              </a:pPr>
              <a:t>78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2757">
                                            <p:txEl>
                                              <p:pRg st="0" end="0"/>
                                            </p:txEl>
                                          </p:spTgt>
                                        </p:tgtEl>
                                        <p:attrNameLst>
                                          <p:attrName>style.visibility</p:attrName>
                                        </p:attrNameLst>
                                      </p:cBhvr>
                                      <p:to>
                                        <p:strVal val="visible"/>
                                      </p:to>
                                    </p:set>
                                    <p:animEffect transition="in" filter="fade">
                                      <p:cBhvr>
                                        <p:cTn id="7" dur="500"/>
                                        <p:tgtEl>
                                          <p:spTgt spid="202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757">
                                            <p:txEl>
                                              <p:pRg st="1" end="1"/>
                                            </p:txEl>
                                          </p:spTgt>
                                        </p:tgtEl>
                                        <p:attrNameLst>
                                          <p:attrName>style.visibility</p:attrName>
                                        </p:attrNameLst>
                                      </p:cBhvr>
                                      <p:to>
                                        <p:strVal val="visible"/>
                                      </p:to>
                                    </p:set>
                                    <p:animEffect transition="in" filter="fade">
                                      <p:cBhvr>
                                        <p:cTn id="12" dur="500"/>
                                        <p:tgtEl>
                                          <p:spTgt spid="202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3B2F2C"/>
        </a:solidFill>
        <a:effectLst/>
      </p:bgPr>
    </p:bg>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4634288E-ACCE-46AA-9B9A-03BE258C7900}"/>
              </a:ext>
            </a:extLst>
          </p:cNvPr>
          <p:cNvSpPr>
            <a:spLocks noGrp="1" noChangeArrowheads="1"/>
          </p:cNvSpPr>
          <p:nvPr>
            <p:ph type="title"/>
          </p:nvPr>
        </p:nvSpPr>
        <p:spPr>
          <a:xfrm>
            <a:off x="277091" y="152400"/>
            <a:ext cx="8229600" cy="914400"/>
          </a:xfrm>
        </p:spPr>
        <p:txBody>
          <a:bodyPr/>
          <a:lstStyle/>
          <a:p>
            <a:pPr eaLnBrk="1" hangingPunct="1">
              <a:defRPr/>
            </a:pPr>
            <a:r>
              <a:rPr lang="en-US" altLang="en-US" sz="3200" dirty="0" err="1">
                <a:solidFill>
                  <a:srgbClr val="FF6600"/>
                </a:solidFill>
                <a:latin typeface="+mn-lt"/>
              </a:rPr>
              <a:t>Amenazas</a:t>
            </a:r>
            <a:r>
              <a:rPr lang="en-US" altLang="en-US" sz="3200" dirty="0">
                <a:solidFill>
                  <a:srgbClr val="FF6600"/>
                </a:solidFill>
                <a:latin typeface="+mn-lt"/>
              </a:rPr>
              <a:t> a la </a:t>
            </a:r>
            <a:r>
              <a:rPr lang="en-US" altLang="en-US" sz="3200" dirty="0" err="1">
                <a:solidFill>
                  <a:srgbClr val="FF6600"/>
                </a:solidFill>
                <a:latin typeface="+mn-lt"/>
              </a:rPr>
              <a:t>Promesa</a:t>
            </a:r>
            <a:br>
              <a:rPr lang="en-US" altLang="en-US" sz="4000" dirty="0">
                <a:solidFill>
                  <a:srgbClr val="FF6600"/>
                </a:solidFill>
                <a:latin typeface="Alba" pitchFamily="2" charset="0"/>
              </a:rPr>
            </a:br>
            <a:r>
              <a:rPr lang="es-ES" altLang="en-US" sz="2000" i="1" dirty="0">
                <a:solidFill>
                  <a:srgbClr val="FF9933"/>
                </a:solidFill>
                <a:latin typeface="Comic Sans MS" panose="030F0702030302020204" pitchFamily="66" charset="0"/>
              </a:rPr>
              <a:t>el resto del Génesis detalla en gran medida las amenazas recurrentes a la promesa de Yahvé a Abram</a:t>
            </a:r>
            <a:endParaRPr lang="en-US" altLang="en-US" sz="4000" dirty="0">
              <a:solidFill>
                <a:srgbClr val="FF9933"/>
              </a:solidFill>
              <a:latin typeface="Alba" pitchFamily="2" charset="0"/>
            </a:endParaRPr>
          </a:p>
        </p:txBody>
      </p:sp>
      <p:sp>
        <p:nvSpPr>
          <p:cNvPr id="205828" name="Rectangle 4">
            <a:extLst>
              <a:ext uri="{FF2B5EF4-FFF2-40B4-BE49-F238E27FC236}">
                <a16:creationId xmlns:a16="http://schemas.microsoft.com/office/drawing/2014/main" id="{4A7AF529-FD85-4448-8344-04020262D0D7}"/>
              </a:ext>
            </a:extLst>
          </p:cNvPr>
          <p:cNvSpPr>
            <a:spLocks noGrp="1" noChangeArrowheads="1"/>
          </p:cNvSpPr>
          <p:nvPr>
            <p:ph type="body" sz="half" idx="1"/>
          </p:nvPr>
        </p:nvSpPr>
        <p:spPr>
          <a:xfrm>
            <a:off x="304800" y="1257300"/>
            <a:ext cx="4267200" cy="5105400"/>
          </a:xfrm>
        </p:spPr>
        <p:txBody>
          <a:bodyPr/>
          <a:lstStyle/>
          <a:p>
            <a:pPr eaLnBrk="1" hangingPunct="1">
              <a:lnSpc>
                <a:spcPct val="90000"/>
              </a:lnSpc>
              <a:defRPr/>
            </a:pPr>
            <a:r>
              <a:rPr lang="es-ES" altLang="en-US" sz="2400" dirty="0">
                <a:latin typeface="Comic Sans MS" panose="030F0702030302020204" pitchFamily="66" charset="0"/>
              </a:rPr>
              <a:t>La esterilidad de Sarah</a:t>
            </a:r>
          </a:p>
          <a:p>
            <a:pPr eaLnBrk="1" hangingPunct="1">
              <a:lnSpc>
                <a:spcPct val="90000"/>
              </a:lnSpc>
              <a:defRPr/>
            </a:pPr>
            <a:r>
              <a:rPr lang="es-ES" altLang="en-US" sz="2400" dirty="0">
                <a:latin typeface="Comic Sans MS" panose="030F0702030302020204" pitchFamily="66" charset="0"/>
              </a:rPr>
              <a:t>La adición de Sarah al harén del faraón</a:t>
            </a:r>
          </a:p>
          <a:p>
            <a:pPr eaLnBrk="1" hangingPunct="1">
              <a:lnSpc>
                <a:spcPct val="90000"/>
              </a:lnSpc>
              <a:defRPr/>
            </a:pPr>
            <a:r>
              <a:rPr lang="es-ES" altLang="en-US" sz="2400" dirty="0">
                <a:latin typeface="Comic Sans MS" panose="030F0702030302020204" pitchFamily="66" charset="0"/>
              </a:rPr>
              <a:t>La supervivencia de Abram en las colinas incivilizadas</a:t>
            </a:r>
          </a:p>
          <a:p>
            <a:pPr eaLnBrk="1" hangingPunct="1">
              <a:lnSpc>
                <a:spcPct val="90000"/>
              </a:lnSpc>
              <a:defRPr/>
            </a:pPr>
            <a:r>
              <a:rPr lang="es-ES" altLang="en-US" sz="2400" dirty="0">
                <a:latin typeface="Comic Sans MS" panose="030F0702030302020204" pitchFamily="66" charset="0"/>
              </a:rPr>
              <a:t>El intento de Abram de adoptar esclavos</a:t>
            </a:r>
          </a:p>
          <a:p>
            <a:pPr eaLnBrk="1" hangingPunct="1">
              <a:lnSpc>
                <a:spcPct val="90000"/>
              </a:lnSpc>
              <a:defRPr/>
            </a:pPr>
            <a:r>
              <a:rPr lang="es-ES" altLang="en-US" sz="2400" dirty="0">
                <a:latin typeface="Comic Sans MS" panose="030F0702030302020204" pitchFamily="66" charset="0"/>
              </a:rPr>
              <a:t>Nacimiento de Ismael, el hijo esclavo.</a:t>
            </a:r>
          </a:p>
          <a:p>
            <a:pPr eaLnBrk="1" hangingPunct="1">
              <a:lnSpc>
                <a:spcPct val="90000"/>
              </a:lnSpc>
              <a:defRPr/>
            </a:pPr>
            <a:r>
              <a:rPr lang="es-ES" altLang="en-US" sz="2400" dirty="0">
                <a:latin typeface="Comic Sans MS" panose="030F0702030302020204" pitchFamily="66" charset="0"/>
              </a:rPr>
              <a:t>La edad avanzada de Sarah</a:t>
            </a:r>
          </a:p>
          <a:p>
            <a:pPr eaLnBrk="1" hangingPunct="1">
              <a:lnSpc>
                <a:spcPct val="90000"/>
              </a:lnSpc>
              <a:defRPr/>
            </a:pPr>
            <a:r>
              <a:rPr lang="es-ES" altLang="en-US" sz="2400" dirty="0">
                <a:latin typeface="Comic Sans MS" panose="030F0702030302020204" pitchFamily="66" charset="0"/>
              </a:rPr>
              <a:t>La adición de Sarah al harén de Abimelec</a:t>
            </a:r>
          </a:p>
          <a:p>
            <a:pPr eaLnBrk="1" hangingPunct="1">
              <a:lnSpc>
                <a:spcPct val="90000"/>
              </a:lnSpc>
              <a:defRPr/>
            </a:pPr>
            <a:r>
              <a:rPr lang="es-ES" altLang="en-US" sz="2400" dirty="0">
                <a:latin typeface="Comic Sans MS" panose="030F0702030302020204" pitchFamily="66" charset="0"/>
              </a:rPr>
              <a:t>Sacrificio de Isaac</a:t>
            </a:r>
            <a:endParaRPr lang="en-US" altLang="en-US" sz="2400" dirty="0">
              <a:latin typeface="Comic Sans MS" panose="030F0702030302020204" pitchFamily="66" charset="0"/>
            </a:endParaRPr>
          </a:p>
        </p:txBody>
      </p:sp>
      <p:sp>
        <p:nvSpPr>
          <p:cNvPr id="205829" name="Rectangle 5">
            <a:extLst>
              <a:ext uri="{FF2B5EF4-FFF2-40B4-BE49-F238E27FC236}">
                <a16:creationId xmlns:a16="http://schemas.microsoft.com/office/drawing/2014/main" id="{8CAC82C0-0DF0-46E2-B07A-DB2144246491}"/>
              </a:ext>
            </a:extLst>
          </p:cNvPr>
          <p:cNvSpPr>
            <a:spLocks noGrp="1" noChangeArrowheads="1"/>
          </p:cNvSpPr>
          <p:nvPr>
            <p:ph type="body" sz="half" idx="2"/>
          </p:nvPr>
        </p:nvSpPr>
        <p:spPr>
          <a:xfrm>
            <a:off x="4551218" y="1257300"/>
            <a:ext cx="4343400" cy="4800600"/>
          </a:xfrm>
        </p:spPr>
        <p:txBody>
          <a:bodyPr/>
          <a:lstStyle/>
          <a:p>
            <a:pPr eaLnBrk="1" hangingPunct="1">
              <a:lnSpc>
                <a:spcPct val="90000"/>
              </a:lnSpc>
              <a:defRPr/>
            </a:pPr>
            <a:r>
              <a:rPr lang="es-ES" altLang="en-US" sz="2400" dirty="0">
                <a:latin typeface="Comic Sans MS" panose="030F0702030302020204" pitchFamily="66" charset="0"/>
              </a:rPr>
              <a:t>La esterilidad de Rebeca</a:t>
            </a:r>
          </a:p>
          <a:p>
            <a:pPr eaLnBrk="1" hangingPunct="1">
              <a:lnSpc>
                <a:spcPct val="90000"/>
              </a:lnSpc>
              <a:defRPr/>
            </a:pPr>
            <a:r>
              <a:rPr lang="es-ES" altLang="en-US" sz="2400" dirty="0">
                <a:latin typeface="Comic Sans MS" panose="030F0702030302020204" pitchFamily="66" charset="0"/>
              </a:rPr>
              <a:t>Los hijos adicionales de Abram</a:t>
            </a:r>
          </a:p>
          <a:p>
            <a:pPr eaLnBrk="1" hangingPunct="1">
              <a:lnSpc>
                <a:spcPct val="90000"/>
              </a:lnSpc>
              <a:defRPr/>
            </a:pPr>
            <a:r>
              <a:rPr lang="es-ES" altLang="en-US" sz="2400" dirty="0">
                <a:latin typeface="Comic Sans MS" panose="030F0702030302020204" pitchFamily="66" charset="0"/>
              </a:rPr>
              <a:t>La intención de Abimelec de agregar a su harén</a:t>
            </a:r>
          </a:p>
          <a:p>
            <a:pPr eaLnBrk="1" hangingPunct="1">
              <a:lnSpc>
                <a:spcPct val="90000"/>
              </a:lnSpc>
              <a:defRPr/>
            </a:pPr>
            <a:r>
              <a:rPr lang="es-ES" altLang="en-US" sz="2400" dirty="0">
                <a:latin typeface="Comic Sans MS" panose="030F0702030302020204" pitchFamily="66" charset="0"/>
              </a:rPr>
              <a:t>Jacob y la ley ACO de primogenitura</a:t>
            </a:r>
          </a:p>
          <a:p>
            <a:pPr eaLnBrk="1" hangingPunct="1">
              <a:lnSpc>
                <a:spcPct val="90000"/>
              </a:lnSpc>
              <a:defRPr/>
            </a:pPr>
            <a:r>
              <a:rPr lang="es-ES" altLang="en-US" sz="2400" dirty="0">
                <a:latin typeface="Comic Sans MS" panose="030F0702030302020204" pitchFamily="66" charset="0"/>
              </a:rPr>
              <a:t>La venganza de Esaú</a:t>
            </a:r>
          </a:p>
          <a:p>
            <a:pPr eaLnBrk="1" hangingPunct="1">
              <a:lnSpc>
                <a:spcPct val="90000"/>
              </a:lnSpc>
              <a:defRPr/>
            </a:pPr>
            <a:r>
              <a:rPr lang="es-ES" altLang="en-US" sz="2400" dirty="0">
                <a:latin typeface="Comic Sans MS" panose="030F0702030302020204" pitchFamily="66" charset="0"/>
              </a:rPr>
              <a:t>Venta de José</a:t>
            </a:r>
          </a:p>
          <a:p>
            <a:pPr eaLnBrk="1" hangingPunct="1">
              <a:lnSpc>
                <a:spcPct val="90000"/>
              </a:lnSpc>
              <a:defRPr/>
            </a:pPr>
            <a:r>
              <a:rPr lang="es-ES" altLang="en-US" sz="2400" dirty="0">
                <a:latin typeface="Comic Sans MS" panose="030F0702030302020204" pitchFamily="66" charset="0"/>
              </a:rPr>
              <a:t>La falta de un heredero de Judá</a:t>
            </a:r>
          </a:p>
          <a:p>
            <a:pPr eaLnBrk="1" hangingPunct="1">
              <a:lnSpc>
                <a:spcPct val="90000"/>
              </a:lnSpc>
              <a:defRPr/>
            </a:pPr>
            <a:r>
              <a:rPr lang="es-ES" altLang="en-US" sz="2400" dirty="0">
                <a:latin typeface="Comic Sans MS" panose="030F0702030302020204" pitchFamily="66" charset="0"/>
              </a:rPr>
              <a:t>La vida de José amenazada en Egipto</a:t>
            </a:r>
          </a:p>
          <a:p>
            <a:pPr eaLnBrk="1" hangingPunct="1">
              <a:lnSpc>
                <a:spcPct val="90000"/>
              </a:lnSpc>
              <a:defRPr/>
            </a:pPr>
            <a:r>
              <a:rPr lang="es-ES" altLang="en-US" sz="2400" dirty="0">
                <a:latin typeface="Comic Sans MS" panose="030F0702030302020204" pitchFamily="66" charset="0"/>
              </a:rPr>
              <a:t>La supervivencia de la familia de Jacob</a:t>
            </a:r>
            <a:endParaRPr lang="en-US" altLang="en-US" sz="2400"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E393D06-188E-467E-B96C-D585106C8F6D}"/>
              </a:ext>
            </a:extLst>
          </p:cNvPr>
          <p:cNvSpPr>
            <a:spLocks noGrp="1"/>
          </p:cNvSpPr>
          <p:nvPr>
            <p:ph type="sldNum" sz="quarter" idx="12"/>
          </p:nvPr>
        </p:nvSpPr>
        <p:spPr/>
        <p:txBody>
          <a:bodyPr/>
          <a:lstStyle/>
          <a:p>
            <a:pPr>
              <a:defRPr/>
            </a:pPr>
            <a:fld id="{13336A50-40DB-47A3-9DCA-3B2B1E9B5B24}" type="slidenum">
              <a:rPr lang="en-US" altLang="en-US" smtClean="0"/>
              <a:pPr>
                <a:defRPr/>
              </a:pPr>
              <a:t>79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05828">
                                            <p:txEl>
                                              <p:pRg st="0" end="0"/>
                                            </p:txEl>
                                          </p:spTgt>
                                        </p:tgtEl>
                                        <p:attrNameLst>
                                          <p:attrName>style.visibility</p:attrName>
                                        </p:attrNameLst>
                                      </p:cBhvr>
                                      <p:to>
                                        <p:strVal val="visible"/>
                                      </p:to>
                                    </p:set>
                                    <p:animEffect transition="in" filter="fade">
                                      <p:cBhvr>
                                        <p:cTn id="13" dur="500"/>
                                        <p:tgtEl>
                                          <p:spTgt spid="20582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828">
                                            <p:txEl>
                                              <p:pRg st="1" end="1"/>
                                            </p:txEl>
                                          </p:spTgt>
                                        </p:tgtEl>
                                        <p:attrNameLst>
                                          <p:attrName>style.visibility</p:attrName>
                                        </p:attrNameLst>
                                      </p:cBhvr>
                                      <p:to>
                                        <p:strVal val="visible"/>
                                      </p:to>
                                    </p:set>
                                    <p:animEffect transition="in" filter="fade">
                                      <p:cBhvr>
                                        <p:cTn id="18" dur="500"/>
                                        <p:tgtEl>
                                          <p:spTgt spid="20582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828">
                                            <p:txEl>
                                              <p:pRg st="2" end="2"/>
                                            </p:txEl>
                                          </p:spTgt>
                                        </p:tgtEl>
                                        <p:attrNameLst>
                                          <p:attrName>style.visibility</p:attrName>
                                        </p:attrNameLst>
                                      </p:cBhvr>
                                      <p:to>
                                        <p:strVal val="visible"/>
                                      </p:to>
                                    </p:set>
                                    <p:animEffect transition="in" filter="fade">
                                      <p:cBhvr>
                                        <p:cTn id="23" dur="500"/>
                                        <p:tgtEl>
                                          <p:spTgt spid="20582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828">
                                            <p:txEl>
                                              <p:pRg st="3" end="3"/>
                                            </p:txEl>
                                          </p:spTgt>
                                        </p:tgtEl>
                                        <p:attrNameLst>
                                          <p:attrName>style.visibility</p:attrName>
                                        </p:attrNameLst>
                                      </p:cBhvr>
                                      <p:to>
                                        <p:strVal val="visible"/>
                                      </p:to>
                                    </p:set>
                                    <p:animEffect transition="in" filter="fade">
                                      <p:cBhvr>
                                        <p:cTn id="28" dur="500"/>
                                        <p:tgtEl>
                                          <p:spTgt spid="20582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828">
                                            <p:txEl>
                                              <p:pRg st="4" end="4"/>
                                            </p:txEl>
                                          </p:spTgt>
                                        </p:tgtEl>
                                        <p:attrNameLst>
                                          <p:attrName>style.visibility</p:attrName>
                                        </p:attrNameLst>
                                      </p:cBhvr>
                                      <p:to>
                                        <p:strVal val="visible"/>
                                      </p:to>
                                    </p:set>
                                    <p:animEffect transition="in" filter="fade">
                                      <p:cBhvr>
                                        <p:cTn id="33" dur="500"/>
                                        <p:tgtEl>
                                          <p:spTgt spid="20582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828">
                                            <p:txEl>
                                              <p:pRg st="5" end="5"/>
                                            </p:txEl>
                                          </p:spTgt>
                                        </p:tgtEl>
                                        <p:attrNameLst>
                                          <p:attrName>style.visibility</p:attrName>
                                        </p:attrNameLst>
                                      </p:cBhvr>
                                      <p:to>
                                        <p:strVal val="visible"/>
                                      </p:to>
                                    </p:set>
                                    <p:animEffect transition="in" filter="fade">
                                      <p:cBhvr>
                                        <p:cTn id="38" dur="500"/>
                                        <p:tgtEl>
                                          <p:spTgt spid="20582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5828">
                                            <p:txEl>
                                              <p:pRg st="6" end="6"/>
                                            </p:txEl>
                                          </p:spTgt>
                                        </p:tgtEl>
                                        <p:attrNameLst>
                                          <p:attrName>style.visibility</p:attrName>
                                        </p:attrNameLst>
                                      </p:cBhvr>
                                      <p:to>
                                        <p:strVal val="visible"/>
                                      </p:to>
                                    </p:set>
                                    <p:animEffect transition="in" filter="fade">
                                      <p:cBhvr>
                                        <p:cTn id="43" dur="500"/>
                                        <p:tgtEl>
                                          <p:spTgt spid="20582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5828">
                                            <p:txEl>
                                              <p:pRg st="7" end="7"/>
                                            </p:txEl>
                                          </p:spTgt>
                                        </p:tgtEl>
                                        <p:attrNameLst>
                                          <p:attrName>style.visibility</p:attrName>
                                        </p:attrNameLst>
                                      </p:cBhvr>
                                      <p:to>
                                        <p:strVal val="visible"/>
                                      </p:to>
                                    </p:set>
                                    <p:animEffect transition="in" filter="fade">
                                      <p:cBhvr>
                                        <p:cTn id="48" dur="500"/>
                                        <p:tgtEl>
                                          <p:spTgt spid="205828">
                                            <p:txEl>
                                              <p:pRg st="7" end="7"/>
                                            </p:tx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05829">
                                            <p:txEl>
                                              <p:pRg st="0" end="0"/>
                                            </p:txEl>
                                          </p:spTgt>
                                        </p:tgtEl>
                                        <p:attrNameLst>
                                          <p:attrName>style.visibility</p:attrName>
                                        </p:attrNameLst>
                                      </p:cBhvr>
                                      <p:to>
                                        <p:strVal val="visible"/>
                                      </p:to>
                                    </p:set>
                                    <p:animEffect transition="in" filter="fade">
                                      <p:cBhvr>
                                        <p:cTn id="52" dur="500"/>
                                        <p:tgtEl>
                                          <p:spTgt spid="205829">
                                            <p:txEl>
                                              <p:pRg st="0" end="0"/>
                                            </p:txEl>
                                          </p:spTgt>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05829">
                                            <p:txEl>
                                              <p:pRg st="1" end="1"/>
                                            </p:txEl>
                                          </p:spTgt>
                                        </p:tgtEl>
                                        <p:attrNameLst>
                                          <p:attrName>style.visibility</p:attrName>
                                        </p:attrNameLst>
                                      </p:cBhvr>
                                      <p:to>
                                        <p:strVal val="visible"/>
                                      </p:to>
                                    </p:set>
                                    <p:animEffect transition="in" filter="fade">
                                      <p:cBhvr>
                                        <p:cTn id="56" dur="500"/>
                                        <p:tgtEl>
                                          <p:spTgt spid="205829">
                                            <p:txEl>
                                              <p:pRg st="1" end="1"/>
                                            </p:txEl>
                                          </p:spTgt>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05829">
                                            <p:txEl>
                                              <p:pRg st="2" end="2"/>
                                            </p:txEl>
                                          </p:spTgt>
                                        </p:tgtEl>
                                        <p:attrNameLst>
                                          <p:attrName>style.visibility</p:attrName>
                                        </p:attrNameLst>
                                      </p:cBhvr>
                                      <p:to>
                                        <p:strVal val="visible"/>
                                      </p:to>
                                    </p:set>
                                    <p:animEffect transition="in" filter="fade">
                                      <p:cBhvr>
                                        <p:cTn id="60" dur="500"/>
                                        <p:tgtEl>
                                          <p:spTgt spid="205829">
                                            <p:txEl>
                                              <p:pRg st="2" end="2"/>
                                            </p:txEl>
                                          </p:spTgt>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205829">
                                            <p:txEl>
                                              <p:pRg st="3" end="3"/>
                                            </p:txEl>
                                          </p:spTgt>
                                        </p:tgtEl>
                                        <p:attrNameLst>
                                          <p:attrName>style.visibility</p:attrName>
                                        </p:attrNameLst>
                                      </p:cBhvr>
                                      <p:to>
                                        <p:strVal val="visible"/>
                                      </p:to>
                                    </p:set>
                                    <p:animEffect transition="in" filter="fade">
                                      <p:cBhvr>
                                        <p:cTn id="64" dur="500"/>
                                        <p:tgtEl>
                                          <p:spTgt spid="205829">
                                            <p:txEl>
                                              <p:pRg st="3" end="3"/>
                                            </p:txEl>
                                          </p:spTgt>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05829">
                                            <p:txEl>
                                              <p:pRg st="4" end="4"/>
                                            </p:txEl>
                                          </p:spTgt>
                                        </p:tgtEl>
                                        <p:attrNameLst>
                                          <p:attrName>style.visibility</p:attrName>
                                        </p:attrNameLst>
                                      </p:cBhvr>
                                      <p:to>
                                        <p:strVal val="visible"/>
                                      </p:to>
                                    </p:set>
                                    <p:animEffect transition="in" filter="fade">
                                      <p:cBhvr>
                                        <p:cTn id="68" dur="500"/>
                                        <p:tgtEl>
                                          <p:spTgt spid="205829">
                                            <p:txEl>
                                              <p:pRg st="4" end="4"/>
                                            </p:txEl>
                                          </p:spTgt>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05829">
                                            <p:txEl>
                                              <p:pRg st="5" end="5"/>
                                            </p:txEl>
                                          </p:spTgt>
                                        </p:tgtEl>
                                        <p:attrNameLst>
                                          <p:attrName>style.visibility</p:attrName>
                                        </p:attrNameLst>
                                      </p:cBhvr>
                                      <p:to>
                                        <p:strVal val="visible"/>
                                      </p:to>
                                    </p:set>
                                    <p:animEffect transition="in" filter="fade">
                                      <p:cBhvr>
                                        <p:cTn id="72" dur="500"/>
                                        <p:tgtEl>
                                          <p:spTgt spid="205829">
                                            <p:txEl>
                                              <p:pRg st="5" end="5"/>
                                            </p:txEl>
                                          </p:spTgt>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205829">
                                            <p:txEl>
                                              <p:pRg st="6" end="6"/>
                                            </p:txEl>
                                          </p:spTgt>
                                        </p:tgtEl>
                                        <p:attrNameLst>
                                          <p:attrName>style.visibility</p:attrName>
                                        </p:attrNameLst>
                                      </p:cBhvr>
                                      <p:to>
                                        <p:strVal val="visible"/>
                                      </p:to>
                                    </p:set>
                                    <p:animEffect transition="in" filter="fade">
                                      <p:cBhvr>
                                        <p:cTn id="76" dur="500"/>
                                        <p:tgtEl>
                                          <p:spTgt spid="205829">
                                            <p:txEl>
                                              <p:pRg st="6" end="6"/>
                                            </p:txEl>
                                          </p:spTgt>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205829">
                                            <p:txEl>
                                              <p:pRg st="7" end="7"/>
                                            </p:txEl>
                                          </p:spTgt>
                                        </p:tgtEl>
                                        <p:attrNameLst>
                                          <p:attrName>style.visibility</p:attrName>
                                        </p:attrNameLst>
                                      </p:cBhvr>
                                      <p:to>
                                        <p:strVal val="visible"/>
                                      </p:to>
                                    </p:set>
                                    <p:animEffect transition="in" filter="fade">
                                      <p:cBhvr>
                                        <p:cTn id="80" dur="500"/>
                                        <p:tgtEl>
                                          <p:spTgt spid="205829">
                                            <p:txEl>
                                              <p:pRg st="7" end="7"/>
                                            </p:txEl>
                                          </p:spTgt>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205829">
                                            <p:txEl>
                                              <p:pRg st="8" end="8"/>
                                            </p:txEl>
                                          </p:spTgt>
                                        </p:tgtEl>
                                        <p:attrNameLst>
                                          <p:attrName>style.visibility</p:attrName>
                                        </p:attrNameLst>
                                      </p:cBhvr>
                                      <p:to>
                                        <p:strVal val="visible"/>
                                      </p:to>
                                    </p:set>
                                    <p:animEffect transition="in" filter="fade">
                                      <p:cBhvr>
                                        <p:cTn id="84" dur="500"/>
                                        <p:tgtEl>
                                          <p:spTgt spid="2058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A30B7DD8-9255-4084-BBDE-A768173EFA2A}"/>
              </a:ext>
            </a:extLst>
          </p:cNvPr>
          <p:cNvSpPr>
            <a:spLocks noGrp="1" noChangeArrowheads="1"/>
          </p:cNvSpPr>
          <p:nvPr>
            <p:ph type="title"/>
          </p:nvPr>
        </p:nvSpPr>
        <p:spPr>
          <a:xfrm>
            <a:off x="0" y="277813"/>
            <a:ext cx="2667000" cy="1169987"/>
          </a:xfrm>
        </p:spPr>
        <p:txBody>
          <a:bodyPr/>
          <a:lstStyle/>
          <a:p>
            <a:pPr eaLnBrk="1" hangingPunct="1"/>
            <a:r>
              <a:rPr lang="en-US" altLang="en-US" dirty="0" err="1">
                <a:solidFill>
                  <a:srgbClr val="FFCC00"/>
                </a:solidFill>
                <a:effectLst/>
                <a:latin typeface="Eras Bold ITC" panose="020B0604020202020204" pitchFamily="34" charset="0"/>
              </a:rPr>
              <a:t>Alcance</a:t>
            </a:r>
            <a:endParaRPr lang="en-US" altLang="en-US" dirty="0">
              <a:solidFill>
                <a:srgbClr val="FFCC00"/>
              </a:solidFill>
              <a:effectLst/>
              <a:latin typeface="Eras Bold ITC" panose="020B0604020202020204" pitchFamily="34" charset="0"/>
            </a:endParaRPr>
          </a:p>
        </p:txBody>
      </p:sp>
      <p:sp>
        <p:nvSpPr>
          <p:cNvPr id="82949" name="Rectangle 5">
            <a:extLst>
              <a:ext uri="{FF2B5EF4-FFF2-40B4-BE49-F238E27FC236}">
                <a16:creationId xmlns:a16="http://schemas.microsoft.com/office/drawing/2014/main" id="{6ACA8E92-20E5-43CF-94A3-99EEE3030ED1}"/>
              </a:ext>
            </a:extLst>
          </p:cNvPr>
          <p:cNvSpPr>
            <a:spLocks noGrp="1" noChangeArrowheads="1"/>
          </p:cNvSpPr>
          <p:nvPr>
            <p:ph type="body" sz="half" idx="1"/>
          </p:nvPr>
        </p:nvSpPr>
        <p:spPr>
          <a:gradFill rotWithShape="1">
            <a:gsLst>
              <a:gs pos="0">
                <a:srgbClr val="765700">
                  <a:gamma/>
                  <a:shade val="46275"/>
                  <a:invGamma/>
                </a:srgbClr>
              </a:gs>
              <a:gs pos="100000">
                <a:srgbClr val="765700"/>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dirty="0">
                <a:solidFill>
                  <a:srgbClr val="FF3300"/>
                </a:solidFill>
                <a:latin typeface="Eras Demi ITC" pitchFamily="34" charset="0"/>
              </a:rPr>
              <a:t>Historia </a:t>
            </a:r>
            <a:r>
              <a:rPr lang="en-US" altLang="en-US" dirty="0" err="1">
                <a:solidFill>
                  <a:srgbClr val="FF3300"/>
                </a:solidFill>
                <a:latin typeface="Eras Demi ITC" pitchFamily="34" charset="0"/>
              </a:rPr>
              <a:t>Primitiva</a:t>
            </a:r>
            <a:endParaRPr lang="en-US" altLang="en-US" dirty="0">
              <a:solidFill>
                <a:srgbClr val="FF3300"/>
              </a:solidFill>
            </a:endParaRPr>
          </a:p>
          <a:p>
            <a:pPr eaLnBrk="1" hangingPunct="1">
              <a:defRPr/>
            </a:pPr>
            <a:r>
              <a:rPr lang="en-US" altLang="en-US" sz="2800" i="1" dirty="0" err="1">
                <a:latin typeface="Arial Narrow" panose="020B0606020202030204" pitchFamily="34" charset="0"/>
              </a:rPr>
              <a:t>Creación</a:t>
            </a:r>
            <a:r>
              <a:rPr lang="en-US" altLang="en-US" sz="2800" i="1" dirty="0">
                <a:latin typeface="Arial Narrow" panose="020B0606020202030204" pitchFamily="34" charset="0"/>
              </a:rPr>
              <a:t> (1-2)</a:t>
            </a:r>
          </a:p>
          <a:p>
            <a:pPr eaLnBrk="1" hangingPunct="1">
              <a:defRPr/>
            </a:pPr>
            <a:r>
              <a:rPr lang="en-US" altLang="en-US" sz="2800" i="1" dirty="0" err="1">
                <a:latin typeface="Arial Narrow" panose="020B0606020202030204" pitchFamily="34" charset="0"/>
              </a:rPr>
              <a:t>Rebelión</a:t>
            </a:r>
            <a:r>
              <a:rPr lang="en-US" altLang="en-US" sz="2800" i="1" dirty="0">
                <a:latin typeface="Arial Narrow" panose="020B0606020202030204" pitchFamily="34" charset="0"/>
              </a:rPr>
              <a:t> Humana (3-5)</a:t>
            </a:r>
          </a:p>
          <a:p>
            <a:pPr eaLnBrk="1" hangingPunct="1">
              <a:defRPr/>
            </a:pPr>
            <a:r>
              <a:rPr lang="en-US" altLang="en-US" sz="2800" i="1" dirty="0">
                <a:latin typeface="Arial Narrow" panose="020B0606020202030204" pitchFamily="34" charset="0"/>
              </a:rPr>
              <a:t>Gran </a:t>
            </a:r>
            <a:r>
              <a:rPr lang="en-US" altLang="en-US" sz="2800" i="1" dirty="0" err="1">
                <a:latin typeface="Arial Narrow" panose="020B0606020202030204" pitchFamily="34" charset="0"/>
              </a:rPr>
              <a:t>Diluvio</a:t>
            </a:r>
            <a:r>
              <a:rPr lang="en-US" altLang="en-US" sz="2800" i="1" dirty="0">
                <a:latin typeface="Arial Narrow" panose="020B0606020202030204" pitchFamily="34" charset="0"/>
              </a:rPr>
              <a:t> (6-9)</a:t>
            </a:r>
          </a:p>
          <a:p>
            <a:pPr eaLnBrk="1" hangingPunct="1">
              <a:defRPr/>
            </a:pPr>
            <a:r>
              <a:rPr lang="en-US" altLang="en-US" sz="2800" i="1" dirty="0" err="1">
                <a:latin typeface="Arial Narrow" panose="020B0606020202030204" pitchFamily="34" charset="0"/>
              </a:rPr>
              <a:t>Naciones</a:t>
            </a:r>
            <a:r>
              <a:rPr lang="en-US" altLang="en-US" sz="2800" i="1" dirty="0">
                <a:latin typeface="Arial Narrow" panose="020B0606020202030204" pitchFamily="34" charset="0"/>
              </a:rPr>
              <a:t> (10-11)</a:t>
            </a:r>
          </a:p>
        </p:txBody>
      </p:sp>
      <p:sp>
        <p:nvSpPr>
          <p:cNvPr id="82950" name="Rectangle 6">
            <a:extLst>
              <a:ext uri="{FF2B5EF4-FFF2-40B4-BE49-F238E27FC236}">
                <a16:creationId xmlns:a16="http://schemas.microsoft.com/office/drawing/2014/main" id="{924B6967-9446-4B6B-9394-DA88C0699D67}"/>
              </a:ext>
            </a:extLst>
          </p:cNvPr>
          <p:cNvSpPr>
            <a:spLocks noGrp="1" noChangeArrowheads="1"/>
          </p:cNvSpPr>
          <p:nvPr>
            <p:ph type="body" sz="half" idx="2"/>
          </p:nvPr>
        </p:nvSpPr>
        <p:spPr>
          <a:gradFill rotWithShape="1">
            <a:gsLst>
              <a:gs pos="0">
                <a:srgbClr val="333300">
                  <a:gamma/>
                  <a:shade val="46275"/>
                  <a:invGamma/>
                </a:srgbClr>
              </a:gs>
              <a:gs pos="100000">
                <a:srgbClr val="333300"/>
              </a:gs>
            </a:gsLst>
            <a:lin ang="5400000" scaled="1"/>
          </a:gradFill>
          <a:ln>
            <a:solidFill>
              <a:schemeClr val="tx1"/>
            </a:solidFill>
            <a:miter lim="800000"/>
            <a:headEnd/>
            <a:tailEnd/>
          </a:ln>
        </p:spPr>
        <p:txBody>
          <a:bodyPr/>
          <a:lstStyle/>
          <a:p>
            <a:pPr eaLnBrk="1" hangingPunct="1">
              <a:buFont typeface="Wingdings" panose="05000000000000000000" pitchFamily="2" charset="2"/>
              <a:buNone/>
              <a:defRPr/>
            </a:pPr>
            <a:r>
              <a:rPr lang="en-US" altLang="en-US" dirty="0">
                <a:solidFill>
                  <a:srgbClr val="FF3300"/>
                </a:solidFill>
                <a:latin typeface="Eras Demi ITC" pitchFamily="34" charset="0"/>
              </a:rPr>
              <a:t>Historia Patriarchal</a:t>
            </a:r>
          </a:p>
          <a:p>
            <a:pPr eaLnBrk="1" hangingPunct="1">
              <a:defRPr/>
            </a:pPr>
            <a:r>
              <a:rPr lang="en-US" altLang="en-US" sz="2800" i="1" dirty="0">
                <a:latin typeface="Arial Narrow" panose="020B0606020202030204" pitchFamily="34" charset="0"/>
              </a:rPr>
              <a:t>Abraham (12-25)</a:t>
            </a:r>
          </a:p>
          <a:p>
            <a:pPr eaLnBrk="1" hangingPunct="1">
              <a:defRPr/>
            </a:pPr>
            <a:r>
              <a:rPr lang="en-US" altLang="en-US" sz="2800" i="1" dirty="0">
                <a:latin typeface="Arial Narrow" panose="020B0606020202030204" pitchFamily="34" charset="0"/>
              </a:rPr>
              <a:t>Isaac (25-26)</a:t>
            </a:r>
          </a:p>
          <a:p>
            <a:pPr eaLnBrk="1" hangingPunct="1">
              <a:defRPr/>
            </a:pPr>
            <a:r>
              <a:rPr lang="en-US" altLang="en-US" sz="2800" i="1" dirty="0">
                <a:latin typeface="Arial Narrow" panose="020B0606020202030204" pitchFamily="34" charset="0"/>
              </a:rPr>
              <a:t>Jacob 27-36)</a:t>
            </a:r>
          </a:p>
          <a:p>
            <a:pPr eaLnBrk="1" hangingPunct="1">
              <a:defRPr/>
            </a:pPr>
            <a:r>
              <a:rPr lang="en-US" altLang="en-US" sz="2800" i="1" dirty="0">
                <a:latin typeface="Arial Narrow" panose="020B0606020202030204" pitchFamily="34" charset="0"/>
              </a:rPr>
              <a:t>José (37-50)</a:t>
            </a:r>
          </a:p>
        </p:txBody>
      </p:sp>
      <p:sp>
        <p:nvSpPr>
          <p:cNvPr id="2" name="Slide Number Placeholder 1">
            <a:extLst>
              <a:ext uri="{FF2B5EF4-FFF2-40B4-BE49-F238E27FC236}">
                <a16:creationId xmlns:a16="http://schemas.microsoft.com/office/drawing/2014/main" id="{DE944C7C-027A-453A-975B-099403D089F6}"/>
              </a:ext>
            </a:extLst>
          </p:cNvPr>
          <p:cNvSpPr>
            <a:spLocks noGrp="1"/>
          </p:cNvSpPr>
          <p:nvPr>
            <p:ph type="sldNum" sz="quarter" idx="12"/>
          </p:nvPr>
        </p:nvSpPr>
        <p:spPr/>
        <p:txBody>
          <a:bodyPr/>
          <a:lstStyle/>
          <a:p>
            <a:pPr>
              <a:defRPr/>
            </a:pPr>
            <a:fld id="{747137CD-95E1-4A29-8762-8688BAC28CF3}" type="slidenum">
              <a:rPr lang="en-US" altLang="en-US" smtClean="0"/>
              <a:pPr>
                <a:defRPr/>
              </a:pPr>
              <a:t>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949">
                                            <p:bg/>
                                          </p:spTgt>
                                        </p:tgtEl>
                                        <p:attrNameLst>
                                          <p:attrName>style.visibility</p:attrName>
                                        </p:attrNameLst>
                                      </p:cBhvr>
                                      <p:to>
                                        <p:strVal val="visible"/>
                                      </p:to>
                                    </p:set>
                                    <p:animEffect transition="in" filter="randombar(horizontal)">
                                      <p:cBhvr>
                                        <p:cTn id="7" dur="500"/>
                                        <p:tgtEl>
                                          <p:spTgt spid="82949">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2949">
                                            <p:txEl>
                                              <p:pRg st="0" end="0"/>
                                            </p:txEl>
                                          </p:spTgt>
                                        </p:tgtEl>
                                        <p:attrNameLst>
                                          <p:attrName>style.visibility</p:attrName>
                                        </p:attrNameLst>
                                      </p:cBhvr>
                                      <p:to>
                                        <p:strVal val="visible"/>
                                      </p:to>
                                    </p:set>
                                    <p:animEffect transition="in" filter="randombar(horizontal)">
                                      <p:cBhvr>
                                        <p:cTn id="10" dur="500"/>
                                        <p:tgtEl>
                                          <p:spTgt spid="82949">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2949">
                                            <p:txEl>
                                              <p:pRg st="1" end="1"/>
                                            </p:txEl>
                                          </p:spTgt>
                                        </p:tgtEl>
                                        <p:attrNameLst>
                                          <p:attrName>style.visibility</p:attrName>
                                        </p:attrNameLst>
                                      </p:cBhvr>
                                      <p:to>
                                        <p:strVal val="visible"/>
                                      </p:to>
                                    </p:set>
                                    <p:animEffect transition="in" filter="randombar(horizontal)">
                                      <p:cBhvr>
                                        <p:cTn id="13" dur="500"/>
                                        <p:tgtEl>
                                          <p:spTgt spid="82949">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2949">
                                            <p:txEl>
                                              <p:pRg st="2" end="2"/>
                                            </p:txEl>
                                          </p:spTgt>
                                        </p:tgtEl>
                                        <p:attrNameLst>
                                          <p:attrName>style.visibility</p:attrName>
                                        </p:attrNameLst>
                                      </p:cBhvr>
                                      <p:to>
                                        <p:strVal val="visible"/>
                                      </p:to>
                                    </p:set>
                                    <p:animEffect transition="in" filter="randombar(horizontal)">
                                      <p:cBhvr>
                                        <p:cTn id="16" dur="500"/>
                                        <p:tgtEl>
                                          <p:spTgt spid="82949">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949">
                                            <p:txEl>
                                              <p:pRg st="3" end="3"/>
                                            </p:txEl>
                                          </p:spTgt>
                                        </p:tgtEl>
                                        <p:attrNameLst>
                                          <p:attrName>style.visibility</p:attrName>
                                        </p:attrNameLst>
                                      </p:cBhvr>
                                      <p:to>
                                        <p:strVal val="visible"/>
                                      </p:to>
                                    </p:set>
                                    <p:animEffect transition="in" filter="randombar(horizontal)">
                                      <p:cBhvr>
                                        <p:cTn id="19" dur="500"/>
                                        <p:tgtEl>
                                          <p:spTgt spid="82949">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2949">
                                            <p:txEl>
                                              <p:pRg st="4" end="4"/>
                                            </p:txEl>
                                          </p:spTgt>
                                        </p:tgtEl>
                                        <p:attrNameLst>
                                          <p:attrName>style.visibility</p:attrName>
                                        </p:attrNameLst>
                                      </p:cBhvr>
                                      <p:to>
                                        <p:strVal val="visible"/>
                                      </p:to>
                                    </p:set>
                                    <p:animEffect transition="in" filter="randombar(horizontal)">
                                      <p:cBhvr>
                                        <p:cTn id="22" dur="500"/>
                                        <p:tgtEl>
                                          <p:spTgt spid="8294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2950">
                                            <p:bg/>
                                          </p:spTgt>
                                        </p:tgtEl>
                                        <p:attrNameLst>
                                          <p:attrName>style.visibility</p:attrName>
                                        </p:attrNameLst>
                                      </p:cBhvr>
                                      <p:to>
                                        <p:strVal val="visible"/>
                                      </p:to>
                                    </p:set>
                                    <p:animEffect transition="in" filter="randombar(horizontal)">
                                      <p:cBhvr>
                                        <p:cTn id="27" dur="500"/>
                                        <p:tgtEl>
                                          <p:spTgt spid="82950">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2950">
                                            <p:txEl>
                                              <p:pRg st="0" end="0"/>
                                            </p:txEl>
                                          </p:spTgt>
                                        </p:tgtEl>
                                        <p:attrNameLst>
                                          <p:attrName>style.visibility</p:attrName>
                                        </p:attrNameLst>
                                      </p:cBhvr>
                                      <p:to>
                                        <p:strVal val="visible"/>
                                      </p:to>
                                    </p:set>
                                    <p:animEffect transition="in" filter="randombar(horizontal)">
                                      <p:cBhvr>
                                        <p:cTn id="30" dur="500"/>
                                        <p:tgtEl>
                                          <p:spTgt spid="82950">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950">
                                            <p:txEl>
                                              <p:pRg st="1" end="1"/>
                                            </p:txEl>
                                          </p:spTgt>
                                        </p:tgtEl>
                                        <p:attrNameLst>
                                          <p:attrName>style.visibility</p:attrName>
                                        </p:attrNameLst>
                                      </p:cBhvr>
                                      <p:to>
                                        <p:strVal val="visible"/>
                                      </p:to>
                                    </p:set>
                                    <p:animEffect transition="in" filter="randombar(horizontal)">
                                      <p:cBhvr>
                                        <p:cTn id="33" dur="500"/>
                                        <p:tgtEl>
                                          <p:spTgt spid="82950">
                                            <p:txEl>
                                              <p:pRg st="1" end="1"/>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2950">
                                            <p:txEl>
                                              <p:pRg st="2" end="2"/>
                                            </p:txEl>
                                          </p:spTgt>
                                        </p:tgtEl>
                                        <p:attrNameLst>
                                          <p:attrName>style.visibility</p:attrName>
                                        </p:attrNameLst>
                                      </p:cBhvr>
                                      <p:to>
                                        <p:strVal val="visible"/>
                                      </p:to>
                                    </p:set>
                                    <p:animEffect transition="in" filter="randombar(horizontal)">
                                      <p:cBhvr>
                                        <p:cTn id="36" dur="500"/>
                                        <p:tgtEl>
                                          <p:spTgt spid="82950">
                                            <p:txEl>
                                              <p:pRg st="2" end="2"/>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82950">
                                            <p:txEl>
                                              <p:pRg st="3" end="3"/>
                                            </p:txEl>
                                          </p:spTgt>
                                        </p:tgtEl>
                                        <p:attrNameLst>
                                          <p:attrName>style.visibility</p:attrName>
                                        </p:attrNameLst>
                                      </p:cBhvr>
                                      <p:to>
                                        <p:strVal val="visible"/>
                                      </p:to>
                                    </p:set>
                                    <p:animEffect transition="in" filter="randombar(horizontal)">
                                      <p:cBhvr>
                                        <p:cTn id="39" dur="500"/>
                                        <p:tgtEl>
                                          <p:spTgt spid="82950">
                                            <p:txEl>
                                              <p:pRg st="3" end="3"/>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82950">
                                            <p:txEl>
                                              <p:pRg st="4" end="4"/>
                                            </p:txEl>
                                          </p:spTgt>
                                        </p:tgtEl>
                                        <p:attrNameLst>
                                          <p:attrName>style.visibility</p:attrName>
                                        </p:attrNameLst>
                                      </p:cBhvr>
                                      <p:to>
                                        <p:strVal val="visible"/>
                                      </p:to>
                                    </p:set>
                                    <p:animEffect transition="in" filter="randombar(horizontal)">
                                      <p:cBhvr>
                                        <p:cTn id="42" dur="500"/>
                                        <p:tgtEl>
                                          <p:spTgt spid="829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uiExpand="1" build="p" animBg="1"/>
      <p:bldP spid="82950" grpId="0" uiExpand="1" build="p"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EB712E74-94C5-4C07-990C-7540D386D714}"/>
              </a:ext>
            </a:extLst>
          </p:cNvPr>
          <p:cNvSpPr>
            <a:spLocks noGrp="1" noChangeArrowheads="1"/>
          </p:cNvSpPr>
          <p:nvPr>
            <p:ph type="title"/>
          </p:nvPr>
        </p:nvSpPr>
        <p:spPr>
          <a:xfrm>
            <a:off x="0" y="228600"/>
            <a:ext cx="4114800" cy="1219200"/>
          </a:xfrm>
        </p:spPr>
        <p:txBody>
          <a:bodyPr/>
          <a:lstStyle/>
          <a:p>
            <a:pPr algn="r" eaLnBrk="1" hangingPunct="1">
              <a:defRPr/>
            </a:pPr>
            <a:r>
              <a:rPr lang="en-US" altLang="en-US" sz="4000" dirty="0">
                <a:solidFill>
                  <a:srgbClr val="FF6600"/>
                </a:solidFill>
                <a:latin typeface="+mn-lt"/>
              </a:rPr>
              <a:t>Abram </a:t>
            </a:r>
            <a:r>
              <a:rPr lang="en-US" altLang="en-US" sz="4000" dirty="0" err="1">
                <a:solidFill>
                  <a:srgbClr val="FF6600"/>
                </a:solidFill>
                <a:latin typeface="+mn-lt"/>
              </a:rPr>
              <a:t>en</a:t>
            </a:r>
            <a:r>
              <a:rPr lang="en-US" altLang="en-US" sz="4000" dirty="0">
                <a:solidFill>
                  <a:srgbClr val="FF6600"/>
                </a:solidFill>
                <a:latin typeface="+mn-lt"/>
              </a:rPr>
              <a:t> </a:t>
            </a:r>
            <a:r>
              <a:rPr lang="en-US" altLang="en-US" sz="4000" dirty="0" err="1">
                <a:solidFill>
                  <a:srgbClr val="FF6600"/>
                </a:solidFill>
                <a:latin typeface="+mn-lt"/>
              </a:rPr>
              <a:t>Egipto</a:t>
            </a:r>
            <a:br>
              <a:rPr lang="en-US" altLang="en-US" dirty="0">
                <a:latin typeface="Alba" pitchFamily="2" charset="0"/>
              </a:rPr>
            </a:br>
            <a:r>
              <a:rPr lang="en-US" altLang="en-US" sz="2400" dirty="0">
                <a:solidFill>
                  <a:srgbClr val="FF9933"/>
                </a:solidFill>
                <a:latin typeface="Comic Sans MS" panose="030F0702030302020204" pitchFamily="66" charset="0"/>
              </a:rPr>
              <a:t>(12:10-20)</a:t>
            </a:r>
          </a:p>
        </p:txBody>
      </p:sp>
      <p:sp>
        <p:nvSpPr>
          <p:cNvPr id="207876" name="Rectangle 4">
            <a:extLst>
              <a:ext uri="{FF2B5EF4-FFF2-40B4-BE49-F238E27FC236}">
                <a16:creationId xmlns:a16="http://schemas.microsoft.com/office/drawing/2014/main" id="{B4C965F9-88AD-4262-9FB6-2424479F03C0}"/>
              </a:ext>
            </a:extLst>
          </p:cNvPr>
          <p:cNvSpPr>
            <a:spLocks noGrp="1" noChangeArrowheads="1"/>
          </p:cNvSpPr>
          <p:nvPr>
            <p:ph type="body" sz="half" idx="1"/>
          </p:nvPr>
        </p:nvSpPr>
        <p:spPr>
          <a:xfrm>
            <a:off x="228600" y="1600200"/>
            <a:ext cx="3657600" cy="5029200"/>
          </a:xfrm>
        </p:spPr>
        <p:txBody>
          <a:bodyPr/>
          <a:lstStyle/>
          <a:p>
            <a:pPr algn="r" eaLnBrk="1" hangingPunct="1">
              <a:buNone/>
              <a:defRPr/>
            </a:pPr>
            <a:r>
              <a:rPr lang="es-ES" altLang="en-US" sz="2400" dirty="0">
                <a:solidFill>
                  <a:srgbClr val="FFFF99"/>
                </a:solidFill>
                <a:latin typeface="Comic Sans MS" panose="030F0702030302020204" pitchFamily="66" charset="0"/>
              </a:rPr>
              <a:t>Viajando a través del Sinaí, Abram fue llevado a Egipto debido a la sequía.</a:t>
            </a:r>
          </a:p>
          <a:p>
            <a:pPr algn="r" eaLnBrk="1" hangingPunct="1">
              <a:buNone/>
              <a:defRPr/>
            </a:pPr>
            <a:r>
              <a:rPr lang="es-ES" altLang="en-US" sz="2400" dirty="0">
                <a:solidFill>
                  <a:srgbClr val="FFFF99"/>
                </a:solidFill>
                <a:latin typeface="Comic Sans MS" panose="030F0702030302020204" pitchFamily="66" charset="0"/>
              </a:rPr>
              <a:t>Hizo pasar a su esposa como su media hermana, una verdad a medias (11: 27-29; cf. 20:12), y al hacerlo se arriesgó a que la llevaran al harén del faraón.</a:t>
            </a:r>
            <a:endParaRPr lang="en-US" altLang="en-US" sz="2400" dirty="0">
              <a:solidFill>
                <a:srgbClr val="FFFF99"/>
              </a:solidFill>
              <a:latin typeface="Comic Sans MS" panose="030F0702030302020204" pitchFamily="66" charset="0"/>
            </a:endParaRPr>
          </a:p>
        </p:txBody>
      </p:sp>
      <p:pic>
        <p:nvPicPr>
          <p:cNvPr id="84996" name="Picture 6" descr="Egypt Photos, Slide# 024">
            <a:extLst>
              <a:ext uri="{FF2B5EF4-FFF2-40B4-BE49-F238E27FC236}">
                <a16:creationId xmlns:a16="http://schemas.microsoft.com/office/drawing/2014/main" id="{E0813087-DBB1-4F70-B50B-69E004C82698}"/>
              </a:ext>
            </a:extLst>
          </p:cNvPr>
          <p:cNvPicPr>
            <a:picLocks noGrp="1" noChangeAspect="1" noChangeArrowheads="1"/>
          </p:cNvPicPr>
          <p:nvPr>
            <p:ph sz="half" idx="2"/>
          </p:nvPr>
        </p:nvPicPr>
        <p:blipFill>
          <a:blip r:embed="rId2" cstate="email">
            <a:lum bright="-6000" contrast="24000"/>
            <a:extLst>
              <a:ext uri="{28A0092B-C50C-407E-A947-70E740481C1C}">
                <a14:useLocalDpi xmlns:a14="http://schemas.microsoft.com/office/drawing/2010/main"/>
              </a:ext>
            </a:extLst>
          </a:blip>
          <a:srcRect t="-179"/>
          <a:stretch>
            <a:fillRect/>
          </a:stretch>
        </p:blipFill>
        <p:spPr>
          <a:xfrm>
            <a:off x="4114800" y="0"/>
            <a:ext cx="50292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EE9785E1-5ACB-4607-83F6-0A8C478F37C2}"/>
              </a:ext>
            </a:extLst>
          </p:cNvPr>
          <p:cNvSpPr>
            <a:spLocks noGrp="1"/>
          </p:cNvSpPr>
          <p:nvPr>
            <p:ph type="sldNum" sz="quarter" idx="12"/>
          </p:nvPr>
        </p:nvSpPr>
        <p:spPr/>
        <p:txBody>
          <a:bodyPr/>
          <a:lstStyle/>
          <a:p>
            <a:pPr>
              <a:defRPr/>
            </a:pPr>
            <a:fld id="{8C262D01-C4E2-4F45-A7F8-E26390A8A348}" type="slidenum">
              <a:rPr lang="en-US" altLang="en-US" smtClean="0"/>
              <a:pPr>
                <a:defRPr/>
              </a:pPr>
              <a:t>80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fade">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fade">
                                      <p:cBhvr>
                                        <p:cTn id="12" dur="500"/>
                                        <p:tgtEl>
                                          <p:spTgt spid="2078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4DA21C9D-3D4C-4612-9CB3-8BA1A0B5F6A9}"/>
              </a:ext>
            </a:extLst>
          </p:cNvPr>
          <p:cNvSpPr>
            <a:spLocks noGrp="1" noChangeArrowheads="1"/>
          </p:cNvSpPr>
          <p:nvPr>
            <p:ph type="title"/>
          </p:nvPr>
        </p:nvSpPr>
        <p:spPr>
          <a:xfrm>
            <a:off x="457200" y="0"/>
            <a:ext cx="8229600" cy="1417638"/>
          </a:xfrm>
        </p:spPr>
        <p:txBody>
          <a:bodyPr/>
          <a:lstStyle/>
          <a:p>
            <a:pPr eaLnBrk="1" hangingPunct="1">
              <a:defRPr/>
            </a:pPr>
            <a:r>
              <a:rPr lang="en-US" altLang="en-US" dirty="0">
                <a:solidFill>
                  <a:srgbClr val="FF6600"/>
                </a:solidFill>
                <a:latin typeface="+mn-lt"/>
              </a:rPr>
              <a:t>Abram y Lot se </a:t>
            </a:r>
            <a:r>
              <a:rPr lang="en-US" altLang="en-US" dirty="0" err="1">
                <a:solidFill>
                  <a:srgbClr val="FF6600"/>
                </a:solidFill>
                <a:latin typeface="+mn-lt"/>
              </a:rPr>
              <a:t>Separan</a:t>
            </a:r>
            <a:br>
              <a:rPr lang="en-US" altLang="en-US" dirty="0">
                <a:solidFill>
                  <a:srgbClr val="FF6600"/>
                </a:solidFill>
              </a:rPr>
            </a:br>
            <a:r>
              <a:rPr lang="en-US" altLang="en-US" sz="2800" dirty="0">
                <a:solidFill>
                  <a:srgbClr val="FF9933"/>
                </a:solidFill>
                <a:latin typeface="Comic Sans MS" panose="030F0702030302020204" pitchFamily="66" charset="0"/>
              </a:rPr>
              <a:t>(13:1-18)</a:t>
            </a:r>
          </a:p>
        </p:txBody>
      </p:sp>
      <p:sp>
        <p:nvSpPr>
          <p:cNvPr id="209925" name="Rectangle 5">
            <a:extLst>
              <a:ext uri="{FF2B5EF4-FFF2-40B4-BE49-F238E27FC236}">
                <a16:creationId xmlns:a16="http://schemas.microsoft.com/office/drawing/2014/main" id="{0449463A-5A9A-48A7-AB3B-BEEA5E59DC27}"/>
              </a:ext>
            </a:extLst>
          </p:cNvPr>
          <p:cNvSpPr>
            <a:spLocks noGrp="1" noChangeArrowheads="1"/>
          </p:cNvSpPr>
          <p:nvPr>
            <p:ph type="body" sz="half" idx="2"/>
          </p:nvPr>
        </p:nvSpPr>
        <p:spPr>
          <a:xfrm>
            <a:off x="4688116" y="1343932"/>
            <a:ext cx="4038600" cy="4953000"/>
          </a:xfrm>
        </p:spPr>
        <p:txBody>
          <a:bodyPr/>
          <a:lstStyle/>
          <a:p>
            <a:pPr eaLnBrk="1" hangingPunct="1">
              <a:lnSpc>
                <a:spcPct val="90000"/>
              </a:lnSpc>
              <a:buNone/>
              <a:defRPr/>
            </a:pPr>
            <a:r>
              <a:rPr lang="es-ES" altLang="en-US" sz="2400" dirty="0">
                <a:solidFill>
                  <a:srgbClr val="FFFF99"/>
                </a:solidFill>
                <a:latin typeface="Comic Sans MS" panose="030F0702030302020204" pitchFamily="66" charset="0"/>
              </a:rPr>
              <a:t>El problema en cuestión era confiar en la promesa de Yahvé o confiar en la seguridad de la fertilidad de la tierra.</a:t>
            </a:r>
          </a:p>
          <a:p>
            <a:pPr eaLnBrk="1" hangingPunct="1">
              <a:lnSpc>
                <a:spcPct val="90000"/>
              </a:lnSpc>
              <a:buNone/>
              <a:defRPr/>
            </a:pPr>
            <a:r>
              <a:rPr lang="es-ES" altLang="en-US" sz="2400" dirty="0">
                <a:solidFill>
                  <a:srgbClr val="FFFF99"/>
                </a:solidFill>
                <a:latin typeface="Comic Sans MS" panose="030F0702030302020204" pitchFamily="66" charset="0"/>
              </a:rPr>
              <a:t>Lot "levantó los ojos" hacia Sodoma (13:10), mientras que Abram "levantó los ojos" solo a la promesa de </a:t>
            </a:r>
            <a:r>
              <a:rPr lang="es-ES" altLang="en-US" sz="2400" dirty="0" err="1">
                <a:solidFill>
                  <a:srgbClr val="FFFF99"/>
                </a:solidFill>
                <a:latin typeface="Comic Sans MS" panose="030F0702030302020204" pitchFamily="66" charset="0"/>
              </a:rPr>
              <a:t>Yahweh</a:t>
            </a:r>
            <a:r>
              <a:rPr lang="es-ES" altLang="en-US" sz="2400" dirty="0">
                <a:solidFill>
                  <a:srgbClr val="FFFF99"/>
                </a:solidFill>
                <a:latin typeface="Comic Sans MS" panose="030F0702030302020204" pitchFamily="66" charset="0"/>
              </a:rPr>
              <a:t> (13:14).</a:t>
            </a:r>
          </a:p>
          <a:p>
            <a:pPr eaLnBrk="1" hangingPunct="1">
              <a:lnSpc>
                <a:spcPct val="90000"/>
              </a:lnSpc>
              <a:buNone/>
              <a:defRPr/>
            </a:pPr>
            <a:r>
              <a:rPr lang="es-ES" altLang="en-US" sz="2400" dirty="0">
                <a:solidFill>
                  <a:srgbClr val="FFFF99"/>
                </a:solidFill>
                <a:latin typeface="Comic Sans MS" panose="030F0702030302020204" pitchFamily="66" charset="0"/>
              </a:rPr>
              <a:t>La dirección de Lot es el producto de la elección humana; La elección de Abram es de Dios.</a:t>
            </a:r>
            <a:endParaRPr lang="en-US" altLang="en-US" sz="2400" dirty="0">
              <a:solidFill>
                <a:srgbClr val="FFFF99"/>
              </a:solidFill>
              <a:latin typeface="Comic Sans MS" panose="030F0702030302020204" pitchFamily="66" charset="0"/>
            </a:endParaRPr>
          </a:p>
        </p:txBody>
      </p:sp>
      <p:pic>
        <p:nvPicPr>
          <p:cNvPr id="86020" name="Picture 6" descr="Nahal_Darga_aerial2,_tb_q010703[1]">
            <a:extLst>
              <a:ext uri="{FF2B5EF4-FFF2-40B4-BE49-F238E27FC236}">
                <a16:creationId xmlns:a16="http://schemas.microsoft.com/office/drawing/2014/main" id="{B5C20487-1B14-4327-85F3-5EE456CA06D5}"/>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1600200"/>
            <a:ext cx="4419600" cy="331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1" name="Text Box 7">
            <a:extLst>
              <a:ext uri="{FF2B5EF4-FFF2-40B4-BE49-F238E27FC236}">
                <a16:creationId xmlns:a16="http://schemas.microsoft.com/office/drawing/2014/main" id="{41C9ABF0-4842-4F1E-9D28-99229B4DC3B8}"/>
              </a:ext>
            </a:extLst>
          </p:cNvPr>
          <p:cNvSpPr txBox="1">
            <a:spLocks noChangeArrowheads="1"/>
          </p:cNvSpPr>
          <p:nvPr/>
        </p:nvSpPr>
        <p:spPr bwMode="auto">
          <a:xfrm>
            <a:off x="76200" y="4953000"/>
            <a:ext cx="4267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2000" dirty="0"/>
              <a:t>El </a:t>
            </a:r>
            <a:r>
              <a:rPr lang="es-ES" altLang="en-US" sz="2000" dirty="0" err="1"/>
              <a:t>Nahal</a:t>
            </a:r>
            <a:r>
              <a:rPr lang="es-ES" altLang="en-US" sz="2000" dirty="0"/>
              <a:t> </a:t>
            </a:r>
            <a:r>
              <a:rPr lang="es-ES" altLang="en-US" sz="2000" dirty="0" err="1"/>
              <a:t>Darga</a:t>
            </a:r>
            <a:r>
              <a:rPr lang="es-ES" altLang="en-US" sz="2000" dirty="0"/>
              <a:t> es el </a:t>
            </a:r>
            <a:r>
              <a:rPr lang="es-ES" altLang="en-US" sz="2000" dirty="0" err="1"/>
              <a:t>wadi</a:t>
            </a:r>
            <a:r>
              <a:rPr lang="es-ES" altLang="en-US" sz="2000" dirty="0"/>
              <a:t> más grande del desierto del norte de Judea (27 millas de largo y hasta 650 pies de profundidad). Esta fue la tierra que Abram aceptó.</a:t>
            </a:r>
            <a:endParaRPr lang="en-US" altLang="en-US" sz="2000" dirty="0"/>
          </a:p>
        </p:txBody>
      </p:sp>
      <p:sp>
        <p:nvSpPr>
          <p:cNvPr id="2" name="Slide Number Placeholder 1">
            <a:extLst>
              <a:ext uri="{FF2B5EF4-FFF2-40B4-BE49-F238E27FC236}">
                <a16:creationId xmlns:a16="http://schemas.microsoft.com/office/drawing/2014/main" id="{3D5FC6B2-08C4-4C7B-9850-AB2D465E2BEB}"/>
              </a:ext>
            </a:extLst>
          </p:cNvPr>
          <p:cNvSpPr>
            <a:spLocks noGrp="1"/>
          </p:cNvSpPr>
          <p:nvPr>
            <p:ph type="sldNum" sz="quarter" idx="12"/>
          </p:nvPr>
        </p:nvSpPr>
        <p:spPr/>
        <p:txBody>
          <a:bodyPr/>
          <a:lstStyle/>
          <a:p>
            <a:pPr>
              <a:defRPr/>
            </a:pPr>
            <a:fld id="{1682A3FF-9E05-4F2A-B91F-7D35872D737E}" type="slidenum">
              <a:rPr lang="en-US" altLang="en-US" smtClean="0"/>
              <a:pPr>
                <a:defRPr/>
              </a:pPr>
              <a:t>81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anim calcmode="lin" valueType="num">
                                      <p:cBhvr additive="base">
                                        <p:cTn id="7" dur="500" fill="hold"/>
                                        <p:tgtEl>
                                          <p:spTgt spid="2099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9925">
                                            <p:txEl>
                                              <p:pRg st="1" end="1"/>
                                            </p:txEl>
                                          </p:spTgt>
                                        </p:tgtEl>
                                        <p:attrNameLst>
                                          <p:attrName>style.visibility</p:attrName>
                                        </p:attrNameLst>
                                      </p:cBhvr>
                                      <p:to>
                                        <p:strVal val="visible"/>
                                      </p:to>
                                    </p:set>
                                    <p:anim calcmode="lin" valueType="num">
                                      <p:cBhvr additive="base">
                                        <p:cTn id="11" dur="500" fill="hold"/>
                                        <p:tgtEl>
                                          <p:spTgt spid="2099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992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9925">
                                            <p:txEl>
                                              <p:pRg st="2" end="2"/>
                                            </p:txEl>
                                          </p:spTgt>
                                        </p:tgtEl>
                                        <p:attrNameLst>
                                          <p:attrName>style.visibility</p:attrName>
                                        </p:attrNameLst>
                                      </p:cBhvr>
                                      <p:to>
                                        <p:strVal val="visible"/>
                                      </p:to>
                                    </p:set>
                                    <p:anim calcmode="lin" valueType="num">
                                      <p:cBhvr additive="base">
                                        <p:cTn id="15" dur="500" fill="hold"/>
                                        <p:tgtEl>
                                          <p:spTgt spid="20992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99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FC0A9209-B7CA-4883-A7C2-AF1ED29ECB5C}"/>
              </a:ext>
            </a:extLst>
          </p:cNvPr>
          <p:cNvSpPr>
            <a:spLocks noGrp="1" noChangeArrowheads="1"/>
          </p:cNvSpPr>
          <p:nvPr>
            <p:ph type="title"/>
          </p:nvPr>
        </p:nvSpPr>
        <p:spPr>
          <a:xfrm>
            <a:off x="457200" y="76200"/>
            <a:ext cx="8229600" cy="1139825"/>
          </a:xfrm>
        </p:spPr>
        <p:txBody>
          <a:bodyPr/>
          <a:lstStyle/>
          <a:p>
            <a:pPr eaLnBrk="1" hangingPunct="1">
              <a:defRPr/>
            </a:pPr>
            <a:r>
              <a:rPr lang="en-US" altLang="en-US" dirty="0">
                <a:solidFill>
                  <a:srgbClr val="FF6600"/>
                </a:solidFill>
                <a:latin typeface="+mn-lt"/>
              </a:rPr>
              <a:t>El </a:t>
            </a:r>
            <a:r>
              <a:rPr lang="en-US" altLang="en-US" dirty="0" err="1">
                <a:solidFill>
                  <a:srgbClr val="FF6600"/>
                </a:solidFill>
                <a:latin typeface="+mn-lt"/>
              </a:rPr>
              <a:t>Rescate</a:t>
            </a:r>
            <a:r>
              <a:rPr lang="en-US" altLang="en-US" dirty="0">
                <a:solidFill>
                  <a:srgbClr val="FF6600"/>
                </a:solidFill>
                <a:latin typeface="+mn-lt"/>
              </a:rPr>
              <a:t> de Lot </a:t>
            </a:r>
            <a:br>
              <a:rPr lang="en-US" altLang="en-US" dirty="0">
                <a:solidFill>
                  <a:srgbClr val="FF6600"/>
                </a:solidFill>
                <a:latin typeface="Alba" pitchFamily="2" charset="0"/>
              </a:rPr>
            </a:br>
            <a:r>
              <a:rPr lang="en-US" altLang="en-US" sz="2400" dirty="0">
                <a:solidFill>
                  <a:srgbClr val="FF9933"/>
                </a:solidFill>
              </a:rPr>
              <a:t>(14)</a:t>
            </a:r>
          </a:p>
        </p:txBody>
      </p:sp>
      <p:sp>
        <p:nvSpPr>
          <p:cNvPr id="214019" name="Rectangle 3">
            <a:extLst>
              <a:ext uri="{FF2B5EF4-FFF2-40B4-BE49-F238E27FC236}">
                <a16:creationId xmlns:a16="http://schemas.microsoft.com/office/drawing/2014/main" id="{8980D358-02CD-44F2-98D7-A128EFCDAEE3}"/>
              </a:ext>
            </a:extLst>
          </p:cNvPr>
          <p:cNvSpPr>
            <a:spLocks noGrp="1" noChangeArrowheads="1"/>
          </p:cNvSpPr>
          <p:nvPr>
            <p:ph type="body" idx="1"/>
          </p:nvPr>
        </p:nvSpPr>
        <p:spPr>
          <a:xfrm>
            <a:off x="381000" y="1143454"/>
            <a:ext cx="8305800" cy="5486400"/>
          </a:xfrm>
        </p:spPr>
        <p:txBody>
          <a:bodyPr/>
          <a:lstStyle/>
          <a:p>
            <a:pPr eaLnBrk="1" hangingPunct="1">
              <a:lnSpc>
                <a:spcPct val="90000"/>
              </a:lnSpc>
              <a:buNone/>
              <a:defRPr/>
            </a:pPr>
            <a:r>
              <a:rPr lang="es-ES" altLang="en-US" sz="2400" dirty="0">
                <a:solidFill>
                  <a:schemeClr val="hlink"/>
                </a:solidFill>
                <a:latin typeface="Comic Sans MS" panose="030F0702030302020204" pitchFamily="66" charset="0"/>
              </a:rPr>
              <a:t>Si bien los señores supremos Mesopotámicos no pueden vincularse claramente con ningún rey conocido, los nombres siguen el patrón de los nombres Memita, Hurrita, Elamita y Hitita.</a:t>
            </a:r>
          </a:p>
          <a:p>
            <a:pPr eaLnBrk="1" hangingPunct="1">
              <a:lnSpc>
                <a:spcPct val="90000"/>
              </a:lnSpc>
              <a:defRPr/>
            </a:pPr>
            <a:r>
              <a:rPr lang="en-US" altLang="en-US" sz="2400" i="1" dirty="0">
                <a:latin typeface="Comic Sans MS" panose="030F0702030302020204" pitchFamily="66" charset="0"/>
              </a:rPr>
              <a:t>La </a:t>
            </a:r>
            <a:r>
              <a:rPr lang="en-US" altLang="en-US" sz="2400" i="1" dirty="0" err="1">
                <a:latin typeface="Comic Sans MS" panose="030F0702030302020204" pitchFamily="66" charset="0"/>
              </a:rPr>
              <a:t>expresi</a:t>
            </a:r>
            <a:r>
              <a:rPr lang="en-US" altLang="en-US" sz="2400" i="1" dirty="0" err="1">
                <a:latin typeface="Arial Narrow" panose="020B0606020202030204" pitchFamily="34" charset="0"/>
              </a:rPr>
              <a:t>ó</a:t>
            </a:r>
            <a:r>
              <a:rPr lang="en-US" altLang="en-US" sz="2400" i="1" dirty="0" err="1">
                <a:latin typeface="Comic Sans MS" panose="030F0702030302020204" pitchFamily="66" charset="0"/>
              </a:rPr>
              <a:t>n</a:t>
            </a:r>
            <a:r>
              <a:rPr lang="en-US" altLang="en-US" sz="2400" i="1" dirty="0">
                <a:latin typeface="Comic Sans MS" panose="030F0702030302020204" pitchFamily="66" charset="0"/>
              </a:rPr>
              <a:t> </a:t>
            </a:r>
            <a:r>
              <a:rPr lang="en-US" altLang="en-US" sz="2400" dirty="0">
                <a:latin typeface="HebrewTh" pitchFamily="2" charset="0"/>
              </a:rPr>
              <a:t>Mr!b;xa-tyr9b; </a:t>
            </a:r>
            <a:r>
              <a:rPr lang="en-US" altLang="en-US" sz="2400" dirty="0" err="1">
                <a:latin typeface="HebrewTh" pitchFamily="2" charset="0"/>
              </a:rPr>
              <a:t>ylefEBa</a:t>
            </a:r>
            <a:r>
              <a:rPr lang="en-US" altLang="en-US" sz="2400" i="1" dirty="0">
                <a:latin typeface="Comic Sans MS" panose="030F0702030302020204" pitchFamily="66" charset="0"/>
              </a:rPr>
              <a:t> (= </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maestros del pacto de Abram, 14:13) significa que estos hombres eran confederados de Abram.</a:t>
            </a:r>
          </a:p>
          <a:p>
            <a:pPr eaLnBrk="1" hangingPunct="1">
              <a:lnSpc>
                <a:spcPct val="90000"/>
              </a:lnSpc>
              <a:defRPr/>
            </a:pPr>
            <a:r>
              <a:rPr lang="es-ES" altLang="en-US" sz="2400" i="1" dirty="0">
                <a:latin typeface="Comic Sans MS" panose="030F0702030302020204" pitchFamily="66" charset="0"/>
              </a:rPr>
              <a:t>La expresión "Abram, el Hebreo" es un término generalmente utilizado por los extranjeros. Si se va a vincular con el término </a:t>
            </a:r>
            <a:r>
              <a:rPr lang="es-ES" altLang="en-US" sz="2400" i="1" dirty="0" err="1">
                <a:latin typeface="Comic Sans MS" panose="030F0702030302020204" pitchFamily="66" charset="0"/>
              </a:rPr>
              <a:t>Hapiru</a:t>
            </a:r>
            <a:r>
              <a:rPr lang="es-ES" altLang="en-US" sz="2400" i="1" dirty="0">
                <a:latin typeface="Comic Sans MS" panose="030F0702030302020204" pitchFamily="66" charset="0"/>
              </a:rPr>
              <a:t> (que se debate), es un término peyorativo que se aproxima más o menos a un "renegado" o "proscrito".</a:t>
            </a:r>
          </a:p>
          <a:p>
            <a:pPr eaLnBrk="1" hangingPunct="1">
              <a:lnSpc>
                <a:spcPct val="90000"/>
              </a:lnSpc>
              <a:defRPr/>
            </a:pPr>
            <a:r>
              <a:rPr lang="en-US" altLang="en-US" sz="2400" i="1" dirty="0">
                <a:latin typeface="Comic Sans MS" panose="030F0702030302020204" pitchFamily="66" charset="0"/>
              </a:rPr>
              <a:t>El </a:t>
            </a:r>
            <a:r>
              <a:rPr lang="en-US" altLang="en-US" sz="2400" i="1" dirty="0" err="1">
                <a:latin typeface="Comic Sans MS" panose="030F0702030302020204" pitchFamily="66" charset="0"/>
              </a:rPr>
              <a:t>nombre</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divino</a:t>
            </a:r>
            <a:r>
              <a:rPr lang="en-US" altLang="en-US" sz="2400" i="1" dirty="0">
                <a:latin typeface="Comic Sans MS" panose="030F0702030302020204" pitchFamily="66" charset="0"/>
              </a:rPr>
              <a:t> </a:t>
            </a:r>
            <a:r>
              <a:rPr lang="en-US" altLang="en-US" sz="2400" dirty="0" err="1">
                <a:latin typeface="HebrewTh" pitchFamily="2" charset="0"/>
              </a:rPr>
              <a:t>NOyl;f</a:t>
            </a:r>
            <a:r>
              <a:rPr lang="en-US" altLang="en-US" sz="2400" dirty="0">
                <a:latin typeface="HebrewTh" pitchFamily="2" charset="0"/>
              </a:rPr>
              <a:t>, </a:t>
            </a:r>
            <a:r>
              <a:rPr lang="en-US" altLang="en-US" sz="2400" dirty="0" err="1">
                <a:latin typeface="HebrewTh" pitchFamily="2" charset="0"/>
              </a:rPr>
              <a:t>lxe</a:t>
            </a:r>
            <a:r>
              <a:rPr lang="en-US" altLang="en-US" sz="2400" i="1" dirty="0">
                <a:latin typeface="Comic Sans MS" panose="030F0702030302020204" pitchFamily="66" charset="0"/>
              </a:rPr>
              <a:t> (= Dios </a:t>
            </a:r>
            <a:r>
              <a:rPr lang="en-US" altLang="en-US" sz="2400" i="1" dirty="0" err="1">
                <a:latin typeface="Comic Sans MS" panose="030F0702030302020204" pitchFamily="66" charset="0"/>
              </a:rPr>
              <a:t>más</a:t>
            </a:r>
            <a:r>
              <a:rPr lang="en-US" altLang="en-US" sz="2400" i="1" dirty="0">
                <a:latin typeface="Comic Sans MS" panose="030F0702030302020204" pitchFamily="66" charset="0"/>
              </a:rPr>
              <a:t> alto) </a:t>
            </a:r>
            <a:r>
              <a:rPr lang="es-ES" altLang="en-US" sz="2400" i="1" dirty="0">
                <a:latin typeface="Comic Sans MS" panose="030F0702030302020204" pitchFamily="66" charset="0"/>
              </a:rPr>
              <a:t>es un compuesto El es el nombre común de Dios en la ACO, mientras que </a:t>
            </a:r>
            <a:r>
              <a:rPr lang="es-ES" altLang="en-US" sz="2400" i="1" dirty="0" err="1">
                <a:latin typeface="Comic Sans MS" panose="030F0702030302020204" pitchFamily="66" charset="0"/>
              </a:rPr>
              <a:t>Elyon</a:t>
            </a:r>
            <a:r>
              <a:rPr lang="es-ES" altLang="en-US" sz="2400" i="1" dirty="0">
                <a:latin typeface="Comic Sans MS" panose="030F0702030302020204" pitchFamily="66" charset="0"/>
              </a:rPr>
              <a:t> está atestiguada en textos Ugaríticos y Fenicios también.</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EE9E0D4C-653E-401D-8E0B-F64CFF6B68F0}"/>
              </a:ext>
            </a:extLst>
          </p:cNvPr>
          <p:cNvSpPr>
            <a:spLocks noGrp="1"/>
          </p:cNvSpPr>
          <p:nvPr>
            <p:ph type="sldNum" sz="quarter" idx="12"/>
          </p:nvPr>
        </p:nvSpPr>
        <p:spPr/>
        <p:txBody>
          <a:bodyPr/>
          <a:lstStyle/>
          <a:p>
            <a:pPr>
              <a:defRPr/>
            </a:pPr>
            <a:fld id="{D72477E5-D9CE-4299-B2A2-1AFD98F8BD64}" type="slidenum">
              <a:rPr lang="en-US" altLang="en-US" smtClean="0"/>
              <a:pPr>
                <a:defRPr/>
              </a:pPr>
              <a:t>82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4019">
                                            <p:txEl>
                                              <p:pRg st="2" end="2"/>
                                            </p:txEl>
                                          </p:spTgt>
                                        </p:tgtEl>
                                        <p:attrNameLst>
                                          <p:attrName>style.visibility</p:attrName>
                                        </p:attrNameLst>
                                      </p:cBhvr>
                                      <p:to>
                                        <p:strVal val="visible"/>
                                      </p:to>
                                    </p:set>
                                    <p:anim calcmode="lin" valueType="num">
                                      <p:cBhvr additive="base">
                                        <p:cTn id="19"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4019">
                                            <p:txEl>
                                              <p:pRg st="3" end="3"/>
                                            </p:txEl>
                                          </p:spTgt>
                                        </p:tgtEl>
                                        <p:attrNameLst>
                                          <p:attrName>style.visibility</p:attrName>
                                        </p:attrNameLst>
                                      </p:cBhvr>
                                      <p:to>
                                        <p:strVal val="visible"/>
                                      </p:to>
                                    </p:set>
                                    <p:anim calcmode="lin" valueType="num">
                                      <p:cBhvr additive="base">
                                        <p:cTn id="25"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4019">
                                            <p:txEl>
                                              <p:pRg st="4" end="4"/>
                                            </p:txEl>
                                          </p:spTgt>
                                        </p:tgtEl>
                                        <p:attrNameLst>
                                          <p:attrName>style.visibility</p:attrName>
                                        </p:attrNameLst>
                                      </p:cBhvr>
                                      <p:to>
                                        <p:strVal val="visible"/>
                                      </p:to>
                                    </p:set>
                                    <p:anim calcmode="lin" valueType="num">
                                      <p:cBhvr additive="base">
                                        <p:cTn id="31"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FCFB4947-E90E-49A2-8323-FDCE036974C4}"/>
              </a:ext>
            </a:extLst>
          </p:cNvPr>
          <p:cNvSpPr>
            <a:spLocks noGrp="1" noChangeArrowheads="1"/>
          </p:cNvSpPr>
          <p:nvPr>
            <p:ph type="title"/>
          </p:nvPr>
        </p:nvSpPr>
        <p:spPr/>
        <p:txBody>
          <a:bodyPr/>
          <a:lstStyle/>
          <a:p>
            <a:pPr eaLnBrk="1" hangingPunct="1">
              <a:defRPr/>
            </a:pPr>
            <a:r>
              <a:rPr lang="en-US" altLang="en-US" dirty="0" err="1">
                <a:solidFill>
                  <a:srgbClr val="FF6600"/>
                </a:solidFill>
                <a:latin typeface="+mn-lt"/>
              </a:rPr>
              <a:t>Melquisedec</a:t>
            </a:r>
            <a:r>
              <a:rPr lang="en-US" altLang="en-US" dirty="0">
                <a:solidFill>
                  <a:srgbClr val="FF6600"/>
                </a:solidFill>
                <a:latin typeface="+mn-lt"/>
              </a:rPr>
              <a:t> de Salem</a:t>
            </a:r>
          </a:p>
        </p:txBody>
      </p:sp>
      <p:sp>
        <p:nvSpPr>
          <p:cNvPr id="215043" name="Rectangle 3">
            <a:extLst>
              <a:ext uri="{FF2B5EF4-FFF2-40B4-BE49-F238E27FC236}">
                <a16:creationId xmlns:a16="http://schemas.microsoft.com/office/drawing/2014/main" id="{089E99C6-5751-4DCD-8F77-1DCF949B9A25}"/>
              </a:ext>
            </a:extLst>
          </p:cNvPr>
          <p:cNvSpPr>
            <a:spLocks noGrp="1" noChangeArrowheads="1"/>
          </p:cNvSpPr>
          <p:nvPr>
            <p:ph type="body" idx="1"/>
          </p:nvPr>
        </p:nvSpPr>
        <p:spPr>
          <a:xfrm>
            <a:off x="457200" y="1295400"/>
            <a:ext cx="8229600" cy="5257800"/>
          </a:xfrm>
        </p:spPr>
        <p:txBody>
          <a:bodyPr/>
          <a:lstStyle/>
          <a:p>
            <a:pPr eaLnBrk="1" hangingPunct="1">
              <a:lnSpc>
                <a:spcPct val="90000"/>
              </a:lnSpc>
              <a:buNone/>
              <a:defRPr/>
            </a:pPr>
            <a:r>
              <a:rPr lang="en-US" altLang="en-US" sz="2400" dirty="0">
                <a:solidFill>
                  <a:schemeClr val="hlink"/>
                </a:solidFill>
                <a:latin typeface="Comic Sans MS" panose="030F0702030302020204" pitchFamily="66" charset="0"/>
              </a:rPr>
              <a:t>Salem </a:t>
            </a:r>
            <a:r>
              <a:rPr lang="es-ES" altLang="en-US" sz="2400" dirty="0">
                <a:solidFill>
                  <a:schemeClr val="hlink"/>
                </a:solidFill>
                <a:latin typeface="Comic Sans MS" panose="030F0702030302020204" pitchFamily="66" charset="0"/>
              </a:rPr>
              <a:t>está directamente relacionado con el monte </a:t>
            </a:r>
            <a:r>
              <a:rPr lang="es-ES" altLang="en-US" sz="2400" dirty="0" err="1">
                <a:solidFill>
                  <a:schemeClr val="hlink"/>
                </a:solidFill>
                <a:latin typeface="Comic Sans MS" panose="030F0702030302020204" pitchFamily="66" charset="0"/>
              </a:rPr>
              <a:t>Sión</a:t>
            </a:r>
            <a:r>
              <a:rPr lang="es-ES" altLang="en-US" sz="2400" dirty="0">
                <a:solidFill>
                  <a:schemeClr val="hlink"/>
                </a:solidFill>
                <a:latin typeface="Comic Sans MS" panose="030F0702030302020204" pitchFamily="66" charset="0"/>
              </a:rPr>
              <a:t> en Jerusalén </a:t>
            </a:r>
            <a:r>
              <a:rPr lang="en-US" altLang="en-US" sz="2400" dirty="0">
                <a:solidFill>
                  <a:schemeClr val="hlink"/>
                </a:solidFill>
                <a:latin typeface="Comic Sans MS" panose="030F0702030302020204" pitchFamily="66" charset="0"/>
              </a:rPr>
              <a:t>(cf. Ps. 76:2). </a:t>
            </a:r>
            <a:r>
              <a:rPr lang="es-ES" altLang="en-US" sz="2400" dirty="0">
                <a:solidFill>
                  <a:schemeClr val="hlink"/>
                </a:solidFill>
                <a:latin typeface="Comic Sans MS" panose="030F0702030302020204" pitchFamily="66" charset="0"/>
              </a:rPr>
              <a:t>En los </a:t>
            </a:r>
            <a:r>
              <a:rPr lang="es-ES" altLang="en-US" sz="2400" dirty="0" err="1">
                <a:solidFill>
                  <a:schemeClr val="hlink"/>
                </a:solidFill>
                <a:latin typeface="Comic Sans MS" panose="030F0702030302020204" pitchFamily="66" charset="0"/>
              </a:rPr>
              <a:t>Targums</a:t>
            </a:r>
            <a:r>
              <a:rPr lang="es-ES" altLang="en-US" sz="2400" dirty="0">
                <a:solidFill>
                  <a:schemeClr val="hlink"/>
                </a:solidFill>
                <a:latin typeface="Comic Sans MS" panose="030F0702030302020204" pitchFamily="66" charset="0"/>
              </a:rPr>
              <a:t>, Ge. 14:18 es glosado como "Jerusalén".</a:t>
            </a:r>
            <a:endParaRPr lang="es-ES" altLang="en-US" sz="20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El nombre Melquisedec (= mi rey es justo) es un nombre real Cananeo típico y similar a un rey posterior de Jerusalén, </a:t>
            </a:r>
            <a:r>
              <a:rPr lang="es-ES" altLang="en-US" sz="2400" i="1" dirty="0" err="1">
                <a:latin typeface="Comic Sans MS" panose="030F0702030302020204" pitchFamily="66" charset="0"/>
              </a:rPr>
              <a:t>Adonisedec</a:t>
            </a:r>
            <a:r>
              <a:rPr lang="es-ES" altLang="en-US" sz="2400" i="1" dirty="0">
                <a:latin typeface="Comic Sans MS" panose="030F0702030302020204" pitchFamily="66" charset="0"/>
              </a:rPr>
              <a:t> (= mi señor es justo, véase Jos. 10: 1).</a:t>
            </a:r>
          </a:p>
          <a:p>
            <a:pPr eaLnBrk="1" hangingPunct="1">
              <a:lnSpc>
                <a:spcPct val="90000"/>
              </a:lnSpc>
              <a:defRPr/>
            </a:pPr>
            <a:r>
              <a:rPr lang="es-ES" altLang="en-US" sz="2400" i="1" dirty="0">
                <a:latin typeface="Comic Sans MS" panose="030F0702030302020204" pitchFamily="66" charset="0"/>
              </a:rPr>
              <a:t>La noción de que Melquisedec pudo haber sido una encarnación previa de Cristo se basa en Hebreos 7: 2-3, pero esta especulación es poco probable, ya que él era "como" el Hijo de Dios en lugar de "ser" el Hijo de Dios.</a:t>
            </a:r>
          </a:p>
          <a:p>
            <a:pPr eaLnBrk="1" hangingPunct="1">
              <a:lnSpc>
                <a:spcPct val="90000"/>
              </a:lnSpc>
              <a:defRPr/>
            </a:pPr>
            <a:r>
              <a:rPr lang="es-ES" altLang="en-US" sz="2400" i="1" dirty="0">
                <a:latin typeface="Comic Sans MS" panose="030F0702030302020204" pitchFamily="66" charset="0"/>
              </a:rPr>
              <a:t>Que Abram pagó diezmos con el botín de la guerra no es sorprendente, ya que el diezmo era conocido en todo el antiguo Cercano Oriente.</a:t>
            </a:r>
            <a:endParaRPr lang="en-US" altLang="en-US" sz="2800"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53CBB28D-FC58-446D-BDCD-0F0D4B5E27BD}"/>
              </a:ext>
            </a:extLst>
          </p:cNvPr>
          <p:cNvSpPr>
            <a:spLocks noGrp="1"/>
          </p:cNvSpPr>
          <p:nvPr>
            <p:ph type="sldNum" sz="quarter" idx="12"/>
          </p:nvPr>
        </p:nvSpPr>
        <p:spPr/>
        <p:txBody>
          <a:bodyPr/>
          <a:lstStyle/>
          <a:p>
            <a:pPr>
              <a:defRPr/>
            </a:pPr>
            <a:fld id="{64D3281A-773C-4557-91E4-71385DA840AA}" type="slidenum">
              <a:rPr lang="en-US" altLang="en-US" smtClean="0"/>
              <a:pPr>
                <a:defRPr/>
              </a:pPr>
              <a:t>83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p:cTn id="7" dur="500" fill="hold"/>
                                        <p:tgtEl>
                                          <p:spTgt spid="215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EE97A96C-7F39-4DD3-96A7-479036DB1A3D}"/>
              </a:ext>
            </a:extLst>
          </p:cNvPr>
          <p:cNvSpPr>
            <a:spLocks noGrp="1" noChangeArrowheads="1"/>
          </p:cNvSpPr>
          <p:nvPr>
            <p:ph type="title"/>
          </p:nvPr>
        </p:nvSpPr>
        <p:spPr/>
        <p:txBody>
          <a:bodyPr/>
          <a:lstStyle/>
          <a:p>
            <a:pPr eaLnBrk="1" hangingPunct="1">
              <a:defRPr/>
            </a:pPr>
            <a:r>
              <a:rPr lang="en-US" altLang="en-US" dirty="0">
                <a:solidFill>
                  <a:srgbClr val="FF6600"/>
                </a:solidFill>
                <a:latin typeface="+mn-lt"/>
              </a:rPr>
              <a:t>El </a:t>
            </a:r>
            <a:r>
              <a:rPr lang="en-US" altLang="en-US" dirty="0" err="1">
                <a:solidFill>
                  <a:srgbClr val="FF6600"/>
                </a:solidFill>
                <a:latin typeface="+mn-lt"/>
              </a:rPr>
              <a:t>Pacto</a:t>
            </a:r>
            <a:r>
              <a:rPr lang="en-US" altLang="en-US" dirty="0">
                <a:solidFill>
                  <a:srgbClr val="FF6600"/>
                </a:solidFill>
                <a:latin typeface="+mn-lt"/>
              </a:rPr>
              <a:t> </a:t>
            </a:r>
            <a:r>
              <a:rPr lang="en-US" altLang="en-US" dirty="0" err="1">
                <a:solidFill>
                  <a:srgbClr val="FF6600"/>
                </a:solidFill>
                <a:latin typeface="+mn-lt"/>
              </a:rPr>
              <a:t>Ratificado</a:t>
            </a:r>
            <a:br>
              <a:rPr lang="en-US" altLang="en-US" sz="4000" dirty="0"/>
            </a:br>
            <a:r>
              <a:rPr lang="en-US" altLang="en-US" sz="2400" dirty="0">
                <a:solidFill>
                  <a:srgbClr val="FF9933"/>
                </a:solidFill>
              </a:rPr>
              <a:t>(15)</a:t>
            </a:r>
          </a:p>
        </p:txBody>
      </p:sp>
      <p:sp>
        <p:nvSpPr>
          <p:cNvPr id="216067" name="Rectangle 3">
            <a:extLst>
              <a:ext uri="{FF2B5EF4-FFF2-40B4-BE49-F238E27FC236}">
                <a16:creationId xmlns:a16="http://schemas.microsoft.com/office/drawing/2014/main" id="{FFF237CD-C570-4321-AC4C-CD997D2A4D8D}"/>
              </a:ext>
            </a:extLst>
          </p:cNvPr>
          <p:cNvSpPr>
            <a:spLocks noGrp="1" noChangeArrowheads="1"/>
          </p:cNvSpPr>
          <p:nvPr>
            <p:ph type="body" idx="1"/>
          </p:nvPr>
        </p:nvSpPr>
        <p:spPr/>
        <p:txBody>
          <a:bodyPr/>
          <a:lstStyle/>
          <a:p>
            <a:pPr eaLnBrk="1" hangingPunct="1">
              <a:buNone/>
              <a:defRPr/>
            </a:pPr>
            <a:r>
              <a:rPr lang="es-ES" altLang="en-US" sz="2800" dirty="0">
                <a:solidFill>
                  <a:schemeClr val="hlink"/>
                </a:solidFill>
                <a:latin typeface="Comic Sans MS" panose="030F0702030302020204" pitchFamily="66" charset="0"/>
              </a:rPr>
              <a:t>La ocasión de la ratificación del pacto fue la sugerencia de Abram de que podría tener un heredero por adopción de esclavos.</a:t>
            </a:r>
          </a:p>
          <a:p>
            <a:pPr eaLnBrk="1" hangingPunct="1">
              <a:defRPr/>
            </a:pPr>
            <a:r>
              <a:rPr lang="es-ES" altLang="en-US" sz="2400" i="1" dirty="0">
                <a:latin typeface="Comic Sans MS" panose="030F0702030302020204" pitchFamily="66" charset="0"/>
              </a:rPr>
              <a:t>Tal acción realmente amenazó el pacto, ya que Dios pretendía que Abram tuviera un heredero "de su propio cuerpo".</a:t>
            </a:r>
          </a:p>
          <a:p>
            <a:pPr eaLnBrk="1" hangingPunct="1">
              <a:defRPr/>
            </a:pPr>
            <a:r>
              <a:rPr lang="es-ES" altLang="en-US" sz="2400" i="1" dirty="0">
                <a:latin typeface="Comic Sans MS" panose="030F0702030302020204" pitchFamily="66" charset="0"/>
              </a:rPr>
              <a:t>La fe de Abram en la promesa de Dios fue "acreditada a él como justicia" (15: 6), un pasaje citado en el NT para mostrar que la fe no es un mérito supremo sino una disposición para confiar en las promesas de Dios (cf. Ro. 4: 3; Ga 3: 6).</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C83D6B88-02E6-49DF-90E1-BB72BD00B84C}"/>
              </a:ext>
            </a:extLst>
          </p:cNvPr>
          <p:cNvSpPr>
            <a:spLocks noGrp="1"/>
          </p:cNvSpPr>
          <p:nvPr>
            <p:ph type="sldNum" sz="quarter" idx="12"/>
          </p:nvPr>
        </p:nvSpPr>
        <p:spPr/>
        <p:txBody>
          <a:bodyPr/>
          <a:lstStyle/>
          <a:p>
            <a:pPr>
              <a:defRPr/>
            </a:pPr>
            <a:fld id="{A94D39DD-7406-4AF3-AD51-2FFB0DEBC81C}" type="slidenum">
              <a:rPr lang="en-US" altLang="en-US" smtClean="0"/>
              <a:pPr>
                <a:defRPr/>
              </a:pPr>
              <a:t>84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A4802B42-E9A6-4374-ACC6-61C345E41E02}"/>
              </a:ext>
            </a:extLst>
          </p:cNvPr>
          <p:cNvSpPr>
            <a:spLocks noGrp="1" noChangeArrowheads="1"/>
          </p:cNvSpPr>
          <p:nvPr>
            <p:ph type="title"/>
          </p:nvPr>
        </p:nvSpPr>
        <p:spPr>
          <a:xfrm>
            <a:off x="119743" y="47172"/>
            <a:ext cx="4724400" cy="562428"/>
          </a:xfrm>
        </p:spPr>
        <p:txBody>
          <a:bodyPr/>
          <a:lstStyle/>
          <a:p>
            <a:pPr eaLnBrk="1" hangingPunct="1">
              <a:defRPr/>
            </a:pPr>
            <a:r>
              <a:rPr lang="en-US" altLang="en-US" sz="3600" dirty="0" err="1">
                <a:solidFill>
                  <a:srgbClr val="FF6600"/>
                </a:solidFill>
                <a:latin typeface="+mn-lt"/>
              </a:rPr>
              <a:t>Adopción</a:t>
            </a:r>
            <a:r>
              <a:rPr lang="en-US" altLang="en-US" sz="3600" dirty="0">
                <a:solidFill>
                  <a:srgbClr val="FF6600"/>
                </a:solidFill>
                <a:latin typeface="+mn-lt"/>
              </a:rPr>
              <a:t> de </a:t>
            </a:r>
            <a:r>
              <a:rPr lang="en-US" altLang="en-US" sz="3600" dirty="0" err="1">
                <a:solidFill>
                  <a:srgbClr val="FF6600"/>
                </a:solidFill>
                <a:latin typeface="+mn-lt"/>
              </a:rPr>
              <a:t>Esclavos</a:t>
            </a:r>
            <a:endParaRPr lang="en-US" altLang="en-US" sz="3600" dirty="0">
              <a:solidFill>
                <a:srgbClr val="FF6600"/>
              </a:solidFill>
              <a:latin typeface="+mn-lt"/>
            </a:endParaRPr>
          </a:p>
        </p:txBody>
      </p:sp>
      <p:sp>
        <p:nvSpPr>
          <p:cNvPr id="218115" name="Rectangle 3">
            <a:extLst>
              <a:ext uri="{FF2B5EF4-FFF2-40B4-BE49-F238E27FC236}">
                <a16:creationId xmlns:a16="http://schemas.microsoft.com/office/drawing/2014/main" id="{87904880-D7E2-45D0-AD51-22C9E6A29567}"/>
              </a:ext>
            </a:extLst>
          </p:cNvPr>
          <p:cNvSpPr>
            <a:spLocks noGrp="1" noChangeArrowheads="1"/>
          </p:cNvSpPr>
          <p:nvPr>
            <p:ph type="body" sz="half" idx="1"/>
          </p:nvPr>
        </p:nvSpPr>
        <p:spPr>
          <a:xfrm>
            <a:off x="152400" y="620486"/>
            <a:ext cx="4724400" cy="5562600"/>
          </a:xfrm>
        </p:spPr>
        <p:txBody>
          <a:bodyPr/>
          <a:lstStyle/>
          <a:p>
            <a:pPr eaLnBrk="1" hangingPunct="1">
              <a:lnSpc>
                <a:spcPct val="80000"/>
              </a:lnSpc>
              <a:buNone/>
              <a:defRPr/>
            </a:pPr>
            <a:r>
              <a:rPr lang="es-ES" altLang="en-US" sz="2800" dirty="0">
                <a:solidFill>
                  <a:schemeClr val="hlink"/>
                </a:solidFill>
                <a:latin typeface="Comic Sans MS" panose="030F0702030302020204" pitchFamily="66" charset="0"/>
              </a:rPr>
              <a:t>Los códigos de derecho familiar de </a:t>
            </a:r>
            <a:r>
              <a:rPr lang="es-ES" altLang="en-US" sz="2800" dirty="0" err="1">
                <a:solidFill>
                  <a:schemeClr val="hlink"/>
                </a:solidFill>
                <a:latin typeface="Comic Sans MS" panose="030F0702030302020204" pitchFamily="66" charset="0"/>
              </a:rPr>
              <a:t>Hurrian</a:t>
            </a:r>
            <a:r>
              <a:rPr lang="es-ES" altLang="en-US" sz="2800" dirty="0">
                <a:solidFill>
                  <a:schemeClr val="hlink"/>
                </a:solidFill>
                <a:latin typeface="Comic Sans MS" panose="030F0702030302020204" pitchFamily="66" charset="0"/>
              </a:rPr>
              <a:t> estipulaban dos tipos de herederos, directo e indirecto. Harán, una ciudad Hurrita, tenía vínculos claros con los patriarcas.</a:t>
            </a:r>
            <a:r>
              <a:rPr lang="en-US" altLang="en-US" sz="2800" dirty="0">
                <a:solidFill>
                  <a:schemeClr val="hlink"/>
                </a:solidFill>
                <a:latin typeface="Comic Sans MS" panose="030F0702030302020204" pitchFamily="66" charset="0"/>
              </a:rPr>
              <a:t>.</a:t>
            </a:r>
            <a:endParaRPr lang="en-US" altLang="en-US" sz="2000" i="1" dirty="0">
              <a:latin typeface="Comic Sans MS" panose="030F0702030302020204" pitchFamily="66" charset="0"/>
            </a:endParaRPr>
          </a:p>
          <a:p>
            <a:pPr eaLnBrk="1" hangingPunct="1">
              <a:lnSpc>
                <a:spcPct val="80000"/>
              </a:lnSpc>
              <a:defRPr/>
            </a:pPr>
            <a:r>
              <a:rPr lang="es-ES" altLang="en-US" sz="2400" i="1" dirty="0">
                <a:latin typeface="Comic Sans MS" panose="030F0702030302020204" pitchFamily="66" charset="0"/>
              </a:rPr>
              <a:t>Se adoptaron herederos indirectos para garantizar un entierro adecuado en ausencia de un heredero directo.</a:t>
            </a:r>
          </a:p>
          <a:p>
            <a:pPr eaLnBrk="1" hangingPunct="1">
              <a:lnSpc>
                <a:spcPct val="80000"/>
              </a:lnSpc>
              <a:defRPr/>
            </a:pPr>
            <a:r>
              <a:rPr lang="es-ES" altLang="en-US" sz="2400" i="1" dirty="0">
                <a:latin typeface="Comic Sans MS" panose="030F0702030302020204" pitchFamily="66" charset="0"/>
              </a:rPr>
              <a:t>Los herederos indirectos, sin embargo, deben dar lugar a un verdadero hijo nacido más tarde.</a:t>
            </a:r>
          </a:p>
          <a:p>
            <a:pPr eaLnBrk="1" hangingPunct="1">
              <a:lnSpc>
                <a:spcPct val="80000"/>
              </a:lnSpc>
              <a:defRPr/>
            </a:pPr>
            <a:r>
              <a:rPr lang="es-ES" altLang="en-US" sz="2400" i="1" dirty="0">
                <a:latin typeface="Comic Sans MS" panose="030F0702030302020204" pitchFamily="66" charset="0"/>
              </a:rPr>
              <a:t>Aquí, Dios le prometió a Abram un heredero directo.</a:t>
            </a:r>
            <a:endParaRPr lang="en-US" altLang="en-US" sz="2400" i="1" dirty="0">
              <a:latin typeface="Comic Sans MS" panose="030F0702030302020204" pitchFamily="66" charset="0"/>
            </a:endParaRPr>
          </a:p>
        </p:txBody>
      </p:sp>
      <p:pic>
        <p:nvPicPr>
          <p:cNvPr id="218117" name="Picture 5" descr="nuzitablet[1]">
            <a:extLst>
              <a:ext uri="{FF2B5EF4-FFF2-40B4-BE49-F238E27FC236}">
                <a16:creationId xmlns:a16="http://schemas.microsoft.com/office/drawing/2014/main" id="{18DA9FD6-A907-4925-AC22-350EE6460C98}"/>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029200" y="152400"/>
            <a:ext cx="39624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8119" name="Text Box 7">
            <a:extLst>
              <a:ext uri="{FF2B5EF4-FFF2-40B4-BE49-F238E27FC236}">
                <a16:creationId xmlns:a16="http://schemas.microsoft.com/office/drawing/2014/main" id="{0CFCA1E1-98F6-498A-B63B-3996C9BBE2A0}"/>
              </a:ext>
            </a:extLst>
          </p:cNvPr>
          <p:cNvSpPr txBox="1">
            <a:spLocks noChangeArrowheads="1"/>
          </p:cNvSpPr>
          <p:nvPr/>
        </p:nvSpPr>
        <p:spPr bwMode="auto">
          <a:xfrm>
            <a:off x="5029200" y="3505200"/>
            <a:ext cx="396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hlink"/>
              </a:buClr>
              <a:buSzPct val="75000"/>
              <a:buFont typeface="Wingdings" panose="05000000000000000000" pitchFamily="2" charset="2"/>
              <a:buNone/>
              <a:defRPr/>
            </a:pPr>
            <a:r>
              <a:rPr lang="es-ES" altLang="en-US" sz="2400" dirty="0">
                <a:solidFill>
                  <a:schemeClr val="hlink"/>
                </a:solidFill>
                <a:effectLst>
                  <a:outerShdw blurRad="38100" dist="38100" dir="2700000" algn="tl">
                    <a:srgbClr val="000000"/>
                  </a:outerShdw>
                </a:effectLst>
              </a:rPr>
              <a:t>Se excavaron unas 3.500 tabletas de </a:t>
            </a:r>
            <a:r>
              <a:rPr lang="es-ES" altLang="en-US" sz="2400" dirty="0" err="1">
                <a:solidFill>
                  <a:schemeClr val="hlink"/>
                </a:solidFill>
                <a:effectLst>
                  <a:outerShdw blurRad="38100" dist="38100" dir="2700000" algn="tl">
                    <a:srgbClr val="000000"/>
                  </a:outerShdw>
                </a:effectLst>
              </a:rPr>
              <a:t>Nuzi</a:t>
            </a:r>
            <a:r>
              <a:rPr lang="es-ES" altLang="en-US" sz="2400" dirty="0">
                <a:solidFill>
                  <a:schemeClr val="hlink"/>
                </a:solidFill>
                <a:effectLst>
                  <a:outerShdw blurRad="38100" dist="38100" dir="2700000" algn="tl">
                    <a:srgbClr val="000000"/>
                  </a:outerShdw>
                </a:effectLst>
              </a:rPr>
              <a:t>, una antigua ciudad Hurrita al este del río Tigris (mediados del segundo milenio antes de Cristo). El archivo demuestra rasgos sociales, económicos y legales comunes con las narrativas patriarcales.</a:t>
            </a:r>
            <a:endParaRPr lang="en-US" altLang="en-US" sz="2400" dirty="0"/>
          </a:p>
        </p:txBody>
      </p:sp>
      <p:sp>
        <p:nvSpPr>
          <p:cNvPr id="2" name="Slide Number Placeholder 1">
            <a:extLst>
              <a:ext uri="{FF2B5EF4-FFF2-40B4-BE49-F238E27FC236}">
                <a16:creationId xmlns:a16="http://schemas.microsoft.com/office/drawing/2014/main" id="{B9B41F29-41A9-4F1D-B33A-3216358B9F6E}"/>
              </a:ext>
            </a:extLst>
          </p:cNvPr>
          <p:cNvSpPr>
            <a:spLocks noGrp="1"/>
          </p:cNvSpPr>
          <p:nvPr>
            <p:ph type="sldNum" sz="quarter" idx="12"/>
          </p:nvPr>
        </p:nvSpPr>
        <p:spPr/>
        <p:txBody>
          <a:bodyPr/>
          <a:lstStyle/>
          <a:p>
            <a:pPr>
              <a:defRPr/>
            </a:pPr>
            <a:fld id="{C6F2C6A5-127B-40CD-8B3C-5A1479E78A31}" type="slidenum">
              <a:rPr lang="en-US" altLang="en-US" smtClean="0"/>
              <a:pPr>
                <a:defRPr/>
              </a:pPr>
              <a:t>85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 calcmode="lin" valueType="num">
                                      <p:cBhvr>
                                        <p:cTn id="7" dur="500" fill="hold"/>
                                        <p:tgtEl>
                                          <p:spTgt spid="218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8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18117"/>
                                        </p:tgtEl>
                                        <p:attrNameLst>
                                          <p:attrName>style.visibility</p:attrName>
                                        </p:attrNameLst>
                                      </p:cBhvr>
                                      <p:to>
                                        <p:strVal val="visible"/>
                                      </p:to>
                                    </p:set>
                                    <p:animEffect transition="in" filter="dissolve">
                                      <p:cBhvr>
                                        <p:cTn id="13" dur="500"/>
                                        <p:tgtEl>
                                          <p:spTgt spid="218117"/>
                                        </p:tgtEl>
                                      </p:cBhvr>
                                    </p:animEffect>
                                  </p:childTnLst>
                                </p:cTn>
                              </p:par>
                              <p:par>
                                <p:cTn id="14" presetID="9" presetClass="entr" presetSubtype="0" fill="hold" nodeType="withEffect">
                                  <p:stCondLst>
                                    <p:cond delay="0"/>
                                  </p:stCondLst>
                                  <p:childTnLst>
                                    <p:set>
                                      <p:cBhvr>
                                        <p:cTn id="15" dur="1" fill="hold">
                                          <p:stCondLst>
                                            <p:cond delay="0"/>
                                          </p:stCondLst>
                                        </p:cTn>
                                        <p:tgtEl>
                                          <p:spTgt spid="218119">
                                            <p:txEl>
                                              <p:pRg st="0" end="0"/>
                                            </p:txEl>
                                          </p:spTgt>
                                        </p:tgtEl>
                                        <p:attrNameLst>
                                          <p:attrName>style.visibility</p:attrName>
                                        </p:attrNameLst>
                                      </p:cBhvr>
                                      <p:to>
                                        <p:strVal val="visible"/>
                                      </p:to>
                                    </p:set>
                                    <p:animEffect transition="in" filter="dissolve">
                                      <p:cBhvr>
                                        <p:cTn id="16" dur="500"/>
                                        <p:tgtEl>
                                          <p:spTgt spid="218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21BB6B7E-B39B-46F3-B541-8FED2A98BD9D}"/>
              </a:ext>
            </a:extLst>
          </p:cNvPr>
          <p:cNvSpPr>
            <a:spLocks noGrp="1" noChangeArrowheads="1"/>
          </p:cNvSpPr>
          <p:nvPr>
            <p:ph type="title"/>
          </p:nvPr>
        </p:nvSpPr>
        <p:spPr/>
        <p:txBody>
          <a:bodyPr/>
          <a:lstStyle/>
          <a:p>
            <a:pPr eaLnBrk="1" hangingPunct="1">
              <a:defRPr/>
            </a:pPr>
            <a:r>
              <a:rPr lang="en-US" altLang="en-US" dirty="0" err="1">
                <a:solidFill>
                  <a:srgbClr val="FF6600"/>
                </a:solidFill>
                <a:latin typeface="+mn-lt"/>
              </a:rPr>
              <a:t>Cortando</a:t>
            </a:r>
            <a:r>
              <a:rPr lang="en-US" altLang="en-US" dirty="0">
                <a:solidFill>
                  <a:srgbClr val="FF6600"/>
                </a:solidFill>
                <a:latin typeface="Alba" pitchFamily="2" charset="0"/>
              </a:rPr>
              <a:t> </a:t>
            </a:r>
            <a:r>
              <a:rPr lang="en-US" altLang="en-US" dirty="0">
                <a:solidFill>
                  <a:srgbClr val="FF6600"/>
                </a:solidFill>
                <a:latin typeface="Comic Sans MS" panose="030F0702030302020204" pitchFamily="66" charset="0"/>
              </a:rPr>
              <a:t>(</a:t>
            </a:r>
            <a:r>
              <a:rPr lang="en-US" altLang="en-US" sz="2800" dirty="0">
                <a:solidFill>
                  <a:srgbClr val="FF6600"/>
                </a:solidFill>
                <a:latin typeface="Comic Sans MS" panose="030F0702030302020204" pitchFamily="66" charset="0"/>
              </a:rPr>
              <a:t>Heb. </a:t>
            </a:r>
            <a:r>
              <a:rPr lang="en-US" altLang="en-US" sz="3600" dirty="0">
                <a:solidFill>
                  <a:srgbClr val="FF6600"/>
                </a:solidFill>
                <a:latin typeface="HebrewTh" pitchFamily="2" charset="0"/>
              </a:rPr>
              <a:t>tr1KA</a:t>
            </a:r>
            <a:r>
              <a:rPr lang="en-US" altLang="en-US" dirty="0">
                <a:solidFill>
                  <a:srgbClr val="FF6600"/>
                </a:solidFill>
                <a:latin typeface="Comic Sans MS" panose="030F0702030302020204" pitchFamily="66" charset="0"/>
              </a:rPr>
              <a:t>)</a:t>
            </a:r>
            <a:r>
              <a:rPr lang="en-US" altLang="en-US" dirty="0">
                <a:solidFill>
                  <a:srgbClr val="FF6600"/>
                </a:solidFill>
                <a:latin typeface="Alba" pitchFamily="2" charset="0"/>
              </a:rPr>
              <a:t> </a:t>
            </a:r>
            <a:r>
              <a:rPr lang="en-US" altLang="en-US" dirty="0">
                <a:solidFill>
                  <a:srgbClr val="FF6600"/>
                </a:solidFill>
                <a:latin typeface="+mn-lt"/>
              </a:rPr>
              <a:t>un </a:t>
            </a:r>
            <a:r>
              <a:rPr lang="en-US" altLang="en-US" dirty="0" err="1">
                <a:solidFill>
                  <a:srgbClr val="FF6600"/>
                </a:solidFill>
                <a:latin typeface="+mn-lt"/>
              </a:rPr>
              <a:t>Pacto</a:t>
            </a:r>
            <a:endParaRPr lang="en-US" altLang="en-US" dirty="0">
              <a:solidFill>
                <a:srgbClr val="FF6600"/>
              </a:solidFill>
              <a:latin typeface="+mn-lt"/>
            </a:endParaRPr>
          </a:p>
        </p:txBody>
      </p:sp>
      <p:sp>
        <p:nvSpPr>
          <p:cNvPr id="219139" name="Rectangle 3">
            <a:extLst>
              <a:ext uri="{FF2B5EF4-FFF2-40B4-BE49-F238E27FC236}">
                <a16:creationId xmlns:a16="http://schemas.microsoft.com/office/drawing/2014/main" id="{7BBDDB33-F07A-4E08-B0E2-06F7DD238971}"/>
              </a:ext>
            </a:extLst>
          </p:cNvPr>
          <p:cNvSpPr>
            <a:spLocks noGrp="1" noChangeArrowheads="1"/>
          </p:cNvSpPr>
          <p:nvPr>
            <p:ph type="body" idx="1"/>
          </p:nvPr>
        </p:nvSpPr>
        <p:spPr>
          <a:xfrm>
            <a:off x="457200" y="1371600"/>
            <a:ext cx="8229600" cy="51816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La forma de ratificación del pacto está en consonancia con las prácticas del pacto en el antiguo Cercano Oriente, donde el ritual de sellar un juramento cortando un animal en dos y pasando entre las piezas se encuentra en la literatura Mesopotámica.</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Aquellos que pasan entre las mitades de los animales se atan a una maldición si violan el pacto.</a:t>
            </a:r>
          </a:p>
          <a:p>
            <a:pPr eaLnBrk="1" hangingPunct="1">
              <a:lnSpc>
                <a:spcPct val="90000"/>
              </a:lnSpc>
              <a:defRPr/>
            </a:pPr>
            <a:r>
              <a:rPr lang="es-ES" altLang="en-US" sz="2400" i="1" dirty="0">
                <a:latin typeface="Comic Sans MS" panose="030F0702030302020204" pitchFamily="66" charset="0"/>
              </a:rPr>
              <a:t>Aquí, el propio Yahvé pasó entre las piezas, simbolizado por el horno humeante y la antorcha encendida.</a:t>
            </a:r>
          </a:p>
          <a:p>
            <a:pPr eaLnBrk="1" hangingPunct="1">
              <a:lnSpc>
                <a:spcPct val="90000"/>
              </a:lnSpc>
              <a:defRPr/>
            </a:pPr>
            <a:r>
              <a:rPr lang="es-ES" altLang="en-US" sz="2400" i="1" dirty="0">
                <a:latin typeface="Comic Sans MS" panose="030F0702030302020204" pitchFamily="66" charset="0"/>
              </a:rPr>
              <a:t>Una advertencia ominosa anticipa la esclavitud y el éxodo Egipcio.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D541630C-62F2-40F9-819C-8656BECDA960}"/>
              </a:ext>
            </a:extLst>
          </p:cNvPr>
          <p:cNvSpPr>
            <a:spLocks noGrp="1"/>
          </p:cNvSpPr>
          <p:nvPr>
            <p:ph type="sldNum" sz="quarter" idx="12"/>
          </p:nvPr>
        </p:nvSpPr>
        <p:spPr/>
        <p:txBody>
          <a:bodyPr/>
          <a:lstStyle/>
          <a:p>
            <a:pPr>
              <a:defRPr/>
            </a:pPr>
            <a:fld id="{07894467-086A-486C-A529-2D257475075E}" type="slidenum">
              <a:rPr lang="en-US" altLang="en-US" smtClean="0"/>
              <a:pPr>
                <a:defRPr/>
              </a:pPr>
              <a:t>86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6EA1F88-B8D5-4747-A15F-3E23CD9E082D}"/>
              </a:ext>
            </a:extLst>
          </p:cNvPr>
          <p:cNvSpPr>
            <a:spLocks noGrp="1" noChangeArrowheads="1"/>
          </p:cNvSpPr>
          <p:nvPr>
            <p:ph type="title"/>
          </p:nvPr>
        </p:nvSpPr>
        <p:spPr/>
        <p:txBody>
          <a:bodyPr/>
          <a:lstStyle/>
          <a:p>
            <a:pPr eaLnBrk="1" hangingPunct="1">
              <a:defRPr/>
            </a:pPr>
            <a:r>
              <a:rPr lang="en-US" altLang="en-US" dirty="0">
                <a:solidFill>
                  <a:srgbClr val="FF6600"/>
                </a:solidFill>
                <a:latin typeface="+mn-lt"/>
              </a:rPr>
              <a:t>El </a:t>
            </a:r>
            <a:r>
              <a:rPr lang="en-US" altLang="en-US" dirty="0" err="1">
                <a:solidFill>
                  <a:srgbClr val="FF6600"/>
                </a:solidFill>
                <a:latin typeface="+mn-lt"/>
              </a:rPr>
              <a:t>Embarazo</a:t>
            </a:r>
            <a:r>
              <a:rPr lang="en-US" altLang="en-US" dirty="0">
                <a:solidFill>
                  <a:srgbClr val="FF6600"/>
                </a:solidFill>
                <a:latin typeface="+mn-lt"/>
              </a:rPr>
              <a:t> de Agar </a:t>
            </a:r>
            <a:r>
              <a:rPr lang="en-US" altLang="en-US" sz="2400" dirty="0">
                <a:solidFill>
                  <a:srgbClr val="FF9933"/>
                </a:solidFill>
                <a:latin typeface="Comic Sans MS" panose="030F0702030302020204" pitchFamily="66" charset="0"/>
              </a:rPr>
              <a:t>(16)</a:t>
            </a:r>
          </a:p>
        </p:txBody>
      </p:sp>
      <p:sp>
        <p:nvSpPr>
          <p:cNvPr id="221187" name="Rectangle 3">
            <a:extLst>
              <a:ext uri="{FF2B5EF4-FFF2-40B4-BE49-F238E27FC236}">
                <a16:creationId xmlns:a16="http://schemas.microsoft.com/office/drawing/2014/main" id="{88A5EB06-230B-4846-963F-F0A7DBC57D84}"/>
              </a:ext>
            </a:extLst>
          </p:cNvPr>
          <p:cNvSpPr>
            <a:spLocks noGrp="1" noChangeArrowheads="1"/>
          </p:cNvSpPr>
          <p:nvPr>
            <p:ph type="body" idx="1"/>
          </p:nvPr>
        </p:nvSpPr>
        <p:spPr>
          <a:xfrm>
            <a:off x="228601" y="1295400"/>
            <a:ext cx="8458200" cy="52578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La promesa de Dios de que el heredero de Abram vendría de "su propio cuerpo" deja sin resolver la cuestión de la madre, ya que </a:t>
            </a:r>
            <a:r>
              <a:rPr lang="es-ES" altLang="en-US" sz="2800" dirty="0" err="1">
                <a:solidFill>
                  <a:schemeClr val="hlink"/>
                </a:solidFill>
                <a:latin typeface="Comic Sans MS" panose="030F0702030302020204" pitchFamily="66" charset="0"/>
              </a:rPr>
              <a:t>Sarai</a:t>
            </a:r>
            <a:r>
              <a:rPr lang="es-ES" altLang="en-US" sz="2800" dirty="0">
                <a:solidFill>
                  <a:schemeClr val="hlink"/>
                </a:solidFill>
                <a:latin typeface="Comic Sans MS" panose="030F0702030302020204" pitchFamily="66" charset="0"/>
              </a:rPr>
              <a:t> era estéril.</a:t>
            </a:r>
          </a:p>
          <a:p>
            <a:pPr eaLnBrk="1" hangingPunct="1">
              <a:lnSpc>
                <a:spcPct val="90000"/>
              </a:lnSpc>
              <a:defRPr/>
            </a:pPr>
            <a:r>
              <a:rPr lang="es-ES" altLang="en-US" sz="2400" i="1" dirty="0">
                <a:latin typeface="Comic Sans MS" panose="030F0702030302020204" pitchFamily="66" charset="0"/>
              </a:rPr>
              <a:t>La adopción del hijo de una esposa esclava como heredero también se conoce a partir de los textos de </a:t>
            </a:r>
            <a:r>
              <a:rPr lang="es-ES" altLang="en-US" sz="2400" i="1" dirty="0" err="1">
                <a:latin typeface="Comic Sans MS" panose="030F0702030302020204" pitchFamily="66" charset="0"/>
              </a:rPr>
              <a:t>Nuzi</a:t>
            </a:r>
            <a:r>
              <a:rPr lang="es-ES" altLang="en-US" sz="2400" i="1" dirty="0">
                <a:latin typeface="Comic Sans MS" panose="030F0702030302020204" pitchFamily="66" charset="0"/>
              </a:rPr>
              <a:t> y del Código de Hammurabi.</a:t>
            </a:r>
          </a:p>
          <a:p>
            <a:pPr eaLnBrk="1" hangingPunct="1">
              <a:lnSpc>
                <a:spcPct val="90000"/>
              </a:lnSpc>
              <a:defRPr/>
            </a:pPr>
            <a:r>
              <a:rPr lang="es-ES" altLang="en-US" sz="2400" i="1" dirty="0">
                <a:latin typeface="Comic Sans MS" panose="030F0702030302020204" pitchFamily="66" charset="0"/>
              </a:rPr>
              <a:t>Al igual que el intento de adoptar al esclavo de confianza Eliezer como heredero, este intento también fue una amenaza a la promesa de Dios.</a:t>
            </a:r>
          </a:p>
          <a:p>
            <a:pPr eaLnBrk="1" hangingPunct="1">
              <a:lnSpc>
                <a:spcPct val="90000"/>
              </a:lnSpc>
              <a:defRPr/>
            </a:pPr>
            <a:r>
              <a:rPr lang="en-US" altLang="en-US" sz="2400" i="1" dirty="0">
                <a:latin typeface="Comic Sans MS" panose="030F0702030302020204" pitchFamily="66" charset="0"/>
              </a:rPr>
              <a:t>El </a:t>
            </a:r>
            <a:r>
              <a:rPr lang="en-US" altLang="en-US" sz="2400" i="1" dirty="0" err="1">
                <a:latin typeface="Comic Sans MS" panose="030F0702030302020204" pitchFamily="66" charset="0"/>
              </a:rPr>
              <a:t>nombre</a:t>
            </a:r>
            <a:r>
              <a:rPr lang="en-US" altLang="en-US" sz="2400" i="1" dirty="0">
                <a:latin typeface="Comic Sans MS" panose="030F0702030302020204" pitchFamily="66" charset="0"/>
              </a:rPr>
              <a:t> de Agar para Dios, </a:t>
            </a:r>
            <a:r>
              <a:rPr lang="en-US" altLang="en-US" sz="2400" dirty="0" err="1">
                <a:latin typeface="HebrewTh" pitchFamily="2" charset="0"/>
              </a:rPr>
              <a:t>yxir</a:t>
            </a:r>
            <a:r>
              <a:rPr lang="en-US" altLang="en-US" sz="2400" dirty="0">
                <a:latin typeface="HebrewTh" pitchFamily="2" charset="0"/>
              </a:rPr>
              <a:t># </a:t>
            </a:r>
            <a:r>
              <a:rPr lang="en-US" altLang="en-US" sz="2400" dirty="0" err="1">
                <a:latin typeface="HebrewTh" pitchFamily="2" charset="0"/>
              </a:rPr>
              <a:t>lxe</a:t>
            </a:r>
            <a:r>
              <a:rPr lang="en-US" altLang="en-US" sz="2400" i="1" dirty="0">
                <a:latin typeface="Comic Sans MS" panose="030F0702030302020204" pitchFamily="66" charset="0"/>
              </a:rPr>
              <a:t> (= Dios de </a:t>
            </a:r>
            <a:r>
              <a:rPr lang="en-US" altLang="en-US" sz="2400" i="1" dirty="0" err="1">
                <a:latin typeface="Comic Sans MS" panose="030F0702030302020204" pitchFamily="66" charset="0"/>
              </a:rPr>
              <a:t>ver</a:t>
            </a:r>
            <a:r>
              <a:rPr lang="en-US" altLang="en-US" sz="2400" i="1" dirty="0">
                <a:latin typeface="Comic Sans MS" panose="030F0702030302020204" pitchFamily="66" charset="0"/>
              </a:rPr>
              <a:t>), </a:t>
            </a:r>
            <a:r>
              <a:rPr lang="es-ES" altLang="en-US" sz="2400" i="1" dirty="0">
                <a:latin typeface="Comic Sans MS" panose="030F0702030302020204" pitchFamily="66" charset="0"/>
              </a:rPr>
              <a:t>es capaz de dos significados, ya sea "el Dios que puede ser visto" o "el Dios que ve". Esta ambigüedad se retiene en la exclamación: "Ahora he visto al que me ve".</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64E4D76-D488-42FF-8EA0-9EE54E23361A}"/>
              </a:ext>
            </a:extLst>
          </p:cNvPr>
          <p:cNvSpPr>
            <a:spLocks noGrp="1"/>
          </p:cNvSpPr>
          <p:nvPr>
            <p:ph type="sldNum" sz="quarter" idx="12"/>
          </p:nvPr>
        </p:nvSpPr>
        <p:spPr/>
        <p:txBody>
          <a:bodyPr/>
          <a:lstStyle/>
          <a:p>
            <a:pPr>
              <a:defRPr/>
            </a:pPr>
            <a:fld id="{1D07E280-7004-4E87-944A-383944DED301}" type="slidenum">
              <a:rPr lang="en-US" altLang="en-US" smtClean="0"/>
              <a:pPr>
                <a:defRPr/>
              </a:pPr>
              <a:t>87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1187">
                                            <p:txEl>
                                              <p:pRg st="2" end="2"/>
                                            </p:txEl>
                                          </p:spTgt>
                                        </p:tgtEl>
                                        <p:attrNameLst>
                                          <p:attrName>style.visibility</p:attrName>
                                        </p:attrNameLst>
                                      </p:cBhvr>
                                      <p:to>
                                        <p:strVal val="visible"/>
                                      </p:to>
                                    </p:set>
                                    <p:anim calcmode="lin" valueType="num">
                                      <p:cBhvr additive="base">
                                        <p:cTn id="13"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anim calcmode="lin" valueType="num">
                                      <p:cBhvr additive="base">
                                        <p:cTn id="19"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1187">
                                            <p:txEl>
                                              <p:pRg st="1" end="1"/>
                                            </p:txEl>
                                          </p:spTgt>
                                        </p:tgtEl>
                                        <p:attrNameLst>
                                          <p:attrName>style.visibility</p:attrName>
                                        </p:attrNameLst>
                                      </p:cBhvr>
                                      <p:to>
                                        <p:strVal val="visible"/>
                                      </p:to>
                                    </p:set>
                                    <p:anim calcmode="lin" valueType="num">
                                      <p:cBhvr additive="base">
                                        <p:cTn id="25"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a:extLst>
              <a:ext uri="{FF2B5EF4-FFF2-40B4-BE49-F238E27FC236}">
                <a16:creationId xmlns:a16="http://schemas.microsoft.com/office/drawing/2014/main" id="{304BB1CB-D446-455F-9DDF-1B01D54D79B0}"/>
              </a:ext>
            </a:extLst>
          </p:cNvPr>
          <p:cNvSpPr>
            <a:spLocks noGrp="1" noChangeArrowheads="1"/>
          </p:cNvSpPr>
          <p:nvPr>
            <p:ph type="title"/>
          </p:nvPr>
        </p:nvSpPr>
        <p:spPr>
          <a:xfrm>
            <a:off x="3048000" y="304800"/>
            <a:ext cx="5638800" cy="1112838"/>
          </a:xfrm>
        </p:spPr>
        <p:txBody>
          <a:bodyPr/>
          <a:lstStyle/>
          <a:p>
            <a:pPr eaLnBrk="1" hangingPunct="1">
              <a:defRPr/>
            </a:pPr>
            <a:r>
              <a:rPr lang="es-ES" altLang="en-US" sz="3200" dirty="0">
                <a:solidFill>
                  <a:srgbClr val="FF6600"/>
                </a:solidFill>
                <a:latin typeface="+mn-lt"/>
              </a:rPr>
              <a:t>Código de ley de Hammurabi</a:t>
            </a:r>
            <a:br>
              <a:rPr lang="es-ES" altLang="en-US" sz="3200" dirty="0">
                <a:solidFill>
                  <a:srgbClr val="FF6600"/>
                </a:solidFill>
                <a:latin typeface="Alba" pitchFamily="2" charset="0"/>
              </a:rPr>
            </a:br>
            <a:r>
              <a:rPr lang="en-US" altLang="en-US" sz="2400" dirty="0">
                <a:solidFill>
                  <a:srgbClr val="FF9933"/>
                </a:solidFill>
              </a:rPr>
              <a:t>(</a:t>
            </a:r>
            <a:r>
              <a:rPr lang="en-US" altLang="en-US" sz="2800" dirty="0" err="1">
                <a:solidFill>
                  <a:srgbClr val="FF9933"/>
                </a:solidFill>
              </a:rPr>
              <a:t>Siglo</a:t>
            </a:r>
            <a:r>
              <a:rPr lang="en-US" altLang="en-US" sz="2800" dirty="0">
                <a:solidFill>
                  <a:srgbClr val="FF9933"/>
                </a:solidFill>
              </a:rPr>
              <a:t> 18 </a:t>
            </a:r>
            <a:r>
              <a:rPr lang="en-US" altLang="en-US" sz="2800" dirty="0" err="1">
                <a:solidFill>
                  <a:srgbClr val="FF9933"/>
                </a:solidFill>
              </a:rPr>
              <a:t>aC</a:t>
            </a:r>
            <a:r>
              <a:rPr lang="en-US" altLang="en-US" sz="2800" dirty="0">
                <a:solidFill>
                  <a:srgbClr val="FF9933"/>
                </a:solidFill>
              </a:rPr>
              <a:t>)</a:t>
            </a:r>
            <a:endParaRPr lang="en-US" altLang="en-US" sz="3200" dirty="0">
              <a:solidFill>
                <a:srgbClr val="FF9933"/>
              </a:solidFill>
            </a:endParaRPr>
          </a:p>
        </p:txBody>
      </p:sp>
      <p:sp>
        <p:nvSpPr>
          <p:cNvPr id="222214" name="Rectangle 6">
            <a:extLst>
              <a:ext uri="{FF2B5EF4-FFF2-40B4-BE49-F238E27FC236}">
                <a16:creationId xmlns:a16="http://schemas.microsoft.com/office/drawing/2014/main" id="{94E1BF7E-5F5E-417C-AB6B-9920751AEFD5}"/>
              </a:ext>
            </a:extLst>
          </p:cNvPr>
          <p:cNvSpPr>
            <a:spLocks noGrp="1" noChangeArrowheads="1"/>
          </p:cNvSpPr>
          <p:nvPr>
            <p:ph type="body" sz="half" idx="2"/>
          </p:nvPr>
        </p:nvSpPr>
        <p:spPr>
          <a:xfrm>
            <a:off x="3124200" y="1600200"/>
            <a:ext cx="5486400" cy="4114800"/>
          </a:xfrm>
        </p:spPr>
        <p:txBody>
          <a:bodyPr/>
          <a:lstStyle/>
          <a:p>
            <a:pPr eaLnBrk="1" hangingPunct="1">
              <a:lnSpc>
                <a:spcPct val="90000"/>
              </a:lnSpc>
              <a:buNone/>
              <a:defRPr/>
            </a:pPr>
            <a:r>
              <a:rPr lang="en-US" altLang="en-US" sz="2400" i="1" dirty="0">
                <a:solidFill>
                  <a:srgbClr val="FFFF99"/>
                </a:solidFill>
              </a:rPr>
              <a:t>“</a:t>
            </a:r>
            <a:r>
              <a:rPr lang="es-ES" altLang="en-US" sz="2400" dirty="0">
                <a:solidFill>
                  <a:srgbClr val="FFFF99"/>
                </a:solidFill>
              </a:rPr>
              <a:t>Si un hombre se casa con una </a:t>
            </a:r>
            <a:r>
              <a:rPr lang="es-ES" altLang="en-US" sz="2400" dirty="0" err="1">
                <a:solidFill>
                  <a:srgbClr val="FFFF99"/>
                </a:solidFill>
              </a:rPr>
              <a:t>naditu</a:t>
            </a:r>
            <a:r>
              <a:rPr lang="es-ES" altLang="en-US" sz="2400" dirty="0">
                <a:solidFill>
                  <a:srgbClr val="FFFF99"/>
                </a:solidFill>
              </a:rPr>
              <a:t>, y ella le da una mujer esclava a su esposo, y ella (es decir, la esclava) tiene hijos, después de lo cual esa mujer esclava aspira a tener el mismo estatus que su amante, porque ella tuvo hijos, su amante no la venderá; (pero) ella puede colocar sobre ella la melena esclava y contarla con las esclavas ".</a:t>
            </a:r>
          </a:p>
          <a:p>
            <a:pPr eaLnBrk="1" hangingPunct="1">
              <a:lnSpc>
                <a:spcPct val="90000"/>
              </a:lnSpc>
              <a:buNone/>
              <a:defRPr/>
            </a:pPr>
            <a:r>
              <a:rPr lang="es-ES" altLang="en-US" sz="2400" dirty="0">
                <a:solidFill>
                  <a:srgbClr val="FFFF99"/>
                </a:solidFill>
              </a:rPr>
              <a:t>Código # 146</a:t>
            </a:r>
            <a:endParaRPr lang="en-US" altLang="en-US" sz="2400" i="1" dirty="0"/>
          </a:p>
        </p:txBody>
      </p:sp>
      <p:pic>
        <p:nvPicPr>
          <p:cNvPr id="93188" name="Picture 7" descr="AIS27">
            <a:extLst>
              <a:ext uri="{FF2B5EF4-FFF2-40B4-BE49-F238E27FC236}">
                <a16:creationId xmlns:a16="http://schemas.microsoft.com/office/drawing/2014/main" id="{0833D28A-FAD0-49CB-A32B-CEAF8D6739F2}"/>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28067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9" name="Text Box 8">
            <a:extLst>
              <a:ext uri="{FF2B5EF4-FFF2-40B4-BE49-F238E27FC236}">
                <a16:creationId xmlns:a16="http://schemas.microsoft.com/office/drawing/2014/main" id="{AB07C24F-0940-418E-914C-E8507ED2ACD2}"/>
              </a:ext>
            </a:extLst>
          </p:cNvPr>
          <p:cNvSpPr txBox="1">
            <a:spLocks noChangeArrowheads="1"/>
          </p:cNvSpPr>
          <p:nvPr/>
        </p:nvSpPr>
        <p:spPr bwMode="auto">
          <a:xfrm>
            <a:off x="3048000" y="60960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Narrow" panose="020B0606020202030204" pitchFamily="34" charset="0"/>
              </a:rPr>
              <a:t>The Louvre, Paris</a:t>
            </a:r>
          </a:p>
        </p:txBody>
      </p:sp>
      <p:sp>
        <p:nvSpPr>
          <p:cNvPr id="2" name="Slide Number Placeholder 1">
            <a:extLst>
              <a:ext uri="{FF2B5EF4-FFF2-40B4-BE49-F238E27FC236}">
                <a16:creationId xmlns:a16="http://schemas.microsoft.com/office/drawing/2014/main" id="{A4758CD3-D42A-4FA5-BF0E-8C6BC33BC6FC}"/>
              </a:ext>
            </a:extLst>
          </p:cNvPr>
          <p:cNvSpPr>
            <a:spLocks noGrp="1"/>
          </p:cNvSpPr>
          <p:nvPr>
            <p:ph type="sldNum" sz="quarter" idx="12"/>
          </p:nvPr>
        </p:nvSpPr>
        <p:spPr/>
        <p:txBody>
          <a:bodyPr/>
          <a:lstStyle/>
          <a:p>
            <a:pPr>
              <a:defRPr/>
            </a:pPr>
            <a:fld id="{90F7F963-DE83-42FC-ACAE-7E8185FB201D}" type="slidenum">
              <a:rPr lang="en-US" altLang="en-US" smtClean="0"/>
              <a:pPr>
                <a:defRPr/>
              </a:pPr>
              <a:t>88</a:t>
            </a:fld>
            <a:endParaRPr lang="en-US"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3365E0C-B8A5-4977-8873-12C5B626F8E8}"/>
              </a:ext>
            </a:extLst>
          </p:cNvPr>
          <p:cNvSpPr>
            <a:spLocks noGrp="1" noChangeArrowheads="1"/>
          </p:cNvSpPr>
          <p:nvPr>
            <p:ph type="title"/>
          </p:nvPr>
        </p:nvSpPr>
        <p:spPr/>
        <p:txBody>
          <a:bodyPr/>
          <a:lstStyle/>
          <a:p>
            <a:pPr eaLnBrk="1" hangingPunct="1">
              <a:defRPr/>
            </a:pPr>
            <a:r>
              <a:rPr lang="en-US" altLang="en-US" dirty="0" err="1">
                <a:solidFill>
                  <a:srgbClr val="FF6600"/>
                </a:solidFill>
                <a:latin typeface="+mn-lt"/>
              </a:rPr>
              <a:t>Circuncisión</a:t>
            </a:r>
            <a:br>
              <a:rPr lang="en-US" altLang="en-US" sz="4000" dirty="0"/>
            </a:br>
            <a:r>
              <a:rPr lang="en-US" altLang="en-US" sz="2400" dirty="0">
                <a:solidFill>
                  <a:srgbClr val="FF9933"/>
                </a:solidFill>
              </a:rPr>
              <a:t>(17)</a:t>
            </a:r>
          </a:p>
        </p:txBody>
      </p:sp>
      <p:sp>
        <p:nvSpPr>
          <p:cNvPr id="224259" name="Rectangle 3">
            <a:extLst>
              <a:ext uri="{FF2B5EF4-FFF2-40B4-BE49-F238E27FC236}">
                <a16:creationId xmlns:a16="http://schemas.microsoft.com/office/drawing/2014/main" id="{8AFEF67C-063C-4638-86EB-32634BBAEC70}"/>
              </a:ext>
            </a:extLst>
          </p:cNvPr>
          <p:cNvSpPr>
            <a:spLocks noGrp="1" noChangeArrowheads="1"/>
          </p:cNvSpPr>
          <p:nvPr>
            <p:ph type="body" idx="1"/>
          </p:nvPr>
        </p:nvSpPr>
        <p:spPr>
          <a:xfrm>
            <a:off x="457200" y="1524000"/>
            <a:ext cx="8229600" cy="51816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Ahora Yahvé agregó una señal de pacto, la circuncisión, cuando Abram tenía 99 años.</a:t>
            </a:r>
          </a:p>
          <a:p>
            <a:pPr eaLnBrk="1" hangingPunct="1">
              <a:lnSpc>
                <a:spcPct val="90000"/>
              </a:lnSpc>
              <a:defRPr/>
            </a:pPr>
            <a:r>
              <a:rPr lang="es-ES" altLang="en-US" sz="2400" i="1" dirty="0">
                <a:latin typeface="Comic Sans MS" panose="030F0702030302020204" pitchFamily="66" charset="0"/>
              </a:rPr>
              <a:t>Se introduce un nuevo nombre para Dios.</a:t>
            </a:r>
            <a:r>
              <a:rPr lang="en-US" altLang="en-US" sz="2400" i="1" dirty="0">
                <a:latin typeface="Comic Sans MS" panose="030F0702030302020204" pitchFamily="66" charset="0"/>
              </a:rPr>
              <a:t>, </a:t>
            </a:r>
            <a:r>
              <a:rPr lang="en-US" altLang="en-US" sz="2400" dirty="0" err="1">
                <a:latin typeface="HebrewTh" pitchFamily="2" charset="0"/>
              </a:rPr>
              <a:t>yDawa</a:t>
            </a:r>
            <a:r>
              <a:rPr lang="en-US" altLang="en-US" sz="2400" dirty="0">
                <a:latin typeface="HebrewTh" pitchFamily="2" charset="0"/>
              </a:rPr>
              <a:t> </a:t>
            </a:r>
            <a:r>
              <a:rPr lang="en-US" altLang="en-US" sz="2400" dirty="0" err="1">
                <a:latin typeface="HebrewTh" pitchFamily="2" charset="0"/>
              </a:rPr>
              <a:t>lxe</a:t>
            </a:r>
            <a:r>
              <a:rPr lang="en-US" altLang="en-US" sz="2400" i="1" dirty="0">
                <a:latin typeface="Comic Sans MS" panose="030F0702030302020204" pitchFamily="66" charset="0"/>
              </a:rPr>
              <a:t> (= El Shaddai)</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Dios también cambió los nombres de Abram y </a:t>
            </a:r>
            <a:r>
              <a:rPr lang="es-ES" altLang="en-US" sz="2400" i="1" dirty="0" err="1">
                <a:latin typeface="Comic Sans MS" panose="030F0702030302020204" pitchFamily="66" charset="0"/>
              </a:rPr>
              <a:t>Sarai</a:t>
            </a:r>
            <a:r>
              <a:rPr lang="es-ES" altLang="en-US" sz="2400" i="1" dirty="0">
                <a:latin typeface="Comic Sans MS" panose="030F0702030302020204" pitchFamily="66" charset="0"/>
              </a:rPr>
              <a:t> a Abraham (= padre de una multitud) y Sara (= princesa), cambios que marcaron una transición importante.</a:t>
            </a:r>
          </a:p>
          <a:p>
            <a:pPr eaLnBrk="1" hangingPunct="1">
              <a:lnSpc>
                <a:spcPct val="90000"/>
              </a:lnSpc>
              <a:defRPr/>
            </a:pPr>
            <a:r>
              <a:rPr lang="es-ES" altLang="en-US" sz="2400" i="1" dirty="0">
                <a:latin typeface="Comic Sans MS" panose="030F0702030302020204" pitchFamily="66" charset="0"/>
              </a:rPr>
              <a:t>La circuncisión se practicaba ampliamente en la ACO como un rito de la pubertad, generalmente en preparación para el matrimonio. Abraham, por otro lado, debía circuncidar a todos los hombres el octavo día después del nacimiento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4D3A1C34-C856-4F3C-9B47-FCD5E1C73A8E}"/>
              </a:ext>
            </a:extLst>
          </p:cNvPr>
          <p:cNvSpPr>
            <a:spLocks noGrp="1"/>
          </p:cNvSpPr>
          <p:nvPr>
            <p:ph type="sldNum" sz="quarter" idx="12"/>
          </p:nvPr>
        </p:nvSpPr>
        <p:spPr/>
        <p:txBody>
          <a:bodyPr/>
          <a:lstStyle/>
          <a:p>
            <a:pPr>
              <a:defRPr/>
            </a:pPr>
            <a:fld id="{5DC73D2E-5839-4F4A-925B-DE11F56A2031}" type="slidenum">
              <a:rPr lang="en-US" altLang="en-US" smtClean="0"/>
              <a:pPr>
                <a:defRPr/>
              </a:pPr>
              <a:t>89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594642"/>
        </a:solidFill>
        <a:effectLst/>
      </p:bgPr>
    </p:bg>
    <p:spTree>
      <p:nvGrpSpPr>
        <p:cNvPr id="1" name=""/>
        <p:cNvGrpSpPr/>
        <p:nvPr/>
      </p:nvGrpSpPr>
      <p:grpSpPr>
        <a:xfrm>
          <a:off x="0" y="0"/>
          <a:ext cx="0" cy="0"/>
          <a:chOff x="0" y="0"/>
          <a:chExt cx="0" cy="0"/>
        </a:xfrm>
      </p:grpSpPr>
      <p:sp useBgFill="1">
        <p:nvSpPr>
          <p:cNvPr id="86018" name="Rectangle 2">
            <a:extLst>
              <a:ext uri="{FF2B5EF4-FFF2-40B4-BE49-F238E27FC236}">
                <a16:creationId xmlns:a16="http://schemas.microsoft.com/office/drawing/2014/main" id="{51558EB8-7DA0-4FD6-9534-E6B1C91C1342}"/>
              </a:ext>
            </a:extLst>
          </p:cNvPr>
          <p:cNvSpPr>
            <a:spLocks noGrp="1" noChangeArrowheads="1"/>
          </p:cNvSpPr>
          <p:nvPr>
            <p:ph type="title"/>
          </p:nvPr>
        </p:nvSpPr>
        <p:spPr/>
        <p:txBody>
          <a:bodyPr/>
          <a:lstStyle/>
          <a:p>
            <a:pPr eaLnBrk="1" hangingPunct="1">
              <a:defRPr/>
            </a:pPr>
            <a:r>
              <a:rPr lang="en-US" altLang="en-US" sz="4000" dirty="0" err="1">
                <a:solidFill>
                  <a:schemeClr val="hlink"/>
                </a:solidFill>
                <a:latin typeface="Eras Bold ITC" pitchFamily="34" charset="0"/>
              </a:rPr>
              <a:t>Estructura</a:t>
            </a:r>
            <a:r>
              <a:rPr lang="en-US" altLang="en-US" sz="4000" dirty="0">
                <a:solidFill>
                  <a:schemeClr val="hlink"/>
                </a:solidFill>
                <a:latin typeface="Eras Bold ITC" pitchFamily="34" charset="0"/>
              </a:rPr>
              <a:t> </a:t>
            </a:r>
            <a:r>
              <a:rPr lang="en-US" altLang="en-US" sz="4000" dirty="0" err="1">
                <a:solidFill>
                  <a:schemeClr val="hlink"/>
                </a:solidFill>
                <a:latin typeface="Eras Bold ITC" pitchFamily="34" charset="0"/>
              </a:rPr>
              <a:t>Toledot</a:t>
            </a:r>
            <a:br>
              <a:rPr lang="en-US" altLang="en-US" sz="4000" dirty="0">
                <a:solidFill>
                  <a:schemeClr val="hlink"/>
                </a:solidFill>
                <a:latin typeface="Eras Bold ITC" pitchFamily="34" charset="0"/>
              </a:rPr>
            </a:br>
            <a:r>
              <a:rPr lang="en-US" altLang="en-US" sz="2800" dirty="0" err="1">
                <a:solidFill>
                  <a:srgbClr val="FFFF99"/>
                </a:solidFill>
                <a:latin typeface="Eras Demi ITC" pitchFamily="34" charset="0"/>
              </a:rPr>
              <a:t>Génesis</a:t>
            </a:r>
            <a:r>
              <a:rPr lang="en-US" altLang="en-US" sz="2800" dirty="0">
                <a:solidFill>
                  <a:srgbClr val="FFFF99"/>
                </a:solidFill>
                <a:latin typeface="Eras Demi ITC" pitchFamily="34" charset="0"/>
              </a:rPr>
              <a:t> </a:t>
            </a:r>
            <a:r>
              <a:rPr lang="en-US" altLang="en-US" sz="2800" dirty="0" err="1">
                <a:solidFill>
                  <a:srgbClr val="FFFF99"/>
                </a:solidFill>
                <a:latin typeface="Eras Demi ITC" pitchFamily="34" charset="0"/>
              </a:rPr>
              <a:t>está</a:t>
            </a:r>
            <a:r>
              <a:rPr lang="en-US" altLang="en-US" sz="2800" dirty="0">
                <a:solidFill>
                  <a:srgbClr val="FFFF99"/>
                </a:solidFill>
                <a:latin typeface="Eras Demi ITC" pitchFamily="34" charset="0"/>
              </a:rPr>
              <a:t> </a:t>
            </a:r>
            <a:r>
              <a:rPr lang="en-US" altLang="en-US" sz="2800" dirty="0" err="1">
                <a:solidFill>
                  <a:srgbClr val="FFFF99"/>
                </a:solidFill>
                <a:latin typeface="Eras Demi ITC" pitchFamily="34" charset="0"/>
              </a:rPr>
              <a:t>puntuado</a:t>
            </a:r>
            <a:r>
              <a:rPr lang="en-US" altLang="en-US" sz="2800" dirty="0">
                <a:solidFill>
                  <a:srgbClr val="FFFF99"/>
                </a:solidFill>
                <a:latin typeface="Eras Demi ITC" pitchFamily="34" charset="0"/>
              </a:rPr>
              <a:t> por </a:t>
            </a:r>
            <a:r>
              <a:rPr lang="en-US" altLang="en-US" sz="2800" dirty="0" err="1">
                <a:solidFill>
                  <a:srgbClr val="FFFF99"/>
                </a:solidFill>
                <a:latin typeface="Eras Demi ITC" pitchFamily="34" charset="0"/>
              </a:rPr>
              <a:t>diez</a:t>
            </a:r>
            <a:r>
              <a:rPr lang="en-US" altLang="en-US" sz="2800" dirty="0">
                <a:solidFill>
                  <a:srgbClr val="FFFF99"/>
                </a:solidFill>
                <a:latin typeface="Eras Demi ITC" pitchFamily="34" charset="0"/>
              </a:rPr>
              <a:t> </a:t>
            </a:r>
            <a:r>
              <a:rPr lang="en-US" altLang="en-US" sz="2800" dirty="0" err="1">
                <a:solidFill>
                  <a:srgbClr val="FFFF99"/>
                </a:solidFill>
                <a:latin typeface="HebrewTh" pitchFamily="2" charset="0"/>
              </a:rPr>
              <a:t>tOdleOT</a:t>
            </a:r>
            <a:r>
              <a:rPr lang="en-US" altLang="en-US" sz="2800" dirty="0">
                <a:solidFill>
                  <a:srgbClr val="FFFF99"/>
                </a:solidFill>
                <a:latin typeface="Eras Demi ITC" pitchFamily="34" charset="0"/>
              </a:rPr>
              <a:t> </a:t>
            </a:r>
            <a:r>
              <a:rPr lang="en-US" altLang="en-US" sz="2800" dirty="0" err="1">
                <a:solidFill>
                  <a:srgbClr val="FFFF99"/>
                </a:solidFill>
                <a:latin typeface="Eras Demi ITC" pitchFamily="34" charset="0"/>
              </a:rPr>
              <a:t>unidades</a:t>
            </a:r>
            <a:r>
              <a:rPr lang="en-US" altLang="en-US" sz="2800" dirty="0">
                <a:solidFill>
                  <a:srgbClr val="FFFF99"/>
                </a:solidFill>
                <a:latin typeface="Eras Demi ITC" pitchFamily="34" charset="0"/>
              </a:rPr>
              <a:t>.</a:t>
            </a:r>
          </a:p>
        </p:txBody>
      </p:sp>
      <p:sp>
        <p:nvSpPr>
          <p:cNvPr id="86019" name="Rectangle 3">
            <a:extLst>
              <a:ext uri="{FF2B5EF4-FFF2-40B4-BE49-F238E27FC236}">
                <a16:creationId xmlns:a16="http://schemas.microsoft.com/office/drawing/2014/main" id="{FA6715F0-FDBE-44CD-A0FF-931196C22FAA}"/>
              </a:ext>
            </a:extLst>
          </p:cNvPr>
          <p:cNvSpPr>
            <a:spLocks noGrp="1" noChangeArrowheads="1"/>
          </p:cNvSpPr>
          <p:nvPr>
            <p:ph type="body" sz="half" idx="1"/>
          </p:nvPr>
        </p:nvSpPr>
        <p:spPr>
          <a:xfrm>
            <a:off x="457200" y="1793875"/>
            <a:ext cx="4038600" cy="3311525"/>
          </a:xfrm>
          <a:gradFill rotWithShape="1">
            <a:gsLst>
              <a:gs pos="0">
                <a:srgbClr val="765700">
                  <a:gamma/>
                  <a:shade val="46275"/>
                  <a:invGamma/>
                </a:srgbClr>
              </a:gs>
              <a:gs pos="50000">
                <a:srgbClr val="765700"/>
              </a:gs>
              <a:gs pos="100000">
                <a:srgbClr val="765700">
                  <a:gamma/>
                  <a:shade val="46275"/>
                  <a:invGamma/>
                </a:srgbClr>
              </a:gs>
            </a:gsLst>
            <a:lin ang="5400000" scaled="1"/>
          </a:gradFill>
          <a:ln>
            <a:solidFill>
              <a:schemeClr val="tx1"/>
            </a:solidFill>
            <a:miter lim="800000"/>
            <a:headEnd/>
            <a:tailEnd/>
          </a:ln>
        </p:spPr>
        <p:txBody>
          <a:bodyPr/>
          <a:lstStyle/>
          <a:p>
            <a:pPr eaLnBrk="1" hangingPunct="1">
              <a:buFont typeface="Wingdings" panose="05000000000000000000" pitchFamily="2" charset="2"/>
              <a:buNone/>
              <a:defRPr/>
            </a:pPr>
            <a:r>
              <a:rPr lang="en-US" altLang="en-US" dirty="0">
                <a:solidFill>
                  <a:srgbClr val="FF3300"/>
                </a:solidFill>
                <a:latin typeface="Eras Demi ITC" pitchFamily="34" charset="0"/>
              </a:rPr>
              <a:t>Historia </a:t>
            </a:r>
            <a:r>
              <a:rPr lang="en-US" altLang="en-US" dirty="0" err="1">
                <a:solidFill>
                  <a:srgbClr val="FF3300"/>
                </a:solidFill>
                <a:latin typeface="Eras Demi ITC" pitchFamily="34" charset="0"/>
              </a:rPr>
              <a:t>Primitiva</a:t>
            </a:r>
            <a:endParaRPr lang="en-US" altLang="en-US" dirty="0">
              <a:solidFill>
                <a:srgbClr val="FF3300"/>
              </a:solidFill>
              <a:latin typeface="Eras Demi ITC" pitchFamily="34" charset="0"/>
            </a:endParaRPr>
          </a:p>
          <a:p>
            <a:pPr eaLnBrk="1" hangingPunct="1">
              <a:defRPr/>
            </a:pPr>
            <a:r>
              <a:rPr lang="en-US" altLang="en-US" sz="2800" i="1" dirty="0" err="1">
                <a:latin typeface="Arial Narrow" panose="020B0606020202030204" pitchFamily="34" charset="0"/>
              </a:rPr>
              <a:t>Cielos</a:t>
            </a:r>
            <a:r>
              <a:rPr lang="en-US" altLang="en-US" sz="2800" i="1" dirty="0">
                <a:latin typeface="Arial Narrow" panose="020B0606020202030204" pitchFamily="34" charset="0"/>
              </a:rPr>
              <a:t> y tierra (2:4a)</a:t>
            </a:r>
          </a:p>
          <a:p>
            <a:pPr eaLnBrk="1" hangingPunct="1">
              <a:defRPr/>
            </a:pPr>
            <a:r>
              <a:rPr lang="en-US" altLang="en-US" sz="2800" i="1" dirty="0">
                <a:latin typeface="Arial Narrow" panose="020B0606020202030204" pitchFamily="34" charset="0"/>
              </a:rPr>
              <a:t>Familia de </a:t>
            </a:r>
            <a:r>
              <a:rPr lang="en-US" altLang="en-US" sz="2800" i="1" dirty="0" err="1">
                <a:latin typeface="Arial Narrow" panose="020B0606020202030204" pitchFamily="34" charset="0"/>
              </a:rPr>
              <a:t>Adán</a:t>
            </a:r>
            <a:r>
              <a:rPr lang="en-US" altLang="en-US" sz="2800" i="1" dirty="0">
                <a:latin typeface="Arial Narrow" panose="020B0606020202030204" pitchFamily="34" charset="0"/>
              </a:rPr>
              <a:t> (5:1)</a:t>
            </a:r>
          </a:p>
          <a:p>
            <a:pPr eaLnBrk="1" hangingPunct="1">
              <a:defRPr/>
            </a:pPr>
            <a:r>
              <a:rPr lang="en-US" altLang="en-US" sz="2800" i="1" dirty="0">
                <a:latin typeface="Arial Narrow" panose="020B0606020202030204" pitchFamily="34" charset="0"/>
              </a:rPr>
              <a:t>Familia de </a:t>
            </a:r>
            <a:r>
              <a:rPr lang="en-US" altLang="en-US" sz="2800" i="1" dirty="0" err="1">
                <a:latin typeface="Arial Narrow" panose="020B0606020202030204" pitchFamily="34" charset="0"/>
              </a:rPr>
              <a:t>Noé</a:t>
            </a:r>
            <a:r>
              <a:rPr lang="en-US" altLang="en-US" sz="2800" i="1" dirty="0">
                <a:latin typeface="Arial Narrow" panose="020B0606020202030204" pitchFamily="34" charset="0"/>
              </a:rPr>
              <a:t>(6:9)</a:t>
            </a:r>
          </a:p>
          <a:p>
            <a:pPr eaLnBrk="1" hangingPunct="1">
              <a:defRPr/>
            </a:pPr>
            <a:r>
              <a:rPr lang="en-US" altLang="en-US" sz="2800" i="1" dirty="0">
                <a:latin typeface="Arial Narrow" panose="020B0606020202030204" pitchFamily="34" charset="0"/>
              </a:rPr>
              <a:t>Las </a:t>
            </a:r>
            <a:r>
              <a:rPr lang="en-US" altLang="en-US" sz="2800" i="1" dirty="0" err="1">
                <a:latin typeface="Arial Narrow" panose="020B0606020202030204" pitchFamily="34" charset="0"/>
              </a:rPr>
              <a:t>Naciones</a:t>
            </a:r>
            <a:r>
              <a:rPr lang="en-US" altLang="en-US" sz="2800" i="1" dirty="0">
                <a:latin typeface="Arial Narrow" panose="020B0606020202030204" pitchFamily="34" charset="0"/>
              </a:rPr>
              <a:t> (10:1)</a:t>
            </a:r>
          </a:p>
          <a:p>
            <a:pPr eaLnBrk="1" hangingPunct="1">
              <a:defRPr/>
            </a:pPr>
            <a:r>
              <a:rPr lang="en-US" altLang="en-US" sz="2800" i="1" dirty="0">
                <a:latin typeface="Arial Narrow" panose="020B0606020202030204" pitchFamily="34" charset="0"/>
              </a:rPr>
              <a:t>Familia de Sem (11:10)</a:t>
            </a:r>
          </a:p>
        </p:txBody>
      </p:sp>
      <p:sp>
        <p:nvSpPr>
          <p:cNvPr id="86020" name="Rectangle 4">
            <a:extLst>
              <a:ext uri="{FF2B5EF4-FFF2-40B4-BE49-F238E27FC236}">
                <a16:creationId xmlns:a16="http://schemas.microsoft.com/office/drawing/2014/main" id="{3C715DFB-1D50-40EF-B48E-D48C56DED55F}"/>
              </a:ext>
            </a:extLst>
          </p:cNvPr>
          <p:cNvSpPr>
            <a:spLocks noGrp="1" noChangeArrowheads="1"/>
          </p:cNvSpPr>
          <p:nvPr>
            <p:ph type="body" sz="half" idx="2"/>
          </p:nvPr>
        </p:nvSpPr>
        <p:spPr>
          <a:xfrm>
            <a:off x="4648200" y="1793875"/>
            <a:ext cx="4038600" cy="3311525"/>
          </a:xfrm>
          <a:gradFill rotWithShape="1">
            <a:gsLst>
              <a:gs pos="0">
                <a:srgbClr val="333300">
                  <a:gamma/>
                  <a:shade val="46275"/>
                  <a:invGamma/>
                </a:srgbClr>
              </a:gs>
              <a:gs pos="50000">
                <a:srgbClr val="333300"/>
              </a:gs>
              <a:gs pos="100000">
                <a:srgbClr val="333300">
                  <a:gamma/>
                  <a:shade val="46275"/>
                  <a:invGamma/>
                </a:srgbClr>
              </a:gs>
            </a:gsLst>
            <a:lin ang="5400000" scaled="1"/>
          </a:gradFill>
          <a:ln>
            <a:solidFill>
              <a:schemeClr val="tx1"/>
            </a:solidFill>
            <a:miter lim="800000"/>
            <a:headEnd/>
            <a:tailEnd/>
          </a:ln>
        </p:spPr>
        <p:txBody>
          <a:bodyPr/>
          <a:lstStyle/>
          <a:p>
            <a:pPr eaLnBrk="1" hangingPunct="1">
              <a:buFont typeface="Wingdings" panose="05000000000000000000" pitchFamily="2" charset="2"/>
              <a:buNone/>
              <a:defRPr/>
            </a:pPr>
            <a:r>
              <a:rPr lang="en-US" altLang="en-US" dirty="0">
                <a:solidFill>
                  <a:srgbClr val="FF3300"/>
                </a:solidFill>
                <a:latin typeface="Eras Demi ITC" pitchFamily="34" charset="0"/>
              </a:rPr>
              <a:t>Historia </a:t>
            </a:r>
            <a:r>
              <a:rPr lang="en-US" altLang="en-US" dirty="0" err="1">
                <a:solidFill>
                  <a:srgbClr val="FF3300"/>
                </a:solidFill>
                <a:latin typeface="Eras Demi ITC" pitchFamily="34" charset="0"/>
              </a:rPr>
              <a:t>Patriarcal</a:t>
            </a:r>
            <a:endParaRPr lang="en-US" altLang="en-US" dirty="0">
              <a:solidFill>
                <a:srgbClr val="FF3300"/>
              </a:solidFill>
              <a:latin typeface="Eras Demi ITC" pitchFamily="34" charset="0"/>
            </a:endParaRPr>
          </a:p>
          <a:p>
            <a:pPr eaLnBrk="1" hangingPunct="1">
              <a:defRPr/>
            </a:pPr>
            <a:r>
              <a:rPr lang="en-US" altLang="en-US" sz="2800" i="1" dirty="0">
                <a:latin typeface="Arial Narrow" panose="020B0606020202030204" pitchFamily="34" charset="0"/>
              </a:rPr>
              <a:t>Familia de </a:t>
            </a:r>
            <a:r>
              <a:rPr lang="en-US" altLang="en-US" sz="2800" i="1" dirty="0" err="1">
                <a:latin typeface="Arial Narrow" panose="020B0606020202030204" pitchFamily="34" charset="0"/>
              </a:rPr>
              <a:t>Taré</a:t>
            </a:r>
            <a:r>
              <a:rPr lang="en-US" altLang="en-US" sz="2800" i="1" dirty="0">
                <a:latin typeface="Arial Narrow" panose="020B0606020202030204" pitchFamily="34" charset="0"/>
              </a:rPr>
              <a:t> (11:27)</a:t>
            </a:r>
          </a:p>
          <a:p>
            <a:pPr eaLnBrk="1" hangingPunct="1">
              <a:defRPr/>
            </a:pPr>
            <a:r>
              <a:rPr lang="en-US" altLang="en-US" sz="2800" i="1" dirty="0">
                <a:latin typeface="Arial Narrow" panose="020B0606020202030204" pitchFamily="34" charset="0"/>
              </a:rPr>
              <a:t>Familia de Ismael (25:12)</a:t>
            </a:r>
          </a:p>
          <a:p>
            <a:pPr eaLnBrk="1" hangingPunct="1">
              <a:defRPr/>
            </a:pPr>
            <a:r>
              <a:rPr lang="en-US" altLang="en-US" sz="2800" i="1" dirty="0">
                <a:latin typeface="Arial Narrow" panose="020B0606020202030204" pitchFamily="34" charset="0"/>
              </a:rPr>
              <a:t>Familia de Isaac (25:19)</a:t>
            </a:r>
          </a:p>
          <a:p>
            <a:pPr eaLnBrk="1" hangingPunct="1">
              <a:defRPr/>
            </a:pPr>
            <a:r>
              <a:rPr lang="en-US" altLang="en-US" sz="2800" i="1" dirty="0">
                <a:latin typeface="Arial Narrow" panose="020B0606020202030204" pitchFamily="34" charset="0"/>
              </a:rPr>
              <a:t>Familia de </a:t>
            </a:r>
            <a:r>
              <a:rPr lang="en-US" altLang="en-US" sz="2800" i="1" dirty="0" err="1">
                <a:latin typeface="Arial Narrow" panose="020B0606020202030204" pitchFamily="34" charset="0"/>
              </a:rPr>
              <a:t>Esaú</a:t>
            </a:r>
            <a:r>
              <a:rPr lang="en-US" altLang="en-US" sz="2800" i="1" dirty="0">
                <a:latin typeface="Arial Narrow" panose="020B0606020202030204" pitchFamily="34" charset="0"/>
              </a:rPr>
              <a:t> (36:1)</a:t>
            </a:r>
          </a:p>
          <a:p>
            <a:pPr eaLnBrk="1" hangingPunct="1">
              <a:defRPr/>
            </a:pPr>
            <a:r>
              <a:rPr lang="en-US" altLang="en-US" sz="2800" i="1" dirty="0">
                <a:latin typeface="Arial Narrow" panose="020B0606020202030204" pitchFamily="34" charset="0"/>
              </a:rPr>
              <a:t>Familia de Jacob (37:2)</a:t>
            </a:r>
          </a:p>
        </p:txBody>
      </p:sp>
      <p:sp>
        <p:nvSpPr>
          <p:cNvPr id="86021" name="Text Box 5">
            <a:extLst>
              <a:ext uri="{FF2B5EF4-FFF2-40B4-BE49-F238E27FC236}">
                <a16:creationId xmlns:a16="http://schemas.microsoft.com/office/drawing/2014/main" id="{183A9DFA-EE9F-4F03-A849-423CA906401E}"/>
              </a:ext>
            </a:extLst>
          </p:cNvPr>
          <p:cNvSpPr txBox="1">
            <a:spLocks noChangeArrowheads="1"/>
          </p:cNvSpPr>
          <p:nvPr/>
        </p:nvSpPr>
        <p:spPr bwMode="auto">
          <a:xfrm>
            <a:off x="228600" y="5257800"/>
            <a:ext cx="8610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2800" dirty="0">
                <a:solidFill>
                  <a:srgbClr val="FFFF66"/>
                </a:solidFill>
                <a:latin typeface="Eras Demi ITC" panose="020B0805030504020804" pitchFamily="34" charset="0"/>
              </a:rPr>
              <a:t>Los académicos debaten si el </a:t>
            </a:r>
            <a:r>
              <a:rPr lang="es-ES" altLang="en-US" sz="2800" dirty="0" err="1">
                <a:solidFill>
                  <a:srgbClr val="FFFF66"/>
                </a:solidFill>
                <a:latin typeface="Eras Demi ITC" panose="020B0805030504020804" pitchFamily="34" charset="0"/>
              </a:rPr>
              <a:t>toledot</a:t>
            </a:r>
            <a:r>
              <a:rPr lang="es-ES" altLang="en-US" sz="2800" dirty="0">
                <a:solidFill>
                  <a:srgbClr val="FFFF66"/>
                </a:solidFill>
                <a:latin typeface="Eras Demi ITC" panose="020B0805030504020804" pitchFamily="34" charset="0"/>
              </a:rPr>
              <a:t> concluye secciones o introduce secciones (o ambas), pero en cualquier caso dividen el texto en bloques.</a:t>
            </a:r>
          </a:p>
        </p:txBody>
      </p:sp>
      <p:sp>
        <p:nvSpPr>
          <p:cNvPr id="2" name="Slide Number Placeholder 1">
            <a:extLst>
              <a:ext uri="{FF2B5EF4-FFF2-40B4-BE49-F238E27FC236}">
                <a16:creationId xmlns:a16="http://schemas.microsoft.com/office/drawing/2014/main" id="{33DC6B7B-F96B-44F7-9FC6-5CC40F794517}"/>
              </a:ext>
            </a:extLst>
          </p:cNvPr>
          <p:cNvSpPr>
            <a:spLocks noGrp="1"/>
          </p:cNvSpPr>
          <p:nvPr>
            <p:ph type="sldNum" sz="quarter" idx="12"/>
          </p:nvPr>
        </p:nvSpPr>
        <p:spPr/>
        <p:txBody>
          <a:bodyPr/>
          <a:lstStyle/>
          <a:p>
            <a:pPr>
              <a:defRPr/>
            </a:pPr>
            <a:fld id="{DCCFE47B-57FF-4971-8386-9315BDA4B497}"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ppt_w</p:attrName>
                                        </p:attrNameLst>
                                      </p:cBhvr>
                                      <p:tavLst>
                                        <p:tav tm="0">
                                          <p:val>
                                            <p:fltVal val="0"/>
                                          </p:val>
                                        </p:tav>
                                        <p:tav tm="100000">
                                          <p:val>
                                            <p:strVal val="#ppt_w"/>
                                          </p:val>
                                        </p:tav>
                                      </p:tavLst>
                                    </p:anim>
                                    <p:anim calcmode="lin" valueType="num">
                                      <p:cBhvr>
                                        <p:cTn id="8" dur="500" fill="hold"/>
                                        <p:tgtEl>
                                          <p:spTgt spid="860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6019">
                                            <p:bg/>
                                          </p:spTgt>
                                        </p:tgtEl>
                                        <p:attrNameLst>
                                          <p:attrName>style.visibility</p:attrName>
                                        </p:attrNameLst>
                                      </p:cBhvr>
                                      <p:to>
                                        <p:strVal val="visible"/>
                                      </p:to>
                                    </p:set>
                                    <p:animEffect transition="in" filter="randombar(horizontal)">
                                      <p:cBhvr>
                                        <p:cTn id="13" dur="500"/>
                                        <p:tgtEl>
                                          <p:spTgt spid="86019">
                                            <p:bg/>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6019">
                                            <p:txEl>
                                              <p:pRg st="0" end="0"/>
                                            </p:txEl>
                                          </p:spTgt>
                                        </p:tgtEl>
                                        <p:attrNameLst>
                                          <p:attrName>style.visibility</p:attrName>
                                        </p:attrNameLst>
                                      </p:cBhvr>
                                      <p:to>
                                        <p:strVal val="visible"/>
                                      </p:to>
                                    </p:set>
                                    <p:animEffect transition="in" filter="randombar(horizontal)">
                                      <p:cBhvr>
                                        <p:cTn id="16" dur="500"/>
                                        <p:tgtEl>
                                          <p:spTgt spid="86019">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6019">
                                            <p:txEl>
                                              <p:pRg st="1" end="1"/>
                                            </p:txEl>
                                          </p:spTgt>
                                        </p:tgtEl>
                                        <p:attrNameLst>
                                          <p:attrName>style.visibility</p:attrName>
                                        </p:attrNameLst>
                                      </p:cBhvr>
                                      <p:to>
                                        <p:strVal val="visible"/>
                                      </p:to>
                                    </p:set>
                                    <p:animEffect transition="in" filter="randombar(horizontal)">
                                      <p:cBhvr>
                                        <p:cTn id="19" dur="500"/>
                                        <p:tgtEl>
                                          <p:spTgt spid="86019">
                                            <p:txEl>
                                              <p:pRg st="1" end="1"/>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6019">
                                            <p:txEl>
                                              <p:pRg st="2" end="2"/>
                                            </p:txEl>
                                          </p:spTgt>
                                        </p:tgtEl>
                                        <p:attrNameLst>
                                          <p:attrName>style.visibility</p:attrName>
                                        </p:attrNameLst>
                                      </p:cBhvr>
                                      <p:to>
                                        <p:strVal val="visible"/>
                                      </p:to>
                                    </p:set>
                                    <p:animEffect transition="in" filter="randombar(horizontal)">
                                      <p:cBhvr>
                                        <p:cTn id="22" dur="500"/>
                                        <p:tgtEl>
                                          <p:spTgt spid="86019">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Effect transition="in" filter="randombar(horizontal)">
                                      <p:cBhvr>
                                        <p:cTn id="25" dur="500"/>
                                        <p:tgtEl>
                                          <p:spTgt spid="86019">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6019">
                                            <p:txEl>
                                              <p:pRg st="4" end="4"/>
                                            </p:txEl>
                                          </p:spTgt>
                                        </p:tgtEl>
                                        <p:attrNameLst>
                                          <p:attrName>style.visibility</p:attrName>
                                        </p:attrNameLst>
                                      </p:cBhvr>
                                      <p:to>
                                        <p:strVal val="visible"/>
                                      </p:to>
                                    </p:set>
                                    <p:animEffect transition="in" filter="randombar(horizontal)">
                                      <p:cBhvr>
                                        <p:cTn id="28" dur="500"/>
                                        <p:tgtEl>
                                          <p:spTgt spid="86019">
                                            <p:txEl>
                                              <p:pRg st="4" end="4"/>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6019">
                                            <p:txEl>
                                              <p:pRg st="5" end="5"/>
                                            </p:txEl>
                                          </p:spTgt>
                                        </p:tgtEl>
                                        <p:attrNameLst>
                                          <p:attrName>style.visibility</p:attrName>
                                        </p:attrNameLst>
                                      </p:cBhvr>
                                      <p:to>
                                        <p:strVal val="visible"/>
                                      </p:to>
                                    </p:set>
                                    <p:animEffect transition="in" filter="randombar(horizontal)">
                                      <p:cBhvr>
                                        <p:cTn id="31" dur="500"/>
                                        <p:tgtEl>
                                          <p:spTgt spid="86019">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6020">
                                            <p:bg/>
                                          </p:spTgt>
                                        </p:tgtEl>
                                        <p:attrNameLst>
                                          <p:attrName>style.visibility</p:attrName>
                                        </p:attrNameLst>
                                      </p:cBhvr>
                                      <p:to>
                                        <p:strVal val="visible"/>
                                      </p:to>
                                    </p:set>
                                    <p:animEffect transition="in" filter="randombar(horizontal)">
                                      <p:cBhvr>
                                        <p:cTn id="36" dur="500"/>
                                        <p:tgtEl>
                                          <p:spTgt spid="86020">
                                            <p:bg/>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86020">
                                            <p:txEl>
                                              <p:pRg st="0" end="0"/>
                                            </p:txEl>
                                          </p:spTgt>
                                        </p:tgtEl>
                                        <p:attrNameLst>
                                          <p:attrName>style.visibility</p:attrName>
                                        </p:attrNameLst>
                                      </p:cBhvr>
                                      <p:to>
                                        <p:strVal val="visible"/>
                                      </p:to>
                                    </p:set>
                                    <p:animEffect transition="in" filter="randombar(horizontal)">
                                      <p:cBhvr>
                                        <p:cTn id="39" dur="500"/>
                                        <p:tgtEl>
                                          <p:spTgt spid="86020">
                                            <p:txEl>
                                              <p:pRg st="0" end="0"/>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86020">
                                            <p:txEl>
                                              <p:pRg st="1" end="1"/>
                                            </p:txEl>
                                          </p:spTgt>
                                        </p:tgtEl>
                                        <p:attrNameLst>
                                          <p:attrName>style.visibility</p:attrName>
                                        </p:attrNameLst>
                                      </p:cBhvr>
                                      <p:to>
                                        <p:strVal val="visible"/>
                                      </p:to>
                                    </p:set>
                                    <p:animEffect transition="in" filter="randombar(horizontal)">
                                      <p:cBhvr>
                                        <p:cTn id="42" dur="500"/>
                                        <p:tgtEl>
                                          <p:spTgt spid="86020">
                                            <p:txEl>
                                              <p:pRg st="1" end="1"/>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86020">
                                            <p:txEl>
                                              <p:pRg st="2" end="2"/>
                                            </p:txEl>
                                          </p:spTgt>
                                        </p:tgtEl>
                                        <p:attrNameLst>
                                          <p:attrName>style.visibility</p:attrName>
                                        </p:attrNameLst>
                                      </p:cBhvr>
                                      <p:to>
                                        <p:strVal val="visible"/>
                                      </p:to>
                                    </p:set>
                                    <p:animEffect transition="in" filter="randombar(horizontal)">
                                      <p:cBhvr>
                                        <p:cTn id="45" dur="500"/>
                                        <p:tgtEl>
                                          <p:spTgt spid="86020">
                                            <p:txEl>
                                              <p:pRg st="2" end="2"/>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6020">
                                            <p:txEl>
                                              <p:pRg st="3" end="3"/>
                                            </p:txEl>
                                          </p:spTgt>
                                        </p:tgtEl>
                                        <p:attrNameLst>
                                          <p:attrName>style.visibility</p:attrName>
                                        </p:attrNameLst>
                                      </p:cBhvr>
                                      <p:to>
                                        <p:strVal val="visible"/>
                                      </p:to>
                                    </p:set>
                                    <p:animEffect transition="in" filter="randombar(horizontal)">
                                      <p:cBhvr>
                                        <p:cTn id="48" dur="500"/>
                                        <p:tgtEl>
                                          <p:spTgt spid="86020">
                                            <p:txEl>
                                              <p:pRg st="3" end="3"/>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86020">
                                            <p:txEl>
                                              <p:pRg st="4" end="4"/>
                                            </p:txEl>
                                          </p:spTgt>
                                        </p:tgtEl>
                                        <p:attrNameLst>
                                          <p:attrName>style.visibility</p:attrName>
                                        </p:attrNameLst>
                                      </p:cBhvr>
                                      <p:to>
                                        <p:strVal val="visible"/>
                                      </p:to>
                                    </p:set>
                                    <p:animEffect transition="in" filter="randombar(horizontal)">
                                      <p:cBhvr>
                                        <p:cTn id="51" dur="500"/>
                                        <p:tgtEl>
                                          <p:spTgt spid="86020">
                                            <p:txEl>
                                              <p:pRg st="4" end="4"/>
                                            </p:tx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86020">
                                            <p:txEl>
                                              <p:pRg st="5" end="5"/>
                                            </p:txEl>
                                          </p:spTgt>
                                        </p:tgtEl>
                                        <p:attrNameLst>
                                          <p:attrName>style.visibility</p:attrName>
                                        </p:attrNameLst>
                                      </p:cBhvr>
                                      <p:to>
                                        <p:strVal val="visible"/>
                                      </p:to>
                                    </p:set>
                                    <p:animEffect transition="in" filter="randombar(horizontal)">
                                      <p:cBhvr>
                                        <p:cTn id="54" dur="500"/>
                                        <p:tgtEl>
                                          <p:spTgt spid="86020">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86021">
                                            <p:txEl>
                                              <p:pRg st="0" end="0"/>
                                            </p:txEl>
                                          </p:spTgt>
                                        </p:tgtEl>
                                        <p:attrNameLst>
                                          <p:attrName>style.visibility</p:attrName>
                                        </p:attrNameLst>
                                      </p:cBhvr>
                                      <p:to>
                                        <p:strVal val="visible"/>
                                      </p:to>
                                    </p:set>
                                    <p:anim calcmode="lin" valueType="num">
                                      <p:cBhvr>
                                        <p:cTn id="59" dur="500" fill="hold"/>
                                        <p:tgtEl>
                                          <p:spTgt spid="86021">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8602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19" grpId="0" uiExpand="1" build="p" animBg="1"/>
      <p:bldP spid="86020" grpId="0" uiExpand="1"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HBS12">
            <a:extLst>
              <a:ext uri="{FF2B5EF4-FFF2-40B4-BE49-F238E27FC236}">
                <a16:creationId xmlns:a16="http://schemas.microsoft.com/office/drawing/2014/main" id="{281E9F2B-8161-47B4-A40F-54261AF536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05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6">
            <a:extLst>
              <a:ext uri="{FF2B5EF4-FFF2-40B4-BE49-F238E27FC236}">
                <a16:creationId xmlns:a16="http://schemas.microsoft.com/office/drawing/2014/main" id="{E8B14850-91A2-4FAB-B953-B1632F27ACB3}"/>
              </a:ext>
            </a:extLst>
          </p:cNvPr>
          <p:cNvSpPr txBox="1">
            <a:spLocks noChangeArrowheads="1"/>
          </p:cNvSpPr>
          <p:nvPr/>
        </p:nvSpPr>
        <p:spPr bwMode="auto">
          <a:xfrm>
            <a:off x="114300" y="5616743"/>
            <a:ext cx="8915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s-ES" altLang="en-US" sz="2800" dirty="0"/>
              <a:t>La circuncisión representada en relieves Egipcios</a:t>
            </a:r>
            <a:endParaRPr lang="es-ES" altLang="en-US" sz="2400" dirty="0"/>
          </a:p>
          <a:p>
            <a:pPr eaLnBrk="1" hangingPunct="1">
              <a:spcBef>
                <a:spcPct val="50000"/>
              </a:spcBef>
              <a:buClrTx/>
              <a:buSzTx/>
              <a:buFontTx/>
              <a:buNone/>
            </a:pPr>
            <a:r>
              <a:rPr lang="en-US" altLang="en-US" sz="2800" dirty="0"/>
              <a:t>, ca. 2200 AC.</a:t>
            </a:r>
          </a:p>
        </p:txBody>
      </p:sp>
      <p:sp>
        <p:nvSpPr>
          <p:cNvPr id="2" name="Slide Number Placeholder 1">
            <a:extLst>
              <a:ext uri="{FF2B5EF4-FFF2-40B4-BE49-F238E27FC236}">
                <a16:creationId xmlns:a16="http://schemas.microsoft.com/office/drawing/2014/main" id="{40A7BBFE-AB90-4B45-8F19-8C2079E8407D}"/>
              </a:ext>
            </a:extLst>
          </p:cNvPr>
          <p:cNvSpPr>
            <a:spLocks noGrp="1"/>
          </p:cNvSpPr>
          <p:nvPr>
            <p:ph type="sldNum" sz="quarter" idx="12"/>
          </p:nvPr>
        </p:nvSpPr>
        <p:spPr/>
        <p:txBody>
          <a:bodyPr/>
          <a:lstStyle/>
          <a:p>
            <a:pPr>
              <a:defRPr/>
            </a:pPr>
            <a:fld id="{709C4D06-18EE-473B-B550-6F059D0526BC}" type="slidenum">
              <a:rPr lang="en-US" altLang="en-US" smtClean="0"/>
              <a:pPr>
                <a:defRPr/>
              </a:pPr>
              <a:t>90</a:t>
            </a:fld>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789AFE01-2C73-4D20-A426-8E5384F1569B}"/>
              </a:ext>
            </a:extLst>
          </p:cNvPr>
          <p:cNvSpPr>
            <a:spLocks noGrp="1" noChangeArrowheads="1"/>
          </p:cNvSpPr>
          <p:nvPr>
            <p:ph type="title"/>
          </p:nvPr>
        </p:nvSpPr>
        <p:spPr>
          <a:xfrm>
            <a:off x="457200" y="277813"/>
            <a:ext cx="8229600" cy="1139825"/>
          </a:xfrm>
        </p:spPr>
        <p:txBody>
          <a:bodyPr/>
          <a:lstStyle/>
          <a:p>
            <a:pPr eaLnBrk="1" hangingPunct="1">
              <a:defRPr/>
            </a:pPr>
            <a:r>
              <a:rPr lang="en-US" altLang="en-US" dirty="0" err="1">
                <a:solidFill>
                  <a:srgbClr val="FF6600"/>
                </a:solidFill>
                <a:latin typeface="+mn-lt"/>
              </a:rPr>
              <a:t>Aclaración</a:t>
            </a:r>
            <a:br>
              <a:rPr lang="en-US" altLang="en-US" dirty="0">
                <a:solidFill>
                  <a:srgbClr val="FF6600"/>
                </a:solidFill>
                <a:latin typeface="+mn-lt"/>
              </a:rPr>
            </a:br>
            <a:r>
              <a:rPr lang="en-US" altLang="en-US" dirty="0">
                <a:solidFill>
                  <a:srgbClr val="FF6600"/>
                </a:solidFill>
                <a:latin typeface="+mn-lt"/>
              </a:rPr>
              <a:t> y </a:t>
            </a:r>
            <a:r>
              <a:rPr lang="en-US" altLang="en-US" dirty="0" err="1">
                <a:solidFill>
                  <a:srgbClr val="FF6600"/>
                </a:solidFill>
                <a:latin typeface="+mn-lt"/>
              </a:rPr>
              <a:t>Obligación</a:t>
            </a:r>
            <a:endParaRPr lang="en-US" altLang="en-US" dirty="0">
              <a:solidFill>
                <a:srgbClr val="FF6600"/>
              </a:solidFill>
              <a:latin typeface="+mn-lt"/>
            </a:endParaRPr>
          </a:p>
        </p:txBody>
      </p:sp>
      <p:sp>
        <p:nvSpPr>
          <p:cNvPr id="225284" name="Rectangle 4">
            <a:extLst>
              <a:ext uri="{FF2B5EF4-FFF2-40B4-BE49-F238E27FC236}">
                <a16:creationId xmlns:a16="http://schemas.microsoft.com/office/drawing/2014/main" id="{D887CD16-B02A-4E5F-8161-7781772444A7}"/>
              </a:ext>
            </a:extLst>
          </p:cNvPr>
          <p:cNvSpPr>
            <a:spLocks noGrp="1" noChangeArrowheads="1"/>
          </p:cNvSpPr>
          <p:nvPr>
            <p:ph type="body" sz="half" idx="1"/>
          </p:nvPr>
        </p:nvSpPr>
        <p:spPr>
          <a:xfrm>
            <a:off x="457200" y="1600200"/>
            <a:ext cx="4038600" cy="5029200"/>
          </a:xfrm>
          <a:gradFill rotWithShape="1">
            <a:gsLst>
              <a:gs pos="0">
                <a:srgbClr val="002F2E">
                  <a:gamma/>
                  <a:shade val="46275"/>
                  <a:invGamma/>
                </a:srgbClr>
              </a:gs>
              <a:gs pos="50000">
                <a:srgbClr val="002F2E"/>
              </a:gs>
              <a:gs pos="100000">
                <a:srgbClr val="002F2E">
                  <a:gamma/>
                  <a:shade val="46275"/>
                  <a:invGamma/>
                </a:srgbClr>
              </a:gs>
            </a:gsLst>
            <a:lin ang="5400000" scaled="1"/>
          </a:gradFill>
          <a:ln w="12700">
            <a:solidFill>
              <a:schemeClr val="tx1"/>
            </a:solidFill>
            <a:miter lim="800000"/>
            <a:headEnd/>
            <a:tailEnd/>
          </a:ln>
        </p:spPr>
        <p:txBody>
          <a:bodyPr/>
          <a:lstStyle/>
          <a:p>
            <a:pPr eaLnBrk="1" hangingPunct="1">
              <a:lnSpc>
                <a:spcPct val="90000"/>
              </a:lnSpc>
              <a:buNone/>
              <a:defRPr/>
            </a:pPr>
            <a:r>
              <a:rPr lang="es-ES" altLang="en-US" sz="2400" dirty="0">
                <a:solidFill>
                  <a:schemeClr val="hlink"/>
                </a:solidFill>
              </a:rPr>
              <a:t>Ahora se especificaba que la madre del heredero prometido era Sara, y la pura imposibilidad de tal hijo para un hombre de 100 años y una mujer de 90 años se convierte en una prueba adicional de fe.</a:t>
            </a:r>
          </a:p>
          <a:p>
            <a:pPr eaLnBrk="1" hangingPunct="1">
              <a:lnSpc>
                <a:spcPct val="90000"/>
              </a:lnSpc>
              <a:buNone/>
              <a:defRPr/>
            </a:pPr>
            <a:r>
              <a:rPr lang="es-ES" altLang="en-US" sz="2400" dirty="0">
                <a:solidFill>
                  <a:schemeClr val="hlink"/>
                </a:solidFill>
              </a:rPr>
              <a:t>El nombre del hijo del pacto, Isaac (= se ríe), está relacionado con varios incidentes relacionados con la risa (17:17; 18: 12-15; 21: 6).</a:t>
            </a:r>
            <a:endParaRPr lang="en-US" altLang="en-US" sz="2400" dirty="0">
              <a:solidFill>
                <a:schemeClr val="hlink"/>
              </a:solidFill>
            </a:endParaRPr>
          </a:p>
        </p:txBody>
      </p:sp>
      <p:sp>
        <p:nvSpPr>
          <p:cNvPr id="225285" name="Rectangle 5">
            <a:extLst>
              <a:ext uri="{FF2B5EF4-FFF2-40B4-BE49-F238E27FC236}">
                <a16:creationId xmlns:a16="http://schemas.microsoft.com/office/drawing/2014/main" id="{F86307C7-3BCC-4EDA-9C96-2C925D1F6516}"/>
              </a:ext>
            </a:extLst>
          </p:cNvPr>
          <p:cNvSpPr>
            <a:spLocks noGrp="1" noChangeArrowheads="1"/>
          </p:cNvSpPr>
          <p:nvPr>
            <p:ph type="body" sz="half" idx="2"/>
          </p:nvPr>
        </p:nvSpPr>
        <p:spPr>
          <a:xfrm>
            <a:off x="4648200" y="1600200"/>
            <a:ext cx="4038600" cy="5029200"/>
          </a:xfrm>
          <a:gradFill rotWithShape="1">
            <a:gsLst>
              <a:gs pos="0">
                <a:srgbClr val="339966">
                  <a:gamma/>
                  <a:shade val="46275"/>
                  <a:invGamma/>
                </a:srgbClr>
              </a:gs>
              <a:gs pos="50000">
                <a:srgbClr val="339966"/>
              </a:gs>
              <a:gs pos="100000">
                <a:srgbClr val="339966">
                  <a:gamma/>
                  <a:shade val="46275"/>
                  <a:invGamma/>
                </a:srgbClr>
              </a:gs>
            </a:gsLst>
            <a:lin ang="5400000" scaled="1"/>
          </a:gradFill>
          <a:ln w="12700">
            <a:solidFill>
              <a:schemeClr val="tx1"/>
            </a:solidFill>
            <a:miter lim="800000"/>
            <a:headEnd/>
            <a:tailEnd/>
          </a:ln>
        </p:spPr>
        <p:txBody>
          <a:bodyPr/>
          <a:lstStyle/>
          <a:p>
            <a:pPr marL="533400" indent="-533400" eaLnBrk="1" hangingPunct="1">
              <a:lnSpc>
                <a:spcPct val="90000"/>
              </a:lnSpc>
              <a:buNone/>
              <a:defRPr/>
            </a:pPr>
            <a:r>
              <a:rPr lang="es-ES" altLang="en-US" sz="2400" dirty="0">
                <a:solidFill>
                  <a:srgbClr val="FFFF99"/>
                </a:solidFill>
              </a:rPr>
              <a:t>Abraham ahora se le dan dos mandamientos como obligaciones del pacto:</a:t>
            </a:r>
            <a:endParaRPr lang="es-ES" altLang="en-US" sz="2400" i="1" dirty="0">
              <a:latin typeface="Arial Narrow" panose="020B0606020202030204" pitchFamily="34" charset="0"/>
            </a:endParaRPr>
          </a:p>
          <a:p>
            <a:pPr marL="533400" indent="-533400" eaLnBrk="1" hangingPunct="1">
              <a:lnSpc>
                <a:spcPct val="90000"/>
              </a:lnSpc>
              <a:buFont typeface="Wingdings" panose="05000000000000000000" pitchFamily="2" charset="2"/>
              <a:buAutoNum type="arabicParenR"/>
              <a:defRPr/>
            </a:pPr>
            <a:r>
              <a:rPr lang="es-ES" altLang="en-US" sz="2400" i="1" dirty="0">
                <a:latin typeface="Arial Narrow" panose="020B0606020202030204" pitchFamily="34" charset="0"/>
              </a:rPr>
              <a:t>Ser moral y recto</a:t>
            </a:r>
          </a:p>
          <a:p>
            <a:pPr marL="533400" indent="-533400" eaLnBrk="1" hangingPunct="1">
              <a:lnSpc>
                <a:spcPct val="90000"/>
              </a:lnSpc>
              <a:buFont typeface="Wingdings" panose="05000000000000000000" pitchFamily="2" charset="2"/>
              <a:buAutoNum type="arabicParenR"/>
              <a:defRPr/>
            </a:pPr>
            <a:r>
              <a:rPr lang="es-ES" altLang="en-US" sz="2400" i="1" dirty="0">
                <a:latin typeface="Arial Narrow" panose="020B0606020202030204" pitchFamily="34" charset="0"/>
              </a:rPr>
              <a:t>Circuncidar a cada hombre en su hogar</a:t>
            </a:r>
          </a:p>
          <a:p>
            <a:pPr marL="0" indent="0" eaLnBrk="1" hangingPunct="1">
              <a:lnSpc>
                <a:spcPct val="90000"/>
              </a:lnSpc>
              <a:buNone/>
              <a:defRPr/>
            </a:pPr>
            <a:r>
              <a:rPr lang="es-ES" altLang="en-US" sz="2400" dirty="0">
                <a:solidFill>
                  <a:srgbClr val="FFFF99"/>
                </a:solidFill>
              </a:rPr>
              <a:t>Estos mandamientos surgirán luego como las dos categorías principales de la ley Israelita: la </a:t>
            </a:r>
            <a:r>
              <a:rPr lang="es-ES" altLang="en-US" sz="2400" b="1" u="sng" dirty="0">
                <a:solidFill>
                  <a:srgbClr val="FFFF99"/>
                </a:solidFill>
              </a:rPr>
              <a:t>ley ética </a:t>
            </a:r>
            <a:r>
              <a:rPr lang="es-ES" altLang="en-US" sz="2400" dirty="0">
                <a:solidFill>
                  <a:srgbClr val="FFFF99"/>
                </a:solidFill>
              </a:rPr>
              <a:t>y la </a:t>
            </a:r>
            <a:r>
              <a:rPr lang="es-ES" altLang="en-US" sz="2400" b="1" u="sng" dirty="0">
                <a:solidFill>
                  <a:srgbClr val="FFFF99"/>
                </a:solidFill>
              </a:rPr>
              <a:t>ley de culto</a:t>
            </a:r>
            <a:r>
              <a:rPr lang="es-ES" altLang="en-US" sz="2400" dirty="0">
                <a:solidFill>
                  <a:srgbClr val="FFFF99"/>
                </a:solidFill>
              </a:rPr>
              <a:t>. La semilla del estilo de vida Israelita es interna al pacto.</a:t>
            </a:r>
            <a:endParaRPr lang="en-US" altLang="en-US" sz="2400" dirty="0">
              <a:solidFill>
                <a:srgbClr val="FFFF99"/>
              </a:solidFill>
            </a:endParaRPr>
          </a:p>
        </p:txBody>
      </p:sp>
      <p:sp>
        <p:nvSpPr>
          <p:cNvPr id="2" name="Slide Number Placeholder 1">
            <a:extLst>
              <a:ext uri="{FF2B5EF4-FFF2-40B4-BE49-F238E27FC236}">
                <a16:creationId xmlns:a16="http://schemas.microsoft.com/office/drawing/2014/main" id="{5FFB4635-FD19-44FA-9034-200F12E2633A}"/>
              </a:ext>
            </a:extLst>
          </p:cNvPr>
          <p:cNvSpPr>
            <a:spLocks noGrp="1"/>
          </p:cNvSpPr>
          <p:nvPr>
            <p:ph type="sldNum" sz="quarter" idx="12"/>
          </p:nvPr>
        </p:nvSpPr>
        <p:spPr/>
        <p:txBody>
          <a:bodyPr/>
          <a:lstStyle/>
          <a:p>
            <a:pPr>
              <a:defRPr/>
            </a:pPr>
            <a:fld id="{348A927B-3410-41BF-BEE6-59A2E85A9E00}" type="slidenum">
              <a:rPr lang="en-US" altLang="en-US" smtClean="0"/>
              <a:pPr>
                <a:defRPr/>
              </a:pPr>
              <a:t>91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84">
                                            <p:bg/>
                                          </p:spTgt>
                                        </p:tgtEl>
                                        <p:attrNameLst>
                                          <p:attrName>style.visibility</p:attrName>
                                        </p:attrNameLst>
                                      </p:cBhvr>
                                      <p:to>
                                        <p:strVal val="visible"/>
                                      </p:to>
                                    </p:set>
                                    <p:animEffect transition="in" filter="randombar(horizontal)">
                                      <p:cBhvr>
                                        <p:cTn id="7" dur="500"/>
                                        <p:tgtEl>
                                          <p:spTgt spid="22528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5284">
                                            <p:txEl>
                                              <p:pRg st="0" end="0"/>
                                            </p:txEl>
                                          </p:spTgt>
                                        </p:tgtEl>
                                        <p:attrNameLst>
                                          <p:attrName>style.visibility</p:attrName>
                                        </p:attrNameLst>
                                      </p:cBhvr>
                                      <p:to>
                                        <p:strVal val="visible"/>
                                      </p:to>
                                    </p:set>
                                    <p:animEffect transition="in" filter="randombar(horizontal)">
                                      <p:cBhvr>
                                        <p:cTn id="10" dur="500"/>
                                        <p:tgtEl>
                                          <p:spTgt spid="22528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5284">
                                            <p:txEl>
                                              <p:pRg st="1" end="1"/>
                                            </p:txEl>
                                          </p:spTgt>
                                        </p:tgtEl>
                                        <p:attrNameLst>
                                          <p:attrName>style.visibility</p:attrName>
                                        </p:attrNameLst>
                                      </p:cBhvr>
                                      <p:to>
                                        <p:strVal val="visible"/>
                                      </p:to>
                                    </p:set>
                                    <p:animEffect transition="in" filter="randombar(horizontal)">
                                      <p:cBhvr>
                                        <p:cTn id="13" dur="500"/>
                                        <p:tgtEl>
                                          <p:spTgt spid="22528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25285">
                                            <p:bg/>
                                          </p:spTgt>
                                        </p:tgtEl>
                                        <p:attrNameLst>
                                          <p:attrName>style.visibility</p:attrName>
                                        </p:attrNameLst>
                                      </p:cBhvr>
                                      <p:to>
                                        <p:strVal val="visible"/>
                                      </p:to>
                                    </p:set>
                                    <p:animEffect transition="in" filter="randombar(horizontal)">
                                      <p:cBhvr>
                                        <p:cTn id="18" dur="500"/>
                                        <p:tgtEl>
                                          <p:spTgt spid="225285">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5285">
                                            <p:txEl>
                                              <p:pRg st="0" end="0"/>
                                            </p:txEl>
                                          </p:spTgt>
                                        </p:tgtEl>
                                        <p:attrNameLst>
                                          <p:attrName>style.visibility</p:attrName>
                                        </p:attrNameLst>
                                      </p:cBhvr>
                                      <p:to>
                                        <p:strVal val="visible"/>
                                      </p:to>
                                    </p:set>
                                    <p:animEffect transition="in" filter="randombar(horizontal)">
                                      <p:cBhvr>
                                        <p:cTn id="21" dur="500"/>
                                        <p:tgtEl>
                                          <p:spTgt spid="225285">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5285">
                                            <p:txEl>
                                              <p:pRg st="1" end="1"/>
                                            </p:txEl>
                                          </p:spTgt>
                                        </p:tgtEl>
                                        <p:attrNameLst>
                                          <p:attrName>style.visibility</p:attrName>
                                        </p:attrNameLst>
                                      </p:cBhvr>
                                      <p:to>
                                        <p:strVal val="visible"/>
                                      </p:to>
                                    </p:set>
                                    <p:animEffect transition="in" filter="randombar(horizontal)">
                                      <p:cBhvr>
                                        <p:cTn id="24" dur="500"/>
                                        <p:tgtEl>
                                          <p:spTgt spid="225285">
                                            <p:txEl>
                                              <p:pRg st="1" end="1"/>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25285">
                                            <p:txEl>
                                              <p:pRg st="2" end="2"/>
                                            </p:txEl>
                                          </p:spTgt>
                                        </p:tgtEl>
                                        <p:attrNameLst>
                                          <p:attrName>style.visibility</p:attrName>
                                        </p:attrNameLst>
                                      </p:cBhvr>
                                      <p:to>
                                        <p:strVal val="visible"/>
                                      </p:to>
                                    </p:set>
                                    <p:animEffect transition="in" filter="randombar(horizontal)">
                                      <p:cBhvr>
                                        <p:cTn id="27" dur="500"/>
                                        <p:tgtEl>
                                          <p:spTgt spid="2252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uiExpand="1" build="p" animBg="1"/>
      <p:bldP spid="225285" grpId="0" uiExpand="1"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17F80529-095A-4D5D-A3F7-7213B4DE7F2F}"/>
              </a:ext>
            </a:extLst>
          </p:cNvPr>
          <p:cNvSpPr>
            <a:spLocks noGrp="1" noChangeArrowheads="1"/>
          </p:cNvSpPr>
          <p:nvPr>
            <p:ph type="title"/>
          </p:nvPr>
        </p:nvSpPr>
        <p:spPr/>
        <p:txBody>
          <a:bodyPr/>
          <a:lstStyle/>
          <a:p>
            <a:pPr eaLnBrk="1" hangingPunct="1">
              <a:defRPr/>
            </a:pPr>
            <a:r>
              <a:rPr lang="en-US" altLang="en-US" dirty="0">
                <a:solidFill>
                  <a:srgbClr val="FF6600"/>
                </a:solidFill>
                <a:latin typeface="+mn-lt"/>
              </a:rPr>
              <a:t>Los </a:t>
            </a:r>
            <a:r>
              <a:rPr lang="en-US" altLang="en-US" dirty="0" err="1">
                <a:solidFill>
                  <a:srgbClr val="FF6600"/>
                </a:solidFill>
                <a:latin typeface="+mn-lt"/>
              </a:rPr>
              <a:t>Pecados</a:t>
            </a:r>
            <a:r>
              <a:rPr lang="en-US" altLang="en-US" dirty="0">
                <a:solidFill>
                  <a:srgbClr val="FF6600"/>
                </a:solidFill>
                <a:latin typeface="+mn-lt"/>
              </a:rPr>
              <a:t> de </a:t>
            </a:r>
            <a:r>
              <a:rPr lang="en-US" altLang="en-US" dirty="0" err="1">
                <a:solidFill>
                  <a:srgbClr val="FF6600"/>
                </a:solidFill>
                <a:latin typeface="+mn-lt"/>
              </a:rPr>
              <a:t>Sodoma</a:t>
            </a:r>
            <a:endParaRPr lang="en-US" altLang="en-US" dirty="0">
              <a:solidFill>
                <a:srgbClr val="FF6600"/>
              </a:solidFill>
              <a:latin typeface="+mn-lt"/>
            </a:endParaRPr>
          </a:p>
        </p:txBody>
      </p:sp>
      <p:sp>
        <p:nvSpPr>
          <p:cNvPr id="228355" name="Rectangle 3">
            <a:extLst>
              <a:ext uri="{FF2B5EF4-FFF2-40B4-BE49-F238E27FC236}">
                <a16:creationId xmlns:a16="http://schemas.microsoft.com/office/drawing/2014/main" id="{9D3124BD-DF32-4EE2-84A9-BFADB38A7B01}"/>
              </a:ext>
            </a:extLst>
          </p:cNvPr>
          <p:cNvSpPr>
            <a:spLocks noGrp="1" noChangeArrowheads="1"/>
          </p:cNvSpPr>
          <p:nvPr>
            <p:ph type="body" idx="1"/>
          </p:nvPr>
        </p:nvSpPr>
        <p:spPr>
          <a:xfrm>
            <a:off x="457200" y="1600200"/>
            <a:ext cx="8229600" cy="27432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Los pecados de Sodoma se describen de diversas maneras:</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Agresión homosexual (el eufemismo Hebreo</a:t>
            </a:r>
            <a:r>
              <a:rPr lang="en-US" altLang="en-US" sz="2400" dirty="0" err="1">
                <a:latin typeface="HebrewTh" pitchFamily="2" charset="0"/>
              </a:rPr>
              <a:t>fday</a:t>
            </a:r>
            <a:r>
              <a:rPr lang="en-US" altLang="en-US" sz="2400" dirty="0">
                <a:latin typeface="HebrewTh" pitchFamily="2" charset="0"/>
              </a:rPr>
              <a:t>!</a:t>
            </a:r>
            <a:r>
              <a:rPr lang="en-US" altLang="en-US" sz="2400" dirty="0">
                <a:latin typeface="Comic Sans MS" panose="030F0702030302020204" pitchFamily="66" charset="0"/>
              </a:rPr>
              <a:t> = </a:t>
            </a:r>
            <a:r>
              <a:rPr lang="en-US" altLang="en-US" sz="2400" i="1" dirty="0">
                <a:latin typeface="Comic Sans MS" panose="030F0702030302020204" pitchFamily="66" charset="0"/>
              </a:rPr>
              <a:t>“</a:t>
            </a:r>
            <a:r>
              <a:rPr lang="es-ES" altLang="en-US" sz="2400" i="1" dirty="0">
                <a:latin typeface="Comic Sans MS" panose="030F0702030302020204" pitchFamily="66" charset="0"/>
              </a:rPr>
              <a:t>conocer "se refiere a las relaciones sexuales</a:t>
            </a:r>
            <a:r>
              <a:rPr lang="en-US" altLang="en-US" sz="2400" i="1" dirty="0">
                <a:latin typeface="Comic Sans MS" panose="030F0702030302020204" pitchFamily="66" charset="0"/>
              </a:rPr>
              <a:t>, cf. 4:1; Judas 7).</a:t>
            </a:r>
          </a:p>
          <a:p>
            <a:pPr eaLnBrk="1" hangingPunct="1">
              <a:lnSpc>
                <a:spcPct val="90000"/>
              </a:lnSpc>
              <a:defRPr/>
            </a:pPr>
            <a:r>
              <a:rPr lang="en-US" altLang="en-US" sz="2400" i="1" dirty="0" err="1">
                <a:latin typeface="Comic Sans MS" panose="030F0702030302020204" pitchFamily="66" charset="0"/>
              </a:rPr>
              <a:t>Destacando</a:t>
            </a:r>
            <a:r>
              <a:rPr lang="en-US" altLang="en-US" sz="2400" i="1" dirty="0">
                <a:latin typeface="Comic Sans MS" panose="030F0702030302020204" pitchFamily="66" charset="0"/>
              </a:rPr>
              <a:t> </a:t>
            </a:r>
            <a:r>
              <a:rPr lang="en-US" altLang="en-US" sz="2400" i="1" dirty="0" err="1">
                <a:latin typeface="Comic Sans MS" panose="030F0702030302020204" pitchFamily="66" charset="0"/>
              </a:rPr>
              <a:t>su</a:t>
            </a:r>
            <a:r>
              <a:rPr lang="en-US" altLang="en-US" sz="2400" i="1" dirty="0">
                <a:latin typeface="Comic Sans MS" panose="030F0702030302020204" pitchFamily="66" charset="0"/>
              </a:rPr>
              <a:t> flagrante </a:t>
            </a:r>
            <a:r>
              <a:rPr lang="en-US" altLang="en-US" sz="2400" i="1" dirty="0" err="1">
                <a:latin typeface="Comic Sans MS" panose="030F0702030302020204" pitchFamily="66" charset="0"/>
              </a:rPr>
              <a:t>inmoralidad</a:t>
            </a:r>
            <a:r>
              <a:rPr lang="en-US" altLang="en-US" sz="2400" i="1" dirty="0">
                <a:latin typeface="Comic Sans MS" panose="030F0702030302020204" pitchFamily="66" charset="0"/>
              </a:rPr>
              <a:t>(Is. 3:9)</a:t>
            </a:r>
          </a:p>
          <a:p>
            <a:pPr eaLnBrk="1" hangingPunct="1">
              <a:lnSpc>
                <a:spcPct val="90000"/>
              </a:lnSpc>
              <a:defRPr/>
            </a:pPr>
            <a:r>
              <a:rPr lang="en-US" altLang="en-US" sz="2400" i="1" dirty="0" err="1">
                <a:latin typeface="Comic Sans MS" panose="030F0702030302020204" pitchFamily="66" charset="0"/>
              </a:rPr>
              <a:t>Adulterio</a:t>
            </a:r>
            <a:r>
              <a:rPr lang="en-US" altLang="en-US" sz="2400" i="1" dirty="0">
                <a:latin typeface="Comic Sans MS" panose="030F0702030302020204" pitchFamily="66" charset="0"/>
              </a:rPr>
              <a:t> y </a:t>
            </a:r>
            <a:r>
              <a:rPr lang="en-US" altLang="en-US" sz="2400" i="1" dirty="0" err="1">
                <a:latin typeface="Comic Sans MS" panose="030F0702030302020204" pitchFamily="66" charset="0"/>
              </a:rPr>
              <a:t>deshonestidad</a:t>
            </a:r>
            <a:r>
              <a:rPr lang="en-US" altLang="en-US" sz="2400" i="1" dirty="0">
                <a:latin typeface="Comic Sans MS" panose="030F0702030302020204" pitchFamily="66" charset="0"/>
              </a:rPr>
              <a:t> (Je. 23:14)</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Arrogancia y abandono de los pobres.</a:t>
            </a:r>
            <a:r>
              <a:rPr lang="en-US" altLang="en-US" sz="2400" i="1" dirty="0">
                <a:latin typeface="Comic Sans MS" panose="030F0702030302020204" pitchFamily="66" charset="0"/>
              </a:rPr>
              <a:t>(</a:t>
            </a:r>
            <a:r>
              <a:rPr lang="en-US" altLang="en-US" sz="2400" i="1" dirty="0" err="1">
                <a:latin typeface="Comic Sans MS" panose="030F0702030302020204" pitchFamily="66" charset="0"/>
              </a:rPr>
              <a:t>Eze</a:t>
            </a:r>
            <a:r>
              <a:rPr lang="en-US" altLang="en-US" sz="2400" i="1" dirty="0">
                <a:latin typeface="Comic Sans MS" panose="030F0702030302020204" pitchFamily="66" charset="0"/>
              </a:rPr>
              <a:t>. 16:49-50)</a:t>
            </a:r>
          </a:p>
          <a:p>
            <a:pPr eaLnBrk="1" hangingPunct="1">
              <a:lnSpc>
                <a:spcPct val="90000"/>
              </a:lnSpc>
              <a:defRPr/>
            </a:pPr>
            <a:endParaRPr lang="en-US" altLang="en-US" sz="2400" dirty="0">
              <a:latin typeface="Comic Sans MS" panose="030F0702030302020204" pitchFamily="66" charset="0"/>
            </a:endParaRPr>
          </a:p>
        </p:txBody>
      </p:sp>
      <p:sp>
        <p:nvSpPr>
          <p:cNvPr id="228356" name="AutoShape 4">
            <a:extLst>
              <a:ext uri="{FF2B5EF4-FFF2-40B4-BE49-F238E27FC236}">
                <a16:creationId xmlns:a16="http://schemas.microsoft.com/office/drawing/2014/main" id="{56E72266-2975-4B77-A166-7A368AA1CD3F}"/>
              </a:ext>
            </a:extLst>
          </p:cNvPr>
          <p:cNvSpPr>
            <a:spLocks noChangeArrowheads="1"/>
          </p:cNvSpPr>
          <p:nvPr/>
        </p:nvSpPr>
        <p:spPr bwMode="auto">
          <a:xfrm>
            <a:off x="381000" y="4724400"/>
            <a:ext cx="8382000" cy="1905000"/>
          </a:xfrm>
          <a:prstGeom prst="roundRect">
            <a:avLst>
              <a:gd name="adj" fmla="val 16667"/>
            </a:avLst>
          </a:prstGeom>
          <a:solidFill>
            <a:srgbClr val="00504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28357" name="Text Box 5">
            <a:extLst>
              <a:ext uri="{FF2B5EF4-FFF2-40B4-BE49-F238E27FC236}">
                <a16:creationId xmlns:a16="http://schemas.microsoft.com/office/drawing/2014/main" id="{30BEBBCE-A596-4912-A5D9-9F737BB8F760}"/>
              </a:ext>
            </a:extLst>
          </p:cNvPr>
          <p:cNvSpPr txBox="1">
            <a:spLocks noChangeArrowheads="1"/>
          </p:cNvSpPr>
          <p:nvPr/>
        </p:nvSpPr>
        <p:spPr bwMode="auto">
          <a:xfrm>
            <a:off x="685800" y="4800600"/>
            <a:ext cx="7848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s-ES" altLang="en-US" sz="2800" dirty="0">
                <a:solidFill>
                  <a:srgbClr val="FFFF99"/>
                </a:solidFill>
                <a:latin typeface="Agency FB" panose="020B0503020202020204" pitchFamily="34" charset="0"/>
              </a:rPr>
              <a:t>El intento de algunos de reducir los pecados de Sodoma a una mera violación de los antiguos códigos de hospitalidad del Cercano Oriente es un intento transparente de justificar la desviación sexual.</a:t>
            </a:r>
            <a:endParaRPr lang="en-US" altLang="en-US" sz="2800" dirty="0">
              <a:solidFill>
                <a:srgbClr val="FFFF99"/>
              </a:solidFill>
              <a:latin typeface="Agency FB" panose="020B0503020202020204" pitchFamily="34" charset="0"/>
            </a:endParaRPr>
          </a:p>
        </p:txBody>
      </p:sp>
      <p:sp>
        <p:nvSpPr>
          <p:cNvPr id="2" name="Slide Number Placeholder 1">
            <a:extLst>
              <a:ext uri="{FF2B5EF4-FFF2-40B4-BE49-F238E27FC236}">
                <a16:creationId xmlns:a16="http://schemas.microsoft.com/office/drawing/2014/main" id="{923F79F0-833E-4789-81ED-E21A876FA054}"/>
              </a:ext>
            </a:extLst>
          </p:cNvPr>
          <p:cNvSpPr>
            <a:spLocks noGrp="1"/>
          </p:cNvSpPr>
          <p:nvPr>
            <p:ph type="sldNum" sz="quarter" idx="12"/>
          </p:nvPr>
        </p:nvSpPr>
        <p:spPr/>
        <p:txBody>
          <a:bodyPr/>
          <a:lstStyle/>
          <a:p>
            <a:pPr>
              <a:defRPr/>
            </a:pPr>
            <a:fld id="{8C881EE0-6D2A-492D-897E-16D2BDE929E2}" type="slidenum">
              <a:rPr lang="en-US" altLang="en-US" smtClean="0"/>
              <a:pPr>
                <a:defRPr/>
              </a:pPr>
              <a:t>92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8355">
                                            <p:txEl>
                                              <p:pRg st="1" end="1"/>
                                            </p:txEl>
                                          </p:spTgt>
                                        </p:tgtEl>
                                        <p:attrNameLst>
                                          <p:attrName>style.visibility</p:attrName>
                                        </p:attrNameLst>
                                      </p:cBhvr>
                                      <p:to>
                                        <p:strVal val="visible"/>
                                      </p:to>
                                    </p:set>
                                    <p:anim calcmode="lin" valueType="num">
                                      <p:cBhvr additive="base">
                                        <p:cTn id="13"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8355">
                                            <p:txEl>
                                              <p:pRg st="2" end="2"/>
                                            </p:txEl>
                                          </p:spTgt>
                                        </p:tgtEl>
                                        <p:attrNameLst>
                                          <p:attrName>style.visibility</p:attrName>
                                        </p:attrNameLst>
                                      </p:cBhvr>
                                      <p:to>
                                        <p:strVal val="visible"/>
                                      </p:to>
                                    </p:set>
                                    <p:anim calcmode="lin" valueType="num">
                                      <p:cBhvr additive="base">
                                        <p:cTn id="19"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8355">
                                            <p:txEl>
                                              <p:pRg st="3" end="3"/>
                                            </p:txEl>
                                          </p:spTgt>
                                        </p:tgtEl>
                                        <p:attrNameLst>
                                          <p:attrName>style.visibility</p:attrName>
                                        </p:attrNameLst>
                                      </p:cBhvr>
                                      <p:to>
                                        <p:strVal val="visible"/>
                                      </p:to>
                                    </p:set>
                                    <p:anim calcmode="lin" valueType="num">
                                      <p:cBhvr additive="base">
                                        <p:cTn id="25"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8355">
                                            <p:txEl>
                                              <p:pRg st="4" end="4"/>
                                            </p:txEl>
                                          </p:spTgt>
                                        </p:tgtEl>
                                        <p:attrNameLst>
                                          <p:attrName>style.visibility</p:attrName>
                                        </p:attrNameLst>
                                      </p:cBhvr>
                                      <p:to>
                                        <p:strVal val="visible"/>
                                      </p:to>
                                    </p:set>
                                    <p:anim calcmode="lin" valueType="num">
                                      <p:cBhvr additive="base">
                                        <p:cTn id="31" dur="500" fill="hold"/>
                                        <p:tgtEl>
                                          <p:spTgt spid="228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8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5" fill="hold" nodeType="clickEffect">
                                  <p:stCondLst>
                                    <p:cond delay="0"/>
                                  </p:stCondLst>
                                  <p:childTnLst>
                                    <p:set>
                                      <p:cBhvr>
                                        <p:cTn id="36" dur="1" fill="hold">
                                          <p:stCondLst>
                                            <p:cond delay="0"/>
                                          </p:stCondLst>
                                        </p:cTn>
                                        <p:tgtEl>
                                          <p:spTgt spid="228356"/>
                                        </p:tgtEl>
                                        <p:attrNameLst>
                                          <p:attrName>style.visibility</p:attrName>
                                        </p:attrNameLst>
                                      </p:cBhvr>
                                      <p:to>
                                        <p:strVal val="visible"/>
                                      </p:to>
                                    </p:set>
                                    <p:animEffect transition="in" filter="randombar(vertical)">
                                      <p:cBhvr>
                                        <p:cTn id="37" dur="500"/>
                                        <p:tgtEl>
                                          <p:spTgt spid="228356"/>
                                        </p:tgtEl>
                                      </p:cBhvr>
                                    </p:animEffect>
                                  </p:childTnLst>
                                </p:cTn>
                              </p:par>
                              <p:par>
                                <p:cTn id="38" presetID="14" presetClass="entr" presetSubtype="5" fill="hold" nodeType="withEffect">
                                  <p:stCondLst>
                                    <p:cond delay="0"/>
                                  </p:stCondLst>
                                  <p:childTnLst>
                                    <p:set>
                                      <p:cBhvr>
                                        <p:cTn id="39" dur="1" fill="hold">
                                          <p:stCondLst>
                                            <p:cond delay="0"/>
                                          </p:stCondLst>
                                        </p:cTn>
                                        <p:tgtEl>
                                          <p:spTgt spid="228357">
                                            <p:txEl>
                                              <p:pRg st="0" end="0"/>
                                            </p:txEl>
                                          </p:spTgt>
                                        </p:tgtEl>
                                        <p:attrNameLst>
                                          <p:attrName>style.visibility</p:attrName>
                                        </p:attrNameLst>
                                      </p:cBhvr>
                                      <p:to>
                                        <p:strVal val="visible"/>
                                      </p:to>
                                    </p:set>
                                    <p:animEffect transition="in" filter="randombar(vertical)">
                                      <p:cBhvr>
                                        <p:cTn id="40" dur="500"/>
                                        <p:tgtEl>
                                          <p:spTgt spid="228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80" name="Rectangle 8">
            <a:extLst>
              <a:ext uri="{FF2B5EF4-FFF2-40B4-BE49-F238E27FC236}">
                <a16:creationId xmlns:a16="http://schemas.microsoft.com/office/drawing/2014/main" id="{389BBE91-E337-422D-AABE-B5A2EB431788}"/>
              </a:ext>
            </a:extLst>
          </p:cNvPr>
          <p:cNvSpPr>
            <a:spLocks noGrp="1" noChangeArrowheads="1"/>
          </p:cNvSpPr>
          <p:nvPr>
            <p:ph type="body" sz="half" idx="1"/>
          </p:nvPr>
        </p:nvSpPr>
        <p:spPr>
          <a:xfrm>
            <a:off x="457200" y="422275"/>
            <a:ext cx="4038600" cy="4530725"/>
          </a:xfrm>
        </p:spPr>
        <p:txBody>
          <a:bodyPr/>
          <a:lstStyle/>
          <a:p>
            <a:pPr eaLnBrk="1" hangingPunct="1">
              <a:lnSpc>
                <a:spcPct val="90000"/>
              </a:lnSpc>
              <a:buNone/>
              <a:defRPr/>
            </a:pPr>
            <a:r>
              <a:rPr lang="es-ES" altLang="en-US" sz="2800" dirty="0"/>
              <a:t>Los nacimientos incestuosos de Ben-</a:t>
            </a:r>
            <a:r>
              <a:rPr lang="es-ES" altLang="en-US" sz="2800" dirty="0" err="1"/>
              <a:t>ammi</a:t>
            </a:r>
            <a:r>
              <a:rPr lang="es-ES" altLang="en-US" sz="2800" dirty="0"/>
              <a:t> y </a:t>
            </a:r>
            <a:r>
              <a:rPr lang="es-ES" altLang="en-US" sz="2800" dirty="0" err="1"/>
              <a:t>Moab</a:t>
            </a:r>
            <a:r>
              <a:rPr lang="es-ES" altLang="en-US" sz="2800" dirty="0"/>
              <a:t> (19: 36-38) dieron origen a los dos pueblos del Bajo </a:t>
            </a:r>
            <a:r>
              <a:rPr lang="es-ES" altLang="en-US" sz="2800" dirty="0" err="1"/>
              <a:t>Transjordanio</a:t>
            </a:r>
            <a:r>
              <a:rPr lang="es-ES" altLang="en-US" sz="2800" dirty="0"/>
              <a:t>, los Amonitas (entre el río </a:t>
            </a:r>
            <a:r>
              <a:rPr lang="es-ES" altLang="en-US" sz="2800" dirty="0" err="1"/>
              <a:t>Jabbok</a:t>
            </a:r>
            <a:r>
              <a:rPr lang="es-ES" altLang="en-US" sz="2800" dirty="0"/>
              <a:t> y el desfiladero de </a:t>
            </a:r>
            <a:r>
              <a:rPr lang="es-ES" altLang="en-US" sz="2800" dirty="0" err="1"/>
              <a:t>Arnon</a:t>
            </a:r>
            <a:r>
              <a:rPr lang="es-ES" altLang="en-US" sz="2800" dirty="0"/>
              <a:t>) y los Moabitas (al sur del desfiladero de </a:t>
            </a:r>
            <a:r>
              <a:rPr lang="es-ES" altLang="en-US" sz="2800" dirty="0" err="1"/>
              <a:t>Armon</a:t>
            </a:r>
            <a:r>
              <a:rPr lang="es-ES" altLang="en-US" sz="2800" dirty="0"/>
              <a:t>).</a:t>
            </a:r>
            <a:endParaRPr lang="en-US" altLang="en-US" sz="2800" dirty="0"/>
          </a:p>
        </p:txBody>
      </p:sp>
      <p:pic>
        <p:nvPicPr>
          <p:cNvPr id="98307" name="Picture 10" descr="AIS04">
            <a:extLst>
              <a:ext uri="{FF2B5EF4-FFF2-40B4-BE49-F238E27FC236}">
                <a16:creationId xmlns:a16="http://schemas.microsoft.com/office/drawing/2014/main" id="{4A9FDEFC-9D9F-43A0-B1C8-C1DBCF74373D}"/>
              </a:ext>
            </a:extLst>
          </p:cNvPr>
          <p:cNvPicPr>
            <a:picLocks noGrp="1" noChangeAspect="1" noChangeArrowheads="1"/>
          </p:cNvPicPr>
          <p:nvPr>
            <p:ph sz="half" idx="2"/>
          </p:nvPr>
        </p:nvPicPr>
        <p:blipFill>
          <a:blip r:embed="rId2">
            <a:lum contrast="24000"/>
            <a:extLst>
              <a:ext uri="{28A0092B-C50C-407E-A947-70E740481C1C}">
                <a14:useLocalDpi xmlns:a14="http://schemas.microsoft.com/office/drawing/2010/main"/>
              </a:ext>
            </a:extLst>
          </a:blip>
          <a:srcRect/>
          <a:stretch>
            <a:fillRect/>
          </a:stretch>
        </p:blipFill>
        <p:spPr>
          <a:xfrm>
            <a:off x="4764088" y="0"/>
            <a:ext cx="4379912"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8" name="Oval 11">
            <a:extLst>
              <a:ext uri="{FF2B5EF4-FFF2-40B4-BE49-F238E27FC236}">
                <a16:creationId xmlns:a16="http://schemas.microsoft.com/office/drawing/2014/main" id="{1963F82A-8B41-4BC0-A0E4-F9D4489C4D44}"/>
              </a:ext>
            </a:extLst>
          </p:cNvPr>
          <p:cNvSpPr>
            <a:spLocks noChangeArrowheads="1"/>
          </p:cNvSpPr>
          <p:nvPr/>
        </p:nvSpPr>
        <p:spPr bwMode="auto">
          <a:xfrm>
            <a:off x="7315200" y="4495800"/>
            <a:ext cx="12954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98309" name="Oval 12">
            <a:extLst>
              <a:ext uri="{FF2B5EF4-FFF2-40B4-BE49-F238E27FC236}">
                <a16:creationId xmlns:a16="http://schemas.microsoft.com/office/drawing/2014/main" id="{68BA5F6A-96C2-4316-8C57-7DAC8BD8DC6A}"/>
              </a:ext>
            </a:extLst>
          </p:cNvPr>
          <p:cNvSpPr>
            <a:spLocks noChangeArrowheads="1"/>
          </p:cNvSpPr>
          <p:nvPr/>
        </p:nvSpPr>
        <p:spPr bwMode="auto">
          <a:xfrm>
            <a:off x="7467600" y="3048000"/>
            <a:ext cx="1295400" cy="12954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solidFill>
                  <a:srgbClr val="002F2E"/>
                </a:solidFill>
              </a:rPr>
              <a:t>AMMON</a:t>
            </a:r>
          </a:p>
        </p:txBody>
      </p:sp>
      <p:sp>
        <p:nvSpPr>
          <p:cNvPr id="98310" name="Text Box 13">
            <a:extLst>
              <a:ext uri="{FF2B5EF4-FFF2-40B4-BE49-F238E27FC236}">
                <a16:creationId xmlns:a16="http://schemas.microsoft.com/office/drawing/2014/main" id="{56D4F532-A8BC-42B9-B16B-71E993CC5EAF}"/>
              </a:ext>
            </a:extLst>
          </p:cNvPr>
          <p:cNvSpPr txBox="1">
            <a:spLocks noChangeArrowheads="1"/>
          </p:cNvSpPr>
          <p:nvPr/>
        </p:nvSpPr>
        <p:spPr bwMode="auto">
          <a:xfrm>
            <a:off x="7467600" y="49371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solidFill>
                  <a:srgbClr val="001E1D"/>
                </a:solidFill>
              </a:rPr>
              <a:t>MOAB</a:t>
            </a:r>
          </a:p>
        </p:txBody>
      </p:sp>
      <p:sp>
        <p:nvSpPr>
          <p:cNvPr id="2" name="Slide Number Placeholder 1">
            <a:extLst>
              <a:ext uri="{FF2B5EF4-FFF2-40B4-BE49-F238E27FC236}">
                <a16:creationId xmlns:a16="http://schemas.microsoft.com/office/drawing/2014/main" id="{879D93BC-046D-4043-A424-149CD199CDB2}"/>
              </a:ext>
            </a:extLst>
          </p:cNvPr>
          <p:cNvSpPr>
            <a:spLocks noGrp="1"/>
          </p:cNvSpPr>
          <p:nvPr>
            <p:ph type="sldNum" sz="quarter" idx="12"/>
          </p:nvPr>
        </p:nvSpPr>
        <p:spPr/>
        <p:txBody>
          <a:bodyPr/>
          <a:lstStyle/>
          <a:p>
            <a:pPr>
              <a:defRPr/>
            </a:pPr>
            <a:fld id="{BF5969BB-DF04-4BE2-BCB7-24D97BA3AC18}" type="slidenum">
              <a:rPr lang="en-US" altLang="en-US" smtClean="0"/>
              <a:pPr>
                <a:defRPr/>
              </a:pPr>
              <a:t>93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3480">
                                            <p:txEl>
                                              <p:pRg st="0" end="0"/>
                                            </p:txEl>
                                          </p:spTgt>
                                        </p:tgtEl>
                                        <p:attrNameLst>
                                          <p:attrName>style.visibility</p:attrName>
                                        </p:attrNameLst>
                                      </p:cBhvr>
                                      <p:to>
                                        <p:strVal val="visible"/>
                                      </p:to>
                                    </p:set>
                                    <p:anim calcmode="lin" valueType="num">
                                      <p:cBhvr>
                                        <p:cTn id="7" dur="500" fill="hold"/>
                                        <p:tgtEl>
                                          <p:spTgt spid="23348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348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E9F40238-AB21-423F-B62B-1876BC5DF1CE}"/>
              </a:ext>
            </a:extLst>
          </p:cNvPr>
          <p:cNvSpPr>
            <a:spLocks noGrp="1" noChangeArrowheads="1"/>
          </p:cNvSpPr>
          <p:nvPr>
            <p:ph type="title"/>
          </p:nvPr>
        </p:nvSpPr>
        <p:spPr/>
        <p:txBody>
          <a:bodyPr/>
          <a:lstStyle/>
          <a:p>
            <a:pPr eaLnBrk="1" hangingPunct="1">
              <a:defRPr/>
            </a:pPr>
            <a:r>
              <a:rPr lang="en-US" altLang="en-US" dirty="0">
                <a:solidFill>
                  <a:srgbClr val="FF6600"/>
                </a:solidFill>
                <a:latin typeface="+mn-lt"/>
              </a:rPr>
              <a:t>Abram, </a:t>
            </a:r>
            <a:r>
              <a:rPr lang="en-US" altLang="en-US" dirty="0" err="1">
                <a:solidFill>
                  <a:srgbClr val="FF6600"/>
                </a:solidFill>
                <a:latin typeface="+mn-lt"/>
              </a:rPr>
              <a:t>Abimelec</a:t>
            </a:r>
            <a:r>
              <a:rPr lang="en-US" altLang="en-US" dirty="0">
                <a:solidFill>
                  <a:srgbClr val="FF6600"/>
                </a:solidFill>
                <a:latin typeface="+mn-lt"/>
              </a:rPr>
              <a:t> y Sara</a:t>
            </a:r>
            <a:br>
              <a:rPr lang="en-US" altLang="en-US" sz="2400" dirty="0">
                <a:solidFill>
                  <a:srgbClr val="FF6600"/>
                </a:solidFill>
                <a:latin typeface="Arial Narrow" panose="020B0606020202030204" pitchFamily="34" charset="0"/>
              </a:rPr>
            </a:br>
            <a:r>
              <a:rPr lang="en-US" altLang="en-US" sz="2400" dirty="0">
                <a:solidFill>
                  <a:srgbClr val="FF9933"/>
                </a:solidFill>
              </a:rPr>
              <a:t>(20)</a:t>
            </a:r>
            <a:endParaRPr lang="en-US" altLang="en-US" dirty="0">
              <a:solidFill>
                <a:srgbClr val="FF9933"/>
              </a:solidFill>
            </a:endParaRPr>
          </a:p>
        </p:txBody>
      </p:sp>
      <p:sp>
        <p:nvSpPr>
          <p:cNvPr id="236547" name="Rectangle 3">
            <a:extLst>
              <a:ext uri="{FF2B5EF4-FFF2-40B4-BE49-F238E27FC236}">
                <a16:creationId xmlns:a16="http://schemas.microsoft.com/office/drawing/2014/main" id="{B162B765-75CE-4535-91C3-F54B111C4294}"/>
              </a:ext>
            </a:extLst>
          </p:cNvPr>
          <p:cNvSpPr>
            <a:spLocks noGrp="1" noChangeArrowheads="1"/>
          </p:cNvSpPr>
          <p:nvPr>
            <p:ph type="body" idx="1"/>
          </p:nvPr>
        </p:nvSpPr>
        <p:spPr>
          <a:xfrm>
            <a:off x="457200" y="1600200"/>
            <a:ext cx="8229600" cy="50292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Similar a la situación cuando Abraham fue a Egipto, la promesa, ahora al borde del cumplimiento, es amenazada por Abimelec, rey de </a:t>
            </a:r>
            <a:r>
              <a:rPr lang="es-ES" altLang="en-US" sz="2800" dirty="0" err="1">
                <a:solidFill>
                  <a:schemeClr val="hlink"/>
                </a:solidFill>
                <a:latin typeface="Comic Sans MS" panose="030F0702030302020204" pitchFamily="66" charset="0"/>
              </a:rPr>
              <a:t>Gerar</a:t>
            </a:r>
            <a:r>
              <a:rPr lang="es-ES" altLang="en-US" sz="2800" dirty="0">
                <a:solidFill>
                  <a:schemeClr val="hlink"/>
                </a:solidFill>
                <a:latin typeface="Comic Sans MS" panose="030F0702030302020204" pitchFamily="66" charset="0"/>
              </a:rPr>
              <a:t> (la llanura filistea, cf. 21: 2, 34), que intentó llevar a Sara a su harén.</a:t>
            </a:r>
          </a:p>
          <a:p>
            <a:pPr eaLnBrk="1" hangingPunct="1">
              <a:lnSpc>
                <a:spcPct val="90000"/>
              </a:lnSpc>
              <a:defRPr/>
            </a:pPr>
            <a:r>
              <a:rPr lang="es-ES" altLang="en-US" sz="2400" i="1" dirty="0">
                <a:latin typeface="Comic Sans MS" panose="030F0702030302020204" pitchFamily="66" charset="0"/>
              </a:rPr>
              <a:t>La referencia a la tierra de los Filisteos parece ser anacrónica, ya que los Filisteos no llegaron a Palestina hasta el siglo XIII.</a:t>
            </a:r>
          </a:p>
          <a:p>
            <a:pPr eaLnBrk="1" hangingPunct="1">
              <a:lnSpc>
                <a:spcPct val="90000"/>
              </a:lnSpc>
              <a:defRPr/>
            </a:pPr>
            <a:r>
              <a:rPr lang="es-ES" altLang="en-US" sz="2400" i="1" dirty="0">
                <a:latin typeface="Comic Sans MS" panose="030F0702030302020204" pitchFamily="66" charset="0"/>
              </a:rPr>
              <a:t>Esta narrativa contiene la referencia bíblica más antigua a un "profeta" o portavoz de Yahvé (20: 7).</a:t>
            </a:r>
          </a:p>
          <a:p>
            <a:pPr eaLnBrk="1" hangingPunct="1">
              <a:lnSpc>
                <a:spcPct val="90000"/>
              </a:lnSpc>
              <a:defRPr/>
            </a:pPr>
            <a:r>
              <a:rPr lang="es-ES" altLang="en-US" sz="2400" i="1" dirty="0">
                <a:latin typeface="Comic Sans MS" panose="030F0702030302020204" pitchFamily="66" charset="0"/>
              </a:rPr>
              <a:t>La expresión "Dios / los dioses me hicieron deambular" (20:13, con su verbo en plural) puede haber sido la pobre excusa de Abraham para culpar a "los dioses".</a:t>
            </a:r>
            <a:endParaRPr lang="en-US" altLang="en-US" sz="2800"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8366771-D050-4979-A41D-8DA547D11DEF}"/>
              </a:ext>
            </a:extLst>
          </p:cNvPr>
          <p:cNvSpPr>
            <a:spLocks noGrp="1"/>
          </p:cNvSpPr>
          <p:nvPr>
            <p:ph type="sldNum" sz="quarter" idx="12"/>
          </p:nvPr>
        </p:nvSpPr>
        <p:spPr/>
        <p:txBody>
          <a:bodyPr/>
          <a:lstStyle/>
          <a:p>
            <a:pPr>
              <a:defRPr/>
            </a:pPr>
            <a:fld id="{0CED742A-05DC-4762-ABEB-AB2618383313}" type="slidenum">
              <a:rPr lang="en-US" altLang="en-US" smtClean="0"/>
              <a:pPr>
                <a:defRPr/>
              </a:pPr>
              <a:t>94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additive="base">
                                        <p:cTn id="7" dur="500" fill="hold"/>
                                        <p:tgtEl>
                                          <p:spTgt spid="236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5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25015FD4-E085-409E-962B-5B907D1CC973}"/>
              </a:ext>
            </a:extLst>
          </p:cNvPr>
          <p:cNvSpPr>
            <a:spLocks noGrp="1" noChangeArrowheads="1"/>
          </p:cNvSpPr>
          <p:nvPr>
            <p:ph type="title"/>
          </p:nvPr>
        </p:nvSpPr>
        <p:spPr>
          <a:xfrm>
            <a:off x="457200" y="76201"/>
            <a:ext cx="8229600" cy="990600"/>
          </a:xfrm>
        </p:spPr>
        <p:txBody>
          <a:bodyPr/>
          <a:lstStyle/>
          <a:p>
            <a:pPr eaLnBrk="1" hangingPunct="1">
              <a:defRPr/>
            </a:pPr>
            <a:r>
              <a:rPr lang="en-US" altLang="en-US" dirty="0">
                <a:solidFill>
                  <a:srgbClr val="FF6600"/>
                </a:solidFill>
                <a:latin typeface="+mn-lt"/>
              </a:rPr>
              <a:t>La </a:t>
            </a:r>
            <a:r>
              <a:rPr lang="en-US" altLang="en-US" dirty="0" err="1">
                <a:solidFill>
                  <a:srgbClr val="FF6600"/>
                </a:solidFill>
                <a:latin typeface="+mn-lt"/>
              </a:rPr>
              <a:t>Promesa</a:t>
            </a:r>
            <a:r>
              <a:rPr lang="en-US" altLang="en-US" dirty="0">
                <a:solidFill>
                  <a:srgbClr val="FF6600"/>
                </a:solidFill>
                <a:latin typeface="+mn-lt"/>
              </a:rPr>
              <a:t> se </a:t>
            </a:r>
            <a:r>
              <a:rPr lang="en-US" altLang="en-US" dirty="0" err="1">
                <a:solidFill>
                  <a:srgbClr val="FF6600"/>
                </a:solidFill>
                <a:latin typeface="+mn-lt"/>
              </a:rPr>
              <a:t>Cumple</a:t>
            </a:r>
            <a:r>
              <a:rPr lang="en-US" altLang="en-US" dirty="0">
                <a:solidFill>
                  <a:srgbClr val="FF6600"/>
                </a:solidFill>
                <a:latin typeface="+mn-lt"/>
              </a:rPr>
              <a:t> por Fin</a:t>
            </a:r>
            <a:br>
              <a:rPr lang="en-US" altLang="en-US" sz="2400" dirty="0">
                <a:solidFill>
                  <a:srgbClr val="FF6600"/>
                </a:solidFill>
                <a:latin typeface="Arial Narrow" panose="020B0606020202030204" pitchFamily="34" charset="0"/>
              </a:rPr>
            </a:br>
            <a:r>
              <a:rPr lang="en-US" altLang="en-US" sz="2400" dirty="0">
                <a:solidFill>
                  <a:srgbClr val="FF9933"/>
                </a:solidFill>
              </a:rPr>
              <a:t>(21)</a:t>
            </a:r>
            <a:endParaRPr lang="en-US" altLang="en-US" dirty="0">
              <a:solidFill>
                <a:srgbClr val="FF9933"/>
              </a:solidFill>
            </a:endParaRPr>
          </a:p>
        </p:txBody>
      </p:sp>
      <p:sp>
        <p:nvSpPr>
          <p:cNvPr id="239619" name="Rectangle 3">
            <a:extLst>
              <a:ext uri="{FF2B5EF4-FFF2-40B4-BE49-F238E27FC236}">
                <a16:creationId xmlns:a16="http://schemas.microsoft.com/office/drawing/2014/main" id="{D7F0B67C-27DB-4DD2-8CDA-1519351DB207}"/>
              </a:ext>
            </a:extLst>
          </p:cNvPr>
          <p:cNvSpPr>
            <a:spLocks noGrp="1" noChangeArrowheads="1"/>
          </p:cNvSpPr>
          <p:nvPr>
            <p:ph type="body" idx="1"/>
          </p:nvPr>
        </p:nvSpPr>
        <p:spPr>
          <a:xfrm>
            <a:off x="457200" y="1066800"/>
            <a:ext cx="8229600" cy="54102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El suspenso que se ha estado construyendo desde el capítulo 12 encuentra resolución en el nacimiento de Isaac, llamado "se ríe".</a:t>
            </a:r>
          </a:p>
          <a:p>
            <a:pPr eaLnBrk="1" hangingPunct="1">
              <a:lnSpc>
                <a:spcPct val="90000"/>
              </a:lnSpc>
              <a:defRPr/>
            </a:pPr>
            <a:r>
              <a:rPr lang="es-ES" altLang="en-US" sz="2400" i="1" dirty="0">
                <a:latin typeface="Comic Sans MS" panose="030F0702030302020204" pitchFamily="66" charset="0"/>
              </a:rPr>
              <a:t>La expulsión de Agar porque Ismael, de 17 años, se burló de Isaac, que San Pablo interpretó más tarde como una forma de persecución (Ga. 4:29), resultó en la reafirmación de la gracia divina a Ismael.</a:t>
            </a:r>
          </a:p>
          <a:p>
            <a:pPr eaLnBrk="1" hangingPunct="1">
              <a:lnSpc>
                <a:spcPct val="90000"/>
              </a:lnSpc>
              <a:defRPr/>
            </a:pPr>
            <a:r>
              <a:rPr lang="es-ES" altLang="en-US" sz="2400" i="1" dirty="0">
                <a:latin typeface="Comic Sans MS" panose="030F0702030302020204" pitchFamily="66" charset="0"/>
              </a:rPr>
              <a:t>Ismael luego se casó con su propia cultura nativa (y se convirtió en el antepasado de un clan </a:t>
            </a:r>
            <a:r>
              <a:rPr lang="es-ES" altLang="en-US" sz="2400" i="1" dirty="0">
                <a:latin typeface="Arial Narrow" panose="020B0606020202030204" pitchFamily="34" charset="0"/>
              </a:rPr>
              <a:t>Á</a:t>
            </a:r>
            <a:r>
              <a:rPr lang="es-ES" altLang="en-US" sz="2400" i="1" dirty="0">
                <a:latin typeface="Comic Sans MS" panose="030F0702030302020204" pitchFamily="66" charset="0"/>
              </a:rPr>
              <a:t>rabe, véase   25: 12-18, que la tradición Islámica afirma como su vínculo con Abraham)</a:t>
            </a:r>
          </a:p>
          <a:p>
            <a:pPr eaLnBrk="1" hangingPunct="1">
              <a:lnSpc>
                <a:spcPct val="90000"/>
              </a:lnSpc>
              <a:defRPr/>
            </a:pPr>
            <a:r>
              <a:rPr lang="es-ES" altLang="en-US" sz="2400" i="1" dirty="0">
                <a:latin typeface="Comic Sans MS" panose="030F0702030302020204" pitchFamily="66" charset="0"/>
              </a:rPr>
              <a:t>El pacto de Abraham con Abimelec ratificó su condición de residente legal. Beerseba (= bien del juramento) significaba que tanto en la posteridad como en la tierra, Dios había cumplido sus promesas del pacto.</a:t>
            </a:r>
            <a:endParaRPr lang="en-US" altLang="en-US" sz="2400" dirty="0"/>
          </a:p>
        </p:txBody>
      </p:sp>
      <p:sp>
        <p:nvSpPr>
          <p:cNvPr id="2" name="Slide Number Placeholder 1">
            <a:extLst>
              <a:ext uri="{FF2B5EF4-FFF2-40B4-BE49-F238E27FC236}">
                <a16:creationId xmlns:a16="http://schemas.microsoft.com/office/drawing/2014/main" id="{DEC67E91-F8F1-4AE7-AAD5-E778B5ABE9DD}"/>
              </a:ext>
            </a:extLst>
          </p:cNvPr>
          <p:cNvSpPr>
            <a:spLocks noGrp="1"/>
          </p:cNvSpPr>
          <p:nvPr>
            <p:ph type="sldNum" sz="quarter" idx="12"/>
          </p:nvPr>
        </p:nvSpPr>
        <p:spPr/>
        <p:txBody>
          <a:bodyPr/>
          <a:lstStyle/>
          <a:p>
            <a:pPr>
              <a:defRPr/>
            </a:pPr>
            <a:fld id="{B6408725-C3C6-47DD-A3A5-6408CEF6BC35}" type="slidenum">
              <a:rPr lang="en-US" altLang="en-US" smtClean="0"/>
              <a:pPr>
                <a:defRPr/>
              </a:pPr>
              <a:t>95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 calcmode="lin" valueType="num">
                                      <p:cBhvr additive="base">
                                        <p:cTn id="7" dur="5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6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8A13B0B9-A34D-40AC-A5FF-A8C57EBC9D95}"/>
              </a:ext>
            </a:extLst>
          </p:cNvPr>
          <p:cNvSpPr>
            <a:spLocks noGrp="1" noChangeArrowheads="1"/>
          </p:cNvSpPr>
          <p:nvPr>
            <p:ph type="title"/>
          </p:nvPr>
        </p:nvSpPr>
        <p:spPr/>
        <p:txBody>
          <a:bodyPr/>
          <a:lstStyle/>
          <a:p>
            <a:pPr eaLnBrk="1" hangingPunct="1">
              <a:defRPr/>
            </a:pPr>
            <a:r>
              <a:rPr lang="en-US" altLang="en-US" sz="4000" dirty="0">
                <a:solidFill>
                  <a:srgbClr val="FF6600"/>
                </a:solidFill>
                <a:latin typeface="+mn-lt"/>
              </a:rPr>
              <a:t>El Akedah (Unión)</a:t>
            </a:r>
            <a:br>
              <a:rPr lang="en-US" altLang="en-US" sz="4000" dirty="0"/>
            </a:br>
            <a:r>
              <a:rPr lang="en-US" altLang="en-US" sz="2400" dirty="0">
                <a:solidFill>
                  <a:srgbClr val="FF9933"/>
                </a:solidFill>
              </a:rPr>
              <a:t>(22)</a:t>
            </a:r>
            <a:endParaRPr lang="en-US" altLang="en-US" sz="4000" dirty="0">
              <a:solidFill>
                <a:srgbClr val="FF9933"/>
              </a:solidFill>
            </a:endParaRPr>
          </a:p>
        </p:txBody>
      </p:sp>
      <p:sp>
        <p:nvSpPr>
          <p:cNvPr id="240643" name="Rectangle 3">
            <a:extLst>
              <a:ext uri="{FF2B5EF4-FFF2-40B4-BE49-F238E27FC236}">
                <a16:creationId xmlns:a16="http://schemas.microsoft.com/office/drawing/2014/main" id="{67A46BC5-BEA0-4BC1-813B-ABAB40AE1407}"/>
              </a:ext>
            </a:extLst>
          </p:cNvPr>
          <p:cNvSpPr>
            <a:spLocks noGrp="1" noChangeArrowheads="1"/>
          </p:cNvSpPr>
          <p:nvPr>
            <p:ph type="body" idx="1"/>
          </p:nvPr>
        </p:nvSpPr>
        <p:spPr>
          <a:xfrm>
            <a:off x="457200" y="1371600"/>
            <a:ext cx="8229600" cy="5105400"/>
          </a:xfrm>
        </p:spPr>
        <p:txBody>
          <a:bodyPr/>
          <a:lstStyle/>
          <a:p>
            <a:pPr eaLnBrk="1" hangingPunct="1">
              <a:buNone/>
              <a:defRPr/>
            </a:pPr>
            <a:r>
              <a:rPr lang="es-ES" altLang="en-US" sz="2400" dirty="0">
                <a:solidFill>
                  <a:schemeClr val="hlink"/>
                </a:solidFill>
                <a:latin typeface="Comic Sans MS" panose="030F0702030302020204" pitchFamily="66" charset="0"/>
              </a:rPr>
              <a:t>El Dios que antes había llamado a Abraham para que abandonara su pasado ahora lo llamó para que abandonara su futuro.</a:t>
            </a:r>
          </a:p>
          <a:p>
            <a:pPr eaLnBrk="1" hangingPunct="1">
              <a:defRPr/>
            </a:pPr>
            <a:r>
              <a:rPr lang="es-ES" altLang="en-US" sz="2400" i="1" dirty="0">
                <a:latin typeface="Comic Sans MS" panose="030F0702030302020204" pitchFamily="66" charset="0"/>
              </a:rPr>
              <a:t>Para el lector, esta desconcertante instrucción de Yahvé es "una prueba"; por lo tanto, el lector tiene una ventaja psicológica sobre Abraham.</a:t>
            </a:r>
          </a:p>
          <a:p>
            <a:pPr eaLnBrk="1" hangingPunct="1">
              <a:defRPr/>
            </a:pPr>
            <a:r>
              <a:rPr lang="es-ES" altLang="en-US" sz="2400" i="1" dirty="0">
                <a:latin typeface="Comic Sans MS" panose="030F0702030302020204" pitchFamily="66" charset="0"/>
              </a:rPr>
              <a:t>Más tarde, el Antiguo Testamento identificará a </a:t>
            </a:r>
            <a:r>
              <a:rPr lang="es-ES" altLang="en-US" sz="2400" i="1" dirty="0" err="1">
                <a:latin typeface="Comic Sans MS" panose="030F0702030302020204" pitchFamily="66" charset="0"/>
              </a:rPr>
              <a:t>Moriah</a:t>
            </a:r>
            <a:r>
              <a:rPr lang="es-ES" altLang="en-US" sz="2400" i="1" dirty="0">
                <a:latin typeface="Comic Sans MS" panose="030F0702030302020204" pitchFamily="66" charset="0"/>
              </a:rPr>
              <a:t> como lo mismo que el Monte </a:t>
            </a:r>
            <a:r>
              <a:rPr lang="es-ES" altLang="en-US" sz="2400" i="1" dirty="0" err="1">
                <a:latin typeface="Comic Sans MS" panose="030F0702030302020204" pitchFamily="66" charset="0"/>
              </a:rPr>
              <a:t>Sión</a:t>
            </a:r>
            <a:r>
              <a:rPr lang="es-ES" altLang="en-US" sz="2400" i="1" dirty="0">
                <a:latin typeface="Comic Sans MS" panose="030F0702030302020204" pitchFamily="66" charset="0"/>
              </a:rPr>
              <a:t> (cf. 2 Cr. 3: 1), el sitio del primer templo. El sacrificio de Isaac sirve como prototipo para todo el sistema de sacrificio de expiación sustitutiva.</a:t>
            </a:r>
          </a:p>
          <a:p>
            <a:pPr eaLnBrk="1" hangingPunct="1">
              <a:defRPr/>
            </a:pPr>
            <a:r>
              <a:rPr lang="es-ES" altLang="en-US" sz="2400" i="1" dirty="0">
                <a:latin typeface="Comic Sans MS" panose="030F0702030302020204" pitchFamily="66" charset="0"/>
              </a:rPr>
              <a:t>El nombre "Yahvé-</a:t>
            </a:r>
            <a:r>
              <a:rPr lang="es-ES" altLang="en-US" sz="2400" i="1" dirty="0" err="1">
                <a:latin typeface="Comic Sans MS" panose="030F0702030302020204" pitchFamily="66" charset="0"/>
              </a:rPr>
              <a:t>Yireh</a:t>
            </a:r>
            <a:r>
              <a:rPr lang="es-ES" altLang="en-US" sz="2400" i="1" dirty="0">
                <a:latin typeface="Comic Sans MS" panose="030F0702030302020204" pitchFamily="66" charset="0"/>
              </a:rPr>
              <a:t>" (= Yahvé verá) se usa idiomáticamente para significar que Yahvé proporcionará.</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2A86B3E5-1D85-4082-AB0C-8FF95A326C80}"/>
              </a:ext>
            </a:extLst>
          </p:cNvPr>
          <p:cNvSpPr>
            <a:spLocks noGrp="1"/>
          </p:cNvSpPr>
          <p:nvPr>
            <p:ph type="sldNum" sz="quarter" idx="12"/>
          </p:nvPr>
        </p:nvSpPr>
        <p:spPr/>
        <p:txBody>
          <a:bodyPr/>
          <a:lstStyle/>
          <a:p>
            <a:pPr>
              <a:defRPr/>
            </a:pPr>
            <a:fld id="{81F288DC-BDF6-436C-BE95-2A4E92123CDF}" type="slidenum">
              <a:rPr lang="en-US" altLang="en-US" smtClean="0"/>
              <a:pPr>
                <a:defRPr/>
              </a:pPr>
              <a:t>96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additive="base">
                                        <p:cTn id="7" dur="5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E1639529-CE34-44A5-8782-39267949E1F7}"/>
              </a:ext>
            </a:extLst>
          </p:cNvPr>
          <p:cNvSpPr>
            <a:spLocks noGrp="1" noChangeArrowheads="1"/>
          </p:cNvSpPr>
          <p:nvPr>
            <p:ph type="title"/>
          </p:nvPr>
        </p:nvSpPr>
        <p:spPr/>
        <p:txBody>
          <a:bodyPr/>
          <a:lstStyle/>
          <a:p>
            <a:pPr eaLnBrk="1" hangingPunct="1">
              <a:defRPr/>
            </a:pPr>
            <a:r>
              <a:rPr lang="en-US" altLang="en-US" dirty="0" err="1">
                <a:solidFill>
                  <a:srgbClr val="FF6600"/>
                </a:solidFill>
                <a:latin typeface="+mn-lt"/>
              </a:rPr>
              <a:t>Macpelah</a:t>
            </a:r>
            <a:br>
              <a:rPr lang="en-US" altLang="en-US" dirty="0">
                <a:solidFill>
                  <a:srgbClr val="FF6600"/>
                </a:solidFill>
                <a:latin typeface="Alba" pitchFamily="2" charset="0"/>
              </a:rPr>
            </a:br>
            <a:r>
              <a:rPr lang="en-US" altLang="en-US" sz="2400" dirty="0">
                <a:solidFill>
                  <a:srgbClr val="FF9933"/>
                </a:solidFill>
              </a:rPr>
              <a:t>(23)</a:t>
            </a:r>
            <a:endParaRPr lang="en-US" altLang="en-US" sz="4000" dirty="0">
              <a:solidFill>
                <a:srgbClr val="FF9933"/>
              </a:solidFill>
            </a:endParaRPr>
          </a:p>
        </p:txBody>
      </p:sp>
      <p:sp>
        <p:nvSpPr>
          <p:cNvPr id="245763" name="Rectangle 3">
            <a:extLst>
              <a:ext uri="{FF2B5EF4-FFF2-40B4-BE49-F238E27FC236}">
                <a16:creationId xmlns:a16="http://schemas.microsoft.com/office/drawing/2014/main" id="{2AC52CD6-9C3E-4F62-AD76-1E0F3D10212F}"/>
              </a:ext>
            </a:extLst>
          </p:cNvPr>
          <p:cNvSpPr>
            <a:spLocks noGrp="1" noChangeArrowheads="1"/>
          </p:cNvSpPr>
          <p:nvPr>
            <p:ph type="body" idx="1"/>
          </p:nvPr>
        </p:nvSpPr>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Tras la muerte de Sara, Abraham compró un sitio de entierro, la primera pieza de tierra Cananea que poseía.</a:t>
            </a:r>
          </a:p>
          <a:p>
            <a:pPr eaLnBrk="1" hangingPunct="1">
              <a:lnSpc>
                <a:spcPct val="90000"/>
              </a:lnSpc>
              <a:defRPr/>
            </a:pPr>
            <a:r>
              <a:rPr lang="es-ES" altLang="en-US" sz="2400" i="1" dirty="0">
                <a:latin typeface="Comic Sans MS" panose="030F0702030302020204" pitchFamily="66" charset="0"/>
              </a:rPr>
              <a:t>Más tarde, este sitio recibiría no solo los restos de Sara, sino también del propio Abraham (25: 8-10), junto con Isaac, Rebeca, Lea y Jacob (49: 29-32).</a:t>
            </a:r>
          </a:p>
          <a:p>
            <a:pPr eaLnBrk="1" hangingPunct="1">
              <a:lnSpc>
                <a:spcPct val="90000"/>
              </a:lnSpc>
              <a:defRPr/>
            </a:pPr>
            <a:r>
              <a:rPr lang="es-ES" altLang="en-US" sz="2400" i="1" dirty="0">
                <a:latin typeface="Comic Sans MS" panose="030F0702030302020204" pitchFamily="66" charset="0"/>
              </a:rPr>
              <a:t>La renuencia de </a:t>
            </a:r>
            <a:r>
              <a:rPr lang="es-ES" altLang="en-US" sz="2400" i="1" dirty="0" err="1">
                <a:latin typeface="Comic Sans MS" panose="030F0702030302020204" pitchFamily="66" charset="0"/>
              </a:rPr>
              <a:t>Efr</a:t>
            </a:r>
            <a:r>
              <a:rPr lang="es-ES" altLang="en-US" sz="2400" i="1" dirty="0" err="1">
                <a:latin typeface="Arial Narrow" panose="020B0606020202030204" pitchFamily="34" charset="0"/>
              </a:rPr>
              <a:t>ó</a:t>
            </a:r>
            <a:r>
              <a:rPr lang="es-ES" altLang="en-US" sz="2400" i="1" dirty="0" err="1">
                <a:latin typeface="Comic Sans MS" panose="030F0702030302020204" pitchFamily="66" charset="0"/>
              </a:rPr>
              <a:t>n</a:t>
            </a:r>
            <a:r>
              <a:rPr lang="es-ES" altLang="en-US" sz="2400" i="1" dirty="0">
                <a:latin typeface="Comic Sans MS" panose="030F0702030302020204" pitchFamily="66" charset="0"/>
              </a:rPr>
              <a:t> a vender solo la cueva aparte de toda la propiedad se refleja en los códigos de la ley Hitita en los que si Abraham compraba solo una parte de toda la parcela, el vendedor aún era responsable de las obligaciones feudales; por lo tanto, </a:t>
            </a:r>
            <a:r>
              <a:rPr lang="es-ES" altLang="en-US" sz="2400" i="1" dirty="0" err="1">
                <a:latin typeface="Comic Sans MS" panose="030F0702030302020204" pitchFamily="66" charset="0"/>
              </a:rPr>
              <a:t>Efr</a:t>
            </a:r>
            <a:r>
              <a:rPr lang="es-ES" altLang="en-US" sz="2400" i="1" dirty="0" err="1">
                <a:latin typeface="Arial Narrow" panose="020B0606020202030204" pitchFamily="34" charset="0"/>
              </a:rPr>
              <a:t>ó</a:t>
            </a:r>
            <a:r>
              <a:rPr lang="es-ES" altLang="en-US" sz="2400" i="1" dirty="0" err="1">
                <a:latin typeface="Comic Sans MS" panose="030F0702030302020204" pitchFamily="66" charset="0"/>
              </a:rPr>
              <a:t>n</a:t>
            </a:r>
            <a:r>
              <a:rPr lang="es-ES" altLang="en-US" sz="2400" i="1" dirty="0">
                <a:latin typeface="Comic Sans MS" panose="030F0702030302020204" pitchFamily="66" charset="0"/>
              </a:rPr>
              <a:t> quería vender toda la parcela para liberarse de estas obligaciones.</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2996BFEA-C41E-4729-BEF7-ED883E99F285}"/>
              </a:ext>
            </a:extLst>
          </p:cNvPr>
          <p:cNvSpPr>
            <a:spLocks noGrp="1"/>
          </p:cNvSpPr>
          <p:nvPr>
            <p:ph type="sldNum" sz="quarter" idx="12"/>
          </p:nvPr>
        </p:nvSpPr>
        <p:spPr/>
        <p:txBody>
          <a:bodyPr/>
          <a:lstStyle/>
          <a:p>
            <a:pPr>
              <a:defRPr/>
            </a:pPr>
            <a:fld id="{81EDB35A-65E3-4746-A77C-F7584F50B6AE}" type="slidenum">
              <a:rPr lang="en-US" altLang="en-US" smtClean="0"/>
              <a:pPr>
                <a:defRPr/>
              </a:pPr>
              <a:t>97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4F4310E3-A8CF-43F7-A016-63CCDDB6DAE9}"/>
              </a:ext>
            </a:extLst>
          </p:cNvPr>
          <p:cNvSpPr>
            <a:spLocks noGrp="1" noChangeArrowheads="1"/>
          </p:cNvSpPr>
          <p:nvPr>
            <p:ph type="body" idx="1"/>
          </p:nvPr>
        </p:nvSpPr>
        <p:spPr>
          <a:xfrm>
            <a:off x="152400" y="3733800"/>
            <a:ext cx="8839200" cy="1828800"/>
          </a:xfrm>
        </p:spPr>
        <p:txBody>
          <a:bodyPr/>
          <a:lstStyle/>
          <a:p>
            <a:pPr algn="r" eaLnBrk="1" hangingPunct="1">
              <a:lnSpc>
                <a:spcPct val="60000"/>
              </a:lnSpc>
              <a:buFont typeface="Wingdings" panose="05000000000000000000" pitchFamily="2" charset="2"/>
              <a:buNone/>
              <a:defRPr/>
            </a:pPr>
            <a:r>
              <a:rPr lang="en-US" altLang="en-US" sz="7200" dirty="0">
                <a:solidFill>
                  <a:srgbClr val="FF3300"/>
                </a:solidFill>
                <a:latin typeface="Matura MT Script Capitals" pitchFamily="66" charset="0"/>
              </a:rPr>
              <a:t>Las </a:t>
            </a:r>
            <a:r>
              <a:rPr lang="en-US" altLang="en-US" sz="7200" dirty="0" err="1">
                <a:solidFill>
                  <a:srgbClr val="FF3300"/>
                </a:solidFill>
                <a:latin typeface="Matura MT Script Capitals" pitchFamily="66" charset="0"/>
              </a:rPr>
              <a:t>Jistorias</a:t>
            </a:r>
            <a:r>
              <a:rPr lang="en-US" altLang="en-US" sz="7200" dirty="0">
                <a:solidFill>
                  <a:srgbClr val="FF3300"/>
                </a:solidFill>
                <a:latin typeface="Matura MT Script Capitals" pitchFamily="66" charset="0"/>
              </a:rPr>
              <a:t> de Isaac</a:t>
            </a:r>
          </a:p>
          <a:p>
            <a:pPr algn="r" eaLnBrk="1" hangingPunct="1">
              <a:lnSpc>
                <a:spcPct val="60000"/>
              </a:lnSpc>
              <a:buFont typeface="Wingdings" panose="05000000000000000000" pitchFamily="2" charset="2"/>
              <a:buNone/>
              <a:defRPr/>
            </a:pPr>
            <a:r>
              <a:rPr lang="en-US" altLang="en-US" sz="7200" dirty="0">
                <a:solidFill>
                  <a:srgbClr val="FF3300"/>
                </a:solidFill>
                <a:latin typeface="Matura MT Script Capitals" pitchFamily="66" charset="0"/>
              </a:rPr>
              <a:t>24-26</a:t>
            </a:r>
          </a:p>
        </p:txBody>
      </p:sp>
      <p:sp>
        <p:nvSpPr>
          <p:cNvPr id="2" name="Slide Number Placeholder 1">
            <a:extLst>
              <a:ext uri="{FF2B5EF4-FFF2-40B4-BE49-F238E27FC236}">
                <a16:creationId xmlns:a16="http://schemas.microsoft.com/office/drawing/2014/main" id="{1FD3C4C2-ECBA-4CE6-9D84-571A862AA6B2}"/>
              </a:ext>
            </a:extLst>
          </p:cNvPr>
          <p:cNvSpPr>
            <a:spLocks noGrp="1"/>
          </p:cNvSpPr>
          <p:nvPr>
            <p:ph type="sldNum" sz="quarter" idx="12"/>
          </p:nvPr>
        </p:nvSpPr>
        <p:spPr/>
        <p:txBody>
          <a:bodyPr/>
          <a:lstStyle/>
          <a:p>
            <a:pPr>
              <a:defRPr/>
            </a:pPr>
            <a:fld id="{3590C05F-4113-4F45-AE29-002CDBE7B649}" type="slidenum">
              <a:rPr lang="en-US" altLang="en-US" smtClean="0"/>
              <a:pPr>
                <a:defRPr/>
              </a:pPr>
              <a:t>98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53954">
                                            <p:txEl>
                                              <p:pRg st="0" end="0"/>
                                            </p:txEl>
                                          </p:spTgt>
                                        </p:tgtEl>
                                        <p:attrNameLst>
                                          <p:attrName>style.visibility</p:attrName>
                                        </p:attrNameLst>
                                      </p:cBhvr>
                                      <p:to>
                                        <p:strVal val="visible"/>
                                      </p:to>
                                    </p:set>
                                    <p:animEffect transition="in" filter="fade">
                                      <p:cBhvr>
                                        <p:cTn id="7" dur="500"/>
                                        <p:tgtEl>
                                          <p:spTgt spid="253954">
                                            <p:txEl>
                                              <p:pRg st="0" end="0"/>
                                            </p:txEl>
                                          </p:spTgt>
                                        </p:tgtEl>
                                      </p:cBhvr>
                                    </p:animEffect>
                                    <p:anim calcmode="lin" valueType="num">
                                      <p:cBhvr>
                                        <p:cTn id="8" dur="500" fill="hold"/>
                                        <p:tgtEl>
                                          <p:spTgt spid="25395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253954">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253954">
                                            <p:txEl>
                                              <p:pRg st="1" end="1"/>
                                            </p:txEl>
                                          </p:spTgt>
                                        </p:tgtEl>
                                        <p:attrNameLst>
                                          <p:attrName>style.visibility</p:attrName>
                                        </p:attrNameLst>
                                      </p:cBhvr>
                                      <p:to>
                                        <p:strVal val="visible"/>
                                      </p:to>
                                    </p:set>
                                    <p:animEffect transition="in" filter="fade">
                                      <p:cBhvr>
                                        <p:cTn id="12" dur="500"/>
                                        <p:tgtEl>
                                          <p:spTgt spid="253954">
                                            <p:txEl>
                                              <p:pRg st="1" end="1"/>
                                            </p:txEl>
                                          </p:spTgt>
                                        </p:tgtEl>
                                      </p:cBhvr>
                                    </p:animEffect>
                                    <p:anim calcmode="lin" valueType="num">
                                      <p:cBhvr>
                                        <p:cTn id="13" dur="500" fill="hold"/>
                                        <p:tgtEl>
                                          <p:spTgt spid="253954">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25395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CAC69598-5814-431D-A8B5-E3327E797690}"/>
              </a:ext>
            </a:extLst>
          </p:cNvPr>
          <p:cNvSpPr>
            <a:spLocks noGrp="1" noChangeArrowheads="1"/>
          </p:cNvSpPr>
          <p:nvPr>
            <p:ph type="title"/>
          </p:nvPr>
        </p:nvSpPr>
        <p:spPr/>
        <p:txBody>
          <a:bodyPr/>
          <a:lstStyle/>
          <a:p>
            <a:pPr eaLnBrk="1" hangingPunct="1">
              <a:defRPr/>
            </a:pPr>
            <a:r>
              <a:rPr lang="en-US" altLang="en-US" dirty="0" err="1">
                <a:solidFill>
                  <a:srgbClr val="FF6600"/>
                </a:solidFill>
                <a:latin typeface="+mn-lt"/>
              </a:rPr>
              <a:t>Matrimonio</a:t>
            </a:r>
            <a:r>
              <a:rPr lang="en-US" altLang="en-US" dirty="0">
                <a:solidFill>
                  <a:srgbClr val="FF6600"/>
                </a:solidFill>
                <a:latin typeface="+mn-lt"/>
              </a:rPr>
              <a:t> de Isaac</a:t>
            </a:r>
            <a:br>
              <a:rPr lang="en-US" altLang="en-US" sz="4000" dirty="0"/>
            </a:br>
            <a:r>
              <a:rPr lang="en-US" altLang="en-US" sz="2400" dirty="0">
                <a:solidFill>
                  <a:srgbClr val="FF9933"/>
                </a:solidFill>
              </a:rPr>
              <a:t>(24)</a:t>
            </a:r>
            <a:endParaRPr lang="en-US" altLang="en-US" sz="4000" dirty="0">
              <a:solidFill>
                <a:srgbClr val="FF9933"/>
              </a:solidFill>
            </a:endParaRPr>
          </a:p>
        </p:txBody>
      </p:sp>
      <p:sp>
        <p:nvSpPr>
          <p:cNvPr id="252931" name="Rectangle 3">
            <a:extLst>
              <a:ext uri="{FF2B5EF4-FFF2-40B4-BE49-F238E27FC236}">
                <a16:creationId xmlns:a16="http://schemas.microsoft.com/office/drawing/2014/main" id="{2DACB713-4480-4846-A27E-1C0A89C7DA2B}"/>
              </a:ext>
            </a:extLst>
          </p:cNvPr>
          <p:cNvSpPr>
            <a:spLocks noGrp="1" noChangeArrowheads="1"/>
          </p:cNvSpPr>
          <p:nvPr>
            <p:ph type="body" idx="1"/>
          </p:nvPr>
        </p:nvSpPr>
        <p:spPr>
          <a:xfrm>
            <a:off x="457200" y="1600200"/>
            <a:ext cx="8229600" cy="4876800"/>
          </a:xfrm>
        </p:spPr>
        <p:txBody>
          <a:bodyPr/>
          <a:lstStyle/>
          <a:p>
            <a:pPr eaLnBrk="1" hangingPunct="1">
              <a:lnSpc>
                <a:spcPct val="90000"/>
              </a:lnSpc>
              <a:buNone/>
              <a:defRPr/>
            </a:pPr>
            <a:r>
              <a:rPr lang="es-ES" altLang="en-US" sz="2800" dirty="0">
                <a:solidFill>
                  <a:schemeClr val="hlink"/>
                </a:solidFill>
                <a:latin typeface="Comic Sans MS" panose="030F0702030302020204" pitchFamily="66" charset="0"/>
              </a:rPr>
              <a:t>El matrimonio de Isaac sirve como una transición entre Abraham, el hombre a quien se hicieron las promesas del pacto, y su posteridad, a través de la cual se establecerían las promesas.</a:t>
            </a:r>
            <a:endParaRPr lang="es-ES" altLang="en-US" sz="2400" i="1" dirty="0">
              <a:latin typeface="Comic Sans MS" panose="030F0702030302020204" pitchFamily="66" charset="0"/>
            </a:endParaRPr>
          </a:p>
          <a:p>
            <a:pPr eaLnBrk="1" hangingPunct="1">
              <a:lnSpc>
                <a:spcPct val="90000"/>
              </a:lnSpc>
              <a:defRPr/>
            </a:pPr>
            <a:r>
              <a:rPr lang="es-ES" altLang="en-US" sz="2400" i="1" dirty="0">
                <a:latin typeface="Comic Sans MS" panose="030F0702030302020204" pitchFamily="66" charset="0"/>
              </a:rPr>
              <a:t>Al igual que Abraham y Sara, Rebeca fue llamada a abandonar su hogar e ir a la tierra de Canaán.</a:t>
            </a:r>
          </a:p>
          <a:p>
            <a:pPr eaLnBrk="1" hangingPunct="1">
              <a:lnSpc>
                <a:spcPct val="90000"/>
              </a:lnSpc>
              <a:defRPr/>
            </a:pPr>
            <a:r>
              <a:rPr lang="es-ES" altLang="en-US" sz="2400" i="1" dirty="0">
                <a:latin typeface="Comic Sans MS" panose="030F0702030302020204" pitchFamily="66" charset="0"/>
              </a:rPr>
              <a:t>En esta narrativa, Yahvé trabaja "detrás de escena" en lugar de hacerlo por intervención directa.</a:t>
            </a:r>
          </a:p>
          <a:p>
            <a:pPr eaLnBrk="1" hangingPunct="1">
              <a:lnSpc>
                <a:spcPct val="90000"/>
              </a:lnSpc>
              <a:defRPr/>
            </a:pPr>
            <a:r>
              <a:rPr lang="es-ES" altLang="en-US" sz="2400" i="1" dirty="0">
                <a:latin typeface="Comic Sans MS" panose="030F0702030302020204" pitchFamily="66" charset="0"/>
              </a:rPr>
              <a:t>El acuerdo de matrimonio de acuerdo con la ley de </a:t>
            </a:r>
            <a:r>
              <a:rPr lang="es-ES" altLang="en-US" sz="2400" i="1" dirty="0" err="1">
                <a:latin typeface="Comic Sans MS" panose="030F0702030302020204" pitchFamily="66" charset="0"/>
              </a:rPr>
              <a:t>Hurrian</a:t>
            </a:r>
            <a:r>
              <a:rPr lang="es-ES" altLang="en-US" sz="2400" i="1" dirty="0">
                <a:latin typeface="Comic Sans MS" panose="030F0702030302020204" pitchFamily="66" charset="0"/>
              </a:rPr>
              <a:t> fue validado en un "documento de hermandad" (es decir, un matrimonio organizado por un hermano).</a:t>
            </a:r>
            <a:endParaRPr lang="en-US" altLang="en-US" sz="2400" i="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85E6A85-1EF6-4245-B9E6-9A2B843CB226}"/>
              </a:ext>
            </a:extLst>
          </p:cNvPr>
          <p:cNvSpPr>
            <a:spLocks noGrp="1"/>
          </p:cNvSpPr>
          <p:nvPr>
            <p:ph type="sldNum" sz="quarter" idx="12"/>
          </p:nvPr>
        </p:nvSpPr>
        <p:spPr/>
        <p:txBody>
          <a:bodyPr/>
          <a:lstStyle/>
          <a:p>
            <a:pPr>
              <a:defRPr/>
            </a:pPr>
            <a:fld id="{3E8732AC-F85A-4D39-9FFD-532491F6376C}" type="slidenum">
              <a:rPr lang="en-US" altLang="en-US" smtClean="0"/>
              <a:pPr>
                <a:defRPr/>
              </a:pPr>
              <a:t>99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7258</TotalTime>
  <Words>14317</Words>
  <Application>Microsoft Office PowerPoint</Application>
  <PresentationFormat>On-screen Show (4:3)</PresentationFormat>
  <Paragraphs>1018</Paragraphs>
  <Slides>149</Slides>
  <Notes>0</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149</vt:i4>
      </vt:variant>
    </vt:vector>
  </HeadingPairs>
  <TitlesOfParts>
    <vt:vector size="177" baseType="lpstr">
      <vt:lpstr>Comic Sans MS</vt:lpstr>
      <vt:lpstr>inherit</vt:lpstr>
      <vt:lpstr>Eras Bold ITC</vt:lpstr>
      <vt:lpstr>Cordia New</vt:lpstr>
      <vt:lpstr>Brush Script MT</vt:lpstr>
      <vt:lpstr>Book Antiqua</vt:lpstr>
      <vt:lpstr>Eras Demi ITC</vt:lpstr>
      <vt:lpstr>Agency FB</vt:lpstr>
      <vt:lpstr>Alba</vt:lpstr>
      <vt:lpstr>Bernard MT Condensed</vt:lpstr>
      <vt:lpstr>Georgia</vt:lpstr>
      <vt:lpstr>Papyrus</vt:lpstr>
      <vt:lpstr>Arial Narrow</vt:lpstr>
      <vt:lpstr>Berlin Sans FB</vt:lpstr>
      <vt:lpstr>Times New Roman</vt:lpstr>
      <vt:lpstr>Wingdings</vt:lpstr>
      <vt:lpstr>Berlin Sans FB Demi</vt:lpstr>
      <vt:lpstr>HebrewTh</vt:lpstr>
      <vt:lpstr>MARKETPRO</vt:lpstr>
      <vt:lpstr>Cooper Black</vt:lpstr>
      <vt:lpstr>Mistral</vt:lpstr>
      <vt:lpstr>Sylfaen</vt:lpstr>
      <vt:lpstr>Arial</vt:lpstr>
      <vt:lpstr>Narkisim</vt:lpstr>
      <vt:lpstr>MS PGothic</vt:lpstr>
      <vt:lpstr>Matura MT Script Capitals</vt:lpstr>
      <vt:lpstr>Impact</vt:lpstr>
      <vt:lpstr>Orbit</vt:lpstr>
      <vt:lpstr>PowerPoint Presentation</vt:lpstr>
      <vt:lpstr>PowerPoint Presentation</vt:lpstr>
      <vt:lpstr>LA BIBLIA HEBREA (Antiguo Testamento) Tres Colecciones</vt:lpstr>
      <vt:lpstr>Autor</vt:lpstr>
      <vt:lpstr>La Pre-Historia de Israel</vt:lpstr>
      <vt:lpstr>Historia Sagrada</vt:lpstr>
      <vt:lpstr>La Singularidad de la fe de Israel</vt:lpstr>
      <vt:lpstr>Alcance</vt:lpstr>
      <vt:lpstr>Estructura Toledot Génesis está puntuado por diez tOdleOT unidades.</vt:lpstr>
      <vt:lpstr>Singularidad de Génesis1-11</vt:lpstr>
      <vt:lpstr>PowerPoint Presentation</vt:lpstr>
      <vt:lpstr>Perspectiva Básica</vt:lpstr>
      <vt:lpstr>UNA PREGUNTA ANTIGUA: ¿Cómo existe el universo?</vt:lpstr>
      <vt:lpstr>UNA PREGUNTA ANTIGUA: ¿Cómo existe el universo?</vt:lpstr>
      <vt:lpstr>UNA PREGUNTA ANTIGUA: ¿Cómo existe el universo?</vt:lpstr>
      <vt:lpstr>Contrastes Entre la Biblia y Otras Versiones Antiguas de la Creación</vt:lpstr>
      <vt:lpstr> Creación en Génesis Génesis contiene dos cuentas de creación complementarias. </vt:lpstr>
      <vt:lpstr>El Carácter Poético de la Primera Cuenta</vt:lpstr>
      <vt:lpstr>La Estructura Titeraria de la Primera Cuenta</vt:lpstr>
      <vt:lpstr>Paralelismo en la Primera Cuenta (ABC//A’B’C’)</vt:lpstr>
      <vt:lpstr>Imago Dei</vt:lpstr>
      <vt:lpstr>El Lenguaje de la Humanidad</vt:lpstr>
      <vt:lpstr>Humanos y género 1:1—2:4a</vt:lpstr>
      <vt:lpstr>La Segunda Cuenta de Creación</vt:lpstr>
      <vt:lpstr>La Creación de la Humanidad</vt:lpstr>
      <vt:lpstr>Humanos y Género 2:4b-25</vt:lpstr>
      <vt:lpstr>El Matrimonio</vt:lpstr>
      <vt:lpstr>Carácter poético en los nombres de la familia primitiva</vt:lpstr>
      <vt:lpstr>Preguntas Científicas Persistentes</vt:lpstr>
      <vt:lpstr>Era de la Tierra / Universo puede estar relacionado pero no es lo mismo que la teoría de la evolución</vt:lpstr>
      <vt:lpstr>El “Día“ de Génesis (MOy) relacionado con la cuestión de la edad está el significado del Génesis  MOy</vt:lpstr>
      <vt:lpstr>Interpretación del Templo Cósmico</vt:lpstr>
      <vt:lpstr>Templo Cósmico Cont.</vt:lpstr>
      <vt:lpstr>Trabajo y Responsibilidad</vt:lpstr>
      <vt:lpstr>PowerPoint Presentation</vt:lpstr>
      <vt:lpstr>Los dos árboles en el centro</vt:lpstr>
      <vt:lpstr>Tanto el Hombre como la Mujer Son Culpables</vt:lpstr>
      <vt:lpstr>La Serpiente</vt:lpstr>
      <vt:lpstr>La Maldición y la Promesa</vt:lpstr>
      <vt:lpstr>Las Secuelas </vt:lpstr>
      <vt:lpstr>La Familia de Set </vt:lpstr>
      <vt:lpstr> La Lista del Rey Sumerio</vt:lpstr>
      <vt:lpstr>El Factor de 10</vt:lpstr>
      <vt:lpstr>PowerPoint Presentation</vt:lpstr>
      <vt:lpstr>El Preludio del Diluvio</vt:lpstr>
      <vt:lpstr>Historias de Inundaciones</vt:lpstr>
      <vt:lpstr>Lo más significativo de la historia del diluvio del Génesis son sus diferencias con respecto a sus contrapartes mesopotámicas.</vt:lpstr>
      <vt:lpstr>La Historia Más temprana del Diluvio Siglo XVIII aC, excavado en Nippur</vt:lpstr>
      <vt:lpstr>La Epopeya de Gilgamesh de la biblioteca de Ashurbanipal, Nínive, siglo VII a. C.</vt:lpstr>
      <vt:lpstr>La Épica de Atrahasis Siglo XVII, reinado de Ammi-Saduqa, el bisnieto de Hammurabi</vt:lpstr>
      <vt:lpstr>PowerPoint Presentation</vt:lpstr>
      <vt:lpstr>El Grado del Diluvio</vt:lpstr>
      <vt:lpstr>Problemas Logísticos con una Inundación Universal</vt:lpstr>
      <vt:lpstr>La Teoría de un Diluvio Local</vt:lpstr>
      <vt:lpstr>Objeciones a la Teoría de un Diluvio Local </vt:lpstr>
      <vt:lpstr>Cuatro Cuestiones Principales Sobre El Diuluvio Continúan Siendo Debatidas</vt:lpstr>
      <vt:lpstr>PowerPoint Presentation</vt:lpstr>
      <vt:lpstr>El Pacto Universal </vt:lpstr>
      <vt:lpstr>La Maldición de Canaán.</vt:lpstr>
      <vt:lpstr>PowerPoint Presentation</vt:lpstr>
      <vt:lpstr>La Mesa de las Naciones</vt:lpstr>
      <vt:lpstr>Babel</vt:lpstr>
      <vt:lpstr>PowerPoint Presentation</vt:lpstr>
      <vt:lpstr>Un Mundo en Necesidad de Salvación</vt:lpstr>
      <vt:lpstr>PowerPoint Presentation</vt:lpstr>
      <vt:lpstr>El Ciclo Patriarcal</vt:lpstr>
      <vt:lpstr>Edades de la Antigüedad en Génesis</vt:lpstr>
      <vt:lpstr>Trasfondo Históricos</vt:lpstr>
      <vt:lpstr>PowerPoint Presentation</vt:lpstr>
      <vt:lpstr>PowerPoint Presentation</vt:lpstr>
      <vt:lpstr>La Sofisticada Ciudad de Ur Excavado por Sir Leonard Wooley en 12 temporadas (1922-1934), Ur fue un tesoro de la antigua civilización Mesopotámica.</vt:lpstr>
      <vt:lpstr>PowerPoint Presentation</vt:lpstr>
      <vt:lpstr>Llamado de Abram (12:1-3)</vt:lpstr>
      <vt:lpstr>Los Cinco “Voy a” de Abram </vt:lpstr>
      <vt:lpstr>La Idea de Pacto</vt:lpstr>
      <vt:lpstr>Teofanias …Yahweh se le apareció a Abram ... así que construyó un altar allí ... (12:7)</vt:lpstr>
      <vt:lpstr>Abram como Comerciante</vt:lpstr>
      <vt:lpstr>Tiendas y Altares</vt:lpstr>
      <vt:lpstr>Amenazas a la Promesa el resto del Génesis detalla en gran medida las amenazas recurrentes a la promesa de Yahvé a Abram</vt:lpstr>
      <vt:lpstr>Abram en Egipto (12:10-20)</vt:lpstr>
      <vt:lpstr>Abram y Lot se Separan (13:1-18)</vt:lpstr>
      <vt:lpstr>El Rescate de Lot  (14)</vt:lpstr>
      <vt:lpstr>Melquisedec de Salem</vt:lpstr>
      <vt:lpstr>El Pacto Ratificado (15)</vt:lpstr>
      <vt:lpstr>Adopción de Esclavos</vt:lpstr>
      <vt:lpstr>Cortando (Heb. tr1KA) un Pacto</vt:lpstr>
      <vt:lpstr>El Embarazo de Agar (16)</vt:lpstr>
      <vt:lpstr>Código de ley de Hammurabi (Siglo 18 aC)</vt:lpstr>
      <vt:lpstr>Circuncisión (17)</vt:lpstr>
      <vt:lpstr>PowerPoint Presentation</vt:lpstr>
      <vt:lpstr>Aclaración  y Obligación</vt:lpstr>
      <vt:lpstr>Los Pecados de Sodoma</vt:lpstr>
      <vt:lpstr>PowerPoint Presentation</vt:lpstr>
      <vt:lpstr>Abram, Abimelec y Sara (20)</vt:lpstr>
      <vt:lpstr>La Promesa se Cumple por Fin (21)</vt:lpstr>
      <vt:lpstr>El Akedah (Unión) (22)</vt:lpstr>
      <vt:lpstr>Macpelah (23)</vt:lpstr>
      <vt:lpstr>PowerPoint Presentation</vt:lpstr>
      <vt:lpstr>Matrimonio de Isaac (24)</vt:lpstr>
      <vt:lpstr>Narrativas de Isaac   Las breves historias de Isaac son paralelas en gran medida a las historias de Abraham. </vt:lpstr>
      <vt:lpstr>Los Gemelos (25)</vt:lpstr>
      <vt:lpstr>Isaac y Abimelec (26)</vt:lpstr>
      <vt:lpstr>PowerPoint Presentation</vt:lpstr>
      <vt:lpstr>Jacob, el Hijo del Pacto (27)</vt:lpstr>
      <vt:lpstr>Huida de Jacob a Padan-aram (28)</vt:lpstr>
      <vt:lpstr>La gran escalera para el zigurat en Ur conduce a la primera de las tres terrazas (el nombre sumerio "Babilonia" significa "Puerta de Dios", la misma descripción que Jacob usó para Betel, cf. 28:17).</vt:lpstr>
      <vt:lpstr>The hbacZema   (piedra de pie)</vt:lpstr>
      <vt:lpstr>PowerPoint Presentation</vt:lpstr>
      <vt:lpstr>Matrimonios de Jacob (29-30)</vt:lpstr>
      <vt:lpstr>Un pozo cortado en la roca madre cerca de Belén que podría sellarse con una piedra pesada; las manadas se riegan sacando agua y vertiéndola en un canal de piel</vt:lpstr>
      <vt:lpstr>El Engañador es Engañado</vt:lpstr>
      <vt:lpstr>Los Hijos de Jacob Junto con sus hijas, Labán le dio a Jacob las doncellas de su hija, Zilpa y Bilá.  </vt:lpstr>
      <vt:lpstr> Los hijos de Jacob fueron nombrados por las circunstancias de la vida que acompañaban a sus nacimientos.</vt:lpstr>
      <vt:lpstr>La Riqueza de Jacob Aumenta</vt:lpstr>
      <vt:lpstr>El Pacto de Jacob y Labán  (31)</vt:lpstr>
      <vt:lpstr>Terefines  Figuras de culto de la Edad de Bronce Media de deidades domésticas; la propiedad fortaleció el reclamo de herencia familiar de acuerdo con las leyes de Nuzi </vt:lpstr>
      <vt:lpstr>Laban Persigue </vt:lpstr>
      <vt:lpstr>Peniel (Cara de Dios) (32-33)</vt:lpstr>
      <vt:lpstr>PowerPoint Presentation</vt:lpstr>
      <vt:lpstr>Panim (= cara)</vt:lpstr>
      <vt:lpstr>Luchando con Dios</vt:lpstr>
      <vt:lpstr>La Violación de Dina (34)</vt:lpstr>
      <vt:lpstr>Return to Bethel (35-36)</vt:lpstr>
      <vt:lpstr>Sitio Tradicional de la Tumba de Raquel La tumba de Raquel, el tercer sitio más sagrado del Judaísmo, ha sido un destino de peregrinos Judíos durante siglos como lugar de oración.</vt:lpstr>
      <vt:lpstr>PowerPoint Presentation</vt:lpstr>
      <vt:lpstr>Los Sueños de José (37)</vt:lpstr>
      <vt:lpstr>Asiáticos en Egipto </vt:lpstr>
      <vt:lpstr>PowerPoint Presentation</vt:lpstr>
      <vt:lpstr>El Matrimonio del Levirato de Judá (38)</vt:lpstr>
      <vt:lpstr>Expediente de Tamar</vt:lpstr>
      <vt:lpstr>Casa de Potifar  (39)</vt:lpstr>
      <vt:lpstr> Sueños en Prisión  (40)</vt:lpstr>
      <vt:lpstr>Los Sueños de Faraón (41)</vt:lpstr>
      <vt:lpstr>PowerPoint Presentation</vt:lpstr>
      <vt:lpstr>PowerPoint Presentation</vt:lpstr>
      <vt:lpstr>Collar Egipcio</vt:lpstr>
      <vt:lpstr>El Faraón que "conocía" a José</vt:lpstr>
      <vt:lpstr>Hijos de Israel buscan Grano en Egipto</vt:lpstr>
      <vt:lpstr>José Se Encuentra con Sus Hermanos  (42)</vt:lpstr>
      <vt:lpstr>El Cáliz en el Saco de Granos de Benjamin (43-44)</vt:lpstr>
      <vt:lpstr> La Artimaña Inteligente de José (44) </vt:lpstr>
      <vt:lpstr>La Respuesta del Hermano (45)</vt:lpstr>
      <vt:lpstr>El Caráctar de la Historia de Salvación</vt:lpstr>
      <vt:lpstr>El Descenso a Egipto (46-47)</vt:lpstr>
      <vt:lpstr>Cosas Finales (47-50)</vt:lpstr>
      <vt:lpstr>PowerPoint Presentation</vt:lpstr>
      <vt:lpstr>TARRO CANOPICO EGIPCIO El proceso egipcio de embalsamamiento incluyó la extracción de órganos internos, que luego se depositaron en frascos especiales, cada frasco reservado para un órgano específico, el estómago, los intestinos, los pulmones y el hígado. Los cuatro frascos en esta pantalla son típicos, cada uno representando a uno de los cuatro hijos del dios egipcio Horus. Los israelitas, por supuesto, no practicaron el embalsamamiento, pero dos israelitas muy importantes fueron embalsamados. Eran Jacob, el padre de todos los israelitas, y José, el hijo mayor de Raquel, quien cuando murió fue embalsamado y colocado en un ataúd de madera (Génesis 50: 2-3, 26). Después de embalsamar, Jacob fue sacado de Egipto y llevado de regreso a Canaán, donde fue enterrado en la cueva originalmente comprada por Abraham para el entierro de Sara (Génesis 50: 4-14). Los restos del mismo José fueron luego retirados de Egipto y llevados a Canaán en el éxodo (Éxodo 13:19; Hechos 7: 15-16).</vt:lpstr>
      <vt:lpstr>MURO ​​DE ATAÚD DE MADERA Las prácticas de entierro Egipcio variaron según el precio pagado por la familia, y los ataúdes variaron en consecuencia, incluido un sarcófago de madera y un ataúd de madera. El Libro del Génesis dice específicamente que José fue enterrado en un ataúd (Génesis 50:26), y el término hebreo utilizado aquí es el mismo que la palabra "arca", aunque se desconoce el estilo preciso del ataúd.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DanLewis</dc:creator>
  <cp:lastModifiedBy>Daniel Lewis</cp:lastModifiedBy>
  <cp:revision>125</cp:revision>
  <cp:lastPrinted>1601-01-01T00:00:00Z</cp:lastPrinted>
  <dcterms:created xsi:type="dcterms:W3CDTF">2008-07-08T05:11:55Z</dcterms:created>
  <dcterms:modified xsi:type="dcterms:W3CDTF">2024-02-28T14:35:52Z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