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4" r:id="rId2"/>
    <p:sldMasterId id="2147483688" r:id="rId3"/>
    <p:sldMasterId id="2147483706" r:id="rId4"/>
    <p:sldMasterId id="2147483722" r:id="rId5"/>
    <p:sldMasterId id="2147483739" r:id="rId6"/>
    <p:sldMasterId id="2147483758" r:id="rId7"/>
  </p:sldMasterIdLst>
  <p:notesMasterIdLst>
    <p:notesMasterId r:id="rId145"/>
  </p:notesMasterIdLst>
  <p:sldIdLst>
    <p:sldId id="372" r:id="rId8"/>
    <p:sldId id="446" r:id="rId9"/>
    <p:sldId id="374" r:id="rId10"/>
    <p:sldId id="449" r:id="rId11"/>
    <p:sldId id="450" r:id="rId12"/>
    <p:sldId id="375" r:id="rId13"/>
    <p:sldId id="451" r:id="rId14"/>
    <p:sldId id="452" r:id="rId15"/>
    <p:sldId id="453" r:id="rId16"/>
    <p:sldId id="454" r:id="rId17"/>
    <p:sldId id="376" r:id="rId18"/>
    <p:sldId id="455" r:id="rId19"/>
    <p:sldId id="377" r:id="rId20"/>
    <p:sldId id="448" r:id="rId21"/>
    <p:sldId id="378" r:id="rId22"/>
    <p:sldId id="379" r:id="rId23"/>
    <p:sldId id="456" r:id="rId24"/>
    <p:sldId id="457" r:id="rId25"/>
    <p:sldId id="458" r:id="rId26"/>
    <p:sldId id="459" r:id="rId27"/>
    <p:sldId id="380" r:id="rId28"/>
    <p:sldId id="462" r:id="rId29"/>
    <p:sldId id="460" r:id="rId30"/>
    <p:sldId id="461" r:id="rId31"/>
    <p:sldId id="463" r:id="rId32"/>
    <p:sldId id="464" r:id="rId33"/>
    <p:sldId id="381" r:id="rId34"/>
    <p:sldId id="382" r:id="rId35"/>
    <p:sldId id="466" r:id="rId36"/>
    <p:sldId id="467" r:id="rId37"/>
    <p:sldId id="468" r:id="rId38"/>
    <p:sldId id="465" r:id="rId39"/>
    <p:sldId id="302" r:id="rId40"/>
    <p:sldId id="383" r:id="rId41"/>
    <p:sldId id="384" r:id="rId42"/>
    <p:sldId id="469" r:id="rId43"/>
    <p:sldId id="470" r:id="rId44"/>
    <p:sldId id="385" r:id="rId45"/>
    <p:sldId id="650" r:id="rId46"/>
    <p:sldId id="680" r:id="rId47"/>
    <p:sldId id="681" r:id="rId48"/>
    <p:sldId id="682" r:id="rId49"/>
    <p:sldId id="683" r:id="rId50"/>
    <p:sldId id="684" r:id="rId51"/>
    <p:sldId id="386" r:id="rId52"/>
    <p:sldId id="387" r:id="rId53"/>
    <p:sldId id="388" r:id="rId54"/>
    <p:sldId id="685" r:id="rId55"/>
    <p:sldId id="562" r:id="rId56"/>
    <p:sldId id="564" r:id="rId57"/>
    <p:sldId id="686" r:id="rId58"/>
    <p:sldId id="687" r:id="rId59"/>
    <p:sldId id="389" r:id="rId60"/>
    <p:sldId id="688" r:id="rId61"/>
    <p:sldId id="390" r:id="rId62"/>
    <p:sldId id="689" r:id="rId63"/>
    <p:sldId id="690" r:id="rId64"/>
    <p:sldId id="478" r:id="rId65"/>
    <p:sldId id="691" r:id="rId66"/>
    <p:sldId id="692" r:id="rId67"/>
    <p:sldId id="693" r:id="rId68"/>
    <p:sldId id="694" r:id="rId69"/>
    <p:sldId id="695" r:id="rId70"/>
    <p:sldId id="696" r:id="rId71"/>
    <p:sldId id="697" r:id="rId72"/>
    <p:sldId id="698" r:id="rId73"/>
    <p:sldId id="391" r:id="rId74"/>
    <p:sldId id="699" r:id="rId75"/>
    <p:sldId id="700" r:id="rId76"/>
    <p:sldId id="392" r:id="rId77"/>
    <p:sldId id="701" r:id="rId78"/>
    <p:sldId id="702" r:id="rId79"/>
    <p:sldId id="703" r:id="rId80"/>
    <p:sldId id="704" r:id="rId81"/>
    <p:sldId id="705" r:id="rId82"/>
    <p:sldId id="393" r:id="rId83"/>
    <p:sldId id="850" r:id="rId84"/>
    <p:sldId id="706" r:id="rId85"/>
    <p:sldId id="707" r:id="rId86"/>
    <p:sldId id="851" r:id="rId87"/>
    <p:sldId id="394" r:id="rId88"/>
    <p:sldId id="852" r:id="rId89"/>
    <p:sldId id="395" r:id="rId90"/>
    <p:sldId id="396" r:id="rId91"/>
    <p:sldId id="853" r:id="rId92"/>
    <p:sldId id="854" r:id="rId93"/>
    <p:sldId id="855" r:id="rId94"/>
    <p:sldId id="856" r:id="rId95"/>
    <p:sldId id="857" r:id="rId96"/>
    <p:sldId id="417" r:id="rId97"/>
    <p:sldId id="418" r:id="rId98"/>
    <p:sldId id="415" r:id="rId99"/>
    <p:sldId id="858" r:id="rId100"/>
    <p:sldId id="397" r:id="rId101"/>
    <p:sldId id="859" r:id="rId102"/>
    <p:sldId id="860" r:id="rId103"/>
    <p:sldId id="429" r:id="rId104"/>
    <p:sldId id="861" r:id="rId105"/>
    <p:sldId id="398" r:id="rId106"/>
    <p:sldId id="862" r:id="rId107"/>
    <p:sldId id="863" r:id="rId108"/>
    <p:sldId id="864" r:id="rId109"/>
    <p:sldId id="865" r:id="rId110"/>
    <p:sldId id="866" r:id="rId111"/>
    <p:sldId id="867" r:id="rId112"/>
    <p:sldId id="868" r:id="rId113"/>
    <p:sldId id="869" r:id="rId114"/>
    <p:sldId id="399" r:id="rId115"/>
    <p:sldId id="870" r:id="rId116"/>
    <p:sldId id="871" r:id="rId117"/>
    <p:sldId id="872" r:id="rId118"/>
    <p:sldId id="873" r:id="rId119"/>
    <p:sldId id="874" r:id="rId120"/>
    <p:sldId id="875" r:id="rId121"/>
    <p:sldId id="400" r:id="rId122"/>
    <p:sldId id="876" r:id="rId123"/>
    <p:sldId id="401" r:id="rId124"/>
    <p:sldId id="877" r:id="rId125"/>
    <p:sldId id="878" r:id="rId126"/>
    <p:sldId id="881" r:id="rId127"/>
    <p:sldId id="402" r:id="rId128"/>
    <p:sldId id="882" r:id="rId129"/>
    <p:sldId id="883" r:id="rId130"/>
    <p:sldId id="884" r:id="rId131"/>
    <p:sldId id="403" r:id="rId132"/>
    <p:sldId id="885" r:id="rId133"/>
    <p:sldId id="886" r:id="rId134"/>
    <p:sldId id="887" r:id="rId135"/>
    <p:sldId id="888" r:id="rId136"/>
    <p:sldId id="889" r:id="rId137"/>
    <p:sldId id="890" r:id="rId138"/>
    <p:sldId id="444" r:id="rId139"/>
    <p:sldId id="445" r:id="rId140"/>
    <p:sldId id="404" r:id="rId141"/>
    <p:sldId id="891" r:id="rId142"/>
    <p:sldId id="892" r:id="rId143"/>
    <p:sldId id="893" r:id="rId144"/>
  </p:sldIdLst>
  <p:sldSz cx="12192000" cy="6858000"/>
  <p:notesSz cx="6858000" cy="9144000"/>
  <p:embeddedFontLst>
    <p:embeddedFont>
      <p:font typeface="Agency FB" panose="020B0503020202020204" pitchFamily="34" charset="0"/>
      <p:regular r:id="rId146"/>
      <p:bold r:id="rId147"/>
    </p:embeddedFont>
    <p:embeddedFont>
      <p:font typeface="Aharoni" panose="02010803020104030203" pitchFamily="2" charset="-79"/>
      <p:bold r:id="rId148"/>
    </p:embeddedFont>
    <p:embeddedFont>
      <p:font typeface="Arial Narrow" panose="020B0606020202030204" pitchFamily="34" charset="0"/>
      <p:regular r:id="rId149"/>
      <p:bold r:id="rId150"/>
      <p:italic r:id="rId151"/>
      <p:boldItalic r:id="rId152"/>
    </p:embeddedFont>
    <p:embeddedFont>
      <p:font typeface="Arial Rounded MT Bold" panose="020F0704030504030204" pitchFamily="34" charset="0"/>
      <p:regular r:id="rId153"/>
    </p:embeddedFont>
    <p:embeddedFont>
      <p:font typeface="Bernard MT Condensed" panose="02050806060905020404" pitchFamily="18" charset="0"/>
      <p:regular r:id="rId154"/>
    </p:embeddedFont>
    <p:embeddedFont>
      <p:font typeface="Book Antiqua" panose="02040602050305030304" pitchFamily="18" charset="0"/>
      <p:regular r:id="rId155"/>
      <p:bold r:id="rId156"/>
      <p:italic r:id="rId157"/>
      <p:boldItalic r:id="rId158"/>
    </p:embeddedFont>
    <p:embeddedFont>
      <p:font typeface="Bookman Old Style" panose="02050604050505020204" pitchFamily="18" charset="0"/>
      <p:regular r:id="rId159"/>
      <p:bold r:id="rId160"/>
      <p:italic r:id="rId161"/>
      <p:boldItalic r:id="rId162"/>
    </p:embeddedFont>
    <p:embeddedFont>
      <p:font typeface="Bradley Hand ITC" panose="03070402050302030203" pitchFamily="66" charset="0"/>
      <p:regular r:id="rId163"/>
    </p:embeddedFont>
    <p:embeddedFont>
      <p:font typeface="Brush Script MT" panose="03060802040406070304" pitchFamily="66" charset="0"/>
      <p:italic r:id="rId164"/>
    </p:embeddedFont>
    <p:embeddedFont>
      <p:font typeface="Century Gothic" panose="020B0502020202020204" pitchFamily="34" charset="0"/>
      <p:regular r:id="rId165"/>
      <p:bold r:id="rId166"/>
      <p:italic r:id="rId167"/>
      <p:boldItalic r:id="rId168"/>
    </p:embeddedFont>
    <p:embeddedFont>
      <p:font typeface="Cooper Black" panose="0208090404030B020404" pitchFamily="18" charset="0"/>
      <p:regular r:id="rId169"/>
    </p:embeddedFont>
    <p:embeddedFont>
      <p:font typeface="Eras Bold ITC" panose="020B0907030504020204" pitchFamily="34" charset="0"/>
      <p:regular r:id="rId170"/>
    </p:embeddedFont>
    <p:embeddedFont>
      <p:font typeface="Eras Demi ITC" panose="020B0805030504020804" pitchFamily="34" charset="0"/>
      <p:regular r:id="rId171"/>
    </p:embeddedFont>
    <p:embeddedFont>
      <p:font typeface="Franklin Gothic Medium" panose="020B0603020102020204" pitchFamily="34" charset="0"/>
      <p:regular r:id="rId172"/>
      <p:italic r:id="rId173"/>
    </p:embeddedFont>
    <p:embeddedFont>
      <p:font typeface="Garamond" panose="02020404030301010803" pitchFamily="18" charset="0"/>
      <p:regular r:id="rId174"/>
      <p:bold r:id="rId175"/>
      <p:italic r:id="rId176"/>
    </p:embeddedFont>
    <p:embeddedFont>
      <p:font typeface="Greekth" panose="02020803070505020304" pitchFamily="18" charset="0"/>
      <p:bold r:id="rId177"/>
    </p:embeddedFont>
    <p:embeddedFont>
      <p:font typeface="HebrewTh" pitchFamily="2" charset="0"/>
      <p:regular r:id="rId178"/>
    </p:embeddedFont>
    <p:embeddedFont>
      <p:font typeface="Impact" panose="020B0806030902050204" pitchFamily="34" charset="0"/>
      <p:regular r:id="rId179"/>
    </p:embeddedFont>
    <p:embeddedFont>
      <p:font typeface="Lucida Bright" panose="02040602050505020304" pitchFamily="18" charset="0"/>
      <p:regular r:id="rId180"/>
      <p:bold r:id="rId181"/>
      <p:italic r:id="rId182"/>
      <p:boldItalic r:id="rId183"/>
    </p:embeddedFont>
    <p:embeddedFont>
      <p:font typeface="Matura MT Script Capitals" panose="03020802060602070202" pitchFamily="66" charset="0"/>
      <p:regular r:id="rId184"/>
    </p:embeddedFont>
    <p:embeddedFont>
      <p:font typeface="Old English Text MT" panose="03040902040508030806" pitchFamily="66" charset="0"/>
      <p:regular r:id="rId185"/>
    </p:embeddedFont>
    <p:embeddedFont>
      <p:font typeface="Tahoma" panose="020B0604030504040204" pitchFamily="34" charset="0"/>
      <p:regular r:id="rId186"/>
      <p:bold r:id="rId187"/>
    </p:embeddedFont>
    <p:embeddedFont>
      <p:font typeface="Verdana" panose="020B0604030504040204" pitchFamily="34" charset="0"/>
      <p:regular r:id="rId188"/>
      <p:bold r:id="rId189"/>
      <p:italic r:id="rId190"/>
      <p:boldItalic r:id="rId191"/>
    </p:embeddedFont>
    <p:embeddedFont>
      <p:font typeface="Wingdings 3" panose="05040102010807070707" pitchFamily="18" charset="2"/>
      <p:regular r:id="rId19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66"/>
    <a:srgbClr val="FFFFCC"/>
    <a:srgbClr val="FFFF99"/>
    <a:srgbClr val="66FF66"/>
    <a:srgbClr val="00FFFF"/>
    <a:srgbClr val="253200"/>
    <a:srgbClr val="CC3300"/>
    <a:srgbClr val="00CCFF"/>
    <a:srgbClr val="35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09" autoAdjust="0"/>
    <p:restoredTop sz="94660"/>
  </p:normalViewPr>
  <p:slideViewPr>
    <p:cSldViewPr snapToGrid="0">
      <p:cViewPr>
        <p:scale>
          <a:sx n="75" d="100"/>
          <a:sy n="75" d="100"/>
        </p:scale>
        <p:origin x="-60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font" Target="fonts/font14.fntdata"/><Relationship Id="rId170" Type="http://schemas.openxmlformats.org/officeDocument/2006/relationships/font" Target="fonts/font25.fntdata"/><Relationship Id="rId191" Type="http://schemas.openxmlformats.org/officeDocument/2006/relationships/font" Target="fonts/font46.fntdata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53" Type="http://schemas.openxmlformats.org/officeDocument/2006/relationships/slide" Target="slides/slide46.xml"/><Relationship Id="rId74" Type="http://schemas.openxmlformats.org/officeDocument/2006/relationships/slide" Target="slides/slide67.xml"/><Relationship Id="rId128" Type="http://schemas.openxmlformats.org/officeDocument/2006/relationships/slide" Target="slides/slide121.xml"/><Relationship Id="rId14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8.xml"/><Relationship Id="rId160" Type="http://schemas.openxmlformats.org/officeDocument/2006/relationships/font" Target="fonts/font15.fntdata"/><Relationship Id="rId181" Type="http://schemas.openxmlformats.org/officeDocument/2006/relationships/font" Target="fonts/font36.fntdata"/><Relationship Id="rId22" Type="http://schemas.openxmlformats.org/officeDocument/2006/relationships/slide" Target="slides/slide15.xml"/><Relationship Id="rId43" Type="http://schemas.openxmlformats.org/officeDocument/2006/relationships/slide" Target="slides/slide36.xml"/><Relationship Id="rId64" Type="http://schemas.openxmlformats.org/officeDocument/2006/relationships/slide" Target="slides/slide57.xml"/><Relationship Id="rId118" Type="http://schemas.openxmlformats.org/officeDocument/2006/relationships/slide" Target="slides/slide111.xml"/><Relationship Id="rId139" Type="http://schemas.openxmlformats.org/officeDocument/2006/relationships/slide" Target="slides/slide132.xml"/><Relationship Id="rId85" Type="http://schemas.openxmlformats.org/officeDocument/2006/relationships/slide" Target="slides/slide78.xml"/><Relationship Id="rId150" Type="http://schemas.openxmlformats.org/officeDocument/2006/relationships/font" Target="fonts/font5.fntdata"/><Relationship Id="rId171" Type="http://schemas.openxmlformats.org/officeDocument/2006/relationships/font" Target="fonts/font26.fntdata"/><Relationship Id="rId192" Type="http://schemas.openxmlformats.org/officeDocument/2006/relationships/font" Target="fonts/font47.fntdata"/><Relationship Id="rId12" Type="http://schemas.openxmlformats.org/officeDocument/2006/relationships/slide" Target="slides/slide5.xml"/><Relationship Id="rId33" Type="http://schemas.openxmlformats.org/officeDocument/2006/relationships/slide" Target="slides/slide26.xml"/><Relationship Id="rId108" Type="http://schemas.openxmlformats.org/officeDocument/2006/relationships/slide" Target="slides/slide101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5" Type="http://schemas.openxmlformats.org/officeDocument/2006/relationships/slide" Target="slides/slide68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61" Type="http://schemas.openxmlformats.org/officeDocument/2006/relationships/font" Target="fonts/font16.fntdata"/><Relationship Id="rId182" Type="http://schemas.openxmlformats.org/officeDocument/2006/relationships/font" Target="fonts/font37.fntdata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5" Type="http://schemas.openxmlformats.org/officeDocument/2006/relationships/slide" Target="slides/slide58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51" Type="http://schemas.openxmlformats.org/officeDocument/2006/relationships/font" Target="fonts/font6.fntdata"/><Relationship Id="rId172" Type="http://schemas.openxmlformats.org/officeDocument/2006/relationships/font" Target="fonts/font27.fntdata"/><Relationship Id="rId193" Type="http://schemas.openxmlformats.org/officeDocument/2006/relationships/presProps" Target="presProps.xml"/><Relationship Id="rId13" Type="http://schemas.openxmlformats.org/officeDocument/2006/relationships/slide" Target="slides/slide6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font" Target="fonts/font1.fntdata"/><Relationship Id="rId167" Type="http://schemas.openxmlformats.org/officeDocument/2006/relationships/font" Target="fonts/font22.fntdata"/><Relationship Id="rId188" Type="http://schemas.openxmlformats.org/officeDocument/2006/relationships/font" Target="fonts/font4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font" Target="fonts/font17.fntdata"/><Relationship Id="rId183" Type="http://schemas.openxmlformats.org/officeDocument/2006/relationships/font" Target="fonts/font3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font" Target="fonts/font12.fntdata"/><Relationship Id="rId178" Type="http://schemas.openxmlformats.org/officeDocument/2006/relationships/font" Target="fonts/font33.fntdata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font" Target="fonts/font7.fntdata"/><Relationship Id="rId173" Type="http://schemas.openxmlformats.org/officeDocument/2006/relationships/font" Target="fonts/font28.fntdata"/><Relationship Id="rId194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font" Target="fonts/font2.fntdata"/><Relationship Id="rId168" Type="http://schemas.openxmlformats.org/officeDocument/2006/relationships/font" Target="fonts/font23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font" Target="fonts/font18.fntdata"/><Relationship Id="rId184" Type="http://schemas.openxmlformats.org/officeDocument/2006/relationships/font" Target="fonts/font39.fntdata"/><Relationship Id="rId189" Type="http://schemas.openxmlformats.org/officeDocument/2006/relationships/font" Target="fonts/font44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font" Target="fonts/font13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font" Target="fonts/font8.fntdata"/><Relationship Id="rId174" Type="http://schemas.openxmlformats.org/officeDocument/2006/relationships/font" Target="fonts/font29.fntdata"/><Relationship Id="rId179" Type="http://schemas.openxmlformats.org/officeDocument/2006/relationships/font" Target="fonts/font34.fntdata"/><Relationship Id="rId195" Type="http://schemas.openxmlformats.org/officeDocument/2006/relationships/theme" Target="theme/theme1.xml"/><Relationship Id="rId190" Type="http://schemas.openxmlformats.org/officeDocument/2006/relationships/font" Target="fonts/font45.fntdata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font" Target="fonts/font3.fntdata"/><Relationship Id="rId164" Type="http://schemas.openxmlformats.org/officeDocument/2006/relationships/font" Target="fonts/font19.fntdata"/><Relationship Id="rId169" Type="http://schemas.openxmlformats.org/officeDocument/2006/relationships/font" Target="fonts/font24.fntdata"/><Relationship Id="rId185" Type="http://schemas.openxmlformats.org/officeDocument/2006/relationships/font" Target="fonts/font4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font" Target="fonts/font35.fntdata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font" Target="fonts/font9.fntdata"/><Relationship Id="rId175" Type="http://schemas.openxmlformats.org/officeDocument/2006/relationships/font" Target="fonts/font30.fntdata"/><Relationship Id="rId196" Type="http://schemas.openxmlformats.org/officeDocument/2006/relationships/tableStyles" Target="tableStyles.xml"/><Relationship Id="rId16" Type="http://schemas.openxmlformats.org/officeDocument/2006/relationships/slide" Target="slides/slide9.xml"/><Relationship Id="rId37" Type="http://schemas.openxmlformats.org/officeDocument/2006/relationships/slide" Target="slides/slide30.xml"/><Relationship Id="rId58" Type="http://schemas.openxmlformats.org/officeDocument/2006/relationships/slide" Target="slides/slide51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44" Type="http://schemas.openxmlformats.org/officeDocument/2006/relationships/slide" Target="slides/slide137.xml"/><Relationship Id="rId90" Type="http://schemas.openxmlformats.org/officeDocument/2006/relationships/slide" Target="slides/slide83.xml"/><Relationship Id="rId165" Type="http://schemas.openxmlformats.org/officeDocument/2006/relationships/font" Target="fonts/font20.fntdata"/><Relationship Id="rId186" Type="http://schemas.openxmlformats.org/officeDocument/2006/relationships/font" Target="fonts/font41.fntdata"/><Relationship Id="rId27" Type="http://schemas.openxmlformats.org/officeDocument/2006/relationships/slide" Target="slides/slide20.xml"/><Relationship Id="rId48" Type="http://schemas.openxmlformats.org/officeDocument/2006/relationships/slide" Target="slides/slide41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34" Type="http://schemas.openxmlformats.org/officeDocument/2006/relationships/slide" Target="slides/slide127.xml"/><Relationship Id="rId80" Type="http://schemas.openxmlformats.org/officeDocument/2006/relationships/slide" Target="slides/slide73.xml"/><Relationship Id="rId155" Type="http://schemas.openxmlformats.org/officeDocument/2006/relationships/font" Target="fonts/font10.fntdata"/><Relationship Id="rId176" Type="http://schemas.openxmlformats.org/officeDocument/2006/relationships/font" Target="fonts/font31.fntdata"/><Relationship Id="rId17" Type="http://schemas.openxmlformats.org/officeDocument/2006/relationships/slide" Target="slides/slide10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24" Type="http://schemas.openxmlformats.org/officeDocument/2006/relationships/slide" Target="slides/slide117.xml"/><Relationship Id="rId70" Type="http://schemas.openxmlformats.org/officeDocument/2006/relationships/slide" Target="slides/slide63.xml"/><Relationship Id="rId91" Type="http://schemas.openxmlformats.org/officeDocument/2006/relationships/slide" Target="slides/slide84.xml"/><Relationship Id="rId145" Type="http://schemas.openxmlformats.org/officeDocument/2006/relationships/notesMaster" Target="notesMasters/notesMaster1.xml"/><Relationship Id="rId166" Type="http://schemas.openxmlformats.org/officeDocument/2006/relationships/font" Target="fonts/font21.fntdata"/><Relationship Id="rId187" Type="http://schemas.openxmlformats.org/officeDocument/2006/relationships/font" Target="fonts/font42.fntdata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60" Type="http://schemas.openxmlformats.org/officeDocument/2006/relationships/slide" Target="slides/slide53.xml"/><Relationship Id="rId81" Type="http://schemas.openxmlformats.org/officeDocument/2006/relationships/slide" Target="slides/slide74.xml"/><Relationship Id="rId135" Type="http://schemas.openxmlformats.org/officeDocument/2006/relationships/slide" Target="slides/slide128.xml"/><Relationship Id="rId156" Type="http://schemas.openxmlformats.org/officeDocument/2006/relationships/font" Target="fonts/font11.fntdata"/><Relationship Id="rId177" Type="http://schemas.openxmlformats.org/officeDocument/2006/relationships/font" Target="fonts/font32.fntdata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4BD7D-C6BB-4FC3-8009-B69681FB5A1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6838-95F4-4F7B-B82F-B5DA3E50D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F86A82BE-9454-4510-8B36-8E90037B7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CBC63DF-F321-472B-906B-E2DBE7AF0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302697A4-E5BC-4F99-BE61-D8E85A818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E09F4-149B-4DA4-A778-EC38198D5C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4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ADFE90E-9820-4178-AFD6-AAD2EAE68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4E50A0E-8695-4C28-ACB3-2C5F9CDF7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C84DFA5-8D3F-45A2-88F6-C3626A20F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73F2-360C-471C-8AF7-C863BD3FF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746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632E2C6-7D5D-445B-BDF4-7C2D6463B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DAB563D-003B-41E0-9BE9-5089FF3AD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B28E7C2-E1D8-422C-A5A9-43EA615EF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35EE-E585-4594-8033-4B122D321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855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615FB19-8C62-400D-8422-7F67C5401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49B6C5F-3AE6-4694-B01E-1B8A5B201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C506ECC-6041-4478-A49C-F21AFCBA1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BBE1-E762-4DB7-BC12-6709DEB50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782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B34EB3D-339A-47D8-9A4D-F3C2F6AE4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DC4441C-CB73-4AB4-9B50-41C759FA8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C6EF4A2-08DD-4D2B-88F5-EE5FA111D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339A-BE2B-4336-8261-D714C3C41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225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4D8306-C7F4-4CB5-B16D-BD580B9AF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AC566C-8726-40E4-B5CD-0E475DC91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A37D0D9-1BC0-49F9-9994-9DAB96243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65B9-D2FF-479F-BB98-36D875899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54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5E31345-133F-4FC8-8896-4C7D4044F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A9088C-81C0-4234-B3F4-D8D33818F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F2C268-9BBB-4864-941F-E996C0FF5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6E49-DAC5-400D-88E0-79800D1A7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8710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E76C2BA-9BDD-4563-8206-3CBE27B9A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254EC9E-1365-4AA3-9065-E1E5E7DF6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6A1070F-9BFD-4245-BA3F-B686B21C9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30FC-E5F8-47BE-8ABA-1CBAB1E0A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392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2EE63D7-8DB3-478B-89D3-EC0209CE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818EFF-2350-49B1-BC81-442871CD0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1D5A73D-5834-45D8-AB70-D173ED6F6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BA81E-384C-44A9-BA78-959B0311D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257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FF4F78-E2A5-47BD-9451-696698BC4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BD83301-8094-4AAC-809C-A6D023065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4743AA7-1BD1-4F6E-BCEE-6156E4C4B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5363-6253-4B6F-AC05-FE77BE939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2651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93A83A-445E-4598-A102-120795FFE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2D5C663-3921-46B6-8697-DF4633D61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1605292-DC88-4C0F-83E7-2D8A73EF7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90A1-6D45-43A3-85EB-BD90ADAA1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15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971DF89-2D48-470D-A1A8-8FE9AEF5B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EA9109C-B71E-497F-9C84-B1F61613B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F4ED661-6B59-403F-BC90-627EA2987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091E-BED3-4F64-97CE-29BBC6963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859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75FD22-302C-4B58-8F02-65959451B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3490238-7D81-4451-87FF-CB7E9E877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A85E465-9052-474F-AF75-B60480CCC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7A9C-EB28-4EBB-A56D-539380BBA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850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FE6262-CA9A-4DD9-8346-07A65F01E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BA188E-9729-40B2-BCEF-075871C3D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63976D4-E8FC-4CB4-AE7F-8C090A375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C59C-B630-44E8-AF9E-9DC375121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8131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1"/>
            <a:ext cx="5384800" cy="2074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4056063"/>
            <a:ext cx="5384800" cy="2074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E18C02-8372-4569-991C-8B89A9965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F9D557-554E-452D-A38F-4EA01F2E6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BF799E-5DAB-481A-95E5-1F5A75303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A6B4-A17B-4E40-B530-DC38090BD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949002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66A1DA8-5AF7-466C-842B-B48338D5D3D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C9AAC4-6CD8-4F51-8DB9-0FFD5FB3DBE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C4D348B-8A7F-4732-9770-B95CB158C18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C48ED90-2058-4D9A-B624-3C5BBD3AE80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F24377B-C6FB-4188-A7A8-CE2605DF80C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4DF82EE-D553-4ADA-B945-5822E9E9D14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552BA9-7877-425F-96B1-9B24C7A4394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A42CB1A-4A5F-41B7-AA80-7C277E0D30D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DC5A872-7EC8-4378-B8E8-166420680B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5B48916-55E3-488A-AFF3-000DA0050D1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8E35C9-C305-42A0-B062-1B86F560897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9539AFD-03BE-49A6-878A-25F086B880F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7D68C85-ABA9-441C-B684-EA27174AE9D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89C4EB9-B600-4F62-804B-2E534D1BAC7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871A0EE-2277-4D06-B847-40520CACAF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10C6ADA-7786-4F19-9C81-B0BEDDBA7CD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928C70F3-5059-4852-A3C9-FD7AD603799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1725DAFF-DFAD-4C00-AB47-F2B25226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3C75FF2D-E278-479E-BAF4-7941FCDD5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9083DB-CF82-4C39-8638-E0091C0DE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7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B2FB2C9-FC7F-4D3D-8AD4-69305B378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47AE855-BE7A-46AA-9514-8A87FF6D8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07AAEE9-6506-4D15-B4D1-95A0BE26B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ECD8-981F-4001-92AB-E7BA0B1EF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7094609-C17D-4F8F-92F4-47B536FF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58D1A30-420F-4FE0-BBCF-15AA84D7F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48F4D07-5D2E-4F20-BE72-9BD789208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F0B-E721-4BAF-8838-4BCF841D5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6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B1BB445-8587-46DA-9A40-72E827AC3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E569E68-C7C7-45C9-A739-E571D78B1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71F9C03B-25BA-4928-8070-7B4442662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32FE-550D-49B3-97C1-70B1E8E8B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0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0D4990C-8B29-4523-9722-EEFEE465A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AB06649F-B01A-4FC4-8A24-79786B57A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2721EFF-0E89-4672-BE18-8DAE433E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0FF-77CF-4959-AA77-0A697685B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9CAA92FC-4F43-4ECA-BD8D-339909BB6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43D8079-BB4D-49F2-8CC3-B4FFDB2B9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F596998-4496-4152-A471-A5FE4679B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7F56-2C5A-4BC1-8C0A-F962A60F2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5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3208376-CE09-46E1-A0A7-5013FAF3E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3D3D1B3-FC2B-4497-88EF-20B954F65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D4AACE47-7D50-4D19-8A2A-38505870E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6D6B-3C34-426B-BC30-0AB034058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077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0275161-660A-4F2C-B051-08305FB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0514792-7719-46C0-943E-E54743FF7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B970C36-7784-4321-8069-B82D3A2D0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98D1-39B7-4379-B9D9-7AF0CD4AF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92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B58483E-0CB6-4476-8554-3BCDC3DEA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12BE3DE-F71F-43E2-8C94-94D27EB73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B6A2931-45F1-485D-8570-180AC5EEC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2D48-1956-40D1-8E0D-FBE60F4DD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422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62B4392-27E4-4C03-9154-76C00A439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567465E-6E32-434A-B20A-5BB83EE26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F7C506-CCBE-4930-A23F-5A4E8198C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7E49-FD41-460E-B752-66DAE8DE0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9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C27DE58-F254-4402-995F-481870C6E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9747FBE-4B7B-453C-8C67-851AC7FDE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936ED4E-1D3B-4B5C-A43B-DE2FA1684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4370-1C44-4720-95B0-4CA8DE319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820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CF867F2-530D-4DB7-95DE-48981CB21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4CB63F9-26D6-43CA-A932-AED136B4B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1229FA5-033C-4631-8B45-55A282B6A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C9DE-90EF-47BB-ABEA-C5D534A0C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5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8E1AE4F-AA8D-4D65-8FFD-73A5A35D6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22CDFBD-E90B-4633-AFBF-29BE11A9C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A42A302-EEA2-40A6-A30A-82CBE93CF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D3BF-7900-46B5-81F7-489700B83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3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15CDA63-ABB8-49D6-BF60-2D8827CCF58C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874ACE2-7AE6-47D6-BA1C-2131990EDC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3282 w 2780"/>
                <a:gd name="T1" fmla="*/ 18 h 953"/>
                <a:gd name="T2" fmla="*/ 3179 w 2780"/>
                <a:gd name="T3" fmla="*/ 24 h 953"/>
                <a:gd name="T4" fmla="*/ 3105 w 2780"/>
                <a:gd name="T5" fmla="*/ 102 h 953"/>
                <a:gd name="T6" fmla="*/ 2977 w 2780"/>
                <a:gd name="T7" fmla="*/ 156 h 953"/>
                <a:gd name="T8" fmla="*/ 2969 w 2780"/>
                <a:gd name="T9" fmla="*/ 222 h 953"/>
                <a:gd name="T10" fmla="*/ 2947 w 2780"/>
                <a:gd name="T11" fmla="*/ 246 h 953"/>
                <a:gd name="T12" fmla="*/ 2926 w 2780"/>
                <a:gd name="T13" fmla="*/ 252 h 953"/>
                <a:gd name="T14" fmla="*/ 2845 w 2780"/>
                <a:gd name="T15" fmla="*/ 210 h 953"/>
                <a:gd name="T16" fmla="*/ 2681 w 2780"/>
                <a:gd name="T17" fmla="*/ 192 h 953"/>
                <a:gd name="T18" fmla="*/ 2650 w 2780"/>
                <a:gd name="T19" fmla="*/ 186 h 953"/>
                <a:gd name="T20" fmla="*/ 2627 w 2780"/>
                <a:gd name="T21" fmla="*/ 192 h 953"/>
                <a:gd name="T22" fmla="*/ 2545 w 2780"/>
                <a:gd name="T23" fmla="*/ 228 h 953"/>
                <a:gd name="T24" fmla="*/ 2504 w 2780"/>
                <a:gd name="T25" fmla="*/ 240 h 953"/>
                <a:gd name="T26" fmla="*/ 2477 w 2780"/>
                <a:gd name="T27" fmla="*/ 246 h 953"/>
                <a:gd name="T28" fmla="*/ 2463 w 2780"/>
                <a:gd name="T29" fmla="*/ 258 h 953"/>
                <a:gd name="T30" fmla="*/ 2463 w 2780"/>
                <a:gd name="T31" fmla="*/ 276 h 953"/>
                <a:gd name="T32" fmla="*/ 2437 w 2780"/>
                <a:gd name="T33" fmla="*/ 300 h 953"/>
                <a:gd name="T34" fmla="*/ 2416 w 2780"/>
                <a:gd name="T35" fmla="*/ 312 h 953"/>
                <a:gd name="T36" fmla="*/ 2402 w 2780"/>
                <a:gd name="T37" fmla="*/ 324 h 953"/>
                <a:gd name="T38" fmla="*/ 2389 w 2780"/>
                <a:gd name="T39" fmla="*/ 336 h 953"/>
                <a:gd name="T40" fmla="*/ 2349 w 2780"/>
                <a:gd name="T41" fmla="*/ 342 h 953"/>
                <a:gd name="T42" fmla="*/ 2268 w 2780"/>
                <a:gd name="T43" fmla="*/ 336 h 953"/>
                <a:gd name="T44" fmla="*/ 2226 w 2780"/>
                <a:gd name="T45" fmla="*/ 330 h 953"/>
                <a:gd name="T46" fmla="*/ 2212 w 2780"/>
                <a:gd name="T47" fmla="*/ 342 h 953"/>
                <a:gd name="T48" fmla="*/ 2198 w 2780"/>
                <a:gd name="T49" fmla="*/ 354 h 953"/>
                <a:gd name="T50" fmla="*/ 2163 w 2780"/>
                <a:gd name="T51" fmla="*/ 360 h 953"/>
                <a:gd name="T52" fmla="*/ 2094 w 2780"/>
                <a:gd name="T53" fmla="*/ 342 h 953"/>
                <a:gd name="T54" fmla="*/ 2066 w 2780"/>
                <a:gd name="T55" fmla="*/ 342 h 953"/>
                <a:gd name="T56" fmla="*/ 2038 w 2780"/>
                <a:gd name="T57" fmla="*/ 354 h 953"/>
                <a:gd name="T58" fmla="*/ 1965 w 2780"/>
                <a:gd name="T59" fmla="*/ 425 h 953"/>
                <a:gd name="T60" fmla="*/ 1915 w 2780"/>
                <a:gd name="T61" fmla="*/ 569 h 953"/>
                <a:gd name="T62" fmla="*/ 1915 w 2780"/>
                <a:gd name="T63" fmla="*/ 593 h 953"/>
                <a:gd name="T64" fmla="*/ 1922 w 2780"/>
                <a:gd name="T65" fmla="*/ 641 h 953"/>
                <a:gd name="T66" fmla="*/ 1943 w 2780"/>
                <a:gd name="T67" fmla="*/ 659 h 953"/>
                <a:gd name="T68" fmla="*/ 1936 w 2780"/>
                <a:gd name="T69" fmla="*/ 671 h 953"/>
                <a:gd name="T70" fmla="*/ 1922 w 2780"/>
                <a:gd name="T71" fmla="*/ 683 h 953"/>
                <a:gd name="T72" fmla="*/ 1828 w 2780"/>
                <a:gd name="T73" fmla="*/ 689 h 953"/>
                <a:gd name="T74" fmla="*/ 1736 w 2780"/>
                <a:gd name="T75" fmla="*/ 629 h 953"/>
                <a:gd name="T76" fmla="*/ 1583 w 2780"/>
                <a:gd name="T77" fmla="*/ 587 h 953"/>
                <a:gd name="T78" fmla="*/ 1397 w 2780"/>
                <a:gd name="T79" fmla="*/ 671 h 953"/>
                <a:gd name="T80" fmla="*/ 1206 w 2780"/>
                <a:gd name="T81" fmla="*/ 731 h 953"/>
                <a:gd name="T82" fmla="*/ 972 w 2780"/>
                <a:gd name="T83" fmla="*/ 743 h 953"/>
                <a:gd name="T84" fmla="*/ 734 w 2780"/>
                <a:gd name="T85" fmla="*/ 701 h 953"/>
                <a:gd name="T86" fmla="*/ 674 w 2780"/>
                <a:gd name="T87" fmla="*/ 695 h 953"/>
                <a:gd name="T88" fmla="*/ 662 w 2780"/>
                <a:gd name="T89" fmla="*/ 701 h 953"/>
                <a:gd name="T90" fmla="*/ 626 w 2780"/>
                <a:gd name="T91" fmla="*/ 731 h 953"/>
                <a:gd name="T92" fmla="*/ 514 w 2780"/>
                <a:gd name="T93" fmla="*/ 809 h 953"/>
                <a:gd name="T94" fmla="*/ 459 w 2780"/>
                <a:gd name="T95" fmla="*/ 821 h 953"/>
                <a:gd name="T96" fmla="*/ 435 w 2780"/>
                <a:gd name="T97" fmla="*/ 821 h 953"/>
                <a:gd name="T98" fmla="*/ 388 w 2780"/>
                <a:gd name="T99" fmla="*/ 827 h 953"/>
                <a:gd name="T100" fmla="*/ 262 w 2780"/>
                <a:gd name="T101" fmla="*/ 851 h 953"/>
                <a:gd name="T102" fmla="*/ 22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329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295A8A3-164C-449B-9A8B-8EFF0BB935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FC5D561-A2CE-4F40-84B7-357CD835DD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0FE8B21-371E-4F23-AD00-558040E937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BB7142C-4475-41D5-8438-03EC80FF59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DAE0A1D-5C86-487B-88AF-CC42C94BA4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2501A72-21A3-43D8-A428-C0ED823E01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18B02F8-A218-4525-9C20-3E9EADD5BC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F8A1BE-5ADE-419C-B9E2-B50B9FD7DF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3782ECD-AD44-4AA8-A237-FAA69D47345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3B4FF89-7529-4BAD-A7AF-7B0C75D06D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B22EFE1-773B-4DF7-AAE4-824B9D0507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8E3F157-5A3A-4030-A714-47ADB2F8440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AA1C913-E4CA-4700-AE67-105E8E60CE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6ABE6D2-A0FE-453F-9F84-4549EB6183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553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53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1FE5D716-D670-4EBE-9E66-DCB536E1DAA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45DACBC-C2E7-4181-9E3D-F8925465C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A92E0FD-F5BB-4AF1-97A8-F7F20B187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F490-8CCA-4337-93A9-491DC1124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17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317B-785D-4CE8-A8CC-F660B85A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E411-9A74-43F7-842E-5998BCA9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EDDA-DFF9-41DD-9BE5-71A60208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1576-6A04-49F6-B8E2-A3B5904FD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7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845C-613D-4126-A416-9728D786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EE680-B917-4A7B-8010-C59DF520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EB80-D624-4A97-8F09-DE6E120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2E2B-4F10-4FE0-82D1-0A9DE019D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65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0F125-E06E-407D-8D97-5C799A24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B8788-5A8F-4A4B-85B8-3CBBF84A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2372C-5076-4582-8A69-51542132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57F5-DE99-422D-83FC-5B97DE0FA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358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82CD8-3C48-4076-950C-24D80648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486C7-37ED-4C3A-8BA9-CD0A4D2A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B2E36-337E-4D1F-80AB-28DDF5AE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CD07-D1D7-42F8-AD64-3B192A414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85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5C336-540D-438D-A623-7617FFD7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69C66-5A15-434A-81AC-D4342D9C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187E9-8C45-4DCD-9EC9-9CB42D48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E4DC-C3A1-4543-B381-15A4F9ABD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11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A8165-B6B8-4E4F-8629-494BD690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B28B6-41E3-4402-9450-6D1C345E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6AD73-C8A2-45EA-89B6-A16185EB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CB6D-F371-4AA7-BE01-048CFAB42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273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57D29-1B1D-4323-9357-9544DB2E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EE23B-AC5B-491F-84E6-8E0848F6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E33D1-DFB8-49BD-A5C7-CF3DF091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394D-8A84-4329-AA32-B7F1656F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677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6F676-F09F-4425-A869-93A5379C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386A-0E80-4569-AF26-7E50FAC0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A2049-D310-4C27-A967-30B22A37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D023-9A2C-4102-A8C2-8CA2C8D82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5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9414-8CEB-476E-A372-93AD1B89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114C-3A6E-4729-8BDE-5942D41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F2FF2-5D02-4100-BB8E-552EDF4F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FFCC-8B23-43F5-A086-70BDA7930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30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E22B-A96E-46F1-825F-448D4688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D6DCD-2364-4316-A18E-0DB028D4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5921D-DF8B-45A2-826E-D84C3C17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20E1-4C2C-4F58-B89C-EF207163C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06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A7397-FD48-4513-B54D-EEEEE425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9CE36-573F-448F-A6DB-C5CD410A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E08A5-2B40-4FDB-A51C-F8FED9A9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3E0A-23B1-442A-91F3-A473A0328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78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FA093-0A80-4473-B920-E6F1EF34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89FF9-095D-48A6-8ED5-8902AE39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85C83-CBEC-42D6-B0CE-10EB336D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8E7D-C8D0-4E12-9829-13E903A7A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3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3EC2E-C4EE-4AA8-92A7-6EC58644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9B0F5-BB96-4041-A1E8-B7E04C14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0699A-8A8B-40E6-8119-AAED700A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BA99-C8A6-4275-87C6-613A70279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60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9B6DA4-9D8A-46D1-9901-D4D68B50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3FD7B6-C86E-495A-A2F3-BBE3B6EE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B962EE-532D-40DF-9086-4994DFCC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5358-90C3-4565-B4B3-08AEDCE4E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4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8F0A10-4C2D-4C61-BC0D-519AC3D3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F2BAF2-58FF-4F7C-9C01-2B166F15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EF938C-9107-40AE-8B01-6321BCB5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EB94-990F-48AC-B4C7-EFE13FC01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510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1CA905A-19F2-4EFE-A701-1AB7312DA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BEF92FC6-8927-4A91-805E-019991386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CCF06DC-1EE0-4810-A17E-0F2A0303B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4206E-5039-4727-867E-1A80F743A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95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AFE604-E515-404C-85B0-E20A0CA2E13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B533C3B-E78F-491F-B1D5-E71F4E5D24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E910122-3C2A-41F0-8A97-45BA5EA4BC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8152D03-759C-4C48-AE05-2E3297C50F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591A946-9C73-4DBF-8A19-A4780D07F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5739DC8A-3C90-499E-A2D7-4F76FDCED1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AC5805F0-A397-40F6-8977-1577807EE7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928FE7B4-E82E-48F8-A5C8-A979BAAD07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FE33ADBB-6548-40D6-B460-6FB05586BE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14ECAFD5-E7A3-4981-AC72-2838530AFE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B22D3BCD-B770-46AB-9888-8E9A0EF8A6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DFCD6AE-ECA9-415D-972E-662AD4E338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794FABDC-5F39-45EA-9E71-8C29AEA5FC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D1BE783-7223-43D0-BF77-2F688336C7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BDCB9913-9BC8-4919-8850-B45CB91F43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7C0C325F-6B75-4B70-B238-6705992003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10D26FE2-3956-42CE-AC37-FA7B07C70C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BF04A450-2C35-4592-B788-EAE6B69483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A4A31F2-7D65-411E-A4A2-1F3331E44A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33BC8EA-94AA-47DF-A00D-C67A929834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561AC566-1AE3-4DF3-BBAD-FD25993DE9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32BBF5F-727D-403B-9882-E1D52FA8ED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80CACB22-370B-4E70-8265-A7B46BDF88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9F262C1B-E4F1-486D-AB74-98FF76737A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FD662B5F-97F5-481D-8822-0EEC232E74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B53E8CB4-16D0-4581-AE22-5B48F7C3D6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4E2C5F5B-D80E-4C96-9A6C-4C091D7E30D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336A806D-1959-45BE-AD18-08727E16A36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107759DD-AC9B-41F4-A46B-A74112F77F1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0C180A39-BFF2-4465-BDDF-25D55CD1E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821CC7B5-B845-44EB-9753-D9E2808C61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A50CA07F-2BA1-4CBE-AF4E-96F6909075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8C100CEE-EADB-4DF1-ABD1-17C3B46CD2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A85D6F0C-B63E-4167-824C-6F7B3C8868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67E32C0D-5F9F-491E-866B-47BC5F435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4B3E57B2-4A39-49DD-AD4D-11BB3E50942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A746B46B-A865-4A66-9A12-5B26D263FD2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DE37CA21-0523-4C8A-9F70-58BB286C38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9CF0074C-2599-459A-BEBE-8B56281AD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0D431FC9-544F-4C6F-99E2-AFCB5195E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F901-1DBF-4C18-AF70-BD6289B19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592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193019A-3709-4560-BD8A-26A44F4AE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0D7C1BA-2172-4273-91CA-C68049148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4122E45-67E7-4D8E-8EA6-228B4E2C8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E6DC-6F0F-4F01-AE5B-4380F9601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60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F29D912-C6CD-4E9E-A952-9CF18195D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9F88F05-1726-47ED-B6DA-9178DD458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F101E42-F0B8-4B76-B9A8-A8873D1D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9208-9790-4FE6-B2B4-62EBE2A1C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9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D77CA73-5E83-4DE0-A109-B587511CE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39281CC-C4A5-4EC6-A8DF-2DB218D00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A21CE19-2E14-49BC-9A90-8BF235989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FD0C-42D7-4785-BF4E-BD162D287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11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B3A57F1-2F7A-4725-A5AB-5D53C7299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E9B6BF09-44C7-42F0-A679-854CD9E05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6F8BBE36-ABC8-4F55-A627-37EBDF1F2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A092-76D7-4057-B4C4-8169E3BAF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9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1FC3AB97-4EDC-4EDA-AFDF-09C35B44A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45E77725-CFD7-425E-947C-B2972AB9A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9FF6989-A8C6-4870-85C5-850316D82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66EE-CA68-46D1-809B-A1869549D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9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C3DA7AF0-3D62-49DC-9E62-D6037EEF4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27361B61-1775-4393-AA52-6CF59EE8E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417FA368-0086-40A5-B71A-8C0A52E8D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7B77-2126-4B14-8DD3-A1E5A7363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854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B0A4924-645C-443A-9D84-DFA0E2E76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94F9B51-FE96-4CBF-8E0E-101905E8F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C1FD301-43E1-4CE8-B1AA-4109CB283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78CC-D0C6-4B91-8AFA-4D3F6664F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077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4D24897-7E33-40F9-BBFB-61303E435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7D6E856-A7B2-4381-AFBB-E3A4F9C4F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191FEDB-88E1-42E4-A0E3-E64934E89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05A0-7957-4BE4-8E8C-41E81009C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131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3C7C8F0-7F9D-47B0-AB17-E2135A86F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0F7365D-0DEA-4638-8921-82AB1A10D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7DA0C7A-692A-408D-AAF8-07459B163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44DD-938F-4E68-A225-F7D5DFAF6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42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905E11A-8C18-4C61-92ED-D4F34002C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E0D058E-AE99-4F3B-83E0-8673FC215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DEBD14C-DF68-4C71-9E44-AF2377C2D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69A8A-282C-470E-8916-86ED3945D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188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849E0BF-17B4-4F60-96A3-11A1DCAFA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153162E-33AE-4B14-B506-7C86B3808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E034CB6B-BDCF-4A35-98EA-D6717C5D7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D2742-D0B7-4753-B65D-39CE4D5C9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3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25A3D34-C45C-4C8D-A34C-1163FE333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AF04ED9-676D-487D-B3AD-F385A4A12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AD944FD-8D9E-418B-AF92-CCC5759DC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2850B-2313-4875-8E21-5527F046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497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4676231-FFF7-4318-821E-54BDAD7E5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2C47A13-C747-4F30-8943-F97448C58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7B2199D-8542-4BE7-B6B4-1F36C7A49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3CB00-C3E2-4D5D-9F52-0347062C0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87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AC0C726-E5F6-47C6-A13B-CD9F07D7D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ADB55B6-038F-4F16-A180-26BC37FA7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A3645F65-3AE4-4D93-8912-0D4490BCA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1329-4C3B-43CB-923E-4C9F4D26E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763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1AA31C-07C7-4DAD-BAB4-924D7ACAB10F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B21E00A-CE7B-4225-83C0-2A18D322DD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2B4358B-B7D2-4FBF-A4DC-DA7D08C191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E8272E6-BA67-4923-80A9-CF68E6D93D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CBE982C-213F-43F1-81BA-6536305C84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D88099B-F52E-4E4F-96C6-ABF4D88B0D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59A00DD-780B-43F1-A659-E0DC082571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A250EB9-788B-4D1C-ABC8-6967F027ED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FA4BA74-57DF-470C-A1EF-D288F3022B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659863D-0081-462D-B2A4-4A7C34D4D5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DFE048A-B460-4275-AC8A-8BBBA8372A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B01DF16-535F-4EB0-9096-8890818627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A9BB33A-BF07-4F94-8E1F-12BDE28920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C8D253E-BA9A-4E24-8477-2B7CEDF7F4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0DCA4DE-7687-4668-BED6-C5BEAC4EA3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9588BC0-7766-4B4D-BE26-32E169BE86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6DD6311-C2F6-45E1-977B-A8244CA89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5719FAC-5E30-444A-A5B3-AE5815E4E9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26064E8-1D79-4464-8C72-45E6854430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2D4D941-E87D-4895-AA9F-6EE325400E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85EB727-837D-4823-88AD-BE85347003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A455EF3-CEE6-4022-9A2D-C9CEEC488D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EB97CD4-662A-4613-8C6A-1979A96DF1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CA047C8-5CCF-45A3-9E0F-FDD1F27FF9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4417ECB-7CC5-4426-A655-5555796EE1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2E87FAA-416B-43BB-B72B-C2634232A0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A258C1C-0A4E-473D-8160-7A64337B7A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8514F80-6E94-4949-B010-E8A84DFFBF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1396966-C6CF-469B-8CBD-C2428D70D0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581F10FA-1F3C-46BB-BE1A-BC86AB97A3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E4C9852-51EB-41D2-A139-63136EC3FF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5989C16-58F9-4C0E-AFB8-479EC930E9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36EF485-D3B4-4FB3-8E52-90815363A1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893CE70-55CC-4B74-B2E7-D0EA8B422A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4163940-10A6-4CFA-BE05-4A3660CDF8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799C3E7-063B-465A-8F07-D54B784917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B1A2321-EAAF-4218-9479-0FCCAF6BA6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A7A0D886-83B9-4366-87D6-0FEB47259F2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7EFAD9F4-19F7-4E7E-B109-B29E35E0EF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D0F04428-EF15-4C97-B0D8-EE0D0200D7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00D3A112-64F0-446C-93A3-56C4D94228F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3B4E2B56-F2AC-4E90-87BD-74AADCD2A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A6BAF8FD-504F-49E8-9F6D-5C74F18CA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099CE-AFF8-4350-A6EB-A19FFF16E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030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9B76223-FF40-490A-9525-42558714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3401F15-8A3A-4192-94A8-18F308AD5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2208D52-E4D1-43D5-A86F-298D2D8CE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20A9-1FDC-434B-98B0-28602E691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6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C4BD763-8B97-4EFA-9399-2D645026B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D638569-7330-4DEF-A551-5A834DA29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D420555-CDF0-43D0-981D-9423385EC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4CEE-DD9B-48BC-8EDC-19B54F633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433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6DDB067C-2E80-4859-A246-CAABEE8B9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398BA1E-BB3F-493F-A3BA-442E8BE42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1055B94-B559-431D-B0C2-133A5357F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5BE19-4610-4B99-83C9-6B22E9066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630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04A1E67D-4A01-47DA-8476-51714F957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945FA143-4E5E-4F3D-8466-FCB7C1D72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A258236-F33B-4E01-A365-79BC9273A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FE87-A1CF-49B9-9921-86B60BC9E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29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47A19A81-0DFD-4F58-966D-CCF4F4878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5A1E155-F491-4772-BCA4-4C613B861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20384582-9E58-4BB1-824B-4876F7E1B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BFDA-1C0F-481A-BF1E-631F9CCF6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50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2FC25396-7AFA-4500-B5BD-7882CD054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DA2D2FE9-494B-455C-BF44-08EA76044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3F8C0D22-1B8A-4CAF-BF09-A30C64FD3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5F84-97BD-47DE-AF72-844862376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6983C0A-5BAD-4035-8597-21E715965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DC454A9-AA23-4B6E-8A42-A0C5157E2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6C7F0BE-74B8-4DB1-906D-4F162D07F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23C1-49B3-4EB4-AAC9-864124563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340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608C46E-F983-46B4-A212-59F68A4AF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0DF097C-B4E0-4CF4-A876-D7D555758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091FE81-FD74-43D1-B3D4-472FAD351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BBE9-0F2C-4C94-9B67-28E9307D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563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01825F4-FCE8-41A7-9B0A-F632E9F2A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8B9F463-15FB-4727-B815-787F2D924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86DED1E-CF0A-48DB-A090-DF0B04C7C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7D0B2-2B84-4657-9E5C-4EFA89181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600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D2419C3C-E7FE-434F-B585-EE4E91F30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3FEAD74-311B-493A-AF24-702DD7A09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0F4C0FBF-A0D2-4E2E-A514-C02F75A17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3E1C-E279-4A0F-82D0-B920FA320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6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95B157A-7B87-4F1A-A4FB-31309DA75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DEDAC11B-2B3A-47E5-A855-41148BB73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B9914F0-42D3-4039-8DFD-771FD7AC0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FA6D-AD72-428D-BD29-0FF2C30EB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61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E08CDFF0-B10B-448B-92DC-C5FAD3F6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AA775493-BCA3-4618-86EA-698B9A25E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EE6F9ED-12F2-4E7F-968C-ADF3A3E2E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B778-E70E-48C7-A17E-8B2E04AD4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79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2C1958D8-8C40-49DE-9913-2C3D94734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8335A515-9120-40E4-A1E7-9CC980D30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E07F2755-623C-4E2D-BE0F-F5F79127C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E6CA-22E4-4FB2-9BC6-4C5578DF2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16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6782E14E-CDD3-46FA-BB65-C0413F0FC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05D19159-A542-4773-BF57-758C9FBA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88370778-74D2-4E53-BD0C-46AB763C8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A903-E07D-4C62-B0D8-97C6CD67F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89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859B0786-F4A9-414E-88E7-EE737EC6B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0FCCBB4-AA0B-4693-B15B-D9AAAC8A6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A7435FD4-5553-497D-A85E-27388CA0E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87D24-4EAA-4121-8047-4CE4262FE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963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9FD3FF0-2357-4EEC-8E68-DF59D99E4E46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8DFAD8B-06A0-4D26-B74C-376A92826C0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790E21C-30AB-43D8-8F66-F56EFAF3850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D02F471-C8F2-48E9-8DA5-528FD3E3A51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F1E1EDE-88EF-4B28-929D-49B57F2D656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AA490CC-806F-4D0A-9757-333D84171E39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14EC03F-A4EA-4D5B-A9D3-92666F4EC406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0D88A62A-7BED-4C18-947F-88B6A030A0E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D29358E-F225-4B81-9C1A-8D156A9D759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2634BC0-88F5-4164-B5B8-F328425C8F95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AF19FEA-152F-49F1-A4C0-C16384C85D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9A2399C-60F4-464D-9CCC-CB3577C190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5D2BA6-5E99-4776-8DC3-D251ECFE35F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96FF71F-3DB5-464E-AA80-81CD50D777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BC86E65-F7AC-4982-B6DC-889E622923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1657A89-15A8-4DEA-8F90-43419A34A6A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76A62F1-554D-4961-964F-4D0694CA44D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54F47EB-BE0A-4D63-B589-BB245ADDBED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C8A6466-E52D-4626-9558-3A1A1D44A2B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2B7E472-F39E-4BB1-82AA-C320C4BCCF8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C5AE706-7089-4DDE-B75E-EE068D1D5E7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A7B9C51-6B3A-42CA-A751-708143CC38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40CE517-657C-4600-A32E-BBD69F23AE9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39BA48D-ABB6-48A4-87DC-91F63C34FF9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B42E098-4DFB-4D4C-BEEE-89AE0E38EE4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5C77D925-D32F-459E-A864-A0408BAD2B6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115FAF84-DC08-4A35-A478-D34B5A2D91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C1BC7FBE-2923-4E85-B2D1-21515EE3433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18F7BFE-1B1E-4ED5-8725-6E8B13ADDF1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269D7109-7FFE-4258-8E3F-85582886772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01C81FBA-A061-47D5-AF99-90331E133D9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AF208E6-F407-4663-AB92-746E01D79CA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AAF1E57D-A8AD-41D4-A1FF-2F8654BEE19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C4411B8E-2595-4C12-BEA4-7DF46C19C2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3F06E79-A22C-4E95-AAF7-00D885E406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128E0459-2E71-4C2D-B970-AB10C7482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68839202-B472-43D5-B39D-1B49120B0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DD4D2F87-E5D6-4604-84B2-AA90061BE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3B4C-A0B7-401C-9AA5-FF7EEB74E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5050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397952BE-1213-4AEF-9890-20D509FD0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5BE6F1E-09B6-4472-B9D1-8C455F932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2388857-0FC6-445F-81AC-8220F98F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C316-0A33-4F70-9F86-F0C189193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07974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7869697-BF8B-48B4-B714-357605B81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419CBAF-6D02-4C22-851B-877FE7867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8E6A825-543F-44E4-A8BB-56FF0BF34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4E6F8-CBC7-4590-92EA-DED934B3E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665089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F8D7F58-13CD-453C-A462-A2526D1E6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086E499-03FE-4586-9DE6-9634C241D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5D83A157-64FF-4402-B70C-E4DB4A3B0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0EB9-8401-422C-9007-571E091B5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29793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6FBB58E4-63FC-452F-8AD2-F9D050151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41BF150E-63AE-4197-A643-32ABF97B3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1C965A2C-574F-41CA-ACAF-9852F6094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1740-938D-4FAF-B9B9-72F7102F5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9488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1CEDAC27-03B1-4A62-9E9F-CBF6D7022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22EF9BA-682A-4F08-9CC8-D37C83EB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6E59D14-72D5-42A5-862C-FAA23BEDA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4E1C-7DCC-4773-88F9-E25E9CADB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219683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AD50600D-7019-4607-8C47-F4230608B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2B9AF57A-A042-45E5-A69D-01D604FF4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8C2324BA-AFC3-44EC-9589-AEE559C93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4715E-2DD7-4ECB-8D50-319082EA1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74303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68BFD3C-9D53-482D-B7EF-3C1DE4827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F196589-66D0-4CC8-A1D5-CF39FE343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7FBC343-B86D-423E-8C94-67D2DCA73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1A1E-E3B5-401D-B983-8E32FBBB2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9647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8948115-7E1C-4204-88EE-2EDE566AD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0404428-1C79-4454-9EB5-48DD5A14F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94DCE8B4-39AF-49EF-868B-DE21D765B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1E353-A8E3-48EC-A015-071EE6B20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58960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2F80274-549C-40D6-A0E3-9FE5DE150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9A57011-B6BF-4884-89C6-D4586DB69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11DDAAF-718B-4FAA-BB89-AA045DF0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B8DD-CA07-412C-84B2-C6F865F0D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35074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810EF1EE-A93C-417F-B1BE-A3BED51D3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D90618E-7F74-4233-84B5-6AA30F715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37AC00C-31A1-40AA-9B2D-4A23003AB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AC0B-C5EE-4429-A227-B0349F10F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343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F650C9C5-7696-4018-B030-77FF5C2B9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B63F7ED-B681-4525-9374-800DA08B4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69EF1DB3-0950-4443-A221-8A3EA0893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510C-EAD9-4A72-9E1F-409D477BB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37600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F83403C-DFE5-415C-9EFE-A2DBCCD0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3DA34C9-66A1-4FAA-B40D-F992AEFFC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50192CA-38A2-4643-8F04-560C548F6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EA19-8D8F-40DB-9719-59879E8D6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99693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A098272D-DD93-4FC4-AFBF-9B4962C81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059EAB4A-7B95-46F7-A801-1BF3918A0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7B72A5A-CD9C-4652-AA4B-D31A46FEC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2D6F-ECE6-486C-A536-BECD8F721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77666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B5DAE461-FA69-4E8B-8572-4A6F925B7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DCE840CF-7F3F-45AB-B45D-3BFBFD58A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E2FC6652-03D0-45AA-8462-05254F320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4EE5-D7BE-4F89-9AC5-E918C73A0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938367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E2AB79F6-626E-4584-A25C-03AB04D23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710F3294-CB95-494A-B629-96D5063D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5A384945-2C1D-484B-B1B9-A76177B91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DC46-BB4A-4585-A643-A629AF4F8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83417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1A49D772-6A95-4985-ACBF-0D8D456A5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59A381E1-CAC3-4DA9-82F1-1020F5B30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83B3CB01-854F-4715-8CBF-2EAE065E1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6C00-97C8-4470-8B8E-EA8800AF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454173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CD2AA593-711C-40DC-8CAC-1C4E97777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C0F70A6-AB51-42B8-B274-94D106465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F602931-D330-4BF4-A4CB-C29890C5F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6790-FCB8-4FEF-A726-388886AF1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163222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8425777-F815-4A29-88E4-4285EE2730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C3129BA-684D-4158-991F-AC14A24F39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2AD7BC8-27E4-4C48-B2C4-C0A35DCC5E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7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C3103-54B4-45C4-926A-88922492EE4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711F55-413D-4865-8D88-C6C99E11D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A49B9-1269-4568-8A5A-2A69E6E8B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D8A0-8E4B-4562-BC40-8AB2CFF27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89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C41AC49-AB7E-4952-B6A9-E777D90F3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0BC784-F6D5-4E48-8925-3BBB30D3B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EBC67B-7667-4036-857C-F45F1CBAB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5A28-7410-4B70-92BE-FE90D9FE0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149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5CCB483-3B24-49ED-8284-E18F459FD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B461BCE-E63E-4544-ADEC-4FEA588AB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78693CD-9F50-4354-A5C6-C56BF07DD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47B5-F4BF-43F3-9151-336BAF6AA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00674798-894D-48D9-888F-BBA0FEC79F21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AD67DDA1-138C-4B5B-9B61-3EEE660A0A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81" name="Freeform 4">
              <a:extLst>
                <a:ext uri="{FF2B5EF4-FFF2-40B4-BE49-F238E27FC236}">
                  <a16:creationId xmlns:a16="http://schemas.microsoft.com/office/drawing/2014/main" id="{8B80FEE5-F88D-4201-A539-56161E82372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82" name="Freeform 5">
              <a:extLst>
                <a:ext uri="{FF2B5EF4-FFF2-40B4-BE49-F238E27FC236}">
                  <a16:creationId xmlns:a16="http://schemas.microsoft.com/office/drawing/2014/main" id="{AA04E8D4-45E5-4E45-AFC5-395168B83E0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3BFCC8A4-783C-475D-BC72-A238441DD8D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BFAF5865-60D0-46F1-B562-E21DA850F42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0CEA3C4D-FE3C-4E5B-A421-267488BE0CA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0304A7F5-DD5E-4216-8245-39496B915FE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457B4806-D8CE-4CCD-AE45-82A7F662EAF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4E4843F0-97C0-40E2-AA01-699A4C8A0E2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B14E4DF1-9CDF-4967-A412-809E32AAB16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A36B401D-9884-4AEA-B732-E1235EE306B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1B808DFE-2C57-4D83-90C2-7B3FF1E246A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6DC69C3A-6FA4-49A7-81EC-13296A67E71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5F0C4C10-6617-499F-82F0-637DC5350F2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CC7E2DE8-BF35-4BF3-ACE6-2EB8B74A7E0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E99229E9-C86B-4495-9958-A2C0DFC29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E5EB9C52-A858-4C94-A724-D786323AB2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9A27A711-E1C4-4CBB-9DD2-EA2A454484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132EF221-D14E-4899-B77A-6EB86EF229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 smtClean="0">
                <a:latin typeface="+mn-lt"/>
              </a:defRPr>
            </a:lvl1pPr>
          </a:lstStyle>
          <a:p>
            <a:pPr>
              <a:defRPr/>
            </a:pPr>
            <a:fld id="{34542B58-511D-498B-82F0-96C644EF5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BF0F0CAD-2707-4288-86EA-B1FCC57DA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558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B2A00"/>
            </a:gs>
            <a:gs pos="100000">
              <a:srgbClr val="78785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A2DF89C-AEAA-4BEF-ADCF-1656F6D5F749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33B7B67C-C5D1-4A1E-8D8B-C7128D2463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3282 w 2780"/>
                <a:gd name="T1" fmla="*/ 18 h 953"/>
                <a:gd name="T2" fmla="*/ 3179 w 2780"/>
                <a:gd name="T3" fmla="*/ 24 h 953"/>
                <a:gd name="T4" fmla="*/ 3105 w 2780"/>
                <a:gd name="T5" fmla="*/ 102 h 953"/>
                <a:gd name="T6" fmla="*/ 2977 w 2780"/>
                <a:gd name="T7" fmla="*/ 156 h 953"/>
                <a:gd name="T8" fmla="*/ 2969 w 2780"/>
                <a:gd name="T9" fmla="*/ 222 h 953"/>
                <a:gd name="T10" fmla="*/ 2947 w 2780"/>
                <a:gd name="T11" fmla="*/ 246 h 953"/>
                <a:gd name="T12" fmla="*/ 2926 w 2780"/>
                <a:gd name="T13" fmla="*/ 252 h 953"/>
                <a:gd name="T14" fmla="*/ 2845 w 2780"/>
                <a:gd name="T15" fmla="*/ 210 h 953"/>
                <a:gd name="T16" fmla="*/ 2681 w 2780"/>
                <a:gd name="T17" fmla="*/ 192 h 953"/>
                <a:gd name="T18" fmla="*/ 2650 w 2780"/>
                <a:gd name="T19" fmla="*/ 186 h 953"/>
                <a:gd name="T20" fmla="*/ 2627 w 2780"/>
                <a:gd name="T21" fmla="*/ 192 h 953"/>
                <a:gd name="T22" fmla="*/ 2545 w 2780"/>
                <a:gd name="T23" fmla="*/ 228 h 953"/>
                <a:gd name="T24" fmla="*/ 2504 w 2780"/>
                <a:gd name="T25" fmla="*/ 240 h 953"/>
                <a:gd name="T26" fmla="*/ 2477 w 2780"/>
                <a:gd name="T27" fmla="*/ 246 h 953"/>
                <a:gd name="T28" fmla="*/ 2463 w 2780"/>
                <a:gd name="T29" fmla="*/ 258 h 953"/>
                <a:gd name="T30" fmla="*/ 2463 w 2780"/>
                <a:gd name="T31" fmla="*/ 276 h 953"/>
                <a:gd name="T32" fmla="*/ 2437 w 2780"/>
                <a:gd name="T33" fmla="*/ 300 h 953"/>
                <a:gd name="T34" fmla="*/ 2416 w 2780"/>
                <a:gd name="T35" fmla="*/ 312 h 953"/>
                <a:gd name="T36" fmla="*/ 2402 w 2780"/>
                <a:gd name="T37" fmla="*/ 324 h 953"/>
                <a:gd name="T38" fmla="*/ 2389 w 2780"/>
                <a:gd name="T39" fmla="*/ 336 h 953"/>
                <a:gd name="T40" fmla="*/ 2349 w 2780"/>
                <a:gd name="T41" fmla="*/ 342 h 953"/>
                <a:gd name="T42" fmla="*/ 2268 w 2780"/>
                <a:gd name="T43" fmla="*/ 336 h 953"/>
                <a:gd name="T44" fmla="*/ 2226 w 2780"/>
                <a:gd name="T45" fmla="*/ 330 h 953"/>
                <a:gd name="T46" fmla="*/ 2212 w 2780"/>
                <a:gd name="T47" fmla="*/ 342 h 953"/>
                <a:gd name="T48" fmla="*/ 2198 w 2780"/>
                <a:gd name="T49" fmla="*/ 354 h 953"/>
                <a:gd name="T50" fmla="*/ 2163 w 2780"/>
                <a:gd name="T51" fmla="*/ 360 h 953"/>
                <a:gd name="T52" fmla="*/ 2094 w 2780"/>
                <a:gd name="T53" fmla="*/ 342 h 953"/>
                <a:gd name="T54" fmla="*/ 2066 w 2780"/>
                <a:gd name="T55" fmla="*/ 342 h 953"/>
                <a:gd name="T56" fmla="*/ 2038 w 2780"/>
                <a:gd name="T57" fmla="*/ 354 h 953"/>
                <a:gd name="T58" fmla="*/ 1965 w 2780"/>
                <a:gd name="T59" fmla="*/ 425 h 953"/>
                <a:gd name="T60" fmla="*/ 1915 w 2780"/>
                <a:gd name="T61" fmla="*/ 569 h 953"/>
                <a:gd name="T62" fmla="*/ 1915 w 2780"/>
                <a:gd name="T63" fmla="*/ 593 h 953"/>
                <a:gd name="T64" fmla="*/ 1922 w 2780"/>
                <a:gd name="T65" fmla="*/ 641 h 953"/>
                <a:gd name="T66" fmla="*/ 1943 w 2780"/>
                <a:gd name="T67" fmla="*/ 659 h 953"/>
                <a:gd name="T68" fmla="*/ 1936 w 2780"/>
                <a:gd name="T69" fmla="*/ 671 h 953"/>
                <a:gd name="T70" fmla="*/ 1922 w 2780"/>
                <a:gd name="T71" fmla="*/ 683 h 953"/>
                <a:gd name="T72" fmla="*/ 1828 w 2780"/>
                <a:gd name="T73" fmla="*/ 689 h 953"/>
                <a:gd name="T74" fmla="*/ 1736 w 2780"/>
                <a:gd name="T75" fmla="*/ 629 h 953"/>
                <a:gd name="T76" fmla="*/ 1583 w 2780"/>
                <a:gd name="T77" fmla="*/ 587 h 953"/>
                <a:gd name="T78" fmla="*/ 1397 w 2780"/>
                <a:gd name="T79" fmla="*/ 671 h 953"/>
                <a:gd name="T80" fmla="*/ 1206 w 2780"/>
                <a:gd name="T81" fmla="*/ 731 h 953"/>
                <a:gd name="T82" fmla="*/ 972 w 2780"/>
                <a:gd name="T83" fmla="*/ 743 h 953"/>
                <a:gd name="T84" fmla="*/ 734 w 2780"/>
                <a:gd name="T85" fmla="*/ 701 h 953"/>
                <a:gd name="T86" fmla="*/ 674 w 2780"/>
                <a:gd name="T87" fmla="*/ 695 h 953"/>
                <a:gd name="T88" fmla="*/ 662 w 2780"/>
                <a:gd name="T89" fmla="*/ 701 h 953"/>
                <a:gd name="T90" fmla="*/ 626 w 2780"/>
                <a:gd name="T91" fmla="*/ 731 h 953"/>
                <a:gd name="T92" fmla="*/ 514 w 2780"/>
                <a:gd name="T93" fmla="*/ 809 h 953"/>
                <a:gd name="T94" fmla="*/ 459 w 2780"/>
                <a:gd name="T95" fmla="*/ 821 h 953"/>
                <a:gd name="T96" fmla="*/ 435 w 2780"/>
                <a:gd name="T97" fmla="*/ 821 h 953"/>
                <a:gd name="T98" fmla="*/ 388 w 2780"/>
                <a:gd name="T99" fmla="*/ 827 h 953"/>
                <a:gd name="T100" fmla="*/ 262 w 2780"/>
                <a:gd name="T101" fmla="*/ 851 h 953"/>
                <a:gd name="T102" fmla="*/ 22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329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4276" name="Freeform 4">
              <a:extLst>
                <a:ext uri="{FF2B5EF4-FFF2-40B4-BE49-F238E27FC236}">
                  <a16:creationId xmlns:a16="http://schemas.microsoft.com/office/drawing/2014/main" id="{F888CE38-023C-4608-8092-9B02E159E93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77" name="Freeform 5">
              <a:extLst>
                <a:ext uri="{FF2B5EF4-FFF2-40B4-BE49-F238E27FC236}">
                  <a16:creationId xmlns:a16="http://schemas.microsoft.com/office/drawing/2014/main" id="{B7F9BC05-DBB0-435E-B511-A556543A5A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78" name="Freeform 6">
              <a:extLst>
                <a:ext uri="{FF2B5EF4-FFF2-40B4-BE49-F238E27FC236}">
                  <a16:creationId xmlns:a16="http://schemas.microsoft.com/office/drawing/2014/main" id="{52F041D8-E141-4785-8F62-5C1BB6FE81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79" name="Freeform 7">
              <a:extLst>
                <a:ext uri="{FF2B5EF4-FFF2-40B4-BE49-F238E27FC236}">
                  <a16:creationId xmlns:a16="http://schemas.microsoft.com/office/drawing/2014/main" id="{38498CDB-7277-4D3E-B535-956F5D42E6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0" name="Freeform 8">
              <a:extLst>
                <a:ext uri="{FF2B5EF4-FFF2-40B4-BE49-F238E27FC236}">
                  <a16:creationId xmlns:a16="http://schemas.microsoft.com/office/drawing/2014/main" id="{5FF407C3-A35B-4CCE-8626-62B5328AF7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1" name="Freeform 9">
              <a:extLst>
                <a:ext uri="{FF2B5EF4-FFF2-40B4-BE49-F238E27FC236}">
                  <a16:creationId xmlns:a16="http://schemas.microsoft.com/office/drawing/2014/main" id="{BC1D32E6-C79F-46D5-A60D-A4E13CA802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2" name="Freeform 10">
              <a:extLst>
                <a:ext uri="{FF2B5EF4-FFF2-40B4-BE49-F238E27FC236}">
                  <a16:creationId xmlns:a16="http://schemas.microsoft.com/office/drawing/2014/main" id="{19383B0A-4E46-4AF1-A3CF-E7F2E80F6C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3" name="Freeform 11">
              <a:extLst>
                <a:ext uri="{FF2B5EF4-FFF2-40B4-BE49-F238E27FC236}">
                  <a16:creationId xmlns:a16="http://schemas.microsoft.com/office/drawing/2014/main" id="{A510A992-07C2-4909-8764-62117F90EB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4" name="Freeform 12">
              <a:extLst>
                <a:ext uri="{FF2B5EF4-FFF2-40B4-BE49-F238E27FC236}">
                  <a16:creationId xmlns:a16="http://schemas.microsoft.com/office/drawing/2014/main" id="{3BA9178A-4DDB-49AB-8B96-1B819328E6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5" name="Freeform 13">
              <a:extLst>
                <a:ext uri="{FF2B5EF4-FFF2-40B4-BE49-F238E27FC236}">
                  <a16:creationId xmlns:a16="http://schemas.microsoft.com/office/drawing/2014/main" id="{D432B733-1540-4F9D-9FDC-2DD853FF16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6" name="Freeform 14">
              <a:extLst>
                <a:ext uri="{FF2B5EF4-FFF2-40B4-BE49-F238E27FC236}">
                  <a16:creationId xmlns:a16="http://schemas.microsoft.com/office/drawing/2014/main" id="{91478645-7F90-4DE1-B80D-2E6BC71BFE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7" name="Freeform 15">
              <a:extLst>
                <a:ext uri="{FF2B5EF4-FFF2-40B4-BE49-F238E27FC236}">
                  <a16:creationId xmlns:a16="http://schemas.microsoft.com/office/drawing/2014/main" id="{FB20E856-7D82-4F30-A35E-BC8BC1D290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8" name="Freeform 16">
              <a:extLst>
                <a:ext uri="{FF2B5EF4-FFF2-40B4-BE49-F238E27FC236}">
                  <a16:creationId xmlns:a16="http://schemas.microsoft.com/office/drawing/2014/main" id="{85172152-8AA4-4183-981C-40ECEB987D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54289" name="Freeform 17">
              <a:extLst>
                <a:ext uri="{FF2B5EF4-FFF2-40B4-BE49-F238E27FC236}">
                  <a16:creationId xmlns:a16="http://schemas.microsoft.com/office/drawing/2014/main" id="{45CEE831-CCBB-487F-9870-9FE885183D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54290" name="Rectangle 18">
            <a:extLst>
              <a:ext uri="{FF2B5EF4-FFF2-40B4-BE49-F238E27FC236}">
                <a16:creationId xmlns:a16="http://schemas.microsoft.com/office/drawing/2014/main" id="{46685F73-11EA-40B4-BAD0-6AFD3EA9D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4291" name="Rectangle 19">
            <a:extLst>
              <a:ext uri="{FF2B5EF4-FFF2-40B4-BE49-F238E27FC236}">
                <a16:creationId xmlns:a16="http://schemas.microsoft.com/office/drawing/2014/main" id="{4D0322C6-16D7-4F26-A356-D11EB41ABF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92" name="Rectangle 20">
            <a:extLst>
              <a:ext uri="{FF2B5EF4-FFF2-40B4-BE49-F238E27FC236}">
                <a16:creationId xmlns:a16="http://schemas.microsoft.com/office/drawing/2014/main" id="{29F5C8CB-91A8-47ED-A60B-5C1281C430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93" name="Rectangle 21">
            <a:extLst>
              <a:ext uri="{FF2B5EF4-FFF2-40B4-BE49-F238E27FC236}">
                <a16:creationId xmlns:a16="http://schemas.microsoft.com/office/drawing/2014/main" id="{DAC89239-7753-4BF3-94A3-CA72D2AE7E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9ED6B9B-CB6D-4612-9330-39FBDE4E8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4294" name="Rectangle 22">
            <a:extLst>
              <a:ext uri="{FF2B5EF4-FFF2-40B4-BE49-F238E27FC236}">
                <a16:creationId xmlns:a16="http://schemas.microsoft.com/office/drawing/2014/main" id="{E084B980-2152-4E63-8C1C-20DC7837D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474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1E16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AA31ED1C-B46B-4B58-A461-CCFB13CA688B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14339" name="Freeform 3">
              <a:extLst>
                <a:ext uri="{FF2B5EF4-FFF2-40B4-BE49-F238E27FC236}">
                  <a16:creationId xmlns:a16="http://schemas.microsoft.com/office/drawing/2014/main" id="{CC694E6F-4EBB-43F7-A0D8-2BE702674E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4340" name="Freeform 4">
              <a:extLst>
                <a:ext uri="{FF2B5EF4-FFF2-40B4-BE49-F238E27FC236}">
                  <a16:creationId xmlns:a16="http://schemas.microsoft.com/office/drawing/2014/main" id="{0CAC6B90-D968-4E75-8DF3-5E713C20E0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DBF76AF1-9D5B-4F1D-8D6F-BAB259485C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grpSp>
          <p:nvGrpSpPr>
            <p:cNvPr id="3083" name="Group 6">
              <a:extLst>
                <a:ext uri="{FF2B5EF4-FFF2-40B4-BE49-F238E27FC236}">
                  <a16:creationId xmlns:a16="http://schemas.microsoft.com/office/drawing/2014/main" id="{59947496-54FA-4EFA-A7B5-05C3D006B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343" name="Freeform 7">
                <a:extLst>
                  <a:ext uri="{FF2B5EF4-FFF2-40B4-BE49-F238E27FC236}">
                    <a16:creationId xmlns:a16="http://schemas.microsoft.com/office/drawing/2014/main" id="{2C2960A3-1AE1-47B5-86F5-205553CF94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44" name="Freeform 8">
                <a:extLst>
                  <a:ext uri="{FF2B5EF4-FFF2-40B4-BE49-F238E27FC236}">
                    <a16:creationId xmlns:a16="http://schemas.microsoft.com/office/drawing/2014/main" id="{CF499604-E774-48DF-86B4-C577865906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EAD4A5FD-B9B9-40E9-AE93-0795C9E339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CE51E9E8-3F8D-495F-B948-A67843CBD6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00BD19DC-6336-4740-96A5-3CFC7C99EC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CA5EA9FC-0320-452F-B650-57762C52AD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12B1E5D6-11A0-4EAD-88E9-E90A11903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D9D2CD3A-1863-4699-991C-F54DFFB388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909797F8-07EC-488D-BCCE-5F1A78148C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79A3D4C0-1120-4AAA-B9E9-3C6CD5B8F1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44E5DAAC-B80B-4671-8741-450236BDA0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8F95652B-D0C2-4E2A-A730-2366354AF5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48122B4B-38D0-479A-AF5F-2192BBC4D3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14356" name="Freeform 20">
              <a:extLst>
                <a:ext uri="{FF2B5EF4-FFF2-40B4-BE49-F238E27FC236}">
                  <a16:creationId xmlns:a16="http://schemas.microsoft.com/office/drawing/2014/main" id="{26519A1B-60CD-4169-8CF7-082900E819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4357" name="Freeform 21">
              <a:extLst>
                <a:ext uri="{FF2B5EF4-FFF2-40B4-BE49-F238E27FC236}">
                  <a16:creationId xmlns:a16="http://schemas.microsoft.com/office/drawing/2014/main" id="{A76CC446-9ABA-4F82-A2B5-EED3C56538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4358" name="Freeform 22">
              <a:extLst>
                <a:ext uri="{FF2B5EF4-FFF2-40B4-BE49-F238E27FC236}">
                  <a16:creationId xmlns:a16="http://schemas.microsoft.com/office/drawing/2014/main" id="{2A0DA9EA-20DA-4571-BC45-4CA38FDE87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87" name="Freeform 23">
              <a:extLst>
                <a:ext uri="{FF2B5EF4-FFF2-40B4-BE49-F238E27FC236}">
                  <a16:creationId xmlns:a16="http://schemas.microsoft.com/office/drawing/2014/main" id="{5368CDC8-86E6-4E07-9EA1-B0D0B70B94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88" name="Freeform 24">
              <a:extLst>
                <a:ext uri="{FF2B5EF4-FFF2-40B4-BE49-F238E27FC236}">
                  <a16:creationId xmlns:a16="http://schemas.microsoft.com/office/drawing/2014/main" id="{67320428-BAC5-414E-A51D-2DF2BB55A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361" name="Freeform 25">
              <a:extLst>
                <a:ext uri="{FF2B5EF4-FFF2-40B4-BE49-F238E27FC236}">
                  <a16:creationId xmlns:a16="http://schemas.microsoft.com/office/drawing/2014/main" id="{E2C4867E-CE05-494A-9429-4DA9F896A4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090" name="Freeform 26">
              <a:extLst>
                <a:ext uri="{FF2B5EF4-FFF2-40B4-BE49-F238E27FC236}">
                  <a16:creationId xmlns:a16="http://schemas.microsoft.com/office/drawing/2014/main" id="{B2C43A56-46AF-4598-ADCB-55448D7E7F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91" name="Freeform 27">
              <a:extLst>
                <a:ext uri="{FF2B5EF4-FFF2-40B4-BE49-F238E27FC236}">
                  <a16:creationId xmlns:a16="http://schemas.microsoft.com/office/drawing/2014/main" id="{F022FF72-7094-47AD-AC95-1300ABEC70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92" name="Line 28">
              <a:extLst>
                <a:ext uri="{FF2B5EF4-FFF2-40B4-BE49-F238E27FC236}">
                  <a16:creationId xmlns:a16="http://schemas.microsoft.com/office/drawing/2014/main" id="{C53282D2-FEDD-4C4B-A64D-A582F7041A3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93" name="Line 29">
              <a:extLst>
                <a:ext uri="{FF2B5EF4-FFF2-40B4-BE49-F238E27FC236}">
                  <a16:creationId xmlns:a16="http://schemas.microsoft.com/office/drawing/2014/main" id="{04172B00-E7CD-4FF0-B48C-263D6CD62AF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94" name="Line 30">
              <a:extLst>
                <a:ext uri="{FF2B5EF4-FFF2-40B4-BE49-F238E27FC236}">
                  <a16:creationId xmlns:a16="http://schemas.microsoft.com/office/drawing/2014/main" id="{E4606148-88DE-4186-A082-6C31292F350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3095" name="Group 31">
              <a:extLst>
                <a:ext uri="{FF2B5EF4-FFF2-40B4-BE49-F238E27FC236}">
                  <a16:creationId xmlns:a16="http://schemas.microsoft.com/office/drawing/2014/main" id="{FB47BE50-F2BC-4AA2-8069-22FE8D410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>
                <a:extLst>
                  <a:ext uri="{FF2B5EF4-FFF2-40B4-BE49-F238E27FC236}">
                    <a16:creationId xmlns:a16="http://schemas.microsoft.com/office/drawing/2014/main" id="{C82813D8-E1EE-40F2-B922-D21EF8BD6A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099" name="Line 33">
                <a:extLst>
                  <a:ext uri="{FF2B5EF4-FFF2-40B4-BE49-F238E27FC236}">
                    <a16:creationId xmlns:a16="http://schemas.microsoft.com/office/drawing/2014/main" id="{0EC0ED6F-6BEE-45C4-A045-287AD5BDFE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0" name="Line 34">
                <a:extLst>
                  <a:ext uri="{FF2B5EF4-FFF2-40B4-BE49-F238E27FC236}">
                    <a16:creationId xmlns:a16="http://schemas.microsoft.com/office/drawing/2014/main" id="{A8B3107E-A8D9-4A0A-A368-D38CE2A6FA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1" name="Line 35">
                <a:extLst>
                  <a:ext uri="{FF2B5EF4-FFF2-40B4-BE49-F238E27FC236}">
                    <a16:creationId xmlns:a16="http://schemas.microsoft.com/office/drawing/2014/main" id="{137EEB64-E916-4691-BECA-41EA1CE803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02" name="Line 36">
                <a:extLst>
                  <a:ext uri="{FF2B5EF4-FFF2-40B4-BE49-F238E27FC236}">
                    <a16:creationId xmlns:a16="http://schemas.microsoft.com/office/drawing/2014/main" id="{C97B8C1C-ADD6-4D56-B37A-2DE2EAC73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3096" name="Line 37">
              <a:extLst>
                <a:ext uri="{FF2B5EF4-FFF2-40B4-BE49-F238E27FC236}">
                  <a16:creationId xmlns:a16="http://schemas.microsoft.com/office/drawing/2014/main" id="{9814725A-0B54-448E-9D5A-2A9C549BEBA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97" name="Line 38">
              <a:extLst>
                <a:ext uri="{FF2B5EF4-FFF2-40B4-BE49-F238E27FC236}">
                  <a16:creationId xmlns:a16="http://schemas.microsoft.com/office/drawing/2014/main" id="{5C0BA720-95FA-4434-AB3C-5373120D464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4375" name="Rectangle 39">
            <a:extLst>
              <a:ext uri="{FF2B5EF4-FFF2-40B4-BE49-F238E27FC236}">
                <a16:creationId xmlns:a16="http://schemas.microsoft.com/office/drawing/2014/main" id="{E65314C7-CD22-4488-9552-3010B01A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6" name="Rectangle 40">
            <a:extLst>
              <a:ext uri="{FF2B5EF4-FFF2-40B4-BE49-F238E27FC236}">
                <a16:creationId xmlns:a16="http://schemas.microsoft.com/office/drawing/2014/main" id="{2C80E5FA-8EDE-41CC-8FA7-215EC43F0F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E6F35F5B-AFBA-4AE7-8E33-A043931436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497FA826-5466-41E2-A831-8F4DF50CB9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677A2DC-CB1A-4D53-B7B0-B3D25FA13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79" name="Rectangle 43">
            <a:extLst>
              <a:ext uri="{FF2B5EF4-FFF2-40B4-BE49-F238E27FC236}">
                <a16:creationId xmlns:a16="http://schemas.microsoft.com/office/drawing/2014/main" id="{A1F8D8E4-0FE2-4A53-A720-C1D9FD448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319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E1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9EBC7CA-0A68-496C-966D-816DC8FD23BA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36867" name="Freeform 3">
              <a:extLst>
                <a:ext uri="{FF2B5EF4-FFF2-40B4-BE49-F238E27FC236}">
                  <a16:creationId xmlns:a16="http://schemas.microsoft.com/office/drawing/2014/main" id="{CF677D97-9F59-4D2B-B79A-3712D62B1A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68" name="Freeform 4">
              <a:extLst>
                <a:ext uri="{FF2B5EF4-FFF2-40B4-BE49-F238E27FC236}">
                  <a16:creationId xmlns:a16="http://schemas.microsoft.com/office/drawing/2014/main" id="{A0038354-0622-495C-9CAA-5ABB83B094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69" name="Freeform 5">
              <a:extLst>
                <a:ext uri="{FF2B5EF4-FFF2-40B4-BE49-F238E27FC236}">
                  <a16:creationId xmlns:a16="http://schemas.microsoft.com/office/drawing/2014/main" id="{5CF316C0-9918-47C0-842D-7B1A2B3875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861D085E-6E91-45C5-8994-0DE2685EFE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71" name="Freeform 7">
              <a:extLst>
                <a:ext uri="{FF2B5EF4-FFF2-40B4-BE49-F238E27FC236}">
                  <a16:creationId xmlns:a16="http://schemas.microsoft.com/office/drawing/2014/main" id="{409454F0-BF16-48D8-AC41-433AA34767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F206646A-0A70-4942-910F-AEC024BF24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B60B24BF-5845-40D6-916C-6706918F39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74" name="Freeform 10">
              <a:extLst>
                <a:ext uri="{FF2B5EF4-FFF2-40B4-BE49-F238E27FC236}">
                  <a16:creationId xmlns:a16="http://schemas.microsoft.com/office/drawing/2014/main" id="{5FCEDE62-FCAA-4263-BA26-EEF0C9B1AB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2AA1AD9D-B92A-4674-ACA1-D820EFA15C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76" name="Freeform 12">
              <a:extLst>
                <a:ext uri="{FF2B5EF4-FFF2-40B4-BE49-F238E27FC236}">
                  <a16:creationId xmlns:a16="http://schemas.microsoft.com/office/drawing/2014/main" id="{F9AAFEBD-3FE0-446B-A1E1-BE3A954C09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C47B743A-66EF-4220-97E8-ADD5B2E9E0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78" name="Freeform 14">
              <a:extLst>
                <a:ext uri="{FF2B5EF4-FFF2-40B4-BE49-F238E27FC236}">
                  <a16:creationId xmlns:a16="http://schemas.microsoft.com/office/drawing/2014/main" id="{0EA6D058-DDA4-4A74-9CD9-F3FF2A8EC8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682ECE4E-C7CE-48C9-B374-15EC2DB1F8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80" name="Freeform 16">
              <a:extLst>
                <a:ext uri="{FF2B5EF4-FFF2-40B4-BE49-F238E27FC236}">
                  <a16:creationId xmlns:a16="http://schemas.microsoft.com/office/drawing/2014/main" id="{24F23972-C300-4B5B-A179-8DBBF5BD6D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81" name="Freeform 17">
              <a:extLst>
                <a:ext uri="{FF2B5EF4-FFF2-40B4-BE49-F238E27FC236}">
                  <a16:creationId xmlns:a16="http://schemas.microsoft.com/office/drawing/2014/main" id="{B544FDE5-45A4-4A50-B0BF-2D02779612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82" name="Freeform 18">
              <a:extLst>
                <a:ext uri="{FF2B5EF4-FFF2-40B4-BE49-F238E27FC236}">
                  <a16:creationId xmlns:a16="http://schemas.microsoft.com/office/drawing/2014/main" id="{86901F7A-7849-4579-9A42-EFD75D0A64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20E33990-CC5A-4A89-8CBD-DC5E7B317B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84" name="Freeform 20">
              <a:extLst>
                <a:ext uri="{FF2B5EF4-FFF2-40B4-BE49-F238E27FC236}">
                  <a16:creationId xmlns:a16="http://schemas.microsoft.com/office/drawing/2014/main" id="{5793D0B9-F7FC-4549-958A-B79FF0112A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D7C05F7B-3B4C-4A1E-8565-A25BF4EA1D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86" name="Freeform 22">
              <a:extLst>
                <a:ext uri="{FF2B5EF4-FFF2-40B4-BE49-F238E27FC236}">
                  <a16:creationId xmlns:a16="http://schemas.microsoft.com/office/drawing/2014/main" id="{02679C4A-69FF-4042-91E1-33E14132F9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87" name="Freeform 23">
              <a:extLst>
                <a:ext uri="{FF2B5EF4-FFF2-40B4-BE49-F238E27FC236}">
                  <a16:creationId xmlns:a16="http://schemas.microsoft.com/office/drawing/2014/main" id="{1A3A55B2-350A-4B4F-B61C-B27B1718BD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88" name="Freeform 24">
              <a:extLst>
                <a:ext uri="{FF2B5EF4-FFF2-40B4-BE49-F238E27FC236}">
                  <a16:creationId xmlns:a16="http://schemas.microsoft.com/office/drawing/2014/main" id="{E92AF3EE-AEB9-4538-B803-CCE789BDA9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5BA22493-952A-4B16-89B1-5425107350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90" name="Freeform 26">
              <a:extLst>
                <a:ext uri="{FF2B5EF4-FFF2-40B4-BE49-F238E27FC236}">
                  <a16:creationId xmlns:a16="http://schemas.microsoft.com/office/drawing/2014/main" id="{56B0F8CB-DDC1-440F-A656-B0C815FE4E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91" name="Freeform 27">
              <a:extLst>
                <a:ext uri="{FF2B5EF4-FFF2-40B4-BE49-F238E27FC236}">
                  <a16:creationId xmlns:a16="http://schemas.microsoft.com/office/drawing/2014/main" id="{9F7A28FA-4CF8-4152-BCB7-CC582404E9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E7BF9748-7513-4A98-9C8A-24FD7DD8CD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93" name="Freeform 29">
              <a:extLst>
                <a:ext uri="{FF2B5EF4-FFF2-40B4-BE49-F238E27FC236}">
                  <a16:creationId xmlns:a16="http://schemas.microsoft.com/office/drawing/2014/main" id="{79F5AF7C-8050-4688-9007-ABDF1671FB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E6C7E2C9-E101-4E51-A6A9-A902013180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895" name="Freeform 31">
              <a:extLst>
                <a:ext uri="{FF2B5EF4-FFF2-40B4-BE49-F238E27FC236}">
                  <a16:creationId xmlns:a16="http://schemas.microsoft.com/office/drawing/2014/main" id="{1B3C0982-6212-484F-852F-2079BF69DB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96" name="Freeform 32">
              <a:extLst>
                <a:ext uri="{FF2B5EF4-FFF2-40B4-BE49-F238E27FC236}">
                  <a16:creationId xmlns:a16="http://schemas.microsoft.com/office/drawing/2014/main" id="{4E6376AE-97AB-420D-B447-0410BF583D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97" name="Freeform 33">
              <a:extLst>
                <a:ext uri="{FF2B5EF4-FFF2-40B4-BE49-F238E27FC236}">
                  <a16:creationId xmlns:a16="http://schemas.microsoft.com/office/drawing/2014/main" id="{4429315E-3B89-4BFA-85CF-5DB8C75D5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98" name="Freeform 34">
              <a:extLst>
                <a:ext uri="{FF2B5EF4-FFF2-40B4-BE49-F238E27FC236}">
                  <a16:creationId xmlns:a16="http://schemas.microsoft.com/office/drawing/2014/main" id="{A2A66BE0-E33F-4C7A-866C-8342D51F08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899" name="Freeform 35">
              <a:extLst>
                <a:ext uri="{FF2B5EF4-FFF2-40B4-BE49-F238E27FC236}">
                  <a16:creationId xmlns:a16="http://schemas.microsoft.com/office/drawing/2014/main" id="{69D1708E-DD5C-4955-821C-A34981A4C8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900" name="Freeform 36">
              <a:extLst>
                <a:ext uri="{FF2B5EF4-FFF2-40B4-BE49-F238E27FC236}">
                  <a16:creationId xmlns:a16="http://schemas.microsoft.com/office/drawing/2014/main" id="{CC7D3211-74F3-453E-BD88-98CEA3222C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901" name="Freeform 37">
              <a:extLst>
                <a:ext uri="{FF2B5EF4-FFF2-40B4-BE49-F238E27FC236}">
                  <a16:creationId xmlns:a16="http://schemas.microsoft.com/office/drawing/2014/main" id="{EC40866C-49F4-4088-9B9A-107C8D1C0D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36902" name="Freeform 38">
              <a:extLst>
                <a:ext uri="{FF2B5EF4-FFF2-40B4-BE49-F238E27FC236}">
                  <a16:creationId xmlns:a16="http://schemas.microsoft.com/office/drawing/2014/main" id="{C1279A1D-8E0A-40F8-81CB-91487B63CE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F1FC2389-4E64-49EB-A351-E023D92E37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904" name="Freeform 40">
                <a:extLst>
                  <a:ext uri="{FF2B5EF4-FFF2-40B4-BE49-F238E27FC236}">
                    <a16:creationId xmlns:a16="http://schemas.microsoft.com/office/drawing/2014/main" id="{9F864817-DCA1-4D58-A280-C70B563251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6905" name="Freeform 41">
                <a:extLst>
                  <a:ext uri="{FF2B5EF4-FFF2-40B4-BE49-F238E27FC236}">
                    <a16:creationId xmlns:a16="http://schemas.microsoft.com/office/drawing/2014/main" id="{87D2B722-3994-4B4C-847F-19FD501248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</p:grpSp>
      </p:grpSp>
      <p:sp>
        <p:nvSpPr>
          <p:cNvPr id="36906" name="Rectangle 42">
            <a:extLst>
              <a:ext uri="{FF2B5EF4-FFF2-40B4-BE49-F238E27FC236}">
                <a16:creationId xmlns:a16="http://schemas.microsoft.com/office/drawing/2014/main" id="{106A8DED-6E70-4936-834F-7E70900DA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907" name="Rectangle 43">
            <a:extLst>
              <a:ext uri="{FF2B5EF4-FFF2-40B4-BE49-F238E27FC236}">
                <a16:creationId xmlns:a16="http://schemas.microsoft.com/office/drawing/2014/main" id="{C6D4CBFC-DF40-4ABC-9EE3-3CB22F482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908" name="Rectangle 44">
            <a:extLst>
              <a:ext uri="{FF2B5EF4-FFF2-40B4-BE49-F238E27FC236}">
                <a16:creationId xmlns:a16="http://schemas.microsoft.com/office/drawing/2014/main" id="{88DC082B-6283-448F-B7D0-CF1A5CFF5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909" name="Rectangle 45">
            <a:extLst>
              <a:ext uri="{FF2B5EF4-FFF2-40B4-BE49-F238E27FC236}">
                <a16:creationId xmlns:a16="http://schemas.microsoft.com/office/drawing/2014/main" id="{3B8CA6DF-3DB8-422C-8768-B83FCDDD9D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910" name="Rectangle 46">
            <a:extLst>
              <a:ext uri="{FF2B5EF4-FFF2-40B4-BE49-F238E27FC236}">
                <a16:creationId xmlns:a16="http://schemas.microsoft.com/office/drawing/2014/main" id="{B0FF1C68-6FA5-4681-ACC2-B9980C6B45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189749E-6444-4F30-8254-89931D8EA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603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8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9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20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C0A0E51-6474-48D5-AFFE-0EB1988B729C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627C3AE3-29BE-4809-9349-217E85E6FC8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44" name="Oval 4">
              <a:extLst>
                <a:ext uri="{FF2B5EF4-FFF2-40B4-BE49-F238E27FC236}">
                  <a16:creationId xmlns:a16="http://schemas.microsoft.com/office/drawing/2014/main" id="{B2590E76-6DDA-42CB-AF85-332205A3A5F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45" name="Rectangle 5">
              <a:extLst>
                <a:ext uri="{FF2B5EF4-FFF2-40B4-BE49-F238E27FC236}">
                  <a16:creationId xmlns:a16="http://schemas.microsoft.com/office/drawing/2014/main" id="{1E9F72EB-90B7-4109-88B8-0CD63F30A6A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46" name="Freeform 6">
              <a:extLst>
                <a:ext uri="{FF2B5EF4-FFF2-40B4-BE49-F238E27FC236}">
                  <a16:creationId xmlns:a16="http://schemas.microsoft.com/office/drawing/2014/main" id="{E20DE34C-26DF-4D11-B4D8-31E2DDFFD530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47" name="Rectangle 7">
              <a:extLst>
                <a:ext uri="{FF2B5EF4-FFF2-40B4-BE49-F238E27FC236}">
                  <a16:creationId xmlns:a16="http://schemas.microsoft.com/office/drawing/2014/main" id="{9FD1E9E2-DEDC-4A95-B43F-38E05C7F10B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9093675A-24E4-483B-841B-281A258D174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0DD53DF2-CACD-46F1-8EF7-94BC5B959AE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5DAADB5B-CC1B-4546-8C04-0EBC88849E4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1" name="Rectangle 11">
              <a:extLst>
                <a:ext uri="{FF2B5EF4-FFF2-40B4-BE49-F238E27FC236}">
                  <a16:creationId xmlns:a16="http://schemas.microsoft.com/office/drawing/2014/main" id="{06EB5351-5C76-4FEB-B5F5-31C78CE80BC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2" name="Freeform 12">
              <a:extLst>
                <a:ext uri="{FF2B5EF4-FFF2-40B4-BE49-F238E27FC236}">
                  <a16:creationId xmlns:a16="http://schemas.microsoft.com/office/drawing/2014/main" id="{94EE11D4-AEF7-4A18-A74B-516516BCDF7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3" name="Freeform 13">
              <a:extLst>
                <a:ext uri="{FF2B5EF4-FFF2-40B4-BE49-F238E27FC236}">
                  <a16:creationId xmlns:a16="http://schemas.microsoft.com/office/drawing/2014/main" id="{6BC2F4E2-43E6-4435-86E6-9A0A477F5D8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4" name="Freeform 14">
              <a:extLst>
                <a:ext uri="{FF2B5EF4-FFF2-40B4-BE49-F238E27FC236}">
                  <a16:creationId xmlns:a16="http://schemas.microsoft.com/office/drawing/2014/main" id="{4F1087EA-42CF-44E9-A366-E01806F8552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5" name="Freeform 15">
              <a:extLst>
                <a:ext uri="{FF2B5EF4-FFF2-40B4-BE49-F238E27FC236}">
                  <a16:creationId xmlns:a16="http://schemas.microsoft.com/office/drawing/2014/main" id="{99096422-B4C0-459F-9172-E8AD3F7EE8A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6" name="Freeform 16">
              <a:extLst>
                <a:ext uri="{FF2B5EF4-FFF2-40B4-BE49-F238E27FC236}">
                  <a16:creationId xmlns:a16="http://schemas.microsoft.com/office/drawing/2014/main" id="{CC28AF5C-37EE-49AB-8E1F-2288EDB1A59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7" name="Freeform 17">
              <a:extLst>
                <a:ext uri="{FF2B5EF4-FFF2-40B4-BE49-F238E27FC236}">
                  <a16:creationId xmlns:a16="http://schemas.microsoft.com/office/drawing/2014/main" id="{21937A83-AD11-4F7E-AB7A-0D48587579C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8" name="Freeform 18">
              <a:extLst>
                <a:ext uri="{FF2B5EF4-FFF2-40B4-BE49-F238E27FC236}">
                  <a16:creationId xmlns:a16="http://schemas.microsoft.com/office/drawing/2014/main" id="{DDECBDDF-2383-4767-922B-DAAEC106A79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59" name="Freeform 19">
              <a:extLst>
                <a:ext uri="{FF2B5EF4-FFF2-40B4-BE49-F238E27FC236}">
                  <a16:creationId xmlns:a16="http://schemas.microsoft.com/office/drawing/2014/main" id="{1031DD67-9E57-46AF-8315-4D8F3C00DF8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0" name="Freeform 20">
              <a:extLst>
                <a:ext uri="{FF2B5EF4-FFF2-40B4-BE49-F238E27FC236}">
                  <a16:creationId xmlns:a16="http://schemas.microsoft.com/office/drawing/2014/main" id="{7A4A1C7A-0784-45C3-A69D-FC56F421999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1" name="Freeform 21">
              <a:extLst>
                <a:ext uri="{FF2B5EF4-FFF2-40B4-BE49-F238E27FC236}">
                  <a16:creationId xmlns:a16="http://schemas.microsoft.com/office/drawing/2014/main" id="{AEE3A20F-76C0-4181-A020-F5C0CB23774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2" name="Freeform 22">
              <a:extLst>
                <a:ext uri="{FF2B5EF4-FFF2-40B4-BE49-F238E27FC236}">
                  <a16:creationId xmlns:a16="http://schemas.microsoft.com/office/drawing/2014/main" id="{DF0BF855-6FD4-4695-B8AE-7A6EC59069F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3" name="Freeform 23">
              <a:extLst>
                <a:ext uri="{FF2B5EF4-FFF2-40B4-BE49-F238E27FC236}">
                  <a16:creationId xmlns:a16="http://schemas.microsoft.com/office/drawing/2014/main" id="{B8A00AAD-FBCE-4085-8115-771179D8000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4" name="Freeform 24">
              <a:extLst>
                <a:ext uri="{FF2B5EF4-FFF2-40B4-BE49-F238E27FC236}">
                  <a16:creationId xmlns:a16="http://schemas.microsoft.com/office/drawing/2014/main" id="{A4A9FC5F-96DE-46FD-B323-BD1451F49A3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5" name="Freeform 25">
              <a:extLst>
                <a:ext uri="{FF2B5EF4-FFF2-40B4-BE49-F238E27FC236}">
                  <a16:creationId xmlns:a16="http://schemas.microsoft.com/office/drawing/2014/main" id="{3A92EE3D-242D-4FA4-8DD6-5550942BF7D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6" name="Freeform 26">
              <a:extLst>
                <a:ext uri="{FF2B5EF4-FFF2-40B4-BE49-F238E27FC236}">
                  <a16:creationId xmlns:a16="http://schemas.microsoft.com/office/drawing/2014/main" id="{5EA7D027-33BF-4A1C-B4E5-6E1637C8DC5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7" name="Oval 27">
              <a:extLst>
                <a:ext uri="{FF2B5EF4-FFF2-40B4-BE49-F238E27FC236}">
                  <a16:creationId xmlns:a16="http://schemas.microsoft.com/office/drawing/2014/main" id="{E8B3F785-4A65-4EBC-954F-53F6D74475F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8" name="Oval 28">
              <a:extLst>
                <a:ext uri="{FF2B5EF4-FFF2-40B4-BE49-F238E27FC236}">
                  <a16:creationId xmlns:a16="http://schemas.microsoft.com/office/drawing/2014/main" id="{2A31E10B-C422-4880-85C9-7A4C4FBE510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69" name="Oval 29">
              <a:extLst>
                <a:ext uri="{FF2B5EF4-FFF2-40B4-BE49-F238E27FC236}">
                  <a16:creationId xmlns:a16="http://schemas.microsoft.com/office/drawing/2014/main" id="{AC27BA98-4729-4B6E-8904-FD9E924604C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0" name="Freeform 30">
              <a:extLst>
                <a:ext uri="{FF2B5EF4-FFF2-40B4-BE49-F238E27FC236}">
                  <a16:creationId xmlns:a16="http://schemas.microsoft.com/office/drawing/2014/main" id="{49DFA67F-D747-4822-A80E-EF32C2C8B31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1" name="Freeform 31">
              <a:extLst>
                <a:ext uri="{FF2B5EF4-FFF2-40B4-BE49-F238E27FC236}">
                  <a16:creationId xmlns:a16="http://schemas.microsoft.com/office/drawing/2014/main" id="{80E86507-AC79-4820-90E6-DACF0C3117D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2" name="Rectangle 32">
              <a:extLst>
                <a:ext uri="{FF2B5EF4-FFF2-40B4-BE49-F238E27FC236}">
                  <a16:creationId xmlns:a16="http://schemas.microsoft.com/office/drawing/2014/main" id="{DAAD6C6F-67B7-40AA-9A48-23A8168EDAA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3" name="Rectangle 33">
              <a:extLst>
                <a:ext uri="{FF2B5EF4-FFF2-40B4-BE49-F238E27FC236}">
                  <a16:creationId xmlns:a16="http://schemas.microsoft.com/office/drawing/2014/main" id="{D53357ED-637A-4331-B0DE-696ECA65D86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4" name="AutoShape 34">
              <a:extLst>
                <a:ext uri="{FF2B5EF4-FFF2-40B4-BE49-F238E27FC236}">
                  <a16:creationId xmlns:a16="http://schemas.microsoft.com/office/drawing/2014/main" id="{1A9ECE8E-FCD9-4385-A7F4-D394B5C2375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5" name="Freeform 35">
              <a:extLst>
                <a:ext uri="{FF2B5EF4-FFF2-40B4-BE49-F238E27FC236}">
                  <a16:creationId xmlns:a16="http://schemas.microsoft.com/office/drawing/2014/main" id="{0C9F338D-7132-40E8-B725-2E51D66BC0F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276" name="Freeform 36">
              <a:extLst>
                <a:ext uri="{FF2B5EF4-FFF2-40B4-BE49-F238E27FC236}">
                  <a16:creationId xmlns:a16="http://schemas.microsoft.com/office/drawing/2014/main" id="{80269452-DB94-4267-BE43-6D406DB0A66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10277" name="Rectangle 37">
            <a:extLst>
              <a:ext uri="{FF2B5EF4-FFF2-40B4-BE49-F238E27FC236}">
                <a16:creationId xmlns:a16="http://schemas.microsoft.com/office/drawing/2014/main" id="{773B178D-EE74-4018-BD53-20DA85F0C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8" name="Rectangle 38">
            <a:extLst>
              <a:ext uri="{FF2B5EF4-FFF2-40B4-BE49-F238E27FC236}">
                <a16:creationId xmlns:a16="http://schemas.microsoft.com/office/drawing/2014/main" id="{78D04D9A-F07D-4B79-A4E8-B81E34A8C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9" name="Rectangle 39">
            <a:extLst>
              <a:ext uri="{FF2B5EF4-FFF2-40B4-BE49-F238E27FC236}">
                <a16:creationId xmlns:a16="http://schemas.microsoft.com/office/drawing/2014/main" id="{706C8B8E-5CCD-41E8-BDE4-60CD850F6D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0" name="Rectangle 40">
            <a:extLst>
              <a:ext uri="{FF2B5EF4-FFF2-40B4-BE49-F238E27FC236}">
                <a16:creationId xmlns:a16="http://schemas.microsoft.com/office/drawing/2014/main" id="{43922B6C-AA13-4550-B58E-78D5569024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1" name="Rectangle 41">
            <a:extLst>
              <a:ext uri="{FF2B5EF4-FFF2-40B4-BE49-F238E27FC236}">
                <a16:creationId xmlns:a16="http://schemas.microsoft.com/office/drawing/2014/main" id="{A9540872-83F7-4944-8348-A9EC3BEE74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C51F41-C82D-4E6B-85E0-C83010D20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02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2969618-C8D2-43C6-BF8C-8773BBE28F16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86019" name="Freeform 3">
              <a:extLst>
                <a:ext uri="{FF2B5EF4-FFF2-40B4-BE49-F238E27FC236}">
                  <a16:creationId xmlns:a16="http://schemas.microsoft.com/office/drawing/2014/main" id="{E8BDBE51-EE3B-4BE6-B964-BC220910B7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25150070-7AC0-4A2D-BF7A-B36BFC8164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CB41B85-3FAE-46F1-A18B-FA30A93D7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906F0B89-81A4-415C-8624-833DF6E69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C63E1EC7-AE4A-4CA7-835C-7D73149EB0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37893A2B-439D-4B1C-9CD9-AB3CA67C33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5B1FEA28-F1C1-4119-A8CD-C9325ABCE2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89C1FE-F283-4E67-AECF-5EEFFC069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3174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</a:t>
            </a:r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유대주의로 돌아가도록 강요 받았던 이들에게 쓰는 편지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8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18A0-5E7E-457C-8F26-B8E7C90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문학성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C986FD-E056-4BC3-81C6-E05B2CB3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49116"/>
            <a:ext cx="10226920" cy="4451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많은 학자들의 말에 따르면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히브리인들에게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쓰여진 편지는 신약 중에서 가장 수준 높은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헬라어가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구사되어졌다고 한다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용어와 수사유형들이 수준이 높고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문장들이 신중하게 구성 </a:t>
            </a:r>
            <a:r>
              <a:rPr lang="ko-KR" altLang="en-US" sz="2400" dirty="0" err="1">
                <a:solidFill>
                  <a:schemeClr val="tx1"/>
                </a:solidFill>
              </a:rPr>
              <a:t>되어져있다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서간체 도입부분은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몇 논리들로 </a:t>
            </a:r>
            <a:r>
              <a:rPr lang="ko-KR" altLang="en-US" sz="2400" dirty="0" err="1">
                <a:solidFill>
                  <a:schemeClr val="tx1"/>
                </a:solidFill>
              </a:rPr>
              <a:t>설교문</a:t>
            </a:r>
            <a:r>
              <a:rPr lang="ko-KR" altLang="en-US" sz="2400" dirty="0">
                <a:solidFill>
                  <a:schemeClr val="tx1"/>
                </a:solidFill>
              </a:rPr>
              <a:t> 형식으로 읽혀지도록 이어나감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r>
              <a:rPr lang="ko-KR" altLang="en-US" sz="2400" dirty="0" err="1">
                <a:solidFill>
                  <a:schemeClr val="tx1"/>
                </a:solidFill>
              </a:rPr>
              <a:t>없다해도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서간체 결론은 있다</a:t>
            </a:r>
            <a:r>
              <a:rPr lang="en-US" altLang="ko-KR" sz="2400" dirty="0">
                <a:solidFill>
                  <a:schemeClr val="tx1"/>
                </a:solidFill>
              </a:rPr>
              <a:t>(13:18-25).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이 책은 암시와 히브리 성경의 인용구들로 </a:t>
            </a:r>
            <a:r>
              <a:rPr lang="ko-KR" altLang="en-US" sz="2400" dirty="0" err="1">
                <a:solidFill>
                  <a:schemeClr val="tx1"/>
                </a:solidFill>
              </a:rPr>
              <a:t>가득차있다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인용하였다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그러므로</a:t>
            </a:r>
            <a:r>
              <a:rPr lang="en-US" sz="2400" dirty="0">
                <a:solidFill>
                  <a:schemeClr val="tx1"/>
                </a:solidFill>
              </a:rPr>
              <a:t>, from the LXX).</a:t>
            </a:r>
          </a:p>
          <a:p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A80A-EE8B-43F3-B9A4-C66C6EDE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03" y="394745"/>
            <a:ext cx="10178793" cy="162983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오실 좋은 일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vs. 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이미 오신 좋은 일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9:11</a:t>
            </a:r>
            <a:r>
              <a:rPr lang="ko-KR" alt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안에서 중요한 원문의 변형들이 이 구절을 이해하는 것에 영향을 미친다</a:t>
            </a:r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D123C-EF8D-4650-AFBE-8A7E88A35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617" y="1774212"/>
            <a:ext cx="4825157" cy="981994"/>
          </a:xfrm>
        </p:spPr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tw?n</a:t>
            </a:r>
            <a:r>
              <a:rPr lang="en-US" sz="3200" dirty="0">
                <a:solidFill>
                  <a:schemeClr val="bg1"/>
                </a:solidFill>
                <a:latin typeface="Greekth" panose="02020803070505020304" pitchFamily="18" charset="0"/>
              </a:rPr>
              <a:t> genome&lt;</a:t>
            </a:r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nwn</a:t>
            </a:r>
            <a:r>
              <a:rPr lang="en-US" sz="3200" dirty="0">
                <a:solidFill>
                  <a:schemeClr val="bg1"/>
                </a:solidFill>
                <a:latin typeface="Greekth" panose="02020803070505020304" pitchFamily="18" charset="0"/>
              </a:rPr>
              <a:t> a]</a:t>
            </a:r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gaqw?n</a:t>
            </a:r>
            <a:endParaRPr lang="en-US" sz="3200" dirty="0">
              <a:solidFill>
                <a:schemeClr val="bg1"/>
              </a:solidFill>
              <a:latin typeface="Greekth" panose="020208030705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B357E-938F-49F1-A5D8-D9DF64E6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085" y="2794754"/>
            <a:ext cx="5165141" cy="2306635"/>
          </a:xfr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(= </a:t>
            </a:r>
            <a:r>
              <a:rPr lang="ko-KR" altLang="en-US" sz="2400" b="1" dirty="0">
                <a:solidFill>
                  <a:srgbClr val="FFC000"/>
                </a:solidFill>
              </a:rPr>
              <a:t>오실 좋은 일</a:t>
            </a:r>
            <a:r>
              <a:rPr lang="en-US" sz="2400" b="1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en-US" sz="800" dirty="0">
              <a:solidFill>
                <a:srgbClr val="FFFF66"/>
              </a:solidFill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rgbClr val="FFFF66"/>
                </a:solidFill>
              </a:rPr>
              <a:t>초기 사본들</a:t>
            </a:r>
            <a:r>
              <a:rPr lang="en-US" sz="2000" b="1" dirty="0">
                <a:solidFill>
                  <a:srgbClr val="FFFF66"/>
                </a:solidFill>
              </a:rPr>
              <a:t>:  </a:t>
            </a:r>
            <a:r>
              <a:rPr lang="en-US" sz="2400" dirty="0">
                <a:solidFill>
                  <a:srgbClr val="FFFF66"/>
                </a:solidFill>
                <a:latin typeface="HebrewTh" pitchFamily="2" charset="0"/>
              </a:rPr>
              <a:t>x</a:t>
            </a:r>
            <a:r>
              <a:rPr lang="en-US" sz="2400" dirty="0">
                <a:solidFill>
                  <a:srgbClr val="FFFF66"/>
                </a:solidFill>
              </a:rPr>
              <a:t> (AD 300)</a:t>
            </a:r>
            <a:r>
              <a:rPr lang="en-US" sz="2000" dirty="0">
                <a:solidFill>
                  <a:srgbClr val="FFFF66"/>
                </a:solidFill>
              </a:rPr>
              <a:t>, A (AD 400)</a:t>
            </a:r>
          </a:p>
          <a:p>
            <a:pPr marL="0" indent="0">
              <a:buNone/>
            </a:pPr>
            <a:r>
              <a:rPr lang="ko-KR" altLang="en-US" sz="2000" b="1" dirty="0">
                <a:solidFill>
                  <a:srgbClr val="FFFF66"/>
                </a:solidFill>
              </a:rPr>
              <a:t>영어 번역본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r>
              <a:rPr lang="en-US" sz="2000" dirty="0">
                <a:solidFill>
                  <a:srgbClr val="FFFF66"/>
                </a:solidFill>
              </a:rPr>
              <a:t> KJV, NASB, NET, NJB</a:t>
            </a:r>
            <a:endParaRPr lang="en-US" sz="20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E1E03E-8A29-453F-A9C7-220B61FDB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346" y="1796561"/>
            <a:ext cx="4825157" cy="981994"/>
          </a:xfrm>
        </p:spPr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tw?n</a:t>
            </a:r>
            <a:r>
              <a:rPr lang="en-US" sz="3200" dirty="0">
                <a:solidFill>
                  <a:schemeClr val="bg1"/>
                </a:solidFill>
                <a:latin typeface="Greekth" panose="020208030705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mello</a:t>
            </a:r>
            <a:r>
              <a:rPr lang="en-US" sz="3200" dirty="0">
                <a:solidFill>
                  <a:schemeClr val="bg1"/>
                </a:solidFill>
                <a:latin typeface="Greekth" panose="02020803070505020304" pitchFamily="18" charset="0"/>
              </a:rPr>
              <a:t>&lt;</a:t>
            </a:r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ntwn</a:t>
            </a:r>
            <a:r>
              <a:rPr lang="en-US" sz="3200" dirty="0">
                <a:solidFill>
                  <a:schemeClr val="bg1"/>
                </a:solidFill>
                <a:latin typeface="Greekth" panose="02020803070505020304" pitchFamily="18" charset="0"/>
              </a:rPr>
              <a:t> a]</a:t>
            </a:r>
            <a:r>
              <a:rPr lang="en-US" sz="3200" dirty="0" err="1">
                <a:solidFill>
                  <a:schemeClr val="bg1"/>
                </a:solidFill>
                <a:latin typeface="Greekth" panose="02020803070505020304" pitchFamily="18" charset="0"/>
              </a:rPr>
              <a:t>gaqw?n</a:t>
            </a:r>
            <a:endParaRPr lang="en-US" sz="3200" dirty="0">
              <a:solidFill>
                <a:schemeClr val="bg1"/>
              </a:solidFill>
              <a:latin typeface="Greekth" panose="020208030705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DA854B-E1E1-42A2-BD0F-1B9E0096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98" y="2794753"/>
            <a:ext cx="5165141" cy="2306635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FFC000"/>
                </a:solidFill>
              </a:rPr>
              <a:t>(= </a:t>
            </a:r>
            <a:r>
              <a:rPr lang="ko-KR" altLang="en-US" sz="2400" b="1" dirty="0">
                <a:solidFill>
                  <a:srgbClr val="FFC000"/>
                </a:solidFill>
              </a:rPr>
              <a:t>이미 오신 좋은 일</a:t>
            </a:r>
            <a:r>
              <a:rPr lang="en-US" sz="2400" b="1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en-US" sz="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rgbClr val="FFFF66"/>
                </a:solidFill>
              </a:rPr>
              <a:t>초기 사본들</a:t>
            </a:r>
            <a:r>
              <a:rPr lang="en-US" sz="2000" b="1" dirty="0">
                <a:solidFill>
                  <a:srgbClr val="FFFF66"/>
                </a:solidFill>
              </a:rPr>
              <a:t>: </a:t>
            </a:r>
            <a:r>
              <a:rPr lang="en-US" sz="2000" dirty="0">
                <a:solidFill>
                  <a:srgbClr val="FFFF66"/>
                </a:solidFill>
              </a:rPr>
              <a:t>p46 (AD 200), B (AD 300)</a:t>
            </a:r>
            <a:endParaRPr lang="en-US" sz="2000" b="1" dirty="0">
              <a:solidFill>
                <a:srgbClr val="FFFF66"/>
              </a:solidFill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rgbClr val="FFFF66"/>
                </a:solidFill>
              </a:rPr>
              <a:t>영어 번역본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r>
              <a:rPr lang="en-US" sz="2000" dirty="0">
                <a:solidFill>
                  <a:srgbClr val="FFFF66"/>
                </a:solidFill>
              </a:rPr>
              <a:t>  NIV, ESV, NAB, NIB, NLT, RSV, NRSV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BC617-321E-453C-AA63-C8E856B3790B}"/>
              </a:ext>
            </a:extLst>
          </p:cNvPr>
          <p:cNvSpPr txBox="1"/>
          <p:nvPr/>
        </p:nvSpPr>
        <p:spPr>
          <a:xfrm>
            <a:off x="312821" y="5342021"/>
            <a:ext cx="1159844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ko-KR" altLang="en-US" sz="2800" b="1" dirty="0">
                <a:latin typeface="Agency FB" panose="020B0503020202020204" pitchFamily="34" charset="0"/>
              </a:rPr>
              <a:t>이러한 변형에 대한 제일 좋은 설명은 아마도 초기의 사본은 </a:t>
            </a:r>
            <a:r>
              <a:rPr lang="ko-KR" altLang="en-US" sz="2800" b="1" dirty="0" err="1">
                <a:latin typeface="Agency FB" panose="020B0503020202020204" pitchFamily="34" charset="0"/>
              </a:rPr>
              <a:t>오리지날</a:t>
            </a:r>
            <a:r>
              <a:rPr lang="ko-KR" altLang="en-US" sz="2800" b="1" dirty="0">
                <a:latin typeface="Agency FB" panose="020B0503020202020204" pitchFamily="34" charset="0"/>
              </a:rPr>
              <a:t> 이지만</a:t>
            </a:r>
            <a:r>
              <a:rPr lang="en-US" sz="2800" b="1" dirty="0">
                <a:latin typeface="Agency FB" panose="020B0503020202020204" pitchFamily="34" charset="0"/>
              </a:rPr>
              <a:t> (p46, B) </a:t>
            </a:r>
            <a:r>
              <a:rPr lang="ko-KR" altLang="en-US" sz="2800" b="1" dirty="0">
                <a:latin typeface="Agency FB" panose="020B0503020202020204" pitchFamily="34" charset="0"/>
              </a:rPr>
              <a:t>후의 원본들은 히 </a:t>
            </a:r>
            <a:r>
              <a:rPr lang="en-US" altLang="ko-KR" sz="2800" b="1" dirty="0">
                <a:latin typeface="Agency FB" panose="020B0503020202020204" pitchFamily="34" charset="0"/>
              </a:rPr>
              <a:t>10:1 (</a:t>
            </a:r>
            <a:r>
              <a:rPr lang="en-US" altLang="ko-KR" sz="2800" b="1" dirty="0">
                <a:latin typeface="HebrewTh" pitchFamily="2" charset="0"/>
              </a:rPr>
              <a:t>x</a:t>
            </a:r>
            <a:r>
              <a:rPr lang="en-US" altLang="ko-KR" sz="2800" b="1" dirty="0">
                <a:latin typeface="Agency FB" panose="020B0503020202020204" pitchFamily="34" charset="0"/>
              </a:rPr>
              <a:t>, A) </a:t>
            </a:r>
            <a:r>
              <a:rPr lang="ko-KR" altLang="en-US" sz="2800" b="1" dirty="0">
                <a:latin typeface="Agency FB" panose="020B0503020202020204" pitchFamily="34" charset="0"/>
              </a:rPr>
              <a:t>에 포함되어져서 나오기도 했다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Greekth" panose="02020803070505020304" pitchFamily="18" charset="0"/>
              </a:rPr>
              <a:t>tw?n</a:t>
            </a:r>
            <a:r>
              <a:rPr lang="en-US" sz="2800" dirty="0">
                <a:latin typeface="Greekth" panose="02020803070505020304" pitchFamily="18" charset="0"/>
              </a:rPr>
              <a:t> genome&lt;</a:t>
            </a:r>
            <a:r>
              <a:rPr lang="en-US" sz="2800" dirty="0" err="1">
                <a:latin typeface="Greekth" panose="02020803070505020304" pitchFamily="18" charset="0"/>
              </a:rPr>
              <a:t>nwn</a:t>
            </a:r>
            <a:r>
              <a:rPr lang="en-US" sz="2800" dirty="0">
                <a:latin typeface="Greekth" panose="02020803070505020304" pitchFamily="18" charset="0"/>
              </a:rPr>
              <a:t> a]</a:t>
            </a:r>
            <a:r>
              <a:rPr lang="en-US" sz="2800" dirty="0" err="1">
                <a:latin typeface="Greekth" panose="02020803070505020304" pitchFamily="18" charset="0"/>
              </a:rPr>
              <a:t>gaqw?n</a:t>
            </a:r>
            <a:r>
              <a:rPr lang="ko-KR" altLang="en-US" sz="2800" b="1" dirty="0"/>
              <a:t>이와 같은 문장으로</a:t>
            </a:r>
            <a:r>
              <a:rPr lang="en-US" altLang="ko-KR" sz="2800" b="1" dirty="0"/>
              <a:t>.</a:t>
            </a:r>
            <a:endParaRPr lang="en-US" sz="2800" b="1" dirty="0">
              <a:latin typeface="Greekth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  <p:bldP spid="6" grpId="0" build="p"/>
      <p:bldP spid="7" grpId="0" uiExpand="1" build="p" animBg="1"/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C3D87-17C0-4039-8713-FEB8CD91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3353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최후의 </a:t>
            </a:r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욤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키퍼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618F89-9AD3-49E9-B61C-6AF7E0E2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756612"/>
            <a:ext cx="10563804" cy="459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성소에 대한 주제를 가지고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저자는 이제 그리스도가 사람의 손으로 지어진 것이 아닌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 장막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들어갔다고 주장하고 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하늘의 성소에 들어가는 것은 염소와 </a:t>
            </a:r>
            <a:r>
              <a:rPr lang="ko-KR" altLang="en-US" sz="2400" i="1" dirty="0" err="1">
                <a:solidFill>
                  <a:schemeClr val="tx1"/>
                </a:solidFill>
              </a:rPr>
              <a:t>숫송아지의</a:t>
            </a:r>
            <a:r>
              <a:rPr lang="ko-KR" altLang="en-US" sz="2400" i="1" dirty="0">
                <a:solidFill>
                  <a:schemeClr val="tx1"/>
                </a:solidFill>
              </a:rPr>
              <a:t> 피로 되어지는 옛 형식을 따라 되어지는 것이 아니라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오히려 그리스도는 하늘의 지성소에 자신의 피를 가지고 들어갔다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그리고 그는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모두를 위해 단번에 드리셨다</a:t>
            </a:r>
            <a:r>
              <a:rPr lang="en-US" altLang="ko-KR" sz="2400" i="1" dirty="0">
                <a:solidFill>
                  <a:schemeClr val="tx1"/>
                </a:solidFill>
              </a:rPr>
              <a:t>”!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여기서 강조되어지는 구절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e]</a:t>
            </a:r>
            <a:r>
              <a:rPr lang="en-US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fa</a:t>
            </a:r>
            <a:r>
              <a:rPr 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pac</a:t>
            </a:r>
            <a:r>
              <a:rPr lang="en-US" sz="2400" dirty="0">
                <a:solidFill>
                  <a:schemeClr val="tx1"/>
                </a:solidFill>
              </a:rPr>
              <a:t> (= </a:t>
            </a:r>
            <a:r>
              <a:rPr lang="ko-KR" altLang="en-US" sz="2400" dirty="0">
                <a:solidFill>
                  <a:schemeClr val="tx1"/>
                </a:solidFill>
              </a:rPr>
              <a:t>단번에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모두를 위해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ko-KR" altLang="en-US" sz="2400" dirty="0">
                <a:solidFill>
                  <a:schemeClr val="tx1"/>
                </a:solidFill>
              </a:rPr>
              <a:t>은 아론의 아들들의 반복되어진 희생제물들과 직접적인 대조를 보여준다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r>
              <a:rPr lang="ko-KR" altLang="en-US" sz="2400" dirty="0">
                <a:solidFill>
                  <a:schemeClr val="tx1"/>
                </a:solidFill>
              </a:rPr>
              <a:t>그것과 같지 않게 이것은 영원한 </a:t>
            </a:r>
            <a:r>
              <a:rPr lang="ko-KR" altLang="en-US" sz="2400" dirty="0" err="1">
                <a:solidFill>
                  <a:schemeClr val="tx1"/>
                </a:solidFill>
              </a:rPr>
              <a:t>속량을</a:t>
            </a:r>
            <a:r>
              <a:rPr lang="ko-KR" altLang="en-US" sz="2400" dirty="0">
                <a:solidFill>
                  <a:schemeClr val="tx1"/>
                </a:solidFill>
              </a:rPr>
              <a:t> 보장하고 예배자의 양심을 정결케 하신다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4EF1-1926-4A0B-9B24-4FCC87E3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8975"/>
            <a:ext cx="8761413" cy="706964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포르티오리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논쟁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2765-9EFE-41E1-9DCA-D7CBC1F7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60358"/>
            <a:ext cx="10515678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만일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정결예식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욤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키퍼와 붉은 암송아지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법례에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나타난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표면적으로 효과적이었다면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메시야의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피가 완벽한 희생제물로 영으로 하나님께 드려진 것은 얼마나 더 이면의 죄를 제하는데 더 효과적이겠는가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히브리서의 저자는 깨어있는 </a:t>
            </a:r>
            <a:r>
              <a:rPr lang="ko-KR" altLang="en-US" sz="2400" i="1" dirty="0" err="1">
                <a:solidFill>
                  <a:schemeClr val="tx1"/>
                </a:solidFill>
              </a:rPr>
              <a:t>삼위일체론자임을</a:t>
            </a:r>
            <a:r>
              <a:rPr lang="ko-KR" altLang="en-US" sz="2400" i="1" dirty="0">
                <a:solidFill>
                  <a:schemeClr val="tx1"/>
                </a:solidFill>
              </a:rPr>
              <a:t> 보여준다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욤</a:t>
            </a:r>
            <a:r>
              <a:rPr lang="ko-KR" altLang="en-US" sz="2400" i="1" dirty="0">
                <a:solidFill>
                  <a:schemeClr val="tx1"/>
                </a:solidFill>
              </a:rPr>
              <a:t> 키퍼라는 민족 정결의 날은 붉은 암 송아지의 재로 인해 개인이 </a:t>
            </a:r>
            <a:r>
              <a:rPr lang="ko-KR" altLang="en-US" sz="2400" i="1" dirty="0" err="1">
                <a:solidFill>
                  <a:schemeClr val="tx1"/>
                </a:solidFill>
              </a:rPr>
              <a:t>몇번이고</a:t>
            </a:r>
            <a:r>
              <a:rPr lang="ko-KR" altLang="en-US" sz="2400" i="1" dirty="0">
                <a:solidFill>
                  <a:schemeClr val="tx1"/>
                </a:solidFill>
              </a:rPr>
              <a:t> 정결예식을 </a:t>
            </a:r>
            <a:r>
              <a:rPr lang="ko-KR" altLang="en-US" sz="2400" i="1" dirty="0" err="1">
                <a:solidFill>
                  <a:schemeClr val="tx1"/>
                </a:solidFill>
              </a:rPr>
              <a:t>치뤄야</a:t>
            </a:r>
            <a:r>
              <a:rPr lang="ko-KR" altLang="en-US" sz="2400" i="1" dirty="0">
                <a:solidFill>
                  <a:schemeClr val="tx1"/>
                </a:solidFill>
              </a:rPr>
              <a:t> 한 것과 병행한다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민</a:t>
            </a:r>
            <a:r>
              <a:rPr lang="en-US" sz="2400" i="1" dirty="0">
                <a:solidFill>
                  <a:schemeClr val="tx1"/>
                </a:solidFill>
              </a:rPr>
              <a:t> 19). 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그리스도의 희생은 이 두 개의 고대 </a:t>
            </a:r>
            <a:r>
              <a:rPr lang="ko-KR" altLang="en-US" sz="2400" i="1" dirty="0" err="1">
                <a:solidFill>
                  <a:schemeClr val="tx1"/>
                </a:solidFill>
              </a:rPr>
              <a:t>법례들을</a:t>
            </a:r>
            <a:r>
              <a:rPr lang="ko-KR" altLang="en-US" sz="2400" i="1" dirty="0">
                <a:solidFill>
                  <a:schemeClr val="tx1"/>
                </a:solidFill>
              </a:rPr>
              <a:t> 뛰어넘어 역사하신다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0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DAF1-8CF6-4C08-8664-1DAF8537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 언약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5331-8B3B-4DFE-9387-D0E9F51A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25053"/>
            <a:ext cx="10491614" cy="4475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그리스도가 중재하시는 새 언약은 옛 언약이 할 수 없었던 것을 보장하신다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옛 언약은 축복과 저주라는 인과응보적 공의로 </a:t>
            </a:r>
            <a:r>
              <a:rPr lang="ko-KR" altLang="en-US" sz="2400" i="1" dirty="0" err="1">
                <a:solidFill>
                  <a:schemeClr val="tx1"/>
                </a:solidFill>
              </a:rPr>
              <a:t>특정지어졌다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새 언약은 그리스도의 죽음의 행위로 속량하심으로 </a:t>
            </a:r>
            <a:r>
              <a:rPr lang="ko-KR" altLang="en-US" sz="2400" i="1" dirty="0" err="1">
                <a:solidFill>
                  <a:schemeClr val="tx1"/>
                </a:solidFill>
              </a:rPr>
              <a:t>특정지어진다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그리스도의 죽음은 죄인을 석방하시고 하나님이 그가 부르시는 자들에게 약속하신 영원한 상속을 보장하고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불신함으로 들어갈 수 없었던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en-US" sz="2400" i="1" dirty="0">
                <a:solidFill>
                  <a:schemeClr val="tx1"/>
                </a:solidFill>
              </a:rPr>
              <a:t> (cf. 3:19) </a:t>
            </a:r>
            <a:r>
              <a:rPr lang="ko-KR" altLang="en-US" sz="2400" i="1" dirty="0">
                <a:solidFill>
                  <a:schemeClr val="tx1"/>
                </a:solidFill>
              </a:rPr>
              <a:t>고대의 이스라엘 백성과 같지 않고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새 언약 아래에 있는 자들은 약속하신 것을 진짜 받게 될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47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A026-2A3E-4C14-94FA-A67A8830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양면의 의미를 가진 단어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B680-B179-4871-B24F-96316FE20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69432"/>
            <a:ext cx="10275046" cy="395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C000"/>
                </a:solidFill>
              </a:rPr>
              <a:t>언약을 뜻하는 단어</a:t>
            </a:r>
            <a:r>
              <a:rPr lang="en-US" sz="2800" b="1" dirty="0">
                <a:solidFill>
                  <a:srgbClr val="FFC000"/>
                </a:solidFill>
              </a:rPr>
              <a:t>, </a:t>
            </a:r>
            <a:r>
              <a:rPr lang="en-US" sz="2800" b="1" dirty="0" err="1">
                <a:solidFill>
                  <a:srgbClr val="FFC000"/>
                </a:solidFill>
                <a:latin typeface="Greekth" panose="02020803070505020304" pitchFamily="18" charset="0"/>
              </a:rPr>
              <a:t>diaqh</a:t>
            </a:r>
            <a:r>
              <a:rPr lang="en-US" sz="2800" b="1" dirty="0">
                <a:solidFill>
                  <a:srgbClr val="FFC000"/>
                </a:solidFill>
                <a:latin typeface="Greekth" panose="02020803070505020304" pitchFamily="18" charset="0"/>
              </a:rPr>
              <a:t>&lt;</a:t>
            </a:r>
            <a:r>
              <a:rPr lang="en-US" sz="2800" b="1" dirty="0" err="1">
                <a:solidFill>
                  <a:srgbClr val="FFC000"/>
                </a:solidFill>
                <a:latin typeface="Greekth" panose="02020803070505020304" pitchFamily="18" charset="0"/>
              </a:rPr>
              <a:t>kh</a:t>
            </a:r>
            <a:r>
              <a:rPr lang="en-US" sz="2800" b="1" dirty="0">
                <a:solidFill>
                  <a:srgbClr val="FFC000"/>
                </a:solidFill>
              </a:rPr>
              <a:t>, </a:t>
            </a:r>
            <a:r>
              <a:rPr lang="ko-KR" altLang="en-US" sz="2800" b="1" dirty="0">
                <a:solidFill>
                  <a:srgbClr val="FFC000"/>
                </a:solidFill>
              </a:rPr>
              <a:t>는 그리스 로마 세대안에서 유서를 뜻하는 단어로 더 보편적으로 사용되어졌다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bg1"/>
                </a:solidFill>
              </a:rPr>
              <a:t>저자의 일차적인 초점은 언약에 있으나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이 단어가 보편적으로 사용되어진 의미의 적절한 비유를 그냥 지나치지 않는다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400" i="1" dirty="0" err="1">
                <a:solidFill>
                  <a:schemeClr val="bg1"/>
                </a:solidFill>
              </a:rPr>
              <a:t>의미그대로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유서는 작성한 자가 죽기까지 유효하지 않은 것처럼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그리스도의 죽음은 새 언약은 유효하게 </a:t>
            </a:r>
            <a:r>
              <a:rPr lang="ko-KR" altLang="en-US" sz="2400" i="1" dirty="0" err="1">
                <a:solidFill>
                  <a:schemeClr val="bg1"/>
                </a:solidFill>
              </a:rPr>
              <a:t>하었다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819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D495-A36C-4679-B3A3-9DE8E7D1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27715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피를 사용한 상징적인 행위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E49E-3B65-4D1A-8C8E-E38B283F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179102"/>
            <a:ext cx="10563804" cy="4764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9:18-22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절에서 저자는 몇 가지의 퍼즐조각 같은 이야기를 소개하고 있다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붉은 양털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우슬초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두루마리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뿌리는 행위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출애굽기 때에 정확하게 언급되어 졌던 유일한 것들은 피를 가지고 제단에 뿌리고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언약을 하시는 하나님을 뜻하고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백성들에게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언약을 받는 자를 대표하는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뿌렸다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(Ex. 24:4b-8).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이런 다른 요소들을 언급하면서 히브리서의 저자는 우리가 확인할 수 없는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구전으로는 가능</a:t>
            </a:r>
            <a:r>
              <a:rPr lang="en-US" altLang="ko-KR" sz="2400" i="1" dirty="0">
                <a:solidFill>
                  <a:schemeClr val="tx1"/>
                </a:solidFill>
              </a:rPr>
              <a:t>) </a:t>
            </a:r>
            <a:r>
              <a:rPr lang="ko-KR" altLang="en-US" sz="2400" i="1" dirty="0">
                <a:solidFill>
                  <a:schemeClr val="tx1"/>
                </a:solidFill>
              </a:rPr>
              <a:t>전통들에 대해 말하고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그렇지만 </a:t>
            </a:r>
            <a:r>
              <a:rPr lang="ko-KR" altLang="en-US" sz="2400" i="1" dirty="0" err="1">
                <a:solidFill>
                  <a:schemeClr val="tx1"/>
                </a:solidFill>
              </a:rPr>
              <a:t>요세푸스는</a:t>
            </a:r>
            <a:r>
              <a:rPr lang="ko-KR" altLang="en-US" sz="2400" i="1" dirty="0">
                <a:solidFill>
                  <a:schemeClr val="tx1"/>
                </a:solidFill>
              </a:rPr>
              <a:t> 장막과 기구들에 피를 뿌리는 것을 언급하고 있다 </a:t>
            </a: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en-US" sz="2400" i="1" u="sng" dirty="0">
                <a:solidFill>
                  <a:schemeClr val="tx1"/>
                </a:solidFill>
              </a:rPr>
              <a:t>Antiquities</a:t>
            </a:r>
            <a:r>
              <a:rPr lang="en-US" sz="2400" i="1" dirty="0">
                <a:solidFill>
                  <a:schemeClr val="tx1"/>
                </a:solidFill>
              </a:rPr>
              <a:t> III.205-206).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690A7-CF7A-4BB0-A7B8-CC05958BF530}"/>
              </a:ext>
            </a:extLst>
          </p:cNvPr>
          <p:cNvSpPr txBox="1"/>
          <p:nvPr/>
        </p:nvSpPr>
        <p:spPr>
          <a:xfrm>
            <a:off x="457200" y="5823289"/>
            <a:ext cx="1126155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Agency FB" panose="020B0503020202020204" pitchFamily="34" charset="0"/>
              </a:rPr>
              <a:t>이러한 예식은 </a:t>
            </a:r>
            <a:r>
              <a:rPr lang="ko-KR" altLang="en-US" sz="2400" b="1" dirty="0" err="1">
                <a:latin typeface="Agency FB" panose="020B0503020202020204" pitchFamily="34" charset="0"/>
              </a:rPr>
              <a:t>레위기를</a:t>
            </a:r>
            <a:r>
              <a:rPr lang="ko-KR" altLang="en-US" sz="2400" b="1" dirty="0">
                <a:latin typeface="Agency FB" panose="020B0503020202020204" pitchFamily="34" charset="0"/>
              </a:rPr>
              <a:t> 통해 속죄제의 중요 요소가 피 </a:t>
            </a:r>
            <a:r>
              <a:rPr lang="ko-KR" altLang="en-US" sz="2400" b="1" dirty="0" err="1">
                <a:latin typeface="Agency FB" panose="020B0503020202020204" pitchFamily="34" charset="0"/>
              </a:rPr>
              <a:t>였다는</a:t>
            </a:r>
            <a:r>
              <a:rPr lang="ko-KR" altLang="en-US" sz="2400" b="1" dirty="0">
                <a:latin typeface="Agency FB" panose="020B0503020202020204" pitchFamily="34" charset="0"/>
              </a:rPr>
              <a:t> 것을 요약하고 있다</a:t>
            </a:r>
            <a:r>
              <a:rPr lang="en-US" sz="2400" b="1" dirty="0">
                <a:latin typeface="Agency FB" panose="020B0503020202020204" pitchFamily="34" charset="0"/>
              </a:rPr>
              <a:t> (</a:t>
            </a:r>
            <a:r>
              <a:rPr lang="ko-KR" altLang="en-US" sz="2400" b="1" dirty="0" err="1">
                <a:latin typeface="Agency FB" panose="020B0503020202020204" pitchFamily="34" charset="0"/>
              </a:rPr>
              <a:t>레</a:t>
            </a:r>
            <a:r>
              <a:rPr lang="en-US" sz="2400" b="1" dirty="0">
                <a:latin typeface="Agency FB" panose="020B0503020202020204" pitchFamily="34" charset="0"/>
              </a:rPr>
              <a:t> 17:11). </a:t>
            </a:r>
            <a:r>
              <a:rPr lang="ko-KR" altLang="en-US" sz="2400" b="1" dirty="0">
                <a:latin typeface="Agency FB" panose="020B0503020202020204" pitchFamily="34" charset="0"/>
              </a:rPr>
              <a:t>그리고 피 흘림이 없이는 </a:t>
            </a:r>
            <a:r>
              <a:rPr lang="ko-KR" altLang="en-US" sz="2400" b="1" dirty="0" err="1">
                <a:latin typeface="Agency FB" panose="020B0503020202020204" pitchFamily="34" charset="0"/>
              </a:rPr>
              <a:t>죄사함이</a:t>
            </a:r>
            <a:r>
              <a:rPr lang="ko-KR" altLang="en-US" sz="2400" b="1" dirty="0">
                <a:latin typeface="Agency FB" panose="020B0503020202020204" pitchFamily="34" charset="0"/>
              </a:rPr>
              <a:t> 없다고 결론을 내린다</a:t>
            </a:r>
            <a:r>
              <a:rPr lang="en-US" sz="2400" b="1" dirty="0"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5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8253-36D5-453B-B4B7-899DC1AB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하늘에서의 피의 제사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257A-CC69-4967-AD88-DBD31DBB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25053"/>
            <a:ext cx="10467551" cy="4094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땅의 성소에서 피 흘림의 제사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땅의 모형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 필요했다면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성소에서도 피 흘림의 제사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 장막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필요했었음을 알 수 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더 좋은 희생제물로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더 좋은 희생제물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은 짐승의 피가 아닌 메시야의 피이다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여기서 그리스도는 자신의 피를 </a:t>
            </a:r>
            <a:r>
              <a:rPr lang="ko-KR" altLang="en-US" sz="2400" i="1" u="sng" dirty="0">
                <a:solidFill>
                  <a:schemeClr val="tx1"/>
                </a:solidFill>
              </a:rPr>
              <a:t>한번에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Greekth" panose="02020803070505020304" pitchFamily="18" charset="0"/>
              </a:rPr>
              <a:t>a!pac</a:t>
            </a:r>
            <a:r>
              <a:rPr lang="en-US" sz="2400" i="1" dirty="0">
                <a:solidFill>
                  <a:schemeClr val="tx1"/>
                </a:solidFill>
              </a:rPr>
              <a:t>) </a:t>
            </a:r>
            <a:r>
              <a:rPr lang="ko-KR" altLang="en-US" sz="2400" i="1" dirty="0">
                <a:solidFill>
                  <a:schemeClr val="tx1"/>
                </a:solidFill>
              </a:rPr>
              <a:t>드리시고 우리의 영원한 </a:t>
            </a:r>
            <a:r>
              <a:rPr lang="ko-KR" altLang="en-US" sz="2400" i="1" dirty="0" err="1">
                <a:solidFill>
                  <a:schemeClr val="tx1"/>
                </a:solidFill>
              </a:rPr>
              <a:t>중보자로</a:t>
            </a:r>
            <a:r>
              <a:rPr lang="ko-KR" altLang="en-US" sz="2400" i="1" dirty="0">
                <a:solidFill>
                  <a:schemeClr val="tx1"/>
                </a:solidFill>
              </a:rPr>
              <a:t> 섬기신다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그의 희생은 반복적이지 않고 세상 끝에 드려지셨다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그리스도 안에서 새로운 시대가 이미 시작된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66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0844-5E50-4A60-BCA1-C4C56988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21593" cy="734816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속죄제의 완성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0405-5B84-4235-B283-1AA8D8D6D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117557"/>
            <a:ext cx="10467551" cy="4427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성소에서는 그리스도 피가 드려짐으로 완성이 되었지만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욤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키퍼의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속죄제는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아직 완성되지 않았다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한 가지의 과정이 남아있는데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대제사장이 지성소로부터 나와 백성들을 축복하는 것이다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민</a:t>
            </a:r>
            <a:r>
              <a:rPr lang="en-US" sz="2400" i="1" dirty="0">
                <a:solidFill>
                  <a:schemeClr val="tx1"/>
                </a:solidFill>
              </a:rPr>
              <a:t> 6:22-27).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큰 대제사장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는 그의 백성들을 죽음가운데 버려두시지 않으실 것이다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모든 사람이 죽음을 맛본다 해도</a:t>
            </a:r>
            <a:r>
              <a:rPr lang="en-US" altLang="ko-KR" sz="2400" i="1" dirty="0">
                <a:solidFill>
                  <a:schemeClr val="tx1"/>
                </a:solidFill>
              </a:rPr>
              <a:t>!).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아론이</a:t>
            </a:r>
            <a:r>
              <a:rPr lang="ko-KR" altLang="en-US" sz="2400" i="1" dirty="0">
                <a:solidFill>
                  <a:schemeClr val="tx1"/>
                </a:solidFill>
              </a:rPr>
              <a:t> 밖에서 기다리고 있는 회중들에게 다시 나타났던 것처럼 다시 나타나실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대제사장의 마지막 나타나심은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그리스도의 재림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죄가 </a:t>
            </a:r>
            <a:r>
              <a:rPr lang="ko-KR" altLang="en-US" sz="2400" i="1" dirty="0" err="1">
                <a:solidFill>
                  <a:schemeClr val="tx1"/>
                </a:solidFill>
              </a:rPr>
              <a:t>사하여진것과</a:t>
            </a:r>
            <a:r>
              <a:rPr lang="ko-KR" altLang="en-US" sz="2400" i="1" dirty="0">
                <a:solidFill>
                  <a:schemeClr val="tx1"/>
                </a:solidFill>
              </a:rPr>
              <a:t> 구원의 최종적인 모습을 확증하실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15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단번에 드리심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(10:1-18)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077" y="1996397"/>
            <a:ext cx="9490662" cy="44989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solidFill>
                  <a:srgbClr val="FFC000"/>
                </a:solidFill>
              </a:rPr>
              <a:t>그리스도의 우월성에 대한 저자의 설명은 이 한 단어에 그 최고점에 </a:t>
            </a:r>
            <a:r>
              <a:rPr lang="ko-KR" altLang="en-US" sz="3000" b="1" dirty="0" err="1">
                <a:solidFill>
                  <a:srgbClr val="FFC000"/>
                </a:solidFill>
              </a:rPr>
              <a:t>다른다</a:t>
            </a:r>
            <a:r>
              <a:rPr lang="en-US" sz="3000" b="1" dirty="0">
                <a:solidFill>
                  <a:srgbClr val="FFC000"/>
                </a:solidFill>
              </a:rPr>
              <a:t>: </a:t>
            </a:r>
            <a:r>
              <a:rPr lang="en-US" sz="3600" b="1" dirty="0">
                <a:solidFill>
                  <a:srgbClr val="00FFFF"/>
                </a:solidFill>
                <a:latin typeface="Greekth" panose="02020803070505020304" pitchFamily="18" charset="0"/>
              </a:rPr>
              <a:t>e]fa&lt;</a:t>
            </a:r>
            <a:r>
              <a:rPr lang="en-US" sz="3600" b="1" dirty="0" err="1">
                <a:solidFill>
                  <a:srgbClr val="00FFFF"/>
                </a:solidFill>
                <a:latin typeface="Greekth" panose="02020803070505020304" pitchFamily="18" charset="0"/>
              </a:rPr>
              <a:t>pac</a:t>
            </a:r>
            <a:r>
              <a:rPr lang="en-US" sz="3600" b="1" dirty="0">
                <a:solidFill>
                  <a:srgbClr val="00FFFF"/>
                </a:solidFill>
                <a:latin typeface="Greekth" panose="02020803070505020304" pitchFamily="18" charset="0"/>
              </a:rPr>
              <a:t> </a:t>
            </a:r>
            <a:r>
              <a:rPr lang="en-US" sz="3000" b="1" dirty="0">
                <a:solidFill>
                  <a:srgbClr val="FFC000"/>
                </a:solidFill>
              </a:rPr>
              <a:t>(= “</a:t>
            </a:r>
            <a:r>
              <a:rPr lang="ko-KR" altLang="en-US" sz="3000" b="1" dirty="0">
                <a:solidFill>
                  <a:srgbClr val="FFC000"/>
                </a:solidFill>
              </a:rPr>
              <a:t>단번에 드리심</a:t>
            </a:r>
            <a:r>
              <a:rPr lang="en-US" sz="3000" b="1" dirty="0">
                <a:solidFill>
                  <a:srgbClr val="FFC000"/>
                </a:solidFill>
              </a:rPr>
              <a:t>”).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옛 형식 안에서는 </a:t>
            </a:r>
            <a:r>
              <a:rPr lang="ko-KR" altLang="en-US" sz="2400" i="1" u="sng" dirty="0" err="1">
                <a:solidFill>
                  <a:schemeClr val="bg1"/>
                </a:solidFill>
              </a:rPr>
              <a:t>아론계보의</a:t>
            </a:r>
            <a:r>
              <a:rPr lang="ko-KR" altLang="en-US" sz="2400" i="1" u="sng" dirty="0">
                <a:solidFill>
                  <a:schemeClr val="bg1"/>
                </a:solidFill>
              </a:rPr>
              <a:t> 제사장들은 서서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그들의 희생제물 드리기를 반복하였고 이들의 반복성은 결국 이 제사들이 끝까지 유효하지 않다라는 것을 보여줬다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ko-KR" altLang="en-US" sz="2400" i="1" dirty="0">
                <a:solidFill>
                  <a:schemeClr val="bg1"/>
                </a:solidFill>
              </a:rPr>
              <a:t>그들이 일이 절대 끝날 수 없다는 것이다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대조적으로 그리스도는 그의 제사를 단번에 드리시고 </a:t>
            </a:r>
            <a:r>
              <a:rPr lang="ko-KR" altLang="en-US" sz="2400" i="1" u="sng" dirty="0">
                <a:solidFill>
                  <a:schemeClr val="bg1"/>
                </a:solidFill>
              </a:rPr>
              <a:t>앉으셨다</a:t>
            </a:r>
            <a:r>
              <a:rPr lang="en-US" altLang="ko-KR" sz="2400" i="1" dirty="0">
                <a:solidFill>
                  <a:schemeClr val="bg1"/>
                </a:solidFill>
              </a:rPr>
              <a:t>! </a:t>
            </a:r>
            <a:r>
              <a:rPr lang="ko-KR" altLang="en-US" sz="2400" i="1" dirty="0">
                <a:solidFill>
                  <a:schemeClr val="bg1"/>
                </a:solidFill>
              </a:rPr>
              <a:t>그가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앉으셨다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라는 사실은 그의 제사가 완벽하게 영원히 완성되셨다는 것을 뜻한다</a:t>
            </a:r>
            <a:r>
              <a:rPr lang="en-US" sz="2400" i="1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7C1A9-2EA8-4B91-8E04-385E04215321}" type="slidenum">
              <a:rPr lang="en-US" altLang="en-US" smtClean="0"/>
              <a:pPr>
                <a:defRPr/>
              </a:pPr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211A-F0A3-4A01-9B71-CF98EEE4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그림자와 참 형상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711E-311E-4DC6-BA09-BD31774A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25053"/>
            <a:ext cx="10539741" cy="4094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그림자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 형상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이라는 단어를 사용하면서 저자는 토라의 제사들이 절대 실제가 될 수 없었음을 강조하고 있다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그러므로 고대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예배자들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안에서는 그림자가 완벽함을 추구할 수 없었던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그림자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와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참 형상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이라는 단어는 전에 언급되었던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모형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en-US" sz="2400" i="1" dirty="0">
                <a:solidFill>
                  <a:schemeClr val="tx1"/>
                </a:solidFill>
              </a:rPr>
              <a:t> (8:5)</a:t>
            </a:r>
            <a:r>
              <a:rPr lang="ko-KR" altLang="en-US" sz="2400" i="1" dirty="0">
                <a:solidFill>
                  <a:schemeClr val="tx1"/>
                </a:solidFill>
              </a:rPr>
              <a:t>과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참 장막</a:t>
            </a:r>
            <a:r>
              <a:rPr lang="en-US" altLang="ko-KR" sz="2400" i="1" dirty="0">
                <a:solidFill>
                  <a:schemeClr val="tx1"/>
                </a:solidFill>
              </a:rPr>
              <a:t>”(8:2)</a:t>
            </a:r>
            <a:r>
              <a:rPr lang="ko-KR" altLang="en-US" sz="2400" i="1" dirty="0">
                <a:solidFill>
                  <a:schemeClr val="tx1"/>
                </a:solidFill>
              </a:rPr>
              <a:t>과 병행한다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세대를 걸쳐서 드려진 제사의 반복성은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속죄의 날과 함께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죄를 기억하게 하고 온전한 </a:t>
            </a:r>
            <a:r>
              <a:rPr lang="ko-KR" altLang="en-US" sz="2400" i="1" dirty="0" err="1">
                <a:solidFill>
                  <a:schemeClr val="tx1"/>
                </a:solidFill>
              </a:rPr>
              <a:t>죄사함이</a:t>
            </a:r>
            <a:r>
              <a:rPr lang="ko-KR" altLang="en-US" sz="2400" i="1" dirty="0">
                <a:solidFill>
                  <a:schemeClr val="tx1"/>
                </a:solidFill>
              </a:rPr>
              <a:t> 불가능하다는 것을 보여주고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47" y="775834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논쟁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726" y="1649494"/>
            <a:ext cx="9981013" cy="41256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이 편지는 아마도 신약성경 안에서 가장 긴 논쟁을 가지고 있다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모세와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성막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예배의 고대 형식들을 넘어선 그리스도의 우월성에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대하여 </a:t>
            </a:r>
            <a:endParaRPr lang="en-US" altLang="ko-KR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논의의 유형은 </a:t>
            </a:r>
            <a:r>
              <a:rPr lang="ko-KR" altLang="en-US" sz="2400" dirty="0" err="1">
                <a:solidFill>
                  <a:schemeClr val="tx1"/>
                </a:solidFill>
              </a:rPr>
              <a:t>포르티오리이다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만약 이것이 진실이라면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앞으로 주장되어지는 것은 한층 더 강력한 이유에 의하여 진실일 수 있다는 가정</a:t>
            </a:r>
            <a:r>
              <a:rPr lang="en-US" altLang="ko-KR" sz="2400" dirty="0">
                <a:solidFill>
                  <a:schemeClr val="tx1"/>
                </a:solidFill>
              </a:rPr>
              <a:t>).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수사법과 함께 간다면 이 편지는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나은</a:t>
            </a:r>
            <a:r>
              <a:rPr lang="en-US" altLang="ko-KR" sz="2400" dirty="0">
                <a:solidFill>
                  <a:schemeClr val="tx1"/>
                </a:solidFill>
              </a:rPr>
              <a:t>” </a:t>
            </a:r>
            <a:r>
              <a:rPr lang="ko-KR" altLang="en-US" sz="2400" dirty="0">
                <a:solidFill>
                  <a:schemeClr val="tx1"/>
                </a:solidFill>
              </a:rPr>
              <a:t>과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우월한</a:t>
            </a:r>
            <a:r>
              <a:rPr lang="en-US" altLang="ko-KR" sz="2400" dirty="0">
                <a:solidFill>
                  <a:schemeClr val="tx1"/>
                </a:solidFill>
              </a:rPr>
              <a:t>” </a:t>
            </a:r>
            <a:r>
              <a:rPr lang="ko-KR" altLang="en-US" sz="2400" dirty="0">
                <a:solidFill>
                  <a:schemeClr val="tx1"/>
                </a:solidFill>
              </a:rPr>
              <a:t>이라는 수식어를 자주 사용하는 걸 볼 수 있다</a:t>
            </a:r>
            <a:r>
              <a:rPr lang="en-US" sz="2400" i="1" dirty="0">
                <a:solidFill>
                  <a:schemeClr val="tx1"/>
                </a:solidFill>
              </a:rPr>
              <a:t>(1:4; 7:19, 22; 8:6; 9:23; 10:34; 11:16, 40; 12:24).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655D1-FE92-4CE8-84A2-24DCE91662A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258F-2733-48EB-8493-07BD6679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그리스도가 자청하신 고난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C162-F220-4BBD-B8EB-EB7E998B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73179"/>
            <a:ext cx="10202857" cy="404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토라 제사의 그림자로는 죄 사함이 불가능 하다는 것을 직면하고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그리스도가 아버지의 뜻을 행하려 오셨을 때 자신을 희생제물로 드리기 위해 이 세상에 내려오셨다는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하나님께는 그 어떤 동물의 희생제물보다 </a:t>
            </a:r>
            <a:r>
              <a:rPr lang="ko-KR" altLang="en-US" sz="2400" i="1" dirty="0" err="1">
                <a:solidFill>
                  <a:schemeClr val="tx1"/>
                </a:solidFill>
              </a:rPr>
              <a:t>메시야</a:t>
            </a:r>
            <a:r>
              <a:rPr lang="ko-KR" altLang="en-US" sz="2400" i="1" dirty="0">
                <a:solidFill>
                  <a:schemeClr val="tx1"/>
                </a:solidFill>
              </a:rPr>
              <a:t> 자신의 몸이 무한한 가치가 있다는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예수님의 죽음은 </a:t>
            </a:r>
            <a:r>
              <a:rPr lang="ko-KR" altLang="en-US" sz="2400" i="1" dirty="0" err="1">
                <a:solidFill>
                  <a:schemeClr val="tx1"/>
                </a:solidFill>
              </a:rPr>
              <a:t>토라의</a:t>
            </a:r>
            <a:r>
              <a:rPr lang="ko-KR" altLang="en-US" sz="2400" i="1" dirty="0">
                <a:solidFill>
                  <a:schemeClr val="tx1"/>
                </a:solidFill>
              </a:rPr>
              <a:t> 모든 희생제사를 제치고 자신의 몸을 희생제물로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단번에 드리심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en-US" altLang="ko-KR" sz="2000" i="1" dirty="0">
                <a:solidFill>
                  <a:schemeClr val="tx1"/>
                </a:solidFill>
              </a:rPr>
              <a:t> (</a:t>
            </a:r>
            <a:r>
              <a:rPr lang="en-US" altLang="ko-KR" sz="2400" dirty="0">
                <a:solidFill>
                  <a:schemeClr val="tx1"/>
                </a:solidFill>
                <a:latin typeface="Greekth" panose="02020803070505020304" pitchFamily="18" charset="0"/>
              </a:rPr>
              <a:t>e]</a:t>
            </a:r>
            <a:r>
              <a:rPr lang="en-US" altLang="ko-KR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fa</a:t>
            </a:r>
            <a:r>
              <a:rPr lang="en-US" altLang="ko-KR" sz="2400" dirty="0">
                <a:solidFill>
                  <a:schemeClr val="tx1"/>
                </a:solidFill>
                <a:latin typeface="Greekth" panose="02020803070505020304" pitchFamily="18" charset="0"/>
              </a:rPr>
              <a:t>&lt;</a:t>
            </a:r>
            <a:r>
              <a:rPr lang="en-US" altLang="ko-KR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pac</a:t>
            </a:r>
            <a:r>
              <a:rPr lang="en-US" altLang="ko-KR" sz="2000" i="1" dirty="0">
                <a:solidFill>
                  <a:schemeClr val="tx1"/>
                </a:solidFill>
              </a:rPr>
              <a:t>) </a:t>
            </a:r>
            <a:r>
              <a:rPr lang="ko-KR" altLang="en-US" sz="2400" i="1" dirty="0">
                <a:solidFill>
                  <a:schemeClr val="tx1"/>
                </a:solidFill>
              </a:rPr>
              <a:t>으로 대체하셨다</a:t>
            </a:r>
            <a:r>
              <a:rPr lang="en-US" altLang="ko-KR" sz="2400" i="1" dirty="0">
                <a:solidFill>
                  <a:schemeClr val="tx1"/>
                </a:solidFill>
              </a:rPr>
              <a:t>!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3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D693-8588-4782-83BE-BE334318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C000"/>
                </a:solidFill>
              </a:rPr>
              <a:t>주님의 </a:t>
            </a:r>
            <a:r>
              <a:rPr lang="en-US" altLang="ko-KR" b="1" dirty="0">
                <a:solidFill>
                  <a:srgbClr val="FFC000"/>
                </a:solidFill>
              </a:rPr>
              <a:t>“</a:t>
            </a:r>
            <a:r>
              <a:rPr lang="ko-KR" altLang="en-US" b="1" dirty="0">
                <a:solidFill>
                  <a:srgbClr val="FFC000"/>
                </a:solidFill>
              </a:rPr>
              <a:t>몸</a:t>
            </a:r>
            <a:r>
              <a:rPr lang="en-US" altLang="ko-KR" b="1" dirty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3222-4034-4216-B7B0-A857122C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52862"/>
            <a:ext cx="10419425" cy="324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</a:rPr>
              <a:t>다시 한번 시편 </a:t>
            </a:r>
            <a:r>
              <a:rPr lang="en-US" altLang="ko-KR" sz="2800" b="1" dirty="0">
                <a:solidFill>
                  <a:srgbClr val="FFFF66"/>
                </a:solidFill>
              </a:rPr>
              <a:t>40:6</a:t>
            </a:r>
            <a:r>
              <a:rPr lang="ko-KR" altLang="en-US" sz="2800" b="1" dirty="0">
                <a:solidFill>
                  <a:srgbClr val="FFFF66"/>
                </a:solidFill>
              </a:rPr>
              <a:t>절의 인용구가 </a:t>
            </a:r>
            <a:r>
              <a:rPr lang="ko-KR" altLang="en-US" sz="2800" b="1" dirty="0" err="1">
                <a:solidFill>
                  <a:srgbClr val="FFFF66"/>
                </a:solidFill>
              </a:rPr>
              <a:t>메소라본문과</a:t>
            </a:r>
            <a:r>
              <a:rPr lang="ko-KR" altLang="en-US" sz="2800" b="1" dirty="0">
                <a:solidFill>
                  <a:srgbClr val="FFFF66"/>
                </a:solidFill>
              </a:rPr>
              <a:t> </a:t>
            </a:r>
            <a:r>
              <a:rPr lang="en-US" altLang="ko-KR" sz="2800" b="1" dirty="0">
                <a:solidFill>
                  <a:srgbClr val="FFFF66"/>
                </a:solidFill>
              </a:rPr>
              <a:t>70</a:t>
            </a:r>
            <a:r>
              <a:rPr lang="ko-KR" altLang="en-US" sz="2800" b="1" dirty="0" err="1">
                <a:solidFill>
                  <a:srgbClr val="FFFF66"/>
                </a:solidFill>
              </a:rPr>
              <a:t>인역안에서</a:t>
            </a:r>
            <a:r>
              <a:rPr lang="ko-KR" altLang="en-US" sz="2800" b="1" dirty="0">
                <a:solidFill>
                  <a:srgbClr val="FFFF66"/>
                </a:solidFill>
              </a:rPr>
              <a:t> 다르게 나타난 것을 볼 수 있다</a:t>
            </a:r>
            <a:r>
              <a:rPr lang="en-US" sz="2800" b="1" dirty="0">
                <a:solidFill>
                  <a:srgbClr val="FFFF66"/>
                </a:solidFill>
              </a:rPr>
              <a:t> (70</a:t>
            </a:r>
            <a:r>
              <a:rPr lang="ko-KR" altLang="en-US" sz="2800" b="1" dirty="0" err="1">
                <a:solidFill>
                  <a:srgbClr val="FFFF66"/>
                </a:solidFill>
              </a:rPr>
              <a:t>인역에서는</a:t>
            </a:r>
            <a:r>
              <a:rPr lang="ko-KR" altLang="en-US" sz="2800" b="1" dirty="0">
                <a:solidFill>
                  <a:srgbClr val="FFFF66"/>
                </a:solidFill>
              </a:rPr>
              <a:t> </a:t>
            </a:r>
            <a:r>
              <a:rPr lang="en-US" altLang="ko-KR" sz="2800" b="1" dirty="0">
                <a:solidFill>
                  <a:srgbClr val="FFFF66"/>
                </a:solidFill>
              </a:rPr>
              <a:t>39:7</a:t>
            </a:r>
            <a:r>
              <a:rPr lang="ko-KR" altLang="en-US" sz="2800" b="1" dirty="0">
                <a:solidFill>
                  <a:srgbClr val="FFFF66"/>
                </a:solidFill>
              </a:rPr>
              <a:t>절이다</a:t>
            </a:r>
            <a:r>
              <a:rPr lang="en-US" sz="2800" b="1" dirty="0">
                <a:solidFill>
                  <a:srgbClr val="FFFF66"/>
                </a:solidFill>
              </a:rPr>
              <a:t>):</a:t>
            </a:r>
          </a:p>
          <a:p>
            <a:r>
              <a:rPr lang="ko-KR" altLang="en-US" sz="2400" b="1" dirty="0" err="1">
                <a:solidFill>
                  <a:srgbClr val="FFFF99"/>
                </a:solidFill>
              </a:rPr>
              <a:t>메소라</a:t>
            </a:r>
            <a:r>
              <a:rPr lang="ko-KR" altLang="en-US" sz="2400" b="1" dirty="0">
                <a:solidFill>
                  <a:srgbClr val="FFFF99"/>
                </a:solidFill>
              </a:rPr>
              <a:t> 본문</a:t>
            </a:r>
            <a:r>
              <a:rPr lang="en-US" sz="2400" b="1" dirty="0">
                <a:solidFill>
                  <a:srgbClr val="FFFF99"/>
                </a:solidFill>
              </a:rPr>
              <a:t>:  </a:t>
            </a:r>
            <a:r>
              <a:rPr lang="en-US" sz="2400" dirty="0" err="1">
                <a:solidFill>
                  <a:srgbClr val="FFFF99"/>
                </a:solidFill>
                <a:latin typeface="HebrewTh" pitchFamily="2" charset="0"/>
              </a:rPr>
              <a:t>yl.i</a:t>
            </a:r>
            <a:r>
              <a:rPr lang="en-US" sz="2400" dirty="0">
                <a:solidFill>
                  <a:srgbClr val="FFFF99"/>
                </a:solidFill>
                <a:latin typeface="HebrewTh" pitchFamily="2" charset="0"/>
              </a:rPr>
              <a:t> tAyr9KA My9n1z4xA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i="1" dirty="0">
                <a:solidFill>
                  <a:srgbClr val="FFFF99"/>
                </a:solidFill>
              </a:rPr>
              <a:t>(= “you have dug open my ears” or more idiomatically “you have opened my ears”)</a:t>
            </a:r>
          </a:p>
          <a:p>
            <a:r>
              <a:rPr lang="en-US" sz="2400" b="1" dirty="0">
                <a:solidFill>
                  <a:srgbClr val="FFFF99"/>
                </a:solidFill>
              </a:rPr>
              <a:t>70</a:t>
            </a:r>
            <a:r>
              <a:rPr lang="ko-KR" altLang="en-US" sz="2400" b="1" dirty="0" err="1">
                <a:solidFill>
                  <a:srgbClr val="FFFF99"/>
                </a:solidFill>
              </a:rPr>
              <a:t>인역</a:t>
            </a:r>
            <a:r>
              <a:rPr lang="en-US" sz="2400" b="1" dirty="0">
                <a:solidFill>
                  <a:srgbClr val="FFFF99"/>
                </a:solidFill>
              </a:rPr>
              <a:t>:</a:t>
            </a:r>
            <a:r>
              <a:rPr lang="en-US" sz="2400" dirty="0">
                <a:solidFill>
                  <a:srgbClr val="FFFF99"/>
                </a:solidFill>
              </a:rPr>
              <a:t>  </a:t>
            </a:r>
            <a:r>
              <a:rPr lang="en-US" sz="2800" dirty="0" err="1">
                <a:solidFill>
                  <a:srgbClr val="FFFF99"/>
                </a:solidFill>
                <a:latin typeface="Greekth" panose="02020803070505020304" pitchFamily="18" charset="0"/>
              </a:rPr>
              <a:t>sw?ma</a:t>
            </a:r>
            <a:r>
              <a:rPr lang="en-US" sz="2800" dirty="0">
                <a:solidFill>
                  <a:srgbClr val="FFFF99"/>
                </a:solidFill>
                <a:latin typeface="Greekth" panose="02020803070505020304" pitchFamily="18" charset="0"/>
              </a:rPr>
              <a:t> de&gt; </a:t>
            </a:r>
            <a:r>
              <a:rPr lang="en-US" sz="2800" dirty="0" err="1">
                <a:solidFill>
                  <a:srgbClr val="FFFF99"/>
                </a:solidFill>
                <a:latin typeface="Greekth" panose="02020803070505020304" pitchFamily="18" charset="0"/>
              </a:rPr>
              <a:t>kathrti</a:t>
            </a:r>
            <a:r>
              <a:rPr lang="en-US" sz="2800" dirty="0">
                <a:solidFill>
                  <a:srgbClr val="FFFF99"/>
                </a:solidFill>
                <a:latin typeface="Greekth" panose="02020803070505020304" pitchFamily="18" charset="0"/>
              </a:rPr>
              <a:t>&lt;</a:t>
            </a:r>
            <a:r>
              <a:rPr lang="en-US" sz="2800" dirty="0" err="1">
                <a:solidFill>
                  <a:srgbClr val="FFFF99"/>
                </a:solidFill>
                <a:latin typeface="Greekth" panose="02020803070505020304" pitchFamily="18" charset="0"/>
              </a:rPr>
              <a:t>sw</a:t>
            </a:r>
            <a:r>
              <a:rPr lang="en-US" sz="2800" dirty="0">
                <a:solidFill>
                  <a:srgbClr val="FFFF99"/>
                </a:solidFill>
                <a:latin typeface="Greekth" panose="02020803070505020304" pitchFamily="18" charset="0"/>
              </a:rPr>
              <a:t> </a:t>
            </a:r>
            <a:r>
              <a:rPr lang="en-US" sz="2800" dirty="0" err="1">
                <a:solidFill>
                  <a:srgbClr val="FFFF99"/>
                </a:solidFill>
                <a:latin typeface="Greekth" panose="02020803070505020304" pitchFamily="18" charset="0"/>
              </a:rPr>
              <a:t>moi</a:t>
            </a:r>
            <a:r>
              <a:rPr lang="en-US" sz="2800" i="1" dirty="0">
                <a:solidFill>
                  <a:srgbClr val="FFFF99"/>
                </a:solidFill>
              </a:rPr>
              <a:t> </a:t>
            </a:r>
            <a:r>
              <a:rPr lang="en-US" sz="2400" i="1" dirty="0">
                <a:solidFill>
                  <a:srgbClr val="FFFF99"/>
                </a:solidFill>
              </a:rPr>
              <a:t>(= “but you have prepared for me a body”)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D7A0F-B7E6-47A2-9653-1EEE1852C9FC}"/>
              </a:ext>
            </a:extLst>
          </p:cNvPr>
          <p:cNvSpPr txBox="1"/>
          <p:nvPr/>
        </p:nvSpPr>
        <p:spPr>
          <a:xfrm>
            <a:off x="360947" y="5101389"/>
            <a:ext cx="11478127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“</a:t>
            </a:r>
            <a:r>
              <a:rPr lang="ko-KR" alt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몸</a:t>
            </a:r>
            <a:r>
              <a:rPr lang="en-US" altLang="ko-KR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”</a:t>
            </a:r>
            <a:r>
              <a:rPr lang="ko-KR" alt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이라는 단어의 사용은 저자에게 큰 의미가 있었는데 이것은 몸이라는 선물을 뜻하는 것이다</a:t>
            </a:r>
            <a:r>
              <a:rPr lang="en-US" altLang="ko-KR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. </a:t>
            </a:r>
            <a:r>
              <a:rPr lang="ko-KR" alt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그렇기에 하나님께 다시 드리길 원했고</a:t>
            </a:r>
            <a:r>
              <a:rPr 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—</a:t>
            </a:r>
            <a:r>
              <a:rPr lang="ko-KR" alt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그리스도가 이와 같은 일을 </a:t>
            </a:r>
            <a:r>
              <a:rPr lang="ko-KR" altLang="en-US" sz="2800" dirty="0" err="1">
                <a:solidFill>
                  <a:srgbClr val="FFFF00"/>
                </a:solidFill>
                <a:latin typeface="Eras Demi ITC" panose="020B0805030504020804" pitchFamily="34" charset="0"/>
              </a:rPr>
              <a:t>하신것이다</a:t>
            </a:r>
            <a:r>
              <a:rPr lang="en-US" sz="2800" dirty="0">
                <a:solidFill>
                  <a:srgbClr val="FFFF00"/>
                </a:solidFill>
                <a:latin typeface="Eras Demi ITC" panose="020B08050305040208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31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4050-B91D-4705-9D5D-324FE067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01479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그리스도의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26CA-17DB-4CFA-9530-4DDFC588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49116"/>
            <a:ext cx="1063599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성막과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성전에서는 의자나 좌석이 없었다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지성소 안의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시온좌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외에는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그렇기에 모든 제사장 직무는 서서 드려졌다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하지만 그리스도가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앉으셨다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라는 것은 그의 제사장 역할이 영원히 완벽하게 이루어졌다는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형식안에서</a:t>
            </a:r>
            <a:r>
              <a:rPr lang="ko-KR" altLang="en-US" sz="2400" i="1" dirty="0">
                <a:solidFill>
                  <a:schemeClr val="tx1"/>
                </a:solidFill>
              </a:rPr>
              <a:t> 제사장들이 절대 앉을 수 없었음은 그들의 제사장 역할이 절대 끝날 수 없음을 제기했던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이러므로 그리스도의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일</a:t>
            </a:r>
            <a:r>
              <a:rPr lang="en-US" altLang="ko-KR" sz="2400" i="1" dirty="0">
                <a:solidFill>
                  <a:schemeClr val="tx1"/>
                </a:solidFill>
              </a:rPr>
              <a:t>”(</a:t>
            </a:r>
            <a:r>
              <a:rPr lang="ko-KR" altLang="en-US" sz="2400" i="1" dirty="0">
                <a:solidFill>
                  <a:schemeClr val="tx1"/>
                </a:solidFill>
              </a:rPr>
              <a:t>앉으심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은 저자에게 크게 다가오고 이것은 완성한 일의 표시였다</a:t>
            </a:r>
            <a:r>
              <a:rPr lang="en-US" sz="2400" i="1" dirty="0">
                <a:solidFill>
                  <a:schemeClr val="tx1"/>
                </a:solidFill>
              </a:rPr>
              <a:t> (cf. 1:3, 13; 8:1; </a:t>
            </a:r>
            <a:r>
              <a:rPr lang="ko-KR" altLang="en-US" sz="2400" i="1" dirty="0">
                <a:solidFill>
                  <a:schemeClr val="tx1"/>
                </a:solidFill>
              </a:rPr>
              <a:t>시</a:t>
            </a:r>
            <a:r>
              <a:rPr lang="en-US" sz="2400" i="1" dirty="0">
                <a:solidFill>
                  <a:schemeClr val="tx1"/>
                </a:solidFill>
              </a:rPr>
              <a:t> 110:1).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이제 남은 것은 모든 원수가 무너지는 그 완성의 날이다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4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0C29-7AED-4F12-87C7-B1CDF812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6" y="64167"/>
            <a:ext cx="7988552" cy="2242842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FF66"/>
                </a:solidFill>
              </a:rPr>
              <a:t>“</a:t>
            </a:r>
            <a:r>
              <a:rPr lang="ko-KR" altLang="en-US" b="1" dirty="0">
                <a:solidFill>
                  <a:srgbClr val="FFFF66"/>
                </a:solidFill>
              </a:rPr>
              <a:t>발등상 아래</a:t>
            </a:r>
            <a:r>
              <a:rPr lang="en-US" b="1" dirty="0">
                <a:solidFill>
                  <a:srgbClr val="FFFF66"/>
                </a:solidFill>
              </a:rPr>
              <a:t>”</a:t>
            </a:r>
            <a:br>
              <a:rPr lang="en-US" b="1" dirty="0">
                <a:solidFill>
                  <a:srgbClr val="FFFF66"/>
                </a:solidFill>
              </a:rPr>
            </a:br>
            <a:r>
              <a:rPr lang="en-US" sz="2400" b="1" dirty="0">
                <a:solidFill>
                  <a:srgbClr val="FFFF66"/>
                </a:solidFill>
              </a:rPr>
              <a:t>”</a:t>
            </a:r>
            <a:r>
              <a:rPr lang="ko-KR" altLang="en-US" sz="2400" b="1" dirty="0">
                <a:solidFill>
                  <a:srgbClr val="FFFF66"/>
                </a:solidFill>
              </a:rPr>
              <a:t>발등상 아래</a:t>
            </a:r>
            <a:r>
              <a:rPr lang="en-US" altLang="ko-KR" sz="2400" b="1" dirty="0">
                <a:solidFill>
                  <a:srgbClr val="FFFF66"/>
                </a:solidFill>
              </a:rPr>
              <a:t>”</a:t>
            </a:r>
            <a:r>
              <a:rPr lang="ko-KR" altLang="en-US" sz="2400" b="1" dirty="0">
                <a:solidFill>
                  <a:srgbClr val="FFFF66"/>
                </a:solidFill>
              </a:rPr>
              <a:t>라는 단어는 고대에서 보좌에 앉은 왕이 사용했던 발판에서 유래된 것이다</a:t>
            </a:r>
            <a:r>
              <a:rPr lang="en-US" altLang="ko-KR" sz="2400" b="1" dirty="0">
                <a:solidFill>
                  <a:srgbClr val="FFFF66"/>
                </a:solidFill>
              </a:rPr>
              <a:t>. </a:t>
            </a:r>
            <a:r>
              <a:rPr lang="ko-KR" altLang="en-US" sz="2400" b="1" dirty="0">
                <a:solidFill>
                  <a:srgbClr val="FFFF66"/>
                </a:solidFill>
              </a:rPr>
              <a:t>이 발판은 정복 후</a:t>
            </a:r>
            <a:r>
              <a:rPr lang="en-US" altLang="ko-KR" sz="2400" b="1" dirty="0">
                <a:solidFill>
                  <a:srgbClr val="FFFF66"/>
                </a:solidFill>
              </a:rPr>
              <a:t>,</a:t>
            </a:r>
            <a:r>
              <a:rPr lang="ko-KR" altLang="en-US" sz="2400" b="1" dirty="0">
                <a:solidFill>
                  <a:srgbClr val="FFFF66"/>
                </a:solidFill>
              </a:rPr>
              <a:t> 적의 목을 밟기 위해 사용되었다</a:t>
            </a:r>
            <a:r>
              <a:rPr lang="en-US" sz="2400" dirty="0">
                <a:solidFill>
                  <a:srgbClr val="FFFF66"/>
                </a:solidFill>
              </a:rPr>
              <a:t>.</a:t>
            </a:r>
            <a:endParaRPr lang="en-US" sz="2400" b="1" dirty="0">
              <a:solidFill>
                <a:srgbClr val="FFFF66"/>
              </a:solidFill>
            </a:endParaRPr>
          </a:p>
        </p:txBody>
      </p:sp>
      <p:pic>
        <p:nvPicPr>
          <p:cNvPr id="5" name="Picture 8" descr="enemy-trod-under-foot">
            <a:extLst>
              <a:ext uri="{FF2B5EF4-FFF2-40B4-BE49-F238E27FC236}">
                <a16:creationId xmlns:a16="http://schemas.microsoft.com/office/drawing/2014/main" id="{B5008EC5-82A5-4002-903C-4B6A6182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0262" y="0"/>
            <a:ext cx="3741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F10F9-D0D9-4C70-83DE-BE85A98BBDA3}"/>
              </a:ext>
            </a:extLst>
          </p:cNvPr>
          <p:cNvSpPr txBox="1"/>
          <p:nvPr/>
        </p:nvSpPr>
        <p:spPr>
          <a:xfrm>
            <a:off x="10106526" y="5648188"/>
            <a:ext cx="1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cf. </a:t>
            </a:r>
            <a:r>
              <a:rPr lang="ko-KR" altLang="en-US" dirty="0">
                <a:solidFill>
                  <a:schemeClr val="bg1"/>
                </a:solidFill>
              </a:rPr>
              <a:t>수</a:t>
            </a:r>
            <a:r>
              <a:rPr lang="en-US" dirty="0">
                <a:solidFill>
                  <a:schemeClr val="bg1"/>
                </a:solidFill>
              </a:rPr>
              <a:t> 10:24</a:t>
            </a:r>
          </a:p>
        </p:txBody>
      </p:sp>
      <p:pic>
        <p:nvPicPr>
          <p:cNvPr id="7" name="Picture 2" descr="OrientalInstitute 085">
            <a:extLst>
              <a:ext uri="{FF2B5EF4-FFF2-40B4-BE49-F238E27FC236}">
                <a16:creationId xmlns:a16="http://schemas.microsoft.com/office/drawing/2014/main" id="{FE427880-12E8-40D1-AAF7-5F9EA28A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5010" y="2395606"/>
            <a:ext cx="7539789" cy="41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D7A08D-A33C-422D-AAEF-47B54CCAFEE7}"/>
              </a:ext>
            </a:extLst>
          </p:cNvPr>
          <p:cNvSpPr txBox="1"/>
          <p:nvPr/>
        </p:nvSpPr>
        <p:spPr>
          <a:xfrm>
            <a:off x="1299407" y="5763719"/>
            <a:ext cx="13716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대하</a:t>
            </a:r>
            <a:r>
              <a:rPr lang="en-US" dirty="0">
                <a:solidFill>
                  <a:schemeClr val="bg1"/>
                </a:solidFill>
              </a:rPr>
              <a:t> 9:18</a:t>
            </a:r>
          </a:p>
        </p:txBody>
      </p:sp>
    </p:spTree>
    <p:extLst>
      <p:ext uri="{BB962C8B-B14F-4D97-AF65-F5344CB8AC3E}">
        <p14:creationId xmlns:p14="http://schemas.microsoft.com/office/powerpoint/2010/main" val="39072979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46B6-B4A3-4D45-A282-DE448159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88659"/>
            <a:ext cx="10106604" cy="782943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 언약의 내적 우수함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4A05-3D5F-46B3-84BE-43CC1F8D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732548"/>
            <a:ext cx="10491614" cy="3031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저자가 미리 언급했었던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(cf. 8:8ff.)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 언약은 내면적 깊이가 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토라는 이제 사람들의 마음에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인과응보적인 정의가 아닌 용서함을 보장한다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 뜻은 이제 더 이상 이전의 형식은 필요가 없다는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BD60F-08B4-4E35-9500-059ABB070D28}"/>
              </a:ext>
            </a:extLst>
          </p:cNvPr>
          <p:cNvSpPr txBox="1"/>
          <p:nvPr/>
        </p:nvSpPr>
        <p:spPr>
          <a:xfrm>
            <a:off x="385011" y="4908884"/>
            <a:ext cx="11502189" cy="1077218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이러한 저자의 논리는 바울의 놀라운 주장과 근본적으로 같다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“</a:t>
            </a:r>
            <a:r>
              <a:rPr lang="ko-KR" alt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율법이 할 수 없던 그것을</a:t>
            </a:r>
            <a:r>
              <a:rPr lang="en-US" altLang="ko-KR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… </a:t>
            </a:r>
            <a:r>
              <a:rPr lang="ko-KR" alt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하나님이 하셨다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!” (</a:t>
            </a:r>
            <a:r>
              <a:rPr lang="ko-KR" alt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롬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8:3, NASB).</a:t>
            </a:r>
          </a:p>
        </p:txBody>
      </p:sp>
    </p:spTree>
    <p:extLst>
      <p:ext uri="{BB962C8B-B14F-4D97-AF65-F5344CB8AC3E}">
        <p14:creationId xmlns:p14="http://schemas.microsoft.com/office/powerpoint/2010/main" val="38014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인내를 향한 부르심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(10:19—13:17)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91" y="1680633"/>
            <a:ext cx="9421962" cy="4992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FFC000"/>
                </a:solidFill>
              </a:rPr>
              <a:t>“</a:t>
            </a:r>
            <a:r>
              <a:rPr lang="ko-KR" altLang="en-US" sz="2800" b="1" dirty="0">
                <a:solidFill>
                  <a:srgbClr val="FFC000"/>
                </a:solidFill>
              </a:rPr>
              <a:t>그러므로</a:t>
            </a:r>
            <a:r>
              <a:rPr lang="en-US" altLang="ko-KR" sz="2800" b="1" dirty="0">
                <a:solidFill>
                  <a:srgbClr val="FFC000"/>
                </a:solidFill>
              </a:rPr>
              <a:t>”</a:t>
            </a:r>
            <a:r>
              <a:rPr lang="en-US" altLang="ko-KR" sz="2400" b="1" dirty="0">
                <a:solidFill>
                  <a:srgbClr val="FFC000"/>
                </a:solidFill>
              </a:rPr>
              <a:t> (</a:t>
            </a:r>
            <a:r>
              <a:rPr lang="en-US" altLang="ko-KR" sz="2800" b="1" dirty="0" err="1">
                <a:solidFill>
                  <a:srgbClr val="FFC000"/>
                </a:solidFill>
                <a:latin typeface="Greekth" panose="02020803070505020304" pitchFamily="18" charset="0"/>
              </a:rPr>
              <a:t>ou?n</a:t>
            </a:r>
            <a:r>
              <a:rPr lang="en-US" altLang="ko-KR" sz="2400" b="1" dirty="0">
                <a:solidFill>
                  <a:srgbClr val="FFC000"/>
                </a:solidFill>
              </a:rPr>
              <a:t>)</a:t>
            </a:r>
            <a:r>
              <a:rPr lang="ko-KR" altLang="en-US" sz="2800" b="1" dirty="0">
                <a:solidFill>
                  <a:srgbClr val="FFC000"/>
                </a:solidFill>
              </a:rPr>
              <a:t>라는 단어로 저자는 클라이맥스로 도달하는 중이다</a:t>
            </a:r>
            <a:r>
              <a:rPr lang="en-US" sz="2800" b="1" dirty="0">
                <a:solidFill>
                  <a:srgbClr val="FFC000"/>
                </a:solidFill>
                <a:latin typeface="Greekth" panose="02020803070505020304" pitchFamily="18" charset="0"/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기본적인 결과로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u="sng" dirty="0">
                <a:solidFill>
                  <a:schemeClr val="bg1"/>
                </a:solidFill>
              </a:rPr>
              <a:t>이것</a:t>
            </a:r>
            <a:r>
              <a:rPr lang="ko-KR" altLang="en-US" sz="2400" i="1" dirty="0">
                <a:solidFill>
                  <a:schemeClr val="bg1"/>
                </a:solidFill>
              </a:rPr>
              <a:t>이 사실이라면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u="sng" dirty="0">
                <a:solidFill>
                  <a:schemeClr val="bg1"/>
                </a:solidFill>
              </a:rPr>
              <a:t>그에 합당하게 살자</a:t>
            </a:r>
            <a:r>
              <a:rPr lang="en-US" altLang="ko-KR" sz="2400" i="1" dirty="0">
                <a:solidFill>
                  <a:schemeClr val="bg1"/>
                </a:solidFill>
              </a:rPr>
              <a:t>!” </a:t>
            </a:r>
            <a:r>
              <a:rPr lang="ko-KR" altLang="en-US" sz="2400" i="1" dirty="0">
                <a:solidFill>
                  <a:schemeClr val="bg1"/>
                </a:solidFill>
              </a:rPr>
              <a:t>라고 하는 것이다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그리스도인들은 이제 담대하게 지성소로 들어가 </a:t>
            </a:r>
            <a:r>
              <a:rPr lang="ko-KR" altLang="en-US" sz="2400" i="1" dirty="0" err="1">
                <a:solidFill>
                  <a:schemeClr val="bg1"/>
                </a:solidFill>
              </a:rPr>
              <a:t>성막의</a:t>
            </a:r>
            <a:r>
              <a:rPr lang="ko-KR" altLang="en-US" sz="2400" i="1" dirty="0">
                <a:solidFill>
                  <a:schemeClr val="bg1"/>
                </a:solidFill>
              </a:rPr>
              <a:t> 제사에서 가능하지 않았던 하나님과 가까워질 수 있고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이러한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새롭고 산 길은</a:t>
            </a:r>
            <a:r>
              <a:rPr lang="en-US" altLang="ko-KR" sz="2400" i="1" dirty="0">
                <a:solidFill>
                  <a:schemeClr val="bg1"/>
                </a:solidFill>
              </a:rPr>
              <a:t>” </a:t>
            </a:r>
            <a:r>
              <a:rPr lang="ko-KR" altLang="en-US" sz="2400" i="1" dirty="0">
                <a:solidFill>
                  <a:schemeClr val="bg1"/>
                </a:solidFill>
              </a:rPr>
              <a:t>예수님의 몸을 희생제물로 드리심으로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하나님의 </a:t>
            </a:r>
            <a:r>
              <a:rPr lang="ko-KR" altLang="en-US" sz="2400" i="1" dirty="0" err="1">
                <a:solidFill>
                  <a:schemeClr val="bg1"/>
                </a:solidFill>
              </a:rPr>
              <a:t>임재를</a:t>
            </a:r>
            <a:r>
              <a:rPr lang="ko-KR" altLang="en-US" sz="2400" i="1" dirty="0">
                <a:solidFill>
                  <a:schemeClr val="bg1"/>
                </a:solidFill>
              </a:rPr>
              <a:t> 가리고 있던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휘장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을 상징하는 것</a:t>
            </a:r>
            <a:r>
              <a:rPr lang="en-US" altLang="ko-KR" sz="2400" i="1" dirty="0">
                <a:solidFill>
                  <a:schemeClr val="bg1"/>
                </a:solidFill>
              </a:rPr>
              <a:t>,</a:t>
            </a:r>
            <a:r>
              <a:rPr lang="ko-KR" altLang="en-US" sz="2400" i="1" dirty="0">
                <a:solidFill>
                  <a:schemeClr val="bg1"/>
                </a:solidFill>
              </a:rPr>
              <a:t> 열려진 것이다</a:t>
            </a:r>
            <a:r>
              <a:rPr lang="en-US" altLang="ko-KR" sz="2400" i="1" dirty="0">
                <a:solidFill>
                  <a:schemeClr val="bg1"/>
                </a:solidFill>
              </a:rPr>
              <a:t>. </a:t>
            </a:r>
            <a:r>
              <a:rPr lang="en-US" sz="2400" i="1" dirty="0">
                <a:solidFill>
                  <a:schemeClr val="bg1"/>
                </a:solidFill>
              </a:rPr>
              <a:t>(10:19-25).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예수님은 </a:t>
            </a:r>
            <a:r>
              <a:rPr lang="ko-KR" altLang="en-US" sz="2400" i="1" u="sng" dirty="0">
                <a:solidFill>
                  <a:schemeClr val="bg1"/>
                </a:solidFill>
              </a:rPr>
              <a:t>제사장</a:t>
            </a:r>
            <a:r>
              <a:rPr lang="ko-KR" altLang="en-US" sz="2400" i="1" dirty="0">
                <a:solidFill>
                  <a:schemeClr val="bg1"/>
                </a:solidFill>
              </a:rPr>
              <a:t>이자 </a:t>
            </a:r>
            <a:r>
              <a:rPr lang="ko-KR" altLang="en-US" sz="2400" i="1" u="sng" dirty="0">
                <a:solidFill>
                  <a:schemeClr val="bg1"/>
                </a:solidFill>
              </a:rPr>
              <a:t>희생제물</a:t>
            </a:r>
            <a:r>
              <a:rPr lang="ko-KR" altLang="en-US" sz="2400" i="1" dirty="0">
                <a:solidFill>
                  <a:schemeClr val="bg1"/>
                </a:solidFill>
              </a:rPr>
              <a:t> 되시고 </a:t>
            </a:r>
            <a:r>
              <a:rPr lang="ko-KR" altLang="en-US" sz="2400" i="1" u="sng" dirty="0">
                <a:solidFill>
                  <a:schemeClr val="bg1"/>
                </a:solidFill>
              </a:rPr>
              <a:t>휘장</a:t>
            </a:r>
            <a:r>
              <a:rPr lang="ko-KR" altLang="en-US" sz="2400" i="1" dirty="0">
                <a:solidFill>
                  <a:schemeClr val="bg1"/>
                </a:solidFill>
              </a:rPr>
              <a:t>이시며 </a:t>
            </a:r>
            <a:r>
              <a:rPr lang="ko-KR" altLang="en-US" sz="2400" i="1" u="sng" dirty="0" err="1">
                <a:solidFill>
                  <a:schemeClr val="bg1"/>
                </a:solidFill>
              </a:rPr>
              <a:t>시온좌</a:t>
            </a:r>
            <a:r>
              <a:rPr lang="ko-KR" altLang="en-US" sz="2400" i="1" dirty="0">
                <a:solidFill>
                  <a:schemeClr val="bg1"/>
                </a:solidFill>
              </a:rPr>
              <a:t> 되신다</a:t>
            </a:r>
            <a:r>
              <a:rPr lang="en-US" sz="2400" i="1" dirty="0">
                <a:solidFill>
                  <a:schemeClr val="bg1"/>
                </a:solidFill>
              </a:rPr>
              <a:t>—</a:t>
            </a:r>
            <a:r>
              <a:rPr lang="ko-KR" altLang="en-US" sz="2400" i="1" dirty="0">
                <a:solidFill>
                  <a:schemeClr val="bg1"/>
                </a:solidFill>
              </a:rPr>
              <a:t>모든 것들이 이 전의 방법이 끝났다는 것을 알려주고 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0B15A-AF4E-4322-BCC7-6C90570D54C6}" type="slidenum">
              <a:rPr lang="en-US" altLang="en-US" smtClean="0"/>
              <a:pPr>
                <a:defRPr/>
              </a:pPr>
              <a:t>115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66C5-F3B9-40B5-8916-7AADF8BF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55526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소망을 붙드는 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(10:19-25)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82E2-23B4-4542-9DB3-F17CCFB6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010658"/>
            <a:ext cx="10804436" cy="5691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그리스도의 대제사장 직무로 인해 그리스도인들은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형식 아래에서는 누릴 수 없었던 하나님과의 관계를 담대히 지성소에 들어가 누릴 수 있게 되었다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(cf. 4:14-16; 6:19-20; 9:11-12, 24-28).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새롭고 산 길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은 예수님의 몸을 제물로 드리심으로 가능하게 되었고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그의 몸이 찢겨지심은 성전 안의 큰 휘장이 찢어진 것처럼</a:t>
            </a:r>
            <a:r>
              <a:rPr lang="en-US" altLang="ko-KR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마</a:t>
            </a:r>
            <a:r>
              <a:rPr lang="en-US" altLang="ko-KR" sz="2400" i="1" dirty="0">
                <a:solidFill>
                  <a:schemeClr val="tx1"/>
                </a:solidFill>
              </a:rPr>
              <a:t> 27:51//</a:t>
            </a:r>
            <a:r>
              <a:rPr lang="ko-KR" altLang="en-US" sz="2400" i="1" dirty="0">
                <a:solidFill>
                  <a:schemeClr val="tx1"/>
                </a:solidFill>
              </a:rPr>
              <a:t>막</a:t>
            </a:r>
            <a:r>
              <a:rPr lang="en-US" altLang="ko-KR" sz="2400" i="1" dirty="0">
                <a:solidFill>
                  <a:schemeClr val="tx1"/>
                </a:solidFill>
              </a:rPr>
              <a:t> 15:38; </a:t>
            </a:r>
            <a:r>
              <a:rPr lang="ko-KR" altLang="en-US" sz="2400" i="1" dirty="0" err="1">
                <a:solidFill>
                  <a:schemeClr val="tx1"/>
                </a:solidFill>
              </a:rPr>
              <a:t>눅</a:t>
            </a:r>
            <a:r>
              <a:rPr lang="en-US" altLang="ko-KR" sz="2400" i="1" dirty="0">
                <a:solidFill>
                  <a:schemeClr val="tx1"/>
                </a:solidFill>
              </a:rPr>
              <a:t> 23:45)</a:t>
            </a:r>
            <a:r>
              <a:rPr lang="ko-KR" altLang="en-US" sz="2400" i="1" dirty="0">
                <a:solidFill>
                  <a:schemeClr val="tx1"/>
                </a:solidFill>
              </a:rPr>
              <a:t> 하나님의 친밀한 </a:t>
            </a:r>
            <a:r>
              <a:rPr lang="ko-KR" altLang="en-US" sz="2400" i="1" dirty="0" err="1">
                <a:solidFill>
                  <a:schemeClr val="tx1"/>
                </a:solidFill>
              </a:rPr>
              <a:t>임재로</a:t>
            </a:r>
            <a:r>
              <a:rPr lang="ko-KR" altLang="en-US" sz="2400" i="1" dirty="0">
                <a:solidFill>
                  <a:schemeClr val="tx1"/>
                </a:solidFill>
              </a:rPr>
              <a:t> 나아갈 수 있는 길이 열렸음을 상징한다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죄와 죄책감으로부터 내적으로 정결하여 지는 것이 그리스도인의 세례에서 보여졌고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이제 </a:t>
            </a:r>
            <a:r>
              <a:rPr lang="ko-KR" altLang="en-US" sz="2400" i="1" dirty="0" err="1">
                <a:solidFill>
                  <a:schemeClr val="tx1"/>
                </a:solidFill>
              </a:rPr>
              <a:t>믿는자들은</a:t>
            </a:r>
            <a:r>
              <a:rPr lang="ko-KR" altLang="en-US" sz="2400" i="1" dirty="0">
                <a:solidFill>
                  <a:schemeClr val="tx1"/>
                </a:solidFill>
              </a:rPr>
              <a:t> 하나님께 가까이 나아갈 수 있도록 초대되어진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이러한 사실이 정말 유효하므로 믿는 자들은 하나님의 약속의 소망을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아직 열려져 있을 때</a:t>
            </a:r>
            <a:r>
              <a:rPr lang="en-US" altLang="ko-KR" sz="2400" i="1" dirty="0">
                <a:solidFill>
                  <a:schemeClr val="tx1"/>
                </a:solidFill>
              </a:rPr>
              <a:t>(cf. 4:1),</a:t>
            </a:r>
            <a:r>
              <a:rPr lang="ko-KR" altLang="en-US" sz="2400" i="1" dirty="0">
                <a:solidFill>
                  <a:schemeClr val="tx1"/>
                </a:solidFill>
              </a:rPr>
              <a:t> 굳게 붙들어야 한다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그리스도인의 교제를 폐하지 말고 오직 그리스도의 재림의 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날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 가까워 올수록 더욱 그러해야한다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5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네 번째 경고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B0604020202020204" pitchFamily="34" charset="0"/>
                <a:cs typeface="Arial Rounded MT Bold" panose="020B0604020202020204" pitchFamily="34" charset="0"/>
              </a:rPr>
              <a:t>(10:26-39)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53892" y="1917699"/>
            <a:ext cx="10204708" cy="370937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그리스도로부터 돌아서는 것은 모세의 율법을 거역하는 것보다 더 참혹한 것이다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모세의 율법을 거역한 자들은 처벌을 받았고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대부분 사형에 처해졌다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하나님의 아들을 거절한 자들은 더 심각한 끝을 마주할 수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독자들은 좋은 출발을 하였고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하나님의 약속은 확실하므로 그들은 인내하여야 한다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CD429-B2F5-44A5-B975-13E2C1392ACE}" type="slidenum">
              <a:rPr lang="en-US" altLang="en-US" smtClean="0"/>
              <a:pPr>
                <a:defRPr/>
              </a:pPr>
              <a:t>117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0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ABFD-3A54-4D57-A15B-C7118DDA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4912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고의로 짓는 죄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2FC0-AC39-409B-9FA6-4C63396F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12233"/>
            <a:ext cx="1056380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죄는 저자가 이전에 경고했던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(6:6)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지속적인 불신과 같은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그리스도가 우리를 생각하시는 대제사장으로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 방황하는 자들을 참으시고 인간의 유혹과 연약함을 동정하신다고 언급했기에</a:t>
            </a:r>
            <a:r>
              <a:rPr lang="en-US" altLang="ko-KR" sz="2400" i="1" dirty="0">
                <a:solidFill>
                  <a:schemeClr val="tx1"/>
                </a:solidFill>
              </a:rPr>
              <a:t>(2:17-18; 4:15-16; 5:2, 7-10),</a:t>
            </a:r>
            <a:r>
              <a:rPr lang="ko-KR" altLang="en-US" sz="2400" i="1" dirty="0">
                <a:solidFill>
                  <a:schemeClr val="tx1"/>
                </a:solidFill>
              </a:rPr>
              <a:t>이 죄는 인간의 일반적인 연약함을 얘기하는 것은 아니다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오히려 하나님의 아들을 짓밟고 그의 피를 더럽히는 죄에 대해 말하는 것이다</a:t>
            </a:r>
            <a:r>
              <a:rPr lang="en-US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그리스도의 진리를 받고 돌아섬으로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구원의 길을 포기하는 사람인 것이다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그들에게는 정죄와 마지막 심판만이 남아있는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1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37E8-C55C-44ED-B956-5D4F949C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3303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기억하라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F5C9-101D-466C-A5E5-82BA3E1E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780676"/>
            <a:ext cx="10635993" cy="449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저자는 독자들의 회심을 기억하라고 하고 있다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빛을 받았고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믿음 때문에 박해를 마주했던 그 때를 기억하라고 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그들의 싸움은 아직 순교까지는 가지 않았지만</a:t>
            </a:r>
            <a:r>
              <a:rPr lang="en-US" sz="2400" i="1" dirty="0">
                <a:solidFill>
                  <a:schemeClr val="tx1"/>
                </a:solidFill>
              </a:rPr>
              <a:t>(cf. 12:4), </a:t>
            </a:r>
            <a:r>
              <a:rPr lang="ko-KR" altLang="en-US" sz="2400" i="1" dirty="0">
                <a:solidFill>
                  <a:schemeClr val="tx1"/>
                </a:solidFill>
              </a:rPr>
              <a:t>개인의 소유를 빼앗기고 감옥에 갇히게 될 만큼 심각한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그들의 본향이 어디인지를 알았기에 </a:t>
            </a:r>
            <a:r>
              <a:rPr lang="ko-KR" altLang="en-US" sz="2400" i="1" dirty="0" err="1">
                <a:solidFill>
                  <a:schemeClr val="tx1"/>
                </a:solidFill>
              </a:rPr>
              <a:t>용기있게</a:t>
            </a:r>
            <a:r>
              <a:rPr lang="ko-KR" altLang="en-US" sz="2400" i="1" dirty="0">
                <a:solidFill>
                  <a:schemeClr val="tx1"/>
                </a:solidFill>
              </a:rPr>
              <a:t> 이 고난을 마주해왔다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이제는 그리스도의 다시 오심이 가까워 오기에 더욱 굳게 붙잡아야 한다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합</a:t>
            </a:r>
            <a:r>
              <a:rPr lang="en-US" sz="2400" i="1" dirty="0">
                <a:solidFill>
                  <a:schemeClr val="tx1"/>
                </a:solidFill>
              </a:rPr>
              <a:t> 2:3-4, LXX).</a:t>
            </a:r>
          </a:p>
        </p:txBody>
      </p:sp>
    </p:spTree>
    <p:extLst>
      <p:ext uri="{BB962C8B-B14F-4D97-AF65-F5344CB8AC3E}">
        <p14:creationId xmlns:p14="http://schemas.microsoft.com/office/powerpoint/2010/main" val="40876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753D-647C-4EEE-BA97-CF662A42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261" y="116307"/>
            <a:ext cx="8832392" cy="1183104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나은 길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k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rei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&lt;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ttnwn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(= </a:t>
            </a:r>
            <a:r>
              <a:rPr lang="ko-KR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뛰어나다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);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dia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&lt;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foroj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(= </a:t>
            </a:r>
            <a:r>
              <a:rPr lang="ko-KR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더 좋은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92EB4-C1B7-4208-8D71-51D9B49EB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186" y="1515978"/>
            <a:ext cx="5293972" cy="5125453"/>
          </a:xfrm>
        </p:spPr>
        <p:txBody>
          <a:bodyPr>
            <a:normAutofit fontScale="92500"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그리스도는 천사보다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훨씬 뛰어나고</a:t>
            </a:r>
            <a:r>
              <a:rPr lang="en-US" altLang="ko-KR" sz="2400" dirty="0">
                <a:solidFill>
                  <a:schemeClr val="tx1"/>
                </a:solidFill>
              </a:rPr>
              <a:t>”, </a:t>
            </a:r>
            <a:r>
              <a:rPr lang="ko-KR" altLang="en-US" sz="2400" dirty="0">
                <a:solidFill>
                  <a:schemeClr val="tx1"/>
                </a:solidFill>
              </a:rPr>
              <a:t>그의 아들이란 이름은 그들보다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더욱 좋은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altLang="ko-KR" sz="2400" dirty="0">
                <a:solidFill>
                  <a:schemeClr val="tx1"/>
                </a:solidFill>
              </a:rPr>
              <a:t>(1:4).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그리스도교는 유대주의보다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좋은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소망이 있다</a:t>
            </a:r>
            <a:r>
              <a:rPr lang="en-US" sz="2400" dirty="0">
                <a:solidFill>
                  <a:schemeClr val="tx1"/>
                </a:solidFill>
              </a:rPr>
              <a:t>(7:19).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새 언약은 이전의 것보다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좋은</a:t>
            </a:r>
            <a:r>
              <a:rPr lang="en-US" altLang="ko-KR" sz="2400" dirty="0">
                <a:solidFill>
                  <a:schemeClr val="tx1"/>
                </a:solidFill>
              </a:rPr>
              <a:t>” 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sz="2400" dirty="0">
                <a:solidFill>
                  <a:schemeClr val="tx1"/>
                </a:solidFill>
              </a:rPr>
              <a:t>(7:22; 8:6).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예수의 제사장 직분은 </a:t>
            </a:r>
            <a:r>
              <a:rPr lang="ko-KR" altLang="en-US" sz="2400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dirty="0">
                <a:solidFill>
                  <a:schemeClr val="tx1"/>
                </a:solidFill>
              </a:rPr>
              <a:t> 계보보다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아름다운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sz="2400" dirty="0">
                <a:solidFill>
                  <a:schemeClr val="tx1"/>
                </a:solidFill>
              </a:rPr>
              <a:t>(8:6).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새 언약의 약속은 이전보다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좋은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sz="2400" dirty="0">
                <a:solidFill>
                  <a:schemeClr val="tx1"/>
                </a:solidFill>
              </a:rPr>
              <a:t>(8:6).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새 언약의 제물들은 이전 것들보다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좋은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것들이다</a:t>
            </a:r>
            <a:r>
              <a:rPr lang="en-US" sz="2400" dirty="0">
                <a:solidFill>
                  <a:schemeClr val="tx1"/>
                </a:solidFill>
              </a:rPr>
              <a:t>(9:23).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9FCEE-156A-473C-BE20-218DD90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15978"/>
            <a:ext cx="5614814" cy="5125451"/>
          </a:xfrm>
        </p:spPr>
        <p:txBody>
          <a:bodyPr>
            <a:normAutofit fontScale="92500"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하늘의 소유는 잠깐 있는 이 세상의 것보다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낫고</a:t>
            </a:r>
            <a:r>
              <a:rPr lang="en-US" altLang="ko-KR" sz="2400" dirty="0">
                <a:solidFill>
                  <a:schemeClr val="tx1"/>
                </a:solidFill>
              </a:rPr>
              <a:t>” </a:t>
            </a:r>
            <a:r>
              <a:rPr lang="ko-KR" altLang="en-US" sz="2400" dirty="0">
                <a:solidFill>
                  <a:schemeClr val="tx1"/>
                </a:solidFill>
              </a:rPr>
              <a:t>영구하다</a:t>
            </a:r>
            <a:r>
              <a:rPr lang="en-US" sz="2400" dirty="0">
                <a:solidFill>
                  <a:schemeClr val="tx1"/>
                </a:solidFill>
              </a:rPr>
              <a:t>(10:34).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하늘에 있는 본향은 약속의 땅인 가나안보다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나은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sz="2400" dirty="0">
                <a:solidFill>
                  <a:schemeClr val="tx1"/>
                </a:solidFill>
              </a:rPr>
              <a:t>(11:16).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부활의 삶은 현세의 삶보다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좋은</a:t>
            </a:r>
            <a:r>
              <a:rPr lang="en-US" altLang="ko-KR" sz="2400" dirty="0">
                <a:solidFill>
                  <a:schemeClr val="tx1"/>
                </a:solidFill>
              </a:rPr>
              <a:t>” 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sz="2400" dirty="0">
                <a:solidFill>
                  <a:schemeClr val="tx1"/>
                </a:solidFill>
              </a:rPr>
              <a:t>(11:35).</a:t>
            </a:r>
          </a:p>
          <a:p>
            <a:r>
              <a:rPr lang="ko-KR" altLang="en-US" sz="2400" dirty="0" err="1">
                <a:solidFill>
                  <a:schemeClr val="tx1"/>
                </a:solidFill>
              </a:rPr>
              <a:t>예수안에</a:t>
            </a:r>
            <a:r>
              <a:rPr lang="ko-KR" altLang="en-US" sz="2400" dirty="0">
                <a:solidFill>
                  <a:schemeClr val="tx1"/>
                </a:solidFill>
              </a:rPr>
              <a:t> 있는 약속의 온전함을 이루는 것은 어느 것보다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좋은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것이다</a:t>
            </a:r>
            <a:r>
              <a:rPr lang="en-US" sz="2400" dirty="0">
                <a:solidFill>
                  <a:schemeClr val="tx1"/>
                </a:solidFill>
              </a:rPr>
              <a:t>(11:40).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용서에 대해 말하는 새 언약의 피는 복수를 불러왔던 </a:t>
            </a:r>
            <a:r>
              <a:rPr lang="ko-KR" altLang="en-US" sz="2400" dirty="0" err="1">
                <a:solidFill>
                  <a:schemeClr val="tx1"/>
                </a:solidFill>
              </a:rPr>
              <a:t>아벨의</a:t>
            </a:r>
            <a:r>
              <a:rPr lang="ko-KR" altLang="en-US" sz="2400" dirty="0">
                <a:solidFill>
                  <a:schemeClr val="tx1"/>
                </a:solidFill>
              </a:rPr>
              <a:t> 뿌린 피보다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더 나은 것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이다</a:t>
            </a:r>
            <a:r>
              <a:rPr lang="en-US" sz="2400" dirty="0">
                <a:solidFill>
                  <a:schemeClr val="tx1"/>
                </a:solidFill>
              </a:rPr>
              <a:t>(12:24).</a:t>
            </a:r>
          </a:p>
        </p:txBody>
      </p:sp>
    </p:spTree>
    <p:extLst>
      <p:ext uri="{BB962C8B-B14F-4D97-AF65-F5344CB8AC3E}">
        <p14:creationId xmlns:p14="http://schemas.microsoft.com/office/powerpoint/2010/main" val="36391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868A-D043-4CF8-855B-26844BF4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299908"/>
            <a:ext cx="8761413" cy="706964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C000"/>
                </a:solidFill>
              </a:rPr>
              <a:t>하박국</a:t>
            </a:r>
            <a:r>
              <a:rPr lang="ko-KR" altLang="en-US" b="1" dirty="0">
                <a:solidFill>
                  <a:srgbClr val="FFC000"/>
                </a:solidFill>
              </a:rPr>
              <a:t> 암시</a:t>
            </a:r>
            <a:r>
              <a:rPr lang="en-US" b="1" dirty="0">
                <a:solidFill>
                  <a:srgbClr val="FFC000"/>
                </a:solidFill>
              </a:rPr>
              <a:t> (</a:t>
            </a:r>
            <a:r>
              <a:rPr lang="ko-KR" altLang="en-US" b="1" dirty="0">
                <a:solidFill>
                  <a:srgbClr val="FFC000"/>
                </a:solidFill>
              </a:rPr>
              <a:t>합</a:t>
            </a:r>
            <a:r>
              <a:rPr lang="en-US" b="1" dirty="0">
                <a:solidFill>
                  <a:srgbClr val="FFC000"/>
                </a:solidFill>
              </a:rPr>
              <a:t> 2:3-4)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6435-523F-4807-89CA-061DE0D2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0" y="1275350"/>
            <a:ext cx="11093117" cy="5414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</a:rPr>
              <a:t>보통 저자의 구약 인용은 </a:t>
            </a:r>
            <a:r>
              <a:rPr lang="en-US" altLang="ko-KR" sz="2800" b="1" dirty="0">
                <a:solidFill>
                  <a:srgbClr val="FFFF66"/>
                </a:solidFill>
              </a:rPr>
              <a:t>70</a:t>
            </a:r>
            <a:r>
              <a:rPr lang="ko-KR" altLang="en-US" sz="2800" b="1" dirty="0" err="1">
                <a:solidFill>
                  <a:srgbClr val="FFFF66"/>
                </a:solidFill>
              </a:rPr>
              <a:t>인역이지만</a:t>
            </a:r>
            <a:r>
              <a:rPr lang="en-US" altLang="ko-KR" sz="2800" b="1" dirty="0">
                <a:solidFill>
                  <a:srgbClr val="FFFF66"/>
                </a:solidFill>
              </a:rPr>
              <a:t>, </a:t>
            </a:r>
            <a:r>
              <a:rPr lang="ko-KR" altLang="en-US" sz="2800" b="1" dirty="0">
                <a:solidFill>
                  <a:srgbClr val="FFFF66"/>
                </a:solidFill>
              </a:rPr>
              <a:t>이건 직접적인 인용이 아니다</a:t>
            </a:r>
            <a:r>
              <a:rPr lang="en-US" altLang="ko-KR" sz="2800" b="1" dirty="0">
                <a:solidFill>
                  <a:srgbClr val="FFFF66"/>
                </a:solidFill>
              </a:rPr>
              <a:t>.</a:t>
            </a:r>
            <a:endParaRPr lang="en-US" sz="2800" b="1" dirty="0">
              <a:solidFill>
                <a:srgbClr val="FFFF66"/>
              </a:solidFill>
            </a:endParaRPr>
          </a:p>
          <a:p>
            <a:r>
              <a:rPr lang="ko-KR" altLang="en-US" sz="2400" i="1" dirty="0" err="1">
                <a:solidFill>
                  <a:srgbClr val="FFFF99"/>
                </a:solidFill>
              </a:rPr>
              <a:t>하박국은</a:t>
            </a:r>
            <a:r>
              <a:rPr lang="ko-KR" altLang="en-US" sz="2400" i="1" dirty="0">
                <a:solidFill>
                  <a:srgbClr val="FFFF99"/>
                </a:solidFill>
              </a:rPr>
              <a:t> 구원하시는 </a:t>
            </a:r>
            <a:r>
              <a:rPr lang="ko-KR" altLang="en-US" sz="2400" i="1" dirty="0" err="1">
                <a:solidFill>
                  <a:srgbClr val="FFFF99"/>
                </a:solidFill>
              </a:rPr>
              <a:t>비젼의</a:t>
            </a:r>
            <a:r>
              <a:rPr lang="ko-KR" altLang="en-US" sz="2400" i="1" dirty="0">
                <a:solidFill>
                  <a:srgbClr val="FFFF99"/>
                </a:solidFill>
              </a:rPr>
              <a:t> 성취를 기다렸다</a:t>
            </a:r>
            <a:r>
              <a:rPr lang="en-US" altLang="ko-KR" sz="2400" i="1" dirty="0">
                <a:solidFill>
                  <a:srgbClr val="FFFF99"/>
                </a:solidFill>
              </a:rPr>
              <a:t>. </a:t>
            </a:r>
            <a:r>
              <a:rPr lang="ko-KR" altLang="en-US" sz="2400" i="1" dirty="0">
                <a:solidFill>
                  <a:srgbClr val="FFFF99"/>
                </a:solidFill>
              </a:rPr>
              <a:t>더디 오는 것 같이 보이지만 확실히 오신다는 것이다</a:t>
            </a:r>
            <a:r>
              <a:rPr lang="en-US" sz="2400" i="1" dirty="0">
                <a:solidFill>
                  <a:srgbClr val="FFFF99"/>
                </a:solidFill>
              </a:rPr>
              <a:t>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Greekth" panose="02020803070505020304" pitchFamily="18" charset="0"/>
              </a:rPr>
              <a:t>e]</a:t>
            </a:r>
            <a:r>
              <a:rPr lang="en-US" sz="2200" b="1" dirty="0" err="1">
                <a:solidFill>
                  <a:schemeClr val="bg1"/>
                </a:solidFill>
                <a:latin typeface="Greekth" panose="02020803070505020304" pitchFamily="18" charset="0"/>
              </a:rPr>
              <a:t>rxo</a:t>
            </a:r>
            <a:r>
              <a:rPr lang="en-US" sz="2200" b="1" dirty="0">
                <a:solidFill>
                  <a:schemeClr val="bg1"/>
                </a:solidFill>
                <a:latin typeface="Greekth" panose="02020803070505020304" pitchFamily="18" charset="0"/>
              </a:rPr>
              <a:t>&lt;</a:t>
            </a:r>
            <a:r>
              <a:rPr lang="en-US" sz="2200" b="1" dirty="0" err="1">
                <a:solidFill>
                  <a:schemeClr val="bg1"/>
                </a:solidFill>
                <a:latin typeface="Greekth" panose="02020803070505020304" pitchFamily="18" charset="0"/>
              </a:rPr>
              <a:t>menoj</a:t>
            </a:r>
            <a:r>
              <a:rPr lang="en-US" sz="2200" b="1" dirty="0">
                <a:solidFill>
                  <a:schemeClr val="bg1"/>
                </a:solidFill>
                <a:latin typeface="Greekth" panose="020208030705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Greekth" panose="02020803070505020304" pitchFamily="18" charset="0"/>
              </a:rPr>
              <a:t>h!cei</a:t>
            </a:r>
            <a:r>
              <a:rPr lang="en-US" sz="2200" b="1" i="1" dirty="0">
                <a:solidFill>
                  <a:schemeClr val="bg1"/>
                </a:solidFill>
              </a:rPr>
              <a:t> (= “</a:t>
            </a:r>
            <a:r>
              <a:rPr lang="ko-KR" altLang="en-US" sz="2200" b="1" i="1" dirty="0">
                <a:solidFill>
                  <a:schemeClr val="bg1"/>
                </a:solidFill>
              </a:rPr>
              <a:t>오신다</a:t>
            </a:r>
            <a:r>
              <a:rPr lang="en-US" altLang="ko-KR" sz="2200" b="1" i="1" dirty="0">
                <a:solidFill>
                  <a:schemeClr val="bg1"/>
                </a:solidFill>
              </a:rPr>
              <a:t>, </a:t>
            </a:r>
            <a:r>
              <a:rPr lang="ko-KR" altLang="en-US" sz="2200" b="1" i="1" dirty="0">
                <a:solidFill>
                  <a:schemeClr val="bg1"/>
                </a:solidFill>
              </a:rPr>
              <a:t>오실 것이다</a:t>
            </a:r>
            <a:r>
              <a:rPr lang="en-US" sz="2200" b="1" i="1" dirty="0">
                <a:solidFill>
                  <a:schemeClr val="bg1"/>
                </a:solidFill>
              </a:rPr>
              <a:t>”)</a:t>
            </a:r>
            <a:r>
              <a:rPr lang="ko-KR" altLang="en-US" sz="2200" b="1" i="1" dirty="0">
                <a:solidFill>
                  <a:schemeClr val="bg1"/>
                </a:solidFill>
              </a:rPr>
              <a:t>라는 구절은 </a:t>
            </a:r>
            <a:r>
              <a:rPr lang="en-US" altLang="ko-KR" sz="2200" b="1" i="1" dirty="0">
                <a:solidFill>
                  <a:schemeClr val="bg1"/>
                </a:solidFill>
              </a:rPr>
              <a:t>70</a:t>
            </a:r>
            <a:r>
              <a:rPr lang="ko-KR" altLang="en-US" sz="2200" b="1" i="1" dirty="0" err="1">
                <a:solidFill>
                  <a:schemeClr val="bg1"/>
                </a:solidFill>
              </a:rPr>
              <a:t>인역과</a:t>
            </a:r>
            <a:r>
              <a:rPr lang="ko-KR" altLang="en-US" sz="2200" b="1" i="1" dirty="0">
                <a:solidFill>
                  <a:schemeClr val="bg1"/>
                </a:solidFill>
              </a:rPr>
              <a:t> 히브리서에 나타나는데</a:t>
            </a:r>
            <a:r>
              <a:rPr lang="en-US" sz="2200" b="1" i="1" dirty="0">
                <a:solidFill>
                  <a:schemeClr val="bg1"/>
                </a:solidFill>
              </a:rPr>
              <a:t>, </a:t>
            </a:r>
            <a:r>
              <a:rPr lang="ko-KR" altLang="en-US" sz="2200" b="1" i="1" dirty="0" err="1">
                <a:solidFill>
                  <a:schemeClr val="bg1"/>
                </a:solidFill>
              </a:rPr>
              <a:t>히브리식의</a:t>
            </a:r>
            <a:r>
              <a:rPr lang="ko-KR" altLang="en-US" sz="2200" b="1" i="1" dirty="0">
                <a:solidFill>
                  <a:schemeClr val="bg1"/>
                </a:solidFill>
              </a:rPr>
              <a:t> 확실성을 전달하는 방식이다</a:t>
            </a:r>
            <a:r>
              <a:rPr lang="en-US" sz="2200" b="1" i="1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200" b="1" dirty="0" err="1">
                <a:solidFill>
                  <a:schemeClr val="bg1"/>
                </a:solidFill>
                <a:latin typeface="Greekth" panose="02020803070505020304" pitchFamily="18" charset="0"/>
              </a:rPr>
              <a:t>ou</a:t>
            </a:r>
            <a:r>
              <a:rPr lang="en-US" sz="2200" b="1" dirty="0">
                <a:solidFill>
                  <a:schemeClr val="bg1"/>
                </a:solidFill>
                <a:latin typeface="Greekth" panose="02020803070505020304" pitchFamily="18" charset="0"/>
              </a:rPr>
              <a:t>] </a:t>
            </a:r>
            <a:r>
              <a:rPr lang="en-US" sz="2200" b="1" dirty="0" err="1">
                <a:solidFill>
                  <a:schemeClr val="bg1"/>
                </a:solidFill>
                <a:latin typeface="Greekth" panose="02020803070505020304" pitchFamily="18" charset="0"/>
              </a:rPr>
              <a:t>mh</a:t>
            </a:r>
            <a:r>
              <a:rPr lang="en-US" sz="2200" b="1" dirty="0">
                <a:solidFill>
                  <a:schemeClr val="bg1"/>
                </a:solidFill>
                <a:latin typeface="Greekth" panose="02020803070505020304" pitchFamily="18" charset="0"/>
              </a:rPr>
              <a:t>&lt; </a:t>
            </a:r>
            <a:r>
              <a:rPr lang="en-US" sz="2200" b="1" dirty="0" err="1">
                <a:solidFill>
                  <a:schemeClr val="bg1"/>
                </a:solidFill>
                <a:latin typeface="Greekth" panose="02020803070505020304" pitchFamily="18" charset="0"/>
              </a:rPr>
              <a:t>xronis</a:t>
            </a:r>
            <a:r>
              <a:rPr lang="en-US" sz="2200" b="1" dirty="0">
                <a:solidFill>
                  <a:schemeClr val="bg1"/>
                </a:solidFill>
                <a:latin typeface="Greekth" panose="02020803070505020304" pitchFamily="18" charset="0"/>
              </a:rPr>
              <a:t>^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chemeClr val="bg1"/>
                </a:solidFill>
              </a:rPr>
              <a:t>(=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chemeClr val="bg1"/>
                </a:solidFill>
              </a:rPr>
              <a:t>“</a:t>
            </a:r>
            <a:r>
              <a:rPr lang="ko-KR" altLang="en-US" sz="2200" b="1" i="1" dirty="0">
                <a:solidFill>
                  <a:schemeClr val="bg1"/>
                </a:solidFill>
              </a:rPr>
              <a:t>확실하게 지체치 않을 것이다</a:t>
            </a:r>
            <a:r>
              <a:rPr lang="en-US" sz="2200" b="1" i="1" dirty="0">
                <a:solidFill>
                  <a:schemeClr val="bg1"/>
                </a:solidFill>
              </a:rPr>
              <a:t>”)</a:t>
            </a:r>
            <a:r>
              <a:rPr lang="ko-KR" altLang="en-US" sz="2200" b="1" i="1" dirty="0">
                <a:solidFill>
                  <a:schemeClr val="bg1"/>
                </a:solidFill>
              </a:rPr>
              <a:t>라는 한 구절안에 </a:t>
            </a:r>
            <a:r>
              <a:rPr lang="ko-KR" altLang="en-US" sz="2200" b="1" i="1" dirty="0" err="1">
                <a:solidFill>
                  <a:schemeClr val="bg1"/>
                </a:solidFill>
              </a:rPr>
              <a:t>두가지</a:t>
            </a:r>
            <a:r>
              <a:rPr lang="ko-KR" altLang="en-US" sz="2200" b="1" i="1" dirty="0">
                <a:solidFill>
                  <a:schemeClr val="bg1"/>
                </a:solidFill>
              </a:rPr>
              <a:t> 부정사를 사용하는 것은</a:t>
            </a:r>
            <a:r>
              <a:rPr lang="en-US" sz="2200" b="1" i="1" dirty="0">
                <a:solidFill>
                  <a:schemeClr val="bg1"/>
                </a:solidFill>
              </a:rPr>
              <a:t>, 70</a:t>
            </a:r>
            <a:r>
              <a:rPr lang="ko-KR" altLang="en-US" sz="2200" b="1" i="1" dirty="0" err="1">
                <a:solidFill>
                  <a:schemeClr val="bg1"/>
                </a:solidFill>
              </a:rPr>
              <a:t>인역에서도</a:t>
            </a:r>
            <a:r>
              <a:rPr lang="ko-KR" altLang="en-US" sz="2200" b="1" i="1" dirty="0">
                <a:solidFill>
                  <a:schemeClr val="bg1"/>
                </a:solidFill>
              </a:rPr>
              <a:t> 나타나는</a:t>
            </a:r>
            <a:r>
              <a:rPr lang="en-US" altLang="ko-KR" sz="2200" b="1" i="1" dirty="0">
                <a:solidFill>
                  <a:schemeClr val="bg1"/>
                </a:solidFill>
              </a:rPr>
              <a:t>, </a:t>
            </a:r>
            <a:r>
              <a:rPr lang="ko-KR" altLang="en-US" sz="2200" b="1" i="1" dirty="0">
                <a:solidFill>
                  <a:schemeClr val="bg1"/>
                </a:solidFill>
              </a:rPr>
              <a:t>동일하게 절대 확실성을 전달한다</a:t>
            </a:r>
            <a:r>
              <a:rPr lang="en-US" sz="2200" b="1" i="1" dirty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ko-KR" altLang="en-US" sz="2400" i="1" dirty="0">
                <a:solidFill>
                  <a:srgbClr val="FFFF99"/>
                </a:solidFill>
              </a:rPr>
              <a:t>히브리서의 저자는 구원이 </a:t>
            </a:r>
            <a:r>
              <a:rPr lang="ko-KR" altLang="en-US" sz="2400" i="1" dirty="0" err="1">
                <a:solidFill>
                  <a:srgbClr val="FFFF99"/>
                </a:solidFill>
              </a:rPr>
              <a:t>오고있음을</a:t>
            </a:r>
            <a:r>
              <a:rPr lang="ko-KR" altLang="en-US" sz="2400" i="1" dirty="0">
                <a:solidFill>
                  <a:srgbClr val="FFFF99"/>
                </a:solidFill>
              </a:rPr>
              <a:t> 얘기하는 </a:t>
            </a:r>
            <a:r>
              <a:rPr lang="ko-KR" altLang="en-US" sz="2400" i="1" dirty="0" err="1">
                <a:solidFill>
                  <a:srgbClr val="FFFF99"/>
                </a:solidFill>
              </a:rPr>
              <a:t>하박국의</a:t>
            </a:r>
            <a:r>
              <a:rPr lang="ko-KR" altLang="en-US" sz="2400" i="1" dirty="0">
                <a:solidFill>
                  <a:srgbClr val="FFFF99"/>
                </a:solidFill>
              </a:rPr>
              <a:t> 구절을 그리스도의 재림에 대한 참조로 사용하였다 </a:t>
            </a:r>
            <a:r>
              <a:rPr lang="en-US" sz="2400" i="1" dirty="0">
                <a:solidFill>
                  <a:srgbClr val="FFFF99"/>
                </a:solidFill>
              </a:rPr>
              <a:t>(cf. 9:28).</a:t>
            </a:r>
          </a:p>
          <a:p>
            <a:r>
              <a:rPr lang="ko-KR" altLang="en-US" sz="2400" i="1" dirty="0">
                <a:solidFill>
                  <a:srgbClr val="FFFF99"/>
                </a:solidFill>
              </a:rPr>
              <a:t>그리스도의 재림이 확실하다는 </a:t>
            </a:r>
            <a:r>
              <a:rPr lang="ko-KR" altLang="en-US" sz="2400" i="1" dirty="0" err="1">
                <a:solidFill>
                  <a:srgbClr val="FFFF99"/>
                </a:solidFill>
              </a:rPr>
              <a:t>시각안에서</a:t>
            </a:r>
            <a:r>
              <a:rPr lang="ko-KR" altLang="en-US" sz="2400" i="1" dirty="0">
                <a:solidFill>
                  <a:srgbClr val="FFFF99"/>
                </a:solidFill>
              </a:rPr>
              <a:t> 저자는 </a:t>
            </a:r>
            <a:r>
              <a:rPr lang="ko-KR" altLang="en-US" sz="2400" i="1" dirty="0" err="1">
                <a:solidFill>
                  <a:srgbClr val="FFFF99"/>
                </a:solidFill>
              </a:rPr>
              <a:t>믿는자들이</a:t>
            </a:r>
            <a:r>
              <a:rPr lang="ko-KR" altLang="en-US" sz="2400" i="1" dirty="0">
                <a:solidFill>
                  <a:srgbClr val="FFFF99"/>
                </a:solidFill>
              </a:rPr>
              <a:t> 충성되게 있을 것과 담대하게 그들이 함께 인내할 것에 대해 권면하고 있다</a:t>
            </a:r>
            <a:r>
              <a:rPr lang="en-US" sz="2400" i="1" dirty="0">
                <a:solidFill>
                  <a:srgbClr val="FFFF9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295729"/>
            <a:ext cx="8458200" cy="1112838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구름같이 둘러싼 허다한 증인들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582615"/>
            <a:ext cx="9729538" cy="49796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지난 믿음의 영웅들이 인내하도록 힘차게 응원하고 있다</a:t>
            </a:r>
            <a:r>
              <a:rPr lang="en-US" sz="2800" b="1" dirty="0">
                <a:solidFill>
                  <a:srgbClr val="FFC000"/>
                </a:solidFill>
              </a:rPr>
              <a:t>!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반복되어지는 주제</a:t>
            </a:r>
            <a:r>
              <a:rPr lang="en-US" sz="2400" i="1" dirty="0">
                <a:solidFill>
                  <a:schemeClr val="bg1"/>
                </a:solidFill>
              </a:rPr>
              <a:t>:</a:t>
            </a:r>
          </a:p>
          <a:p>
            <a:pPr lvl="1">
              <a:defRPr/>
            </a:pP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믿음은 하나님이 약속하신 것을 하나님이 하실 것에 대한 확신이다</a:t>
            </a:r>
            <a:r>
              <a:rPr 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defRPr/>
            </a:pP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고대의 사람들은 그들의 생애에서 약속하신 것들을 받지 않았지만</a:t>
            </a:r>
            <a:r>
              <a:rPr lang="en-US" altLang="ko-KR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 모두 이 약속들이 그들이 도달할 가나안 땅과 이 생의 것을 뜻하는 것이 않음을 이해하였다</a:t>
            </a:r>
            <a:r>
              <a:rPr lang="en-US" altLang="ko-KR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생의 의로운 삶은 오실 약속을 바라며 산 것이다</a:t>
            </a:r>
            <a:r>
              <a:rPr 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독자들이 믿음의 조상들과 함께 이 길을 가는 자라면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예수 그리스도안의 소망을 굳게 붙어야만 한다</a:t>
            </a:r>
            <a:r>
              <a:rPr lang="en-US" altLang="ko-KR" sz="2400" i="1" dirty="0">
                <a:solidFill>
                  <a:schemeClr val="bg1"/>
                </a:solidFill>
              </a:rPr>
              <a:t>. </a:t>
            </a:r>
            <a:r>
              <a:rPr lang="ko-KR" altLang="en-US" sz="2400" i="1" dirty="0">
                <a:solidFill>
                  <a:schemeClr val="bg1"/>
                </a:solidFill>
              </a:rPr>
              <a:t>예수그리스도가 믿음의 조상들이 믿음으로 바라며 온 분이기 때문이다</a:t>
            </a:r>
            <a:r>
              <a:rPr lang="en-US" sz="2400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B766-950C-43A0-B3DE-F655683D4329}" type="slidenum">
              <a:rPr lang="en-US" altLang="en-US" smtClean="0"/>
              <a:pPr>
                <a:defRPr/>
              </a:pPr>
              <a:t>121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96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512A-B486-4692-B4D1-AD984BAE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큰 문맥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A4C4-84A4-48D0-98C7-9C8428E16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25053"/>
            <a:ext cx="10587867" cy="4094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대부분의 그리스도인들이 이 장을 문맥 안에서 보지 않지만 문맥은 중요하다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구름같이 둘러싼 허다한 증인들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의 모습은 독자들로 하여금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인내로 경주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하고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예수께 그들의 시선을 고정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하도록 격려하기 위해 의도되었다</a:t>
            </a:r>
            <a:r>
              <a:rPr lang="en-US" sz="2400" i="1" dirty="0">
                <a:solidFill>
                  <a:schemeClr val="tx1"/>
                </a:solidFill>
              </a:rPr>
              <a:t> (cf. 12:1-2).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믿음</a:t>
            </a:r>
            <a:r>
              <a:rPr lang="en-US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이라는 단어는</a:t>
            </a:r>
            <a:r>
              <a:rPr lang="en-US" sz="2400" i="1" dirty="0">
                <a:solidFill>
                  <a:schemeClr val="tx1"/>
                </a:solidFill>
              </a:rPr>
              <a:t>,11</a:t>
            </a:r>
            <a:r>
              <a:rPr lang="ko-KR" altLang="en-US" sz="2400" i="1" dirty="0">
                <a:solidFill>
                  <a:schemeClr val="tx1"/>
                </a:solidFill>
              </a:rPr>
              <a:t>장에 적어도 </a:t>
            </a:r>
            <a:r>
              <a:rPr lang="en-US" altLang="ko-KR" sz="2400" i="1" dirty="0">
                <a:solidFill>
                  <a:schemeClr val="tx1"/>
                </a:solidFill>
              </a:rPr>
              <a:t>24</a:t>
            </a:r>
            <a:r>
              <a:rPr lang="ko-KR" altLang="en-US" sz="2400" i="1" dirty="0">
                <a:solidFill>
                  <a:schemeClr val="tx1"/>
                </a:solidFill>
              </a:rPr>
              <a:t>번은 나타나는데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미래에 대한 확신이고 믿음은 믿는 자들의 세계관 전체의 밑바탕이 되어 성품을 만들어간다 </a:t>
            </a:r>
            <a:r>
              <a:rPr lang="en-US" sz="2400" i="1" dirty="0">
                <a:solidFill>
                  <a:schemeClr val="tx1"/>
                </a:solidFill>
              </a:rPr>
              <a:t>(11:3). 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믿음이 없이는 하나님을 기쁘시게 할 </a:t>
            </a:r>
            <a:r>
              <a:rPr lang="ko-KR" altLang="en-US" sz="2400" i="1" dirty="0" err="1">
                <a:solidFill>
                  <a:schemeClr val="tx1"/>
                </a:solidFill>
              </a:rPr>
              <a:t>수없다</a:t>
            </a:r>
            <a:r>
              <a:rPr lang="en-US" sz="2400" i="1" dirty="0">
                <a:solidFill>
                  <a:schemeClr val="tx1"/>
                </a:solidFill>
              </a:rPr>
              <a:t> (11:6).</a:t>
            </a:r>
          </a:p>
        </p:txBody>
      </p:sp>
    </p:spTree>
    <p:extLst>
      <p:ext uri="{BB962C8B-B14F-4D97-AF65-F5344CB8AC3E}">
        <p14:creationId xmlns:p14="http://schemas.microsoft.com/office/powerpoint/2010/main" val="29999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26EC-338E-47FC-9B72-E9D4602F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27715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하나님의 약속을 기다림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06D7-388C-47A9-8BFC-DE4E2D9E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203162"/>
            <a:ext cx="10828499" cy="565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고대의 믿음의 사람들은 그들의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생애동안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하나님의 약속을 최종적으로 받지 못했다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가나안 땅이 아브라함부터 모세 그리고 그 이후까지 지배하던 신학적인 풍경이므로 가나안은 실제의 약속의 땅에 가장 적합하였다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2200" b="1" dirty="0">
                <a:solidFill>
                  <a:schemeClr val="tx1"/>
                </a:solidFill>
              </a:rPr>
              <a:t>믿음의 조상들은 그들의 믿음의 궁극적인 목표가 가나안과 이생의 삶을 너머 있는 것이라고 동의했다</a:t>
            </a:r>
            <a:r>
              <a:rPr lang="en-US" sz="2200" b="1" dirty="0">
                <a:solidFill>
                  <a:schemeClr val="tx1"/>
                </a:solidFill>
              </a:rPr>
              <a:t> (11:9-10, 13-16, 26-27).</a:t>
            </a:r>
          </a:p>
          <a:p>
            <a:pPr lvl="1"/>
            <a:r>
              <a:rPr lang="ko-KR" altLang="en-US" sz="2200" b="1" dirty="0">
                <a:solidFill>
                  <a:schemeClr val="tx1"/>
                </a:solidFill>
              </a:rPr>
              <a:t>죽음을 뛰어넘은 소망이 이삭을 바치려 한 모습에서 분명하게 드러난다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아브라함은 하나님이 능히 이삭을 죽은 자 가운데서 다시 살리실 줄로 생각하였다 </a:t>
            </a:r>
            <a:r>
              <a:rPr lang="en-US" sz="2200" b="1" dirty="0">
                <a:solidFill>
                  <a:schemeClr val="tx1"/>
                </a:solidFill>
              </a:rPr>
              <a:t>(11:19). </a:t>
            </a:r>
            <a:r>
              <a:rPr lang="ko-KR" altLang="en-US" sz="2200" b="1" dirty="0">
                <a:solidFill>
                  <a:schemeClr val="tx1"/>
                </a:solidFill>
              </a:rPr>
              <a:t>그리고 고문을 받은 사람들도 더 나은 부활을 받을 것이라 생각했다</a:t>
            </a:r>
            <a:r>
              <a:rPr lang="en-US" sz="2200" b="1" dirty="0">
                <a:solidFill>
                  <a:schemeClr val="tx1"/>
                </a:solidFill>
              </a:rPr>
              <a:t> (11:35).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약속의 성취는 한 번의 역사</a:t>
            </a:r>
            <a:r>
              <a:rPr lang="en-US" altLang="ko-KR" sz="2400" i="1" dirty="0">
                <a:solidFill>
                  <a:schemeClr val="tx1"/>
                </a:solidFill>
              </a:rPr>
              <a:t>-</a:t>
            </a:r>
            <a:r>
              <a:rPr lang="ko-KR" altLang="en-US" sz="2400" i="1" dirty="0">
                <a:solidFill>
                  <a:schemeClr val="tx1"/>
                </a:solidFill>
              </a:rPr>
              <a:t>십자가와 예수님의 부활</a:t>
            </a:r>
            <a:r>
              <a:rPr lang="en-US" altLang="ko-KR" sz="2400" i="1" dirty="0">
                <a:solidFill>
                  <a:schemeClr val="tx1"/>
                </a:solidFill>
              </a:rPr>
              <a:t>-</a:t>
            </a:r>
            <a:r>
              <a:rPr lang="ko-KR" altLang="en-US" sz="2400" i="1" dirty="0">
                <a:solidFill>
                  <a:schemeClr val="tx1"/>
                </a:solidFill>
              </a:rPr>
              <a:t>로 인해 장래의 온전케 되어짐이 있고 하나님의 모든 백성을 함께 모으신다 </a:t>
            </a:r>
            <a:r>
              <a:rPr lang="en-US" sz="2400" i="1" dirty="0">
                <a:solidFill>
                  <a:schemeClr val="tx1"/>
                </a:solidFill>
              </a:rPr>
              <a:t>(11:39-40).</a:t>
            </a:r>
          </a:p>
        </p:txBody>
      </p:sp>
    </p:spTree>
    <p:extLst>
      <p:ext uri="{BB962C8B-B14F-4D97-AF65-F5344CB8AC3E}">
        <p14:creationId xmlns:p14="http://schemas.microsoft.com/office/powerpoint/2010/main" val="2437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90DD-4B29-4270-870E-2AA4A002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1579"/>
            <a:ext cx="10539741" cy="1419725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현재의 삶은 성취될 약속을 바라며 사는 삶이다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AD7C-D107-4006-9A4B-32732652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21304"/>
            <a:ext cx="10347235" cy="399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고대의 사람들은 이러한 믿음의 삶을 거룩한 경외함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(11:7),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순종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(11:8),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가능케하심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(11:11),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과격한 희생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(11:17-19),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장래를 바라봄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(11:20-22),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용기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(11:23),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경건한 선택들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(11:24-26)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불굴의 의지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(11:32-35)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안에서 살아갔다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그들은 승리</a:t>
            </a:r>
            <a:r>
              <a:rPr lang="en-US" sz="2400" i="1" dirty="0">
                <a:solidFill>
                  <a:schemeClr val="tx1"/>
                </a:solidFill>
              </a:rPr>
              <a:t> (11:33-35a)</a:t>
            </a:r>
            <a:r>
              <a:rPr lang="ko-KR" altLang="en-US" sz="2400" i="1" dirty="0">
                <a:solidFill>
                  <a:schemeClr val="tx1"/>
                </a:solidFill>
              </a:rPr>
              <a:t>와 물리침</a:t>
            </a:r>
            <a:r>
              <a:rPr lang="en-US" sz="2400" i="1" dirty="0">
                <a:solidFill>
                  <a:schemeClr val="tx1"/>
                </a:solidFill>
              </a:rPr>
              <a:t> (11:35b-38)</a:t>
            </a:r>
            <a:r>
              <a:rPr lang="ko-KR" altLang="en-US" sz="2400" i="1" dirty="0">
                <a:solidFill>
                  <a:schemeClr val="tx1"/>
                </a:solidFill>
              </a:rPr>
              <a:t>을 둘다 경험하였고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모두는 흔들리지 않는 믿음을 가지고 있었다</a:t>
            </a:r>
            <a:r>
              <a:rPr lang="en-US" sz="2400" i="1" dirty="0">
                <a:solidFill>
                  <a:schemeClr val="tx1"/>
                </a:solidFill>
              </a:rPr>
              <a:t> (11:39)!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메시아적 약속들이 그들을 붙드셨고 그들이 믿음으로 고대하던 그 분이 그리스도이시다</a:t>
            </a:r>
            <a:r>
              <a:rPr lang="en-US" sz="2400" i="1" dirty="0">
                <a:solidFill>
                  <a:schemeClr val="tx1"/>
                </a:solidFill>
              </a:rPr>
              <a:t> (11:9-11, 13-16, 26-28).</a:t>
            </a:r>
          </a:p>
        </p:txBody>
      </p:sp>
    </p:spTree>
    <p:extLst>
      <p:ext uri="{BB962C8B-B14F-4D97-AF65-F5344CB8AC3E}">
        <p14:creationId xmlns:p14="http://schemas.microsoft.com/office/powerpoint/2010/main" val="29313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6461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다섯 번째 경고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B0604020202020204" pitchFamily="34" charset="0"/>
                <a:cs typeface="Arial Rounded MT Bold" panose="020B0604020202020204" pitchFamily="34" charset="0"/>
              </a:rPr>
              <a:t>(12:1-29)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199" y="1371600"/>
            <a:ext cx="9589477" cy="53281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믿음 안에서 죽은 조상들은 그리스도를 믿는 이 시대의 사람들에게 영적인 조상들이다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그들은 구름같이 허다한 증인들로 </a:t>
            </a:r>
            <a:r>
              <a:rPr lang="ko-KR" altLang="en-US" sz="2400" i="1" dirty="0" err="1">
                <a:solidFill>
                  <a:schemeClr val="tx1"/>
                </a:solidFill>
              </a:rPr>
              <a:t>경주자들이</a:t>
            </a:r>
            <a:r>
              <a:rPr lang="ko-KR" altLang="en-US" sz="2400" i="1" dirty="0">
                <a:solidFill>
                  <a:schemeClr val="tx1"/>
                </a:solidFill>
              </a:rPr>
              <a:t> 이 경주를 잘 마칠 수 있도록 응원한다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박해가 아직 순교를 낳지 않았으므로</a:t>
            </a:r>
            <a:r>
              <a:rPr lang="en-US" altLang="ko-KR" sz="2400" i="1" dirty="0">
                <a:solidFill>
                  <a:schemeClr val="tx1"/>
                </a:solidFill>
              </a:rPr>
              <a:t>; </a:t>
            </a:r>
            <a:r>
              <a:rPr lang="ko-KR" altLang="en-US" sz="2400" i="1" dirty="0">
                <a:solidFill>
                  <a:schemeClr val="tx1"/>
                </a:solidFill>
              </a:rPr>
              <a:t>겪는 힘듦은 경건한 훈련의 모양인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그리스도인들에게 특권으로 주어지는 장소로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시내산과 </a:t>
            </a:r>
            <a:r>
              <a:rPr lang="ko-KR" altLang="en-US" sz="2400" i="1" dirty="0" err="1">
                <a:solidFill>
                  <a:schemeClr val="tx1"/>
                </a:solidFill>
              </a:rPr>
              <a:t>시온산이</a:t>
            </a:r>
            <a:r>
              <a:rPr lang="ko-KR" altLang="en-US" sz="2400" i="1" dirty="0">
                <a:solidFill>
                  <a:schemeClr val="tx1"/>
                </a:solidFill>
              </a:rPr>
              <a:t> 있는데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둘의 차이점은 법과 약속이다</a:t>
            </a:r>
            <a:r>
              <a:rPr lang="en-US" altLang="ko-KR" sz="2400" i="1" dirty="0">
                <a:solidFill>
                  <a:schemeClr val="tx1"/>
                </a:solidFill>
              </a:rPr>
              <a:t> — </a:t>
            </a:r>
            <a:r>
              <a:rPr lang="ko-KR" altLang="en-US" sz="2400" i="1" dirty="0">
                <a:solidFill>
                  <a:schemeClr val="tx1"/>
                </a:solidFill>
              </a:rPr>
              <a:t>그들이 </a:t>
            </a:r>
            <a:r>
              <a:rPr lang="ko-KR" altLang="en-US" sz="2400" i="1" dirty="0" err="1">
                <a:solidFill>
                  <a:schemeClr val="tx1"/>
                </a:solidFill>
              </a:rPr>
              <a:t>시온산을</a:t>
            </a:r>
            <a:r>
              <a:rPr lang="ko-KR" altLang="en-US" sz="2400" i="1" dirty="0">
                <a:solidFill>
                  <a:schemeClr val="tx1"/>
                </a:solidFill>
              </a:rPr>
              <a:t> 거절하고 </a:t>
            </a:r>
            <a:r>
              <a:rPr lang="ko-KR" altLang="en-US" sz="2400" i="1" dirty="0" err="1">
                <a:solidFill>
                  <a:schemeClr val="tx1"/>
                </a:solidFill>
              </a:rPr>
              <a:t>시내산으로</a:t>
            </a:r>
            <a:r>
              <a:rPr lang="ko-KR" altLang="en-US" sz="2400" i="1" dirty="0">
                <a:solidFill>
                  <a:schemeClr val="tx1"/>
                </a:solidFill>
              </a:rPr>
              <a:t> 가면  </a:t>
            </a:r>
            <a:r>
              <a:rPr lang="ko-KR" altLang="en-US" sz="2400" i="1" dirty="0" err="1">
                <a:solidFill>
                  <a:schemeClr val="tx1"/>
                </a:solidFill>
              </a:rPr>
              <a:t>않되는</a:t>
            </a:r>
            <a:r>
              <a:rPr lang="ko-KR" altLang="en-US" sz="2400" i="1" dirty="0">
                <a:solidFill>
                  <a:schemeClr val="tx1"/>
                </a:solidFill>
              </a:rPr>
              <a:t>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56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E2B-BEC5-4FD7-9FBB-FA38257E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달리는 경주에 대한 비유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314E-82C5-4695-9FA7-17BC6EEE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174789"/>
            <a:ext cx="10559251" cy="4226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저자는 독자들이 그리스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로마의 경기들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바울이 다른 곳에서 언급했던 것처럼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대해 잘 알고 있다는 것을 감안하며 달리는 경주의 모습을 묘사하고 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 </a:t>
            </a:r>
            <a:r>
              <a:rPr lang="ko-KR" altLang="en-US" sz="2400" i="1" dirty="0" err="1">
                <a:solidFill>
                  <a:schemeClr val="tx1"/>
                </a:solidFill>
              </a:rPr>
              <a:t>경기안에</a:t>
            </a:r>
            <a:r>
              <a:rPr lang="ko-KR" altLang="en-US" sz="2400" i="1" dirty="0">
                <a:solidFill>
                  <a:schemeClr val="tx1"/>
                </a:solidFill>
              </a:rPr>
              <a:t> 주자들과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벗은 몸으로 달렸다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같이 그리스도인들은 모든 거추장스러운 것들을 제하고 그들의 시선을 목표점인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예수께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고정하여야 하는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그리스도는 인내의 본이 되시고 그분은 믿음의 창시자이자 완성자가 되신다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믿음 안에서 죽은 조상들은 그 경주를 마쳤고 결승선에 서서 아직 달리는 자들을 응원하고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8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FEC95-72FC-40B1-BE82-1374007FF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" t="30920"/>
          <a:stretch/>
        </p:blipFill>
        <p:spPr>
          <a:xfrm>
            <a:off x="-24714" y="-5543"/>
            <a:ext cx="12216713" cy="5300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765AE-7BD1-4F5A-8CB9-CDD6889CFFF2}"/>
              </a:ext>
            </a:extLst>
          </p:cNvPr>
          <p:cNvSpPr txBox="1"/>
          <p:nvPr/>
        </p:nvSpPr>
        <p:spPr>
          <a:xfrm>
            <a:off x="395416" y="4648166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Ca. 530 BC</a:t>
            </a:r>
          </a:p>
          <a:p>
            <a:r>
              <a:rPr lang="en-US" dirty="0"/>
              <a:t>Metropolitan Museum of Art, New York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399B6-C2C1-4CE2-A1DB-F3C166300AD2}"/>
              </a:ext>
            </a:extLst>
          </p:cNvPr>
          <p:cNvSpPr txBox="1"/>
          <p:nvPr/>
        </p:nvSpPr>
        <p:spPr>
          <a:xfrm>
            <a:off x="395416" y="5560541"/>
            <a:ext cx="1120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고대 경주는 </a:t>
            </a:r>
            <a:r>
              <a:rPr lang="en-US" sz="2400" i="1" dirty="0">
                <a:solidFill>
                  <a:schemeClr val="bg1"/>
                </a:solidFill>
              </a:rPr>
              <a:t>stadia</a:t>
            </a:r>
            <a:r>
              <a:rPr lang="en-US" sz="2400" dirty="0">
                <a:solidFill>
                  <a:schemeClr val="bg1"/>
                </a:solidFill>
              </a:rPr>
              <a:t> ( a </a:t>
            </a:r>
            <a:r>
              <a:rPr lang="en-US" sz="2400" i="1" dirty="0" err="1">
                <a:solidFill>
                  <a:schemeClr val="bg1"/>
                </a:solidFill>
              </a:rPr>
              <a:t>stadion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= 185 yards)</a:t>
            </a:r>
            <a:r>
              <a:rPr lang="ko-KR" altLang="en-US" sz="2400" dirty="0">
                <a:solidFill>
                  <a:schemeClr val="bg1"/>
                </a:solidFill>
              </a:rPr>
              <a:t>로 거리가 정해졌는데</a:t>
            </a:r>
            <a:r>
              <a:rPr lang="en-US" sz="2400" dirty="0">
                <a:solidFill>
                  <a:schemeClr val="bg1"/>
                </a:solidFill>
              </a:rPr>
              <a:t>, 1 </a:t>
            </a:r>
            <a:r>
              <a:rPr lang="en-US" sz="2400" i="1" dirty="0" err="1">
                <a:solidFill>
                  <a:schemeClr val="bg1"/>
                </a:solidFill>
              </a:rPr>
              <a:t>stadion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에서부터 </a:t>
            </a:r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stadia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그리고 더 길게는 마라톤까지 정해졌다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4832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4454-475B-4840-B32F-726A4DC8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박해받는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독자들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C0C5D-42F8-44F3-9EFD-A5152DF7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51222"/>
            <a:ext cx="10686526" cy="4441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저자는 그의 독자들의 어려움을 잘 알고 있고 그들이 아직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피흘림의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순교로 이어지지 않았음을 알고 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몇몇은 감옥에 갇혔다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cf. 13:3).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잠언 </a:t>
            </a:r>
            <a:r>
              <a:rPr lang="en-US" altLang="ko-KR" sz="2400" i="1" dirty="0">
                <a:solidFill>
                  <a:schemeClr val="tx1"/>
                </a:solidFill>
              </a:rPr>
              <a:t>3:11-12</a:t>
            </a:r>
            <a:r>
              <a:rPr lang="ko-KR" altLang="en-US" sz="2400" i="1" dirty="0">
                <a:solidFill>
                  <a:schemeClr val="tx1"/>
                </a:solidFill>
              </a:rPr>
              <a:t>을 인용하여 그들에게  징계와 사랑의 관계에 대해 기억하라고 격려한다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고난은 하나님이 그의 백성을 징계하시고 훈련하시는 방법으로 아들은 장래의 영광을 위해 훈련을 받는 것임을 얘기한다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여전히 하나님의 징계는 항상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우리의 좋음을 위한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것이다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그렇기에 그리스도인들은 스스로를 더 무너뜨리는 것이 아닌 연약한 자들을 치유케 하는 것까지 </a:t>
            </a:r>
            <a:r>
              <a:rPr lang="ko-KR" altLang="en-US" sz="2400" i="1" dirty="0" err="1">
                <a:solidFill>
                  <a:schemeClr val="tx1"/>
                </a:solidFill>
              </a:rPr>
              <a:t>힘써야한다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잠</a:t>
            </a:r>
            <a:r>
              <a:rPr lang="en-US" sz="2400" i="1" dirty="0">
                <a:solidFill>
                  <a:schemeClr val="tx1"/>
                </a:solidFill>
              </a:rPr>
              <a:t> 4:26; </a:t>
            </a:r>
            <a:r>
              <a:rPr lang="ko-KR" altLang="en-US" sz="2400" i="1" dirty="0">
                <a:solidFill>
                  <a:schemeClr val="tx1"/>
                </a:solidFill>
              </a:rPr>
              <a:t>사</a:t>
            </a:r>
            <a:r>
              <a:rPr lang="en-US" sz="2400" i="1" dirty="0">
                <a:solidFill>
                  <a:schemeClr val="tx1"/>
                </a:solidFill>
              </a:rPr>
              <a:t> 35:3).</a:t>
            </a:r>
          </a:p>
        </p:txBody>
      </p:sp>
    </p:spTree>
    <p:extLst>
      <p:ext uri="{BB962C8B-B14F-4D97-AF65-F5344CB8AC3E}">
        <p14:creationId xmlns:p14="http://schemas.microsoft.com/office/powerpoint/2010/main" val="7588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4A77-82C4-4ACB-B407-088CDAC7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21949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이르지 못하지 말라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844C-9DF3-406B-A437-BD8F2744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25362"/>
            <a:ext cx="10139122" cy="389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도덕적인 경고들을 짧게 나열하며 다시 한번 저자는 돌아서는 자들에 대해 마지막 경고로 이어간다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믿는 자들은 화평함과 거룩함을 </a:t>
            </a:r>
            <a:r>
              <a:rPr lang="ko-KR" altLang="en-US" sz="2400" i="1" dirty="0" err="1">
                <a:solidFill>
                  <a:schemeClr val="tx1"/>
                </a:solidFill>
              </a:rPr>
              <a:t>따라가야한다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은혜에 이르지 못하지 않도록 힘써야 하고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쓴 뿌리의 태도나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음행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장자의 명분을 판 에서와 같은 세상의 악행들 위에 </a:t>
            </a:r>
            <a:r>
              <a:rPr lang="ko-KR" altLang="en-US" sz="2400" i="1" dirty="0" err="1">
                <a:solidFill>
                  <a:schemeClr val="tx1"/>
                </a:solidFill>
              </a:rPr>
              <a:t>살아가야한다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창</a:t>
            </a:r>
            <a:r>
              <a:rPr lang="en-US" sz="2400" i="1" dirty="0">
                <a:solidFill>
                  <a:schemeClr val="tx1"/>
                </a:solidFill>
              </a:rPr>
              <a:t> 25:29-34; 27).</a:t>
            </a:r>
          </a:p>
        </p:txBody>
      </p:sp>
    </p:spTree>
    <p:extLst>
      <p:ext uri="{BB962C8B-B14F-4D97-AF65-F5344CB8AC3E}">
        <p14:creationId xmlns:p14="http://schemas.microsoft.com/office/powerpoint/2010/main" val="687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046" y="1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ko-KR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구조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76400" y="792164"/>
            <a:ext cx="5818682" cy="5473725"/>
          </a:xfr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그리스도의 우월성</a:t>
            </a:r>
            <a:endParaRPr lang="en-U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선지자들을 통하여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(1:1-3)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천사보다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(1:4-14)</a:t>
            </a:r>
          </a:p>
          <a:p>
            <a:pPr lvl="1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첫 번째 경고</a:t>
            </a:r>
            <a:r>
              <a:rPr 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 (2:1-4)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그리스도의 낮아지심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(2:5-18)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ko-KR" altLang="en-US" sz="24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토라를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받은 모세보다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(3:1-6)</a:t>
            </a:r>
          </a:p>
          <a:p>
            <a:pPr lvl="1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두 번째 경고 </a:t>
            </a:r>
            <a:r>
              <a:rPr 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(3:7-19)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그들을 약속의 땅으로 인도한 </a:t>
            </a:r>
            <a:r>
              <a:rPr lang="ko-KR" altLang="en-US" sz="24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여호수아보다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(4:1-13)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ko-KR" altLang="en-US" sz="24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아론과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 제사장의 계통 보다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 (4:14—7:28)</a:t>
            </a:r>
          </a:p>
          <a:p>
            <a:pPr lvl="1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세 번째 경고</a:t>
            </a:r>
            <a:r>
              <a:rPr 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 (5:11—6:12)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새 언약의 대 제사장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(8)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손으로 지은 성전에서의 예배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(9:1-10)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오래된 언약을 대체하신 그리스도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(9:11-28)</a:t>
            </a:r>
          </a:p>
          <a:p>
            <a:pPr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그리스도의 영원한 제사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(10:1-18)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96200" y="795338"/>
            <a:ext cx="2811905" cy="5033546"/>
          </a:xfr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견고함을 향한 권고</a:t>
            </a:r>
            <a:endParaRPr lang="en-U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소망을 붙들고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(10:19-25)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네 번째 경고</a:t>
            </a:r>
            <a:r>
              <a:rPr 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 (10:26-39)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구름같이 둘러싼 허다한 증인들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(11)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다섯 번째 경고</a:t>
            </a:r>
            <a:r>
              <a:rPr lang="en-US" sz="2000" b="1" i="1" dirty="0">
                <a:solidFill>
                  <a:srgbClr val="FFFF66"/>
                </a:solidFill>
                <a:latin typeface="Arial Narrow" panose="020B0606020202030204" pitchFamily="34" charset="0"/>
              </a:rPr>
              <a:t> (12)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ko-KR" alt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순례자의 삶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(13)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704716" y="559872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solemn warning</a:t>
            </a:r>
          </a:p>
        </p:txBody>
      </p:sp>
    </p:spTree>
    <p:extLst>
      <p:ext uri="{BB962C8B-B14F-4D97-AF65-F5344CB8AC3E}">
        <p14:creationId xmlns:p14="http://schemas.microsoft.com/office/powerpoint/2010/main" val="39211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F09D-623C-4000-8367-FF7D85C9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4705"/>
            <a:ext cx="9878917" cy="1655805"/>
          </a:xfrm>
        </p:spPr>
        <p:txBody>
          <a:bodyPr/>
          <a:lstStyle/>
          <a:p>
            <a:pPr algn="ctr"/>
            <a:r>
              <a:rPr lang="ko-KR" alt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시내산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과 </a:t>
            </a:r>
            <a:r>
              <a:rPr lang="ko-KR" alt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시온산</a:t>
            </a:r>
            <a:b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고대의 거룩한 산들을 비유로 사용하며 저자는 옛 언약과 새 언약을 대조하고 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80D22-4E6B-40A2-A33E-A047BC46C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120" y="1722386"/>
            <a:ext cx="4825157" cy="576262"/>
          </a:xfrm>
        </p:spPr>
        <p:txBody>
          <a:bodyPr/>
          <a:lstStyle/>
          <a:p>
            <a:r>
              <a:rPr lang="ko-KR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시내산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5D20C-0175-4C82-915D-963A1EE9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120" y="2298648"/>
            <a:ext cx="5788992" cy="42998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시내산</a:t>
            </a:r>
            <a:r>
              <a:rPr lang="en-US" altLang="ko-K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모세와 토라는 옛 형식을 대표하는데 함께 간다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옛 형식에서는 아무도 산 가까이 갈 수 없었다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출</a:t>
            </a:r>
            <a:r>
              <a:rPr lang="en-US" sz="2400" i="1" dirty="0">
                <a:solidFill>
                  <a:schemeClr val="tx1"/>
                </a:solidFill>
              </a:rPr>
              <a:t> 19:9-24).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모세 자신도 죄가 있는 백성들을 향한 하나님의 불과 같은 </a:t>
            </a:r>
            <a:r>
              <a:rPr lang="ko-KR" altLang="en-US" sz="2400" i="1" dirty="0" err="1">
                <a:solidFill>
                  <a:schemeClr val="tx1"/>
                </a:solidFill>
              </a:rPr>
              <a:t>임재로</a:t>
            </a:r>
            <a:r>
              <a:rPr lang="ko-KR" altLang="en-US" sz="2400" i="1" dirty="0">
                <a:solidFill>
                  <a:schemeClr val="tx1"/>
                </a:solidFill>
              </a:rPr>
              <a:t> 인한 위험에 무서워 떨었다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신</a:t>
            </a:r>
            <a:r>
              <a:rPr lang="en-US" sz="2400" i="1" dirty="0">
                <a:solidFill>
                  <a:schemeClr val="tx1"/>
                </a:solidFill>
              </a:rPr>
              <a:t> 9:18-21).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두려움과 거리감이 두드러지는 특정들이다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A4AFEA-E73A-414F-A843-9A8D3FED2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4" y="1664380"/>
            <a:ext cx="4825157" cy="676144"/>
          </a:xfrm>
        </p:spPr>
        <p:txBody>
          <a:bodyPr/>
          <a:lstStyle/>
          <a:p>
            <a:r>
              <a:rPr lang="ko-KR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시온산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5B09A5-BAB1-4B08-B196-4D22EA2C7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3" y="2298648"/>
            <a:ext cx="5788991" cy="42998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시온산</a:t>
            </a:r>
            <a:r>
              <a:rPr lang="en-US" altLang="ko-K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다윗과 메시아적 약속들은 새 형식을 대표하는데 </a:t>
            </a:r>
            <a:r>
              <a:rPr lang="ko-KR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함께간다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새로운 형식에서는 모두가 가까이 오도록 초대되었다</a:t>
            </a:r>
            <a:r>
              <a:rPr lang="en-US" sz="2400" i="1" dirty="0">
                <a:solidFill>
                  <a:schemeClr val="tx1"/>
                </a:solidFill>
              </a:rPr>
              <a:t> (cf. 4:14-16; 10:19-22).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시온산과 다윗의 위대한 아들은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 아들이 피가 용서를 말하는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아브라함이 바라보았든 그 도성으로 우리를 데려간다</a:t>
            </a:r>
            <a:r>
              <a:rPr lang="en-US" sz="2400" i="1" dirty="0">
                <a:solidFill>
                  <a:schemeClr val="tx1"/>
                </a:solidFill>
              </a:rPr>
              <a:t> (cf. 11:10)!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의로움과 기쁨이 두드러지는 특징들이다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50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  <p:bldP spid="6" grpId="0" build="p"/>
      <p:bldP spid="7" grpId="0" uiExpand="1" build="p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EA7E-1680-47DA-BA0E-7733C114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1072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마지막 경고의 최고점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10E3-310E-4968-848D-CAFE0CA9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123657"/>
            <a:ext cx="10777967" cy="542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만일 영적인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시온산이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저자가 주장했던 진정한 곳이라면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거절한다는 것은 위험 할만큼 어리석은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시내산에</a:t>
            </a:r>
            <a:r>
              <a:rPr lang="ko-KR" altLang="en-US" sz="2400" i="1" dirty="0">
                <a:solidFill>
                  <a:schemeClr val="tx1"/>
                </a:solidFill>
              </a:rPr>
              <a:t> 말씀하신 동일한 하나님이 이제는 아들을 통해 말씀하시고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믿는 자들에게 영적인 </a:t>
            </a:r>
            <a:r>
              <a:rPr lang="ko-KR" altLang="en-US" sz="2400" i="1" dirty="0" err="1">
                <a:solidFill>
                  <a:schemeClr val="tx1"/>
                </a:solidFill>
              </a:rPr>
              <a:t>시온산으르</a:t>
            </a:r>
            <a:r>
              <a:rPr lang="ko-KR" altLang="en-US" sz="2400" i="1" dirty="0">
                <a:solidFill>
                  <a:schemeClr val="tx1"/>
                </a:solidFill>
              </a:rPr>
              <a:t> 올 수 있도록 길을 열어 주신다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2200" b="1" dirty="0">
                <a:solidFill>
                  <a:schemeClr val="tx1"/>
                </a:solidFill>
              </a:rPr>
              <a:t>현재 진행형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lalou?nta</a:t>
            </a:r>
            <a:r>
              <a:rPr lang="en-US" sz="2400" b="1" dirty="0">
                <a:solidFill>
                  <a:schemeClr val="tx1"/>
                </a:solidFill>
                <a:latin typeface="Greekth" panose="02020803070505020304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(= “</a:t>
            </a:r>
            <a:r>
              <a:rPr lang="ko-KR" altLang="en-US" sz="2200" b="1" dirty="0">
                <a:solidFill>
                  <a:schemeClr val="tx1"/>
                </a:solidFill>
              </a:rPr>
              <a:t>말씀하고 계신다</a:t>
            </a:r>
            <a:r>
              <a:rPr lang="en-US" sz="2200" b="1" dirty="0">
                <a:solidFill>
                  <a:schemeClr val="tx1"/>
                </a:solidFill>
              </a:rPr>
              <a:t>”)</a:t>
            </a:r>
            <a:r>
              <a:rPr lang="ko-KR" altLang="en-US" sz="2200" b="1" dirty="0">
                <a:solidFill>
                  <a:schemeClr val="tx1"/>
                </a:solidFill>
              </a:rPr>
              <a:t>가 중요한 이유는 이전에는 선지자들을 통하여 말씀하신 하나님이 이제는 아들을 통하여 말씀하시고 있기 때문이다</a:t>
            </a:r>
            <a:r>
              <a:rPr lang="en-US" sz="2200" b="1" dirty="0">
                <a:solidFill>
                  <a:schemeClr val="tx1"/>
                </a:solidFill>
              </a:rPr>
              <a:t> (cf. 1:1-2).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다시 한번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저자는 </a:t>
            </a:r>
            <a:r>
              <a:rPr lang="ko-KR" altLang="en-US" sz="2400" i="1" dirty="0" err="1">
                <a:solidFill>
                  <a:schemeClr val="tx1"/>
                </a:solidFill>
              </a:rPr>
              <a:t>포르티오리</a:t>
            </a:r>
            <a:r>
              <a:rPr lang="ko-KR" altLang="en-US" sz="2400" i="1" dirty="0">
                <a:solidFill>
                  <a:schemeClr val="tx1"/>
                </a:solidFill>
              </a:rPr>
              <a:t> 논쟁을 사용하고 있다</a:t>
            </a:r>
            <a:r>
              <a:rPr lang="en-US" altLang="ko-KR" sz="2400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만일 옛 언약을 거역했던 자들이 하나님께 심판을 받았다면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새 언약을 받은 자들은 그 심판을 면하기가 어려울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하늘과 땅이 진동할 것이고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학</a:t>
            </a:r>
            <a:r>
              <a:rPr lang="en-US" sz="2400" i="1" dirty="0">
                <a:solidFill>
                  <a:schemeClr val="tx1"/>
                </a:solidFill>
              </a:rPr>
              <a:t> 2:6)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그리스도의 나라만이 거룩하신 하나님의 소멸하는 불에서 살아남을 것이다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신</a:t>
            </a:r>
            <a:r>
              <a:rPr lang="en-US" sz="2400" i="1" dirty="0">
                <a:solidFill>
                  <a:schemeClr val="tx1"/>
                </a:solidFill>
              </a:rPr>
              <a:t> 4:24).</a:t>
            </a:r>
          </a:p>
        </p:txBody>
      </p:sp>
    </p:spTree>
    <p:extLst>
      <p:ext uri="{BB962C8B-B14F-4D97-AF65-F5344CB8AC3E}">
        <p14:creationId xmlns:p14="http://schemas.microsoft.com/office/powerpoint/2010/main" val="32571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4800" b="1" dirty="0">
                <a:solidFill>
                  <a:srgbClr val="FFC000"/>
                </a:solidFill>
              </a:rPr>
              <a:t>구원을 잃을 수 있는가</a:t>
            </a:r>
            <a:r>
              <a:rPr lang="en-US" sz="48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2584937"/>
            <a:ext cx="11324491" cy="3903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히브리서의 다섯 개의 경고들은 믿는 자가 그의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그녀의 구원을 잃을 수 있는지에 대한 질문을 야기한다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분명하게 히브리서의 저자는 그리스도의 공동체의 일부였던 어떤 자들이 그리스도의 믿음으로부터 돌아설 수 있다는 것에 대해 생각하게 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이러므로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이러한 경고들은 오랜 시간을 걸쳐서 하나님의 주권적인 통치하심과 사람의 자유에 대해 해석적인 논쟁이 되어왔다</a:t>
            </a:r>
            <a:r>
              <a:rPr lang="en-US" sz="2400" i="1" dirty="0">
                <a:solidFill>
                  <a:schemeClr val="tx1"/>
                </a:solidFill>
              </a:rPr>
              <a:t> (i.e., </a:t>
            </a:r>
            <a:r>
              <a:rPr lang="ko-KR" altLang="en-US" sz="2400" i="1" dirty="0">
                <a:solidFill>
                  <a:schemeClr val="tx1"/>
                </a:solidFill>
              </a:rPr>
              <a:t>칼빈주의 와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아르미니우스주의</a:t>
            </a:r>
            <a:r>
              <a:rPr lang="en-US" sz="2400" i="1" dirty="0">
                <a:solidFill>
                  <a:schemeClr val="tx1"/>
                </a:solidFill>
              </a:rPr>
              <a:t>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더 큰 질문은 </a:t>
            </a:r>
            <a:r>
              <a:rPr lang="ko-KR" altLang="en-US" sz="2400" i="1" u="sng" dirty="0">
                <a:solidFill>
                  <a:schemeClr val="tx1"/>
                </a:solidFill>
              </a:rPr>
              <a:t>타락한 자들이 가진 믿음이 참된 것인지 아님 가짜 믿음인가</a:t>
            </a:r>
            <a:r>
              <a:rPr lang="ko-KR" altLang="en-US" sz="2400" i="1" dirty="0">
                <a:solidFill>
                  <a:schemeClr val="tx1"/>
                </a:solidFill>
              </a:rPr>
              <a:t> 이다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994" y="973668"/>
            <a:ext cx="8761413" cy="706964"/>
          </a:xfrm>
        </p:spPr>
        <p:txBody>
          <a:bodyPr/>
          <a:lstStyle/>
          <a:p>
            <a:pPr algn="ctr"/>
            <a:r>
              <a:rPr lang="ko-KR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가지 대답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66" y="2603500"/>
            <a:ext cx="5451231" cy="376213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칼빈주의</a:t>
            </a:r>
            <a:r>
              <a:rPr lang="ko-K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대답은 가짜 믿음이라고 말할 수 있다는 것이고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믿음의 겉모양을 가졌지만 참되지 않았다는 것이다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참된 그리스도인들이 은혜로부터 타락할 수 있다는 관점이 통과된다는 것은 은혜 자체를 무효화 하고 구원을 사람의 노력으로 얻어지는 결과라고 만드는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인내는 오직 하나님의 통치에 달려있는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052" y="2603499"/>
            <a:ext cx="5397134" cy="3762131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아르미니우스주의</a:t>
            </a:r>
            <a:r>
              <a:rPr lang="ko-K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대답은 참된 그리스도인들이 배교할 가능성을 보여주고 있다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 관점에서는 하나님의 은혜는 그 </a:t>
            </a:r>
            <a:r>
              <a:rPr lang="ko-KR" altLang="en-US" sz="2400" i="1" dirty="0" err="1">
                <a:solidFill>
                  <a:schemeClr val="tx1"/>
                </a:solidFill>
              </a:rPr>
              <a:t>은혜안에</a:t>
            </a:r>
            <a:r>
              <a:rPr lang="ko-KR" altLang="en-US" sz="2400" i="1" dirty="0">
                <a:solidFill>
                  <a:schemeClr val="tx1"/>
                </a:solidFill>
              </a:rPr>
              <a:t> 머물고 싶어하는 자들은 머물게 할 것이지만 또한 하나님의 은혜를 사람이 거절할 수 있는 것이 가능하다는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하나님은 통치자 이시지만 사람에게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아니오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라고 할 자유를 주시기 위해 스스로를 제한하시는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4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30" y="1063416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순례자로 사는 것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7" y="2216638"/>
            <a:ext cx="9947862" cy="413140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저자는 그가 이미 언급한 실질적은 충고들을 담아 권고하며 끝을 맺고 있다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사랑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접대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갇힌 자들을 돌보는 것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성적 순결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자족함과 신뢰가 경작 되어져야만 한다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 err="1">
                <a:solidFill>
                  <a:schemeClr val="bg1"/>
                </a:solidFill>
              </a:rPr>
              <a:t>믿는자들은</a:t>
            </a:r>
            <a:r>
              <a:rPr lang="ko-KR" altLang="en-US" sz="2400" i="1" dirty="0">
                <a:solidFill>
                  <a:schemeClr val="bg1"/>
                </a:solidFill>
              </a:rPr>
              <a:t> 하나님의 리더들을 존중하고 </a:t>
            </a:r>
            <a:r>
              <a:rPr lang="ko-KR" altLang="en-US" sz="2400" i="1" dirty="0" err="1">
                <a:solidFill>
                  <a:schemeClr val="bg1"/>
                </a:solidFill>
              </a:rPr>
              <a:t>본받아야한다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그들은 어두움으로 </a:t>
            </a:r>
            <a:r>
              <a:rPr lang="ko-KR" altLang="en-US" sz="2400" i="1" dirty="0" err="1">
                <a:solidFill>
                  <a:schemeClr val="bg1"/>
                </a:solidFill>
              </a:rPr>
              <a:t>부터</a:t>
            </a:r>
            <a:r>
              <a:rPr lang="ko-KR" altLang="en-US" sz="2400" i="1" dirty="0">
                <a:solidFill>
                  <a:schemeClr val="bg1"/>
                </a:solidFill>
              </a:rPr>
              <a:t> 자신들을 보호해야 한다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마지막으로 예수님의 죽음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영문 밖으로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는 그리스도인들도 유대주의의 전통 밖으로 떠날 것에 대해 외치고 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편지는 축복과 기도로 끝이 난다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D1B7-A640-4FB7-B329-0CE139C171BD}" type="slidenum">
              <a:rPr lang="en-US" altLang="en-US" smtClean="0"/>
              <a:pPr>
                <a:defRPr/>
              </a:pPr>
              <a:t>134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74D2-DB87-41E2-A8A7-B50264C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73668"/>
            <a:ext cx="8864807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자선과 보살핌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96D68-FE23-478C-B3C4-31FB20F38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20240"/>
            <a:ext cx="1059508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여러가지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도덕적이고 실용적인 충고들로 마무리 하는 것은 의심의 여지 없이 그의 독자들의 현 상황들을 적절하게 배려한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이타적인 사랑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 err="1">
                <a:solidFill>
                  <a:schemeClr val="tx1"/>
                </a:solidFill>
              </a:rPr>
              <a:t>낯선이들을</a:t>
            </a:r>
            <a:r>
              <a:rPr lang="ko-KR" altLang="en-US" sz="2400" i="1" dirty="0">
                <a:solidFill>
                  <a:schemeClr val="tx1"/>
                </a:solidFill>
              </a:rPr>
              <a:t> 향한 접대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그리고 부당한 대우를 받은 자들을 보살피는 것은 그리스도인 삶에 근본적인 것이었다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결혼 안에서 성적 순결을 지키는 것은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특별히 성적으로 심하게 문란했던 문화 안에 있었기에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중요했다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탐심은 배제해야만 하고 자족함과 </a:t>
            </a:r>
            <a:r>
              <a:rPr lang="ko-KR" altLang="en-US" sz="2400" i="1" dirty="0" err="1">
                <a:solidFill>
                  <a:schemeClr val="tx1"/>
                </a:solidFill>
              </a:rPr>
              <a:t>하나님안에</a:t>
            </a:r>
            <a:r>
              <a:rPr lang="ko-KR" altLang="en-US" sz="2400" i="1" dirty="0">
                <a:solidFill>
                  <a:schemeClr val="tx1"/>
                </a:solidFill>
              </a:rPr>
              <a:t> 신뢰함을 붙들고 나아가야 한다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신</a:t>
            </a:r>
            <a:r>
              <a:rPr lang="en-US" sz="2400" i="1" dirty="0">
                <a:solidFill>
                  <a:schemeClr val="tx1"/>
                </a:solidFill>
              </a:rPr>
              <a:t> 31:6; </a:t>
            </a:r>
            <a:r>
              <a:rPr lang="ko-KR" altLang="en-US" sz="2400" i="1" dirty="0">
                <a:solidFill>
                  <a:schemeClr val="tx1"/>
                </a:solidFill>
              </a:rPr>
              <a:t>시</a:t>
            </a:r>
            <a:r>
              <a:rPr lang="en-US" sz="2400" i="1" dirty="0">
                <a:solidFill>
                  <a:schemeClr val="tx1"/>
                </a:solidFill>
              </a:rPr>
              <a:t> 118:6-7).</a:t>
            </a:r>
          </a:p>
        </p:txBody>
      </p:sp>
    </p:spTree>
    <p:extLst>
      <p:ext uri="{BB962C8B-B14F-4D97-AF65-F5344CB8AC3E}">
        <p14:creationId xmlns:p14="http://schemas.microsoft.com/office/powerpoint/2010/main" val="25065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3656-8066-4B03-8165-0E65ACC1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59080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지도자들과 영적인 삶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DF7C-1183-4459-9608-62185D8F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304716"/>
            <a:ext cx="10640806" cy="529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그리스도인 지도자들은 존경을 받아야 하고 본이 되어야 한다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인간인 리더들은 지나가겠지만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그리스도는 동일하시다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믿는자들은</a:t>
            </a:r>
            <a:r>
              <a:rPr lang="ko-KR" altLang="en-US" sz="2400" i="1" dirty="0">
                <a:solidFill>
                  <a:schemeClr val="tx1"/>
                </a:solidFill>
              </a:rPr>
              <a:t> 음식 규제를 포함한 이상한 가르침들에 주의해야만 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대신 그들의 영적인 양육은 영적인 제단으로부터 되어져야만 하는데 옛 형식에 묶여있는 자들에게는 가능하지 않는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가장 중요한 것은 </a:t>
            </a:r>
            <a:r>
              <a:rPr lang="ko-KR" altLang="en-US" sz="2400" i="1" dirty="0" err="1">
                <a:solidFill>
                  <a:schemeClr val="tx1"/>
                </a:solidFill>
              </a:rPr>
              <a:t>믿는자들이라면</a:t>
            </a:r>
            <a:r>
              <a:rPr lang="ko-KR" altLang="en-US" sz="2400" i="1" dirty="0">
                <a:solidFill>
                  <a:schemeClr val="tx1"/>
                </a:solidFill>
              </a:rPr>
              <a:t> 유대주의의 전통이라는 진영을 떠나기를 </a:t>
            </a:r>
            <a:r>
              <a:rPr lang="ko-KR" altLang="en-US" sz="2400" i="1" dirty="0" err="1">
                <a:solidFill>
                  <a:schemeClr val="tx1"/>
                </a:solidFill>
              </a:rPr>
              <a:t>자청해야하는</a:t>
            </a:r>
            <a:r>
              <a:rPr lang="ko-KR" altLang="en-US" sz="2400" i="1" dirty="0">
                <a:solidFill>
                  <a:schemeClr val="tx1"/>
                </a:solidFill>
              </a:rPr>
              <a:t> 것이다 </a:t>
            </a:r>
            <a:r>
              <a:rPr lang="en-US" sz="2400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 err="1">
                <a:solidFill>
                  <a:schemeClr val="tx1"/>
                </a:solidFill>
              </a:rPr>
              <a:t>번제물의</a:t>
            </a:r>
            <a:r>
              <a:rPr lang="ko-KR" altLang="en-US" sz="2400" i="1" dirty="0">
                <a:solidFill>
                  <a:schemeClr val="tx1"/>
                </a:solidFill>
              </a:rPr>
              <a:t> 잔해들이 </a:t>
            </a:r>
            <a:r>
              <a:rPr lang="ko-KR" altLang="en-US" sz="2400" i="1" u="sng" dirty="0" err="1">
                <a:solidFill>
                  <a:schemeClr val="tx1"/>
                </a:solidFill>
              </a:rPr>
              <a:t>욤</a:t>
            </a:r>
            <a:r>
              <a:rPr lang="ko-KR" altLang="en-US" sz="2400" i="1" u="sng" dirty="0">
                <a:solidFill>
                  <a:schemeClr val="tx1"/>
                </a:solidFill>
              </a:rPr>
              <a:t> 키퍼</a:t>
            </a:r>
            <a:r>
              <a:rPr lang="ko-KR" altLang="en-US" sz="2400" i="1" dirty="0">
                <a:solidFill>
                  <a:schemeClr val="tx1"/>
                </a:solidFill>
              </a:rPr>
              <a:t> 후에 진영 밖에서 불살라져야 했던 것처럼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 err="1">
                <a:solidFill>
                  <a:schemeClr val="tx1"/>
                </a:solidFill>
              </a:rPr>
              <a:t>레</a:t>
            </a:r>
            <a:r>
              <a:rPr lang="en-US" altLang="ko-KR" sz="2400" i="1" dirty="0">
                <a:solidFill>
                  <a:schemeClr val="tx1"/>
                </a:solidFill>
              </a:rPr>
              <a:t> 16:27), </a:t>
            </a:r>
            <a:r>
              <a:rPr lang="ko-KR" altLang="en-US" sz="2400" i="1" dirty="0">
                <a:solidFill>
                  <a:schemeClr val="tx1"/>
                </a:solidFill>
              </a:rPr>
              <a:t>예수님의 몸도 예루살렘의 성밖에서 못박히셨던 것이다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요</a:t>
            </a:r>
            <a:r>
              <a:rPr lang="en-US" sz="2400" i="1" dirty="0">
                <a:solidFill>
                  <a:schemeClr val="tx1"/>
                </a:solidFill>
              </a:rPr>
              <a:t> 19:20).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믿는 자들은 예수님이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영문 밖에서</a:t>
            </a:r>
            <a:r>
              <a:rPr lang="en-US" altLang="ko-KR" sz="2400" i="1" dirty="0">
                <a:solidFill>
                  <a:schemeClr val="tx1"/>
                </a:solidFill>
              </a:rPr>
              <a:t>” </a:t>
            </a:r>
            <a:r>
              <a:rPr lang="ko-KR" altLang="en-US" sz="2400" i="1" dirty="0">
                <a:solidFill>
                  <a:schemeClr val="tx1"/>
                </a:solidFill>
              </a:rPr>
              <a:t>당하신 수치를 받아들이기를 자원해야 하는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9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1924-4CE7-4D42-9D5F-7B5E03FC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새로운 예배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2F4C-FB57-45A1-9082-1C63FDD0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34540"/>
            <a:ext cx="10389346" cy="2994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만일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레위지파의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형식을 거부하는 것이 예배를 드리는 자들로 하나님께 드릴 것이 없다는 주장을 하게 한다면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그리스도인들은 하나님께 드릴 제사가 있다는 것을 분명히 이해해야 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찬송과 감사의 제사이고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그것은 입술의 열매이다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선을 행함은 영적인 제사로 드려지는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2AE83-758B-42DD-B68D-9211BB25DBE3}"/>
              </a:ext>
            </a:extLst>
          </p:cNvPr>
          <p:cNvSpPr txBox="1"/>
          <p:nvPr/>
        </p:nvSpPr>
        <p:spPr>
          <a:xfrm>
            <a:off x="388620" y="5303520"/>
            <a:ext cx="1149858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편지는 예수님의 희생적인 죽음 그의 부활로 인한 승리의 외침을 바탕으로 축복의 기도로 끝마치고 있다</a:t>
            </a:r>
            <a:r>
              <a:rPr 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98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36CE-C6D2-492F-ABB6-AE8A123C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토론 질문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68D4-DDFB-47FA-87A1-DF837387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5058"/>
            <a:ext cx="10226920" cy="4254501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구약의 고대 제사 형식이 어떻게 그리스도인들에게 예배의 본질에 대해 알려주고 있는가</a:t>
            </a:r>
            <a:r>
              <a:rPr lang="en-US" altLang="ko-KR" sz="2400" dirty="0"/>
              <a:t>?</a:t>
            </a:r>
            <a:endParaRPr lang="en-US" sz="2400" dirty="0"/>
          </a:p>
          <a:p>
            <a:r>
              <a:rPr lang="ko-KR" altLang="en-US" sz="2400" dirty="0"/>
              <a:t>근대 기독교의 예배에 대한 관점들과 어떻게 다르게 다가오는가</a:t>
            </a:r>
            <a:r>
              <a:rPr lang="en-US" altLang="ko-KR" sz="2400" dirty="0"/>
              <a:t>?</a:t>
            </a:r>
            <a:endParaRPr lang="en-US" sz="2400" dirty="0"/>
          </a:p>
          <a:p>
            <a:r>
              <a:rPr lang="ko-KR" altLang="en-US" sz="2400" dirty="0"/>
              <a:t>그의 논리를 비추어 </a:t>
            </a:r>
            <a:r>
              <a:rPr lang="ko-KR" altLang="en-US" sz="2400" dirty="0" err="1"/>
              <a:t>볼때</a:t>
            </a:r>
            <a:r>
              <a:rPr lang="en-US" altLang="ko-KR" sz="2400" dirty="0"/>
              <a:t>, </a:t>
            </a:r>
            <a:r>
              <a:rPr lang="ko-KR" altLang="en-US" sz="2400" dirty="0"/>
              <a:t>저자는 독자들의 신학이 얕음에 대해 나무라고 있다</a:t>
            </a:r>
            <a:r>
              <a:rPr lang="en-US" sz="2400" dirty="0"/>
              <a:t> (5:11-14): </a:t>
            </a:r>
            <a:r>
              <a:rPr lang="ko-KR" altLang="en-US" sz="2400" dirty="0"/>
              <a:t>근대 기독교에는 이 평가가 어떤 의미가 되겠는가</a:t>
            </a:r>
            <a:r>
              <a:rPr lang="en-US" sz="2400" dirty="0"/>
              <a:t>?</a:t>
            </a:r>
          </a:p>
          <a:p>
            <a:r>
              <a:rPr lang="ko-KR" altLang="en-US" sz="2400" dirty="0"/>
              <a:t>다른 신약의 서적들보다 폭넓은 문학적 기법이 있다는 것을 어떻게 알 수 있는가</a:t>
            </a:r>
            <a:r>
              <a:rPr lang="en-US" altLang="ko-KR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2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54" y="868160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시작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(1:1-3)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8047" y="2023207"/>
            <a:ext cx="9912692" cy="416657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다른 서신과는 다르게 서간체가 아닌 고백으로 시작하고 있다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하나님이 침묵하신 것이 아니라 선지자들을 통하여 말씀하신 것에 대해 확증한다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선지자들을 통해 하셨던 것과 같이 이제는 그의 아들을 통하여 말씀하신다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요한과 같이</a:t>
            </a:r>
            <a:r>
              <a:rPr lang="en-US" sz="2400" dirty="0">
                <a:solidFill>
                  <a:schemeClr val="bg1"/>
                </a:solidFill>
              </a:rPr>
              <a:t>(Jn. 1:1-2, 1 Jn. 1:1-2), </a:t>
            </a:r>
            <a:r>
              <a:rPr lang="ko-KR" altLang="en-US" sz="2400" dirty="0">
                <a:solidFill>
                  <a:schemeClr val="bg1"/>
                </a:solidFill>
              </a:rPr>
              <a:t>저자는 예수 그리스도를 말씀</a:t>
            </a:r>
            <a:r>
              <a:rPr lang="en-US" altLang="ko-KR" sz="2400" dirty="0">
                <a:solidFill>
                  <a:schemeClr val="bg1"/>
                </a:solidFill>
              </a:rPr>
              <a:t>/</a:t>
            </a:r>
            <a:r>
              <a:rPr lang="ko-KR" altLang="en-US" sz="2400" dirty="0">
                <a:solidFill>
                  <a:schemeClr val="bg1"/>
                </a:solidFill>
              </a:rPr>
              <a:t>로고스로 기록하였다</a:t>
            </a:r>
            <a:r>
              <a:rPr lang="en-US" sz="2400" i="1" dirty="0">
                <a:solidFill>
                  <a:schemeClr val="bg1"/>
                </a:solidFill>
              </a:rPr>
              <a:t>(using the verb </a:t>
            </a:r>
            <a:r>
              <a:rPr lang="en-US" sz="2400" dirty="0" err="1">
                <a:solidFill>
                  <a:schemeClr val="bg1"/>
                </a:solidFill>
                <a:latin typeface="Greekth" panose="02020803070505020304" pitchFamily="18" charset="0"/>
              </a:rPr>
              <a:t>lale</a:t>
            </a:r>
            <a:r>
              <a:rPr lang="en-US" sz="2400" dirty="0">
                <a:solidFill>
                  <a:schemeClr val="bg1"/>
                </a:solidFill>
                <a:latin typeface="Greekth" panose="02020803070505020304" pitchFamily="18" charset="0"/>
              </a:rPr>
              <a:t>&lt;w</a:t>
            </a:r>
            <a:r>
              <a:rPr lang="en-US" sz="2400" i="1" dirty="0">
                <a:solidFill>
                  <a:schemeClr val="bg1"/>
                </a:solidFill>
              </a:rPr>
              <a:t>).</a:t>
            </a:r>
          </a:p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이 </a:t>
            </a:r>
            <a:r>
              <a:rPr lang="en-US" altLang="ko-KR" sz="2400" dirty="0">
                <a:solidFill>
                  <a:schemeClr val="bg1"/>
                </a:solidFill>
              </a:rPr>
              <a:t>“</a:t>
            </a:r>
            <a:r>
              <a:rPr lang="ko-KR" altLang="en-US" sz="2400" dirty="0">
                <a:solidFill>
                  <a:schemeClr val="bg1"/>
                </a:solidFill>
              </a:rPr>
              <a:t>말씀</a:t>
            </a:r>
            <a:r>
              <a:rPr lang="en-US" altLang="ko-KR" sz="2400" dirty="0">
                <a:solidFill>
                  <a:schemeClr val="bg1"/>
                </a:solidFill>
              </a:rPr>
              <a:t>”</a:t>
            </a:r>
            <a:r>
              <a:rPr lang="ko-KR" altLang="en-US" sz="2400" dirty="0">
                <a:solidFill>
                  <a:schemeClr val="bg1"/>
                </a:solidFill>
              </a:rPr>
              <a:t>이 </a:t>
            </a:r>
            <a:r>
              <a:rPr lang="en-US" altLang="ko-KR" sz="2400" dirty="0">
                <a:solidFill>
                  <a:schemeClr val="bg1"/>
                </a:solidFill>
              </a:rPr>
              <a:t>“</a:t>
            </a:r>
            <a:r>
              <a:rPr lang="ko-KR" altLang="en-US" sz="2400" dirty="0">
                <a:solidFill>
                  <a:schemeClr val="bg1"/>
                </a:solidFill>
              </a:rPr>
              <a:t>모든 날 마지막에</a:t>
            </a:r>
            <a:r>
              <a:rPr lang="en-US" altLang="ko-KR" sz="2400" dirty="0">
                <a:solidFill>
                  <a:schemeClr val="bg1"/>
                </a:solidFill>
              </a:rPr>
              <a:t>” </a:t>
            </a:r>
            <a:r>
              <a:rPr lang="ko-KR" altLang="en-US" sz="2400" dirty="0">
                <a:solidFill>
                  <a:schemeClr val="bg1"/>
                </a:solidFill>
              </a:rPr>
              <a:t>오셔서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는 온전히 이루시는 때를 설명하기 위함이다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82201-B03B-431B-A388-21E7BC23DCC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일곱 번의 고백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후에</a:t>
            </a:r>
            <a:r>
              <a:rPr lang="en-US" altLang="ko-KR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저자는 하나님의 충만하시고 완전한 계시이신 아들에 대해 일곱 번의 칭송으로 이어가고 있다</a:t>
            </a:r>
            <a:r>
              <a:rPr lang="en-US" altLang="ko-KR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</a:t>
            </a:r>
            <a:r>
              <a:rPr lang="en-US" altLang="ko-KR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만유의 상속자이시다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모든 세계를 지으셨다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하나님의 영광의 광채시고 모든 빛의 참 근원이시다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하나님 본체의 형상이시다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 err="1">
                <a:solidFill>
                  <a:schemeClr val="tx1"/>
                </a:solidFill>
              </a:rPr>
              <a:t>헬라어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karakth</a:t>
            </a:r>
            <a:r>
              <a:rPr 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&lt;r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는 동전이나 인장의 인감을 뜻한다</a:t>
            </a:r>
            <a:r>
              <a:rPr lang="en-US" sz="2400" i="1" dirty="0">
                <a:solidFill>
                  <a:schemeClr val="tx1"/>
                </a:solidFill>
              </a:rPr>
              <a:t>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만물이 존재하기 위해 만물을 붙드신다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죄를 정결하게 하는 일을 하시는 제사장이시다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ko-KR" altLang="en-US" sz="2400" i="1" dirty="0">
                <a:solidFill>
                  <a:schemeClr val="tx1"/>
                </a:solidFill>
              </a:rPr>
              <a:t>그의 구원의 역사를 마치시고 모든 권세가 있으신 하나님의 우편에 앉으신 이시다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18488-AA09-482B-8F73-7EFA993CF93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7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7368-5EC7-448B-AE0E-EB7E9F40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948" y="1082842"/>
            <a:ext cx="5059780" cy="999176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  <a:latin typeface="+mn-lt"/>
              </a:rPr>
              <a:t>하나님 본체</a:t>
            </a:r>
            <a:r>
              <a:rPr lang="en-US" altLang="ko-KR" dirty="0">
                <a:solidFill>
                  <a:schemeClr val="tx1"/>
                </a:solidFill>
                <a:latin typeface="+mn-lt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+mn-lt"/>
              </a:rPr>
              <a:t> 그 아들의 </a:t>
            </a:r>
            <a:r>
              <a:rPr lang="en-US" dirty="0" err="1">
                <a:solidFill>
                  <a:schemeClr val="tx1"/>
                </a:solidFill>
                <a:latin typeface="Greekth" panose="02020803070505020304" pitchFamily="18" charset="0"/>
              </a:rPr>
              <a:t>karakth</a:t>
            </a:r>
            <a:r>
              <a:rPr lang="en-US" dirty="0">
                <a:solidFill>
                  <a:schemeClr val="tx1"/>
                </a:solidFill>
                <a:latin typeface="Greekth" panose="02020803070505020304" pitchFamily="18" charset="0"/>
              </a:rPr>
              <a:t>&lt;r: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222A0-3530-42EC-803A-E7BF5A7CA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220" y="2730613"/>
            <a:ext cx="4737434" cy="304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로마의 동전에 황제의</a:t>
            </a:r>
            <a:r>
              <a:rPr lang="en-US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karakth</a:t>
            </a:r>
            <a:r>
              <a:rPr 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&lt;r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가 있었다면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예수님에겐 하나님의 </a:t>
            </a:r>
            <a:r>
              <a:rPr lang="en-US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karakth</a:t>
            </a:r>
            <a:r>
              <a:rPr 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&lt;r</a:t>
            </a:r>
            <a:r>
              <a:rPr lang="ko-KR" alt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가 있었다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Greekth" panose="02020803070505020304" pitchFamily="18" charset="0"/>
              </a:rPr>
              <a:t>karakth</a:t>
            </a:r>
            <a:r>
              <a:rPr lang="en-US" sz="2400" dirty="0">
                <a:solidFill>
                  <a:schemeClr val="tx1"/>
                </a:solidFill>
                <a:latin typeface="Greekth" panose="02020803070505020304" pitchFamily="18" charset="0"/>
              </a:rPr>
              <a:t>&lt;r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정확한 인감이다 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6" descr="AIS251">
            <a:extLst>
              <a:ext uri="{FF2B5EF4-FFF2-40B4-BE49-F238E27FC236}">
                <a16:creationId xmlns:a16="http://schemas.microsoft.com/office/drawing/2014/main" id="{3C23AB01-98B5-45E2-80DF-8B184777DC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14288" r="51852" b="21021"/>
          <a:stretch>
            <a:fillRect/>
          </a:stretch>
        </p:blipFill>
        <p:spPr>
          <a:xfrm>
            <a:off x="322346" y="312821"/>
            <a:ext cx="6238048" cy="6253079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11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F002-EF1A-4A36-BCD5-F709DFF0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84717"/>
            <a:ext cx="8761413" cy="706964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아들의 우월성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A973E9-6D39-4758-9DB6-E6B36F5EB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947" y="1371600"/>
            <a:ext cx="6737685" cy="500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>만유의 상속자로서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아들의 권위는 그의 것이다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ko-KR" altLang="en-US" sz="2400" dirty="0">
                <a:solidFill>
                  <a:schemeClr val="tx1"/>
                </a:solidFill>
              </a:rPr>
              <a:t>창조의 주체로서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 아들은 창조된 실체보다 </a:t>
            </a:r>
            <a:r>
              <a:rPr lang="en-US" altLang="ko-KR" sz="2400" dirty="0">
                <a:solidFill>
                  <a:schemeClr val="tx1"/>
                </a:solidFill>
              </a:rPr>
              <a:t>	</a:t>
            </a:r>
            <a:r>
              <a:rPr lang="ko-KR" altLang="en-US" sz="2400" dirty="0">
                <a:solidFill>
                  <a:schemeClr val="tx1"/>
                </a:solidFill>
              </a:rPr>
              <a:t>먼저 존재하다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ko-KR" altLang="en-US" sz="2400" dirty="0">
                <a:solidFill>
                  <a:schemeClr val="tx1"/>
                </a:solidFill>
              </a:rPr>
              <a:t>하나님이 빛이시라면</a:t>
            </a:r>
            <a:r>
              <a:rPr lang="en-US" sz="2400" dirty="0">
                <a:solidFill>
                  <a:schemeClr val="tx1"/>
                </a:solidFill>
              </a:rPr>
              <a:t>(1 Jn. 1:5), </a:t>
            </a:r>
            <a:r>
              <a:rPr lang="ko-KR" altLang="en-US" sz="2400" dirty="0">
                <a:solidFill>
                  <a:schemeClr val="tx1"/>
                </a:solidFill>
              </a:rPr>
              <a:t>아 들은 </a:t>
            </a:r>
            <a:r>
              <a:rPr lang="en-US" altLang="ko-KR" sz="2400" dirty="0">
                <a:solidFill>
                  <a:schemeClr val="tx1"/>
                </a:solidFill>
              </a:rPr>
              <a:t>			</a:t>
            </a:r>
            <a:r>
              <a:rPr lang="ko-KR" altLang="en-US" sz="2400" dirty="0">
                <a:solidFill>
                  <a:schemeClr val="tx1"/>
                </a:solidFill>
              </a:rPr>
              <a:t>그 빛의 광채이시다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</a:t>
            </a:r>
            <a:r>
              <a:rPr lang="ko-KR" altLang="en-US" sz="2400" dirty="0">
                <a:solidFill>
                  <a:schemeClr val="tx1"/>
                </a:solidFill>
              </a:rPr>
              <a:t>하나님의 본체로서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아들은 본체의 </a:t>
            </a:r>
            <a:r>
              <a:rPr lang="en-US" altLang="ko-KR" sz="2400" dirty="0">
                <a:solidFill>
                  <a:schemeClr val="tx1"/>
                </a:solidFill>
              </a:rPr>
              <a:t>				</a:t>
            </a:r>
            <a:r>
              <a:rPr lang="ko-KR" altLang="en-US" sz="2400" dirty="0">
                <a:solidFill>
                  <a:schemeClr val="tx1"/>
                </a:solidFill>
              </a:rPr>
              <a:t>형상이시다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</a:t>
            </a:r>
            <a:r>
              <a:rPr lang="ko-KR" altLang="en-US" sz="2400" dirty="0">
                <a:solidFill>
                  <a:schemeClr val="tx1"/>
                </a:solidFill>
              </a:rPr>
              <a:t>만물을 붙드시는 이로써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아들은 </a:t>
            </a:r>
            <a:r>
              <a:rPr lang="en-US" altLang="ko-KR" sz="2400" dirty="0">
                <a:solidFill>
                  <a:schemeClr val="tx1"/>
                </a:solidFill>
              </a:rPr>
              <a:t>					</a:t>
            </a:r>
            <a:r>
              <a:rPr lang="ko-KR" altLang="en-US" sz="2400" dirty="0">
                <a:solidFill>
                  <a:schemeClr val="tx1"/>
                </a:solidFill>
              </a:rPr>
              <a:t>창조주일 뿐 아니라 동시에 </a:t>
            </a:r>
            <a:r>
              <a:rPr lang="en-US" altLang="ko-KR" sz="2400" dirty="0">
                <a:solidFill>
                  <a:schemeClr val="tx1"/>
                </a:solidFill>
              </a:rPr>
              <a:t>						</a:t>
            </a:r>
            <a:r>
              <a:rPr lang="ko-KR" altLang="en-US" sz="2400" dirty="0">
                <a:solidFill>
                  <a:schemeClr val="tx1"/>
                </a:solidFill>
              </a:rPr>
              <a:t>지속하시는 이시다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5DD66A-5725-4A09-BAD6-46A07E182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6432" y="1564105"/>
            <a:ext cx="4564621" cy="480917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C000"/>
                </a:solidFill>
              </a:rPr>
              <a:t>히브리서 </a:t>
            </a:r>
            <a:r>
              <a:rPr lang="en-US" altLang="ko-KR" sz="2800" b="1" dirty="0">
                <a:solidFill>
                  <a:srgbClr val="FFC000"/>
                </a:solidFill>
              </a:rPr>
              <a:t>1:1-3 </a:t>
            </a:r>
            <a:r>
              <a:rPr lang="ko-KR" altLang="en-US" sz="2800" b="1" dirty="0">
                <a:solidFill>
                  <a:srgbClr val="FFC000"/>
                </a:solidFill>
              </a:rPr>
              <a:t>과 니케아 신조</a:t>
            </a:r>
            <a:r>
              <a:rPr lang="en-US" altLang="ko-KR" sz="2800" b="1" dirty="0">
                <a:solidFill>
                  <a:srgbClr val="FFC000"/>
                </a:solidFill>
              </a:rPr>
              <a:t>:</a:t>
            </a:r>
            <a:endParaRPr lang="en-US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C000"/>
                </a:solidFill>
              </a:rPr>
              <a:t>“…</a:t>
            </a: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rgbClr val="FFC000"/>
                </a:solidFill>
              </a:rPr>
              <a:t>하나님으로부터의 </a:t>
            </a:r>
            <a:r>
              <a:rPr lang="ko-KR" altLang="en-US" sz="2400" dirty="0" err="1">
                <a:solidFill>
                  <a:srgbClr val="FFC000"/>
                </a:solidFill>
              </a:rPr>
              <a:t>하나님이시요</a:t>
            </a:r>
            <a:r>
              <a:rPr lang="ko-KR" altLang="en-US" sz="2400" dirty="0">
                <a:solidFill>
                  <a:srgbClr val="FFC000"/>
                </a:solidFill>
              </a:rPr>
              <a:t> 빛으로부터의 </a:t>
            </a:r>
            <a:r>
              <a:rPr lang="ko-KR" altLang="en-US" sz="2400" dirty="0" err="1">
                <a:solidFill>
                  <a:srgbClr val="FFC000"/>
                </a:solidFill>
              </a:rPr>
              <a:t>빛이시요</a:t>
            </a:r>
            <a:r>
              <a:rPr lang="en-US" altLang="ko-KR" sz="2400" dirty="0">
                <a:solidFill>
                  <a:srgbClr val="FFC000"/>
                </a:solidFill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</a:rPr>
              <a:t>참 하나님으로부터의 참 하나님으로서 출생하시되 만들어 지지는 아니 하시었고</a:t>
            </a:r>
            <a:r>
              <a:rPr lang="en-US" altLang="ko-KR" sz="2400" dirty="0">
                <a:solidFill>
                  <a:srgbClr val="FFC000"/>
                </a:solidFill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</a:rPr>
              <a:t>아버지와 동일본질이시다 </a:t>
            </a:r>
            <a:r>
              <a:rPr lang="en-US" sz="2400" i="1" dirty="0">
                <a:solidFill>
                  <a:srgbClr val="FFC000"/>
                </a:solidFill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0786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C7B9-71B4-4668-93D1-B0B4433F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23967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아들의 제사장 역할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B177-660D-4864-A4B7-E6E2F942A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179095"/>
            <a:ext cx="10515678" cy="404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일곱 개의 고백 중 마지막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두개는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예수그리스도의 메시아적이고 제사장적 역할에 대해 언급한다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아들은 모든 것의 창조주일 뿐 아니라 모든 이의 구원자가 되신다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마지막 대 제사장으로서 그는 죄를 정결하게 하는 일을 하시고</a:t>
            </a:r>
            <a:r>
              <a:rPr lang="en-US" altLang="ko-KR" sz="2400" i="1" dirty="0">
                <a:solidFill>
                  <a:schemeClr val="tx1"/>
                </a:solidFill>
              </a:rPr>
              <a:t>- </a:t>
            </a:r>
            <a:r>
              <a:rPr lang="ko-KR" altLang="en-US" sz="2400" i="1" dirty="0">
                <a:solidFill>
                  <a:schemeClr val="tx1"/>
                </a:solidFill>
              </a:rPr>
              <a:t>저자가 후에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단번에 드리심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으로 설명한</a:t>
            </a:r>
            <a:r>
              <a:rPr lang="en-US" altLang="ko-KR" sz="2400" i="1" dirty="0">
                <a:solidFill>
                  <a:schemeClr val="tx1"/>
                </a:solidFill>
              </a:rPr>
              <a:t>-</a:t>
            </a:r>
            <a:r>
              <a:rPr lang="ko-KR" altLang="en-US" sz="2400" i="1" dirty="0">
                <a:solidFill>
                  <a:schemeClr val="tx1"/>
                </a:solidFill>
              </a:rPr>
              <a:t>이 책 전체의 일차적인 주장이다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그의 제사장 역할이 마친 후에 아버지의 우편에 앉으셨다고 표기된다</a:t>
            </a:r>
            <a:r>
              <a:rPr lang="en-US" altLang="ko-KR" sz="2400" i="1" dirty="0">
                <a:solidFill>
                  <a:schemeClr val="tx1"/>
                </a:solidFill>
              </a:rPr>
              <a:t>-</a:t>
            </a:r>
            <a:r>
              <a:rPr lang="ko-KR" altLang="en-US" sz="2400" i="1" dirty="0">
                <a:solidFill>
                  <a:schemeClr val="tx1"/>
                </a:solidFill>
              </a:rPr>
              <a:t>아버지를 마주하는 것이 아닌 하나님이 바라보시는 같은 방향을 바라보는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12ACE-D807-4E31-A9C3-1EA1A6DBAD49}"/>
              </a:ext>
            </a:extLst>
          </p:cNvPr>
          <p:cNvSpPr txBox="1"/>
          <p:nvPr/>
        </p:nvSpPr>
        <p:spPr>
          <a:xfrm>
            <a:off x="360947" y="5558587"/>
            <a:ext cx="11309685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아들은 하나님의 마지막 말씀이시기에</a:t>
            </a:r>
            <a:r>
              <a:rPr lang="en-US" altLang="ko-K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-</a:t>
            </a:r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그의 충만한 최후의 계시</a:t>
            </a:r>
            <a:r>
              <a:rPr lang="en-US" altLang="ko-K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-</a:t>
            </a:r>
          </a:p>
          <a:p>
            <a:pPr algn="ctr"/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다른 말이 더 필요 없는 것이다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40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418F-06C1-4725-944D-D8BC99B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FC000"/>
                </a:solidFill>
              </a:rPr>
              <a:t>기독론적</a:t>
            </a:r>
            <a:r>
              <a:rPr lang="ko-KR" altLang="en-US" dirty="0">
                <a:solidFill>
                  <a:srgbClr val="FFC000"/>
                </a:solidFill>
              </a:rPr>
              <a:t> 예배 체계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0409-2889-4F02-8F5C-184E5894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570" y="2363512"/>
            <a:ext cx="10563804" cy="2525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</a:rPr>
              <a:t>히브리 사람들에게 보내는 편지는 </a:t>
            </a:r>
            <a:r>
              <a:rPr lang="ko-KR" altLang="en-US" sz="2400" b="1" dirty="0" err="1">
                <a:solidFill>
                  <a:schemeClr val="accent1">
                    <a:lumMod val="50000"/>
                  </a:schemeClr>
                </a:solidFill>
              </a:rPr>
              <a:t>아론</a:t>
            </a:r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</a:rPr>
              <a:t> 제사장들의 예배 체계에 대한 기독교적 설명이다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o-KR" altLang="en-US" sz="2400" dirty="0"/>
              <a:t>이것은 신</a:t>
            </a:r>
            <a:r>
              <a:rPr lang="en-US" altLang="ko-KR" sz="2400" dirty="0"/>
              <a:t>/</a:t>
            </a:r>
            <a:r>
              <a:rPr lang="ko-KR" altLang="en-US" sz="2400" dirty="0"/>
              <a:t>구 언약 사이의 놀라운 연결고리를 형성한다</a:t>
            </a:r>
            <a:endParaRPr lang="en-US" sz="2400" dirty="0"/>
          </a:p>
          <a:p>
            <a:r>
              <a:rPr lang="ko-KR" altLang="en-US" sz="2400" dirty="0"/>
              <a:t>천국의 예배는 광야 </a:t>
            </a:r>
            <a:r>
              <a:rPr lang="ko-KR" altLang="en-US" sz="2400" dirty="0" err="1"/>
              <a:t>회막에서</a:t>
            </a:r>
            <a:r>
              <a:rPr lang="ko-KR" altLang="en-US" sz="2400" dirty="0"/>
              <a:t> 드려진 예배를 대응하였다</a:t>
            </a:r>
            <a:r>
              <a:rPr lang="en-US" altLang="ko-KR" sz="2400" dirty="0"/>
              <a:t>- </a:t>
            </a:r>
            <a:r>
              <a:rPr lang="ko-KR" altLang="en-US" sz="2400" dirty="0"/>
              <a:t>하지만 그리스도의 죽음 안에서 그 가장 높은 의미에 도달한 것이다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B2114-9C9F-41EA-870E-1B0A9FB0EAB4}"/>
              </a:ext>
            </a:extLst>
          </p:cNvPr>
          <p:cNvSpPr txBox="1"/>
          <p:nvPr/>
        </p:nvSpPr>
        <p:spPr>
          <a:xfrm>
            <a:off x="192505" y="5029200"/>
            <a:ext cx="11790948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FF66"/>
                </a:solidFill>
                <a:latin typeface="Eras Demi ITC" panose="020B0805030504020804" pitchFamily="34" charset="0"/>
              </a:rPr>
              <a:t>이것이 히브리서의 부담이다</a:t>
            </a:r>
            <a:r>
              <a:rPr lang="en-US" altLang="ko-KR" sz="2400" dirty="0">
                <a:solidFill>
                  <a:srgbClr val="FFFF66"/>
                </a:solidFill>
                <a:latin typeface="Eras Demi ITC" panose="020B0805030504020804" pitchFamily="34" charset="0"/>
              </a:rPr>
              <a:t>—</a:t>
            </a:r>
            <a:r>
              <a:rPr lang="ko-KR" altLang="en-US" sz="2400" dirty="0">
                <a:solidFill>
                  <a:srgbClr val="FFFF66"/>
                </a:solidFill>
                <a:latin typeface="Eras Demi ITC" panose="020B0805030504020804" pitchFamily="34" charset="0"/>
              </a:rPr>
              <a:t>예배의 충만함과 더불어 종교적인 믿음을 하나님의 아들의 죽으심과 부활하심 안의 지극히 높으신 의미로서 설명해야 한다</a:t>
            </a:r>
            <a:r>
              <a:rPr lang="en-US" altLang="ko-KR" sz="2400" dirty="0">
                <a:solidFill>
                  <a:srgbClr val="FFFF66"/>
                </a:solidFill>
                <a:latin typeface="Eras Demi ITC" panose="020B0805030504020804" pitchFamily="34" charset="0"/>
              </a:rPr>
              <a:t>. </a:t>
            </a:r>
            <a:r>
              <a:rPr lang="ko-KR" altLang="en-US" sz="2400" dirty="0">
                <a:solidFill>
                  <a:srgbClr val="FFFF66"/>
                </a:solidFill>
                <a:latin typeface="Eras Demi ITC" panose="020B0805030504020804" pitchFamily="34" charset="0"/>
              </a:rPr>
              <a:t>특별히 믿는 자들이 다시 열등한 체계로 돌아가지 않도록 예방해야 한다</a:t>
            </a:r>
            <a:r>
              <a:rPr lang="en-US" altLang="ko-KR" sz="2400" dirty="0">
                <a:solidFill>
                  <a:srgbClr val="FFFF66"/>
                </a:solidFill>
                <a:latin typeface="Eras Demi ITC" panose="020B0805030504020804" pitchFamily="34" charset="0"/>
              </a:rPr>
              <a:t>.</a:t>
            </a:r>
            <a:endParaRPr lang="en-US" sz="2400" dirty="0">
              <a:solidFill>
                <a:srgbClr val="FFFF66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85C0-49AA-4AD6-9D10-EA0C73F6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20219"/>
            <a:ext cx="8761413" cy="706964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FFFF00"/>
                </a:solidFill>
              </a:rPr>
              <a:t>부정과 확언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6B8D2-9969-4BD5-9D78-DCD3AB7B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395664"/>
            <a:ext cx="9817846" cy="471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C000"/>
                </a:solidFill>
              </a:rPr>
              <a:t>저자는 몇 장에 걸쳐서 독자들에게 그리스도에 관한 부정과 확언들을 나열 할 것이다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bg1"/>
                </a:solidFill>
              </a:rPr>
              <a:t>그가 제기하는 모든 카테고리마다 같은 관심사가 놓여있다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ko-KR" altLang="en-US" sz="2400" i="1" dirty="0">
                <a:solidFill>
                  <a:schemeClr val="bg1"/>
                </a:solidFill>
              </a:rPr>
              <a:t>예수는 다음과 같은 자격으로 비하될 수 없다</a:t>
            </a:r>
            <a:r>
              <a:rPr lang="en-US" sz="2400" i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ko-KR" altLang="en-US" sz="2000" b="1" dirty="0">
                <a:solidFill>
                  <a:srgbClr val="FFFF99"/>
                </a:solidFill>
              </a:rPr>
              <a:t>천사들</a:t>
            </a:r>
            <a:r>
              <a:rPr lang="en-US" sz="2000" b="1" dirty="0">
                <a:solidFill>
                  <a:srgbClr val="FFFF99"/>
                </a:solidFill>
              </a:rPr>
              <a:t> </a:t>
            </a:r>
            <a:r>
              <a:rPr lang="en-US" sz="2000" dirty="0">
                <a:solidFill>
                  <a:srgbClr val="FFFF99"/>
                </a:solidFill>
              </a:rPr>
              <a:t>(</a:t>
            </a:r>
            <a:r>
              <a:rPr lang="ko-KR" altLang="en-US" sz="2000" dirty="0">
                <a:solidFill>
                  <a:srgbClr val="FFFF99"/>
                </a:solidFill>
              </a:rPr>
              <a:t>하나님의 법을 다루는 고대의 중재자 </a:t>
            </a:r>
            <a:r>
              <a:rPr lang="en-US" altLang="ko-KR" sz="2000" dirty="0">
                <a:solidFill>
                  <a:srgbClr val="FFFF99"/>
                </a:solidFill>
              </a:rPr>
              <a:t>cf.</a:t>
            </a:r>
            <a:r>
              <a:rPr lang="ko-KR" altLang="en-US" sz="2000" dirty="0">
                <a:solidFill>
                  <a:srgbClr val="FFFF99"/>
                </a:solidFill>
              </a:rPr>
              <a:t>신</a:t>
            </a:r>
            <a:r>
              <a:rPr lang="en-US" sz="2000" dirty="0">
                <a:solidFill>
                  <a:srgbClr val="FFFF99"/>
                </a:solidFill>
              </a:rPr>
              <a:t> 33:2; </a:t>
            </a:r>
            <a:r>
              <a:rPr lang="ko-KR" altLang="en-US" sz="2000" dirty="0">
                <a:solidFill>
                  <a:srgbClr val="FFFF99"/>
                </a:solidFill>
              </a:rPr>
              <a:t>행</a:t>
            </a:r>
            <a:r>
              <a:rPr lang="en-US" sz="2000" dirty="0">
                <a:solidFill>
                  <a:srgbClr val="FFFF99"/>
                </a:solidFill>
              </a:rPr>
              <a:t> 7:53)</a:t>
            </a:r>
            <a:endParaRPr lang="en-US" sz="2000" b="1" dirty="0">
              <a:solidFill>
                <a:srgbClr val="FFFF99"/>
              </a:solidFill>
            </a:endParaRPr>
          </a:p>
          <a:p>
            <a:pPr lvl="1"/>
            <a:r>
              <a:rPr lang="ko-KR" altLang="en-US" sz="2000" b="1" dirty="0">
                <a:solidFill>
                  <a:srgbClr val="FFFF99"/>
                </a:solidFill>
              </a:rPr>
              <a:t>모세</a:t>
            </a:r>
            <a:r>
              <a:rPr lang="en-US" sz="2000" dirty="0">
                <a:solidFill>
                  <a:srgbClr val="FFFF99"/>
                </a:solidFill>
              </a:rPr>
              <a:t> (</a:t>
            </a:r>
            <a:r>
              <a:rPr lang="ko-KR" altLang="en-US" sz="2000" dirty="0">
                <a:solidFill>
                  <a:srgbClr val="FFFF99"/>
                </a:solidFill>
              </a:rPr>
              <a:t>율법의 제정자</a:t>
            </a:r>
            <a:r>
              <a:rPr lang="en-US" sz="2000" dirty="0">
                <a:solidFill>
                  <a:srgbClr val="FFFF99"/>
                </a:solidFill>
              </a:rPr>
              <a:t>)</a:t>
            </a:r>
            <a:endParaRPr lang="en-US" sz="2000" b="1" dirty="0">
              <a:solidFill>
                <a:srgbClr val="FFFF99"/>
              </a:solidFill>
            </a:endParaRPr>
          </a:p>
          <a:p>
            <a:pPr lvl="1"/>
            <a:r>
              <a:rPr lang="ko-KR" altLang="en-US" sz="2000" b="1" dirty="0" err="1">
                <a:solidFill>
                  <a:srgbClr val="FFFF99"/>
                </a:solidFill>
              </a:rPr>
              <a:t>여호수아</a:t>
            </a:r>
            <a:r>
              <a:rPr lang="ko-KR" altLang="en-US" sz="2000" b="1" dirty="0">
                <a:solidFill>
                  <a:srgbClr val="FFFF99"/>
                </a:solidFill>
              </a:rPr>
              <a:t> </a:t>
            </a:r>
            <a:r>
              <a:rPr lang="en-US" sz="2000" dirty="0">
                <a:solidFill>
                  <a:srgbClr val="FFFF99"/>
                </a:solidFill>
              </a:rPr>
              <a:t>(</a:t>
            </a:r>
            <a:r>
              <a:rPr lang="ko-KR" altLang="en-US" sz="2000" dirty="0">
                <a:solidFill>
                  <a:srgbClr val="FFFF99"/>
                </a:solidFill>
              </a:rPr>
              <a:t>승리한 전쟁 영웅</a:t>
            </a:r>
            <a:r>
              <a:rPr lang="en-US" sz="2000" dirty="0">
                <a:solidFill>
                  <a:srgbClr val="FFFF99"/>
                </a:solidFill>
              </a:rPr>
              <a:t>)</a:t>
            </a:r>
            <a:endParaRPr lang="en-US" sz="2000" b="1" dirty="0">
              <a:solidFill>
                <a:srgbClr val="FFFF99"/>
              </a:solidFill>
            </a:endParaRPr>
          </a:p>
          <a:p>
            <a:pPr lvl="1"/>
            <a:r>
              <a:rPr lang="ko-KR" altLang="en-US" sz="2000" b="1" dirty="0" err="1">
                <a:solidFill>
                  <a:srgbClr val="FFFF99"/>
                </a:solidFill>
              </a:rPr>
              <a:t>아론</a:t>
            </a:r>
            <a:r>
              <a:rPr lang="en-US" sz="2000" dirty="0">
                <a:solidFill>
                  <a:srgbClr val="FFFF99"/>
                </a:solidFill>
              </a:rPr>
              <a:t> (</a:t>
            </a:r>
            <a:r>
              <a:rPr lang="ko-KR" altLang="en-US" sz="2000" dirty="0">
                <a:solidFill>
                  <a:srgbClr val="FFFF99"/>
                </a:solidFill>
              </a:rPr>
              <a:t>대제사장 가문의 머리</a:t>
            </a:r>
            <a:r>
              <a:rPr lang="en-US" sz="2000" dirty="0">
                <a:solidFill>
                  <a:srgbClr val="FFFF99"/>
                </a:solidFill>
              </a:rPr>
              <a:t>)</a:t>
            </a:r>
            <a:endParaRPr lang="en-US" sz="2000" i="1" dirty="0">
              <a:solidFill>
                <a:srgbClr val="FFFF99"/>
              </a:solidFill>
            </a:endParaRPr>
          </a:p>
          <a:p>
            <a:r>
              <a:rPr lang="ko-KR" altLang="en-US" sz="2400" i="1" dirty="0">
                <a:solidFill>
                  <a:schemeClr val="bg1"/>
                </a:solidFill>
              </a:rPr>
              <a:t>오히려 아들은 모두보다 높으시고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하나님의 최후의 계시를 무마하는 어떤 움직임은 열등하고 적절하지 못하다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8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69" y="679572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천사보다 훨씬 뛰어남은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(1:4—2:18)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17784"/>
            <a:ext cx="9061938" cy="50878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구약 인용구들의 모음 안에서 저자는 예수께서 천사와 같은 계급으로 낮아지실 분이 아님을 얘기하고 있다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하나님은 어느 천사에게도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너는 내 아들이다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라고 하신 적이 없지만 예수께서 세례받으실 때와 변화하실 때 위의 언급을 하신 적이 있다</a:t>
            </a:r>
            <a:r>
              <a:rPr lang="en-US" sz="2400" i="1" dirty="0">
                <a:solidFill>
                  <a:schemeClr val="bg1"/>
                </a:solidFill>
              </a:rPr>
              <a:t> (cf. </a:t>
            </a:r>
            <a:r>
              <a:rPr lang="ko-KR" altLang="en-US" sz="2400" i="1" dirty="0">
                <a:solidFill>
                  <a:schemeClr val="bg1"/>
                </a:solidFill>
              </a:rPr>
              <a:t>시</a:t>
            </a:r>
            <a:r>
              <a:rPr lang="en-US" sz="2400" i="1" dirty="0">
                <a:solidFill>
                  <a:schemeClr val="bg1"/>
                </a:solidFill>
              </a:rPr>
              <a:t> 2:7; </a:t>
            </a:r>
            <a:r>
              <a:rPr lang="ko-KR" altLang="en-US" sz="2400" i="1" dirty="0" err="1">
                <a:solidFill>
                  <a:schemeClr val="bg1"/>
                </a:solidFill>
              </a:rPr>
              <a:t>삼하</a:t>
            </a:r>
            <a:r>
              <a:rPr lang="en-US" sz="2400" i="1" dirty="0">
                <a:solidFill>
                  <a:schemeClr val="bg1"/>
                </a:solidFill>
              </a:rPr>
              <a:t> 7:14; </a:t>
            </a:r>
            <a:r>
              <a:rPr lang="ko-KR" altLang="en-US" sz="2400" i="1" dirty="0">
                <a:solidFill>
                  <a:schemeClr val="bg1"/>
                </a:solidFill>
              </a:rPr>
              <a:t>마</a:t>
            </a:r>
            <a:r>
              <a:rPr lang="en-US" sz="2400" i="1" dirty="0">
                <a:solidFill>
                  <a:schemeClr val="bg1"/>
                </a:solidFill>
              </a:rPr>
              <a:t> 3:17; 17:5).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모세의 노래 중</a:t>
            </a:r>
            <a:r>
              <a:rPr lang="en-US" sz="2400" i="1" dirty="0">
                <a:solidFill>
                  <a:schemeClr val="bg1"/>
                </a:solidFill>
              </a:rPr>
              <a:t> (</a:t>
            </a:r>
            <a:r>
              <a:rPr lang="ko-KR" altLang="en-US" sz="2400" i="1" dirty="0">
                <a:solidFill>
                  <a:schemeClr val="bg1"/>
                </a:solidFill>
              </a:rPr>
              <a:t>신</a:t>
            </a:r>
            <a:r>
              <a:rPr lang="en-US" sz="2400" i="1" dirty="0">
                <a:solidFill>
                  <a:schemeClr val="bg1"/>
                </a:solidFill>
              </a:rPr>
              <a:t> 32:43, LXX)</a:t>
            </a:r>
            <a:r>
              <a:rPr lang="ko-KR" altLang="en-US" sz="2400" i="1" dirty="0">
                <a:solidFill>
                  <a:schemeClr val="bg1"/>
                </a:solidFill>
              </a:rPr>
              <a:t>에는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천사들이 모여 그에게 경배한다고 되어있다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천사들은 임시의 </a:t>
            </a:r>
            <a:r>
              <a:rPr lang="ko-KR" altLang="en-US" sz="2400" i="1" dirty="0" err="1">
                <a:solidFill>
                  <a:schemeClr val="bg1"/>
                </a:solidFill>
              </a:rPr>
              <a:t>수종자들</a:t>
            </a:r>
            <a:r>
              <a:rPr lang="en-US" sz="2400" i="1" dirty="0">
                <a:solidFill>
                  <a:schemeClr val="bg1"/>
                </a:solidFill>
              </a:rPr>
              <a:t> (</a:t>
            </a:r>
            <a:r>
              <a:rPr lang="ko-KR" altLang="en-US" sz="2400" i="1" dirty="0">
                <a:solidFill>
                  <a:schemeClr val="bg1"/>
                </a:solidFill>
              </a:rPr>
              <a:t>시</a:t>
            </a:r>
            <a:r>
              <a:rPr lang="en-US" sz="2400" i="1" dirty="0">
                <a:solidFill>
                  <a:schemeClr val="bg1"/>
                </a:solidFill>
              </a:rPr>
              <a:t> 104:4)</a:t>
            </a:r>
            <a:r>
              <a:rPr lang="ko-KR" altLang="en-US" sz="2400" i="1" dirty="0">
                <a:solidFill>
                  <a:schemeClr val="bg1"/>
                </a:solidFill>
              </a:rPr>
              <a:t>이지만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아들은 영원하다</a:t>
            </a:r>
            <a:r>
              <a:rPr lang="en-US" sz="2400" i="1" dirty="0">
                <a:solidFill>
                  <a:schemeClr val="bg1"/>
                </a:solidFill>
              </a:rPr>
              <a:t> (</a:t>
            </a:r>
            <a:r>
              <a:rPr lang="ko-KR" altLang="en-US" sz="2400" i="1" dirty="0">
                <a:solidFill>
                  <a:schemeClr val="bg1"/>
                </a:solidFill>
              </a:rPr>
              <a:t>시</a:t>
            </a:r>
            <a:r>
              <a:rPr lang="en-US" sz="2400" i="1" dirty="0">
                <a:solidFill>
                  <a:schemeClr val="bg1"/>
                </a:solidFill>
              </a:rPr>
              <a:t> 45:6-7; 102:10-12).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여호와께서 아들을 주라 부르시고 그의 우편에 앉히셨다</a:t>
            </a:r>
            <a:r>
              <a:rPr lang="en-US" sz="2400" i="1" dirty="0">
                <a:solidFill>
                  <a:schemeClr val="bg1"/>
                </a:solidFill>
              </a:rPr>
              <a:t> (</a:t>
            </a:r>
            <a:r>
              <a:rPr lang="ko-KR" altLang="en-US" sz="2400" i="1" dirty="0">
                <a:solidFill>
                  <a:schemeClr val="bg1"/>
                </a:solidFill>
              </a:rPr>
              <a:t>시</a:t>
            </a:r>
            <a:r>
              <a:rPr lang="en-US" sz="2400" i="1" dirty="0">
                <a:solidFill>
                  <a:schemeClr val="bg1"/>
                </a:solidFill>
              </a:rPr>
              <a:t> 110:1).</a:t>
            </a:r>
          </a:p>
          <a:p>
            <a:pPr>
              <a:defRPr/>
            </a:pP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30261-2CBD-4D21-8E8D-08290CDBC33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4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ED4-6D28-4ECB-8422-F8597DD2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왕의 아들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(1:5; Ps. 2:7; 2 Sa. 7:14)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6352-D97E-41E3-B3CD-B599CE0C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00580"/>
            <a:ext cx="10299109" cy="4131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다윗의 언약에서 하나님은 다윗에게 그의 자손이 하나님의 아들이 될 것이라고 말씀하신다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하나님은 이런 특권을 천사들에게 말씀하신 적이 없으시다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이것은 그 언약에 있는 단어의 본 뜻과 시편 </a:t>
            </a:r>
            <a:r>
              <a:rPr lang="en-US" altLang="ko-KR" sz="2400" i="1" dirty="0">
                <a:solidFill>
                  <a:schemeClr val="tx1"/>
                </a:solidFill>
              </a:rPr>
              <a:t>2:7:”</a:t>
            </a:r>
            <a:r>
              <a:rPr lang="ko-KR" altLang="en-US" sz="2400" i="1" dirty="0">
                <a:solidFill>
                  <a:schemeClr val="tx1"/>
                </a:solidFill>
              </a:rPr>
              <a:t>너는 내 아들이다</a:t>
            </a:r>
            <a:r>
              <a:rPr lang="en-US" altLang="ko-KR" sz="2400" i="1" dirty="0">
                <a:solidFill>
                  <a:schemeClr val="tx1"/>
                </a:solidFill>
              </a:rPr>
              <a:t>!”</a:t>
            </a:r>
            <a:r>
              <a:rPr lang="ko-KR" altLang="en-US" sz="2400" i="1" dirty="0">
                <a:solidFill>
                  <a:schemeClr val="tx1"/>
                </a:solidFill>
              </a:rPr>
              <a:t>라고 선포하신 것과 같은 것으로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천사에게는 언급하지 않으실 하나님만의 말씀이시다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6C4C-7D50-447C-B641-55478C63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12294"/>
            <a:ext cx="10828499" cy="814364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 성경과 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ko-KR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인역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(1:6; 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32:43)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D035-A08B-4B3C-B9F1-CA85A544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025094"/>
            <a:ext cx="10611931" cy="5664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신약의 저자들은 히브리 성경과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인역에서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주로 인용을 한다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누가와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바울을 보통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인역을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사용하고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히브리서의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저자또한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그러함을 볼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수있다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때때로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인역과</a:t>
            </a:r>
            <a:r>
              <a:rPr lang="ko-KR" altLang="en-US" sz="2400" i="1" dirty="0">
                <a:solidFill>
                  <a:schemeClr val="tx1"/>
                </a:solidFill>
              </a:rPr>
              <a:t> 마소라 본문의 차이점이 영어 번역본에 드러나 있는데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신 </a:t>
            </a:r>
            <a:r>
              <a:rPr lang="en-US" altLang="ko-KR" sz="2400" i="1" dirty="0">
                <a:solidFill>
                  <a:schemeClr val="tx1"/>
                </a:solidFill>
              </a:rPr>
              <a:t>32:43</a:t>
            </a:r>
            <a:r>
              <a:rPr lang="ko-KR" altLang="en-US" sz="2400" i="1" dirty="0">
                <a:solidFill>
                  <a:schemeClr val="tx1"/>
                </a:solidFill>
              </a:rPr>
              <a:t>이 이와 같은 예이다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70</a:t>
            </a:r>
            <a:r>
              <a:rPr lang="ko-KR" altLang="en-US" sz="2000" b="1" dirty="0" err="1">
                <a:solidFill>
                  <a:schemeClr val="tx1"/>
                </a:solidFill>
              </a:rPr>
              <a:t>인역에서는</a:t>
            </a:r>
            <a:r>
              <a:rPr lang="en-US" sz="2000" b="1" dirty="0">
                <a:solidFill>
                  <a:schemeClr val="tx1"/>
                </a:solidFill>
              </a:rPr>
              <a:t>: “Rejoice with him, O heavens, and worship him all [you] sons of God; rejoice, O nations, with his people, and give glory to him all [you] angels of God…”</a:t>
            </a:r>
          </a:p>
          <a:p>
            <a:pPr lvl="1"/>
            <a:r>
              <a:rPr lang="ko-KR" altLang="en-US" sz="2000" b="1" dirty="0">
                <a:solidFill>
                  <a:schemeClr val="tx1"/>
                </a:solidFill>
              </a:rPr>
              <a:t>마소라 본문에서는</a:t>
            </a:r>
            <a:r>
              <a:rPr lang="en-US" sz="2000" b="1" dirty="0">
                <a:solidFill>
                  <a:schemeClr val="tx1"/>
                </a:solidFill>
              </a:rPr>
              <a:t>: “Rejoice, O nations, [with] his people…”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인역에는</a:t>
            </a:r>
            <a:r>
              <a:rPr lang="ko-KR" altLang="en-US" sz="2400" i="1" dirty="0">
                <a:solidFill>
                  <a:schemeClr val="tx1"/>
                </a:solidFill>
              </a:rPr>
              <a:t> 마소라 본문에 없는 추가 구절들이 있고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 히브리서의 저자는 이 부분을 하나님의 구원과 심판의 주체로 참조하고 있다 </a:t>
            </a: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아마도 </a:t>
            </a:r>
            <a:r>
              <a:rPr lang="ko-KR" altLang="en-US" sz="2400" i="1" dirty="0" err="1">
                <a:solidFill>
                  <a:schemeClr val="tx1"/>
                </a:solidFill>
              </a:rPr>
              <a:t>눅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en-US" altLang="ko-KR" sz="2400" i="1" dirty="0">
                <a:solidFill>
                  <a:schemeClr val="tx1"/>
                </a:solidFill>
              </a:rPr>
              <a:t>2:8-14 </a:t>
            </a:r>
            <a:r>
              <a:rPr lang="ko-KR" altLang="en-US" sz="2400" i="1" dirty="0">
                <a:solidFill>
                  <a:schemeClr val="tx1"/>
                </a:solidFill>
              </a:rPr>
              <a:t>에 설명되어 있는 부분을 내포하는 것일 수도 있다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9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136B-61A6-430E-9DF1-9F4476F3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94084"/>
            <a:ext cx="10082541" cy="886548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왕의 혼인 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(1:7-9; 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54C5-5441-40E9-A15C-9D789A1E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50049"/>
            <a:ext cx="10756309" cy="459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여기서 저자는 왕의 아들과 천사들에 대해 대조하고 있다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천사들의 역할은 신성한 계명의 임시 </a:t>
            </a:r>
            <a:r>
              <a:rPr lang="ko-KR" altLang="en-US" sz="2400" i="1" dirty="0" err="1">
                <a:solidFill>
                  <a:schemeClr val="tx1"/>
                </a:solidFill>
              </a:rPr>
              <a:t>사역자들로</a:t>
            </a:r>
            <a:r>
              <a:rPr lang="ko-KR" altLang="en-US" sz="2400" i="1" dirty="0">
                <a:solidFill>
                  <a:schemeClr val="tx1"/>
                </a:solidFill>
              </a:rPr>
              <a:t> 섬기는 것이며 바람과 불꽃과 같은 </a:t>
            </a:r>
            <a:r>
              <a:rPr lang="ko-KR" altLang="en-US" sz="2400" i="1" dirty="0" err="1">
                <a:solidFill>
                  <a:schemeClr val="tx1"/>
                </a:solidFill>
              </a:rPr>
              <a:t>자연안의</a:t>
            </a:r>
            <a:r>
              <a:rPr lang="ko-KR" altLang="en-US" sz="2400" i="1" dirty="0">
                <a:solidFill>
                  <a:schemeClr val="tx1"/>
                </a:solidFill>
              </a:rPr>
              <a:t> 일시적인 존재로 표현하였다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시</a:t>
            </a:r>
            <a:r>
              <a:rPr lang="en-US" sz="2400" i="1" dirty="0">
                <a:solidFill>
                  <a:schemeClr val="tx1"/>
                </a:solidFill>
              </a:rPr>
              <a:t> 104:4).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대조적으로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 왕의 혼인 시에 나온 다윗의 아들은 하나님으로 표현하고 그의 왕국은 영원할 것이라 한다 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시</a:t>
            </a:r>
            <a:r>
              <a:rPr lang="en-US" altLang="ko-KR" sz="2400" i="1" dirty="0">
                <a:solidFill>
                  <a:schemeClr val="tx1"/>
                </a:solidFill>
              </a:rPr>
              <a:t>45:6). </a:t>
            </a:r>
            <a:r>
              <a:rPr lang="ko-KR" altLang="en-US" sz="2400" i="1" dirty="0">
                <a:solidFill>
                  <a:schemeClr val="tx1"/>
                </a:solidFill>
              </a:rPr>
              <a:t>하나님은 그의 아들을 모든 사람들의 위에 두셨다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고대 언어는 이런 질문을 던지게 한다</a:t>
            </a:r>
            <a:r>
              <a:rPr lang="en-US" altLang="ko-KR" sz="2400" i="1" dirty="0">
                <a:solidFill>
                  <a:schemeClr val="tx1"/>
                </a:solidFill>
              </a:rPr>
              <a:t>, “</a:t>
            </a:r>
            <a:r>
              <a:rPr lang="ko-KR" altLang="en-US" sz="2400" i="1" dirty="0">
                <a:solidFill>
                  <a:schemeClr val="tx1"/>
                </a:solidFill>
              </a:rPr>
              <a:t>하나님이 그의 아들이 아니고선 누구에게 </a:t>
            </a:r>
            <a:r>
              <a:rPr lang="en-US" altLang="ko-KR" sz="2400" i="1" dirty="0">
                <a:solidFill>
                  <a:schemeClr val="tx1"/>
                </a:solidFill>
              </a:rPr>
              <a:t>‘</a:t>
            </a:r>
            <a:r>
              <a:rPr lang="ko-KR" altLang="en-US" sz="2400" i="1" dirty="0">
                <a:solidFill>
                  <a:schemeClr val="tx1"/>
                </a:solidFill>
              </a:rPr>
              <a:t>하나님</a:t>
            </a:r>
            <a:r>
              <a:rPr lang="en-US" altLang="ko-KR" sz="2400" i="1" dirty="0">
                <a:solidFill>
                  <a:schemeClr val="tx1"/>
                </a:solidFill>
              </a:rPr>
              <a:t>’</a:t>
            </a:r>
            <a:r>
              <a:rPr lang="ko-KR" altLang="en-US" sz="2400" i="1" dirty="0">
                <a:solidFill>
                  <a:schemeClr val="tx1"/>
                </a:solidFill>
              </a:rPr>
              <a:t>이란 칭호를 사용하겠는가</a:t>
            </a:r>
            <a:r>
              <a:rPr lang="en-US" altLang="ko-KR" sz="2400" i="1" dirty="0">
                <a:solidFill>
                  <a:schemeClr val="tx1"/>
                </a:solidFill>
              </a:rPr>
              <a:t>?”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9982-D3B4-438F-B3C1-5B4F272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3651"/>
            <a:ext cx="10491614" cy="956060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영원한 주가 되시는 아들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(1:10-12; 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102:25-27)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1924-F4D0-4627-82AD-5E6D0D60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207838"/>
            <a:ext cx="10491614" cy="5398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고난 당한 자가 마음이 상하여 여호와께 근심을 토로하는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기도에서 하나님은 고난 당한 자를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(=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주께서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라고 부르신다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신명기의 구절과 함께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저자는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인역의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본문을 토대로 이렇게 기록한다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주여 주께서 태초에 땅의 기초를 두셨으며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우리는 자연스럽게 이렇게 질문할 수 있다</a:t>
            </a:r>
            <a:r>
              <a:rPr lang="en-US" altLang="ko-KR" sz="2400" i="1" dirty="0">
                <a:solidFill>
                  <a:schemeClr val="tx1"/>
                </a:solidFill>
              </a:rPr>
              <a:t>, “</a:t>
            </a:r>
            <a:r>
              <a:rPr lang="ko-KR" altLang="en-US" sz="2400" i="1" dirty="0">
                <a:solidFill>
                  <a:schemeClr val="tx1"/>
                </a:solidFill>
              </a:rPr>
              <a:t>하나님이 주라 부르시는 이가 누구일까</a:t>
            </a:r>
            <a:r>
              <a:rPr lang="en-US" altLang="ko-KR" sz="2400" i="1" dirty="0">
                <a:solidFill>
                  <a:schemeClr val="tx1"/>
                </a:solidFill>
              </a:rPr>
              <a:t>?”, </a:t>
            </a:r>
            <a:r>
              <a:rPr lang="ko-KR" altLang="en-US" sz="2400" i="1" dirty="0">
                <a:solidFill>
                  <a:schemeClr val="tx1"/>
                </a:solidFill>
              </a:rPr>
              <a:t>그리고 더 나아가 하나님이 창조의 주체이자 영원하신 이라고 부르시는 이가 누구인가 생각해 볼 수 있다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이런 놀라운 칭호를 천사들에게는 하신 적이 없으시다</a:t>
            </a:r>
            <a:r>
              <a:rPr lang="en-US" altLang="ko-KR" sz="2400" i="1" dirty="0">
                <a:solidFill>
                  <a:schemeClr val="tx1"/>
                </a:solidFill>
              </a:rPr>
              <a:t>!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히브리서의 저자에게는 하나님이 그의 아들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고대의 고난 당한 자로 전조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을  유일하신 분이라는 답을 내리고 있다</a:t>
            </a:r>
            <a:r>
              <a:rPr lang="en-US" altLang="ko-KR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96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A847-E80B-4787-89CD-71F5EA54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11669"/>
            <a:ext cx="10347235" cy="1167953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하나님의 우편에 계신 대리 통치자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섭정 되신 아들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(1:13-14; 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110:1)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3746-795D-46F8-AE65-0AAD4D3A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08890"/>
            <a:ext cx="10347235" cy="4928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문장의 고조에 다다르며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저자는 예수님이 바리새인들의 질문에 대응하시는 동일한 구절을 제시한다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(cf.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22:41-46):</a:t>
            </a:r>
          </a:p>
          <a:p>
            <a:r>
              <a:rPr lang="ko-KR" altLang="en-US" sz="2400" i="1" dirty="0"/>
              <a:t>시편에서는 </a:t>
            </a:r>
            <a:r>
              <a:rPr lang="en-US" altLang="ko-KR" sz="2400" i="1" dirty="0"/>
              <a:t>“</a:t>
            </a:r>
            <a:r>
              <a:rPr lang="ko-KR" altLang="en-US" sz="2400" i="1" dirty="0"/>
              <a:t>여호와께서 내 주에게 말씀하시기를</a:t>
            </a:r>
            <a:r>
              <a:rPr lang="en-US" altLang="ko-KR" sz="2400" i="1" dirty="0"/>
              <a:t>…”</a:t>
            </a:r>
            <a:r>
              <a:rPr lang="ko-KR" altLang="en-US" sz="2400" i="1" dirty="0"/>
              <a:t>라며 시작한다</a:t>
            </a:r>
            <a:r>
              <a:rPr lang="en-US" altLang="ko-KR" sz="2400" i="1" dirty="0"/>
              <a:t>.</a:t>
            </a:r>
            <a:endParaRPr lang="en-US" sz="2400" i="1" dirty="0"/>
          </a:p>
          <a:p>
            <a:r>
              <a:rPr lang="ko-KR" altLang="en-US" sz="2400" i="1" dirty="0"/>
              <a:t>어느 누가 하나님이 주라 칭하시며 모든 원수로 그 발등상이 되게 하기까지 하나님의 우편에 앉도록 칭함을 받겠는가</a:t>
            </a:r>
            <a:r>
              <a:rPr lang="en-US" altLang="ko-KR" sz="2400" i="1" dirty="0"/>
              <a:t>?</a:t>
            </a:r>
            <a:endParaRPr lang="en-US" sz="2400" i="1" dirty="0"/>
          </a:p>
          <a:p>
            <a:r>
              <a:rPr lang="ko-KR" altLang="en-US" sz="2400" i="1" dirty="0"/>
              <a:t>당연히 천사는 아닐 것이다</a:t>
            </a:r>
            <a:r>
              <a:rPr lang="en-US" sz="2400" i="1" dirty="0"/>
              <a:t>!</a:t>
            </a:r>
          </a:p>
          <a:p>
            <a:r>
              <a:rPr lang="ko-KR" altLang="en-US" sz="2400" i="1" dirty="0"/>
              <a:t>천사들은 하나님의 명령에 섬기는 존재들이다</a:t>
            </a:r>
            <a:r>
              <a:rPr lang="en-US" altLang="ko-KR" sz="2400" i="1" dirty="0"/>
              <a:t>. </a:t>
            </a:r>
            <a:r>
              <a:rPr lang="ko-KR" altLang="en-US" sz="2400" i="1" dirty="0"/>
              <a:t>하나님의 </a:t>
            </a:r>
            <a:r>
              <a:rPr lang="ko-KR" altLang="en-US" sz="2400" i="1" dirty="0" err="1"/>
              <a:t>존전에</a:t>
            </a:r>
            <a:r>
              <a:rPr lang="ko-KR" altLang="en-US" sz="2400" i="1" dirty="0"/>
              <a:t> 거할 수는 있지만 그의 우편에 앉을 수는 절대 없을 것이다</a:t>
            </a:r>
            <a:r>
              <a:rPr lang="en-US" altLang="ko-KR" sz="2400" i="1" dirty="0"/>
              <a:t>!</a:t>
            </a:r>
          </a:p>
          <a:p>
            <a:r>
              <a:rPr lang="en-US" sz="2400" i="1" dirty="0"/>
              <a:t> </a:t>
            </a:r>
            <a:r>
              <a:rPr lang="ko-KR" altLang="en-US" sz="2400" i="1" dirty="0"/>
              <a:t>그러므로 천사들은 섬기기 위해 존재하며 하나님의 백성에게 그 일을 행하도록 있는 것이다</a:t>
            </a:r>
            <a:r>
              <a:rPr lang="en-US" altLang="ko-KR" sz="2400" i="1" dirty="0"/>
              <a:t>(</a:t>
            </a:r>
            <a:r>
              <a:rPr lang="ko-KR" altLang="en-US" sz="2400" i="1" dirty="0"/>
              <a:t>아들의 이 범위를 훨씬 넘어 역사하신다</a:t>
            </a:r>
            <a:r>
              <a:rPr lang="en-US" altLang="ko-KR" sz="2400" i="1" dirty="0"/>
              <a:t>)!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279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12723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첫 번째 경고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B0604020202020204" pitchFamily="34" charset="0"/>
                <a:cs typeface="Arial Rounded MT Bold" panose="020B0604020202020204" pitchFamily="34" charset="0"/>
              </a:rPr>
              <a:t>(2:1-4)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499322"/>
            <a:ext cx="10563804" cy="50629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책에서는 총 다섯 개의 경고가 있을 것이다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b="1" i="1" dirty="0">
                <a:solidFill>
                  <a:schemeClr val="tx1"/>
                </a:solidFill>
              </a:rPr>
              <a:t>첫 번째 경고는 </a:t>
            </a:r>
            <a:r>
              <a:rPr lang="ko-KR" altLang="en-US" sz="2400" b="1" i="1" dirty="0" err="1">
                <a:solidFill>
                  <a:schemeClr val="tx1"/>
                </a:solidFill>
              </a:rPr>
              <a:t>포르티오리</a:t>
            </a:r>
            <a:r>
              <a:rPr lang="en-US" altLang="ko-KR" sz="2400" b="1" i="1" dirty="0">
                <a:solidFill>
                  <a:schemeClr val="tx1"/>
                </a:solidFill>
              </a:rPr>
              <a:t>(a fortiori)</a:t>
            </a:r>
            <a:r>
              <a:rPr lang="ko-KR" altLang="en-US" sz="2400" b="1" i="1" dirty="0">
                <a:solidFill>
                  <a:schemeClr val="tx1"/>
                </a:solidFill>
              </a:rPr>
              <a:t> 논쟁으로 시작한다</a:t>
            </a:r>
            <a:r>
              <a:rPr lang="en-US" sz="2400" b="1" i="1" dirty="0">
                <a:solidFill>
                  <a:schemeClr val="tx1"/>
                </a:solidFill>
              </a:rPr>
              <a:t> (</a:t>
            </a:r>
            <a:r>
              <a:rPr lang="ko-KR" altLang="en-US" sz="2400" b="1" i="1" dirty="0">
                <a:solidFill>
                  <a:schemeClr val="tx1"/>
                </a:solidFill>
              </a:rPr>
              <a:t>만약 그것이 사실이라면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이것은 얼만큼 더 사실이 되겠는가</a:t>
            </a:r>
            <a:r>
              <a:rPr lang="en-US" sz="2400" b="1" i="1" dirty="0">
                <a:solidFill>
                  <a:schemeClr val="tx1"/>
                </a:solidFill>
              </a:rPr>
              <a:t>).</a:t>
            </a:r>
          </a:p>
          <a:p>
            <a:pPr>
              <a:defRPr/>
            </a:pPr>
            <a:r>
              <a:rPr lang="ko-KR" altLang="en-US" sz="2400" b="1" i="1" u="sng" dirty="0">
                <a:solidFill>
                  <a:schemeClr val="tx1"/>
                </a:solidFill>
              </a:rPr>
              <a:t>만일 </a:t>
            </a:r>
            <a:r>
              <a:rPr lang="ko-KR" altLang="en-US" sz="2400" b="1" i="1" u="sng" dirty="0" err="1">
                <a:solidFill>
                  <a:schemeClr val="tx1"/>
                </a:solidFill>
              </a:rPr>
              <a:t>토라가</a:t>
            </a:r>
            <a:r>
              <a:rPr lang="ko-KR" altLang="en-US" sz="2400" b="1" i="1" u="sng" dirty="0">
                <a:solidFill>
                  <a:schemeClr val="tx1"/>
                </a:solidFill>
              </a:rPr>
              <a:t> 천사들에 의해 중재되었다면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(</a:t>
            </a:r>
            <a:r>
              <a:rPr lang="ko-KR" altLang="en-US" sz="2400" b="1" i="1" dirty="0">
                <a:solidFill>
                  <a:schemeClr val="tx1"/>
                </a:solidFill>
              </a:rPr>
              <a:t>신</a:t>
            </a:r>
            <a:r>
              <a:rPr lang="en-US" sz="2400" b="1" i="1" dirty="0">
                <a:solidFill>
                  <a:schemeClr val="tx1"/>
                </a:solidFill>
              </a:rPr>
              <a:t> 33:2; cf. </a:t>
            </a:r>
            <a:r>
              <a:rPr lang="ko-KR" altLang="en-US" sz="2400" b="1" i="1" dirty="0">
                <a:solidFill>
                  <a:schemeClr val="tx1"/>
                </a:solidFill>
              </a:rPr>
              <a:t>행</a:t>
            </a:r>
            <a:r>
              <a:rPr lang="en-US" sz="2400" b="1" i="1" dirty="0">
                <a:solidFill>
                  <a:schemeClr val="tx1"/>
                </a:solidFill>
              </a:rPr>
              <a:t> 7:53), </a:t>
            </a:r>
            <a:r>
              <a:rPr lang="ko-KR" altLang="en-US" sz="2400" b="1" i="1" dirty="0">
                <a:solidFill>
                  <a:schemeClr val="tx1"/>
                </a:solidFill>
              </a:rPr>
              <a:t>그것을 침범하는 자는 죽임을 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ko-KR" altLang="en-US" sz="2400" b="1" i="1" dirty="0">
                <a:solidFill>
                  <a:schemeClr val="tx1"/>
                </a:solidFill>
              </a:rPr>
              <a:t>당한다고 경고된 만큼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ko-KR" altLang="en-US" sz="2400" b="1" i="1" dirty="0" err="1">
                <a:solidFill>
                  <a:schemeClr val="tx1"/>
                </a:solidFill>
              </a:rPr>
              <a:t>중엄하였다면</a:t>
            </a:r>
            <a:r>
              <a:rPr lang="en-US" sz="2400" b="1" i="1" dirty="0">
                <a:solidFill>
                  <a:schemeClr val="tx1"/>
                </a:solidFill>
              </a:rPr>
              <a:t>(</a:t>
            </a:r>
            <a:r>
              <a:rPr lang="ko-KR" altLang="en-US" sz="2400" b="1" i="1" dirty="0">
                <a:solidFill>
                  <a:schemeClr val="tx1"/>
                </a:solidFill>
              </a:rPr>
              <a:t>출</a:t>
            </a:r>
            <a:r>
              <a:rPr lang="en-US" sz="2400" b="1" i="1" dirty="0">
                <a:solidFill>
                  <a:schemeClr val="tx1"/>
                </a:solidFill>
              </a:rPr>
              <a:t> 19:12-13), </a:t>
            </a:r>
            <a:r>
              <a:rPr lang="ko-KR" altLang="en-US" sz="2400" b="1" i="1" dirty="0">
                <a:solidFill>
                  <a:schemeClr val="tx1"/>
                </a:solidFill>
              </a:rPr>
              <a:t>그리고 만일 예수께서 천사들보다 훨씬 뛰어난 존재이시라면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이같이 큰 구원을 등한히 여기는 것은 참사를 불러 일으키는 것이 아닌가</a:t>
            </a:r>
            <a:r>
              <a:rPr lang="en-US" altLang="ko-KR" sz="2400" b="1" i="1" dirty="0">
                <a:solidFill>
                  <a:schemeClr val="tx1"/>
                </a:solidFill>
              </a:rPr>
              <a:t>!</a:t>
            </a:r>
            <a:endParaRPr lang="en-US" sz="24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b="1" i="1" dirty="0">
                <a:solidFill>
                  <a:schemeClr val="tx1"/>
                </a:solidFill>
              </a:rPr>
              <a:t>하나님의 말씀이 아들을 통하여 전파되었고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그의 사도들에 의해 증언되어졌으며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표적과 기사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신령한 은사들</a:t>
            </a:r>
            <a:r>
              <a:rPr lang="en-US" altLang="ko-KR" sz="2400" b="1" i="1" dirty="0">
                <a:solidFill>
                  <a:schemeClr val="tx1"/>
                </a:solidFill>
              </a:rPr>
              <a:t>(</a:t>
            </a:r>
            <a:r>
              <a:rPr lang="ko-KR" altLang="en-US" sz="2400" b="1" i="1" dirty="0">
                <a:solidFill>
                  <a:schemeClr val="tx1"/>
                </a:solidFill>
              </a:rPr>
              <a:t>이 모든 것이 복음의 메시지의 유효함을 가리키고 있다</a:t>
            </a:r>
            <a:r>
              <a:rPr lang="en-US" altLang="ko-KR" sz="2400" b="1" i="1" dirty="0">
                <a:solidFill>
                  <a:schemeClr val="tx1"/>
                </a:solidFill>
              </a:rPr>
              <a:t>)</a:t>
            </a:r>
            <a:r>
              <a:rPr lang="ko-KR" altLang="en-US" sz="2400" b="1" i="1" dirty="0">
                <a:solidFill>
                  <a:schemeClr val="tx1"/>
                </a:solidFill>
              </a:rPr>
              <a:t>을 통해 확증되었다</a:t>
            </a:r>
            <a:r>
              <a:rPr lang="en-US" sz="2400" b="1" i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992E-0F42-42CF-A8E2-EB53EBB97E0A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6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35883"/>
            <a:ext cx="8229600" cy="95534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예수님의 인성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(2:5-8a)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1063416"/>
            <a:ext cx="10996864" cy="5794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어떤 이들은 예수님이 천사보다 뛰어나심에 대해 논쟁을 하기도 한다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예수님의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성육신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하심이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성경의 본문에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인자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천사들보다 낮게 만들어진 것이라고 근거하여 이런 질문을 하는 것이다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8:4-6).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이러한 이의에 대응하여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저자는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인역의</a:t>
            </a:r>
            <a:r>
              <a:rPr lang="ko-KR" altLang="en-US" sz="2400" i="1" dirty="0">
                <a:solidFill>
                  <a:schemeClr val="tx1"/>
                </a:solidFill>
              </a:rPr>
              <a:t> 구절을 인용한다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 err="1">
                <a:solidFill>
                  <a:schemeClr val="tx1"/>
                </a:solidFill>
              </a:rPr>
              <a:t>다시한번</a:t>
            </a:r>
            <a:r>
              <a:rPr lang="en-US" altLang="ko-KR" sz="2400" i="1" dirty="0">
                <a:solidFill>
                  <a:schemeClr val="tx1"/>
                </a:solidFill>
              </a:rPr>
              <a:t>, 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인역은</a:t>
            </a:r>
            <a:r>
              <a:rPr lang="ko-KR" altLang="en-US" sz="2400" i="1" dirty="0">
                <a:solidFill>
                  <a:schemeClr val="tx1"/>
                </a:solidFill>
              </a:rPr>
              <a:t> 마소라 본문과는 다르게 읽혀진다</a:t>
            </a:r>
            <a:r>
              <a:rPr lang="en-US" sz="2400" i="1" dirty="0">
                <a:solidFill>
                  <a:schemeClr val="tx1"/>
                </a:solidFill>
              </a:rPr>
              <a:t>):</a:t>
            </a:r>
          </a:p>
          <a:p>
            <a:pPr lvl="1">
              <a:defRPr/>
            </a:pPr>
            <a:r>
              <a:rPr lang="ko-KR" altLang="en-US" sz="2200" b="1" dirty="0">
                <a:solidFill>
                  <a:schemeClr val="tx1"/>
                </a:solidFill>
              </a:rPr>
              <a:t>마소라 본문</a:t>
            </a:r>
            <a:r>
              <a:rPr lang="en-US" sz="2200" b="1" dirty="0">
                <a:solidFill>
                  <a:schemeClr val="tx1"/>
                </a:solidFill>
              </a:rPr>
              <a:t>:  “</a:t>
            </a:r>
            <a:r>
              <a:rPr lang="ko-KR" altLang="en-US" sz="2200" b="1" dirty="0">
                <a:solidFill>
                  <a:schemeClr val="tx1"/>
                </a:solidFill>
              </a:rPr>
              <a:t>그를 하나님보다 못하게 창조하시고</a:t>
            </a:r>
            <a:r>
              <a:rPr lang="en-US" sz="2200" b="1" dirty="0">
                <a:solidFill>
                  <a:schemeClr val="tx1"/>
                </a:solidFill>
              </a:rPr>
              <a:t>…”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200" b="1" dirty="0">
                <a:solidFill>
                  <a:schemeClr val="tx1"/>
                </a:solidFill>
              </a:rPr>
              <a:t>70</a:t>
            </a:r>
            <a:r>
              <a:rPr lang="ko-KR" altLang="en-US" sz="2200" b="1" dirty="0" err="1">
                <a:solidFill>
                  <a:schemeClr val="tx1"/>
                </a:solidFill>
              </a:rPr>
              <a:t>인역</a:t>
            </a:r>
            <a:r>
              <a:rPr lang="en-US" sz="2200" b="1" dirty="0">
                <a:solidFill>
                  <a:schemeClr val="tx1"/>
                </a:solidFill>
              </a:rPr>
              <a:t>:  “</a:t>
            </a:r>
            <a:r>
              <a:rPr lang="ko-KR" altLang="en-US" sz="2200" b="1" dirty="0">
                <a:solidFill>
                  <a:schemeClr val="tx1"/>
                </a:solidFill>
              </a:rPr>
              <a:t>그를 잠시 동안 천사보다 못하게 하시며</a:t>
            </a:r>
            <a:r>
              <a:rPr lang="en-US" sz="2200" b="1" dirty="0">
                <a:solidFill>
                  <a:schemeClr val="tx1"/>
                </a:solidFill>
              </a:rPr>
              <a:t>…”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여기서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인역의</a:t>
            </a:r>
            <a:r>
              <a:rPr lang="ko-KR" altLang="en-US" sz="2400" i="1" dirty="0">
                <a:solidFill>
                  <a:schemeClr val="tx1"/>
                </a:solidFill>
              </a:rPr>
              <a:t> 번역이 중요한 이유는 천사보다 못하게 하셨다는 저자의 표현으로는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잠시 동안</a:t>
            </a:r>
            <a:r>
              <a:rPr lang="en-US" altLang="ko-KR" sz="2400" i="1" dirty="0">
                <a:solidFill>
                  <a:schemeClr val="tx1"/>
                </a:solidFill>
              </a:rPr>
              <a:t>” </a:t>
            </a:r>
            <a:r>
              <a:rPr lang="ko-KR" altLang="en-US" sz="2400" i="1" dirty="0">
                <a:solidFill>
                  <a:schemeClr val="tx1"/>
                </a:solidFill>
              </a:rPr>
              <a:t>으로 일시적인 것 이었음을 제시하는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이러한 종속의 일시적인 특성은 모든 것을 그의 아래 두시기 위한 하나님의 궁극적인 목적으로 강조되기 위함이다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63027-B19A-4B34-B8FA-03CD471F8DD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5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97" y="932813"/>
            <a:ext cx="9360568" cy="1077031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아들의 낮아지심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(2:8b-9)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4557"/>
            <a:ext cx="10972799" cy="43077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일차적인 요점은 아들의 낮아지심은 이 세대에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잠시 동안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속하게 되고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장차 하나님의 목적은 어느 하나라도 그의 주권 밖에 있는 것이 없게 높이시는 것이다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만물이 아직 그리스도께 복종하고 있는 것을 보지 못하나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그의 영원한 승리가 곧 오고 있는 것이다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예수께서 사람과 같이 낮아지심은 모든 사람을 위하여 죽기 위함이다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영광과 주권의 하나님은 모든 사람들로 하여금 아버지의 우편에 앉으신 예수를 보게 될 것을 계획하셨다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63027-B19A-4B34-B8FA-03CD471F8DD9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77" y="996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242646"/>
            <a:ext cx="9172903" cy="553915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신약의 다른 어떤 책보다도 히브리서의 저자는 불분명한 채로 남아있다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공식적으로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이 책은 익명이다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많은 이들이 바울이라고 짐작하지만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아마도 그가 </a:t>
            </a:r>
            <a:r>
              <a:rPr lang="ko-KR" altLang="en-US" sz="2400" dirty="0" err="1">
                <a:solidFill>
                  <a:schemeClr val="tx1"/>
                </a:solidFill>
              </a:rPr>
              <a:t>디모데를</a:t>
            </a:r>
            <a:r>
              <a:rPr lang="ko-KR" altLang="en-US" sz="2400" dirty="0">
                <a:solidFill>
                  <a:schemeClr val="tx1"/>
                </a:solidFill>
              </a:rPr>
              <a:t> 알았기 때문일 것이다</a:t>
            </a:r>
            <a:r>
              <a:rPr lang="en-US" altLang="ko-KR" sz="2400" dirty="0">
                <a:solidFill>
                  <a:schemeClr val="tx1"/>
                </a:solidFill>
              </a:rPr>
              <a:t>(13:23). </a:t>
            </a:r>
            <a:r>
              <a:rPr lang="ko-KR" altLang="en-US" sz="2400" dirty="0">
                <a:solidFill>
                  <a:schemeClr val="tx1"/>
                </a:solidFill>
              </a:rPr>
              <a:t>하지만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히브리서의 </a:t>
            </a:r>
            <a:r>
              <a:rPr lang="ko-KR" altLang="en-US" sz="2400" dirty="0" err="1">
                <a:solidFill>
                  <a:schemeClr val="tx1"/>
                </a:solidFill>
              </a:rPr>
              <a:t>헬라어</a:t>
            </a:r>
            <a:r>
              <a:rPr lang="ko-KR" altLang="en-US" sz="2400" dirty="0">
                <a:solidFill>
                  <a:schemeClr val="tx1"/>
                </a:solidFill>
              </a:rPr>
              <a:t> 형식은 바울의 다른 알려진 문서들보다 훨씬 더 점잖게 기록되었다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저자는 자신을 사도중의 한 명으로 언급하고 있지 않다</a:t>
            </a:r>
            <a:r>
              <a:rPr lang="en-US" altLang="ko-KR" sz="2400" dirty="0">
                <a:solidFill>
                  <a:schemeClr val="tx1"/>
                </a:solidFill>
              </a:rPr>
              <a:t>(2:3).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이 문서가 </a:t>
            </a:r>
            <a:r>
              <a:rPr lang="en-US" altLang="ko-KR" sz="2400" dirty="0">
                <a:solidFill>
                  <a:schemeClr val="tx1"/>
                </a:solidFill>
              </a:rPr>
              <a:t>90</a:t>
            </a:r>
            <a:r>
              <a:rPr lang="ko-KR" altLang="en-US" sz="2400" dirty="0">
                <a:solidFill>
                  <a:schemeClr val="tx1"/>
                </a:solidFill>
              </a:rPr>
              <a:t>년 중반에 인용되어진 것으로 보아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</a:rPr>
              <a:t>클레멘트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서 </a:t>
            </a:r>
            <a:r>
              <a:rPr lang="en-US" altLang="ko-KR" sz="2400" dirty="0">
                <a:solidFill>
                  <a:schemeClr val="tx1"/>
                </a:solidFill>
              </a:rPr>
              <a:t>1:2-7;17:1), </a:t>
            </a:r>
            <a:r>
              <a:rPr lang="ko-KR" altLang="en-US" sz="2400" dirty="0">
                <a:solidFill>
                  <a:schemeClr val="tx1"/>
                </a:solidFill>
              </a:rPr>
              <a:t>저자는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세기 끝 무렵까지 살아있었던 것으로 보인다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저자에 다른 </a:t>
            </a:r>
            <a:r>
              <a:rPr lang="ko-KR" altLang="en-US" sz="2400" dirty="0" err="1">
                <a:solidFill>
                  <a:schemeClr val="tx1"/>
                </a:solidFill>
              </a:rPr>
              <a:t>견해으로는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</a:rPr>
              <a:t>아볼로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루터</a:t>
            </a:r>
            <a:r>
              <a:rPr lang="en-US" altLang="ko-KR" sz="2400" dirty="0">
                <a:solidFill>
                  <a:schemeClr val="tx1"/>
                </a:solidFill>
              </a:rPr>
              <a:t>), </a:t>
            </a:r>
            <a:r>
              <a:rPr lang="ko-KR" altLang="en-US" sz="2400" dirty="0">
                <a:solidFill>
                  <a:schemeClr val="tx1"/>
                </a:solidFill>
              </a:rPr>
              <a:t>누가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</a:rPr>
              <a:t>오리게네스</a:t>
            </a:r>
            <a:r>
              <a:rPr lang="ko-KR" altLang="en-US" sz="2400" dirty="0">
                <a:solidFill>
                  <a:schemeClr val="tx1"/>
                </a:solidFill>
              </a:rPr>
              <a:t> 와 </a:t>
            </a:r>
            <a:r>
              <a:rPr lang="ko-KR" altLang="en-US" sz="2400" dirty="0" err="1">
                <a:solidFill>
                  <a:schemeClr val="tx1"/>
                </a:solidFill>
              </a:rPr>
              <a:t>칼빈</a:t>
            </a:r>
            <a:r>
              <a:rPr lang="en-US" altLang="ko-KR" sz="2400" dirty="0">
                <a:solidFill>
                  <a:schemeClr val="tx1"/>
                </a:solidFill>
              </a:rPr>
              <a:t>), </a:t>
            </a:r>
            <a:r>
              <a:rPr lang="ko-KR" altLang="en-US" sz="2400" dirty="0">
                <a:solidFill>
                  <a:schemeClr val="tx1"/>
                </a:solidFill>
              </a:rPr>
              <a:t>실라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바나바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</a:rPr>
              <a:t>터툴리안</a:t>
            </a:r>
            <a:r>
              <a:rPr lang="en-US" altLang="ko-KR" sz="2400" dirty="0">
                <a:solidFill>
                  <a:schemeClr val="tx1"/>
                </a:solidFill>
              </a:rPr>
              <a:t>) </a:t>
            </a:r>
            <a:r>
              <a:rPr lang="ko-KR" altLang="en-US" sz="2400" dirty="0">
                <a:solidFill>
                  <a:schemeClr val="tx1"/>
                </a:solidFill>
              </a:rPr>
              <a:t>그리고 </a:t>
            </a:r>
            <a:r>
              <a:rPr lang="ko-KR" altLang="en-US" sz="2400" dirty="0" err="1">
                <a:solidFill>
                  <a:schemeClr val="tx1"/>
                </a:solidFill>
              </a:rPr>
              <a:t>브리스길라와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</a:rPr>
              <a:t>아굴라</a:t>
            </a:r>
            <a:r>
              <a:rPr lang="en-US" altLang="ko-KR" sz="2400" dirty="0">
                <a:solidFill>
                  <a:schemeClr val="tx1"/>
                </a:solidFill>
              </a:rPr>
              <a:t>(“</a:t>
            </a:r>
            <a:r>
              <a:rPr lang="ko-KR" altLang="en-US" sz="2400" dirty="0">
                <a:solidFill>
                  <a:schemeClr val="tx1"/>
                </a:solidFill>
              </a:rPr>
              <a:t>우리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라는 언급을 기반으로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r>
              <a:rPr lang="ko-KR" altLang="en-US" sz="2400" dirty="0">
                <a:solidFill>
                  <a:schemeClr val="tx1"/>
                </a:solidFill>
              </a:rPr>
              <a:t>가 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F9B39-6059-4DFC-8ED9-EE0752C4113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57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A9AD-7B7D-463D-AA36-BF317526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92409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고난을 통하여 온전케 되어짐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(2:10-11a)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1507-D25D-4E49-A324-785928E7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586274"/>
            <a:ext cx="10611930" cy="4477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고난과 사망에 대한 승리로 말미암아 그리스도께서는 인간이 만물을 다스리게 하시는 하나님의 계획을 성취하시고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많은 아들들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이끌어 새로운 나라로 들어가게 하신다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다시 한번 최고의 </a:t>
            </a:r>
            <a:r>
              <a:rPr lang="ko-KR" altLang="en-US" sz="2400" i="1" dirty="0" err="1">
                <a:solidFill>
                  <a:schemeClr val="tx1"/>
                </a:solidFill>
              </a:rPr>
              <a:t>기독론을</a:t>
            </a:r>
            <a:r>
              <a:rPr lang="ko-KR" altLang="en-US" sz="2400" i="1" dirty="0">
                <a:solidFill>
                  <a:schemeClr val="tx1"/>
                </a:solidFill>
              </a:rPr>
              <a:t> 강조하고 있다 </a:t>
            </a:r>
            <a:r>
              <a:rPr lang="en-US" sz="2400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그 아들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만물이 그를 위하고 또한 그로 말미암은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 고난을 통하여 온전한 구원자가 되신다는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더 나아가 그의 성육하심으로 인간의 모습으로 낮아지심으로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인류에 온전히 동참하심이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거룩하게 하시는 이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그리스도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와 거룩하게 함을 입은 자들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믿는 자들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이 다 한 근원에서 나게 되어진 것이다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A9AD-7B7D-463D-AA36-BF317526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9274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형제라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(2:11b-13)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1507-D25D-4E49-A324-785928E7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766238"/>
            <a:ext cx="10852562" cy="603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사람이 되심은 모든 사람을 그의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형제들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부르기 위함이었다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개의 고대 성경 본문이 이를 말하고 있다</a:t>
            </a:r>
            <a:r>
              <a:rPr lang="en-US" sz="28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시</a:t>
            </a:r>
            <a:r>
              <a:rPr lang="en-US" sz="2400" b="1" i="1" dirty="0">
                <a:solidFill>
                  <a:schemeClr val="tx1"/>
                </a:solidFill>
              </a:rPr>
              <a:t> 22:22 </a:t>
            </a:r>
            <a:r>
              <a:rPr lang="en-US" sz="2400" i="1" dirty="0">
                <a:solidFill>
                  <a:schemeClr val="tx1"/>
                </a:solidFill>
              </a:rPr>
              <a:t>– </a:t>
            </a:r>
            <a:r>
              <a:rPr lang="ko-KR" altLang="en-US" sz="2400" i="1" dirty="0">
                <a:solidFill>
                  <a:schemeClr val="tx1"/>
                </a:solidFill>
              </a:rPr>
              <a:t>십자가에서 하신 예수께서 하신 말씀으로</a:t>
            </a:r>
            <a:r>
              <a:rPr lang="en-US" sz="2400" i="1" dirty="0">
                <a:solidFill>
                  <a:schemeClr val="tx1"/>
                </a:solidFill>
              </a:rPr>
              <a:t> (22:1; </a:t>
            </a:r>
            <a:r>
              <a:rPr lang="ko-KR" altLang="en-US" sz="2400" i="1" dirty="0">
                <a:solidFill>
                  <a:schemeClr val="tx1"/>
                </a:solidFill>
              </a:rPr>
              <a:t>막</a:t>
            </a:r>
            <a:r>
              <a:rPr lang="en-US" sz="2400" i="1" dirty="0">
                <a:solidFill>
                  <a:schemeClr val="tx1"/>
                </a:solidFill>
              </a:rPr>
              <a:t> 15:34), </a:t>
            </a:r>
            <a:r>
              <a:rPr lang="ko-KR" altLang="en-US" sz="2400" i="1" dirty="0">
                <a:solidFill>
                  <a:schemeClr val="tx1"/>
                </a:solidFill>
              </a:rPr>
              <a:t>초대 교회에서는 시편 </a:t>
            </a:r>
            <a:r>
              <a:rPr lang="en-US" altLang="ko-KR" sz="2400" i="1" dirty="0">
                <a:solidFill>
                  <a:schemeClr val="tx1"/>
                </a:solidFill>
              </a:rPr>
              <a:t>22</a:t>
            </a:r>
            <a:r>
              <a:rPr lang="ko-KR" altLang="en-US" sz="2400" i="1" dirty="0">
                <a:solidFill>
                  <a:schemeClr val="tx1"/>
                </a:solidFill>
              </a:rPr>
              <a:t>의 고난 받는 자를 메시야로 여기고 있다</a:t>
            </a:r>
            <a:r>
              <a:rPr lang="en-US" sz="2400" i="1" dirty="0">
                <a:solidFill>
                  <a:schemeClr val="tx1"/>
                </a:solidFill>
              </a:rPr>
              <a:t> (22:18; cf. </a:t>
            </a:r>
            <a:r>
              <a:rPr lang="ko-KR" altLang="en-US" sz="2400" i="1" dirty="0">
                <a:solidFill>
                  <a:schemeClr val="tx1"/>
                </a:solidFill>
              </a:rPr>
              <a:t>요</a:t>
            </a:r>
            <a:r>
              <a:rPr lang="en-US" sz="2400" i="1" dirty="0">
                <a:solidFill>
                  <a:schemeClr val="tx1"/>
                </a:solidFill>
              </a:rPr>
              <a:t> 19:24). </a:t>
            </a:r>
            <a:r>
              <a:rPr lang="ko-KR" altLang="en-US" sz="2400" i="1" dirty="0">
                <a:solidFill>
                  <a:schemeClr val="tx1"/>
                </a:solidFill>
              </a:rPr>
              <a:t>이러므로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인역에서는</a:t>
            </a:r>
            <a:r>
              <a:rPr lang="ko-KR" altLang="en-US" sz="2400" i="1" dirty="0">
                <a:solidFill>
                  <a:schemeClr val="tx1"/>
                </a:solidFill>
              </a:rPr>
              <a:t> 성도들의 모음을 뜻하는 단어로                   </a:t>
            </a:r>
            <a:r>
              <a:rPr lang="en-US" sz="2400" i="1" dirty="0">
                <a:solidFill>
                  <a:schemeClr val="tx1"/>
                </a:solidFill>
              </a:rPr>
              <a:t>(= </a:t>
            </a:r>
            <a:r>
              <a:rPr lang="ko-KR" altLang="en-US" sz="2400" i="1" dirty="0">
                <a:solidFill>
                  <a:schemeClr val="tx1"/>
                </a:solidFill>
              </a:rPr>
              <a:t>교회</a:t>
            </a:r>
            <a:r>
              <a:rPr lang="en-US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를 사용했다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사</a:t>
            </a:r>
            <a:r>
              <a:rPr lang="en-US" sz="2400" b="1" i="1" dirty="0">
                <a:solidFill>
                  <a:schemeClr val="tx1"/>
                </a:solidFill>
              </a:rPr>
              <a:t> 8:17b-18 </a:t>
            </a:r>
            <a:r>
              <a:rPr lang="en-US" sz="2400" i="1" dirty="0">
                <a:solidFill>
                  <a:schemeClr val="tx1"/>
                </a:solidFill>
              </a:rPr>
              <a:t>– </a:t>
            </a:r>
            <a:r>
              <a:rPr lang="ko-KR" altLang="en-US" sz="2400" i="1" dirty="0">
                <a:solidFill>
                  <a:schemeClr val="tx1"/>
                </a:solidFill>
              </a:rPr>
              <a:t>두 아들에 관한 </a:t>
            </a:r>
            <a:r>
              <a:rPr lang="ko-KR" altLang="en-US" sz="2400" i="1" dirty="0" err="1">
                <a:solidFill>
                  <a:schemeClr val="tx1"/>
                </a:solidFill>
              </a:rPr>
              <a:t>이사야의</a:t>
            </a:r>
            <a:r>
              <a:rPr lang="ko-KR" altLang="en-US" sz="2400" i="1" dirty="0">
                <a:solidFill>
                  <a:schemeClr val="tx1"/>
                </a:solidFill>
              </a:rPr>
              <a:t> 본문을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인역에서는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	“</a:t>
            </a:r>
            <a:r>
              <a:rPr lang="ko-KR" altLang="en-US" sz="2000" b="1" dirty="0">
                <a:solidFill>
                  <a:schemeClr val="tx1"/>
                </a:solidFill>
              </a:rPr>
              <a:t>나는 주를 기다리며</a:t>
            </a:r>
            <a:r>
              <a:rPr lang="en-US" altLang="ko-KR" sz="2000" b="1" dirty="0">
                <a:solidFill>
                  <a:schemeClr val="tx1"/>
                </a:solidFill>
              </a:rPr>
              <a:t>…</a:t>
            </a:r>
            <a:r>
              <a:rPr lang="ko-KR" altLang="en-US" sz="2000" b="1" dirty="0">
                <a:solidFill>
                  <a:schemeClr val="tx1"/>
                </a:solidFill>
              </a:rPr>
              <a:t>그를 의뢰할 것이다</a:t>
            </a:r>
            <a:r>
              <a:rPr lang="en-US" altLang="ko-KR" sz="2000" b="1" dirty="0">
                <a:solidFill>
                  <a:schemeClr val="tx1"/>
                </a:solidFill>
              </a:rPr>
              <a:t>. </a:t>
            </a:r>
            <a:r>
              <a:rPr lang="ko-KR" altLang="en-US" sz="2000" b="1" dirty="0">
                <a:solidFill>
                  <a:schemeClr val="tx1"/>
                </a:solidFill>
              </a:rPr>
              <a:t>보라 나와 및 여호와께서 내게 주신 </a:t>
            </a:r>
            <a:r>
              <a:rPr lang="en-US" altLang="ko-KR" sz="2000" b="1" dirty="0">
                <a:solidFill>
                  <a:schemeClr val="tx1"/>
                </a:solidFill>
              </a:rPr>
              <a:t>				</a:t>
            </a:r>
            <a:r>
              <a:rPr lang="ko-KR" altLang="en-US" sz="2000" b="1" dirty="0">
                <a:solidFill>
                  <a:schemeClr val="tx1"/>
                </a:solidFill>
              </a:rPr>
              <a:t>자녀들이</a:t>
            </a:r>
            <a:r>
              <a:rPr lang="en-US" sz="2000" b="1" dirty="0">
                <a:solidFill>
                  <a:schemeClr val="tx1"/>
                </a:solidFill>
              </a:rPr>
              <a:t>”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ko-KR" altLang="en-US" sz="2400" i="1" dirty="0">
                <a:solidFill>
                  <a:schemeClr val="tx1"/>
                </a:solidFill>
              </a:rPr>
              <a:t>히브리서의 저자는 이것을 이중적인 의미를 가진 어구로 </a:t>
            </a:r>
            <a:r>
              <a:rPr lang="ko-KR" altLang="en-US" sz="2400" i="1" dirty="0" err="1">
                <a:solidFill>
                  <a:schemeClr val="tx1"/>
                </a:solidFill>
              </a:rPr>
              <a:t>보고있다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고대의 관점 안에서는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 err="1">
                <a:solidFill>
                  <a:schemeClr val="tx1"/>
                </a:solidFill>
              </a:rPr>
              <a:t>이사야와</a:t>
            </a:r>
            <a:r>
              <a:rPr lang="ko-KR" altLang="en-US" sz="2400" i="1" dirty="0">
                <a:solidFill>
                  <a:schemeClr val="tx1"/>
                </a:solidFill>
              </a:rPr>
              <a:t> 그의 자녀들이 앞으로 다가올 참사를 하나님이 회복하시리라는 약속을 믿음으로 견뎌내며 훗날 믿는 자들의 모임 속에 서 있을 것을 의미하는 것이다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기독교적인 관점 안에서는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예수와 그의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자녀들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 하나님이 약속하신 바를  완성하시는 그 날을 함께 기다리는 것을 상징한다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예수께서 인류와 연대하심으로 그의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자녀들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과 함께 서시는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35882"/>
            <a:ext cx="10372591" cy="1027533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파괴자를 무너뜨리심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1063416"/>
            <a:ext cx="10996865" cy="355671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예수의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성육신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하심으로 사망을 멸하시는 결과를 낳으셨다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사단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참소하는 자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은 모든 사람들에게 사망의 위협을  가하는 자로 묘사되고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아들의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성육신과</a:t>
            </a:r>
            <a:r>
              <a:rPr lang="ko-KR" altLang="en-US" sz="2400" i="1" dirty="0">
                <a:solidFill>
                  <a:schemeClr val="tx1"/>
                </a:solidFill>
              </a:rPr>
              <a:t> 사망에 대해 승리하심으로 우리를 파괴하는 자를 멸하셨다</a:t>
            </a:r>
            <a:r>
              <a:rPr lang="en-US" altLang="ko-KR" sz="2400" i="1" dirty="0">
                <a:solidFill>
                  <a:schemeClr val="tx1"/>
                </a:solidFill>
              </a:rPr>
              <a:t>- </a:t>
            </a:r>
            <a:r>
              <a:rPr lang="ko-KR" altLang="en-US" sz="2400" i="1" dirty="0">
                <a:solidFill>
                  <a:schemeClr val="tx1"/>
                </a:solidFill>
              </a:rPr>
              <a:t>천사들을 위함이 아닌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그의 인간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형제들</a:t>
            </a:r>
            <a:r>
              <a:rPr lang="en-US" altLang="ko-KR" sz="2400" i="1" dirty="0">
                <a:solidFill>
                  <a:schemeClr val="tx1"/>
                </a:solidFill>
              </a:rPr>
              <a:t>”, </a:t>
            </a:r>
            <a:r>
              <a:rPr lang="ko-KR" altLang="en-US" sz="2400" i="1" dirty="0">
                <a:solidFill>
                  <a:schemeClr val="tx1"/>
                </a:solidFill>
              </a:rPr>
              <a:t>아브라함의</a:t>
            </a:r>
            <a:r>
              <a:rPr lang="en-US" altLang="ko-KR" sz="2400" i="1" dirty="0">
                <a:solidFill>
                  <a:schemeClr val="tx1"/>
                </a:solidFill>
              </a:rPr>
              <a:t> “</a:t>
            </a:r>
            <a:r>
              <a:rPr lang="ko-KR" altLang="en-US" sz="2400" i="1" dirty="0">
                <a:solidFill>
                  <a:schemeClr val="tx1"/>
                </a:solidFill>
              </a:rPr>
              <a:t>씨앗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을 위함인 것이다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그들의 신실한 대제사장으로 섬기심으로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그들과 같이 고난을 </a:t>
            </a:r>
            <a:r>
              <a:rPr lang="ko-KR" altLang="en-US" sz="2400" i="1" dirty="0" err="1">
                <a:solidFill>
                  <a:schemeClr val="tx1"/>
                </a:solidFill>
              </a:rPr>
              <a:t>당하셨은즉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시험 받는 자들을 능히 도우실 수 있는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63027-B19A-4B34-B8FA-03CD471F8DD9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BD088-5589-4058-A552-5C49A83F89AF}"/>
              </a:ext>
            </a:extLst>
          </p:cNvPr>
          <p:cNvSpPr txBox="1"/>
          <p:nvPr/>
        </p:nvSpPr>
        <p:spPr>
          <a:xfrm>
            <a:off x="481263" y="4860756"/>
            <a:ext cx="1133374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예수를 자비롭고 신실한 대제사장으로 묘사하면서</a:t>
            </a:r>
            <a:r>
              <a:rPr lang="en-US" altLang="ko-K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, </a:t>
            </a:r>
            <a:r>
              <a:rPr lang="ko-KR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저자는 이 편지의 가장 중요한 주제가 되어질 그리스도의 제사장직분에 관한 이야기로 이어가고 있다</a:t>
            </a:r>
            <a:r>
              <a:rPr lang="en-US" altLang="ko-K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.</a:t>
            </a:r>
            <a:r>
              <a:rPr lang="ko-KR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904317E-044D-46BF-B87F-75600F8D7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213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err="1">
                <a:solidFill>
                  <a:srgbClr val="FFFF99"/>
                </a:solidFill>
                <a:latin typeface="Greekth" panose="02020803070505020304" pitchFamily="18" charset="0"/>
              </a:rPr>
              <a:t>i</a:t>
            </a:r>
            <a:r>
              <a:rPr lang="en-US" altLang="en-US" sz="5400" dirty="0">
                <a:solidFill>
                  <a:srgbClr val="FFFF99"/>
                </a:solidFill>
                <a:latin typeface="Greekth" panose="02020803070505020304" pitchFamily="18" charset="0"/>
              </a:rPr>
              <a:t>[la&lt;</a:t>
            </a:r>
            <a:r>
              <a:rPr lang="en-US" altLang="en-US" sz="5400" dirty="0" err="1">
                <a:solidFill>
                  <a:srgbClr val="FFFF99"/>
                </a:solidFill>
                <a:latin typeface="Greekth" panose="02020803070505020304" pitchFamily="18" charset="0"/>
              </a:rPr>
              <a:t>skomai</a:t>
            </a:r>
            <a:endParaRPr lang="en-US" altLang="en-US" sz="5400" dirty="0">
              <a:solidFill>
                <a:srgbClr val="FFFF99"/>
              </a:solidFill>
              <a:latin typeface="Greekth" panose="020208030705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CE85FB0-FA96-4FFD-A134-E10191480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46750"/>
            <a:ext cx="10972800" cy="55847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	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저자가 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“</a:t>
            </a:r>
            <a:r>
              <a:rPr lang="ko-KR" altLang="en-US" sz="2800" dirty="0" err="1">
                <a:solidFill>
                  <a:schemeClr val="folHlink"/>
                </a:solidFill>
                <a:latin typeface="Eras Demi ITC" pitchFamily="34" charset="0"/>
              </a:rPr>
              <a:t>화목케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 하신다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”(NIV) 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혹은 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“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화목제물이 되셨다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”(ESV)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에 쓰는 동사는 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70</a:t>
            </a:r>
            <a:r>
              <a:rPr lang="ko-KR" altLang="en-US" sz="2800" dirty="0" err="1">
                <a:solidFill>
                  <a:schemeClr val="folHlink"/>
                </a:solidFill>
                <a:latin typeface="Eras Demi ITC" pitchFamily="34" charset="0"/>
              </a:rPr>
              <a:t>인역에서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 </a:t>
            </a:r>
            <a:r>
              <a:rPr lang="ko-KR" altLang="en-US" sz="2800" dirty="0" err="1">
                <a:solidFill>
                  <a:schemeClr val="folHlink"/>
                </a:solidFill>
                <a:latin typeface="Eras Demi ITC" pitchFamily="34" charset="0"/>
              </a:rPr>
              <a:t>레위인들이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 </a:t>
            </a:r>
            <a:r>
              <a:rPr lang="ko-KR" altLang="en-US" sz="2800" dirty="0" err="1">
                <a:solidFill>
                  <a:schemeClr val="folHlink"/>
                </a:solidFill>
                <a:latin typeface="Eras Demi ITC" pitchFamily="34" charset="0"/>
              </a:rPr>
              <a:t>욤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 키퍼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, 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속죄의 날과 같은 특정한 때에  일반적으로 사용하는 여러 제물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(</a:t>
            </a:r>
            <a:r>
              <a:rPr lang="ko-KR" altLang="en-US" sz="2800" dirty="0" err="1">
                <a:solidFill>
                  <a:schemeClr val="folHlink"/>
                </a:solidFill>
                <a:latin typeface="Eras Demi ITC" pitchFamily="34" charset="0"/>
              </a:rPr>
              <a:t>레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16)</a:t>
            </a:r>
            <a:r>
              <a:rPr lang="ko-KR" altLang="en-US" sz="2800" dirty="0">
                <a:solidFill>
                  <a:schemeClr val="folHlink"/>
                </a:solidFill>
                <a:latin typeface="Eras Demi ITC" pitchFamily="34" charset="0"/>
              </a:rPr>
              <a:t>을 설명하는 단어들 중 부분적인 것이다</a:t>
            </a:r>
            <a:r>
              <a:rPr lang="en-US" altLang="ko-KR" sz="2800" dirty="0">
                <a:solidFill>
                  <a:schemeClr val="folHlink"/>
                </a:solidFill>
                <a:latin typeface="Eras Demi ITC" pitchFamily="34" charset="0"/>
              </a:rPr>
              <a:t>.</a:t>
            </a:r>
            <a:endParaRPr lang="en-US" altLang="en-US" sz="2800" dirty="0">
              <a:solidFill>
                <a:schemeClr val="folHlink"/>
              </a:solidFill>
              <a:latin typeface="Eras Demi ITC" pitchFamily="34" charset="0"/>
            </a:endParaRPr>
          </a:p>
          <a:p>
            <a:pPr eaLnBrk="1" hangingPunct="1">
              <a:defRPr/>
            </a:pPr>
            <a:r>
              <a:rPr lang="ko-KR" altLang="en-US" sz="2400" i="1" dirty="0">
                <a:latin typeface="Arial Narrow" panose="020B0606020202030204" pitchFamily="34" charset="0"/>
              </a:rPr>
              <a:t>단어의 주된 의미는 진노가 피해가게 하는 것을 뜻한다</a:t>
            </a:r>
            <a:r>
              <a:rPr lang="en-US" altLang="en-US" sz="2400" i="1" dirty="0">
                <a:latin typeface="Arial Narrow" panose="020B0606020202030204" pitchFamily="34" charset="0"/>
              </a:rPr>
              <a:t> (cf. 4:10; </a:t>
            </a:r>
            <a:r>
              <a:rPr lang="ko-KR" altLang="en-US" sz="2400" i="1" dirty="0">
                <a:latin typeface="Arial Narrow" panose="020B0606020202030204" pitchFamily="34" charset="0"/>
              </a:rPr>
              <a:t>롬</a:t>
            </a:r>
            <a:r>
              <a:rPr lang="en-US" altLang="en-US" sz="2400" i="1" dirty="0">
                <a:latin typeface="Arial Narrow" panose="020B0606020202030204" pitchFamily="34" charset="0"/>
              </a:rPr>
              <a:t> 3:25b; </a:t>
            </a:r>
            <a:r>
              <a:rPr lang="ko-KR" altLang="en-US" sz="2400" i="1" dirty="0">
                <a:latin typeface="Arial Narrow" panose="020B0606020202030204" pitchFamily="34" charset="0"/>
              </a:rPr>
              <a:t>요일</a:t>
            </a:r>
            <a:r>
              <a:rPr lang="en-US" altLang="en-US" sz="2400" i="1" dirty="0">
                <a:latin typeface="Arial Narrow" panose="020B0606020202030204" pitchFamily="34" charset="0"/>
              </a:rPr>
              <a:t> 2:2).</a:t>
            </a:r>
          </a:p>
          <a:p>
            <a:pPr eaLnBrk="1" hangingPunct="1">
              <a:defRPr/>
            </a:pPr>
            <a:r>
              <a:rPr lang="ko-KR" altLang="en-US" sz="2400" i="1" dirty="0">
                <a:latin typeface="Arial Narrow" panose="020B0606020202030204" pitchFamily="34" charset="0"/>
              </a:rPr>
              <a:t>학자들 사이에서는 이 단어를 놓고 아직도 신중한 토론을 </a:t>
            </a:r>
            <a:r>
              <a:rPr lang="ko-KR" altLang="en-US" sz="2400" i="1" dirty="0" err="1">
                <a:latin typeface="Arial Narrow" panose="020B0606020202030204" pitchFamily="34" charset="0"/>
              </a:rPr>
              <a:t>하고있다</a:t>
            </a:r>
            <a:r>
              <a:rPr lang="en-US" altLang="ko-KR" sz="2400" i="1" dirty="0">
                <a:latin typeface="Arial Narrow" panose="020B0606020202030204" pitchFamily="34" charset="0"/>
              </a:rPr>
              <a:t>. </a:t>
            </a:r>
            <a:r>
              <a:rPr lang="ko-KR" altLang="en-US" sz="2400" i="1" dirty="0">
                <a:latin typeface="Arial Narrow" panose="020B0606020202030204" pitchFamily="34" charset="0"/>
              </a:rPr>
              <a:t>이 단어를 </a:t>
            </a:r>
            <a:r>
              <a:rPr lang="en-US" altLang="ko-KR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속죄</a:t>
            </a:r>
            <a:r>
              <a:rPr lang="en-US" altLang="ko-KR" sz="2400" i="1" dirty="0">
                <a:latin typeface="Arial Narrow" panose="020B0606020202030204" pitchFamily="34" charset="0"/>
              </a:rPr>
              <a:t>”(=</a:t>
            </a:r>
            <a:r>
              <a:rPr lang="ko-KR" altLang="en-US" sz="2400" i="1" dirty="0">
                <a:latin typeface="Arial Narrow" panose="020B0606020202030204" pitchFamily="34" charset="0"/>
              </a:rPr>
              <a:t>하나님이 계획해 나가시는 부분</a:t>
            </a:r>
            <a:r>
              <a:rPr lang="en-US" altLang="ko-KR" sz="2400" i="1" dirty="0">
                <a:latin typeface="Arial Narrow" panose="020B0606020202030204" pitchFamily="34" charset="0"/>
              </a:rPr>
              <a:t>, </a:t>
            </a:r>
            <a:r>
              <a:rPr lang="en-US" altLang="en-US" sz="2400" i="1" dirty="0">
                <a:latin typeface="Arial Narrow" panose="020B0606020202030204" pitchFamily="34" charset="0"/>
              </a:rPr>
              <a:t>RSV, NAB, NJB) </a:t>
            </a:r>
            <a:r>
              <a:rPr lang="ko-KR" altLang="en-US" sz="2400" i="1" dirty="0">
                <a:latin typeface="Arial Narrow" panose="020B0606020202030204" pitchFamily="34" charset="0"/>
              </a:rPr>
              <a:t>혹은 </a:t>
            </a:r>
            <a:r>
              <a:rPr lang="en-US" altLang="ko-KR" sz="2400" i="1" dirty="0">
                <a:latin typeface="Arial Narrow" panose="020B0606020202030204" pitchFamily="34" charset="0"/>
              </a:rPr>
              <a:t>“</a:t>
            </a:r>
            <a:r>
              <a:rPr lang="en-US" altLang="en-US" sz="2400" i="1" dirty="0">
                <a:latin typeface="Arial Narrow" panose="020B0606020202030204" pitchFamily="34" charset="0"/>
              </a:rPr>
              <a:t> </a:t>
            </a:r>
            <a:r>
              <a:rPr lang="ko-KR" altLang="en-US" sz="2400" i="1" dirty="0">
                <a:latin typeface="Arial Narrow" panose="020B0606020202030204" pitchFamily="34" charset="0"/>
              </a:rPr>
              <a:t>바쳐지다</a:t>
            </a:r>
            <a:r>
              <a:rPr lang="en-US" altLang="ko-KR" sz="2400" i="1" dirty="0">
                <a:latin typeface="Arial Narrow" panose="020B0606020202030204" pitchFamily="34" charset="0"/>
              </a:rPr>
              <a:t>”(=</a:t>
            </a:r>
            <a:r>
              <a:rPr lang="ko-KR" altLang="en-US" sz="2400" i="1" dirty="0">
                <a:latin typeface="Arial Narrow" panose="020B0606020202030204" pitchFamily="34" charset="0"/>
              </a:rPr>
              <a:t>사람이 주도적으로 하는 일</a:t>
            </a:r>
            <a:r>
              <a:rPr lang="en-US" altLang="ko-KR" sz="2400" i="1" dirty="0">
                <a:latin typeface="Arial Narrow" panose="020B0606020202030204" pitchFamily="34" charset="0"/>
              </a:rPr>
              <a:t>,</a:t>
            </a:r>
            <a:r>
              <a:rPr lang="en-US" altLang="en-US" sz="2400" i="1" dirty="0">
                <a:latin typeface="Arial Narrow" panose="020B0606020202030204" pitchFamily="34" charset="0"/>
              </a:rPr>
              <a:t>NASB, ESV)</a:t>
            </a:r>
            <a:r>
              <a:rPr lang="ko-KR" altLang="en-US" sz="2400" i="1" dirty="0">
                <a:latin typeface="Arial Narrow" panose="020B0606020202030204" pitchFamily="34" charset="0"/>
              </a:rPr>
              <a:t>로 </a:t>
            </a:r>
            <a:r>
              <a:rPr lang="ko-KR" altLang="en-US" sz="2400" i="1" dirty="0" err="1">
                <a:latin typeface="Arial Narrow" panose="020B0606020202030204" pitchFamily="34" charset="0"/>
              </a:rPr>
              <a:t>하는가인데</a:t>
            </a:r>
            <a:r>
              <a:rPr lang="en-US" altLang="ko-KR" sz="2400" i="1" dirty="0">
                <a:latin typeface="Arial Narrow" panose="020B0606020202030204" pitchFamily="34" charset="0"/>
              </a:rPr>
              <a:t>, </a:t>
            </a:r>
            <a:r>
              <a:rPr lang="ko-KR" altLang="en-US" sz="2400" i="1" dirty="0">
                <a:latin typeface="Arial Narrow" panose="020B0606020202030204" pitchFamily="34" charset="0"/>
              </a:rPr>
              <a:t>어느 쪽이던지 하나님과 사람 사이의 교제를 </a:t>
            </a:r>
            <a:r>
              <a:rPr lang="ko-KR" altLang="en-US" sz="2400" i="1" dirty="0" err="1">
                <a:latin typeface="Arial Narrow" panose="020B0606020202030204" pitchFamily="34" charset="0"/>
              </a:rPr>
              <a:t>막고있던</a:t>
            </a:r>
            <a:r>
              <a:rPr lang="ko-KR" altLang="en-US" sz="2400" i="1" dirty="0">
                <a:latin typeface="Arial Narrow" panose="020B0606020202030204" pitchFamily="34" charset="0"/>
              </a:rPr>
              <a:t> 죄의 </a:t>
            </a:r>
            <a:r>
              <a:rPr lang="ko-KR" altLang="en-US" sz="2400" i="1" dirty="0" err="1">
                <a:latin typeface="Arial Narrow" panose="020B0606020202030204" pitchFamily="34" charset="0"/>
              </a:rPr>
              <a:t>방해벽을</a:t>
            </a:r>
            <a:r>
              <a:rPr lang="ko-KR" altLang="en-US" sz="2400" i="1" dirty="0">
                <a:latin typeface="Arial Narrow" panose="020B0606020202030204" pitchFamily="34" charset="0"/>
              </a:rPr>
              <a:t> 제거하는 희생적인 행동을 의미하고 있다</a:t>
            </a:r>
            <a:r>
              <a:rPr lang="en-US" altLang="ko-KR" sz="2400" i="1" dirty="0">
                <a:latin typeface="Arial Narrow" panose="020B0606020202030204" pitchFamily="34" charset="0"/>
              </a:rPr>
              <a:t>. </a:t>
            </a:r>
            <a:r>
              <a:rPr lang="ko-KR" altLang="en-US" sz="2400" i="1" dirty="0">
                <a:latin typeface="Arial Narrow" panose="020B0606020202030204" pitchFamily="34" charset="0"/>
              </a:rPr>
              <a:t>몇몇의 영어 번역본은 단순하게 </a:t>
            </a:r>
            <a:r>
              <a:rPr lang="en-US" altLang="ko-KR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속량하심</a:t>
            </a:r>
            <a:r>
              <a:rPr lang="en-US" altLang="ko-KR" sz="2400" i="1" dirty="0">
                <a:latin typeface="Arial Narrow" panose="020B0606020202030204" pitchFamily="34" charset="0"/>
              </a:rPr>
              <a:t>”(</a:t>
            </a:r>
            <a:r>
              <a:rPr lang="en-US" altLang="en-US" sz="2400" i="1" dirty="0">
                <a:latin typeface="Arial Narrow" panose="020B0606020202030204" pitchFamily="34" charset="0"/>
              </a:rPr>
              <a:t>NRSV, NIV, NET, NIB ). </a:t>
            </a:r>
            <a:r>
              <a:rPr lang="ko-KR" altLang="en-US" sz="2400" i="1" dirty="0">
                <a:latin typeface="Arial Narrow" panose="020B0606020202030204" pitchFamily="34" charset="0"/>
              </a:rPr>
              <a:t>이라고 기록한다</a:t>
            </a:r>
            <a:r>
              <a:rPr lang="en-US" altLang="ko-KR" sz="2400" i="1" dirty="0">
                <a:latin typeface="Arial Narrow" panose="020B0606020202030204" pitchFamily="34" charset="0"/>
              </a:rPr>
              <a:t>.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90816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모세보다 뛰어나심 </a:t>
            </a:r>
            <a:r>
              <a:rPr lang="en-US" sz="2800" dirty="0">
                <a:solidFill>
                  <a:srgbClr val="FFFF00"/>
                </a:solidFill>
              </a:rPr>
              <a:t>(3:1-19)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569" y="1191129"/>
            <a:ext cx="10002254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저자의 논쟁의 세 번째 연결고리는 선지자와 천사들에서 모세로 이어진다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모세는 입법자와 </a:t>
            </a:r>
            <a:r>
              <a:rPr lang="ko-KR" alt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중보자로서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충성되었지만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위대한 의미로 아들은 최후의 사도이자 대제사장으로서 충성된 자이시다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집 지은 자가 그 집보다 더욱 존귀함 같이 아들은 모세보다 뛰어나신 것이다</a:t>
            </a:r>
            <a:r>
              <a:rPr lang="en-US" altLang="ko-KR" sz="2400" i="1" dirty="0">
                <a:solidFill>
                  <a:schemeClr val="bg1"/>
                </a:solidFill>
              </a:rPr>
              <a:t> : </a:t>
            </a:r>
            <a:r>
              <a:rPr lang="ko-KR" altLang="en-US" sz="2400" i="1" dirty="0">
                <a:solidFill>
                  <a:schemeClr val="bg1"/>
                </a:solidFill>
              </a:rPr>
              <a:t>집은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이스라엘의 집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을 뜻하고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구약에서는 하나님의 백성들을 나타내는데 공통적으로 사용된다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모세는 집을 지은 자가 아니었고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오히려 집의 종으로서 신실하였고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장래에 말할 것을 증언할 자였다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반면에 아들은 아버지의 집을 맡은 아들로서 그와 같이 되셨고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집의 종과 집을 맡은 아들의 차이는 막대하다</a:t>
            </a:r>
            <a:r>
              <a:rPr lang="en-US" altLang="ko-KR" sz="2400" i="1" dirty="0">
                <a:solidFill>
                  <a:schemeClr val="bg1"/>
                </a:solidFill>
              </a:rPr>
              <a:t>!</a:t>
            </a:r>
            <a:r>
              <a:rPr lang="en-US" sz="2400" i="1" dirty="0">
                <a:solidFill>
                  <a:schemeClr val="bg1"/>
                </a:solidFill>
              </a:rPr>
              <a:t>The Son, on the other hand, is joined to the Father as the Builder-Owner, and the difference between a house-servant and a Son who is the Co-owner is enormous!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궁극적으로 그리스도안의 믿는 자들은 이스라엘의 집이다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D7841-7F5C-4D5A-B0EF-82FEF3BB95D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61" y="295729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두 번째 경고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B0604020202020204" pitchFamily="34" charset="0"/>
                <a:cs typeface="Arial Rounded MT Bold" panose="020B0604020202020204" pitchFamily="34" charset="0"/>
              </a:rPr>
              <a:t>(3:7-19)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739" y="1068036"/>
            <a:ext cx="10097271" cy="5789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95:7b-11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보면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경고는 이스라엘 백성들의 큰 두번의 반역의 사건들로 연결되는데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모세가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르비딤에서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므리바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혹은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맛사로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이름을 바꾼 것과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17:1-7)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므리바라는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이름과 연결이 되는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가데스의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사건이다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20:1-13).</a:t>
            </a:r>
          </a:p>
          <a:p>
            <a:pPr>
              <a:defRPr/>
            </a:pPr>
            <a:r>
              <a:rPr lang="ko-KR" altLang="en-US" sz="2400" b="1" i="1" dirty="0">
                <a:solidFill>
                  <a:schemeClr val="tx1"/>
                </a:solidFill>
              </a:rPr>
              <a:t>두 번의 사건 모두 이스라엘 백성들이 마실 물이 없어 하나님께 불평하며 하나님을 신뢰할 것을 거절하였고 두 번다 하나님께서 그들에게 마실 물을 반석을 통해 공급하셨다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b="1" i="1" dirty="0">
                <a:solidFill>
                  <a:schemeClr val="tx1"/>
                </a:solidFill>
              </a:rPr>
              <a:t>이러한 불신은 궁극적으로 그들이 하나님의 약속된 안식 가운데 들어가지 못하고 약속의 땅으로부터 끊어지게 되는 결과를 불러 일으켰다</a:t>
            </a:r>
            <a:r>
              <a:rPr lang="en-US" altLang="ko-KR" sz="2400" b="1" i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b="1" i="1" dirty="0">
                <a:solidFill>
                  <a:schemeClr val="tx1"/>
                </a:solidFill>
              </a:rPr>
              <a:t>믿는 그리스도의 공동체의 지체들 또한 불신의 반역이 끔찍한 결말을 맺는 것에 대해 같은 일을 반복하지 않도록 </a:t>
            </a:r>
            <a:r>
              <a:rPr lang="ko-KR" altLang="en-US" sz="2400" b="1" i="1" dirty="0" err="1">
                <a:solidFill>
                  <a:schemeClr val="tx1"/>
                </a:solidFill>
              </a:rPr>
              <a:t>조심해야한다</a:t>
            </a:r>
            <a:r>
              <a:rPr lang="en-US" sz="2400" b="1" i="1" dirty="0">
                <a:solidFill>
                  <a:schemeClr val="tx1"/>
                </a:solidFill>
              </a:rPr>
              <a:t>!</a:t>
            </a:r>
          </a:p>
          <a:p>
            <a:pPr>
              <a:defRPr/>
            </a:pPr>
            <a:r>
              <a:rPr lang="ko-KR" altLang="en-US" sz="2400" b="1" i="1" dirty="0">
                <a:solidFill>
                  <a:schemeClr val="tx1"/>
                </a:solidFill>
              </a:rPr>
              <a:t>날마다 서로 권면하여 충성되도록 해야 한다</a:t>
            </a:r>
            <a:r>
              <a:rPr lang="en-US" altLang="ko-KR" sz="2400" b="1" i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768A0-4A8A-4362-A050-9C035782ECFA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9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864F-3D33-4823-90B0-912A1FF3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오늘</a:t>
            </a:r>
            <a:r>
              <a:rPr lang="en-US" altLang="ko-K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우리에게도 동일한 것이다</a:t>
            </a:r>
            <a:r>
              <a:rPr lang="en-US" altLang="ko-K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FF0B-65E3-46E3-BB41-4198BD93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76925"/>
            <a:ext cx="10443488" cy="433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시편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편에 나오는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오늘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현대를 살아가는 믿음의 사람들에게도 계속 관련이 되는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불신으로 인한 굳어지는 마음은 반복되어서는 안 된다</a:t>
            </a:r>
            <a:r>
              <a:rPr lang="en-US" sz="2400" b="1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이스라엘 백성이 그들의 고대 사도이자 제사장인 모세에게 불평했다면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위대한 사도이자 제사장이신 예수께 불평하고 그를 거절하는 것이 얼마나 더 하겠는가</a:t>
            </a:r>
            <a:r>
              <a:rPr lang="en-US" sz="2400" b="1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그 결과로 고대사람들이 약속의 땅에 들어감이 허락되지 않았다면</a:t>
            </a:r>
            <a:r>
              <a:rPr lang="en-US" altLang="ko-KR" sz="2400" b="1" i="1" dirty="0">
                <a:solidFill>
                  <a:schemeClr val="tx1"/>
                </a:solidFill>
              </a:rPr>
              <a:t>, </a:t>
            </a:r>
            <a:r>
              <a:rPr lang="ko-KR" altLang="en-US" sz="2400" b="1" i="1" dirty="0">
                <a:solidFill>
                  <a:schemeClr val="tx1"/>
                </a:solidFill>
              </a:rPr>
              <a:t>하나님의 말씀을 믿기를 거부하는 현대의 사람들에게도 마땅하지 않은 것이 아닌가</a:t>
            </a:r>
            <a:r>
              <a:rPr lang="en-US" altLang="ko-KR" sz="2400" b="1" i="1" dirty="0">
                <a:solidFill>
                  <a:schemeClr val="tx1"/>
                </a:solidFill>
              </a:rPr>
              <a:t>!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2FBC-629C-4E89-B607-BB05FC0B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085"/>
            <a:ext cx="5354848" cy="878859"/>
          </a:xfrm>
        </p:spPr>
        <p:txBody>
          <a:bodyPr/>
          <a:lstStyle/>
          <a:p>
            <a:pPr algn="ctr"/>
            <a:r>
              <a:rPr lang="ko-KR" alt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하나님의 맹세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936E-D1CF-4183-95D6-BAAFE30D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53" y="2030437"/>
            <a:ext cx="4620126" cy="3801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고대 근동 지방에서는 중요한 약속을 확증할 때에 맹세를 하는 것이 아주 흔한 일이었다</a:t>
            </a:r>
            <a:r>
              <a:rPr lang="en-US" altLang="ko-KR" sz="2800" b="1" dirty="0">
                <a:solidFill>
                  <a:schemeClr val="tx1"/>
                </a:solidFill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</a:rPr>
              <a:t>히브리 성경의 여러 부분에서 자주 찾아볼 수 있다</a:t>
            </a:r>
            <a:r>
              <a:rPr lang="en-US" sz="2800" b="1" dirty="0">
                <a:solidFill>
                  <a:schemeClr val="tx1"/>
                </a:solidFill>
              </a:rPr>
              <a:t> (</a:t>
            </a:r>
            <a:r>
              <a:rPr lang="ko-KR" altLang="en-US" sz="2800" b="1" dirty="0">
                <a:solidFill>
                  <a:schemeClr val="tx1"/>
                </a:solidFill>
              </a:rPr>
              <a:t>민</a:t>
            </a:r>
            <a:r>
              <a:rPr lang="en-US" sz="2800" b="1" dirty="0">
                <a:solidFill>
                  <a:schemeClr val="tx1"/>
                </a:solidFill>
              </a:rPr>
              <a:t> 30:2; </a:t>
            </a:r>
            <a:r>
              <a:rPr lang="ko-KR" altLang="en-US" sz="2800" b="1" dirty="0">
                <a:solidFill>
                  <a:schemeClr val="tx1"/>
                </a:solidFill>
              </a:rPr>
              <a:t>창</a:t>
            </a:r>
            <a:r>
              <a:rPr lang="en-US" sz="2800" b="1" dirty="0">
                <a:solidFill>
                  <a:schemeClr val="tx1"/>
                </a:solidFill>
              </a:rPr>
              <a:t> 26:28; </a:t>
            </a:r>
            <a:r>
              <a:rPr lang="ko-KR" altLang="en-US" sz="2800" b="1" dirty="0" err="1">
                <a:solidFill>
                  <a:schemeClr val="tx1"/>
                </a:solidFill>
              </a:rPr>
              <a:t>왕하</a:t>
            </a:r>
            <a:r>
              <a:rPr lang="en-US" sz="2800" b="1" dirty="0">
                <a:solidFill>
                  <a:schemeClr val="tx1"/>
                </a:solidFill>
              </a:rPr>
              <a:t>. 11:4; </a:t>
            </a:r>
            <a:r>
              <a:rPr lang="ko-KR" altLang="en-US" sz="2800" b="1" dirty="0" err="1">
                <a:solidFill>
                  <a:schemeClr val="tx1"/>
                </a:solidFill>
              </a:rPr>
              <a:t>룻</a:t>
            </a:r>
            <a:r>
              <a:rPr lang="en-US" sz="2800" b="1" dirty="0">
                <a:solidFill>
                  <a:schemeClr val="tx1"/>
                </a:solidFill>
              </a:rPr>
              <a:t>. 1:17; etc.)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E7FD5-CF15-4835-8010-FA3019942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8275" y="312822"/>
            <a:ext cx="6200272" cy="623235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공식적인 맹세의 형태</a:t>
            </a:r>
            <a:r>
              <a:rPr lang="en-US" altLang="ko-KR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“</a:t>
            </a:r>
            <a:r>
              <a:rPr lang="ko-KR" altLang="en-US" sz="3200" b="1" dirty="0">
                <a:solidFill>
                  <a:schemeClr val="tx1"/>
                </a:solidFill>
              </a:rPr>
              <a:t>여호와께서 살아계심을 두고</a:t>
            </a:r>
            <a:r>
              <a:rPr lang="en-US" altLang="ko-KR" sz="3200" b="1" dirty="0">
                <a:solidFill>
                  <a:schemeClr val="tx1"/>
                </a:solidFill>
              </a:rPr>
              <a:t>…”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ko-KR" altLang="en-US" sz="3200" b="1" dirty="0">
                <a:solidFill>
                  <a:schemeClr val="tx1"/>
                </a:solidFill>
              </a:rPr>
              <a:t>삼상</a:t>
            </a:r>
            <a:r>
              <a:rPr lang="en-US" sz="3200" b="1" dirty="0">
                <a:solidFill>
                  <a:schemeClr val="tx1"/>
                </a:solidFill>
              </a:rPr>
              <a:t> 25:34; </a:t>
            </a:r>
            <a:r>
              <a:rPr lang="ko-KR" altLang="en-US" sz="3200" b="1" dirty="0" err="1">
                <a:solidFill>
                  <a:schemeClr val="tx1"/>
                </a:solidFill>
              </a:rPr>
              <a:t>삿</a:t>
            </a:r>
            <a:r>
              <a:rPr lang="en-US" sz="3200" b="1" dirty="0">
                <a:solidFill>
                  <a:schemeClr val="tx1"/>
                </a:solidFill>
              </a:rPr>
              <a:t> 8:19; </a:t>
            </a:r>
            <a:r>
              <a:rPr lang="ko-KR" altLang="en-US" sz="3200" b="1" dirty="0">
                <a:solidFill>
                  <a:schemeClr val="tx1"/>
                </a:solidFill>
              </a:rPr>
              <a:t>삼상</a:t>
            </a:r>
            <a:r>
              <a:rPr lang="en-US" sz="3200" b="1" dirty="0">
                <a:solidFill>
                  <a:schemeClr val="tx1"/>
                </a:solidFill>
              </a:rPr>
              <a:t>. 14:39; </a:t>
            </a:r>
            <a:r>
              <a:rPr lang="ko-KR" altLang="en-US" sz="3200" b="1" dirty="0" err="1">
                <a:solidFill>
                  <a:schemeClr val="tx1"/>
                </a:solidFill>
              </a:rPr>
              <a:t>왕상</a:t>
            </a:r>
            <a:r>
              <a:rPr lang="en-US" sz="3200" b="1" dirty="0">
                <a:solidFill>
                  <a:schemeClr val="tx1"/>
                </a:solidFill>
              </a:rPr>
              <a:t> 17:1; </a:t>
            </a:r>
            <a:r>
              <a:rPr lang="ko-KR" altLang="en-US" sz="3200" b="1" dirty="0" err="1">
                <a:solidFill>
                  <a:schemeClr val="tx1"/>
                </a:solidFill>
              </a:rPr>
              <a:t>왕하</a:t>
            </a:r>
            <a:r>
              <a:rPr lang="en-US" sz="3200" b="1" dirty="0">
                <a:solidFill>
                  <a:schemeClr val="tx1"/>
                </a:solidFill>
              </a:rPr>
              <a:t> 5:20, etc.)</a:t>
            </a:r>
          </a:p>
          <a:p>
            <a:pPr marL="0" indent="0">
              <a:buNone/>
            </a:pPr>
            <a:r>
              <a:rPr lang="ko-KR" alt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여호와께서는 다른 이로 맹세하실 수 없기 때문에</a:t>
            </a:r>
            <a:r>
              <a:rPr lang="en-US" altLang="ko-KR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자신을 두고 맹세하신다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“</a:t>
            </a:r>
            <a:r>
              <a:rPr lang="ko-KR" altLang="en-US" sz="3200" b="1" dirty="0">
                <a:solidFill>
                  <a:schemeClr val="tx1"/>
                </a:solidFill>
              </a:rPr>
              <a:t>내가 살아있는 것을 두고</a:t>
            </a:r>
            <a:r>
              <a:rPr lang="en-US" sz="3200" b="1" dirty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r>
              <a:rPr lang="en-US" altLang="ko-KR" sz="3200" b="1" dirty="0">
                <a:solidFill>
                  <a:schemeClr val="tx1"/>
                </a:solidFill>
              </a:rPr>
              <a:t>	</a:t>
            </a:r>
            <a:r>
              <a:rPr lang="ko-KR" altLang="en-US" sz="3200" b="1" dirty="0">
                <a:solidFill>
                  <a:schemeClr val="tx1"/>
                </a:solidFill>
              </a:rPr>
              <a:t>주께서 말씀하시길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ko-KR" altLang="en-US" sz="3200" b="1" dirty="0">
                <a:solidFill>
                  <a:schemeClr val="tx1"/>
                </a:solidFill>
              </a:rPr>
              <a:t>민</a:t>
            </a:r>
            <a:r>
              <a:rPr lang="en-US" sz="3200" b="1" dirty="0">
                <a:solidFill>
                  <a:schemeClr val="tx1"/>
                </a:solidFill>
              </a:rPr>
              <a:t> 14:21-23, 28; </a:t>
            </a:r>
            <a:r>
              <a:rPr lang="ko-KR" altLang="en-US" sz="3200" b="1" dirty="0">
                <a:solidFill>
                  <a:schemeClr val="tx1"/>
                </a:solidFill>
              </a:rPr>
              <a:t>사</a:t>
            </a:r>
            <a:r>
              <a:rPr lang="en-US" sz="3200" b="1" dirty="0">
                <a:solidFill>
                  <a:schemeClr val="tx1"/>
                </a:solidFill>
              </a:rPr>
              <a:t> 49:18; </a:t>
            </a:r>
            <a:r>
              <a:rPr lang="ko-KR" altLang="en-US" sz="3200" b="1" dirty="0" err="1">
                <a:solidFill>
                  <a:schemeClr val="tx1"/>
                </a:solidFill>
              </a:rPr>
              <a:t>렘</a:t>
            </a:r>
            <a:r>
              <a:rPr lang="en-US" sz="3200" b="1" dirty="0">
                <a:solidFill>
                  <a:schemeClr val="tx1"/>
                </a:solidFill>
              </a:rPr>
              <a:t> 22:24; </a:t>
            </a:r>
            <a:r>
              <a:rPr lang="ko-KR" altLang="en-US" sz="3200" b="1" dirty="0">
                <a:solidFill>
                  <a:schemeClr val="tx1"/>
                </a:solidFill>
              </a:rPr>
              <a:t>겔</a:t>
            </a:r>
            <a:r>
              <a:rPr lang="en-US" sz="3200" b="1" dirty="0">
                <a:solidFill>
                  <a:schemeClr val="tx1"/>
                </a:solidFill>
              </a:rPr>
              <a:t> 5:11, etc.)</a:t>
            </a:r>
          </a:p>
        </p:txBody>
      </p:sp>
    </p:spTree>
    <p:extLst>
      <p:ext uri="{BB962C8B-B14F-4D97-AF65-F5344CB8AC3E}">
        <p14:creationId xmlns:p14="http://schemas.microsoft.com/office/powerpoint/2010/main" val="19472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여호수아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보다 뛰어나신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(4:1-13)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80632"/>
            <a:ext cx="9209539" cy="47963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solidFill>
                  <a:srgbClr val="FFC000"/>
                </a:solidFill>
              </a:rPr>
              <a:t>두 번째 경고는 </a:t>
            </a:r>
            <a:r>
              <a:rPr lang="en-US" altLang="ko-KR" sz="3000" b="1" dirty="0">
                <a:solidFill>
                  <a:srgbClr val="FFC000"/>
                </a:solidFill>
              </a:rPr>
              <a:t>4</a:t>
            </a:r>
            <a:r>
              <a:rPr lang="ko-KR" altLang="en-US" sz="3000" b="1" dirty="0">
                <a:solidFill>
                  <a:srgbClr val="FFC000"/>
                </a:solidFill>
              </a:rPr>
              <a:t>장으로 이어진다</a:t>
            </a:r>
            <a:r>
              <a:rPr lang="en-US" altLang="ko-KR" sz="3000" b="1" dirty="0">
                <a:solidFill>
                  <a:srgbClr val="FFC000"/>
                </a:solidFill>
              </a:rPr>
              <a:t>. </a:t>
            </a:r>
            <a:r>
              <a:rPr lang="ko-KR" altLang="en-US" sz="3000" b="1" dirty="0">
                <a:solidFill>
                  <a:srgbClr val="FFC000"/>
                </a:solidFill>
              </a:rPr>
              <a:t>하지만 초점은 모세의 후임자인 </a:t>
            </a:r>
            <a:r>
              <a:rPr lang="ko-KR" altLang="en-US" sz="3000" b="1" dirty="0" err="1">
                <a:solidFill>
                  <a:srgbClr val="FFC000"/>
                </a:solidFill>
              </a:rPr>
              <a:t>여호수아로</a:t>
            </a:r>
            <a:r>
              <a:rPr lang="ko-KR" altLang="en-US" sz="3000" b="1" dirty="0">
                <a:solidFill>
                  <a:srgbClr val="FFC000"/>
                </a:solidFill>
              </a:rPr>
              <a:t> 맞춰지고 있다</a:t>
            </a:r>
            <a:r>
              <a:rPr lang="en-US" sz="3000" b="1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신학적으로 적어도 약속의 땅은 안식의 땅이 되는 것이었다</a:t>
            </a:r>
            <a:r>
              <a:rPr lang="en-US" sz="2400" i="1" dirty="0">
                <a:solidFill>
                  <a:schemeClr val="bg1"/>
                </a:solidFill>
              </a:rPr>
              <a:t>     (</a:t>
            </a:r>
            <a:r>
              <a:rPr lang="ko-KR" altLang="en-US" sz="2400" i="1" dirty="0">
                <a:solidFill>
                  <a:schemeClr val="bg1"/>
                </a:solidFill>
              </a:rPr>
              <a:t>수</a:t>
            </a:r>
            <a:r>
              <a:rPr lang="en-US" sz="2400" i="1" dirty="0">
                <a:solidFill>
                  <a:schemeClr val="bg1"/>
                </a:solidFill>
              </a:rPr>
              <a:t> 1:13-15). </a:t>
            </a:r>
            <a:r>
              <a:rPr lang="ko-KR" altLang="en-US" sz="2400" i="1" dirty="0">
                <a:solidFill>
                  <a:schemeClr val="bg1"/>
                </a:solidFill>
              </a:rPr>
              <a:t>하지만 이스라엘의 고대 사람들은 그곳에서 안식을 찾지 못했다</a:t>
            </a:r>
            <a:r>
              <a:rPr lang="en-US" altLang="ko-KR" sz="2400" i="1" dirty="0">
                <a:solidFill>
                  <a:schemeClr val="bg1"/>
                </a:solidFill>
              </a:rPr>
              <a:t>. (</a:t>
            </a:r>
            <a:r>
              <a:rPr lang="ko-KR" altLang="en-US" sz="2400" i="1" dirty="0">
                <a:solidFill>
                  <a:schemeClr val="bg1"/>
                </a:solidFill>
              </a:rPr>
              <a:t>오히려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민족의 모든 역사는 전쟁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실패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반역 그리고 추방으로 가득하다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r>
              <a:rPr lang="en-US" sz="2400" i="1" dirty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이러한 것을 볼 때 저자는 누구에게도 알려지지 않은 </a:t>
            </a:r>
            <a:r>
              <a:rPr lang="ko-KR" altLang="en-US" sz="2400" i="1" u="sng" dirty="0">
                <a:solidFill>
                  <a:schemeClr val="bg1"/>
                </a:solidFill>
              </a:rPr>
              <a:t>안식의 땅이 아직도 열려있다</a:t>
            </a:r>
            <a:r>
              <a:rPr lang="ko-KR" altLang="en-US" sz="2400" i="1" dirty="0">
                <a:solidFill>
                  <a:schemeClr val="bg1"/>
                </a:solidFill>
              </a:rPr>
              <a:t> 고 주장하고 있다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안식이라는 좋은 소식이 이제 예수님의 메시지 안에 선포되어지고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고대 공동체가 믿음이 부족하여 놓친 것이라면 그리스도인들은 같은 일을 반복하지 말아야 한다</a:t>
            </a:r>
            <a:r>
              <a:rPr lang="en-US" sz="2400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11A6B-4AB5-4D9A-A89C-745DAB34BDF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88A56E99-8C3D-47A0-8A80-DE58F579F4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C000"/>
                </a:solidFill>
                <a:latin typeface="Eras Bold ITC" panose="020B0604020202020204" pitchFamily="34" charset="0"/>
              </a:rPr>
              <a:t>끝나지 않은 정복</a:t>
            </a:r>
            <a:endParaRPr lang="en-US" altLang="en-US" sz="4000" b="1" dirty="0">
              <a:solidFill>
                <a:srgbClr val="FFC000"/>
              </a:solidFill>
              <a:latin typeface="Eras Bold ITC" panose="020B0604020202020204" pitchFamily="34" charset="0"/>
            </a:endParaRP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203497EF-4470-49EB-8328-78402B727C3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ko-KR" altLang="en-US" dirty="0" err="1">
                <a:solidFill>
                  <a:srgbClr val="FFFF99"/>
                </a:solidFill>
              </a:rPr>
              <a:t>여호수아</a:t>
            </a:r>
            <a:r>
              <a:rPr lang="ko-KR" altLang="en-US" dirty="0">
                <a:solidFill>
                  <a:srgbClr val="FFFF99"/>
                </a:solidFill>
              </a:rPr>
              <a:t> 책의 전반부가 </a:t>
            </a:r>
            <a:r>
              <a:rPr lang="ko-KR" altLang="en-US" dirty="0" err="1">
                <a:solidFill>
                  <a:srgbClr val="FFFF99"/>
                </a:solidFill>
              </a:rPr>
              <a:t>가난앙</a:t>
            </a:r>
            <a:r>
              <a:rPr lang="ko-KR" altLang="en-US" dirty="0">
                <a:solidFill>
                  <a:srgbClr val="FFFF99"/>
                </a:solidFill>
              </a:rPr>
              <a:t> 땅의 성공적으로 정복한 것을 세세하게 기록한다면</a:t>
            </a:r>
            <a:r>
              <a:rPr lang="en-US" altLang="ko-KR" dirty="0">
                <a:solidFill>
                  <a:srgbClr val="FFFF99"/>
                </a:solidFill>
              </a:rPr>
              <a:t>, </a:t>
            </a:r>
            <a:r>
              <a:rPr lang="ko-KR" altLang="en-US" dirty="0">
                <a:solidFill>
                  <a:srgbClr val="FFFF99"/>
                </a:solidFill>
              </a:rPr>
              <a:t>후반부는 끝나지 않은 정복의 배경을 보여주고 있다</a:t>
            </a:r>
            <a:r>
              <a:rPr lang="en-US" altLang="en-US" dirty="0">
                <a:solidFill>
                  <a:srgbClr val="FFFF99"/>
                </a:solidFill>
              </a:rPr>
              <a:t>.</a:t>
            </a:r>
          </a:p>
          <a:p>
            <a:pPr>
              <a:defRPr/>
            </a:pPr>
            <a:r>
              <a:rPr lang="ko-KR" altLang="en-US" sz="2800" i="1" dirty="0" err="1">
                <a:latin typeface="Arial Narrow" panose="020B0606020202030204" pitchFamily="34" charset="0"/>
              </a:rPr>
              <a:t>여호수아가</a:t>
            </a:r>
            <a:r>
              <a:rPr lang="ko-KR" altLang="en-US" sz="2800" i="1" dirty="0">
                <a:latin typeface="Arial Narrow" panose="020B0606020202030204" pitchFamily="34" charset="0"/>
              </a:rPr>
              <a:t> 가나안의 중심</a:t>
            </a:r>
            <a:r>
              <a:rPr lang="en-US" altLang="ko-KR" sz="2800" i="1" dirty="0">
                <a:latin typeface="Arial Narrow" panose="020B0606020202030204" pitchFamily="34" charset="0"/>
              </a:rPr>
              <a:t>, </a:t>
            </a:r>
            <a:r>
              <a:rPr lang="ko-KR" altLang="en-US" sz="2800" i="1" dirty="0">
                <a:latin typeface="Arial Narrow" panose="020B0606020202030204" pitchFamily="34" charset="0"/>
              </a:rPr>
              <a:t>북쪽과 남쪽을 처음 공격한 이후에도 가나안의 통제아래 있는 땅 중에 많은 지역들이 남아있었다 </a:t>
            </a:r>
            <a:r>
              <a:rPr lang="en-US" altLang="en-US" sz="2800" i="1" dirty="0">
                <a:latin typeface="Arial Narrow" panose="020B0606020202030204" pitchFamily="34" charset="0"/>
              </a:rPr>
              <a:t>(</a:t>
            </a:r>
            <a:r>
              <a:rPr lang="ko-KR" altLang="en-US" sz="2800" i="1" dirty="0">
                <a:latin typeface="Arial Narrow" panose="020B0606020202030204" pitchFamily="34" charset="0"/>
              </a:rPr>
              <a:t>수</a:t>
            </a:r>
            <a:r>
              <a:rPr lang="en-US" altLang="en-US" sz="2800" i="1" dirty="0">
                <a:latin typeface="Arial Narrow" panose="020B0606020202030204" pitchFamily="34" charset="0"/>
              </a:rPr>
              <a:t> 13:1-5).</a:t>
            </a:r>
          </a:p>
          <a:p>
            <a:pPr>
              <a:defRPr/>
            </a:pPr>
            <a:r>
              <a:rPr lang="ko-KR" altLang="en-US" sz="2800" i="1" dirty="0">
                <a:latin typeface="Arial Narrow" panose="020B0606020202030204" pitchFamily="34" charset="0"/>
              </a:rPr>
              <a:t>땅을 분배한 것은 여러 지파들이 자신들이 분배 받은 지역들의 정복을 마쳤을 것이라는 추측과 함께 된 것이다</a:t>
            </a:r>
            <a:r>
              <a:rPr lang="en-US" altLang="en-US" sz="2800" i="1" dirty="0">
                <a:latin typeface="Arial Narrow" panose="020B0606020202030204" pitchFamily="34" charset="0"/>
              </a:rPr>
              <a:t> (</a:t>
            </a:r>
            <a:r>
              <a:rPr lang="ko-KR" altLang="en-US" sz="2800" i="1" dirty="0">
                <a:latin typeface="Arial Narrow" panose="020B0606020202030204" pitchFamily="34" charset="0"/>
              </a:rPr>
              <a:t>수</a:t>
            </a:r>
            <a:r>
              <a:rPr lang="en-US" altLang="en-US" sz="2800" i="1" dirty="0">
                <a:latin typeface="Arial Narrow" panose="020B0606020202030204" pitchFamily="34" charset="0"/>
              </a:rPr>
              <a:t> 13:6-7).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D832F2-3749-454D-95BA-52AD3020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2F9596-7603-42B0-878D-48EF1208086E}" type="slidenum">
              <a:rPr lang="en-US" altLang="en-US">
                <a:solidFill>
                  <a:srgbClr val="DDDDD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en-US">
              <a:solidFill>
                <a:srgbClr val="DDDDD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1242-E264-4500-8F5E-641750FD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9288457" cy="782943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바울이 히브리서를 기록하지 않았을 것이라는 이유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4181-EA34-4AEA-9E8D-DD44E2A3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21305"/>
            <a:ext cx="10371299" cy="4836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이 책이 공식적으로는 익명으로 된 것이고 책에 대한 전통들도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복합적이다보니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내적인 증거들이 더 시선을 끌게 된다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히브리서 안의 </a:t>
            </a:r>
            <a:r>
              <a:rPr lang="ko-KR" altLang="en-US" sz="2400" dirty="0" err="1">
                <a:solidFill>
                  <a:schemeClr val="tx1"/>
                </a:solidFill>
              </a:rPr>
              <a:t>헬라어는</a:t>
            </a:r>
            <a:r>
              <a:rPr lang="ko-KR" altLang="en-US" sz="2400" dirty="0">
                <a:solidFill>
                  <a:schemeClr val="tx1"/>
                </a:solidFill>
              </a:rPr>
              <a:t> 바울의 것과는 스타일에 차이점이 있다</a:t>
            </a:r>
            <a:r>
              <a:rPr lang="en-US" altLang="ko-KR" sz="2400" dirty="0">
                <a:solidFill>
                  <a:schemeClr val="tx1"/>
                </a:solidFill>
              </a:rPr>
              <a:t>—</a:t>
            </a:r>
            <a:r>
              <a:rPr lang="ko-KR" altLang="en-US" sz="2400" dirty="0">
                <a:solidFill>
                  <a:schemeClr val="tx1"/>
                </a:solidFill>
              </a:rPr>
              <a:t>더 고전적이고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점잖으며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바울의 첫 번째 문장에서 두 번째 문법 구조로 급격히 변화되는 </a:t>
            </a:r>
            <a:r>
              <a:rPr lang="ko-KR" altLang="en-US" sz="2400" dirty="0" err="1">
                <a:solidFill>
                  <a:schemeClr val="tx1"/>
                </a:solidFill>
              </a:rPr>
              <a:t>문체법을</a:t>
            </a:r>
            <a:r>
              <a:rPr lang="ko-KR" altLang="en-US" sz="2400" dirty="0">
                <a:solidFill>
                  <a:schemeClr val="tx1"/>
                </a:solidFill>
              </a:rPr>
              <a:t> 찾을 수가 없다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한 학자는 바울이 일생에 </a:t>
            </a:r>
            <a:r>
              <a:rPr lang="ko-KR" altLang="en-US" sz="2400" dirty="0" err="1">
                <a:solidFill>
                  <a:schemeClr val="tx1"/>
                </a:solidFill>
              </a:rPr>
              <a:t>헬라인들에게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거칠고 야만적인 히브리 어법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의 스타일로 글을 써오면서 히브리인들에게 점잖은 </a:t>
            </a:r>
            <a:r>
              <a:rPr lang="ko-KR" altLang="en-US" sz="2400" dirty="0" err="1">
                <a:solidFill>
                  <a:schemeClr val="tx1"/>
                </a:solidFill>
              </a:rPr>
              <a:t>헬라어로</a:t>
            </a:r>
            <a:r>
              <a:rPr lang="ko-KR" altLang="en-US" sz="2400" dirty="0">
                <a:solidFill>
                  <a:schemeClr val="tx1"/>
                </a:solidFill>
              </a:rPr>
              <a:t> 글을 쓰는 것이 이상해 보인다고 얘기한 바 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0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831365B-C5AC-4A11-8818-D7E21A1E0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>
                <a:solidFill>
                  <a:srgbClr val="FFFF99"/>
                </a:solidFill>
                <a:latin typeface="Impact" panose="020B0806030902050204" pitchFamily="34" charset="0"/>
              </a:rPr>
              <a:t>언약의 실패</a:t>
            </a:r>
            <a:endParaRPr lang="en-US" altLang="en-US" b="1" dirty="0">
              <a:solidFill>
                <a:srgbClr val="FFFF99"/>
              </a:solidFill>
              <a:latin typeface="Impact" panose="020B0806030902050204" pitchFamily="34" charset="0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D507DDBB-CF27-4A15-863A-37C0C517F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3453" y="990600"/>
            <a:ext cx="10563725" cy="4977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CC00"/>
                </a:solidFill>
              </a:rPr>
              <a:t>사사기 책은 언약의 실패를 크게 보여주고 있다</a:t>
            </a:r>
            <a:r>
              <a:rPr lang="en-US" altLang="ko-KR" sz="2800" b="1" dirty="0">
                <a:solidFill>
                  <a:srgbClr val="FFCC00"/>
                </a:solidFill>
              </a:rPr>
              <a:t> </a:t>
            </a:r>
            <a:r>
              <a:rPr lang="en-US" altLang="en-US" sz="2400" b="1" dirty="0">
                <a:solidFill>
                  <a:srgbClr val="FFCC00"/>
                </a:solidFill>
              </a:rPr>
              <a:t>(</a:t>
            </a:r>
            <a:r>
              <a:rPr lang="ko-KR" altLang="en-US" sz="2400" b="1" dirty="0">
                <a:solidFill>
                  <a:srgbClr val="FFCC00"/>
                </a:solidFill>
              </a:rPr>
              <a:t>시</a:t>
            </a:r>
            <a:r>
              <a:rPr lang="en-US" altLang="en-US" sz="2400" b="1" dirty="0">
                <a:solidFill>
                  <a:srgbClr val="FFCC00"/>
                </a:solidFill>
              </a:rPr>
              <a:t> 106:34-43).</a:t>
            </a:r>
            <a:endParaRPr lang="en-US" altLang="en-US" sz="2800" b="1" dirty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i="1" dirty="0"/>
              <a:t>이스라엘 백성들은 몇몇의 가나안 족속들을 정복하지 못했는데 특별히 가나안 병거를 가지고 있는 낮은 지역들이 그러한 곳이었다</a:t>
            </a:r>
            <a:r>
              <a:rPr lang="en-US" altLang="en-US" sz="2400" i="1" dirty="0"/>
              <a:t> (</a:t>
            </a:r>
            <a:r>
              <a:rPr lang="ko-KR" altLang="en-US" sz="2400" i="1" dirty="0" err="1"/>
              <a:t>삿</a:t>
            </a:r>
            <a:r>
              <a:rPr lang="en-US" altLang="en-US" sz="2400" i="1" dirty="0"/>
              <a:t> 1:19-21, 27-36).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i="1" dirty="0"/>
              <a:t>이러한 군대의 실패로 인해</a:t>
            </a:r>
            <a:r>
              <a:rPr lang="en-US" altLang="ko-KR" sz="2400" i="1" dirty="0"/>
              <a:t>(</a:t>
            </a:r>
            <a:r>
              <a:rPr lang="ko-KR" altLang="en-US" sz="2400" i="1" dirty="0"/>
              <a:t>언약의 실패라고 보고 있는</a:t>
            </a:r>
            <a:r>
              <a:rPr lang="en-US" altLang="en-US" sz="2400" i="1" dirty="0"/>
              <a:t>, cf. </a:t>
            </a:r>
            <a:r>
              <a:rPr lang="ko-KR" altLang="en-US" sz="2400" i="1" dirty="0" err="1"/>
              <a:t>삿</a:t>
            </a:r>
            <a:r>
              <a:rPr lang="en-US" altLang="en-US" sz="2400" i="1" dirty="0"/>
              <a:t> 2:20), </a:t>
            </a:r>
            <a:r>
              <a:rPr lang="ko-KR" altLang="en-US" sz="2400" i="1" dirty="0"/>
              <a:t>하나님은 가나안 족속이 이스라엘 백성들 안에 </a:t>
            </a:r>
            <a:r>
              <a:rPr lang="en-US" altLang="ko-KR" sz="2400" i="1" dirty="0"/>
              <a:t>“</a:t>
            </a:r>
            <a:r>
              <a:rPr lang="ko-KR" altLang="en-US" sz="2400" i="1" dirty="0"/>
              <a:t>가시</a:t>
            </a:r>
            <a:r>
              <a:rPr lang="en-US" altLang="ko-KR" sz="2400" i="1" dirty="0"/>
              <a:t>”</a:t>
            </a:r>
            <a:r>
              <a:rPr lang="ko-KR" altLang="en-US" sz="2400" i="1" dirty="0"/>
              <a:t>와 같은 존재가 될 것이라고 말씀하셨다</a:t>
            </a:r>
            <a:r>
              <a:rPr lang="en-US" altLang="en-US" sz="2400" i="1" dirty="0"/>
              <a:t> (</a:t>
            </a:r>
            <a:r>
              <a:rPr lang="ko-KR" altLang="en-US" sz="2400" i="1" dirty="0" err="1"/>
              <a:t>삿</a:t>
            </a:r>
            <a:r>
              <a:rPr lang="en-US" altLang="en-US" sz="2400" i="1" dirty="0"/>
              <a:t> 2:1-5; 2:21-23).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i="1" dirty="0"/>
              <a:t>더불어 가나안 족속과의 조약이나 결혼들은 언약의 말씀을 위반하는 것이 되었다</a:t>
            </a:r>
            <a:r>
              <a:rPr lang="en-US" altLang="en-US" sz="2400" i="1" dirty="0"/>
              <a:t> (</a:t>
            </a:r>
            <a:r>
              <a:rPr lang="ko-KR" altLang="en-US" sz="2400" i="1" dirty="0" err="1"/>
              <a:t>삿</a:t>
            </a:r>
            <a:r>
              <a:rPr lang="en-US" altLang="en-US" sz="2400" i="1" dirty="0"/>
              <a:t> 1:25; 3:5-6; 14:1-3; cf. </a:t>
            </a:r>
            <a:r>
              <a:rPr lang="ko-KR" altLang="en-US" sz="2400" i="1" dirty="0"/>
              <a:t>신</a:t>
            </a:r>
            <a:r>
              <a:rPr lang="en-US" altLang="en-US" sz="2400" i="1" dirty="0"/>
              <a:t> 7:3-4; </a:t>
            </a:r>
            <a:r>
              <a:rPr lang="ko-KR" altLang="en-US" sz="2400" i="1" dirty="0"/>
              <a:t>수</a:t>
            </a:r>
            <a:r>
              <a:rPr lang="en-US" altLang="en-US" sz="2400" i="1" dirty="0"/>
              <a:t> 23:12-13).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i="1" dirty="0" err="1"/>
              <a:t>여호수아</a:t>
            </a:r>
            <a:r>
              <a:rPr lang="ko-KR" altLang="en-US" sz="2400" i="1" dirty="0"/>
              <a:t> 이후의 세대들은 계속해서 언약을 지키지 못하고 종교 혼합주의로 가게 되었다</a:t>
            </a:r>
            <a:r>
              <a:rPr lang="en-US" altLang="en-US" sz="2400" i="1" dirty="0"/>
              <a:t> (</a:t>
            </a:r>
            <a:r>
              <a:rPr lang="ko-KR" altLang="en-US" sz="2400" i="1" dirty="0"/>
              <a:t>수</a:t>
            </a:r>
            <a:r>
              <a:rPr lang="en-US" altLang="en-US" sz="2400" i="1" dirty="0"/>
              <a:t> 2:10-15).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F5564-04CB-4C79-83CA-7DE020DC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8C43F9-CD0A-4743-89E7-263B22C1A598}" type="slidenum">
              <a:rPr lang="en-US" altLang="en-US">
                <a:solidFill>
                  <a:srgbClr val="DDDDD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en-US">
              <a:solidFill>
                <a:srgbClr val="DDDDD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F451-FCCA-4048-AC3F-5DF220CB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99904"/>
            <a:ext cx="9817846" cy="1266612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여호수아는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충분한 안식을 공급하지 못했다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FD3D-D55B-45B8-96A1-15BE9813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737228"/>
            <a:ext cx="10395362" cy="4820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여호수아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아래의 이스라엘 백성들은 안식의 약속에 대한 충분한 깨달음이 없었기에 이 약속은 성취되도록 남아있게 된다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그리스도안의 참된 안식이 되는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복음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은 고대 가나안에서 안식이라는 그들의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복음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과 병행되어진다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하지만 고대의 사람들은 믿음이 부족함으로 실패하게 된다</a:t>
            </a:r>
            <a:r>
              <a:rPr lang="en-US" sz="2400" i="1" dirty="0">
                <a:solidFill>
                  <a:schemeClr val="tx1"/>
                </a:solidFill>
              </a:rPr>
              <a:t> (4:2).</a:t>
            </a:r>
          </a:p>
          <a:p>
            <a:pPr lvl="0">
              <a:buClr>
                <a:srgbClr val="B31166"/>
              </a:buClr>
            </a:pPr>
            <a:r>
              <a:rPr lang="ko-KR" altLang="en-US" sz="2400" i="1" dirty="0">
                <a:solidFill>
                  <a:prstClr val="black"/>
                </a:solidFill>
              </a:rPr>
              <a:t>이러므로 그리스도 안의 믿는 자들은 고대의 사람들이 그러함과 같이 하나님의 약속을 받지 못하는 자들이 되어서는 </a:t>
            </a:r>
            <a:r>
              <a:rPr lang="ko-KR" altLang="en-US" sz="2400" i="1" dirty="0" err="1">
                <a:solidFill>
                  <a:prstClr val="black"/>
                </a:solidFill>
              </a:rPr>
              <a:t>않된다</a:t>
            </a:r>
            <a:r>
              <a:rPr lang="en-US" sz="2400" i="1" dirty="0">
                <a:solidFill>
                  <a:prstClr val="black"/>
                </a:solidFill>
              </a:rPr>
              <a:t> (4:1, 6)!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시편의  </a:t>
            </a:r>
            <a:r>
              <a:rPr lang="en-US" sz="2400" i="1" dirty="0">
                <a:solidFill>
                  <a:schemeClr val="tx1"/>
                </a:solidFill>
              </a:rPr>
              <a:t>95:11</a:t>
            </a:r>
            <a:r>
              <a:rPr lang="ko-KR" altLang="en-US" sz="2400" i="1" dirty="0">
                <a:solidFill>
                  <a:schemeClr val="tx1"/>
                </a:solidFill>
              </a:rPr>
              <a:t>이 말하는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나의</a:t>
            </a:r>
            <a:r>
              <a:rPr lang="en-US" altLang="ko-KR" sz="2400" i="1" dirty="0">
                <a:solidFill>
                  <a:schemeClr val="tx1"/>
                </a:solidFill>
              </a:rPr>
              <a:t>[</a:t>
            </a:r>
            <a:r>
              <a:rPr lang="ko-KR" altLang="en-US" sz="2400" i="1" dirty="0">
                <a:solidFill>
                  <a:schemeClr val="tx1"/>
                </a:solidFill>
              </a:rPr>
              <a:t>하나님의</a:t>
            </a:r>
            <a:r>
              <a:rPr lang="en-US" altLang="ko-KR" sz="2400" i="1" dirty="0">
                <a:solidFill>
                  <a:schemeClr val="tx1"/>
                </a:solidFill>
              </a:rPr>
              <a:t>]</a:t>
            </a:r>
            <a:r>
              <a:rPr lang="ko-KR" altLang="en-US" sz="2400" i="1" dirty="0">
                <a:solidFill>
                  <a:schemeClr val="tx1"/>
                </a:solidFill>
              </a:rPr>
              <a:t>안식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은 하나님이 창조 때에 안식하신 그 안식의 약속으로 연결되어 진다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창</a:t>
            </a:r>
            <a:r>
              <a:rPr lang="en-US" sz="2400" i="1" dirty="0">
                <a:solidFill>
                  <a:schemeClr val="tx1"/>
                </a:solidFill>
              </a:rPr>
              <a:t> 2:2). </a:t>
            </a:r>
            <a:r>
              <a:rPr lang="ko-KR" altLang="en-US" sz="2400" i="1" dirty="0">
                <a:solidFill>
                  <a:schemeClr val="tx1"/>
                </a:solidFill>
              </a:rPr>
              <a:t>복음의 약속되어진 안식은 하나님의 안식에 들어갈 수 있는 특권이 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2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773A-8E16-4352-8686-56FA0852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오늘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뜻한다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30B5-B0DB-4B76-AE9D-F0E63AF1C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50050"/>
            <a:ext cx="10178793" cy="377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히브리서의 저자는 시편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95:7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안에 있는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오늘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이라는 단어에 큰 중요성을 보고있다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여호수아로부터</a:t>
            </a:r>
            <a:r>
              <a:rPr lang="ko-KR" altLang="en-US" sz="2400" i="1" dirty="0">
                <a:solidFill>
                  <a:schemeClr val="tx1"/>
                </a:solidFill>
              </a:rPr>
              <a:t> 수년이 지난 다윗 시에서 아직도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오늘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이라고 말하고 있다면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안식의 약속은 아직 죽은 것이 아니다 </a:t>
            </a:r>
            <a:r>
              <a:rPr lang="en-US" sz="2400" i="1" dirty="0">
                <a:solidFill>
                  <a:schemeClr val="tx1"/>
                </a:solidFill>
              </a:rPr>
              <a:t>(4:7)!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백성들에게  안식할 때가 남아있는 것이다</a:t>
            </a:r>
            <a:r>
              <a:rPr lang="en-US" sz="2400" i="1" dirty="0">
                <a:solidFill>
                  <a:schemeClr val="tx1"/>
                </a:solidFill>
              </a:rPr>
              <a:t> (4:8-10).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믿는자들은</a:t>
            </a:r>
            <a:r>
              <a:rPr lang="ko-KR" altLang="en-US" sz="2400" i="1" dirty="0">
                <a:solidFill>
                  <a:schemeClr val="tx1"/>
                </a:solidFill>
              </a:rPr>
              <a:t> 순종함으로 그들의 믿음을 확증하기를 힘써 그것을 놓치지 않도록 </a:t>
            </a:r>
            <a:r>
              <a:rPr lang="ko-KR" altLang="en-US" sz="2400" i="1" dirty="0" err="1">
                <a:solidFill>
                  <a:schemeClr val="tx1"/>
                </a:solidFill>
              </a:rPr>
              <a:t>해야한다</a:t>
            </a:r>
            <a:r>
              <a:rPr lang="en-US" sz="2400" i="1" dirty="0">
                <a:solidFill>
                  <a:schemeClr val="tx1"/>
                </a:solidFill>
              </a:rPr>
              <a:t> (4:11)!</a:t>
            </a:r>
          </a:p>
        </p:txBody>
      </p:sp>
    </p:spTree>
    <p:extLst>
      <p:ext uri="{BB962C8B-B14F-4D97-AF65-F5344CB8AC3E}">
        <p14:creationId xmlns:p14="http://schemas.microsoft.com/office/powerpoint/2010/main" val="20996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9FF6-EA41-46D0-83C1-B2D91FF2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64597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안식할 때는 무엇인가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5B0A-1B95-4221-81A6-CED63135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515982"/>
            <a:ext cx="10660057" cy="4884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본문에서 중요한 것은 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4:3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절에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(i.e., “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우리가 들어간다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 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 사용하는 중간에 나타나 있는 현재형 동사이다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해석자들은 이것을 어떻게 받아들일 것인지에 대해 나뉘어진 견해를 갖고 있다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q"/>
            </a:pPr>
            <a:r>
              <a:rPr lang="ko-KR" altLang="en-US" sz="2400" i="1" dirty="0">
                <a:solidFill>
                  <a:schemeClr val="bg1"/>
                </a:solidFill>
              </a:rPr>
              <a:t>믿는 자들로서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우리는 </a:t>
            </a:r>
            <a:r>
              <a:rPr lang="en-US" altLang="ko-KR" sz="2400" i="1" dirty="0">
                <a:solidFill>
                  <a:schemeClr val="bg1"/>
                </a:solidFill>
              </a:rPr>
              <a:t>[</a:t>
            </a:r>
            <a:r>
              <a:rPr lang="ko-KR" altLang="en-US" sz="2400" i="1" dirty="0">
                <a:solidFill>
                  <a:schemeClr val="bg1"/>
                </a:solidFill>
              </a:rPr>
              <a:t>이</a:t>
            </a:r>
            <a:r>
              <a:rPr lang="en-US" altLang="ko-KR" sz="2400" i="1" dirty="0">
                <a:solidFill>
                  <a:schemeClr val="bg1"/>
                </a:solidFill>
              </a:rPr>
              <a:t>]</a:t>
            </a:r>
            <a:r>
              <a:rPr lang="ko-KR" altLang="en-US" sz="2400" i="1" dirty="0">
                <a:solidFill>
                  <a:schemeClr val="bg1"/>
                </a:solidFill>
              </a:rPr>
              <a:t>안식에 들어가고 있다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를 함으로서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현재형 시제가 말하는 바가 그리스도인들이 그리스도 안에 현재 경험하는 바로 그 상태에 이미 도달했다는 것을 제시하는 것일까</a:t>
            </a:r>
            <a:r>
              <a:rPr lang="en-US" sz="2400" i="1" dirty="0">
                <a:solidFill>
                  <a:schemeClr val="bg1"/>
                </a:solidFill>
              </a:rPr>
              <a:t>?</a:t>
            </a:r>
          </a:p>
          <a:p>
            <a:pPr lvl="1">
              <a:buClr>
                <a:srgbClr val="FFFF66"/>
              </a:buClr>
              <a:buFont typeface="Wingdings" panose="05000000000000000000" pitchFamily="2" charset="2"/>
              <a:buChar char="q"/>
            </a:pPr>
            <a:r>
              <a:rPr lang="ko-KR" altLang="en-US" sz="2200" b="1" dirty="0">
                <a:solidFill>
                  <a:srgbClr val="FFFF99"/>
                </a:solidFill>
              </a:rPr>
              <a:t>여기서 </a:t>
            </a:r>
            <a:r>
              <a:rPr lang="en-US" altLang="ko-KR" sz="2200" b="1" dirty="0">
                <a:solidFill>
                  <a:srgbClr val="FFFF99"/>
                </a:solidFill>
              </a:rPr>
              <a:t>“</a:t>
            </a:r>
            <a:r>
              <a:rPr lang="ko-KR" altLang="en-US" sz="2200" b="1" dirty="0">
                <a:solidFill>
                  <a:srgbClr val="FFFF99"/>
                </a:solidFill>
              </a:rPr>
              <a:t>안식</a:t>
            </a:r>
            <a:r>
              <a:rPr lang="en-US" altLang="ko-KR" sz="2200" b="1" dirty="0">
                <a:solidFill>
                  <a:srgbClr val="FFFF99"/>
                </a:solidFill>
              </a:rPr>
              <a:t>”</a:t>
            </a:r>
            <a:r>
              <a:rPr lang="ko-KR" altLang="en-US" sz="2200" b="1" dirty="0">
                <a:solidFill>
                  <a:srgbClr val="FFFF99"/>
                </a:solidFill>
              </a:rPr>
              <a:t>은 십자가에서 완성하신 그리스도의 역사로 인해 믿는자들이 갖고 있는 그리스도 안의 안정감이다</a:t>
            </a:r>
            <a:endParaRPr lang="en-US" sz="2200" b="1" dirty="0">
              <a:solidFill>
                <a:srgbClr val="FFFF99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q"/>
            </a:pPr>
            <a:r>
              <a:rPr lang="ko-KR" altLang="en-US" sz="2400" i="1" dirty="0">
                <a:solidFill>
                  <a:schemeClr val="bg1"/>
                </a:solidFill>
              </a:rPr>
              <a:t>대신에 현재형 시제는 그저 안식의 약속의 확실성을 강조하기 위해 사용되어진 것인가</a:t>
            </a:r>
            <a:r>
              <a:rPr lang="en-US" sz="2400" i="1" dirty="0">
                <a:solidFill>
                  <a:schemeClr val="bg1"/>
                </a:solidFill>
              </a:rPr>
              <a:t> (i.e., </a:t>
            </a:r>
            <a:r>
              <a:rPr lang="ko-KR" altLang="en-US" sz="2400" i="1" dirty="0">
                <a:solidFill>
                  <a:schemeClr val="bg1"/>
                </a:solidFill>
              </a:rPr>
              <a:t>죽음 이후의 안식이라는 개념으로</a:t>
            </a:r>
            <a:r>
              <a:rPr lang="en-US" altLang="ko-KR" sz="2400" i="1" dirty="0">
                <a:solidFill>
                  <a:schemeClr val="bg1"/>
                </a:solidFill>
              </a:rPr>
              <a:t>,</a:t>
            </a:r>
            <a:r>
              <a:rPr lang="ko-KR" altLang="en-US" sz="2400" i="1" dirty="0">
                <a:solidFill>
                  <a:schemeClr val="bg1"/>
                </a:solidFill>
              </a:rPr>
              <a:t> 계</a:t>
            </a:r>
            <a:r>
              <a:rPr lang="en-US" sz="2400" i="1" dirty="0">
                <a:solidFill>
                  <a:schemeClr val="bg1"/>
                </a:solidFill>
              </a:rPr>
              <a:t> 14:13)?</a:t>
            </a:r>
          </a:p>
          <a:p>
            <a:pPr lvl="1">
              <a:buClr>
                <a:srgbClr val="FFFF66"/>
              </a:buClr>
              <a:buFont typeface="Wingdings" panose="05000000000000000000" pitchFamily="2" charset="2"/>
              <a:buChar char="q"/>
            </a:pPr>
            <a:r>
              <a:rPr lang="ko-KR" altLang="en-US" sz="2200" b="1" dirty="0">
                <a:solidFill>
                  <a:srgbClr val="FFFF99"/>
                </a:solidFill>
              </a:rPr>
              <a:t>여기서 </a:t>
            </a:r>
            <a:r>
              <a:rPr lang="en-US" altLang="ko-KR" sz="2200" b="1" dirty="0">
                <a:solidFill>
                  <a:srgbClr val="FFFF99"/>
                </a:solidFill>
              </a:rPr>
              <a:t>“</a:t>
            </a:r>
            <a:r>
              <a:rPr lang="ko-KR" altLang="en-US" sz="2200" b="1" dirty="0">
                <a:solidFill>
                  <a:srgbClr val="FFFF99"/>
                </a:solidFill>
              </a:rPr>
              <a:t>안식</a:t>
            </a:r>
            <a:r>
              <a:rPr lang="en-US" altLang="ko-KR" sz="2200" b="1" dirty="0">
                <a:solidFill>
                  <a:srgbClr val="FFFF99"/>
                </a:solidFill>
              </a:rPr>
              <a:t>”</a:t>
            </a:r>
            <a:r>
              <a:rPr lang="ko-KR" altLang="en-US" sz="2200" b="1" dirty="0">
                <a:solidFill>
                  <a:srgbClr val="FFFF99"/>
                </a:solidFill>
              </a:rPr>
              <a:t>은 믿는 자들에게 아직 남아있는 </a:t>
            </a:r>
            <a:r>
              <a:rPr lang="en-US" altLang="ko-KR" sz="2200" b="1" dirty="0">
                <a:solidFill>
                  <a:srgbClr val="FFFF99"/>
                </a:solidFill>
              </a:rPr>
              <a:t>“</a:t>
            </a:r>
            <a:r>
              <a:rPr lang="ko-KR" altLang="en-US" sz="2200" b="1" dirty="0">
                <a:solidFill>
                  <a:srgbClr val="FFFF99"/>
                </a:solidFill>
              </a:rPr>
              <a:t>좋은 나라</a:t>
            </a:r>
            <a:r>
              <a:rPr lang="en-US" altLang="ko-KR" sz="2200" b="1" dirty="0">
                <a:solidFill>
                  <a:srgbClr val="FFFF99"/>
                </a:solidFill>
              </a:rPr>
              <a:t>”</a:t>
            </a:r>
            <a:r>
              <a:rPr lang="ko-KR" altLang="en-US" sz="2200" b="1" dirty="0">
                <a:solidFill>
                  <a:srgbClr val="FFFF99"/>
                </a:solidFill>
              </a:rPr>
              <a:t>가 된다</a:t>
            </a:r>
            <a:r>
              <a:rPr lang="en-US" sz="2200" b="1" dirty="0">
                <a:solidFill>
                  <a:srgbClr val="FFFF99"/>
                </a:solidFill>
              </a:rPr>
              <a:t> (cf. 11:10, 16), i.e., </a:t>
            </a:r>
            <a:r>
              <a:rPr lang="ko-KR" altLang="en-US" sz="2200" b="1" dirty="0">
                <a:solidFill>
                  <a:srgbClr val="FFFF99"/>
                </a:solidFill>
              </a:rPr>
              <a:t>천국</a:t>
            </a:r>
            <a:r>
              <a:rPr lang="en-US" sz="2200" b="1" dirty="0">
                <a:solidFill>
                  <a:srgbClr val="FFFF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8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C51C-DA0A-4914-AEE2-9B171ED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50983" cy="1071700"/>
          </a:xfrm>
        </p:spPr>
        <p:txBody>
          <a:bodyPr/>
          <a:lstStyle/>
          <a:p>
            <a:r>
              <a:rPr lang="ko-KR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두 번째 경고를 마치며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(4:11-13)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F6A1-BEBE-4CC1-918C-5CE4261CE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70366"/>
            <a:ext cx="10443488" cy="3676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절에서부터 시작된 경고가 이제는 이러한 확언의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고조점에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다다른다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하나님의 말씀은 살아있고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운동력이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있어 사람의 내면의 깊은 것도 감찰하시는 능력이 있으시다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최후의 말씀은 그의 아들을 통하여 말씀되어졌고</a:t>
            </a:r>
            <a:r>
              <a:rPr lang="en-US" sz="2400" i="1" dirty="0">
                <a:solidFill>
                  <a:schemeClr val="tx1"/>
                </a:solidFill>
              </a:rPr>
              <a:t> (1:2), </a:t>
            </a:r>
            <a:r>
              <a:rPr lang="ko-KR" altLang="en-US" sz="2400" i="1" dirty="0">
                <a:solidFill>
                  <a:schemeClr val="tx1"/>
                </a:solidFill>
              </a:rPr>
              <a:t>이 동일한 말씀이 사람의 동기를 판단하기까지 깊이 침투하신다</a:t>
            </a:r>
            <a:r>
              <a:rPr lang="en-US" sz="2400" i="1" dirty="0">
                <a:solidFill>
                  <a:schemeClr val="tx1"/>
                </a:solidFill>
              </a:rPr>
              <a:t> (4:12).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세상의 어느 것 하나라도 하나님으로부터 숨을 수 있는 것이 없기에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독자들은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안식에 들어가기를 힘쓰라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는 경고를 진지하게 받아들여야 할 것이다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만약 그들의 마음이 불신으로 인해 굳어진다면 하나님의 준엄한 심판을 마주보게 될 것이다</a:t>
            </a:r>
            <a:r>
              <a:rPr lang="en-US" sz="2400" i="1" dirty="0">
                <a:solidFill>
                  <a:schemeClr val="tx1"/>
                </a:solidFill>
              </a:rPr>
              <a:t> (4:13).</a:t>
            </a:r>
          </a:p>
        </p:txBody>
      </p:sp>
    </p:spTree>
    <p:extLst>
      <p:ext uri="{BB962C8B-B14F-4D97-AF65-F5344CB8AC3E}">
        <p14:creationId xmlns:p14="http://schemas.microsoft.com/office/powerpoint/2010/main" val="39047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9" y="1180145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보다 뛰어나심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(4:14—10:18)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95816"/>
            <a:ext cx="9847343" cy="336509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마지막으로 저자는 그리스도의 대제사장 되심 이라는 그의 일차적인 목적에 도달한다</a:t>
            </a:r>
            <a:r>
              <a:rPr lang="en-US" altLang="ko-KR" sz="2800" b="1" dirty="0">
                <a:solidFill>
                  <a:srgbClr val="FFC000"/>
                </a:solidFill>
              </a:rPr>
              <a:t>. </a:t>
            </a:r>
            <a:r>
              <a:rPr lang="ko-KR" altLang="en-US" sz="2800" b="1" dirty="0">
                <a:solidFill>
                  <a:srgbClr val="FFC000"/>
                </a:solidFill>
              </a:rPr>
              <a:t>이 섹션은 편지의 가장 큰 비중을 차지할 것이다</a:t>
            </a:r>
            <a:r>
              <a:rPr lang="en-US" altLang="ko-KR" sz="2800" b="1" dirty="0">
                <a:solidFill>
                  <a:srgbClr val="FFC000"/>
                </a:solidFill>
              </a:rPr>
              <a:t>.</a:t>
            </a:r>
            <a:endParaRPr lang="en-US" sz="2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첫 번째로 그리스도의 제사장 직분의 </a:t>
            </a:r>
            <a:r>
              <a:rPr lang="ko-KR" altLang="en-US" sz="2400" i="1" u="sng" dirty="0">
                <a:solidFill>
                  <a:schemeClr val="bg1"/>
                </a:solidFill>
              </a:rPr>
              <a:t>직임</a:t>
            </a:r>
            <a:r>
              <a:rPr lang="ko-KR" altLang="en-US" sz="2400" i="1" dirty="0">
                <a:solidFill>
                  <a:schemeClr val="bg1"/>
                </a:solidFill>
              </a:rPr>
              <a:t>에 대해 주목할 것이다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  <a:p>
            <a:pPr>
              <a:buNone/>
              <a:defRPr/>
            </a:pPr>
            <a:r>
              <a:rPr lang="en-US" sz="2400" i="1" dirty="0">
                <a:solidFill>
                  <a:schemeClr val="bg1"/>
                </a:solidFill>
              </a:rPr>
              <a:t>	(5-7</a:t>
            </a:r>
            <a:r>
              <a:rPr lang="ko-KR" altLang="en-US" sz="2400" i="1" dirty="0">
                <a:solidFill>
                  <a:schemeClr val="bg1"/>
                </a:solidFill>
              </a:rPr>
              <a:t>장</a:t>
            </a:r>
            <a:r>
              <a:rPr lang="en-US" sz="2400" i="1" dirty="0">
                <a:solidFill>
                  <a:schemeClr val="bg1"/>
                </a:solidFill>
              </a:rPr>
              <a:t>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그 후에 그리스도의 제사장 직분의 </a:t>
            </a:r>
            <a:r>
              <a:rPr lang="ko-KR" altLang="en-US" sz="2400" i="1" u="sng" dirty="0">
                <a:solidFill>
                  <a:schemeClr val="bg1"/>
                </a:solidFill>
              </a:rPr>
              <a:t>역할</a:t>
            </a:r>
            <a:r>
              <a:rPr lang="ko-KR" altLang="en-US" sz="2400" i="1" dirty="0">
                <a:solidFill>
                  <a:schemeClr val="bg1"/>
                </a:solidFill>
              </a:rPr>
              <a:t>에 대해 탐구할 것이다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  <a:p>
            <a:pPr>
              <a:buNone/>
              <a:defRPr/>
            </a:pPr>
            <a:r>
              <a:rPr lang="en-US" sz="2400" i="1" dirty="0">
                <a:solidFill>
                  <a:schemeClr val="bg1"/>
                </a:solidFill>
              </a:rPr>
              <a:t>	(8-10</a:t>
            </a:r>
            <a:r>
              <a:rPr lang="ko-KR" altLang="en-US" sz="2400" i="1" dirty="0">
                <a:solidFill>
                  <a:schemeClr val="bg1"/>
                </a:solidFill>
              </a:rPr>
              <a:t>장</a:t>
            </a:r>
            <a:r>
              <a:rPr lang="en-US" sz="2400" i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060AE-1C9B-40FE-95F9-C2914610C53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6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1154723" y="32766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C000"/>
                </a:solidFill>
              </a:rPr>
              <a:t>그리스도의 제사장 직임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(5-7)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905CC-8CD3-4EF3-91B9-4243E1F244E8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82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29290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영원한 구원의 제사장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(4:14-16)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785" y="1816991"/>
            <a:ext cx="9554308" cy="487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전에는 저자는 그리스도를 사람들의 죄를 위해 속량하시는 자비롭고 신실한 대제사장으로 설명한 바 있다</a:t>
            </a:r>
            <a:r>
              <a:rPr lang="en-US" sz="2800" b="1" dirty="0">
                <a:solidFill>
                  <a:srgbClr val="FFC000"/>
                </a:solidFill>
              </a:rPr>
              <a:t> (2:17; cf. 3:1).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이제는 고대 속죄 제도인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 err="1">
                <a:solidFill>
                  <a:schemeClr val="bg1"/>
                </a:solidFill>
              </a:rPr>
              <a:t>욤</a:t>
            </a:r>
            <a:r>
              <a:rPr lang="ko-KR" altLang="en-US" sz="2400" i="1" dirty="0">
                <a:solidFill>
                  <a:schemeClr val="bg1"/>
                </a:solidFill>
              </a:rPr>
              <a:t> 키퍼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민족 전체의 속죄의 날로서 대제사장이 일년에 한 번 지성소에 들어가 </a:t>
            </a:r>
            <a:r>
              <a:rPr lang="ko-KR" altLang="en-US" sz="2400" i="1" dirty="0" err="1">
                <a:solidFill>
                  <a:schemeClr val="bg1"/>
                </a:solidFill>
              </a:rPr>
              <a:t>언약궤</a:t>
            </a:r>
            <a:r>
              <a:rPr lang="ko-KR" altLang="en-US" sz="2400" i="1" dirty="0">
                <a:solidFill>
                  <a:schemeClr val="bg1"/>
                </a:solidFill>
              </a:rPr>
              <a:t> 위에 좌정하시는 여호와의 </a:t>
            </a:r>
            <a:r>
              <a:rPr lang="ko-KR" altLang="en-US" sz="2400" i="1" dirty="0" err="1">
                <a:solidFill>
                  <a:schemeClr val="bg1"/>
                </a:solidFill>
              </a:rPr>
              <a:t>존전</a:t>
            </a:r>
            <a:r>
              <a:rPr lang="ko-KR" altLang="en-US" sz="2400" i="1" dirty="0">
                <a:solidFill>
                  <a:schemeClr val="bg1"/>
                </a:solidFill>
              </a:rPr>
              <a:t> 앞에 머무를 수 있는 이 유일한 날을 중점으로 볼 것이다</a:t>
            </a:r>
            <a:r>
              <a:rPr lang="en-US" altLang="ko-KR" sz="2400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(</a:t>
            </a:r>
            <a:r>
              <a:rPr lang="ko-KR" altLang="en-US" sz="2400" i="1" dirty="0" err="1">
                <a:solidFill>
                  <a:schemeClr val="bg1"/>
                </a:solidFill>
              </a:rPr>
              <a:t>레</a:t>
            </a:r>
            <a:r>
              <a:rPr lang="en-US" sz="2400" i="1" dirty="0">
                <a:solidFill>
                  <a:schemeClr val="bg1"/>
                </a:solidFill>
              </a:rPr>
              <a:t> 16).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그리스도께서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그의 부활하심과 승천하심으로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이제는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은혜의 보좌</a:t>
            </a:r>
            <a:r>
              <a:rPr lang="en-US" altLang="ko-KR" sz="2400" i="1" dirty="0">
                <a:solidFill>
                  <a:schemeClr val="bg1"/>
                </a:solidFill>
              </a:rPr>
              <a:t>”,</a:t>
            </a:r>
            <a:r>
              <a:rPr lang="ko-KR" altLang="en-US" sz="2400" i="1" dirty="0" err="1">
                <a:solidFill>
                  <a:schemeClr val="bg1"/>
                </a:solidFill>
              </a:rPr>
              <a:t>언약궤의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 err="1">
                <a:solidFill>
                  <a:schemeClr val="bg1"/>
                </a:solidFill>
              </a:rPr>
              <a:t>시온좌를</a:t>
            </a:r>
            <a:r>
              <a:rPr lang="ko-KR" altLang="en-US" sz="2400" i="1" dirty="0">
                <a:solidFill>
                  <a:schemeClr val="bg1"/>
                </a:solidFill>
              </a:rPr>
              <a:t> 대응하는</a:t>
            </a:r>
            <a:r>
              <a:rPr lang="en-US" altLang="ko-KR" sz="2400" i="1" dirty="0">
                <a:solidFill>
                  <a:schemeClr val="bg1"/>
                </a:solidFill>
              </a:rPr>
              <a:t>,</a:t>
            </a:r>
            <a:r>
              <a:rPr lang="ko-KR" altLang="en-US" sz="2400" i="1" dirty="0">
                <a:solidFill>
                  <a:schemeClr val="bg1"/>
                </a:solidFill>
              </a:rPr>
              <a:t> 가 </a:t>
            </a:r>
            <a:r>
              <a:rPr lang="ko-KR" altLang="en-US" sz="2400" i="1" dirty="0" err="1">
                <a:solidFill>
                  <a:schemeClr val="bg1"/>
                </a:solidFill>
              </a:rPr>
              <a:t>있는하늘의</a:t>
            </a:r>
            <a:r>
              <a:rPr lang="ko-KR" altLang="en-US" sz="2400" i="1" dirty="0">
                <a:solidFill>
                  <a:schemeClr val="bg1"/>
                </a:solidFill>
              </a:rPr>
              <a:t> 지성소에 들어가신 것이다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3C1A8-CD83-4DA4-8B6E-5949E398787E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4E03-259B-4545-9ED4-CE485EDD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7400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성소에 대한 암시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83B8-FD94-468C-AB9F-3D3C36D3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034720"/>
            <a:ext cx="10828499" cy="57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성소에 대한 개념은 모세가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시내산에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있었을 때부터 시작된다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모세가 고대 </a:t>
            </a:r>
            <a:r>
              <a:rPr lang="ko-KR" altLang="en-US" sz="2400" i="1" dirty="0" err="1">
                <a:solidFill>
                  <a:schemeClr val="tx1"/>
                </a:solidFill>
              </a:rPr>
              <a:t>성막에</a:t>
            </a:r>
            <a:r>
              <a:rPr lang="ko-KR" altLang="en-US" sz="2400" i="1" dirty="0">
                <a:solidFill>
                  <a:schemeClr val="tx1"/>
                </a:solidFill>
              </a:rPr>
              <a:t> 대한 계획을 받았을 때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그에게 보여주신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본을 따라</a:t>
            </a:r>
            <a:r>
              <a:rPr lang="en-US" altLang="ko-KR" sz="2400" i="1" dirty="0">
                <a:solidFill>
                  <a:schemeClr val="tx1"/>
                </a:solidFill>
              </a:rPr>
              <a:t>” </a:t>
            </a:r>
            <a:r>
              <a:rPr lang="ko-KR" altLang="en-US" sz="2400" i="1" dirty="0">
                <a:solidFill>
                  <a:schemeClr val="tx1"/>
                </a:solidFill>
              </a:rPr>
              <a:t>건축하라고 말씀하셨다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출</a:t>
            </a:r>
            <a:r>
              <a:rPr lang="en-US" sz="2400" i="1" dirty="0">
                <a:solidFill>
                  <a:schemeClr val="tx1"/>
                </a:solidFill>
              </a:rPr>
              <a:t> 25:8-9, 40). </a:t>
            </a:r>
            <a:r>
              <a:rPr lang="ko-KR" altLang="en-US" sz="2400" i="1" dirty="0">
                <a:solidFill>
                  <a:schemeClr val="tx1"/>
                </a:solidFill>
              </a:rPr>
              <a:t>이것은 반대로 말하면 땅의 성소는 하늘의 건축모형을 </a:t>
            </a:r>
            <a:r>
              <a:rPr lang="ko-KR" altLang="en-US" sz="2400" i="1" dirty="0" err="1">
                <a:solidFill>
                  <a:schemeClr val="tx1"/>
                </a:solidFill>
              </a:rPr>
              <a:t>따라한</a:t>
            </a:r>
            <a:r>
              <a:rPr lang="ko-KR" altLang="en-US" sz="2400" i="1" dirty="0">
                <a:solidFill>
                  <a:schemeClr val="tx1"/>
                </a:solidFill>
              </a:rPr>
              <a:t> 것이라는 의미가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다윗이 </a:t>
            </a:r>
            <a:r>
              <a:rPr lang="ko-KR" altLang="en-US" sz="2400" i="1" dirty="0" err="1">
                <a:solidFill>
                  <a:schemeClr val="tx1"/>
                </a:solidFill>
              </a:rPr>
              <a:t>성막을</a:t>
            </a:r>
            <a:r>
              <a:rPr lang="ko-KR" altLang="en-US" sz="2400" i="1" dirty="0">
                <a:solidFill>
                  <a:schemeClr val="tx1"/>
                </a:solidFill>
              </a:rPr>
              <a:t> 모사하는 첫 성전을 지으려는 계획이 있었을 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영감으로 받은 것임을 표현한 바 있다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대상</a:t>
            </a:r>
            <a:r>
              <a:rPr lang="en-US" sz="2400" i="1" dirty="0">
                <a:solidFill>
                  <a:schemeClr val="tx1"/>
                </a:solidFill>
              </a:rPr>
              <a:t> 28:12, 19).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후에 신성한 하늘의 성전에 대한 암시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여호와의 보좌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향의 연기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제단과 속죄 예식들이 이사야 안에 잠깐 보여졌다 </a:t>
            </a: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사</a:t>
            </a:r>
            <a:r>
              <a:rPr lang="en-US" sz="2400" i="1" dirty="0">
                <a:solidFill>
                  <a:schemeClr val="tx1"/>
                </a:solidFill>
              </a:rPr>
              <a:t> 6:1-7).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에스겔의</a:t>
            </a:r>
            <a:r>
              <a:rPr lang="ko-KR" altLang="en-US" sz="2400" i="1" dirty="0">
                <a:solidFill>
                  <a:schemeClr val="tx1"/>
                </a:solidFill>
              </a:rPr>
              <a:t> 환상에서는 하늘의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세르빔을</a:t>
            </a:r>
            <a:r>
              <a:rPr lang="ko-KR" altLang="en-US" sz="2400" i="1" dirty="0">
                <a:solidFill>
                  <a:schemeClr val="tx1"/>
                </a:solidFill>
              </a:rPr>
              <a:t> 묘사하고 있다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겔</a:t>
            </a:r>
            <a:r>
              <a:rPr lang="en-US" sz="2400" i="1" dirty="0">
                <a:solidFill>
                  <a:schemeClr val="tx1"/>
                </a:solidFill>
              </a:rPr>
              <a:t> 1, 10).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스가랴는</a:t>
            </a:r>
            <a:r>
              <a:rPr lang="ko-KR" altLang="en-US" sz="2400" i="1" dirty="0">
                <a:solidFill>
                  <a:schemeClr val="tx1"/>
                </a:solidFill>
              </a:rPr>
              <a:t> 하늘에 있는 일곱 등대에 대한 모습을 더하고 있다 </a:t>
            </a: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 err="1">
                <a:solidFill>
                  <a:schemeClr val="tx1"/>
                </a:solidFill>
              </a:rPr>
              <a:t>슥</a:t>
            </a:r>
            <a:r>
              <a:rPr lang="en-US" sz="2400" i="1" dirty="0">
                <a:solidFill>
                  <a:schemeClr val="tx1"/>
                </a:solidFill>
              </a:rPr>
              <a:t> 4).</a:t>
            </a:r>
          </a:p>
        </p:txBody>
      </p:sp>
    </p:spTree>
    <p:extLst>
      <p:ext uri="{BB962C8B-B14F-4D97-AF65-F5344CB8AC3E}">
        <p14:creationId xmlns:p14="http://schemas.microsoft.com/office/powerpoint/2010/main" val="2499468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tabernacleLayout[1]">
            <a:extLst>
              <a:ext uri="{FF2B5EF4-FFF2-40B4-BE49-F238E27FC236}">
                <a16:creationId xmlns:a16="http://schemas.microsoft.com/office/drawing/2014/main" id="{A37A2ACB-7A51-4F6E-BA1B-A71CE8F9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843"/>
            <a:ext cx="9144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4B12A8CD-19B8-4ED2-B38C-69278E210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257800"/>
            <a:ext cx="533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FE837-642D-429D-8763-989C6462F266}"/>
              </a:ext>
            </a:extLst>
          </p:cNvPr>
          <p:cNvSpPr txBox="1"/>
          <p:nvPr/>
        </p:nvSpPr>
        <p:spPr>
          <a:xfrm>
            <a:off x="385011" y="5029200"/>
            <a:ext cx="1145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C00000"/>
                </a:solidFill>
              </a:rPr>
              <a:t>이러므로 이 땅의 </a:t>
            </a:r>
            <a:r>
              <a:rPr lang="ko-KR" altLang="en-US" sz="2400" b="1" dirty="0" err="1">
                <a:solidFill>
                  <a:srgbClr val="C00000"/>
                </a:solidFill>
              </a:rPr>
              <a:t>성막과</a:t>
            </a:r>
            <a:r>
              <a:rPr lang="ko-KR" altLang="en-US" sz="2400" b="1" dirty="0">
                <a:solidFill>
                  <a:srgbClr val="C00000"/>
                </a:solidFill>
              </a:rPr>
              <a:t> 성전의 예배 형식은 하늘의 예배의 형식의 본을 따른 것이다</a:t>
            </a:r>
            <a:r>
              <a:rPr lang="en-US" altLang="ko-KR" sz="2400" b="1" dirty="0">
                <a:solidFill>
                  <a:srgbClr val="C00000"/>
                </a:solidFill>
              </a:rPr>
              <a:t>. </a:t>
            </a:r>
            <a:r>
              <a:rPr lang="ko-KR" altLang="en-US" sz="2400" b="1" dirty="0">
                <a:solidFill>
                  <a:srgbClr val="C00000"/>
                </a:solidFill>
              </a:rPr>
              <a:t>히브리 서신이 요한 계시록 보다 더 이전에 쓰여졌을 것이고</a:t>
            </a:r>
            <a:r>
              <a:rPr lang="en-US" altLang="ko-KR" sz="2400" b="1" dirty="0">
                <a:solidFill>
                  <a:srgbClr val="C00000"/>
                </a:solidFill>
              </a:rPr>
              <a:t>, </a:t>
            </a:r>
            <a:r>
              <a:rPr lang="ko-KR" altLang="en-US" sz="2400" b="1" dirty="0">
                <a:solidFill>
                  <a:srgbClr val="C00000"/>
                </a:solidFill>
              </a:rPr>
              <a:t>요한이 가지고 있었던 하늘의 예배와 그 절차에 대한 계시는 히브리서와 비슷하다</a:t>
            </a:r>
            <a:r>
              <a:rPr lang="en-US" altLang="ko-KR" sz="2400" b="1" dirty="0">
                <a:solidFill>
                  <a:srgbClr val="C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4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FE25-70A9-441E-BB9D-320F8125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45955"/>
            <a:ext cx="9817846" cy="2069431"/>
          </a:xfrm>
        </p:spPr>
        <p:txBody>
          <a:bodyPr/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세기의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유세비우스는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교회 안의 다양한 전통들에 대해 분석해 본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후에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저자권에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대한 다수의 의견을 이렇게 요약한 듯 싶다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9C7D-ABDC-4813-A3E9-FC5D2BB7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9484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이 편지를 누가 썼던간에</a:t>
            </a:r>
            <a:r>
              <a:rPr lang="en-US" altLang="ko-KR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,</a:t>
            </a:r>
            <a:r>
              <a:rPr lang="ko-KR" altLang="en-US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진실은</a:t>
            </a:r>
            <a:r>
              <a:rPr lang="en-US" altLang="ko-KR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,</a:t>
            </a:r>
            <a:r>
              <a:rPr lang="ko-KR" altLang="en-US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하나님만 아신다</a:t>
            </a:r>
            <a:r>
              <a:rPr lang="en-US" altLang="ko-KR" sz="6000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.”</a:t>
            </a:r>
            <a:endParaRPr lang="en-US" sz="6000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 algn="r">
              <a:buNone/>
            </a:pPr>
            <a:r>
              <a:rPr lang="ko-KR" altLang="en-US" sz="2000" dirty="0"/>
              <a:t>기독교의 역사</a:t>
            </a:r>
            <a:r>
              <a:rPr lang="en-US" sz="2000" dirty="0"/>
              <a:t>VI.xxv.14</a:t>
            </a:r>
          </a:p>
        </p:txBody>
      </p:sp>
    </p:spTree>
    <p:extLst>
      <p:ext uri="{BB962C8B-B14F-4D97-AF65-F5344CB8AC3E}">
        <p14:creationId xmlns:p14="http://schemas.microsoft.com/office/powerpoint/2010/main" val="2653631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21CED29E-02C2-4491-AD5E-F352233DA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968" y="609600"/>
            <a:ext cx="3837432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dirty="0">
                <a:solidFill>
                  <a:srgbClr val="FFCC00"/>
                </a:solidFill>
                <a:latin typeface="Agency FB" pitchFamily="2" charset="0"/>
              </a:rPr>
              <a:t>보좌로서의 궤</a:t>
            </a:r>
            <a:endParaRPr lang="en-US" altLang="en-US" dirty="0">
              <a:solidFill>
                <a:srgbClr val="FFCC00"/>
              </a:solidFill>
              <a:latin typeface="Agency FB" pitchFamily="2" charset="0"/>
            </a:endParaRPr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BDC41FE7-AD6F-4203-B0ED-7BCDF7C747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362200"/>
            <a:ext cx="3429000" cy="3657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000" dirty="0"/>
              <a:t>하나님과 종속되어진 이스라엘의 협정을 뜻하는 </a:t>
            </a:r>
            <a:r>
              <a:rPr lang="ko-KR" altLang="en-US" sz="2000" dirty="0" err="1"/>
              <a:t>언약궤와</a:t>
            </a:r>
            <a:r>
              <a:rPr lang="ko-KR" altLang="en-US" sz="2000" dirty="0"/>
              <a:t> 그 안에 있는 십계명은 이스라엘 진영의 가장 중심에 있었다</a:t>
            </a:r>
            <a:r>
              <a:rPr lang="en-US" altLang="en-US" sz="2000" dirty="0"/>
              <a:t>.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000" dirty="0"/>
              <a:t>여기서 하나님의 영광이 </a:t>
            </a:r>
            <a:r>
              <a:rPr lang="ko-KR" altLang="en-US" sz="2000" dirty="0" err="1"/>
              <a:t>세르빔</a:t>
            </a:r>
            <a:r>
              <a:rPr lang="ko-KR" altLang="en-US" sz="2000" dirty="0"/>
              <a:t> 가운데 앉으셨다</a:t>
            </a:r>
            <a:r>
              <a:rPr lang="en-US" altLang="en-US" sz="2000" dirty="0"/>
              <a:t>.</a:t>
            </a:r>
            <a:endParaRPr lang="en-US" alt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19812" name="Picture 4" descr="Jericho">
            <a:extLst>
              <a:ext uri="{FF2B5EF4-FFF2-40B4-BE49-F238E27FC236}">
                <a16:creationId xmlns:a16="http://schemas.microsoft.com/office/drawing/2014/main" id="{E5F9DB72-B7CB-44B5-BEC8-E56DD1E728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8926" y="0"/>
            <a:ext cx="52990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46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31DC-9C37-45D1-8278-E9D43CDB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64"/>
            <a:ext cx="12192000" cy="2189747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그리스도가 대제사장으로서 하늘에 입성하심</a:t>
            </a:r>
            <a:br>
              <a:rPr lang="en-US" b="1" dirty="0"/>
            </a:b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히브리서의 저자는 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욤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키퍼와 예수님의 죽음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부활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승천 가운데</a:t>
            </a:r>
            <a:b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깊은 병행 관계가 있음을 보고 있다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B30E-84D8-40B0-8DE8-1C42128F1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821" y="1997243"/>
            <a:ext cx="5667291" cy="4596061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욤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키퍼 때 대제사장은 백성들의 죄를 속죄하기 위해 일년에 한 번 지성소에 들어가게 된다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16).</a:t>
            </a:r>
          </a:p>
          <a:p>
            <a:r>
              <a:rPr lang="ko-KR" altLang="en-US" sz="2400" i="1" dirty="0">
                <a:solidFill>
                  <a:schemeClr val="bg1"/>
                </a:solidFill>
              </a:rPr>
              <a:t>그 날에 대제사장은 백성들의 중재자로서 휘장 너머로 들어갔다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o-KR" altLang="en-US" sz="2400" i="1" dirty="0">
                <a:solidFill>
                  <a:schemeClr val="bg1"/>
                </a:solidFill>
              </a:rPr>
              <a:t>사람으로서 하나님께 백성을 대신하여 갔던 것이다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805ED-886E-40B7-BD1D-AD2740EB4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997243"/>
            <a:ext cx="5667291" cy="459606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예수께서 죄를 정결하게 하시는 일을 하신 후에 하나님의 우편에 앉으셨다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(1:3b; 2:17-18).</a:t>
            </a:r>
          </a:p>
          <a:p>
            <a:r>
              <a:rPr lang="ko-KR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하늘을 지나 하늘의 지성소로 들어갔다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(4:14).</a:t>
            </a:r>
          </a:p>
          <a:p>
            <a:r>
              <a:rPr lang="ko-KR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사람으로서 그가 범사에 형제들과 같이 되셨고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(2:17), </a:t>
            </a:r>
            <a:r>
              <a:rPr lang="ko-KR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죄는 없으신 분이지만 그들의 연약함을 온전히 동정하신다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(4:15). </a:t>
            </a:r>
          </a:p>
        </p:txBody>
      </p:sp>
    </p:spTree>
    <p:extLst>
      <p:ext uri="{BB962C8B-B14F-4D97-AF65-F5344CB8AC3E}">
        <p14:creationId xmlns:p14="http://schemas.microsoft.com/office/powerpoint/2010/main" val="9970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E3CA-10AC-498B-B9CD-71ED56EE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838" y="224033"/>
            <a:ext cx="9312520" cy="863488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은혜의 보좌 곁에 나아가는 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FC7D-149E-4642-B999-07E68A43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1087520"/>
            <a:ext cx="10708104" cy="577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여기에 사용되어진 보좌라는 단어는 중요하다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하나님의 옛적 보좌는 궤  위에 있는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시온좌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혹은 덮개가 되었다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25:22).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보통 영어 번역은 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세르빔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사이에 좌정하셨다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되어있는데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(cf.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삼상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4:4;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삼하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6:2; </a:t>
            </a:r>
            <a:r>
              <a:rPr lang="ko-KR" altLang="en-US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왕하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19:15;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13:6;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80:1; 99:1;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37:16, etc.) 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속죄의 덮개를 하나님의 이 땅의 보좌라고 생각한 것이다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아직도 솔로몬이 표현했던 것처럼 하나님의 진정한 보좌는 하늘에 있는 것이다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대하</a:t>
            </a:r>
            <a:r>
              <a:rPr lang="en-US" sz="2400" i="1" dirty="0">
                <a:solidFill>
                  <a:schemeClr val="tx1"/>
                </a:solidFill>
              </a:rPr>
              <a:t> 6:18, 21).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히브리서의 저자는 아직 직접적인 언급을 하고 있지는 않지만</a:t>
            </a:r>
            <a:r>
              <a:rPr lang="en-US" altLang="ko-KR" sz="2400" i="1" dirty="0">
                <a:solidFill>
                  <a:schemeClr val="tx1"/>
                </a:solidFill>
              </a:rPr>
              <a:t>, “</a:t>
            </a:r>
            <a:r>
              <a:rPr lang="ko-KR" altLang="en-US" sz="2400" i="1" dirty="0">
                <a:solidFill>
                  <a:schemeClr val="tx1"/>
                </a:solidFill>
              </a:rPr>
              <a:t>은혜의 보좌 앞에 나아가자</a:t>
            </a:r>
            <a:r>
              <a:rPr lang="en-US" altLang="ko-KR" sz="2400" i="1" dirty="0">
                <a:solidFill>
                  <a:schemeClr val="tx1"/>
                </a:solidFill>
              </a:rPr>
              <a:t>”(4:16)</a:t>
            </a:r>
            <a:r>
              <a:rPr lang="ko-KR" altLang="en-US" sz="2400" i="1" dirty="0">
                <a:solidFill>
                  <a:schemeClr val="tx1"/>
                </a:solidFill>
              </a:rPr>
              <a:t>라는 책망은 그리스도 안에 있는 자는 하나님의 보좌로 나아갈 수 있다고 생각하기 한다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이것에 대한 부분은 후에 더 집중적으로 보게 될 것이다</a:t>
            </a:r>
            <a:r>
              <a:rPr lang="en-US" sz="2400" i="1" dirty="0">
                <a:solidFill>
                  <a:schemeClr val="tx1"/>
                </a:solidFill>
              </a:rPr>
              <a:t> (cf. 10:20).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</a:t>
            </a:r>
            <a:r>
              <a:rPr lang="ko-KR" altLang="en-US" sz="2400" i="1" dirty="0" err="1">
                <a:solidFill>
                  <a:schemeClr val="tx1"/>
                </a:solidFill>
              </a:rPr>
              <a:t>성소안의</a:t>
            </a:r>
            <a:r>
              <a:rPr lang="ko-KR" altLang="en-US" sz="2400" i="1" dirty="0">
                <a:solidFill>
                  <a:schemeClr val="tx1"/>
                </a:solidFill>
              </a:rPr>
              <a:t> 휘장이 찢어진 것을 바라보고 있는 것이다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마</a:t>
            </a:r>
            <a:r>
              <a:rPr lang="en-US" sz="2400" i="1" dirty="0">
                <a:solidFill>
                  <a:schemeClr val="tx1"/>
                </a:solidFill>
              </a:rPr>
              <a:t> 27:51;  </a:t>
            </a:r>
            <a:r>
              <a:rPr lang="ko-KR" altLang="en-US" sz="2400" i="1" dirty="0">
                <a:solidFill>
                  <a:schemeClr val="tx1"/>
                </a:solidFill>
              </a:rPr>
              <a:t>막</a:t>
            </a:r>
            <a:r>
              <a:rPr lang="en-US" sz="2400" i="1" dirty="0">
                <a:solidFill>
                  <a:schemeClr val="tx1"/>
                </a:solidFill>
              </a:rPr>
              <a:t> 15:38; </a:t>
            </a:r>
            <a:r>
              <a:rPr lang="ko-KR" altLang="en-US" sz="2400" i="1" dirty="0" err="1">
                <a:solidFill>
                  <a:schemeClr val="tx1"/>
                </a:solidFill>
              </a:rPr>
              <a:t>눅</a:t>
            </a:r>
            <a:r>
              <a:rPr lang="en-US" sz="2400" i="1" dirty="0">
                <a:solidFill>
                  <a:schemeClr val="tx1"/>
                </a:solidFill>
              </a:rPr>
              <a:t> 23:45).</a:t>
            </a:r>
          </a:p>
        </p:txBody>
      </p:sp>
    </p:spTree>
    <p:extLst>
      <p:ext uri="{BB962C8B-B14F-4D97-AF65-F5344CB8AC3E}">
        <p14:creationId xmlns:p14="http://schemas.microsoft.com/office/powerpoint/2010/main" val="28668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94" y="0"/>
            <a:ext cx="10602211" cy="1070018"/>
          </a:xfrm>
        </p:spPr>
        <p:txBody>
          <a:bodyPr/>
          <a:lstStyle/>
          <a:p>
            <a:pPr algn="ctr">
              <a:defRPr/>
            </a:pPr>
            <a:r>
              <a:rPr lang="ko-KR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대제사장이 되기 위한 기본적인 두 가지 자격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(5:1-10)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25127" y="1197533"/>
            <a:ext cx="5182680" cy="2351782"/>
          </a:xfrm>
          <a:solidFill>
            <a:srgbClr val="3E54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임명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임명이 되어지는 것은 스스로 선택할 수 있는 것이 </a:t>
            </a:r>
            <a:r>
              <a:rPr lang="ko-KR" alt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아니였다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>
              <a:defRPr/>
            </a:pPr>
            <a:r>
              <a:rPr lang="ko-KR" alt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아론</a:t>
            </a:r>
            <a:r>
              <a:rPr lang="en-US" altLang="ko-KR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첫 번째 대제사장</a:t>
            </a:r>
            <a:r>
              <a:rPr lang="en-US" altLang="ko-KR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은 하나님께서 직접 정하신 자였다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(cf. 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출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28:1-4; </a:t>
            </a:r>
            <a:r>
              <a:rPr lang="ko-KR" alt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레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8).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4193" y="1154720"/>
            <a:ext cx="5182680" cy="3080396"/>
          </a:xfrm>
          <a:solidFill>
            <a:srgbClr val="4846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대표성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제사장은 백성들을 대표하는 자라는 뜻이다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그는 자신과 백성들을 위해 제물을 드리는 자로 자신을 연약한 존재로 특징을 지음으로서 온유함과 공감</a:t>
            </a:r>
            <a:r>
              <a:rPr lang="en-US" altLang="ko-KR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/</a:t>
            </a:r>
            <a:r>
              <a:rPr lang="ko-KR" alt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이해심을 보여줘야만 하는 자리에 있다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03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604020202020204" pitchFamily="2" charset="0"/>
              </a:rPr>
              <a:t>하나님의 부르심과 인간의 경험</a:t>
            </a: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604020202020204" pitchFamily="2" charset="0"/>
              </a:rPr>
              <a:t>, 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604020202020204" pitchFamily="2" charset="0"/>
              </a:rPr>
              <a:t>양쪽 부분에서 예수님은 자격이 있으시다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604020202020204" pitchFamily="2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05813-8956-46E5-B601-6FBD62E0C4D8}"/>
              </a:ext>
            </a:extLst>
          </p:cNvPr>
          <p:cNvSpPr txBox="1"/>
          <p:nvPr/>
        </p:nvSpPr>
        <p:spPr>
          <a:xfrm>
            <a:off x="484193" y="4363228"/>
            <a:ext cx="518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B31166"/>
              </a:buClr>
              <a:buSzPct val="80000"/>
              <a:defRPr/>
            </a:pPr>
            <a:r>
              <a:rPr lang="ko-KR" alt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예수님이 이 땅의 삶을 사시는 동안 인간의 아픔과 죽음의 가능성을 경험하며 살아가셨다</a:t>
            </a:r>
            <a:endParaRPr lang="en-US" sz="2400" b="1" dirty="0">
              <a:solidFill>
                <a:prstClr val="white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9540E-F58E-4512-9ADD-2D5DD84D6348}"/>
              </a:ext>
            </a:extLst>
          </p:cNvPr>
          <p:cNvSpPr txBox="1"/>
          <p:nvPr/>
        </p:nvSpPr>
        <p:spPr>
          <a:xfrm>
            <a:off x="6525127" y="3681664"/>
            <a:ext cx="5182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B31166"/>
              </a:buClr>
              <a:buSzPct val="80000"/>
              <a:defRPr/>
            </a:pPr>
            <a:r>
              <a:rPr lang="ko-KR" alt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위대한 대제사장이 되시는 예수님 또한 하나님의 정하심이 필요하였고 이 과정을 하나님께서 확증하셨다  </a:t>
            </a: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(</a:t>
            </a:r>
            <a:r>
              <a:rPr lang="ko-KR" alt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시</a:t>
            </a: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2:7; 110:4).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3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A8D3-8EE7-48C5-B3C1-4EF9099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3651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예수님의 자격 조건들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01E5-A269-4CE6-96FE-3860FBEF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039396"/>
            <a:ext cx="10732247" cy="5614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 직분에 대한 예수님의 자격들은 겟세마네의 기도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인간으로서 고통스러워 하신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그의 완전한 순종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앞에 놓여진 십자가에 자신을 드리신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보여졌다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히브리서의 저자는 예수님의 겟세마네 사건으로 이어나간다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그곳에서 주님은 그 앞에 놓인 참혹한 현실에 움츠려지셨다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저자는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만일 아버지의 </a:t>
            </a:r>
            <a:r>
              <a:rPr lang="ko-KR" altLang="en-US" sz="2400" i="1" dirty="0" err="1">
                <a:solidFill>
                  <a:schemeClr val="tx1"/>
                </a:solidFill>
              </a:rPr>
              <a:t>뜻이여든</a:t>
            </a:r>
            <a:r>
              <a:rPr lang="en-US" altLang="ko-KR" sz="2400" i="1" dirty="0">
                <a:solidFill>
                  <a:schemeClr val="tx1"/>
                </a:solidFill>
              </a:rPr>
              <a:t>…”</a:t>
            </a:r>
            <a:r>
              <a:rPr lang="ko-KR" altLang="en-US" sz="2400" i="1" dirty="0">
                <a:solidFill>
                  <a:schemeClr val="tx1"/>
                </a:solidFill>
              </a:rPr>
              <a:t>이라는 고통스러운 고백을 인용하지는 않지만 분명 마음속으로는 가지고 있을 것이다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마</a:t>
            </a:r>
            <a:r>
              <a:rPr lang="en-US" sz="2400" i="1" dirty="0">
                <a:solidFill>
                  <a:schemeClr val="tx1"/>
                </a:solidFill>
              </a:rPr>
              <a:t> 26:36-46//</a:t>
            </a:r>
            <a:r>
              <a:rPr lang="ko-KR" altLang="en-US" sz="2400" i="1" dirty="0">
                <a:solidFill>
                  <a:schemeClr val="tx1"/>
                </a:solidFill>
              </a:rPr>
              <a:t>막</a:t>
            </a:r>
            <a:r>
              <a:rPr lang="en-US" sz="2400" i="1" dirty="0">
                <a:solidFill>
                  <a:schemeClr val="tx1"/>
                </a:solidFill>
              </a:rPr>
              <a:t> 14:32-42//</a:t>
            </a:r>
            <a:r>
              <a:rPr lang="ko-KR" altLang="en-US" sz="2400" i="1" dirty="0" err="1">
                <a:solidFill>
                  <a:schemeClr val="tx1"/>
                </a:solidFill>
              </a:rPr>
              <a:t>눅</a:t>
            </a:r>
            <a:r>
              <a:rPr lang="en-US" sz="2400" i="1" dirty="0">
                <a:solidFill>
                  <a:schemeClr val="tx1"/>
                </a:solidFill>
              </a:rPr>
              <a:t> 22:39-46).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예수님은 하나님의 순종하는 아들로서 고난 당하시고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 고난 가운데 그를 따르는 모든 자에게 구원을 주시는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반차를</a:t>
            </a:r>
            <a:r>
              <a:rPr lang="ko-KR" altLang="en-US" sz="2400" i="1" dirty="0">
                <a:solidFill>
                  <a:schemeClr val="tx1"/>
                </a:solidFill>
              </a:rPr>
              <a:t> 따르신 위대한 대제사장으로 온전히 섬기며 나아가셨다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저자는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tx1"/>
                </a:solidFill>
              </a:rPr>
              <a:t> 제사장직분에 대해 서는 </a:t>
            </a:r>
            <a:r>
              <a:rPr lang="en-US" altLang="ko-KR" sz="2400" i="1" dirty="0">
                <a:solidFill>
                  <a:schemeClr val="tx1"/>
                </a:solidFill>
              </a:rPr>
              <a:t>7</a:t>
            </a:r>
            <a:r>
              <a:rPr lang="ko-KR" altLang="en-US" sz="2400" i="1" dirty="0">
                <a:solidFill>
                  <a:schemeClr val="tx1"/>
                </a:solidFill>
              </a:rPr>
              <a:t>장에서 더 언급할 것이다</a:t>
            </a:r>
            <a:r>
              <a:rPr lang="en-US" sz="2400" i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926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세 번째 경고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B0604020202020204" pitchFamily="34" charset="0"/>
                <a:cs typeface="Arial Rounded MT Bold" panose="020B0604020202020204" pitchFamily="34" charset="0"/>
              </a:rPr>
              <a:t>(5:11—6:12)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231" y="1917699"/>
            <a:ext cx="10035785" cy="388522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서신의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원독자들은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영적인 관점을 향해 전진할 필요가 있는 미성숙한 그리스도인으로 판단되었다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특별히 그리스도 안에서 새 삶을 시작한 자들에게 이 삶 보다 못한 것으로 돌아가게 되는 것은 끔직한 일일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그리스도로부터 돌아선다는 것은 그를 십자가에 다시 못 박는 것과 같은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C3850-461B-44AC-B213-E6445CDD18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1418-04C0-4C10-AA77-1B46F0DA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나태한 제자들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DB0C-8311-48AC-B9C9-55BE5FC3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4114"/>
            <a:ext cx="10467551" cy="3749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nwqro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&lt;j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(=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나태한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단어는 겟세마네에 예수님과 동행하여 자고있던 제자들을 떠오르게 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예수님께서 기도하시고 계실 그 때에 그들은 잠이 들었다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비슷하게 독자들 또한 그리스도인이 된지 얼마 정도의 시간이 지났지만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아직도 여전히 기독교의 근본적인 진리들에 대해 기본 가르침이 필요했었다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그들은 영적으론 아직 유아수준이었고 초등 개념에 대해 비평적으로 생각할 수 없었다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B8DF-6812-4A8A-8BB0-7158E63B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48471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DC02-5925-4614-B817-FD25AD60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076" y="1347538"/>
            <a:ext cx="10700124" cy="5245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가장 기초적인 가르침으로 저자는 짧은 목록을 제시한다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죽은 행실을 회개함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영적인 죽음으로 가게 하는 행위로부터 돌이키는 것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하나님께 대한 신앙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복음을 믿는 것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세례들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그리스도인의 세례를 예상하게 한 유대인의 정결 예식들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안수함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성령의 은사들을 상징하는 초대교회의 역사</a:t>
            </a:r>
            <a:r>
              <a:rPr 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행</a:t>
            </a:r>
            <a:r>
              <a:rPr lang="en-US" sz="2400" i="1" dirty="0">
                <a:solidFill>
                  <a:schemeClr val="tx1"/>
                </a:solidFill>
              </a:rPr>
              <a:t> 8:17; 9:12, 17; 19:6)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죽은 자의 부활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그리스도의 재림에 </a:t>
            </a:r>
            <a:r>
              <a:rPr lang="ko-KR" altLang="en-US" sz="2400" i="1" dirty="0" err="1">
                <a:solidFill>
                  <a:schemeClr val="tx1"/>
                </a:solidFill>
              </a:rPr>
              <a:t>중심되는</a:t>
            </a:r>
            <a:r>
              <a:rPr lang="ko-KR" altLang="en-US" sz="2400" i="1" dirty="0">
                <a:solidFill>
                  <a:schemeClr val="tx1"/>
                </a:solidFill>
              </a:rPr>
              <a:t> 그리스도인의 소망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영원한 심판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마지막 때에 하나님의 최후의 평가하실 것에 대한 확실성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1" name="Rectangle 5">
            <a:extLst>
              <a:ext uri="{FF2B5EF4-FFF2-40B4-BE49-F238E27FC236}">
                <a16:creationId xmlns:a16="http://schemas.microsoft.com/office/drawing/2014/main" id="{8EE7A961-F01E-4111-9047-094ADC5451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3810000" cy="4572000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400" dirty="0" err="1"/>
              <a:t>두번째</a:t>
            </a:r>
            <a:r>
              <a:rPr lang="ko-KR" altLang="en-US" sz="2400" dirty="0"/>
              <a:t> 성전 </a:t>
            </a:r>
            <a:r>
              <a:rPr lang="ko-KR" altLang="en-US" sz="2400" dirty="0" err="1"/>
              <a:t>미크베</a:t>
            </a:r>
            <a:r>
              <a:rPr lang="en-US" altLang="ko-KR" sz="2400" dirty="0"/>
              <a:t>/</a:t>
            </a:r>
            <a:r>
              <a:rPr lang="en-US" altLang="en-US" sz="2400" i="1" dirty="0" err="1"/>
              <a:t>mikveh</a:t>
            </a:r>
            <a:r>
              <a:rPr lang="en-US" altLang="en-US" sz="2400" dirty="0"/>
              <a:t>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(</a:t>
            </a:r>
            <a:r>
              <a:rPr lang="ko-KR" altLang="en-US" sz="2400" dirty="0"/>
              <a:t>침례가 행해졌던 도구</a:t>
            </a:r>
            <a:r>
              <a:rPr lang="en-US" altLang="en-US" sz="2400" dirty="0"/>
              <a:t>) </a:t>
            </a:r>
            <a:r>
              <a:rPr lang="ko-KR" altLang="en-US" sz="2400" dirty="0"/>
              <a:t>성산의 남쪽 성벽 계단 근처에서 발굴 되었음</a:t>
            </a:r>
            <a:r>
              <a:rPr lang="en-US" altLang="ko-KR" sz="2400" dirty="0"/>
              <a:t>.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400" dirty="0"/>
              <a:t>예수님 당시에도 사용되어졌을 것이다</a:t>
            </a:r>
            <a:r>
              <a:rPr lang="en-US" altLang="en-US" sz="2400" dirty="0"/>
              <a:t>.</a:t>
            </a:r>
          </a:p>
        </p:txBody>
      </p:sp>
      <p:pic>
        <p:nvPicPr>
          <p:cNvPr id="53251" name="Picture 7" descr="NTA52">
            <a:extLst>
              <a:ext uri="{FF2B5EF4-FFF2-40B4-BE49-F238E27FC236}">
                <a16:creationId xmlns:a16="http://schemas.microsoft.com/office/drawing/2014/main" id="{98D5897D-1A3A-4857-80DF-85882F3658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0"/>
            <a:ext cx="4495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113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6789-1DEF-4AE7-8A78-781EDA5A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8471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누리고 있는 축복들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C41E8-1C9C-4E86-9E40-D26D205CE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491915"/>
            <a:ext cx="10708183" cy="5125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특별히 그리스도 안에서 새 삶을 시작한 자들에게 이것보다 못한 것으로 돌아가는 것은 끔찍한 일이다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새로운 삶에서 누리는 일반적인 축복들은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빛을 받음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세상의 참 빛을 알게 된 것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하늘의 은사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아들의 신령한 은사를 받았다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성령에 참여함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성령으로 인해 주어지는 유익들에 참여하였다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하나님의 선한 말씀을 맛보는 것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예수님에 대한 초대교회의 전파가 듣고 받았다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b="1" i="1" dirty="0">
                <a:solidFill>
                  <a:schemeClr val="tx1"/>
                </a:solidFill>
              </a:rPr>
              <a:t>내세의 능력을 맛보는 것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예수님의 부활하심으로 </a:t>
            </a:r>
            <a:r>
              <a:rPr lang="ko-KR" altLang="en-US" sz="2400" i="1" dirty="0" err="1">
                <a:solidFill>
                  <a:schemeClr val="tx1"/>
                </a:solidFill>
              </a:rPr>
              <a:t>옛시대가</a:t>
            </a:r>
            <a:r>
              <a:rPr lang="ko-KR" altLang="en-US" sz="2400" i="1" dirty="0">
                <a:solidFill>
                  <a:schemeClr val="tx1"/>
                </a:solidFill>
              </a:rPr>
              <a:t> 끝나기도 전에 새 시대의 능력은 이미 시작되었다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61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독자 와 이유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1066800"/>
            <a:ext cx="9673389" cy="549547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이 책이 쓰여진 정확한 배경 또한 명확하지 않다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그리스도인 회중들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혹은 그들의 일부분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r>
              <a:rPr lang="ko-KR" altLang="en-US" sz="2400" dirty="0">
                <a:solidFill>
                  <a:schemeClr val="tx1"/>
                </a:solidFill>
              </a:rPr>
              <a:t>이 있었다는 것은 마지막 인사에 언급되어진 지도자와 성도들로 보아 확실이 알 수 있다</a:t>
            </a:r>
            <a:r>
              <a:rPr lang="en-US" altLang="ko-KR" sz="2400" dirty="0">
                <a:solidFill>
                  <a:schemeClr val="tx1"/>
                </a:solidFill>
              </a:rPr>
              <a:t>(13:24).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독자들이 박해를 마주하고 있었음을 알 </a:t>
            </a:r>
            <a:r>
              <a:rPr lang="ko-KR" altLang="en-US" sz="2400" dirty="0" err="1">
                <a:solidFill>
                  <a:schemeClr val="tx1"/>
                </a:solidFill>
              </a:rPr>
              <a:t>수있다</a:t>
            </a:r>
            <a:r>
              <a:rPr lang="en-US" altLang="ko-KR" sz="2400" dirty="0">
                <a:solidFill>
                  <a:schemeClr val="tx1"/>
                </a:solidFill>
              </a:rPr>
              <a:t>(10:23-24;12:4).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독자들과 </a:t>
            </a:r>
            <a:r>
              <a:rPr lang="ko-KR" altLang="en-US" sz="2400" dirty="0" err="1">
                <a:solidFill>
                  <a:schemeClr val="tx1"/>
                </a:solidFill>
              </a:rPr>
              <a:t>이달리야에</a:t>
            </a:r>
            <a:r>
              <a:rPr lang="ko-KR" altLang="en-US" sz="2400" dirty="0">
                <a:solidFill>
                  <a:schemeClr val="tx1"/>
                </a:solidFill>
              </a:rPr>
              <a:t> 있는 그리스도인들 안에 어떠한 교류가 있었음을 볼 </a:t>
            </a:r>
            <a:r>
              <a:rPr lang="ko-KR" altLang="en-US" sz="2400" dirty="0" err="1">
                <a:solidFill>
                  <a:schemeClr val="tx1"/>
                </a:solidFill>
              </a:rPr>
              <a:t>수있다</a:t>
            </a:r>
            <a:r>
              <a:rPr lang="en-US" altLang="ko-KR" sz="2400" dirty="0">
                <a:solidFill>
                  <a:schemeClr val="tx1"/>
                </a:solidFill>
              </a:rPr>
              <a:t>(13:24). </a:t>
            </a:r>
            <a:r>
              <a:rPr lang="ko-KR" altLang="en-US" sz="2400" dirty="0">
                <a:solidFill>
                  <a:schemeClr val="tx1"/>
                </a:solidFill>
              </a:rPr>
              <a:t>히브리서가 </a:t>
            </a:r>
            <a:r>
              <a:rPr lang="ko-KR" altLang="en-US" sz="2400" dirty="0" err="1">
                <a:solidFill>
                  <a:schemeClr val="tx1"/>
                </a:solidFill>
              </a:rPr>
              <a:t>클레멘트에</a:t>
            </a:r>
            <a:r>
              <a:rPr lang="ko-KR" altLang="en-US" sz="2400" dirty="0">
                <a:solidFill>
                  <a:schemeClr val="tx1"/>
                </a:solidFill>
              </a:rPr>
              <a:t> 의해서 처음으로 인용되어지고 </a:t>
            </a:r>
            <a:r>
              <a:rPr lang="ko-KR" altLang="en-US" sz="2400" dirty="0" err="1">
                <a:solidFill>
                  <a:schemeClr val="tx1"/>
                </a:solidFill>
              </a:rPr>
              <a:t>이달리야에서도</a:t>
            </a:r>
            <a:r>
              <a:rPr lang="ko-KR" altLang="en-US" sz="2400" dirty="0">
                <a:solidFill>
                  <a:schemeClr val="tx1"/>
                </a:solidFill>
              </a:rPr>
              <a:t> 그러했음을 볼 때 이 연결고리는 </a:t>
            </a:r>
            <a:r>
              <a:rPr lang="ko-KR" altLang="en-US" sz="2400" dirty="0" err="1">
                <a:solidFill>
                  <a:schemeClr val="tx1"/>
                </a:solidFill>
              </a:rPr>
              <a:t>확실해보인다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</a:rPr>
              <a:t>그렇다면 </a:t>
            </a:r>
            <a:r>
              <a:rPr lang="ko-KR" altLang="en-US" sz="2400" dirty="0" err="1">
                <a:solidFill>
                  <a:schemeClr val="tx1"/>
                </a:solidFill>
              </a:rPr>
              <a:t>원독자들은</a:t>
            </a:r>
            <a:r>
              <a:rPr lang="ko-KR" altLang="en-US" sz="2400" dirty="0">
                <a:solidFill>
                  <a:schemeClr val="tx1"/>
                </a:solidFill>
              </a:rPr>
              <a:t> 그리스도인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유대인 혹은 </a:t>
            </a:r>
            <a:r>
              <a:rPr lang="ko-KR" altLang="en-US" sz="2400" dirty="0" err="1">
                <a:solidFill>
                  <a:schemeClr val="tx1"/>
                </a:solidFill>
              </a:rPr>
              <a:t>둘다</a:t>
            </a:r>
            <a:r>
              <a:rPr lang="ko-KR" altLang="en-US" sz="2400" dirty="0">
                <a:solidFill>
                  <a:schemeClr val="tx1"/>
                </a:solidFill>
              </a:rPr>
              <a:t> 인가</a:t>
            </a:r>
            <a:r>
              <a:rPr lang="en-US" altLang="ko-KR" sz="2400" dirty="0">
                <a:solidFill>
                  <a:schemeClr val="tx1"/>
                </a:solidFill>
              </a:rPr>
              <a:t>? </a:t>
            </a:r>
            <a:r>
              <a:rPr lang="ko-KR" altLang="en-US" sz="2400" dirty="0">
                <a:solidFill>
                  <a:schemeClr val="tx1"/>
                </a:solidFill>
              </a:rPr>
              <a:t>이 책이 유대인의 맥락안에 있는 것이 확실하지만 이방인들에게 절대 쓰여지지 않았을 것이라는 내재되는 근거는 없다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7C8F0-DB6F-46D9-9C53-576790458E8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1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F6C8-69CF-4CCD-95D1-0F451F12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10275046" cy="855132"/>
          </a:xfrm>
        </p:spPr>
        <p:txBody>
          <a:bodyPr/>
          <a:lstStyle/>
          <a:p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믿음을 드러내는 생명의 열매 혹은 그것의 부재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247FB-D59C-4AEB-803C-7FB19E5E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17556"/>
            <a:ext cx="10491614" cy="4644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행위들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그들 안에서 구원의 결과가 되어지지 않는 가운데에서도 진실한 믿음을 가지고 있는가 있지 않은가는 드러나게 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겉으로는 그리스도의 믿음을 받아들인 것 같지만 더 열등한 것으로 돌아가는 것은 그리스도를 무시하는 것이고 그를 다시 못박히게 하는 것과 마찬가지이다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생명의 열매는 증거가 되고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어떻게 해서든</a:t>
            </a:r>
            <a:r>
              <a:rPr lang="en-US" altLang="ko-KR" sz="2400" i="1" dirty="0">
                <a:solidFill>
                  <a:schemeClr val="tx1"/>
                </a:solidFill>
              </a:rPr>
              <a:t>: </a:t>
            </a:r>
            <a:r>
              <a:rPr lang="ko-KR" altLang="en-US" sz="2400" i="1" dirty="0">
                <a:solidFill>
                  <a:schemeClr val="tx1"/>
                </a:solidFill>
              </a:rPr>
              <a:t>만일 그 열매가 선하다면 진실한 믿음을 보여주지만 그 열매가 </a:t>
            </a:r>
            <a:r>
              <a:rPr lang="ko-KR" altLang="en-US" sz="2400" i="1" dirty="0" err="1">
                <a:solidFill>
                  <a:schemeClr val="tx1"/>
                </a:solidFill>
              </a:rPr>
              <a:t>보잘</a:t>
            </a:r>
            <a:r>
              <a:rPr lang="ko-KR" altLang="en-US" sz="2400" i="1" dirty="0">
                <a:solidFill>
                  <a:schemeClr val="tx1"/>
                </a:solidFill>
              </a:rPr>
              <a:t> 것이 없다면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무너지는 것 외에 남는 것이 없다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2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6486-E409-4421-A3CD-50B169FF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48030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은혜로부터 떨어지는 것에 대한 논쟁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BB693-6A07-4FC8-AE4D-786A4FA3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203160"/>
            <a:ext cx="10491614" cy="5306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A50021"/>
                </a:solidFill>
              </a:rPr>
              <a:t>기독교의 초기 세대들 </a:t>
            </a:r>
            <a:r>
              <a:rPr lang="ko-KR" altLang="en-US" sz="2800" b="1" dirty="0" err="1">
                <a:solidFill>
                  <a:srgbClr val="A50021"/>
                </a:solidFill>
              </a:rPr>
              <a:t>부터는</a:t>
            </a:r>
            <a:r>
              <a:rPr lang="ko-KR" altLang="en-US" sz="2800" b="1" dirty="0">
                <a:solidFill>
                  <a:srgbClr val="A50021"/>
                </a:solidFill>
              </a:rPr>
              <a:t> 진실하게 </a:t>
            </a:r>
            <a:r>
              <a:rPr lang="ko-KR" altLang="en-US" sz="2800" b="1" dirty="0" err="1">
                <a:solidFill>
                  <a:srgbClr val="A50021"/>
                </a:solidFill>
              </a:rPr>
              <a:t>믿는자들이</a:t>
            </a:r>
            <a:r>
              <a:rPr lang="ko-KR" altLang="en-US" sz="2800" b="1" dirty="0">
                <a:solidFill>
                  <a:srgbClr val="A50021"/>
                </a:solidFill>
              </a:rPr>
              <a:t> 은혜로부터 떨어질 수 있을까 없을까에 대한 논쟁이 오랫동안 또 신랄하게 얘기되어져 오며 기독 신학에 주의를 기울이게 </a:t>
            </a:r>
            <a:r>
              <a:rPr lang="ko-KR" altLang="en-US" sz="2800" b="1" dirty="0" err="1">
                <a:solidFill>
                  <a:srgbClr val="A50021"/>
                </a:solidFill>
              </a:rPr>
              <a:t>하었다</a:t>
            </a:r>
            <a:r>
              <a:rPr lang="en-US" sz="2800" b="1" dirty="0">
                <a:solidFill>
                  <a:srgbClr val="A50021"/>
                </a:solidFill>
              </a:rPr>
              <a:t>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노바티안스</a:t>
            </a:r>
            <a:r>
              <a:rPr lang="en-US" altLang="ko-KR" sz="2400" i="1" dirty="0">
                <a:solidFill>
                  <a:schemeClr val="tx1"/>
                </a:solidFill>
              </a:rPr>
              <a:t>(3</a:t>
            </a:r>
            <a:r>
              <a:rPr lang="ko-KR" altLang="en-US" sz="2400" i="1" dirty="0">
                <a:solidFill>
                  <a:schemeClr val="tx1"/>
                </a:solidFill>
              </a:rPr>
              <a:t>세기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는 어떤 죄들은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살인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신성모독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간음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우상숭배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등</a:t>
            </a:r>
            <a:r>
              <a:rPr lang="en-US" altLang="ko-KR" sz="2400" i="1" dirty="0">
                <a:solidFill>
                  <a:schemeClr val="tx1"/>
                </a:solidFill>
              </a:rPr>
              <a:t>) </a:t>
            </a:r>
            <a:r>
              <a:rPr lang="ko-KR" altLang="en-US" sz="2400" i="1" dirty="0">
                <a:solidFill>
                  <a:schemeClr val="tx1"/>
                </a:solidFill>
              </a:rPr>
              <a:t>돌이킬 수 없다고 믿었고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 err="1">
                <a:solidFill>
                  <a:schemeClr val="tx1"/>
                </a:solidFill>
              </a:rPr>
              <a:t>도나티스트</a:t>
            </a:r>
            <a:r>
              <a:rPr lang="en-US" altLang="ko-KR" sz="2400" i="1" dirty="0">
                <a:solidFill>
                  <a:schemeClr val="tx1"/>
                </a:solidFill>
              </a:rPr>
              <a:t>(4</a:t>
            </a:r>
            <a:r>
              <a:rPr lang="ko-KR" altLang="en-US" sz="2400" i="1" dirty="0">
                <a:solidFill>
                  <a:schemeClr val="tx1"/>
                </a:solidFill>
              </a:rPr>
              <a:t>세기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는 박해를 당할 시 그리스도를 부인한 자들은 영원히 교회에서 제하여 진다고 주장했다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개혁주의 후의 칼빈주의에서는 인내의 교리가 </a:t>
            </a:r>
            <a:r>
              <a:rPr lang="ko-KR" altLang="en-US" sz="2400" i="1" dirty="0" err="1">
                <a:solidFill>
                  <a:schemeClr val="tx1"/>
                </a:solidFill>
              </a:rPr>
              <a:t>재세례론자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전통안에</a:t>
            </a:r>
            <a:r>
              <a:rPr lang="ko-KR" altLang="en-US" sz="2400" i="1" dirty="0">
                <a:solidFill>
                  <a:schemeClr val="tx1"/>
                </a:solidFill>
              </a:rPr>
              <a:t> 있는 사람들의 영원한 보장의 교리와 반대의 입장을 표했다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아르미니우스는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감리교와 미국의 성결운동 후손들을 포함한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하나님의 은혜에 대한 인간들의 거부는 가능하다고 주장했다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3EE8-C6AD-4965-A318-97E9C6E4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72093"/>
            <a:ext cx="9505025" cy="10957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히브리서의 경고들을 이와 같은 논쟁을 부각시켰다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F616-802A-4D45-BBFA-5FBBC876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761295"/>
            <a:ext cx="10539742" cy="4724612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떠내려가지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에 대한 경고</a:t>
            </a:r>
            <a:r>
              <a:rPr lang="en-US" sz="2400" b="1" i="1" dirty="0">
                <a:solidFill>
                  <a:srgbClr val="C00000"/>
                </a:solidFill>
              </a:rPr>
              <a:t> (2:1-3)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굳게 잡고 있으면</a:t>
            </a:r>
            <a:r>
              <a:rPr lang="en-US" altLang="ko-KR" sz="2400" b="1" i="1" dirty="0">
                <a:solidFill>
                  <a:srgbClr val="C00000"/>
                </a:solidFill>
              </a:rPr>
              <a:t>” </a:t>
            </a:r>
            <a:r>
              <a:rPr lang="ko-KR" altLang="en-US" sz="2400" b="1" i="1" dirty="0">
                <a:solidFill>
                  <a:srgbClr val="C00000"/>
                </a:solidFill>
              </a:rPr>
              <a:t>과 함께 시작한 조건적인 조항들</a:t>
            </a:r>
            <a:r>
              <a:rPr lang="en-US" sz="2400" b="1" i="1" dirty="0">
                <a:solidFill>
                  <a:srgbClr val="C00000"/>
                </a:solidFill>
              </a:rPr>
              <a:t> (3:6)</a:t>
            </a:r>
          </a:p>
          <a:p>
            <a:r>
              <a:rPr lang="ko-KR" altLang="en-US" sz="2400" b="1" i="1" dirty="0">
                <a:solidFill>
                  <a:srgbClr val="C00000"/>
                </a:solidFill>
              </a:rPr>
              <a:t>고대 이스라엘의 실패의 비유</a:t>
            </a:r>
            <a:r>
              <a:rPr lang="en-US" sz="2400" b="1" i="1" dirty="0">
                <a:solidFill>
                  <a:srgbClr val="C00000"/>
                </a:solidFill>
              </a:rPr>
              <a:t> (3:12)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이르지 못함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에 대한 경고</a:t>
            </a:r>
            <a:r>
              <a:rPr lang="en-US" sz="2400" b="1" i="1" dirty="0">
                <a:solidFill>
                  <a:srgbClr val="C00000"/>
                </a:solidFill>
              </a:rPr>
              <a:t> (4:1, 11)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굳게 잡을지어다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의 긴급함</a:t>
            </a:r>
            <a:r>
              <a:rPr lang="en-US" sz="2400" b="1" i="1" dirty="0">
                <a:solidFill>
                  <a:srgbClr val="C00000"/>
                </a:solidFill>
              </a:rPr>
              <a:t> (4:14)</a:t>
            </a:r>
          </a:p>
          <a:p>
            <a:r>
              <a:rPr lang="ko-KR" altLang="en-US" sz="2400" b="1" i="1" dirty="0">
                <a:solidFill>
                  <a:srgbClr val="C00000"/>
                </a:solidFill>
              </a:rPr>
              <a:t>타락한 자들이 회개하는 것이 불가능함</a:t>
            </a:r>
            <a:r>
              <a:rPr lang="en-US" sz="2400" b="1" i="1" dirty="0">
                <a:solidFill>
                  <a:srgbClr val="C00000"/>
                </a:solidFill>
              </a:rPr>
              <a:t> (6:4-6)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저주함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과 </a:t>
            </a:r>
            <a:r>
              <a:rPr lang="en-US" altLang="ko-KR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불사름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에 대한 위험</a:t>
            </a:r>
            <a:r>
              <a:rPr lang="en-US" sz="2400" b="1" i="1" dirty="0">
                <a:solidFill>
                  <a:srgbClr val="C00000"/>
                </a:solidFill>
              </a:rPr>
              <a:t> (6:8)</a:t>
            </a:r>
          </a:p>
          <a:p>
            <a:r>
              <a:rPr lang="ko-KR" altLang="en-US" sz="2400" b="1" i="1" dirty="0">
                <a:solidFill>
                  <a:srgbClr val="C00000"/>
                </a:solidFill>
              </a:rPr>
              <a:t>소망의 </a:t>
            </a:r>
            <a:r>
              <a:rPr lang="en-US" altLang="ko-KR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확실함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에 이르도록 책망</a:t>
            </a:r>
            <a:r>
              <a:rPr lang="en-US" sz="2400" b="1" i="1" dirty="0">
                <a:solidFill>
                  <a:srgbClr val="C00000"/>
                </a:solidFill>
              </a:rPr>
              <a:t> (6:11)</a:t>
            </a:r>
          </a:p>
          <a:p>
            <a:r>
              <a:rPr lang="ko-KR" altLang="en-US" sz="2400" b="1" i="1" dirty="0">
                <a:solidFill>
                  <a:srgbClr val="C00000"/>
                </a:solidFill>
              </a:rPr>
              <a:t>약속들을 기업으로 받는 자들을 본 받는 믿음과 인내</a:t>
            </a:r>
            <a:r>
              <a:rPr lang="en-US" sz="2400" b="1" i="1" dirty="0">
                <a:solidFill>
                  <a:srgbClr val="C00000"/>
                </a:solidFill>
              </a:rPr>
              <a:t> (6:12)</a:t>
            </a:r>
          </a:p>
          <a:p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8D4A-6DFF-4111-BA52-51BCD422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731520"/>
            <a:ext cx="10299031" cy="3623912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짐짓 죄를 범하는</a:t>
            </a:r>
            <a:r>
              <a:rPr lang="en-US" altLang="ko-KR" sz="2400" b="1" i="1" dirty="0">
                <a:solidFill>
                  <a:srgbClr val="C00000"/>
                </a:solidFill>
              </a:rPr>
              <a:t>” </a:t>
            </a:r>
            <a:r>
              <a:rPr lang="ko-KR" altLang="en-US" sz="2400" b="1" i="1" dirty="0">
                <a:solidFill>
                  <a:srgbClr val="C00000"/>
                </a:solidFill>
              </a:rPr>
              <a:t>자들을 향한 경고</a:t>
            </a:r>
            <a:r>
              <a:rPr lang="en-US" sz="2400" b="1" i="1" dirty="0">
                <a:solidFill>
                  <a:srgbClr val="C00000"/>
                </a:solidFill>
              </a:rPr>
              <a:t> (10:26-27)</a:t>
            </a:r>
          </a:p>
          <a:p>
            <a:r>
              <a:rPr lang="ko-KR" altLang="en-US" sz="2400" b="1" i="1" dirty="0">
                <a:solidFill>
                  <a:srgbClr val="C00000"/>
                </a:solidFill>
              </a:rPr>
              <a:t>하나님의 아들을 </a:t>
            </a:r>
            <a:r>
              <a:rPr lang="en-US" altLang="ko-KR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짓밟는</a:t>
            </a:r>
            <a:r>
              <a:rPr lang="en-US" altLang="ko-KR" sz="2400" b="1" i="1" dirty="0">
                <a:solidFill>
                  <a:srgbClr val="C00000"/>
                </a:solidFill>
              </a:rPr>
              <a:t>” </a:t>
            </a:r>
            <a:r>
              <a:rPr lang="ko-KR" altLang="en-US" sz="2400" b="1" i="1" dirty="0">
                <a:solidFill>
                  <a:srgbClr val="C00000"/>
                </a:solidFill>
              </a:rPr>
              <a:t>자들을 향한 </a:t>
            </a:r>
            <a:r>
              <a:rPr lang="ko-KR" altLang="en-US" sz="2400" b="1" i="1" dirty="0" err="1">
                <a:solidFill>
                  <a:srgbClr val="C00000"/>
                </a:solidFill>
              </a:rPr>
              <a:t>지옥행이라는</a:t>
            </a:r>
            <a:r>
              <a:rPr lang="ko-KR" altLang="en-US" sz="2400" b="1" i="1" dirty="0">
                <a:solidFill>
                  <a:srgbClr val="C00000"/>
                </a:solidFill>
              </a:rPr>
              <a:t> 무서운 경고 </a:t>
            </a:r>
            <a:r>
              <a:rPr lang="en-US" sz="2400" b="1" i="1" dirty="0">
                <a:solidFill>
                  <a:srgbClr val="C00000"/>
                </a:solidFill>
              </a:rPr>
              <a:t>(10:28-31)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너희의 담대함을 버리지 말라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고 긴급한 책망과 인내할 필요에 대한 언급</a:t>
            </a:r>
            <a:r>
              <a:rPr lang="en-US" sz="2400" b="1" i="1" dirty="0">
                <a:solidFill>
                  <a:srgbClr val="C00000"/>
                </a:solidFill>
              </a:rPr>
              <a:t> (10:36, 39; 12:1, 3)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“</a:t>
            </a:r>
            <a:r>
              <a:rPr lang="ko-KR" altLang="en-US" sz="2400" b="1" i="1" dirty="0">
                <a:solidFill>
                  <a:srgbClr val="C00000"/>
                </a:solidFill>
              </a:rPr>
              <a:t>은혜에 이르지 못하는 자</a:t>
            </a:r>
            <a:r>
              <a:rPr lang="en-US" altLang="ko-KR" sz="2400" b="1" i="1" dirty="0">
                <a:solidFill>
                  <a:srgbClr val="C00000"/>
                </a:solidFill>
              </a:rPr>
              <a:t>”</a:t>
            </a:r>
            <a:r>
              <a:rPr lang="ko-KR" altLang="en-US" sz="2400" b="1" i="1" dirty="0">
                <a:solidFill>
                  <a:srgbClr val="C00000"/>
                </a:solidFill>
              </a:rPr>
              <a:t>가 되지 않도록 도전함</a:t>
            </a:r>
            <a:r>
              <a:rPr lang="en-US" sz="2400" b="1" i="1" dirty="0">
                <a:solidFill>
                  <a:srgbClr val="C00000"/>
                </a:solidFill>
              </a:rPr>
              <a:t> (12:15-17)</a:t>
            </a:r>
          </a:p>
          <a:p>
            <a:r>
              <a:rPr lang="ko-KR" altLang="en-US" sz="2400" b="1" i="1" dirty="0">
                <a:solidFill>
                  <a:srgbClr val="C00000"/>
                </a:solidFill>
              </a:rPr>
              <a:t>고대 이스라엘이 하나님의 심판을 피하지 못하였듯이 그리스도인에게도 그러할 것에 대한 마지막 경고</a:t>
            </a:r>
            <a:r>
              <a:rPr lang="en-US" sz="2400" b="1" i="1" dirty="0">
                <a:solidFill>
                  <a:srgbClr val="C00000"/>
                </a:solidFill>
              </a:rPr>
              <a:t> (12:25)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2A0A8-568C-4CF2-9BE6-594DFAA95CD9}"/>
              </a:ext>
            </a:extLst>
          </p:cNvPr>
          <p:cNvSpPr txBox="1"/>
          <p:nvPr/>
        </p:nvSpPr>
        <p:spPr>
          <a:xfrm>
            <a:off x="0" y="4499810"/>
            <a:ext cx="12192000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이걸로 보아 당연히 알 수 있는 것은 이러한 심각한 경고들이 이 편지를 읽는 독자들</a:t>
            </a: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그가 </a:t>
            </a: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형제들</a:t>
            </a: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(3:1, 12; 10:19; 13:22)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이라 언급하고 그리스도의 초보를 경험한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(6:4-5),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에게 주어지고 있다</a:t>
            </a: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6110-2583-4BB9-9E37-FC5E8E3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04" y="332876"/>
            <a:ext cx="8761413" cy="706964"/>
          </a:xfrm>
        </p:spPr>
        <p:txBody>
          <a:bodyPr/>
          <a:lstStyle/>
          <a:p>
            <a:pPr algn="ctr"/>
            <a:r>
              <a:rPr lang="ko-KR" altLang="en-US" sz="5400" b="1" dirty="0">
                <a:solidFill>
                  <a:srgbClr val="A50021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두 가지의 포인트</a:t>
            </a:r>
            <a:endParaRPr lang="en-US" sz="5400" b="1" dirty="0">
              <a:solidFill>
                <a:srgbClr val="A50021"/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D947C-3859-4DCB-943F-135A0D33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841" y="1121057"/>
            <a:ext cx="4825157" cy="576262"/>
          </a:xfrm>
        </p:spPr>
        <p:txBody>
          <a:bodyPr/>
          <a:lstStyle/>
          <a:p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</a:rPr>
              <a:t>칼빈주의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95D75-99FC-4468-AFB7-136981CDA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841" y="1778536"/>
            <a:ext cx="4709271" cy="4241265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경고들은 가짜 믿음을 기반으로 설명되었다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en-US" sz="2400" i="1" dirty="0">
                <a:solidFill>
                  <a:srgbClr val="FFFF66"/>
                </a:solidFill>
              </a:rPr>
              <a:t>“</a:t>
            </a:r>
            <a:r>
              <a:rPr lang="ko-KR" altLang="en-US" sz="2400" i="1" dirty="0">
                <a:solidFill>
                  <a:srgbClr val="FFFF66"/>
                </a:solidFill>
              </a:rPr>
              <a:t>타락한</a:t>
            </a:r>
            <a:r>
              <a:rPr lang="en-US" altLang="ko-KR" sz="2400" i="1" dirty="0">
                <a:solidFill>
                  <a:srgbClr val="FFFF66"/>
                </a:solidFill>
              </a:rPr>
              <a:t>” </a:t>
            </a:r>
            <a:r>
              <a:rPr lang="ko-KR" altLang="en-US" sz="2400" i="1" dirty="0">
                <a:solidFill>
                  <a:srgbClr val="FFFF66"/>
                </a:solidFill>
              </a:rPr>
              <a:t>자들은 참된 믿음을 가지고 시작한 적이 없다</a:t>
            </a:r>
            <a:r>
              <a:rPr lang="en-US" sz="2400" i="1" dirty="0">
                <a:solidFill>
                  <a:srgbClr val="FFFF66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rgbClr val="FFFF66"/>
                </a:solidFill>
              </a:rPr>
              <a:t>이 부분이 확실한 것은 참된 믿음이 없었기 때문에 타락한 것이기 때문이다</a:t>
            </a:r>
            <a:r>
              <a:rPr lang="en-US" sz="2400" i="1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0F0E9-4BD9-4F71-BDD5-DB9523B74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1121057"/>
            <a:ext cx="4825159" cy="576262"/>
          </a:xfrm>
        </p:spPr>
        <p:txBody>
          <a:bodyPr/>
          <a:lstStyle/>
          <a:p>
            <a:r>
              <a:rPr lang="ko-KR" altLang="en-US" b="1" dirty="0" err="1">
                <a:solidFill>
                  <a:schemeClr val="accent2">
                    <a:lumMod val="50000"/>
                  </a:schemeClr>
                </a:solidFill>
              </a:rPr>
              <a:t>아르미니우스주의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AD0D4-4E3E-4FC1-BB4E-01E6E0935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1778536"/>
            <a:ext cx="4825159" cy="424126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경고들은 배교의 실제 가능성을 나타내고 있다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2400" i="1" dirty="0">
                <a:solidFill>
                  <a:srgbClr val="FFFF99"/>
                </a:solidFill>
              </a:rPr>
              <a:t>“</a:t>
            </a:r>
            <a:r>
              <a:rPr lang="ko-KR" altLang="en-US" sz="2400" i="1" dirty="0">
                <a:solidFill>
                  <a:srgbClr val="FFFF99"/>
                </a:solidFill>
              </a:rPr>
              <a:t>타락한</a:t>
            </a:r>
            <a:r>
              <a:rPr lang="en-US" altLang="ko-KR" sz="2400" i="1" dirty="0">
                <a:solidFill>
                  <a:srgbClr val="FFFF99"/>
                </a:solidFill>
              </a:rPr>
              <a:t>” </a:t>
            </a:r>
            <a:r>
              <a:rPr lang="ko-KR" altLang="en-US" sz="2400" i="1" dirty="0">
                <a:solidFill>
                  <a:srgbClr val="FFFF99"/>
                </a:solidFill>
              </a:rPr>
              <a:t>자들은 참된 믿음을 가졌지만 그것을 부인한 것이다</a:t>
            </a:r>
            <a:r>
              <a:rPr lang="en-US" sz="2400" i="1" dirty="0">
                <a:solidFill>
                  <a:srgbClr val="FFFF99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rgbClr val="FFFF99"/>
                </a:solidFill>
              </a:rPr>
              <a:t>하나님은 그리스도까지 부인할 수  있는 자유를 허락하셨다</a:t>
            </a:r>
            <a:r>
              <a:rPr lang="en-US" sz="2400" i="1" dirty="0">
                <a:solidFill>
                  <a:srgbClr val="FFFF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2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  <p:bldP spid="5" grpId="0" build="p"/>
      <p:bldP spid="6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CCDC-D8AB-4EC8-92F8-2FB2AD2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23964"/>
            <a:ext cx="9962225" cy="1119827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양측 다 동의하는 것은 타락한 그리스도인들이 있었다는 것이다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4323-759E-4BA7-8A55-018F90D3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710824"/>
            <a:ext cx="10323172" cy="358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C00000"/>
                </a:solidFill>
              </a:rPr>
              <a:t>하나님께 분명하게 맡겨드려야 하는 것은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개인의 믿음의 평가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혹은 믿음의 공동체 안에서 평가가 어느 것도 보장할 수 없기에 양측의 주장 모두 심리적인 확실성을 찾을 수 없다는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마음의 중심을 아시는 이가 오직 하나님 이시기에 하나님 만이 그리스도인의 믿음의 참됨을 판단하실 수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이러므로 타락한 자들이 참된 그리스도인 이였던지 혹은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아니던지의</a:t>
            </a:r>
            <a:r>
              <a:rPr lang="ko-KR" altLang="en-US" sz="2400" i="1" dirty="0">
                <a:solidFill>
                  <a:schemeClr val="tx1"/>
                </a:solidFill>
              </a:rPr>
              <a:t> 문제는 학술적이 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63F5E-9BC5-4B47-BE2D-4273324632C4}"/>
              </a:ext>
            </a:extLst>
          </p:cNvPr>
          <p:cNvSpPr txBox="1"/>
          <p:nvPr/>
        </p:nvSpPr>
        <p:spPr>
          <a:xfrm>
            <a:off x="336884" y="5293896"/>
            <a:ext cx="11405937" cy="175432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그리스도인의 믿음에서 돌아서거나 수동적인 태도는 참혹한 결말을 가져올 것이므로 히브리서에 있는 경고들은 여전히 </a:t>
            </a:r>
            <a:r>
              <a:rPr lang="ko-KR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있어야한다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8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CD7E-78FF-405D-B9CE-D7D33F95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7101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주의와 소망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C2A2-CD4D-44C2-9AF3-646EF525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36297"/>
            <a:ext cx="10491614" cy="452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 번째 경고는 주의와 굳건한 소망과 함께 끝난다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열매 맺는 믿음의 삶은 하나님께 복을 받을 것이고 가시와 엉겅퀴를 내는 척박한 영적의 삶은 불사름이 될 것이다</a:t>
            </a:r>
            <a:r>
              <a:rPr lang="en-US" sz="2400" i="1" dirty="0">
                <a:solidFill>
                  <a:schemeClr val="tx1"/>
                </a:solidFill>
              </a:rPr>
              <a:t> (6:7-8).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독자들에게 구원을 향해 인내할 것을 여전히 설득하고 있다</a:t>
            </a:r>
            <a:r>
              <a:rPr lang="en-US" sz="2400" i="1" dirty="0">
                <a:solidFill>
                  <a:schemeClr val="tx1"/>
                </a:solidFill>
              </a:rPr>
              <a:t> (6:9).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공의는 그들의 충성됨을 따라 보상을 받을 것에 대해 보증한다</a:t>
            </a:r>
            <a:r>
              <a:rPr lang="en-US" sz="2400" i="1" dirty="0">
                <a:solidFill>
                  <a:schemeClr val="tx1"/>
                </a:solidFill>
              </a:rPr>
              <a:t> (6:10).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그러므로 그들보다 앞서간 신실한 성도들을 본받고 성실함이 앞으로 나아갈 수 있는 옳은 길이다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6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84" y="775834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하나님의 약속들은 확실하다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(6:13-20)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80632"/>
            <a:ext cx="9209539" cy="479636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세 번째 경고의 끝에서는 하나님의 약속들을 기업으로 얻는 믿음의 백성들을 본 받으라고 믿는 자들에게 충고하고 있다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하나님의 약속들은 침범될 수 없는 그분 자신의 성품에 근거하여 확립되었기 때문에 확실한 것이다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하나님의 성품이 변치 않으심은 변치 않은 두 가지를 근거하여 볼 수 있다</a:t>
            </a:r>
            <a:r>
              <a:rPr lang="en-US" sz="2400" i="1" dirty="0">
                <a:solidFill>
                  <a:schemeClr val="bg1"/>
                </a:solidFill>
              </a:rPr>
              <a:t>:</a:t>
            </a:r>
          </a:p>
          <a:p>
            <a:pPr lvl="1">
              <a:defRPr/>
            </a:pP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아브라함에게 하식 복의 약속</a:t>
            </a:r>
            <a:r>
              <a:rPr 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(Ge. 12:2-3)</a:t>
            </a:r>
          </a:p>
          <a:p>
            <a:pPr lvl="1">
              <a:defRPr/>
            </a:pP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이삭을 드린 것에 대한 하나님의 맹세</a:t>
            </a:r>
            <a:r>
              <a:rPr 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(Ge. 22:15-18)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이러므로 믿는 자들은 하나님의 변치 않으시는 성품으로 하늘의 지성소에 들어가신 위대한 대제사장 예수께 닻을 내려 소망의 굳건함을 가질 수 있는 것이다</a:t>
            </a:r>
            <a:r>
              <a:rPr lang="en-US" sz="2400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1FFC4-27E0-4BD4-BDDF-908691564395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29B8-19D4-4CD1-9406-57C5D37D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3303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신성한 약속들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D3C6-17BB-48F5-B520-E0AC1333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708486"/>
            <a:ext cx="10467551" cy="4692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신성한 약속들은 히브리서의 신학 안에 중요하다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하나님의 그의 백성들에게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안식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을 약속하셨다</a:t>
            </a:r>
            <a:r>
              <a:rPr lang="en-US" sz="2400" i="1" dirty="0">
                <a:solidFill>
                  <a:schemeClr val="tx1"/>
                </a:solidFill>
              </a:rPr>
              <a:t> (4:1ff.).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고대의 사람들은 그들의 불신으로 인해 이 약속을 기업으로 얻을 수 없었다</a:t>
            </a:r>
            <a:r>
              <a:rPr lang="en-US" sz="2400" i="1" dirty="0">
                <a:solidFill>
                  <a:schemeClr val="tx1"/>
                </a:solidFill>
              </a:rPr>
              <a:t> (3:19).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이것은 믿음과 인내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하나님의 백성들은 약속하셨던 것을 기업으로 얻을 것이라는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로 인해 가능하다</a:t>
            </a:r>
            <a:r>
              <a:rPr lang="en-US" sz="2400" i="1" dirty="0">
                <a:solidFill>
                  <a:schemeClr val="tx1"/>
                </a:solidFill>
              </a:rPr>
              <a:t> (6:12).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하나님께서 약속하시고</a:t>
            </a:r>
            <a:r>
              <a:rPr lang="en-US" altLang="ko-KR" sz="2400" i="1" dirty="0">
                <a:solidFill>
                  <a:schemeClr val="tx1"/>
                </a:solidFill>
              </a:rPr>
              <a:t>/</a:t>
            </a:r>
            <a:r>
              <a:rPr lang="ko-KR" altLang="en-US" sz="2400" i="1" dirty="0">
                <a:solidFill>
                  <a:schemeClr val="tx1"/>
                </a:solidFill>
              </a:rPr>
              <a:t>정하신 그의 아들이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반차를</a:t>
            </a:r>
            <a:r>
              <a:rPr lang="ko-KR" altLang="en-US" sz="2400" i="1" dirty="0">
                <a:solidFill>
                  <a:schemeClr val="tx1"/>
                </a:solidFill>
              </a:rPr>
              <a:t> 따라 영원한 제사장이 되게 하셨다</a:t>
            </a:r>
            <a:r>
              <a:rPr lang="en-US" sz="2400" i="1" dirty="0">
                <a:solidFill>
                  <a:schemeClr val="tx1"/>
                </a:solidFill>
              </a:rPr>
              <a:t> (5:6, 10).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하나님은 또한 아브라함과 그의 아들을 통한 민족들에게도 복을 약속하셨고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맹세의 말들 안에서 약속하신 것을 확증하신 것이다</a:t>
            </a:r>
            <a:r>
              <a:rPr lang="en-US" sz="2400" i="1" dirty="0">
                <a:solidFill>
                  <a:schemeClr val="tx1"/>
                </a:solidFill>
              </a:rPr>
              <a:t> (Ge. 22:16-18).</a:t>
            </a:r>
          </a:p>
        </p:txBody>
      </p:sp>
    </p:spTree>
    <p:extLst>
      <p:ext uri="{BB962C8B-B14F-4D97-AF65-F5344CB8AC3E}">
        <p14:creationId xmlns:p14="http://schemas.microsoft.com/office/powerpoint/2010/main" val="5140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CA8F-1343-4889-B11E-D4F4C273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10275046" cy="83106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그리스도인들은 하나님의 약속들의 상속자이다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3A3D-87B9-4000-9CA8-06A3835D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25983"/>
            <a:ext cx="10275046" cy="430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6:18b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</a:t>
            </a:r>
            <a:r>
              <a:rPr lang="en-US" altLang="ko-K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라는 강조는 이러한 고대의 약속들이 그리스도 안의 믿는자들을 위함임을 분명히 나타내고 있다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소돔으로부터 피한 </a:t>
            </a:r>
            <a:r>
              <a:rPr lang="ko-KR" altLang="en-US" sz="2400" i="1" dirty="0" err="1">
                <a:solidFill>
                  <a:schemeClr val="tx1"/>
                </a:solidFill>
              </a:rPr>
              <a:t>롯과</a:t>
            </a:r>
            <a:r>
              <a:rPr lang="ko-KR" altLang="en-US" sz="2400" i="1" dirty="0">
                <a:solidFill>
                  <a:schemeClr val="tx1"/>
                </a:solidFill>
              </a:rPr>
              <a:t> 같이 우리도 하나님의 약속들을 붙잡기 위해 세상의 것들을 떠나왔다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우리의 소망은 폭풍과 풍랑 중에도 굳건히 붙잡고 있는 배의 닻과 같고 닻의 위치는 그리스도이시다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우리는 우리의 위대한 대제사장</a:t>
            </a:r>
            <a:r>
              <a:rPr lang="en-US" altLang="ko-KR" sz="2400" i="1" dirty="0">
                <a:solidFill>
                  <a:schemeClr val="tx1"/>
                </a:solidFill>
              </a:rPr>
              <a:t>, “</a:t>
            </a:r>
            <a:r>
              <a:rPr lang="ko-KR" altLang="en-US" sz="2400" i="1" dirty="0">
                <a:solidFill>
                  <a:schemeClr val="tx1"/>
                </a:solidFill>
              </a:rPr>
              <a:t>휘장 너머</a:t>
            </a:r>
            <a:r>
              <a:rPr lang="en-US" altLang="ko-KR" sz="2400" i="1" dirty="0">
                <a:solidFill>
                  <a:schemeClr val="tx1"/>
                </a:solidFill>
              </a:rPr>
              <a:t>” </a:t>
            </a:r>
            <a:r>
              <a:rPr lang="ko-KR" altLang="en-US" sz="2400" i="1" dirty="0">
                <a:solidFill>
                  <a:schemeClr val="tx1"/>
                </a:solidFill>
              </a:rPr>
              <a:t>하늘의 성소에 들어가신 그분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영원한 제사장의 역할을 영원히 하실 그분께 닻이 내려진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03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2456-4B05-4EDD-BD7A-D928E099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5841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시기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D972-1576-4BC3-84BD-2A139B06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155036"/>
            <a:ext cx="10395362" cy="558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이 책이 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클레멘트에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의해서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AD95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년경에 인용되어졌으므로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2800" b="1" dirty="0" err="1">
                <a:solidFill>
                  <a:schemeClr val="tx2">
                    <a:lumMod val="75000"/>
                  </a:schemeClr>
                </a:solidFill>
              </a:rPr>
              <a:t>클레멘트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서 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17:1;36:2-5)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그 이후에 쓰여졌을 수 없고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가설적으로는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예수님의 죽음 이후의 어느 시기가 될 수 있다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시기에 대한 가능성들을 좁혀본다면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이 책과 유대인의 첫번째 반란이 크게 다가오는 시기와 연관이 있다고 볼 수 있다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유대인의 반란의 시기를 참조하길 원한다면</a:t>
            </a:r>
            <a:r>
              <a:rPr lang="en-US" altLang="ko-KR" sz="2400" dirty="0">
                <a:solidFill>
                  <a:schemeClr val="tx1"/>
                </a:solidFill>
              </a:rPr>
              <a:t>(AD66-70) </a:t>
            </a:r>
            <a:r>
              <a:rPr lang="ko-KR" altLang="en-US" sz="2400" dirty="0">
                <a:solidFill>
                  <a:schemeClr val="tx1"/>
                </a:solidFill>
              </a:rPr>
              <a:t>박해에 대한 설명과 성전예배로 돌아가야 하는 압박들을 초점으로 보면 된다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r>
              <a:rPr lang="ko-KR" altLang="en-US" sz="2400" dirty="0">
                <a:solidFill>
                  <a:schemeClr val="tx1"/>
                </a:solidFill>
              </a:rPr>
              <a:t>이 책은 명확하게 그리스도로 부터 돌아서는 것에 대해 반복해서 주의를 주고 있다</a:t>
            </a:r>
            <a:r>
              <a:rPr lang="en-US" sz="2400" i="1" dirty="0">
                <a:solidFill>
                  <a:schemeClr val="tx1"/>
                </a:solidFill>
              </a:rPr>
              <a:t>(2:1-4; 3:7—4:13; 5:11—6:12; 10:26-39; 12:1-29).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제기되어진 시기에 대해 확신이 없는 이들은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이것이 성전이 아닌 고대 </a:t>
            </a:r>
            <a:r>
              <a:rPr lang="ko-KR" altLang="en-US" sz="2400" dirty="0" err="1">
                <a:solidFill>
                  <a:schemeClr val="tx1"/>
                </a:solidFill>
              </a:rPr>
              <a:t>성막에</a:t>
            </a:r>
            <a:r>
              <a:rPr lang="ko-KR" altLang="en-US" sz="2400" dirty="0">
                <a:solidFill>
                  <a:schemeClr val="tx1"/>
                </a:solidFill>
              </a:rPr>
              <a:t> 대한 것으로 초점을 맞추기도 한다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277" y="709934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멜기세댁의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(7:1-10)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524" y="1582615"/>
            <a:ext cx="9431215" cy="50350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저자는 예수님의 대제사장직에 대해 일차적인 의의를 제기하면서 예수님이 </a:t>
            </a:r>
            <a:r>
              <a:rPr lang="ko-KR" altLang="en-US" sz="2800" b="1" dirty="0" err="1">
                <a:solidFill>
                  <a:srgbClr val="FFC000"/>
                </a:solidFill>
              </a:rPr>
              <a:t>아론의</a:t>
            </a:r>
            <a:r>
              <a:rPr lang="ko-KR" altLang="en-US" sz="2800" b="1" dirty="0">
                <a:solidFill>
                  <a:srgbClr val="FFC000"/>
                </a:solidFill>
              </a:rPr>
              <a:t> 자손 혹은 </a:t>
            </a:r>
            <a:r>
              <a:rPr lang="ko-KR" altLang="en-US" sz="2800" b="1" dirty="0" err="1">
                <a:solidFill>
                  <a:srgbClr val="FFC000"/>
                </a:solidFill>
              </a:rPr>
              <a:t>레위지파가</a:t>
            </a:r>
            <a:r>
              <a:rPr lang="ko-KR" altLang="en-US" sz="2800" b="1" dirty="0">
                <a:solidFill>
                  <a:srgbClr val="FFC000"/>
                </a:solidFill>
              </a:rPr>
              <a:t> 아닌 </a:t>
            </a:r>
            <a:r>
              <a:rPr lang="ko-KR" altLang="en-US" sz="2800" b="1" dirty="0" err="1">
                <a:solidFill>
                  <a:srgbClr val="FFC000"/>
                </a:solidFill>
              </a:rPr>
              <a:t>유다의</a:t>
            </a:r>
            <a:r>
              <a:rPr lang="ko-KR" altLang="en-US" sz="2800" b="1" dirty="0">
                <a:solidFill>
                  <a:srgbClr val="FFC000"/>
                </a:solidFill>
              </a:rPr>
              <a:t> 지파에서 나셨다는 것을 언급한다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그렇다면 예수님의 대제사장직에 대한 주장이 잘못되었었는가</a:t>
            </a:r>
            <a:r>
              <a:rPr lang="en-US" altLang="ko-KR" sz="2400" i="1" dirty="0">
                <a:solidFill>
                  <a:schemeClr val="bg1"/>
                </a:solidFill>
              </a:rPr>
              <a:t>? </a:t>
            </a:r>
            <a:r>
              <a:rPr lang="ko-KR" altLang="en-US" sz="2400" b="1" i="1" dirty="0">
                <a:solidFill>
                  <a:schemeClr val="bg1"/>
                </a:solidFill>
              </a:rPr>
              <a:t>당연히 그럴 수 없다</a:t>
            </a:r>
            <a:r>
              <a:rPr lang="en-US" altLang="ko-KR" sz="2400" b="1" i="1" dirty="0">
                <a:solidFill>
                  <a:schemeClr val="bg1"/>
                </a:solidFill>
              </a:rPr>
              <a:t>!</a:t>
            </a:r>
            <a:r>
              <a:rPr lang="en-US" altLang="ko-KR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>
                <a:solidFill>
                  <a:schemeClr val="bg1"/>
                </a:solidFill>
              </a:rPr>
              <a:t>오히려 그의 제사장 계보가 다른 이들과 달리 아브라함이 십일조를 드릴 예루살렘의 고대 제사장인 </a:t>
            </a:r>
            <a:r>
              <a:rPr lang="ko-KR" altLang="en-US" sz="2400" i="1" dirty="0" err="1">
                <a:solidFill>
                  <a:schemeClr val="bg1"/>
                </a:solidFill>
              </a:rPr>
              <a:t>멜기세덱을</a:t>
            </a:r>
            <a:r>
              <a:rPr lang="ko-KR" altLang="en-US" sz="2400" i="1" dirty="0">
                <a:solidFill>
                  <a:schemeClr val="bg1"/>
                </a:solidFill>
              </a:rPr>
              <a:t> 따르는 것임을 보여준다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첫 번째로 중요한 요점은 </a:t>
            </a:r>
            <a:r>
              <a:rPr lang="ko-KR" altLang="en-US" sz="2400" i="1" dirty="0" err="1">
                <a:solidFill>
                  <a:schemeClr val="bg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 err="1">
                <a:solidFill>
                  <a:schemeClr val="bg1"/>
                </a:solidFill>
              </a:rPr>
              <a:t>제사장직은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u="sng" dirty="0">
                <a:solidFill>
                  <a:schemeClr val="bg1"/>
                </a:solidFill>
              </a:rPr>
              <a:t>혈통에 따른 것이 아니라 오히려 하나님의 직접적인 임명</a:t>
            </a:r>
            <a:r>
              <a:rPr lang="ko-KR" altLang="en-US" sz="2400" i="1" dirty="0">
                <a:solidFill>
                  <a:schemeClr val="bg1"/>
                </a:solidFill>
              </a:rPr>
              <a:t> 이었다는 것이다</a:t>
            </a:r>
            <a:r>
              <a:rPr lang="en-US" altLang="ko-KR" sz="2400" i="1" dirty="0">
                <a:solidFill>
                  <a:schemeClr val="bg1"/>
                </a:solidFill>
              </a:rPr>
              <a:t>. </a:t>
            </a:r>
            <a:r>
              <a:rPr lang="ko-KR" altLang="en-US" sz="2400" i="1" dirty="0">
                <a:solidFill>
                  <a:schemeClr val="bg1"/>
                </a:solidFill>
              </a:rPr>
              <a:t>예수님의 대제사장직도 이와 같다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0037-9098-4E80-8B16-06884B91915C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5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9A2C-DDDC-4081-A0CF-03C0262C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60947"/>
            <a:ext cx="9464920" cy="694711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멜기세덱에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대하여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(Ge. 14:17-24)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E657-DEA5-4E7E-B9F7-A95CCD13E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331272"/>
            <a:ext cx="10684121" cy="55267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살렘은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예루살렘에 있는 시온산과 직접적인 연관이 있다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(cf.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시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76:2).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탈굼에서는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창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14:18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을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예루살렘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으로 표기하였다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i="1" dirty="0" err="1">
                <a:solidFill>
                  <a:schemeClr val="tx1"/>
                </a:solidFill>
              </a:rPr>
              <a:t>멜기세덱</a:t>
            </a:r>
            <a:r>
              <a:rPr lang="ko-KR" altLang="en-US" sz="2400" i="1" dirty="0">
                <a:solidFill>
                  <a:schemeClr val="tx1"/>
                </a:solidFill>
              </a:rPr>
              <a:t> 이름</a:t>
            </a:r>
            <a:r>
              <a:rPr lang="en-US" altLang="ko-KR" sz="2400" i="1" dirty="0">
                <a:solidFill>
                  <a:schemeClr val="tx1"/>
                </a:solidFill>
              </a:rPr>
              <a:t>(=</a:t>
            </a:r>
            <a:r>
              <a:rPr lang="ko-KR" altLang="en-US" sz="2400" i="1" dirty="0">
                <a:solidFill>
                  <a:schemeClr val="tx1"/>
                </a:solidFill>
              </a:rPr>
              <a:t>나의 왕은 의로우시다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은 가나안의 전형적인 왕족의 이름이고 훗날 예루살렘 왕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아도니세덱</a:t>
            </a:r>
            <a:r>
              <a:rPr lang="en-US" altLang="ko-KR" sz="2400" i="1" dirty="0">
                <a:solidFill>
                  <a:schemeClr val="tx1"/>
                </a:solidFill>
              </a:rPr>
              <a:t>(=</a:t>
            </a:r>
            <a:r>
              <a:rPr lang="ko-KR" altLang="en-US" sz="2400" i="1" dirty="0">
                <a:solidFill>
                  <a:schemeClr val="tx1"/>
                </a:solidFill>
              </a:rPr>
              <a:t>나의 주는 의로우시다</a:t>
            </a:r>
            <a:r>
              <a:rPr lang="en-US" altLang="ko-KR" sz="2400" i="1" dirty="0">
                <a:solidFill>
                  <a:schemeClr val="tx1"/>
                </a:solidFill>
              </a:rPr>
              <a:t>, cf. </a:t>
            </a:r>
            <a:r>
              <a:rPr lang="ko-KR" altLang="en-US" sz="2400" i="1" dirty="0">
                <a:solidFill>
                  <a:schemeClr val="tx1"/>
                </a:solidFill>
              </a:rPr>
              <a:t>수 </a:t>
            </a:r>
            <a:r>
              <a:rPr lang="en-US" altLang="ko-KR" sz="2400" i="1" dirty="0">
                <a:solidFill>
                  <a:schemeClr val="tx1"/>
                </a:solidFill>
              </a:rPr>
              <a:t>10:1)</a:t>
            </a:r>
            <a:r>
              <a:rPr lang="ko-KR" altLang="en-US" sz="2400" i="1" dirty="0">
                <a:solidFill>
                  <a:schemeClr val="tx1"/>
                </a:solidFill>
              </a:rPr>
              <a:t>과 비슷한 것이다</a:t>
            </a:r>
            <a:r>
              <a:rPr lang="en-US" altLang="en-US" sz="2400" i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그는 </a:t>
            </a:r>
            <a:r>
              <a:rPr lang="en-US" altLang="en-US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HebrewTh" pitchFamily="2" charset="0"/>
              </a:rPr>
              <a:t>NoOyl;f</a:t>
            </a:r>
            <a:r>
              <a:rPr lang="en-US" altLang="en-US" sz="2400" dirty="0">
                <a:solidFill>
                  <a:schemeClr val="tx1"/>
                </a:solidFill>
                <a:latin typeface="HebrewTh" pitchFamily="2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HebrewTh" pitchFamily="2" charset="0"/>
              </a:rPr>
              <a:t>lxe</a:t>
            </a:r>
            <a:r>
              <a:rPr lang="en-US" altLang="en-US" sz="2400" i="1" dirty="0">
                <a:solidFill>
                  <a:schemeClr val="tx1"/>
                </a:solidFill>
              </a:rPr>
              <a:t> (= </a:t>
            </a:r>
            <a:r>
              <a:rPr lang="ko-KR" altLang="en-US" sz="2400" i="1" dirty="0">
                <a:solidFill>
                  <a:schemeClr val="tx1"/>
                </a:solidFill>
              </a:rPr>
              <a:t>가장 높으신 하나님</a:t>
            </a:r>
            <a:r>
              <a:rPr lang="en-US" altLang="en-US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의 제사자이었고</a:t>
            </a:r>
            <a:r>
              <a:rPr lang="en-US" altLang="en-US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그의 신성한 이름은 야훼와 공통적인 연결고리가 되었다</a:t>
            </a:r>
            <a:r>
              <a:rPr lang="en-US" altLang="en-US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시</a:t>
            </a:r>
            <a:r>
              <a:rPr lang="en-US" altLang="en-US" sz="2400" i="1" dirty="0">
                <a:solidFill>
                  <a:schemeClr val="tx1"/>
                </a:solidFill>
              </a:rPr>
              <a:t> 7:17; 18:13; 21:7; 47:2; 83:18; 91:9; 92:1).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i="1" dirty="0" err="1">
                <a:solidFill>
                  <a:schemeClr val="tx1"/>
                </a:solidFill>
              </a:rPr>
              <a:t>멜기세덱은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살렘</a:t>
            </a:r>
            <a:r>
              <a:rPr lang="en-US" altLang="ko-KR" sz="2400" i="1" dirty="0">
                <a:solidFill>
                  <a:schemeClr val="tx1"/>
                </a:solidFill>
              </a:rPr>
              <a:t>(=</a:t>
            </a:r>
            <a:r>
              <a:rPr lang="ko-KR" altLang="en-US" sz="2400" i="1" dirty="0">
                <a:solidFill>
                  <a:schemeClr val="tx1"/>
                </a:solidFill>
              </a:rPr>
              <a:t>평강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의 제사장 왕이었기에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평강의 왕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이라 불려졌다</a:t>
            </a:r>
            <a:r>
              <a:rPr lang="en-US" altLang="ko-KR" sz="2400" i="1" dirty="0">
                <a:solidFill>
                  <a:schemeClr val="tx1"/>
                </a:solidFill>
              </a:rPr>
              <a:t>. </a:t>
            </a:r>
            <a:r>
              <a:rPr lang="ko-KR" altLang="en-US" sz="2400" i="1" dirty="0">
                <a:solidFill>
                  <a:schemeClr val="tx1"/>
                </a:solidFill>
              </a:rPr>
              <a:t>이 당시의 고대 이름의 의미들 안에서 히브리서의 저자는 특별히 시 </a:t>
            </a:r>
            <a:r>
              <a:rPr lang="en-US" altLang="ko-KR" sz="2400" i="1" dirty="0">
                <a:solidFill>
                  <a:schemeClr val="tx1"/>
                </a:solidFill>
              </a:rPr>
              <a:t>110:4</a:t>
            </a:r>
            <a:r>
              <a:rPr lang="ko-KR" altLang="en-US" sz="2400" i="1" dirty="0">
                <a:solidFill>
                  <a:schemeClr val="tx1"/>
                </a:solidFill>
              </a:rPr>
              <a:t>에서 나온 평화의 의로운 왕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그리스도를 가리키는 놀라운 연결점을 찾는다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altLang="en-US" sz="24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2400" i="1" dirty="0">
                <a:solidFill>
                  <a:schemeClr val="tx1"/>
                </a:solidFill>
              </a:rPr>
              <a:t>고대 근동지방에서는 십일조를 드리는 것이 알려져 있었기에 아브라함이 전쟁에서 탈취한 것들의 십일조를 드린 것이 놀라운 것이 아니다</a:t>
            </a:r>
            <a:r>
              <a:rPr lang="en-US" altLang="en-US" sz="2400" i="1" dirty="0">
                <a:solidFill>
                  <a:schemeClr val="tx1"/>
                </a:solidFill>
              </a:rPr>
              <a:t>.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3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618E-1B91-4389-9772-DDAC4552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99904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족보가 없는 제사장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313A-A838-4D21-8D3E-97CB78DD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155037"/>
            <a:ext cx="10467551" cy="4620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멜기세덱에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관해서 족보가 없다고 되어진 것은 중요한 부분이다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창세기에서는 간결하게 언급된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아버지도 없고 어머니도 없고 족보도 없고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시작한 날도 없고 생명의 끝도 없어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는 그의 가계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출생과 죽음에 대해 세부사항들을 주지 않고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이러한 부재로 </a:t>
            </a:r>
            <a:r>
              <a:rPr lang="ko-KR" altLang="en-US" sz="2400" i="1" dirty="0" err="1">
                <a:solidFill>
                  <a:schemeClr val="tx1"/>
                </a:solidFill>
              </a:rPr>
              <a:t>토라에서</a:t>
            </a:r>
            <a:r>
              <a:rPr lang="ko-KR" altLang="en-US" sz="2400" i="1" dirty="0">
                <a:solidFill>
                  <a:schemeClr val="tx1"/>
                </a:solidFill>
              </a:rPr>
              <a:t> 제사장들에겐 혈통이 가장 중요한 것</a:t>
            </a:r>
            <a:r>
              <a:rPr lang="en-US" altLang="ko-KR" sz="2400" i="1" dirty="0">
                <a:solidFill>
                  <a:schemeClr val="tx1"/>
                </a:solidFill>
              </a:rPr>
              <a:t> (cf. </a:t>
            </a:r>
            <a:r>
              <a:rPr lang="ko-KR" altLang="en-US" sz="2400" i="1" dirty="0">
                <a:solidFill>
                  <a:schemeClr val="tx1"/>
                </a:solidFill>
              </a:rPr>
              <a:t>민</a:t>
            </a:r>
            <a:r>
              <a:rPr lang="en-US" altLang="ko-KR" sz="2400" i="1" dirty="0">
                <a:solidFill>
                  <a:schemeClr val="tx1"/>
                </a:solidFill>
              </a:rPr>
              <a:t> 20:25; 25:10)</a:t>
            </a:r>
            <a:r>
              <a:rPr lang="ko-KR" altLang="en-US" sz="2400" i="1" dirty="0">
                <a:solidFill>
                  <a:schemeClr val="tx1"/>
                </a:solidFill>
              </a:rPr>
              <a:t>이라는 전형적인 이해함에 대해 날카로운 대조가  이루어지고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이러므로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제사장직은</a:t>
            </a:r>
            <a:r>
              <a:rPr lang="ko-KR" altLang="en-US" sz="2400" i="1" dirty="0">
                <a:solidFill>
                  <a:schemeClr val="tx1"/>
                </a:solidFill>
              </a:rPr>
              <a:t> 혈통에 의한 것이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아니였고</a:t>
            </a:r>
            <a:r>
              <a:rPr lang="ko-KR" altLang="en-US" sz="2400" i="1" dirty="0">
                <a:solidFill>
                  <a:schemeClr val="tx1"/>
                </a:solidFill>
              </a:rPr>
              <a:t> 시 </a:t>
            </a:r>
            <a:r>
              <a:rPr lang="en-US" altLang="ko-KR" sz="2400" i="1" dirty="0">
                <a:solidFill>
                  <a:schemeClr val="tx1"/>
                </a:solidFill>
              </a:rPr>
              <a:t>110:4</a:t>
            </a:r>
            <a:r>
              <a:rPr lang="ko-KR" altLang="en-US" sz="2400" i="1" dirty="0">
                <a:solidFill>
                  <a:schemeClr val="tx1"/>
                </a:solidFill>
              </a:rPr>
              <a:t>에서 설명되어졌던 것과 같이 오히려 하나님으로 부터 직접 임명된 것이었다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DC0D0-A676-4468-BD30-31F99ABF9F6A}"/>
              </a:ext>
            </a:extLst>
          </p:cNvPr>
          <p:cNvSpPr txBox="1"/>
          <p:nvPr/>
        </p:nvSpPr>
        <p:spPr>
          <a:xfrm>
            <a:off x="0" y="5702964"/>
            <a:ext cx="12192000" cy="95410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이러한 것으로 보아</a:t>
            </a:r>
            <a:r>
              <a:rPr lang="en-US" altLang="ko-K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그리스도의 </a:t>
            </a:r>
            <a:r>
              <a:rPr lang="ko-KR" alt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제사장직</a:t>
            </a:r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또한 족보에 의지하는 것이 아닌 하나님께서 직접 정하신 것이다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90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D4E-2631-41DF-AC94-FBD6918D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아론을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넘어선 그리스도의 우월성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F69B-32D3-4B79-B8DF-7323E9D7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53797"/>
            <a:ext cx="10587867" cy="4591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제사장직이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제사장직보다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우월하다는 것이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레위와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조상인 아브라함이 이 고대의 제사장 왕인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멜기세덱에게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십일조를 드리는 것으로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알수있다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레위의</a:t>
            </a:r>
            <a:r>
              <a:rPr lang="ko-KR" altLang="en-US" sz="2400" i="1" dirty="0">
                <a:solidFill>
                  <a:schemeClr val="tx1"/>
                </a:solidFill>
              </a:rPr>
              <a:t> 제사장 가족은 그들의 다른 이스라엘 지파들로부터 십일조를 받았다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반면에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멜기세덱은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레위가</a:t>
            </a:r>
            <a:r>
              <a:rPr lang="ko-KR" altLang="en-US" sz="2400" i="1" dirty="0">
                <a:solidFill>
                  <a:schemeClr val="tx1"/>
                </a:solidFill>
              </a:rPr>
              <a:t> 태어나기도 훨씬 전에 모든 이스라엘 민족의 아버지가 되시는 아브라함으로부터 십일조를 받았다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더 나아가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멜게세덱은</a:t>
            </a:r>
            <a:r>
              <a:rPr lang="ko-KR" altLang="en-US" sz="2400" i="1" dirty="0">
                <a:solidFill>
                  <a:schemeClr val="tx1"/>
                </a:solidFill>
              </a:rPr>
              <a:t> 아브라함에게 복을 선포하였고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창</a:t>
            </a:r>
            <a:r>
              <a:rPr lang="en-US" sz="2400" i="1" dirty="0">
                <a:solidFill>
                  <a:schemeClr val="tx1"/>
                </a:solidFill>
              </a:rPr>
              <a:t> 14:19a), </a:t>
            </a:r>
            <a:r>
              <a:rPr lang="ko-KR" altLang="en-US" sz="2400" i="1" dirty="0">
                <a:solidFill>
                  <a:schemeClr val="tx1"/>
                </a:solidFill>
              </a:rPr>
              <a:t>이 축복은 멜기세덱이 아브라함보다 더 높은 직분에 있음을 제의한다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0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2EC3-02B9-44D2-884C-69BBF22D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영원한 제사장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73A4-E445-45BD-BA4C-A447061D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39528"/>
            <a:ext cx="10611930" cy="384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제사장들이 죽었을 때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제사장 직임은 그들의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아들중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한명에게로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이어졌다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하지만 </a:t>
            </a:r>
            <a:r>
              <a:rPr lang="ko-KR" altLang="en-US" sz="2400" i="1" dirty="0" err="1">
                <a:solidFill>
                  <a:schemeClr val="tx1"/>
                </a:solidFill>
              </a:rPr>
              <a:t>멜기세덱은</a:t>
            </a:r>
            <a:r>
              <a:rPr lang="ko-KR" altLang="en-US" sz="2400" i="1" dirty="0">
                <a:solidFill>
                  <a:schemeClr val="tx1"/>
                </a:solidFill>
              </a:rPr>
              <a:t> 그렇지 않았다</a:t>
            </a:r>
            <a:r>
              <a:rPr lang="en-US" sz="2400" i="1" dirty="0">
                <a:solidFill>
                  <a:schemeClr val="tx1"/>
                </a:solidFill>
              </a:rPr>
              <a:t>! </a:t>
            </a:r>
            <a:r>
              <a:rPr lang="ko-KR" altLang="en-US" sz="2400" i="1" dirty="0">
                <a:solidFill>
                  <a:schemeClr val="tx1"/>
                </a:solidFill>
              </a:rPr>
              <a:t>기록된 바에 따르면 그의 죽음이나 그의 직임이 계승되었다는 기록이 없기 때문에 그의 제사장 직임도 여전히 존재하는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이런 점으로 보아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그가 여전히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산다고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en-US" sz="2400" i="1" dirty="0">
                <a:solidFill>
                  <a:schemeClr val="tx1"/>
                </a:solidFill>
              </a:rPr>
              <a:t>(7:8)</a:t>
            </a:r>
            <a:r>
              <a:rPr lang="ko-KR" altLang="en-US" sz="2400" i="1" dirty="0">
                <a:solidFill>
                  <a:schemeClr val="tx1"/>
                </a:solidFill>
              </a:rPr>
              <a:t>고 하고 하나님의 아들과 닮아서 항상 제사장으로 있다고 한다</a:t>
            </a:r>
            <a:r>
              <a:rPr lang="en-US" sz="2400" i="1" dirty="0">
                <a:solidFill>
                  <a:schemeClr val="tx1"/>
                </a:solidFill>
              </a:rPr>
              <a:t> (7:3b)!</a:t>
            </a:r>
          </a:p>
        </p:txBody>
      </p:sp>
    </p:spTree>
    <p:extLst>
      <p:ext uri="{BB962C8B-B14F-4D97-AF65-F5344CB8AC3E}">
        <p14:creationId xmlns:p14="http://schemas.microsoft.com/office/powerpoint/2010/main" val="24087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EF7F-4412-4418-B72C-E7359FD2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27712"/>
            <a:ext cx="10320766" cy="855132"/>
          </a:xfrm>
        </p:spPr>
        <p:txBody>
          <a:bodyPr/>
          <a:lstStyle/>
          <a:p>
            <a:r>
              <a:rPr lang="ko-KR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멜기세덱은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그리스도의 선재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(pre-incarnation)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인가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2218-81B6-47A6-8E64-0BD07805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275350"/>
            <a:ext cx="10660057" cy="5354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절의 구절로 인해 몇몇의 교회 성부들은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멜기세덱이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삼위일체의 두 번째 위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(Person)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선재였다고 결론을 지었다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때로는 이 결론을 말락 야훼의 비슷한 관점으로 연결시켰다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이러한 결론이 가능성이 없어 보이는 두 가지 이유는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ko-KR" altLang="en-US" sz="2000" b="1" dirty="0">
                <a:solidFill>
                  <a:schemeClr val="tx1"/>
                </a:solidFill>
              </a:rPr>
              <a:t>다른 고대 근동 지방의 문서인</a:t>
            </a: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ko-KR" altLang="en-US" sz="2000" b="1" dirty="0" err="1">
                <a:solidFill>
                  <a:schemeClr val="tx1"/>
                </a:solidFill>
              </a:rPr>
              <a:t>우루살리마</a:t>
            </a:r>
            <a:r>
              <a:rPr lang="en-US" altLang="ko-KR" sz="2000" b="1" dirty="0">
                <a:solidFill>
                  <a:schemeClr val="tx1"/>
                </a:solidFill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</a:rPr>
              <a:t>예루살렘</a:t>
            </a:r>
            <a:r>
              <a:rPr lang="en-US" altLang="ko-KR" sz="2000" b="1" dirty="0">
                <a:solidFill>
                  <a:schemeClr val="tx1"/>
                </a:solidFill>
              </a:rPr>
              <a:t>)</a:t>
            </a:r>
            <a:r>
              <a:rPr lang="ko-KR" altLang="en-US" sz="2000" b="1" dirty="0">
                <a:solidFill>
                  <a:schemeClr val="tx1"/>
                </a:solidFill>
              </a:rPr>
              <a:t>의 압키바가 보낸 </a:t>
            </a:r>
            <a:r>
              <a:rPr lang="ko-KR" altLang="en-US" sz="2000" b="1" dirty="0" err="1">
                <a:solidFill>
                  <a:schemeClr val="tx1"/>
                </a:solidFill>
              </a:rPr>
              <a:t>아마르나</a:t>
            </a:r>
            <a:r>
              <a:rPr lang="ko-KR" altLang="en-US" sz="2000" b="1" dirty="0">
                <a:solidFill>
                  <a:schemeClr val="tx1"/>
                </a:solidFill>
              </a:rPr>
              <a:t> 서한에서 </a:t>
            </a:r>
            <a:r>
              <a:rPr lang="en-US" sz="2000" b="1" dirty="0">
                <a:solidFill>
                  <a:schemeClr val="tx1"/>
                </a:solidFill>
              </a:rPr>
              <a:t>7:3</a:t>
            </a:r>
            <a:r>
              <a:rPr lang="ko-KR" altLang="en-US" sz="2000" b="1" dirty="0">
                <a:solidFill>
                  <a:schemeClr val="tx1"/>
                </a:solidFill>
              </a:rPr>
              <a:t>절의 내용이 나타나는데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예루살렘 왕이 그의 이집트 영주에게 </a:t>
            </a:r>
            <a:r>
              <a:rPr lang="en-US" altLang="ko-KR" sz="2000" b="1" dirty="0">
                <a:solidFill>
                  <a:schemeClr val="tx1"/>
                </a:solidFill>
              </a:rPr>
              <a:t>“</a:t>
            </a:r>
            <a:r>
              <a:rPr lang="ko-KR" altLang="en-US" sz="2000" b="1" dirty="0">
                <a:solidFill>
                  <a:schemeClr val="tx1"/>
                </a:solidFill>
              </a:rPr>
              <a:t>나의 아버지나 어머니가 나를 이 자리에 두신 것이 아니라</a:t>
            </a:r>
            <a:r>
              <a:rPr lang="en-US" altLang="ko-KR" sz="2000" b="1" dirty="0">
                <a:solidFill>
                  <a:schemeClr val="tx1"/>
                </a:solidFill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</a:rPr>
              <a:t>왕의 크신 팔이 나의 아버지의 집에 나를 세우셨다</a:t>
            </a:r>
            <a:r>
              <a:rPr lang="en-US" altLang="ko-KR" sz="2000" b="1" dirty="0">
                <a:solidFill>
                  <a:schemeClr val="tx1"/>
                </a:solidFill>
              </a:rPr>
              <a:t>”</a:t>
            </a:r>
            <a:r>
              <a:rPr lang="en-US" sz="2000" b="1" dirty="0">
                <a:solidFill>
                  <a:schemeClr val="tx1"/>
                </a:solidFill>
              </a:rPr>
              <a:t> (Letter 102)</a:t>
            </a:r>
            <a:r>
              <a:rPr lang="ko-KR" altLang="en-US" sz="2000" b="1" dirty="0">
                <a:solidFill>
                  <a:schemeClr val="tx1"/>
                </a:solidFill>
              </a:rPr>
              <a:t>고 말한다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ko-KR" altLang="en-US" sz="2000" b="1" dirty="0">
                <a:solidFill>
                  <a:schemeClr val="tx1"/>
                </a:solidFill>
              </a:rPr>
              <a:t>여기서 분명하게는 이 구절은 초자연적인 인물을 대표하는 것이 아니라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오히려</a:t>
            </a: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왕의 자리가 혈통으로 나지 않았다는 한 고대의 왕을 나타내는 것이다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2000" b="1" dirty="0">
                <a:solidFill>
                  <a:schemeClr val="tx1"/>
                </a:solidFill>
              </a:rPr>
              <a:t>더 나아가 만일 </a:t>
            </a:r>
            <a:r>
              <a:rPr lang="ko-KR" altLang="en-US" sz="2000" b="1" dirty="0" err="1">
                <a:solidFill>
                  <a:schemeClr val="tx1"/>
                </a:solidFill>
              </a:rPr>
              <a:t>멜기세덱이</a:t>
            </a:r>
            <a:r>
              <a:rPr lang="ko-KR" altLang="en-US" sz="2000" b="1" dirty="0">
                <a:solidFill>
                  <a:schemeClr val="tx1"/>
                </a:solidFill>
              </a:rPr>
              <a:t> 하나님의 아들로 왔었다면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히브리서의 저자가 그를 하나님의 아들과 </a:t>
            </a:r>
            <a:r>
              <a:rPr lang="en-US" altLang="ko-KR" sz="2000" b="1" dirty="0">
                <a:solidFill>
                  <a:schemeClr val="tx1"/>
                </a:solidFill>
              </a:rPr>
              <a:t>“</a:t>
            </a:r>
            <a:r>
              <a:rPr lang="ko-KR" altLang="en-US" sz="2000" b="1" dirty="0">
                <a:solidFill>
                  <a:schemeClr val="tx1"/>
                </a:solidFill>
              </a:rPr>
              <a:t>같아서</a:t>
            </a:r>
            <a:r>
              <a:rPr lang="en-US" altLang="ko-KR" sz="2000" b="1" dirty="0">
                <a:solidFill>
                  <a:schemeClr val="tx1"/>
                </a:solidFill>
              </a:rPr>
              <a:t>”</a:t>
            </a:r>
            <a:r>
              <a:rPr lang="en-US" sz="2000" b="1" dirty="0">
                <a:solidFill>
                  <a:schemeClr val="tx1"/>
                </a:solidFill>
              </a:rPr>
              <a:t> ( </a:t>
            </a:r>
            <a:r>
              <a:rPr lang="en-US" sz="2400" b="1" dirty="0">
                <a:solidFill>
                  <a:schemeClr val="tx1"/>
                </a:solidFill>
                <a:latin typeface="Greekth" panose="02020803070505020304" pitchFamily="18" charset="0"/>
              </a:rPr>
              <a:t>a]</a:t>
            </a:r>
            <a:r>
              <a:rPr lang="en-US" sz="24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fomoio</a:t>
            </a:r>
            <a:r>
              <a:rPr lang="en-US" sz="2400" b="1" dirty="0">
                <a:solidFill>
                  <a:schemeClr val="tx1"/>
                </a:solidFill>
                <a:latin typeface="Greekth" panose="02020803070505020304" pitchFamily="18" charset="0"/>
              </a:rPr>
              <a:t>&lt;w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 </a:t>
            </a:r>
            <a:r>
              <a:rPr lang="ko-KR" altLang="en-US" sz="2000" b="1" dirty="0">
                <a:solidFill>
                  <a:schemeClr val="tx1"/>
                </a:solidFill>
              </a:rPr>
              <a:t>비슷해지다</a:t>
            </a:r>
            <a:r>
              <a:rPr lang="en-US" sz="2000" b="1" dirty="0">
                <a:solidFill>
                  <a:schemeClr val="tx1"/>
                </a:solidFill>
              </a:rPr>
              <a:t>) </a:t>
            </a:r>
            <a:r>
              <a:rPr lang="ko-KR" altLang="en-US" sz="2000" b="1" dirty="0">
                <a:solidFill>
                  <a:schemeClr val="tx1"/>
                </a:solidFill>
              </a:rPr>
              <a:t>라고 하는 건 이해가 되지 않는다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23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8261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(7:11-25)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1301262"/>
            <a:ext cx="9900139" cy="55567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혈통적인 </a:t>
            </a:r>
            <a:r>
              <a:rPr lang="ko-KR" alt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제사장직이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속죄 예식을 하는 것이 당연하다고 연이은 세대 동안 여겨진다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반복성은 예식이 완전한 결과를 낼 수 없음을 보여주고 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 err="1">
                <a:solidFill>
                  <a:schemeClr val="bg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bg1"/>
                </a:solidFill>
              </a:rPr>
              <a:t> 직임을 따라 그의 아들이 제사장 되심을 선포하며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하나님은 </a:t>
            </a:r>
            <a:r>
              <a:rPr lang="ko-KR" altLang="en-US" sz="2400" i="1" dirty="0" err="1">
                <a:solidFill>
                  <a:schemeClr val="bg1"/>
                </a:solidFill>
              </a:rPr>
              <a:t>아론계보의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 err="1">
                <a:solidFill>
                  <a:schemeClr val="bg1"/>
                </a:solidFill>
              </a:rPr>
              <a:t>제사장직</a:t>
            </a:r>
            <a:r>
              <a:rPr lang="ko-KR" altLang="en-US" sz="2400" i="1" dirty="0">
                <a:solidFill>
                  <a:schemeClr val="bg1"/>
                </a:solidFill>
              </a:rPr>
              <a:t> 법이 대체될 것에 대해 확실히 나타내셨다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 err="1">
                <a:solidFill>
                  <a:schemeClr val="bg1"/>
                </a:solidFill>
              </a:rPr>
              <a:t>아른의</a:t>
            </a:r>
            <a:r>
              <a:rPr lang="ko-KR" altLang="en-US" sz="2400" i="1" dirty="0">
                <a:solidFill>
                  <a:schemeClr val="bg1"/>
                </a:solidFill>
              </a:rPr>
              <a:t> 아들의 </a:t>
            </a:r>
            <a:r>
              <a:rPr lang="ko-KR" altLang="en-US" sz="2400" i="1" dirty="0" err="1">
                <a:solidFill>
                  <a:schemeClr val="bg1"/>
                </a:solidFill>
              </a:rPr>
              <a:t>반차에서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 err="1">
                <a:solidFill>
                  <a:schemeClr val="bg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 err="1">
                <a:solidFill>
                  <a:schemeClr val="bg1"/>
                </a:solidFill>
              </a:rPr>
              <a:t>반차로의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r>
              <a:rPr lang="ko-KR" altLang="en-US" sz="2400" i="1" dirty="0" err="1">
                <a:solidFill>
                  <a:schemeClr val="bg1"/>
                </a:solidFill>
              </a:rPr>
              <a:t>변환점이</a:t>
            </a:r>
            <a:r>
              <a:rPr lang="ko-KR" altLang="en-US" sz="2400" i="1" dirty="0">
                <a:solidFill>
                  <a:schemeClr val="bg1"/>
                </a:solidFill>
              </a:rPr>
              <a:t> 모든 대제사장들은 </a:t>
            </a:r>
            <a:r>
              <a:rPr lang="ko-KR" altLang="en-US" sz="2400" i="1" dirty="0" err="1">
                <a:solidFill>
                  <a:schemeClr val="bg1"/>
                </a:solidFill>
              </a:rPr>
              <a:t>아론의</a:t>
            </a:r>
            <a:r>
              <a:rPr lang="ko-KR" altLang="en-US" sz="2400" i="1" dirty="0">
                <a:solidFill>
                  <a:schemeClr val="bg1"/>
                </a:solidFill>
              </a:rPr>
              <a:t> 계보에서 나와야만 한다는 조건을 폐지하였다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이렇게 예수님이 대제사장이 되시기에 자격이 되시었고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이 제사장직이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영원한</a:t>
            </a:r>
            <a:r>
              <a:rPr lang="en-US" altLang="ko-KR" sz="2400" i="1" dirty="0">
                <a:solidFill>
                  <a:schemeClr val="bg1"/>
                </a:solidFill>
              </a:rPr>
              <a:t>”</a:t>
            </a:r>
            <a:r>
              <a:rPr lang="ko-KR" altLang="en-US" sz="2400" i="1" dirty="0">
                <a:solidFill>
                  <a:schemeClr val="bg1"/>
                </a:solidFill>
              </a:rPr>
              <a:t>것임을 선포했기 때문에 영원히 사시는 누군가가 그 자리를 직임 해야만 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6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7C52F516-3A55-4B53-8B6D-308FACBCD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939" y="252661"/>
            <a:ext cx="10011722" cy="1347539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아론과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그의 아들들을 위한 위임식과 위임의 인계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8-9)</a:t>
            </a:r>
          </a:p>
        </p:txBody>
      </p:sp>
      <p:sp>
        <p:nvSpPr>
          <p:cNvPr id="289796" name="Rectangle 4">
            <a:extLst>
              <a:ext uri="{FF2B5EF4-FFF2-40B4-BE49-F238E27FC236}">
                <a16:creationId xmlns:a16="http://schemas.microsoft.com/office/drawing/2014/main" id="{03E2FFCA-2150-4F34-9D2B-6AB330EB4F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16767"/>
            <a:ext cx="4038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씻김</a:t>
            </a:r>
            <a:endParaRPr lang="en-US" altLang="ko-K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옷 입힘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solidFill>
                  <a:srgbClr val="002060"/>
                </a:solidFill>
              </a:rPr>
              <a:t>속옷</a:t>
            </a:r>
            <a:r>
              <a:rPr lang="en-US" altLang="ko-KR" sz="2400" b="1" i="1" dirty="0">
                <a:solidFill>
                  <a:srgbClr val="002060"/>
                </a:solidFill>
              </a:rPr>
              <a:t>, </a:t>
            </a:r>
            <a:r>
              <a:rPr lang="ko-KR" altLang="en-US" sz="2400" b="1" i="1" dirty="0">
                <a:solidFill>
                  <a:srgbClr val="002060"/>
                </a:solidFill>
              </a:rPr>
              <a:t>띠</a:t>
            </a:r>
            <a:r>
              <a:rPr lang="en-US" altLang="ko-KR" sz="2400" b="1" i="1" dirty="0">
                <a:solidFill>
                  <a:srgbClr val="002060"/>
                </a:solidFill>
              </a:rPr>
              <a:t>, </a:t>
            </a:r>
            <a:r>
              <a:rPr lang="ko-KR" altLang="en-US" sz="2400" b="1" i="1" dirty="0">
                <a:solidFill>
                  <a:srgbClr val="002060"/>
                </a:solidFill>
              </a:rPr>
              <a:t>겉옷</a:t>
            </a:r>
            <a:r>
              <a:rPr lang="en-US" altLang="ko-KR" sz="2400" b="1" i="1" dirty="0">
                <a:solidFill>
                  <a:srgbClr val="002060"/>
                </a:solidFill>
              </a:rPr>
              <a:t>, </a:t>
            </a:r>
            <a:r>
              <a:rPr lang="ko-KR" altLang="en-US" sz="2400" b="1" i="1" dirty="0" err="1">
                <a:solidFill>
                  <a:srgbClr val="002060"/>
                </a:solidFill>
              </a:rPr>
              <a:t>에봇</a:t>
            </a:r>
            <a:r>
              <a:rPr lang="en-US" altLang="ko-KR" sz="2400" b="1" i="1" dirty="0">
                <a:solidFill>
                  <a:srgbClr val="002060"/>
                </a:solidFill>
              </a:rPr>
              <a:t>, </a:t>
            </a:r>
            <a:r>
              <a:rPr lang="ko-KR" altLang="en-US" sz="2400" b="1" i="1" dirty="0" err="1">
                <a:solidFill>
                  <a:srgbClr val="002060"/>
                </a:solidFill>
              </a:rPr>
              <a:t>흉패</a:t>
            </a:r>
            <a:r>
              <a:rPr lang="en-US" altLang="ko-KR" sz="2400" b="1" i="1" dirty="0">
                <a:solidFill>
                  <a:srgbClr val="002060"/>
                </a:solidFill>
              </a:rPr>
              <a:t>, </a:t>
            </a:r>
            <a:r>
              <a:rPr lang="ko-KR" altLang="en-US" sz="2400" b="1" i="1" dirty="0">
                <a:solidFill>
                  <a:srgbClr val="002060"/>
                </a:solidFill>
              </a:rPr>
              <a:t>관</a:t>
            </a:r>
            <a:r>
              <a:rPr lang="en-US" altLang="ko-KR" sz="2400" b="1" i="1" dirty="0">
                <a:solidFill>
                  <a:srgbClr val="002060"/>
                </a:solidFill>
              </a:rPr>
              <a:t>, </a:t>
            </a:r>
            <a:r>
              <a:rPr lang="ko-KR" altLang="en-US" sz="2400" b="1" i="1" dirty="0">
                <a:solidFill>
                  <a:srgbClr val="002060"/>
                </a:solidFill>
              </a:rPr>
              <a:t>금패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기름 부으심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속죄제의 수송아지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solidFill>
                  <a:srgbClr val="002060"/>
                </a:solidFill>
              </a:rPr>
              <a:t>머리에 안수</a:t>
            </a:r>
            <a:endParaRPr lang="en-US" altLang="en-US" sz="24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숫양의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번제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solidFill>
                  <a:srgbClr val="002060"/>
                </a:solidFill>
              </a:rPr>
              <a:t>머리에 안수</a:t>
            </a:r>
            <a:endParaRPr lang="en-US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89797" name="Rectangle 5">
            <a:extLst>
              <a:ext uri="{FF2B5EF4-FFF2-40B4-BE49-F238E27FC236}">
                <a16:creationId xmlns:a16="http://schemas.microsoft.com/office/drawing/2014/main" id="{47AFA861-A882-4F1E-A006-E97E6C35BE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16767"/>
            <a:ext cx="40386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</a:rPr>
              <a:t>위임식을 위한 숫양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solidFill>
                  <a:srgbClr val="002060"/>
                </a:solidFill>
              </a:rPr>
              <a:t>머리에 안수</a:t>
            </a:r>
            <a:endParaRPr lang="en-US" altLang="ko-KR" sz="24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solidFill>
                  <a:srgbClr val="002060"/>
                </a:solidFill>
              </a:rPr>
              <a:t>피를 오른쪽 </a:t>
            </a:r>
            <a:r>
              <a:rPr lang="ko-KR" altLang="en-US" sz="2400" b="1" i="1" dirty="0" err="1">
                <a:solidFill>
                  <a:srgbClr val="002060"/>
                </a:solidFill>
              </a:rPr>
              <a:t>귓</a:t>
            </a:r>
            <a:r>
              <a:rPr lang="ko-KR" altLang="en-US" sz="2400" b="1" i="1" dirty="0">
                <a:solidFill>
                  <a:srgbClr val="002060"/>
                </a:solidFill>
              </a:rPr>
              <a:t> 부리와 오른쪽 엄지 손가락과 오른쪽 엄지 발가락에 바름</a:t>
            </a:r>
            <a:endParaRPr lang="en-US" altLang="en-US" sz="24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무교병의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요제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숫양의 가슴을 가져다가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요제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피와 기름을 뿌림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성결한 식사</a:t>
            </a:r>
            <a:endParaRPr lang="en-US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6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9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9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9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9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9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9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9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9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9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9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9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9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9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9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9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9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9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9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9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9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9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9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9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9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9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9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9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9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9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698A-EF8F-4C32-ACA2-4692B8D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55526"/>
            <a:ext cx="9962225" cy="807006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혈통적 </a:t>
            </a:r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제사장직의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문제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A4040-770E-4113-AE44-37152059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2" y="1034719"/>
            <a:ext cx="10780373" cy="4571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대제사장의 직임은 혈통에 따른 것이었고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첫째는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아론에게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그리고 그의 아들들과 그들의 아들들을 통해 영구적으로 보존되었다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29:9, 29;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20:28; 25:11-13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10:6).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혈통적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제사장직의</a:t>
            </a:r>
            <a:r>
              <a:rPr lang="ko-KR" altLang="en-US" sz="2400" i="1" dirty="0">
                <a:solidFill>
                  <a:schemeClr val="tx1"/>
                </a:solidFill>
              </a:rPr>
              <a:t> 의미는 대를 이어 속죄제가 드려질 것이라는 것에 추정하고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 예식이 계속 된다는 것은 제사장적 섬김이 완전한 효과가 없다는 것을 보여준다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이런 비효과적인 것이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제사장직이</a:t>
            </a:r>
            <a:r>
              <a:rPr lang="ko-KR" altLang="en-US" sz="2400" i="1" dirty="0">
                <a:solidFill>
                  <a:schemeClr val="tx1"/>
                </a:solidFill>
              </a:rPr>
              <a:t> 세워지고 훨씬 뒤인 시편 </a:t>
            </a:r>
            <a:r>
              <a:rPr lang="en-US" altLang="ko-KR" sz="2400" i="1" dirty="0">
                <a:solidFill>
                  <a:schemeClr val="tx1"/>
                </a:solidFill>
              </a:rPr>
              <a:t>110</a:t>
            </a:r>
            <a:r>
              <a:rPr lang="ko-KR" altLang="en-US" sz="2400" i="1" dirty="0">
                <a:solidFill>
                  <a:schemeClr val="tx1"/>
                </a:solidFill>
              </a:rPr>
              <a:t>편에서 얘기했듯이 다른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영원한 것으로 세워져야 한다는 것을 기반으로 주장하고 있다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56F5F-9717-460C-8298-FA33D781D913}"/>
              </a:ext>
            </a:extLst>
          </p:cNvPr>
          <p:cNvSpPr txBox="1"/>
          <p:nvPr/>
        </p:nvSpPr>
        <p:spPr>
          <a:xfrm>
            <a:off x="0" y="5606715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멜기세덱의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반차를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따른 새로운 제사장의 선포는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제사장직에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대한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토라의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법이 폐지되었음을 가리키고 있다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2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1A8-DD20-4E29-AE96-14E4A507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68345"/>
            <a:ext cx="8761413" cy="706964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제사장직의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변화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761C-0DA7-467E-9E76-6E161C60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347541"/>
            <a:ext cx="10563804" cy="363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제사장직이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아론에서부터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멜기세덱으로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변환되면서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계보에서만 대제사장이 나온다는 조건은 폐지되었다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이러한 이유로 </a:t>
            </a:r>
            <a:r>
              <a:rPr lang="ko-KR" altLang="en-US" sz="2400" i="1" dirty="0" err="1">
                <a:solidFill>
                  <a:schemeClr val="tx1"/>
                </a:solidFill>
              </a:rPr>
              <a:t>유다지파의</a:t>
            </a:r>
            <a:r>
              <a:rPr lang="ko-KR" altLang="en-US" sz="2400" i="1" dirty="0">
                <a:solidFill>
                  <a:schemeClr val="tx1"/>
                </a:solidFill>
              </a:rPr>
              <a:t> 후손이신 예수님이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집안에서 나지 않으셨어도 대제사장으로서 조건이 충족되실 수 있었던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멜기세덱의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반차를</a:t>
            </a:r>
            <a:r>
              <a:rPr lang="ko-KR" altLang="en-US" sz="2400" i="1" dirty="0">
                <a:solidFill>
                  <a:schemeClr val="tx1"/>
                </a:solidFill>
              </a:rPr>
              <a:t> 따른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제사장직은</a:t>
            </a:r>
            <a:r>
              <a:rPr lang="ko-KR" altLang="en-US" sz="2400" i="1" dirty="0">
                <a:solidFill>
                  <a:schemeClr val="tx1"/>
                </a:solidFill>
              </a:rPr>
              <a:t> 혈통에 따른 것이 아닌 하나님의 직접적인 세우심이었다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B07AE-F366-4082-8184-F9128EC38A6A}"/>
              </a:ext>
            </a:extLst>
          </p:cNvPr>
          <p:cNvSpPr txBox="1"/>
          <p:nvPr/>
        </p:nvSpPr>
        <p:spPr>
          <a:xfrm>
            <a:off x="0" y="5029201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가장 중요한 것은 이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제사장직은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altLang="ko-K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영원한</a:t>
            </a:r>
            <a:r>
              <a:rPr lang="en-US" altLang="ko-K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” 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것임이 선포되어졌기에 죽지 않고 그의 직임을 위임하지 않을 영원히 사는 누군가에게 임명이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되어져야했다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5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E8B8-8EB4-4DD6-B66C-082E7CA6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75841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정경의 자격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FA0D-4CA0-4222-B33B-41CB8FFA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183777"/>
            <a:ext cx="10515678" cy="5398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히브리서가 신약의 정경 목록으로 승인되기까지 다른 대부분의 책들보다 오랜 시간이 걸렸다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아마도 저자에 대한 불확실성 때문이었을 것이다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초기 정경 목록에서는 찾아볼 수 없다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</a:rPr>
              <a:t>무라토리안</a:t>
            </a:r>
            <a:r>
              <a:rPr lang="ko-KR" altLang="en-US" sz="2400" dirty="0">
                <a:solidFill>
                  <a:schemeClr val="tx1"/>
                </a:solidFill>
              </a:rPr>
              <a:t> 정경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마르시온과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</a:rPr>
              <a:t>이레나이우스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초반 수집본들은 순서가 섞인 채로 바울의 서신들 안에서 발견되기도 한다</a:t>
            </a:r>
            <a:r>
              <a:rPr lang="en-US" altLang="ko-KR" sz="2400" dirty="0">
                <a:solidFill>
                  <a:schemeClr val="tx1"/>
                </a:solidFill>
              </a:rPr>
              <a:t>(46</a:t>
            </a:r>
            <a:r>
              <a:rPr lang="ko-KR" altLang="en-US" sz="2400" dirty="0">
                <a:solidFill>
                  <a:schemeClr val="tx1"/>
                </a:solidFill>
              </a:rPr>
              <a:t>페이지가 로마서와 </a:t>
            </a:r>
            <a:r>
              <a:rPr lang="ko-KR" altLang="en-US" sz="2400" dirty="0" err="1">
                <a:solidFill>
                  <a:schemeClr val="tx1"/>
                </a:solidFill>
              </a:rPr>
              <a:t>고린도전서</a:t>
            </a:r>
            <a:r>
              <a:rPr lang="ko-KR" altLang="en-US" sz="2400" dirty="0">
                <a:solidFill>
                  <a:schemeClr val="tx1"/>
                </a:solidFill>
              </a:rPr>
              <a:t> 사이에 있기도 하고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HebrewTh" pitchFamily="2" charset="0"/>
              </a:rPr>
              <a:t>x</a:t>
            </a:r>
            <a:r>
              <a:rPr lang="en-US" sz="2400" i="1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B </a:t>
            </a:r>
            <a:r>
              <a:rPr lang="ko-KR" altLang="en-US" sz="2400" dirty="0" err="1">
                <a:solidFill>
                  <a:schemeClr val="tx1"/>
                </a:solidFill>
              </a:rPr>
              <a:t>데살로니가</a:t>
            </a:r>
            <a:r>
              <a:rPr lang="ko-KR" altLang="en-US" sz="2400" dirty="0">
                <a:solidFill>
                  <a:schemeClr val="tx1"/>
                </a:solidFill>
              </a:rPr>
              <a:t> 후서와 </a:t>
            </a:r>
            <a:r>
              <a:rPr lang="ko-KR" altLang="en-US" sz="2400" dirty="0" err="1">
                <a:solidFill>
                  <a:schemeClr val="tx1"/>
                </a:solidFill>
              </a:rPr>
              <a:t>디모데전서</a:t>
            </a:r>
            <a:r>
              <a:rPr lang="ko-KR" altLang="en-US" sz="2400" dirty="0">
                <a:solidFill>
                  <a:schemeClr val="tx1"/>
                </a:solidFill>
              </a:rPr>
              <a:t> 사이</a:t>
            </a:r>
            <a:r>
              <a:rPr lang="en-US" sz="2400" i="1" dirty="0">
                <a:solidFill>
                  <a:schemeClr val="tx1"/>
                </a:solidFill>
              </a:rPr>
              <a:t>).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동쪽 지역에서는 크게 받아들여졌지만 서쪽지역에서는 의문을 가졌다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r>
              <a:rPr lang="ko-KR" altLang="en-US" sz="2400" dirty="0" err="1">
                <a:solidFill>
                  <a:schemeClr val="tx1"/>
                </a:solidFill>
              </a:rPr>
              <a:t>종교개혁시에</a:t>
            </a:r>
            <a:r>
              <a:rPr lang="ko-KR" altLang="en-US" sz="2400" dirty="0">
                <a:solidFill>
                  <a:schemeClr val="tx1"/>
                </a:solidFill>
              </a:rPr>
              <a:t> 루터는 </a:t>
            </a:r>
            <a:r>
              <a:rPr lang="ko-KR" altLang="en-US" sz="2400" dirty="0" err="1">
                <a:solidFill>
                  <a:schemeClr val="tx1"/>
                </a:solidFill>
              </a:rPr>
              <a:t>야고보서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유다서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요한 </a:t>
            </a:r>
            <a:r>
              <a:rPr lang="en-US" altLang="ko-KR" sz="2400" dirty="0">
                <a:solidFill>
                  <a:schemeClr val="tx1"/>
                </a:solidFill>
              </a:rPr>
              <a:t>3</a:t>
            </a:r>
            <a:r>
              <a:rPr lang="ko-KR" altLang="en-US" sz="2400" dirty="0">
                <a:solidFill>
                  <a:schemeClr val="tx1"/>
                </a:solidFill>
              </a:rPr>
              <a:t>서 옆에 나란히 이 책을 놓았다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흥미로운 것은 로마가톨릭 교회에서는 교황청</a:t>
            </a:r>
            <a:r>
              <a:rPr lang="en-US" altLang="ko-KR" sz="2400" dirty="0">
                <a:solidFill>
                  <a:schemeClr val="tx1"/>
                </a:solidFill>
              </a:rPr>
              <a:t>(1914)</a:t>
            </a:r>
            <a:r>
              <a:rPr lang="ko-KR" altLang="en-US" sz="2400" dirty="0">
                <a:solidFill>
                  <a:schemeClr val="tx1"/>
                </a:solidFill>
              </a:rPr>
              <a:t>에 의해 이 책이 바울의 것이라고 인정되었다는 것이다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BD60-5642-4377-BF11-9F27171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79587"/>
            <a:ext cx="8761413" cy="706964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영완한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제사장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1D57-D8D1-4A64-833A-F8E613F6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010654"/>
            <a:ext cx="10467551" cy="445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아론의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반차에는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많은 제사장들이 있었고 그들은 모두 유한한 삶을 살다가 죽은 자들 이었다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그렇기에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>
                <a:solidFill>
                  <a:schemeClr val="tx1"/>
                </a:solidFill>
              </a:rPr>
              <a:t>대제사장의 직임은 혈통적인 법이 아니고서는 지속 될 수 없었던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하지만 예수님은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불멸의 삶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으로 인해 영원히 사신다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절대 죽지 않을 제사장에겐 혈통적 법이 효력이 없기에 그의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제사장직은</a:t>
            </a:r>
            <a:r>
              <a:rPr lang="ko-KR" altLang="en-US" sz="2400" i="1" dirty="0">
                <a:solidFill>
                  <a:schemeClr val="tx1"/>
                </a:solidFill>
              </a:rPr>
              <a:t> 위임되어질 필요가 전혀 없다</a:t>
            </a:r>
            <a:r>
              <a:rPr lang="en-US" altLang="ko-KR" sz="2400" i="1" dirty="0">
                <a:solidFill>
                  <a:schemeClr val="tx1"/>
                </a:solidFill>
              </a:rPr>
              <a:t>!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이러므로 그의 백성들을 위한 영원한 중보자</a:t>
            </a:r>
            <a:r>
              <a:rPr lang="en-US" altLang="ko-KR" sz="2400" i="1" dirty="0">
                <a:solidFill>
                  <a:schemeClr val="tx1"/>
                </a:solidFill>
              </a:rPr>
              <a:t>(cf. </a:t>
            </a:r>
            <a:r>
              <a:rPr lang="ko-KR" altLang="en-US" sz="2400" i="1" dirty="0">
                <a:solidFill>
                  <a:schemeClr val="tx1"/>
                </a:solidFill>
              </a:rPr>
              <a:t>롬 </a:t>
            </a:r>
            <a:r>
              <a:rPr lang="en-US" altLang="ko-KR" sz="2400" i="1" dirty="0">
                <a:solidFill>
                  <a:schemeClr val="tx1"/>
                </a:solidFill>
              </a:rPr>
              <a:t>8:34)</a:t>
            </a:r>
            <a:r>
              <a:rPr lang="ko-KR" altLang="en-US" sz="2400" i="1" dirty="0">
                <a:solidFill>
                  <a:schemeClr val="tx1"/>
                </a:solidFill>
              </a:rPr>
              <a:t>로 영원히 사시는 예수의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제사장직은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제사장직이</a:t>
            </a:r>
            <a:r>
              <a:rPr lang="ko-KR" altLang="en-US" sz="2400" i="1" dirty="0">
                <a:solidFill>
                  <a:schemeClr val="tx1"/>
                </a:solidFill>
              </a:rPr>
              <a:t> 전혀 할 수 없었던 일을 하신다</a:t>
            </a:r>
            <a:r>
              <a:rPr lang="en-US" altLang="ko-KR" sz="2400" i="1" dirty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214BF-D3C8-47EF-8BE3-82C96A3BC442}"/>
              </a:ext>
            </a:extLst>
          </p:cNvPr>
          <p:cNvSpPr txBox="1"/>
          <p:nvPr/>
        </p:nvSpPr>
        <p:spPr>
          <a:xfrm>
            <a:off x="0" y="5462339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멜기세덱의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반차를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따라 위대한 대제사장이 되시는 그리스도는 영원히 계시고</a:t>
            </a:r>
            <a:r>
              <a:rPr lang="en-US" altLang="ko-K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절대 대체되어질 수 없고</a:t>
            </a:r>
            <a:r>
              <a:rPr lang="en-US" altLang="ko-K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그 자리에 계신다</a:t>
            </a:r>
            <a:r>
              <a:rPr lang="en-US" altLang="ko-K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그는 확실하게 구원하시는 이시다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62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01" y="903329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나은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(7:26-28)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615" y="2005624"/>
            <a:ext cx="10106124" cy="411382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하나님의 아들</a:t>
            </a:r>
            <a:r>
              <a:rPr lang="en-US" altLang="ko-K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예수님의 </a:t>
            </a:r>
            <a:r>
              <a:rPr lang="ko-KR" alt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제사장직은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모든 인간이 필요한 것에 합당하시다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하나님을 거역한 </a:t>
            </a:r>
            <a:r>
              <a:rPr lang="ko-KR" altLang="en-US" sz="2400" i="1" dirty="0" err="1">
                <a:solidFill>
                  <a:schemeClr val="bg1"/>
                </a:solidFill>
              </a:rPr>
              <a:t>엘리의</a:t>
            </a:r>
            <a:r>
              <a:rPr lang="ko-KR" altLang="en-US" sz="2400" i="1" dirty="0">
                <a:solidFill>
                  <a:schemeClr val="bg1"/>
                </a:solidFill>
              </a:rPr>
              <a:t> 후손 제사장들과 같지 않게</a:t>
            </a:r>
            <a:r>
              <a:rPr lang="en-US" altLang="ko-KR" sz="2400" i="1" dirty="0">
                <a:solidFill>
                  <a:schemeClr val="bg1"/>
                </a:solidFill>
              </a:rPr>
              <a:t>(cf. </a:t>
            </a:r>
            <a:r>
              <a:rPr lang="ko-KR" altLang="en-US" sz="2400" i="1" dirty="0">
                <a:solidFill>
                  <a:schemeClr val="bg1"/>
                </a:solidFill>
              </a:rPr>
              <a:t>삼상</a:t>
            </a:r>
            <a:r>
              <a:rPr lang="en-US" altLang="ko-KR" sz="2400" i="1" dirty="0">
                <a:solidFill>
                  <a:schemeClr val="bg1"/>
                </a:solidFill>
              </a:rPr>
              <a:t> 2:27-36; 3:11-14; </a:t>
            </a:r>
            <a:r>
              <a:rPr lang="ko-KR" altLang="en-US" sz="2400" i="1" dirty="0" err="1">
                <a:solidFill>
                  <a:schemeClr val="bg1"/>
                </a:solidFill>
              </a:rPr>
              <a:t>왕상</a:t>
            </a:r>
            <a:r>
              <a:rPr lang="en-US" altLang="ko-KR" sz="2400" i="1" dirty="0">
                <a:solidFill>
                  <a:schemeClr val="bg1"/>
                </a:solidFill>
              </a:rPr>
              <a:t> 2:26-27), </a:t>
            </a:r>
            <a:r>
              <a:rPr lang="ko-KR" altLang="en-US" sz="2400" i="1" dirty="0">
                <a:solidFill>
                  <a:schemeClr val="bg1"/>
                </a:solidFill>
              </a:rPr>
              <a:t>이 대제사장은 거룩하시고 흠이 없으시고 순결하시며 죄악으로 부터 떠나 있으시다</a:t>
            </a:r>
            <a:r>
              <a:rPr lang="en-US" altLang="ko-KR" sz="2400" i="1" dirty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죽음을 맛본 </a:t>
            </a:r>
            <a:r>
              <a:rPr lang="ko-KR" altLang="en-US" sz="2400" i="1" dirty="0" err="1">
                <a:solidFill>
                  <a:schemeClr val="bg1"/>
                </a:solidFill>
              </a:rPr>
              <a:t>아론</a:t>
            </a:r>
            <a:r>
              <a:rPr lang="ko-KR" altLang="en-US" sz="2400" i="1" dirty="0">
                <a:solidFill>
                  <a:schemeClr val="bg1"/>
                </a:solidFill>
              </a:rPr>
              <a:t> 후손의 제사장들과 같지 않게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이 대제사장은 하늘보다 높이 계시고 아버지의 우편에 앉으셨다</a:t>
            </a:r>
            <a:r>
              <a:rPr lang="en-US" sz="2400" i="1" dirty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마지막으로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그들의 제사를 반복적으로 드려야만 했던 제사장들과는 달리 이 대제사장은 모든 이들을 위해 </a:t>
            </a:r>
            <a:r>
              <a:rPr lang="ko-KR" altLang="en-US" sz="2400" i="1" u="sng" dirty="0">
                <a:solidFill>
                  <a:schemeClr val="bg1"/>
                </a:solidFill>
              </a:rPr>
              <a:t>제사장과 제물이 되심으로 </a:t>
            </a:r>
            <a:r>
              <a:rPr lang="ko-KR" altLang="en-US" sz="2400" i="1" dirty="0">
                <a:solidFill>
                  <a:schemeClr val="bg1"/>
                </a:solidFill>
              </a:rPr>
              <a:t>영원한 한번의 제사를 드리셨다</a:t>
            </a:r>
            <a:r>
              <a:rPr lang="en-US" altLang="ko-KR" sz="2400" i="1" dirty="0">
                <a:solidFill>
                  <a:schemeClr val="bg1"/>
                </a:solidFill>
              </a:rPr>
              <a:t>!</a:t>
            </a:r>
            <a:r>
              <a:rPr lang="ko-KR" altLang="en-US" sz="2400" i="1" dirty="0">
                <a:solidFill>
                  <a:schemeClr val="bg1"/>
                </a:solidFill>
              </a:rPr>
              <a:t>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8ABC3-29D3-4A57-904B-94EA34CB1CD2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8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B043-12D4-472A-A424-EB58BA9E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4912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단번에 드리심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7EE5-2002-471D-A8CA-D6BCD46F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36298"/>
            <a:ext cx="10250983" cy="3344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7:27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절은 히브리서의 저자가 핵심 단어인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e]fa&lt;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pac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(=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단번에 드리심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cf. 9:12; 10:10)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사용한 세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번중에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첫 번째 구절이다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 단어는 그리스도의 대제사장의 임무의 완전한 유효성을 나타낸다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이것은 지난 수 세기에 걸쳐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</a:t>
            </a:r>
            <a:r>
              <a:rPr lang="ko-KR" altLang="en-US" sz="2400" i="1" dirty="0">
                <a:solidFill>
                  <a:schemeClr val="tx1"/>
                </a:solidFill>
              </a:rPr>
              <a:t> 후손의 제사장들이 반복적인 제사들에 대해 직접적인 대조를 보여준다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A0512-C3F8-49B8-89E1-627298ACFB30}"/>
              </a:ext>
            </a:extLst>
          </p:cNvPr>
          <p:cNvSpPr txBox="1"/>
          <p:nvPr/>
        </p:nvSpPr>
        <p:spPr>
          <a:xfrm>
            <a:off x="529389" y="4981077"/>
            <a:ext cx="11093116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그의 아들에게 하신 하나님의 맹세로 말미암아 된 예수님의 </a:t>
            </a:r>
            <a:r>
              <a:rPr lang="ko-KR" alt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제사장직은</a:t>
            </a:r>
            <a:r>
              <a:rPr lang="ko-KR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그의 죽으심의 고난과 불멸의 삶으로 인해 영원토록 유효한 것이 되었다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(7:28; cf. 2:10, 17-18; 7:16, 24-25).</a:t>
            </a:r>
          </a:p>
        </p:txBody>
      </p:sp>
    </p:spTree>
    <p:extLst>
      <p:ext uri="{BB962C8B-B14F-4D97-AF65-F5344CB8AC3E}">
        <p14:creationId xmlns:p14="http://schemas.microsoft.com/office/powerpoint/2010/main" val="14471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1189893" y="3452446"/>
            <a:ext cx="7848600" cy="22860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C000"/>
                </a:solidFill>
              </a:rPr>
              <a:t>그리스도의 </a:t>
            </a:r>
            <a:r>
              <a:rPr lang="ko-KR" altLang="en-US" b="1" dirty="0" err="1">
                <a:solidFill>
                  <a:srgbClr val="FFC000"/>
                </a:solidFill>
              </a:rPr>
              <a:t>제사장직의</a:t>
            </a:r>
            <a:r>
              <a:rPr lang="ko-KR" altLang="en-US" b="1" dirty="0">
                <a:solidFill>
                  <a:srgbClr val="FFC000"/>
                </a:solidFill>
              </a:rPr>
              <a:t> 역할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(8-10)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5E90-366B-4227-B60D-8739513748A3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4556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892" y="254698"/>
            <a:ext cx="8382000" cy="12954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 언약의 대제사장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(8:1-13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447800"/>
            <a:ext cx="9209539" cy="523435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800" b="1" dirty="0">
                <a:solidFill>
                  <a:srgbClr val="FFC000"/>
                </a:solidFill>
              </a:rPr>
              <a:t>전에 언급했듯이 하늘에는 참 장막이 있고 땅의 </a:t>
            </a:r>
            <a:r>
              <a:rPr lang="ko-KR" altLang="en-US" sz="2800" b="1" dirty="0" err="1">
                <a:solidFill>
                  <a:srgbClr val="FFC000"/>
                </a:solidFill>
              </a:rPr>
              <a:t>성막</a:t>
            </a:r>
            <a:r>
              <a:rPr lang="en-US" altLang="ko-KR" sz="2800" b="1" dirty="0">
                <a:solidFill>
                  <a:srgbClr val="FFC000"/>
                </a:solidFill>
              </a:rPr>
              <a:t>(</a:t>
            </a:r>
            <a:r>
              <a:rPr lang="ko-KR" altLang="en-US" sz="2800" b="1" dirty="0">
                <a:solidFill>
                  <a:srgbClr val="FFC000"/>
                </a:solidFill>
              </a:rPr>
              <a:t>혹은 성전</a:t>
            </a:r>
            <a:r>
              <a:rPr lang="en-US" altLang="ko-KR" sz="2800" b="1" dirty="0">
                <a:solidFill>
                  <a:srgbClr val="FFC000"/>
                </a:solidFill>
              </a:rPr>
              <a:t>)</a:t>
            </a:r>
            <a:r>
              <a:rPr lang="ko-KR" altLang="en-US" sz="2800" b="1" dirty="0">
                <a:solidFill>
                  <a:srgbClr val="FFC000"/>
                </a:solidFill>
              </a:rPr>
              <a:t>은 하늘에 존재하는 성소의 모형이다</a:t>
            </a:r>
            <a:r>
              <a:rPr lang="en-US" altLang="ko-KR" sz="2800" b="1" dirty="0">
                <a:solidFill>
                  <a:srgbClr val="FFC000"/>
                </a:solidFill>
              </a:rPr>
              <a:t>.</a:t>
            </a:r>
            <a:endParaRPr lang="en-US" sz="2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이러므로 그리스도가 하늘에 들어가신 것은 </a:t>
            </a:r>
            <a:r>
              <a:rPr lang="ko-KR" altLang="en-US" sz="2400" i="1" dirty="0" err="1">
                <a:solidFill>
                  <a:schemeClr val="bg1"/>
                </a:solidFill>
              </a:rPr>
              <a:t>욤</a:t>
            </a:r>
            <a:r>
              <a:rPr lang="ko-KR" altLang="en-US" sz="2400" i="1" dirty="0">
                <a:solidFill>
                  <a:schemeClr val="bg1"/>
                </a:solidFill>
              </a:rPr>
              <a:t> 키퍼의 날에 대제사장이 땅의 성소 안 야훼의 보좌의 방에 들어간 것과 대응한다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만일 </a:t>
            </a:r>
            <a:r>
              <a:rPr lang="ko-KR" altLang="en-US" sz="2400" i="1" dirty="0" err="1">
                <a:solidFill>
                  <a:schemeClr val="bg1"/>
                </a:solidFill>
              </a:rPr>
              <a:t>욤</a:t>
            </a:r>
            <a:r>
              <a:rPr lang="ko-KR" altLang="en-US" sz="2400" i="1" dirty="0">
                <a:solidFill>
                  <a:schemeClr val="bg1"/>
                </a:solidFill>
              </a:rPr>
              <a:t> 키퍼가 옛 언약에 속했다면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그리고 그리스도가 하늘에 들어간 것은 새 것에 속한 것은 </a:t>
            </a:r>
            <a:r>
              <a:rPr lang="ko-KR" altLang="en-US" sz="2400" i="1" dirty="0" err="1">
                <a:solidFill>
                  <a:schemeClr val="bg1"/>
                </a:solidFill>
              </a:rPr>
              <a:t>예레미아를</a:t>
            </a:r>
            <a:r>
              <a:rPr lang="ko-KR" altLang="en-US" sz="2400" i="1" dirty="0">
                <a:solidFill>
                  <a:schemeClr val="bg1"/>
                </a:solidFill>
              </a:rPr>
              <a:t> 통해 보여졌던</a:t>
            </a:r>
            <a:r>
              <a:rPr lang="en-US" altLang="ko-KR" sz="2400" i="1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 (</a:t>
            </a:r>
            <a:r>
              <a:rPr lang="ko-KR" altLang="en-US" sz="2400" i="1" dirty="0" err="1">
                <a:solidFill>
                  <a:schemeClr val="bg1"/>
                </a:solidFill>
              </a:rPr>
              <a:t>렘</a:t>
            </a:r>
            <a:r>
              <a:rPr lang="en-US" sz="2400" i="1" dirty="0">
                <a:solidFill>
                  <a:schemeClr val="bg1"/>
                </a:solidFill>
              </a:rPr>
              <a:t> 31:31-34)</a:t>
            </a:r>
            <a:r>
              <a:rPr lang="ko-KR" altLang="en-US" sz="2400" i="1" dirty="0">
                <a:solidFill>
                  <a:schemeClr val="bg1"/>
                </a:solidFill>
              </a:rPr>
              <a:t>것이다</a:t>
            </a:r>
            <a:r>
              <a:rPr lang="en-US" sz="2400" i="1" dirty="0">
                <a:solidFill>
                  <a:schemeClr val="bg1"/>
                </a:solidFill>
              </a:rPr>
              <a:t>—</a:t>
            </a:r>
            <a:r>
              <a:rPr lang="ko-KR" altLang="en-US" sz="2400" i="1" dirty="0">
                <a:solidFill>
                  <a:schemeClr val="bg1"/>
                </a:solidFill>
              </a:rPr>
              <a:t>옛 것과 같은 인과 응보적인 언약이 아닌 새것과 같은 용서의 언약인 것이다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 err="1">
                <a:solidFill>
                  <a:schemeClr val="bg1"/>
                </a:solidFill>
              </a:rPr>
              <a:t>예레미야가</a:t>
            </a:r>
            <a:r>
              <a:rPr lang="ko-KR" altLang="en-US" sz="2400" i="1" dirty="0">
                <a:solidFill>
                  <a:schemeClr val="bg1"/>
                </a:solidFill>
              </a:rPr>
              <a:t> 이것을 </a:t>
            </a:r>
            <a:r>
              <a:rPr lang="en-US" altLang="ko-KR" sz="2400" i="1" dirty="0">
                <a:solidFill>
                  <a:schemeClr val="bg1"/>
                </a:solidFill>
              </a:rPr>
              <a:t>“</a:t>
            </a:r>
            <a:r>
              <a:rPr lang="ko-KR" altLang="en-US" sz="2400" i="1" dirty="0">
                <a:solidFill>
                  <a:schemeClr val="bg1"/>
                </a:solidFill>
              </a:rPr>
              <a:t>새로운</a:t>
            </a:r>
            <a:r>
              <a:rPr lang="en-US" altLang="ko-KR" sz="2400" i="1" dirty="0">
                <a:solidFill>
                  <a:schemeClr val="bg1"/>
                </a:solidFill>
              </a:rPr>
              <a:t>” </a:t>
            </a:r>
            <a:r>
              <a:rPr lang="ko-KR" altLang="en-US" sz="2400" i="1" dirty="0">
                <a:solidFill>
                  <a:schemeClr val="bg1"/>
                </a:solidFill>
              </a:rPr>
              <a:t>것이라고 언급한 사실은 이전 언약이 지나간 것임을 보여준다</a:t>
            </a:r>
            <a:r>
              <a:rPr lang="en-US" altLang="ko-KR" sz="2400" i="1" dirty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44BCD-7FF4-47ED-83BC-17673179B187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4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FFE7-AF71-4320-B82F-70FAB88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36884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 장막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(8:1-2)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9DBC-840A-4D9B-9D70-59781A40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323474"/>
            <a:ext cx="10684120" cy="5197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이전에 보여졌던 것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(cf. 4:14-16)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이제는 분명해진다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성소는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 장막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th?j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skhnh?j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th?j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 a]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th" panose="02020803070505020304" pitchFamily="18" charset="0"/>
              </a:rPr>
              <a:t>lhqinh?j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말은 이 땅의 성소가 하늘의 있는 것의 모형일 뿐 임을 뜻한다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저자는 민</a:t>
            </a:r>
            <a:r>
              <a:rPr lang="en-US" sz="2400" i="1" dirty="0">
                <a:solidFill>
                  <a:schemeClr val="tx1"/>
                </a:solidFill>
              </a:rPr>
              <a:t> 24:5-6</a:t>
            </a:r>
            <a:r>
              <a:rPr lang="ko-KR" altLang="en-US" sz="2400" i="1" dirty="0">
                <a:solidFill>
                  <a:schemeClr val="tx1"/>
                </a:solidFill>
              </a:rPr>
              <a:t>에 나온 </a:t>
            </a:r>
            <a:r>
              <a:rPr lang="en-US" altLang="ko-KR" sz="2400" i="1" dirty="0">
                <a:solidFill>
                  <a:schemeClr val="tx1"/>
                </a:solidFill>
              </a:rPr>
              <a:t>70</a:t>
            </a:r>
            <a:r>
              <a:rPr lang="ko-KR" altLang="en-US" sz="2400" i="1" dirty="0" err="1">
                <a:solidFill>
                  <a:schemeClr val="tx1"/>
                </a:solidFill>
              </a:rPr>
              <a:t>인역의</a:t>
            </a:r>
            <a:r>
              <a:rPr lang="ko-KR" altLang="en-US" sz="2400" i="1" dirty="0">
                <a:solidFill>
                  <a:schemeClr val="tx1"/>
                </a:solidFill>
              </a:rPr>
              <a:t> 내용을 근거로 이스라엘 장막이 하나님이 지으신 장막과 대조되는 것을 얘기한다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skhnai</a:t>
            </a:r>
            <a:r>
              <a:rPr lang="en-US" sz="2200" b="1" dirty="0">
                <a:solidFill>
                  <a:schemeClr val="tx1"/>
                </a:solidFill>
                <a:latin typeface="Greekth" panose="02020803070505020304" pitchFamily="18" charset="0"/>
              </a:rPr>
              <a:t>&lt; </a:t>
            </a:r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sou</a:t>
            </a:r>
            <a:r>
              <a:rPr lang="en-US" sz="2200" b="1" dirty="0">
                <a:solidFill>
                  <a:schemeClr val="tx1"/>
                </a:solidFill>
                <a:latin typeface="Greekth" panose="020208030705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Israhl</a:t>
            </a:r>
            <a:r>
              <a:rPr lang="en-US" sz="2200" b="1" dirty="0">
                <a:solidFill>
                  <a:schemeClr val="tx1"/>
                </a:solidFill>
              </a:rPr>
              <a:t> (= “</a:t>
            </a:r>
            <a:r>
              <a:rPr lang="ko-KR" altLang="en-US" sz="2200" b="1" dirty="0">
                <a:solidFill>
                  <a:schemeClr val="tx1"/>
                </a:solidFill>
              </a:rPr>
              <a:t>너희의 장막들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오 이스라엘</a:t>
            </a:r>
            <a:r>
              <a:rPr lang="en-US" sz="2200" b="1" dirty="0">
                <a:solidFill>
                  <a:schemeClr val="tx1"/>
                </a:solidFill>
              </a:rPr>
              <a:t>”), 24:5 LXX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Greekth" panose="02020803070505020304" pitchFamily="18" charset="0"/>
              </a:rPr>
              <a:t>w[sei&gt; </a:t>
            </a:r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skhnai</a:t>
            </a:r>
            <a:r>
              <a:rPr lang="en-US" sz="2200" b="1" dirty="0">
                <a:solidFill>
                  <a:schemeClr val="tx1"/>
                </a:solidFill>
                <a:latin typeface="Greekth" panose="02020803070505020304" pitchFamily="18" charset="0"/>
              </a:rPr>
              <a:t>&lt; a{j </a:t>
            </a:r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e@phcen</a:t>
            </a:r>
            <a:r>
              <a:rPr lang="en-US" sz="2200" b="1" dirty="0">
                <a:solidFill>
                  <a:schemeClr val="tx1"/>
                </a:solidFill>
                <a:latin typeface="Greekth" panose="020208030705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ku</a:t>
            </a:r>
            <a:r>
              <a:rPr lang="en-US" sz="2200" b="1" dirty="0">
                <a:solidFill>
                  <a:schemeClr val="tx1"/>
                </a:solidFill>
                <a:latin typeface="Greekth" panose="02020803070505020304" pitchFamily="18" charset="0"/>
              </a:rPr>
              <a:t>&lt;</a:t>
            </a:r>
            <a:r>
              <a:rPr lang="en-US" sz="22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rioj</a:t>
            </a:r>
            <a:r>
              <a:rPr lang="en-US" sz="2200" b="1" dirty="0">
                <a:solidFill>
                  <a:schemeClr val="tx1"/>
                </a:solidFill>
              </a:rPr>
              <a:t> (= “</a:t>
            </a:r>
            <a:r>
              <a:rPr lang="ko-KR" altLang="en-US" sz="2200" b="1" dirty="0">
                <a:solidFill>
                  <a:schemeClr val="tx1"/>
                </a:solidFill>
              </a:rPr>
              <a:t>주님이 지으신 장막과 같이</a:t>
            </a:r>
            <a:r>
              <a:rPr lang="en-US" sz="2200" b="1" dirty="0">
                <a:solidFill>
                  <a:schemeClr val="tx1"/>
                </a:solidFill>
              </a:rPr>
              <a:t>”), 24:6 LXX</a:t>
            </a:r>
            <a:endParaRPr lang="en-US" sz="2200" b="1" dirty="0">
              <a:solidFill>
                <a:schemeClr val="tx1"/>
              </a:solidFill>
              <a:latin typeface="Greekth" panose="02020803070505020304" pitchFamily="18" charset="0"/>
            </a:endParaRP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그리스도는 하늘을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지나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en-US" sz="2400" i="1" dirty="0">
                <a:solidFill>
                  <a:schemeClr val="tx1"/>
                </a:solidFill>
              </a:rPr>
              <a:t> (cf. 4:14) “</a:t>
            </a:r>
            <a:r>
              <a:rPr lang="ko-KR" altLang="en-US" sz="2400" i="1" dirty="0">
                <a:solidFill>
                  <a:schemeClr val="tx1"/>
                </a:solidFill>
              </a:rPr>
              <a:t>참 장막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으로 가셨고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이제는 하나님의 우편에 최종 권위를 가진 높으신 자리에 앉아계신다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0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F6AA-115E-450C-A7D1-28E5E85E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79589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제사장적 제물과 제사들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(8:3-5)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386D-7FFC-41EF-A767-39B2C3BFA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010654"/>
            <a:ext cx="10660057" cy="565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제사장들은 제물과 제사를 드리는 직무가 있었다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반차를</a:t>
            </a:r>
            <a:r>
              <a:rPr lang="ko-KR" altLang="en-US" sz="2400" i="1" dirty="0">
                <a:solidFill>
                  <a:schemeClr val="tx1"/>
                </a:solidFill>
              </a:rPr>
              <a:t> 따른 이 땅의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제사장직에는</a:t>
            </a:r>
            <a:r>
              <a:rPr lang="ko-KR" altLang="en-US" sz="2400" i="1" dirty="0">
                <a:solidFill>
                  <a:schemeClr val="tx1"/>
                </a:solidFill>
              </a:rPr>
              <a:t> 그러했다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그리스도는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계보로 </a:t>
            </a:r>
            <a:r>
              <a:rPr lang="ko-KR" altLang="en-US" sz="2400" i="1" dirty="0" err="1">
                <a:solidFill>
                  <a:schemeClr val="tx1"/>
                </a:solidFill>
              </a:rPr>
              <a:t>부터</a:t>
            </a:r>
            <a:r>
              <a:rPr lang="ko-KR" altLang="en-US" sz="2400" i="1" dirty="0">
                <a:solidFill>
                  <a:schemeClr val="tx1"/>
                </a:solidFill>
              </a:rPr>
              <a:t> 오시지 </a:t>
            </a:r>
            <a:r>
              <a:rPr lang="ko-KR" altLang="en-US" sz="2400" i="1" dirty="0" err="1">
                <a:solidFill>
                  <a:schemeClr val="tx1"/>
                </a:solidFill>
              </a:rPr>
              <a:t>않았기때문에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이런한</a:t>
            </a:r>
            <a:r>
              <a:rPr lang="ko-KR" altLang="en-US" sz="2400" i="1" dirty="0">
                <a:solidFill>
                  <a:schemeClr val="tx1"/>
                </a:solidFill>
              </a:rPr>
              <a:t> 직무가 없으셨다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그러나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제사장들은 이 땅의 성소에서 섬긴 것이고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참 장막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은 하늘의 것이기에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그리스도의 제사장 직무는 땅의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성막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그리고 </a:t>
            </a:r>
            <a:r>
              <a:rPr lang="ko-KR" altLang="en-US" sz="2400" i="1" dirty="0" err="1">
                <a:solidFill>
                  <a:schemeClr val="tx1"/>
                </a:solidFill>
              </a:rPr>
              <a:t>성막</a:t>
            </a:r>
            <a:r>
              <a:rPr lang="en-US" altLang="ko-KR" sz="2400" i="1" dirty="0">
                <a:solidFill>
                  <a:schemeClr val="tx1"/>
                </a:solidFill>
              </a:rPr>
              <a:t>)</a:t>
            </a:r>
            <a:r>
              <a:rPr lang="ko-KR" altLang="en-US" sz="2400" i="1" dirty="0">
                <a:solidFill>
                  <a:schemeClr val="tx1"/>
                </a:solidFill>
              </a:rPr>
              <a:t>에서의 규례들에 얽매이지 않는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더불어 이 땅의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성막은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산에서 보여진 양식을 따라</a:t>
            </a:r>
            <a:r>
              <a:rPr lang="en-US" altLang="ko-KR" sz="2400" i="1" dirty="0">
                <a:solidFill>
                  <a:schemeClr val="tx1"/>
                </a:solidFill>
              </a:rPr>
              <a:t>” </a:t>
            </a:r>
            <a:r>
              <a:rPr lang="ko-KR" altLang="en-US" sz="2400" i="1" dirty="0">
                <a:solidFill>
                  <a:schemeClr val="tx1"/>
                </a:solidFill>
              </a:rPr>
              <a:t>지어졌다</a:t>
            </a:r>
            <a:r>
              <a:rPr lang="en-US" sz="2400" i="1" dirty="0">
                <a:solidFill>
                  <a:schemeClr val="tx1"/>
                </a:solidFill>
              </a:rPr>
              <a:t>(cf. </a:t>
            </a:r>
            <a:r>
              <a:rPr lang="ko-KR" altLang="en-US" sz="2400" i="1" dirty="0">
                <a:solidFill>
                  <a:schemeClr val="tx1"/>
                </a:solidFill>
              </a:rPr>
              <a:t>출</a:t>
            </a:r>
            <a:r>
              <a:rPr lang="en-US" sz="2400" i="1" dirty="0">
                <a:solidFill>
                  <a:schemeClr val="tx1"/>
                </a:solidFill>
              </a:rPr>
              <a:t> 25:9, 40).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양식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이라는 단어는 모세가 하나님의 산에서 볼 수 있었던 실질적인 본이자 건물 형식이라고  제안한다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HebrewTh" pitchFamily="2" charset="0"/>
              </a:rPr>
              <a:t>tyn9b;Ta</a:t>
            </a:r>
            <a:r>
              <a:rPr lang="en-US" sz="2200" b="1" dirty="0">
                <a:solidFill>
                  <a:schemeClr val="tx1"/>
                </a:solidFill>
              </a:rPr>
              <a:t> (MT = </a:t>
            </a:r>
            <a:r>
              <a:rPr lang="ko-KR" altLang="en-US" sz="2200" b="1" dirty="0">
                <a:solidFill>
                  <a:schemeClr val="tx1"/>
                </a:solidFill>
              </a:rPr>
              <a:t>양식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모형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모델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형상</a:t>
            </a:r>
            <a:r>
              <a:rPr lang="en-US" sz="2200" b="1" dirty="0">
                <a:solidFill>
                  <a:schemeClr val="tx1"/>
                </a:solidFill>
              </a:rPr>
              <a:t>): </a:t>
            </a:r>
            <a:r>
              <a:rPr lang="ko-KR" altLang="en-US" sz="2200" b="1" dirty="0" err="1">
                <a:solidFill>
                  <a:schemeClr val="tx1"/>
                </a:solidFill>
              </a:rPr>
              <a:t>왕하</a:t>
            </a:r>
            <a:r>
              <a:rPr lang="ko-KR" altLang="en-US" sz="2200" b="1" dirty="0">
                <a:solidFill>
                  <a:schemeClr val="tx1"/>
                </a:solidFill>
              </a:rPr>
              <a:t> </a:t>
            </a:r>
            <a:r>
              <a:rPr lang="en-US" altLang="ko-KR" sz="2200" b="1" dirty="0">
                <a:solidFill>
                  <a:schemeClr val="tx1"/>
                </a:solidFill>
              </a:rPr>
              <a:t>16:10</a:t>
            </a:r>
            <a:r>
              <a:rPr lang="ko-KR" altLang="en-US" sz="2200" b="1" dirty="0">
                <a:solidFill>
                  <a:schemeClr val="tx1"/>
                </a:solidFill>
              </a:rPr>
              <a:t>에 나온 건물 도형이나 설계도를 위해 사용되었고 신 </a:t>
            </a:r>
            <a:r>
              <a:rPr lang="en-US" altLang="ko-KR" sz="2200" b="1" dirty="0">
                <a:solidFill>
                  <a:schemeClr val="tx1"/>
                </a:solidFill>
              </a:rPr>
              <a:t>4:16</a:t>
            </a:r>
            <a:r>
              <a:rPr lang="ko-KR" altLang="en-US" sz="2200" b="1" dirty="0">
                <a:solidFill>
                  <a:schemeClr val="tx1"/>
                </a:solidFill>
              </a:rPr>
              <a:t>절에 </a:t>
            </a:r>
            <a:r>
              <a:rPr lang="en-US" altLang="ko-KR" sz="2200" b="1" dirty="0">
                <a:solidFill>
                  <a:schemeClr val="tx1"/>
                </a:solidFill>
              </a:rPr>
              <a:t>“</a:t>
            </a:r>
            <a:r>
              <a:rPr lang="ko-KR" altLang="en-US" sz="2200" b="1" dirty="0">
                <a:solidFill>
                  <a:schemeClr val="tx1"/>
                </a:solidFill>
              </a:rPr>
              <a:t>새겨진 형상</a:t>
            </a:r>
            <a:r>
              <a:rPr lang="en-US" altLang="ko-KR" sz="2200" b="1" dirty="0">
                <a:solidFill>
                  <a:schemeClr val="tx1"/>
                </a:solidFill>
              </a:rPr>
              <a:t>”</a:t>
            </a:r>
            <a:r>
              <a:rPr lang="ko-KR" altLang="en-US" sz="2200" b="1" dirty="0">
                <a:solidFill>
                  <a:schemeClr val="tx1"/>
                </a:solidFill>
              </a:rPr>
              <a:t>으로도 사용되었다</a:t>
            </a:r>
            <a:endParaRPr lang="en-US" sz="22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tu</a:t>
            </a:r>
            <a:r>
              <a:rPr lang="en-US" sz="2400" b="1" dirty="0">
                <a:solidFill>
                  <a:schemeClr val="tx1"/>
                </a:solidFill>
                <a:latin typeface="Greekth" panose="02020803070505020304" pitchFamily="18" charset="0"/>
              </a:rPr>
              <a:t>&lt;</a:t>
            </a:r>
            <a:r>
              <a:rPr lang="en-US" sz="2400" b="1" dirty="0" err="1">
                <a:solidFill>
                  <a:schemeClr val="tx1"/>
                </a:solidFill>
                <a:latin typeface="Greekth" panose="02020803070505020304" pitchFamily="18" charset="0"/>
              </a:rPr>
              <a:t>poj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(LXX = </a:t>
            </a:r>
            <a:r>
              <a:rPr lang="ko-KR" altLang="en-US" sz="2200" b="1" dirty="0">
                <a:solidFill>
                  <a:schemeClr val="tx1"/>
                </a:solidFill>
              </a:rPr>
              <a:t>형상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동상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모형</a:t>
            </a:r>
            <a:r>
              <a:rPr lang="en-US" altLang="ko-KR" sz="2200" b="1" dirty="0">
                <a:solidFill>
                  <a:schemeClr val="tx1"/>
                </a:solidFill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</a:rPr>
              <a:t>양식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  <a:latin typeface="Greekth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076B-6586-4766-82E8-419424F2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83" y="298164"/>
            <a:ext cx="7339263" cy="1456708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성전 양식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성전 모형 혹은 양식의 개념은 이스라엘 안과 밖 모두에서 알려져 있던 것이다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F12D-8A8F-441B-BE8B-2EC2DAE4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8452" y="2255571"/>
            <a:ext cx="5595101" cy="44164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유대인들은 성전의 모형 개념을 솔로몬의 성전에 적용하였고 그것은 </a:t>
            </a:r>
            <a:r>
              <a:rPr lang="ko-KR" altLang="en-US" sz="2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성막의</a:t>
            </a:r>
            <a:r>
              <a:rPr lang="ko-KR" altLang="en-US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평면도를 </a:t>
            </a:r>
            <a:r>
              <a:rPr lang="ko-KR" altLang="en-US" sz="2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따라한</a:t>
            </a:r>
            <a:r>
              <a:rPr lang="ko-KR" altLang="en-US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것이다</a:t>
            </a:r>
            <a:r>
              <a:rPr lang="en-US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FF99"/>
                </a:solidFill>
              </a:rPr>
              <a:t>“</a:t>
            </a:r>
            <a:r>
              <a:rPr lang="ko-KR" altLang="en-US" sz="2400" i="1" dirty="0">
                <a:solidFill>
                  <a:srgbClr val="FFFF99"/>
                </a:solidFill>
              </a:rPr>
              <a:t>거룩한 산 위에서 성적을 지으라는 명령을 받았고</a:t>
            </a:r>
            <a:r>
              <a:rPr lang="en-US" altLang="ko-KR" sz="2400" i="1" dirty="0">
                <a:solidFill>
                  <a:srgbClr val="FFFF99"/>
                </a:solidFill>
              </a:rPr>
              <a:t> </a:t>
            </a:r>
            <a:r>
              <a:rPr lang="ko-KR" altLang="en-US" sz="2400" i="1" dirty="0">
                <a:solidFill>
                  <a:srgbClr val="FFFF99"/>
                </a:solidFill>
              </a:rPr>
              <a:t>사람이 사는 </a:t>
            </a:r>
            <a:r>
              <a:rPr lang="ko-KR" altLang="en-US" sz="2400" i="1" dirty="0" err="1">
                <a:solidFill>
                  <a:srgbClr val="FFFF99"/>
                </a:solidFill>
              </a:rPr>
              <a:t>도시안에</a:t>
            </a:r>
            <a:r>
              <a:rPr lang="ko-KR" altLang="en-US" sz="2400" i="1" dirty="0">
                <a:solidFill>
                  <a:srgbClr val="FFFF99"/>
                </a:solidFill>
              </a:rPr>
              <a:t> 제단을 만들라고 하시며 거룩한 장막의 모형을 주셨지만 이 </a:t>
            </a:r>
            <a:r>
              <a:rPr lang="ko-KR" altLang="en-US" sz="2400" i="1" dirty="0" err="1">
                <a:solidFill>
                  <a:srgbClr val="FFFF99"/>
                </a:solidFill>
              </a:rPr>
              <a:t>모든것은</a:t>
            </a:r>
            <a:r>
              <a:rPr lang="ko-KR" altLang="en-US" sz="2400" i="1" dirty="0">
                <a:solidFill>
                  <a:srgbClr val="FFFF99"/>
                </a:solidFill>
              </a:rPr>
              <a:t> 태초부터 준비되어졌던 것이다</a:t>
            </a:r>
            <a:r>
              <a:rPr lang="en-US" sz="2400" i="1" dirty="0">
                <a:solidFill>
                  <a:srgbClr val="FFFF99"/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FF99"/>
                </a:solidFill>
              </a:rPr>
              <a:t>					</a:t>
            </a:r>
            <a:r>
              <a:rPr lang="ko-KR" altLang="en-US" sz="2400" i="1" dirty="0">
                <a:solidFill>
                  <a:srgbClr val="FFFF99"/>
                </a:solidFill>
              </a:rPr>
              <a:t>지혜서 </a:t>
            </a:r>
            <a:r>
              <a:rPr lang="en-US" sz="2400" i="1" dirty="0">
                <a:solidFill>
                  <a:srgbClr val="FFFF99"/>
                </a:solidFill>
              </a:rPr>
              <a:t> 9:8, RSV</a:t>
            </a:r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A03CD3-1D55-40E4-B81F-2245951B6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340" t="2752" r="20204" b="5499"/>
          <a:stretch/>
        </p:blipFill>
        <p:spPr bwMode="auto">
          <a:xfrm>
            <a:off x="0" y="0"/>
            <a:ext cx="283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1E23EA-C31C-40C4-B761-FB68C82CDBAB}"/>
              </a:ext>
            </a:extLst>
          </p:cNvPr>
          <p:cNvSpPr txBox="1"/>
          <p:nvPr/>
        </p:nvSpPr>
        <p:spPr>
          <a:xfrm>
            <a:off x="3023212" y="6142019"/>
            <a:ext cx="29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Detroit Institute of 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CD572-5301-4D3E-8B84-980B36A1040B}"/>
              </a:ext>
            </a:extLst>
          </p:cNvPr>
          <p:cNvSpPr txBox="1"/>
          <p:nvPr/>
        </p:nvSpPr>
        <p:spPr>
          <a:xfrm>
            <a:off x="3011181" y="2255571"/>
            <a:ext cx="2911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기원전 </a:t>
            </a:r>
            <a:r>
              <a:rPr lang="en-US" sz="2400" dirty="0"/>
              <a:t>3000 BC</a:t>
            </a:r>
            <a:r>
              <a:rPr lang="ko-KR" altLang="en-US" sz="2400" dirty="0"/>
              <a:t>에서 부터 </a:t>
            </a:r>
            <a:r>
              <a:rPr lang="en-US" sz="2400" dirty="0" err="1"/>
              <a:t>Gudea</a:t>
            </a:r>
            <a:r>
              <a:rPr lang="en-US" sz="2400" dirty="0"/>
              <a:t> of Lagash </a:t>
            </a:r>
            <a:r>
              <a:rPr lang="ko-KR" altLang="en-US" sz="2400" dirty="0"/>
              <a:t>는 성전의 모형을 꿈 속에서 보았다고 얘기했고 후에 그것을 지었다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0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C845-C5EE-48CA-BE87-AC8CA6A8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60849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제사 직분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(8:6)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B276-8593-4746-97B6-AE7EE609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60360"/>
            <a:ext cx="10275046" cy="4981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성소가 확실히 있다면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</a:t>
            </a: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성소안에도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분명히 하늘의 제사 직분들이 있어야 한다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그렇지 않고서야 처음부터 하늘의 성소가 있는 이유가 무엇이 있겠는가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?):</a:t>
            </a:r>
          </a:p>
          <a:p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제사장들은 당연하게도 하늘에서 </a:t>
            </a:r>
            <a:r>
              <a:rPr lang="ko-KR" altLang="en-US" sz="2400" i="1" dirty="0" err="1">
                <a:solidFill>
                  <a:schemeClr val="tx1"/>
                </a:solidFill>
              </a:rPr>
              <a:t>직무할</a:t>
            </a:r>
            <a:r>
              <a:rPr lang="ko-KR" altLang="en-US" sz="2400" i="1" dirty="0">
                <a:solidFill>
                  <a:schemeClr val="tx1"/>
                </a:solidFill>
              </a:rPr>
              <a:t> 수 없었다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하지만 하늘을 지나 가신 단 </a:t>
            </a:r>
            <a:r>
              <a:rPr lang="ko-KR" altLang="en-US" sz="2400" i="1" dirty="0" err="1">
                <a:solidFill>
                  <a:schemeClr val="tx1"/>
                </a:solidFill>
              </a:rPr>
              <a:t>한분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큰 대제사장이신 예수</a:t>
            </a:r>
            <a:r>
              <a:rPr lang="en-US" altLang="ko-KR" sz="2400" i="1" dirty="0">
                <a:solidFill>
                  <a:schemeClr val="tx1"/>
                </a:solidFill>
              </a:rPr>
              <a:t>,</a:t>
            </a:r>
            <a:r>
              <a:rPr lang="ko-KR" altLang="en-US" sz="2400" i="1" dirty="0">
                <a:solidFill>
                  <a:schemeClr val="tx1"/>
                </a:solidFill>
              </a:rPr>
              <a:t>은 그곳에서 그 일을 하실 수 있으시다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그의 직분은 그러므로 이 땅의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성소안에</a:t>
            </a:r>
            <a:r>
              <a:rPr lang="ko-KR" altLang="en-US" sz="2400" i="1" dirty="0">
                <a:solidFill>
                  <a:schemeClr val="tx1"/>
                </a:solidFill>
              </a:rPr>
              <a:t> 이루어진 어떤 제사장 직무보다 비교할 수 없을 만큼 우월한 것이다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그의 직분을 다스리는 언약은 </a:t>
            </a:r>
            <a:r>
              <a:rPr lang="ko-KR" altLang="en-US" sz="2400" i="1" dirty="0" err="1">
                <a:solidFill>
                  <a:schemeClr val="tx1"/>
                </a:solidFill>
              </a:rPr>
              <a:t>아론의</a:t>
            </a:r>
            <a:r>
              <a:rPr lang="ko-KR" altLang="en-US" sz="2400" i="1" dirty="0">
                <a:solidFill>
                  <a:schemeClr val="tx1"/>
                </a:solidFill>
              </a:rPr>
              <a:t> 직무를 다스리는 옛 언약보다 우월하고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그것은 더 나은 약속들 위에 세워졌다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60887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698A-E926-46F4-887E-93B65B23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20219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나은 약속들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(8:7-12)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65B8-1E86-422A-9CE0-139AAE73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323477"/>
            <a:ext cx="10732246" cy="534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새 언약의 조건들은 옛 언약의 조건들과 같지 않다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새 언약의 큰 약속은 옛 언약의 무효화를 예상하는 것이다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옛 언약은 </a:t>
            </a:r>
            <a:r>
              <a:rPr lang="ko-KR" altLang="en-US" sz="2400" i="1" dirty="0" err="1">
                <a:solidFill>
                  <a:schemeClr val="tx1"/>
                </a:solidFill>
              </a:rPr>
              <a:t>돌판에</a:t>
            </a:r>
            <a:r>
              <a:rPr lang="ko-KR" altLang="en-US" sz="2400" i="1" dirty="0">
                <a:solidFill>
                  <a:schemeClr val="tx1"/>
                </a:solidFill>
              </a:rPr>
              <a:t> 쓰여졌지만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새 언약은 사람의 마음에 쓰여졌다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옛 언약은 제 삼자에 의해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제사장 혹은 선지자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자주 실패한 형식이다</a:t>
            </a:r>
            <a:r>
              <a:rPr lang="en-US" altLang="ko-KR" sz="2400" i="1" dirty="0">
                <a:solidFill>
                  <a:schemeClr val="tx1"/>
                </a:solidFill>
              </a:rPr>
              <a:t>), </a:t>
            </a:r>
            <a:r>
              <a:rPr lang="ko-KR" altLang="en-US" sz="2400" i="1" dirty="0">
                <a:solidFill>
                  <a:schemeClr val="tx1"/>
                </a:solidFill>
              </a:rPr>
              <a:t>의존했지만 새 언약은 하나님과의 직접적인 소통을 세웠다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옛 언약은 인과응보적인 것이었지만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축복과 저주들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ko-KR" altLang="en-US" sz="2400" i="1" dirty="0">
                <a:solidFill>
                  <a:schemeClr val="tx1"/>
                </a:solidFill>
              </a:rPr>
              <a:t>새 언약은 인과응보  없이 용서의 공의가 약속되었다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5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1938-2CDE-48AB-A6E1-9178CE04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213" y="0"/>
            <a:ext cx="6598399" cy="1188720"/>
          </a:xfrm>
        </p:spPr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초기 사본들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6F12D-80CB-477A-BDD0-48CAD8C295D1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" t="-2339" r="-217" b="681"/>
          <a:stretch/>
        </p:blipFill>
        <p:spPr bwMode="auto">
          <a:xfrm>
            <a:off x="144378" y="0"/>
            <a:ext cx="4869583" cy="6665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C:\Users\Pastor Dan\AppData\Local\Microsoft\Windows\Temporary Internet Files\Content.Outlook\O13KFU8R\doc01516120150304103032_001.jpg">
            <a:extLst>
              <a:ext uri="{FF2B5EF4-FFF2-40B4-BE49-F238E27FC236}">
                <a16:creationId xmlns:a16="http://schemas.microsoft.com/office/drawing/2014/main" id="{6C07D06B-EA22-426D-A04D-2083BA80077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6" t="11608" r="19089" b="33476"/>
          <a:stretch/>
        </p:blipFill>
        <p:spPr bwMode="auto">
          <a:xfrm>
            <a:off x="8133347" y="192505"/>
            <a:ext cx="3826041" cy="6472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F996A-9C36-4AA4-9613-348153941DBF}"/>
              </a:ext>
            </a:extLst>
          </p:cNvPr>
          <p:cNvSpPr txBox="1"/>
          <p:nvPr/>
        </p:nvSpPr>
        <p:spPr>
          <a:xfrm>
            <a:off x="5110213" y="1491915"/>
            <a:ext cx="2975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</a:p>
          <a:p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체스터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비아티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파피루스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AD 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DC40E-68C4-453A-ACE9-F5402B797F55}"/>
              </a:ext>
            </a:extLst>
          </p:cNvPr>
          <p:cNvSpPr txBox="1"/>
          <p:nvPr/>
        </p:nvSpPr>
        <p:spPr>
          <a:xfrm>
            <a:off x="5359668" y="4765920"/>
            <a:ext cx="2749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brewTh" pitchFamily="2" charset="0"/>
              </a:rPr>
              <a:t>X</a:t>
            </a:r>
          </a:p>
          <a:p>
            <a:pPr algn="r"/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시나이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사본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세기경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도서관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895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5">
            <a:extLst>
              <a:ext uri="{FF2B5EF4-FFF2-40B4-BE49-F238E27FC236}">
                <a16:creationId xmlns:a16="http://schemas.microsoft.com/office/drawing/2014/main" id="{202628A4-8BED-4C56-9B99-ED72E565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C690154-5580-46E6-AAB9-34593BCA535F}" type="slidenum">
              <a:rPr lang="en-US" altLang="en-US" sz="120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F9923736-28CE-49F7-A361-077F90996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839200" cy="124618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>
                <a:solidFill>
                  <a:schemeClr val="folHlink"/>
                </a:solidFill>
                <a:latin typeface="Impact" panose="020B0806030902050204" pitchFamily="34" charset="0"/>
              </a:rPr>
              <a:t>옛 언약이 가지고 있는 문제점</a:t>
            </a:r>
            <a:br>
              <a:rPr lang="en-US" altLang="en-US" sz="4000" dirty="0">
                <a:solidFill>
                  <a:schemeClr val="folHlink"/>
                </a:solidFill>
                <a:latin typeface="Impact" panose="020B0806030902050204" pitchFamily="34" charset="0"/>
              </a:rPr>
            </a:br>
            <a:r>
              <a:rPr lang="ko-KR" altLang="en-US" sz="2800" dirty="0">
                <a:latin typeface="Impact" panose="020B0806030902050204" pitchFamily="34" charset="0"/>
              </a:rPr>
              <a:t>인과응보적 공의</a:t>
            </a:r>
            <a:endParaRPr lang="en-US" altLang="en-US" sz="2800" dirty="0">
              <a:latin typeface="Impact" panose="020B0806030902050204" pitchFamily="34" charset="0"/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88FAC5B0-62FB-487B-9073-BF6F92950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3600" b="1" dirty="0">
                <a:solidFill>
                  <a:srgbClr val="FF9933"/>
                </a:solidFill>
                <a:latin typeface="Agency FB" pitchFamily="2" charset="0"/>
              </a:rPr>
              <a:t>토라는 이어지는 </a:t>
            </a:r>
            <a:r>
              <a:rPr lang="ko-KR" altLang="en-US" sz="3600" b="1" dirty="0" err="1">
                <a:solidFill>
                  <a:srgbClr val="FF9933"/>
                </a:solidFill>
                <a:latin typeface="Agency FB" pitchFamily="2" charset="0"/>
              </a:rPr>
              <a:t>세대위에</a:t>
            </a:r>
            <a:r>
              <a:rPr lang="ko-KR" altLang="en-US" sz="3600" b="1" dirty="0">
                <a:solidFill>
                  <a:srgbClr val="FF9933"/>
                </a:solidFill>
                <a:latin typeface="Agency FB" pitchFamily="2" charset="0"/>
              </a:rPr>
              <a:t> 언약을 </a:t>
            </a:r>
            <a:r>
              <a:rPr lang="ko-KR" altLang="en-US" sz="3600" b="1" dirty="0" err="1">
                <a:solidFill>
                  <a:srgbClr val="FF9933"/>
                </a:solidFill>
                <a:latin typeface="Agency FB" pitchFamily="2" charset="0"/>
              </a:rPr>
              <a:t>불손종</a:t>
            </a:r>
            <a:r>
              <a:rPr lang="ko-KR" altLang="en-US" sz="3600" b="1" dirty="0">
                <a:solidFill>
                  <a:srgbClr val="FF9933"/>
                </a:solidFill>
                <a:latin typeface="Agency FB" pitchFamily="2" charset="0"/>
              </a:rPr>
              <a:t> 하는 자는 야훼의 처벌을 받을 것이라 선포했다</a:t>
            </a:r>
            <a:r>
              <a:rPr lang="en-US" altLang="en-US" b="1" dirty="0">
                <a:latin typeface="Agency FB" pitchFamily="2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(</a:t>
            </a:r>
            <a:r>
              <a:rPr lang="ko-KR" altLang="en-US" sz="2400" dirty="0">
                <a:latin typeface="Arial Narrow" panose="020B0606020202030204" pitchFamily="34" charset="0"/>
              </a:rPr>
              <a:t>출</a:t>
            </a:r>
            <a:r>
              <a:rPr lang="en-US" altLang="en-US" sz="2400" dirty="0">
                <a:latin typeface="Arial Narrow" panose="020B0606020202030204" pitchFamily="34" charset="0"/>
              </a:rPr>
              <a:t> 20:5; 34:7; </a:t>
            </a:r>
            <a:r>
              <a:rPr lang="ko-KR" altLang="en-US" sz="2400" dirty="0">
                <a:latin typeface="Arial Narrow" panose="020B0606020202030204" pitchFamily="34" charset="0"/>
              </a:rPr>
              <a:t>민</a:t>
            </a:r>
            <a:r>
              <a:rPr lang="en-US" altLang="en-US" sz="2400" dirty="0">
                <a:latin typeface="Arial Narrow" panose="020B0606020202030204" pitchFamily="34" charset="0"/>
              </a:rPr>
              <a:t> 14:18; </a:t>
            </a:r>
            <a:r>
              <a:rPr lang="ko-KR" altLang="en-US" sz="2400" dirty="0">
                <a:latin typeface="Arial Narrow" panose="020B0606020202030204" pitchFamily="34" charset="0"/>
              </a:rPr>
              <a:t>신</a:t>
            </a:r>
            <a:r>
              <a:rPr lang="en-US" altLang="en-US" sz="2400" dirty="0">
                <a:latin typeface="Arial Narrow" panose="020B0606020202030204" pitchFamily="34" charset="0"/>
              </a:rPr>
              <a:t> 5:9)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ko-KR" altLang="en-US" sz="2400" i="1" dirty="0">
                <a:latin typeface="Franklin Gothic Medium" panose="020B0603020102020204" pitchFamily="34" charset="0"/>
              </a:rPr>
              <a:t>이것은 유명한 잠언에도 나타난다 </a:t>
            </a:r>
            <a:r>
              <a:rPr lang="en-US" altLang="ko-KR" sz="2400" i="1" dirty="0">
                <a:latin typeface="Franklin Gothic Medium" panose="020B0603020102020204" pitchFamily="34" charset="0"/>
              </a:rPr>
              <a:t>“</a:t>
            </a:r>
            <a:r>
              <a:rPr lang="en-US" altLang="en-US" sz="2400" i="1" dirty="0">
                <a:latin typeface="Franklin Gothic Medium" panose="020B0603020102020204" pitchFamily="34" charset="0"/>
              </a:rPr>
              <a:t>This, in turn, gave rise to the popular proverb, “The fathers eat sour grapes, and the children’s teeth are set on edge” </a:t>
            </a:r>
            <a:r>
              <a:rPr lang="en-US" altLang="en-US" sz="2400" dirty="0">
                <a:latin typeface="Arial Narrow" panose="020B0606020202030204" pitchFamily="34" charset="0"/>
              </a:rPr>
              <a:t>(</a:t>
            </a:r>
            <a:r>
              <a:rPr lang="ko-KR" altLang="en-US" sz="2400" dirty="0" err="1">
                <a:latin typeface="Arial Narrow" panose="020B0606020202030204" pitchFamily="34" charset="0"/>
              </a:rPr>
              <a:t>렘</a:t>
            </a:r>
            <a:r>
              <a:rPr lang="en-US" altLang="en-US" sz="2400" dirty="0">
                <a:latin typeface="Arial Narrow" panose="020B0606020202030204" pitchFamily="34" charset="0"/>
              </a:rPr>
              <a:t> 31:29; cf. </a:t>
            </a:r>
            <a:r>
              <a:rPr lang="ko-KR" altLang="en-US" sz="2400" dirty="0">
                <a:latin typeface="Arial Narrow" panose="020B0606020202030204" pitchFamily="34" charset="0"/>
              </a:rPr>
              <a:t>겔</a:t>
            </a:r>
            <a:r>
              <a:rPr lang="en-US" altLang="en-US" sz="2400" dirty="0">
                <a:latin typeface="Arial Narrow" panose="020B0606020202030204" pitchFamily="34" charset="0"/>
              </a:rPr>
              <a:t> 18:1-2).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ko-KR" altLang="en-US" sz="2400" i="1" dirty="0">
                <a:latin typeface="Franklin Gothic Medium" panose="020B0603020102020204" pitchFamily="34" charset="0"/>
              </a:rPr>
              <a:t>결과적으로 징계로 인해 고난 받는 자들은 그들의 처벌이 그들의 조상으로부터 온다고 말하곤 했다</a:t>
            </a:r>
            <a:r>
              <a:rPr lang="en-US" altLang="en-US" sz="2400" i="1" dirty="0">
                <a:latin typeface="Franklin Gothic Medium" panose="020B0603020102020204" pitchFamily="34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(cf. </a:t>
            </a:r>
            <a:r>
              <a:rPr lang="ko-KR" altLang="en-US" sz="2400" dirty="0">
                <a:latin typeface="Arial Narrow" panose="020B0606020202030204" pitchFamily="34" charset="0"/>
              </a:rPr>
              <a:t>겔</a:t>
            </a:r>
            <a:r>
              <a:rPr lang="en-US" altLang="en-US" sz="2400" dirty="0">
                <a:latin typeface="Arial Narrow" panose="020B0606020202030204" pitchFamily="34" charset="0"/>
              </a:rPr>
              <a:t> 18:3-32).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ko-KR" altLang="en-US" sz="2400" i="1" dirty="0" err="1">
                <a:latin typeface="Franklin Gothic Medium" panose="020B0603020102020204" pitchFamily="34" charset="0"/>
              </a:rPr>
              <a:t>예레미아와</a:t>
            </a:r>
            <a:r>
              <a:rPr lang="ko-KR" altLang="en-US" sz="2400" i="1" dirty="0">
                <a:latin typeface="Franklin Gothic Medium" panose="020B0603020102020204" pitchFamily="34" charset="0"/>
              </a:rPr>
              <a:t> </a:t>
            </a:r>
            <a:r>
              <a:rPr lang="ko-KR" altLang="en-US" sz="2400" i="1" dirty="0" err="1">
                <a:latin typeface="Franklin Gothic Medium" panose="020B0603020102020204" pitchFamily="34" charset="0"/>
              </a:rPr>
              <a:t>에스겔</a:t>
            </a:r>
            <a:r>
              <a:rPr lang="ko-KR" altLang="en-US" sz="2400" i="1" dirty="0">
                <a:latin typeface="Franklin Gothic Medium" panose="020B0603020102020204" pitchFamily="34" charset="0"/>
              </a:rPr>
              <a:t> </a:t>
            </a:r>
            <a:r>
              <a:rPr lang="ko-KR" altLang="en-US" sz="2400" i="1" dirty="0" err="1">
                <a:latin typeface="Franklin Gothic Medium" panose="020B0603020102020204" pitchFamily="34" charset="0"/>
              </a:rPr>
              <a:t>둘다</a:t>
            </a:r>
            <a:r>
              <a:rPr lang="ko-KR" altLang="en-US" sz="2400" i="1" dirty="0">
                <a:latin typeface="Franklin Gothic Medium" panose="020B0603020102020204" pitchFamily="34" charset="0"/>
              </a:rPr>
              <a:t> 이런 해석을 거부하고 각자가 자신의 죄에 따라 처벌을 받을 것이다 선포하고 있다</a:t>
            </a:r>
            <a:r>
              <a:rPr lang="en-US" altLang="en-US" sz="2400" i="1" dirty="0">
                <a:latin typeface="Franklin Gothic Medium" panose="020B0603020102020204" pitchFamily="34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(</a:t>
            </a:r>
            <a:r>
              <a:rPr lang="ko-KR" altLang="en-US" sz="2400" dirty="0" err="1">
                <a:latin typeface="Arial Narrow" panose="020B0606020202030204" pitchFamily="34" charset="0"/>
              </a:rPr>
              <a:t>렘</a:t>
            </a:r>
            <a:r>
              <a:rPr lang="en-US" altLang="en-US" sz="2400" dirty="0">
                <a:latin typeface="Arial Narrow" panose="020B0606020202030204" pitchFamily="34" charset="0"/>
              </a:rPr>
              <a:t> 31:30; </a:t>
            </a:r>
            <a:r>
              <a:rPr lang="ko-KR" altLang="en-US" sz="2400" dirty="0">
                <a:latin typeface="Arial Narrow" panose="020B0606020202030204" pitchFamily="34" charset="0"/>
              </a:rPr>
              <a:t>겔 </a:t>
            </a:r>
            <a:r>
              <a:rPr lang="en-US" altLang="en-US" sz="2400" dirty="0">
                <a:latin typeface="Arial Narrow" panose="020B0606020202030204" pitchFamily="34" charset="0"/>
              </a:rPr>
              <a:t>18:4-29).</a:t>
            </a:r>
            <a:endParaRPr lang="en-US" altLang="en-US" sz="2400" i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1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>
            <a:extLst>
              <a:ext uri="{FF2B5EF4-FFF2-40B4-BE49-F238E27FC236}">
                <a16:creationId xmlns:a16="http://schemas.microsoft.com/office/drawing/2014/main" id="{5AF7A972-2466-43D1-845D-8BD9B23B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4D8F48E-1AC2-4B61-A449-9911FBFF2B23}" type="slidenum">
              <a:rPr lang="en-US" altLang="en-US" sz="120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0134D562-8524-474E-8C4A-C9E540B0B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6000" dirty="0">
                <a:latin typeface="Matura MT Script Capitals" pitchFamily="66" charset="0"/>
              </a:rPr>
              <a:t>새 언약</a:t>
            </a:r>
            <a:endParaRPr lang="en-US" altLang="en-US" sz="6000" dirty="0">
              <a:latin typeface="Matura MT Script Capitals" pitchFamily="66" charset="0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5E38DE64-9FED-4955-B153-5D0C72F54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876800"/>
          </a:xfrm>
          <a:solidFill>
            <a:srgbClr val="8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FFFF00"/>
                </a:solidFill>
                <a:latin typeface="MARKETPRO" pitchFamily="2" charset="2"/>
              </a:rPr>
              <a:t>Nevertheless, a New Covenant was coming!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latin typeface="Arial Narrow" panose="020B0606020202030204" pitchFamily="34" charset="0"/>
              </a:rPr>
              <a:t>북쪽과 남쪽 민족들 </a:t>
            </a:r>
            <a:r>
              <a:rPr lang="ko-KR" altLang="en-US" sz="2400" b="1" i="1" dirty="0" err="1">
                <a:latin typeface="Arial Narrow" panose="020B0606020202030204" pitchFamily="34" charset="0"/>
              </a:rPr>
              <a:t>둘다</a:t>
            </a:r>
            <a:r>
              <a:rPr lang="ko-KR" altLang="en-US" sz="2400" b="1" i="1" dirty="0">
                <a:latin typeface="Arial Narrow" panose="020B0606020202030204" pitchFamily="34" charset="0"/>
              </a:rPr>
              <a:t> 남은 자들과 함께 세워졌다</a:t>
            </a:r>
            <a:r>
              <a:rPr lang="en-US" altLang="en-US" sz="2400" b="1" i="1" dirty="0">
                <a:latin typeface="Arial Narrow" panose="020B0606020202030204" pitchFamily="34" charset="0"/>
              </a:rPr>
              <a:t> (31:31).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latin typeface="Arial Narrow" panose="020B0606020202030204" pitchFamily="34" charset="0"/>
              </a:rPr>
              <a:t>모세의 언약은 표면적 코드들을 담고 있지만 새 언약은 내면 깊게 새겨졌다</a:t>
            </a:r>
            <a:r>
              <a:rPr lang="en-US" altLang="en-US" sz="2400" b="1" i="1" dirty="0">
                <a:latin typeface="Arial Narrow" panose="020B0606020202030204" pitchFamily="34" charset="0"/>
              </a:rPr>
              <a:t> (31:33-34a).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latin typeface="Arial Narrow" panose="020B0606020202030204" pitchFamily="34" charset="0"/>
              </a:rPr>
              <a:t>모세의 언약이 순종</a:t>
            </a:r>
            <a:r>
              <a:rPr lang="en-US" altLang="ko-KR" sz="2400" b="1" i="1" dirty="0">
                <a:latin typeface="Arial Narrow" panose="020B0606020202030204" pitchFamily="34" charset="0"/>
              </a:rPr>
              <a:t>-</a:t>
            </a:r>
            <a:r>
              <a:rPr lang="ko-KR" altLang="en-US" sz="2400" b="1" i="1" dirty="0">
                <a:latin typeface="Arial Narrow" panose="020B0606020202030204" pitchFamily="34" charset="0"/>
              </a:rPr>
              <a:t>보상 그리고 불순종</a:t>
            </a:r>
            <a:r>
              <a:rPr lang="en-US" altLang="ko-KR" sz="2400" b="1" i="1" dirty="0">
                <a:latin typeface="Arial Narrow" panose="020B0606020202030204" pitchFamily="34" charset="0"/>
              </a:rPr>
              <a:t>-</a:t>
            </a:r>
            <a:r>
              <a:rPr lang="ko-KR" altLang="en-US" sz="2400" b="1" i="1" dirty="0">
                <a:latin typeface="Arial Narrow" panose="020B0606020202030204" pitchFamily="34" charset="0"/>
              </a:rPr>
              <a:t>처벌</a:t>
            </a:r>
            <a:r>
              <a:rPr lang="en-US" altLang="ko-KR" sz="2400" b="1" i="1" dirty="0">
                <a:latin typeface="Arial Narrow" panose="020B0606020202030204" pitchFamily="34" charset="0"/>
              </a:rPr>
              <a:t>—</a:t>
            </a:r>
            <a:r>
              <a:rPr lang="ko-KR" altLang="en-US" sz="2400" b="1" i="1" dirty="0">
                <a:latin typeface="Arial Narrow" panose="020B0606020202030204" pitchFamily="34" charset="0"/>
              </a:rPr>
              <a:t>인과응보적 공의</a:t>
            </a:r>
            <a:r>
              <a:rPr lang="en-US" altLang="ko-KR" sz="2400" b="1" i="1" dirty="0">
                <a:latin typeface="Arial Narrow" panose="020B0606020202030204" pitchFamily="34" charset="0"/>
              </a:rPr>
              <a:t>—</a:t>
            </a:r>
            <a:r>
              <a:rPr lang="ko-KR" altLang="en-US" sz="2400" b="1" i="1" dirty="0">
                <a:latin typeface="Arial Narrow" panose="020B0606020202030204" pitchFamily="34" charset="0"/>
              </a:rPr>
              <a:t>였다면 새 언약 용서에 기반을 둔다</a:t>
            </a:r>
            <a:r>
              <a:rPr lang="en-US" altLang="en-US" sz="2400" b="1" i="1" dirty="0">
                <a:latin typeface="Arial Narrow" panose="020B0606020202030204" pitchFamily="34" charset="0"/>
              </a:rPr>
              <a:t> (31:34b).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400" b="1" i="1" dirty="0">
                <a:latin typeface="Arial Narrow" panose="020B0606020202030204" pitchFamily="34" charset="0"/>
              </a:rPr>
              <a:t>모세의 언약이 불순종함으로 이스라엘 백성들의 거절로 끝이 났다면 새 언약은 영원히 보장되었다</a:t>
            </a:r>
            <a:r>
              <a:rPr lang="en-US" altLang="en-US" sz="2400" b="1" i="1" dirty="0">
                <a:latin typeface="Arial Narrow" panose="020B0606020202030204" pitchFamily="34" charset="0"/>
              </a:rPr>
              <a:t> (31:35-37; 32:40).</a:t>
            </a:r>
          </a:p>
        </p:txBody>
      </p:sp>
    </p:spTree>
    <p:extLst>
      <p:ext uri="{BB962C8B-B14F-4D97-AF65-F5344CB8AC3E}">
        <p14:creationId xmlns:p14="http://schemas.microsoft.com/office/powerpoint/2010/main" val="16003824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12F7F9C-2F1E-4F27-B41E-A3AE15366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dirty="0">
                <a:solidFill>
                  <a:srgbClr val="CCECFF"/>
                </a:solidFill>
                <a:latin typeface="Matura MT Script Capitals" pitchFamily="66" charset="0"/>
              </a:rPr>
              <a:t>새 언약</a:t>
            </a:r>
            <a:endParaRPr lang="en-US" altLang="en-US" sz="4800" dirty="0">
              <a:solidFill>
                <a:srgbClr val="CCECFF"/>
              </a:solidFill>
              <a:latin typeface="Matura MT Script Capitals" pitchFamily="66" charset="0"/>
            </a:endParaRP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70C544E7-A75D-4BF4-A41A-C478691CCF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371600"/>
            <a:ext cx="4114800" cy="5257800"/>
          </a:xfrm>
          <a:solidFill>
            <a:srgbClr val="64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6000" dirty="0" err="1">
                <a:solidFill>
                  <a:srgbClr val="FFFF00"/>
                </a:solidFill>
                <a:latin typeface="Brush Script MT" pitchFamily="66" charset="0"/>
              </a:rPr>
              <a:t>예레미아</a:t>
            </a:r>
            <a:endParaRPr lang="en-US" altLang="en-US" sz="6000" dirty="0">
              <a:solidFill>
                <a:srgbClr val="FFFF00"/>
              </a:solidFill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보라 날이 이르리니 내가 이스라엘 집과 유다 집에 새 언약을 맺으리라</a:t>
            </a:r>
            <a:endParaRPr lang="en-US" altLang="en-US" sz="2400" i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이 언약은 내가 그들의 조상들의 것과 같지 않고</a:t>
            </a:r>
            <a:r>
              <a:rPr lang="en-US" altLang="ko-KR" sz="2400" i="1" dirty="0">
                <a:latin typeface="Arial Narrow" panose="020B0606020202030204" pitchFamily="34" charset="0"/>
              </a:rPr>
              <a:t>..</a:t>
            </a:r>
            <a:endParaRPr lang="en-US" altLang="en-US" sz="2400" i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내가 나의 법을 그들의 속에 두며 그들의 마음에 기록하여 </a:t>
            </a:r>
            <a:r>
              <a:rPr lang="en-US" altLang="en-US" sz="2400" i="1" dirty="0">
                <a:latin typeface="Arial Narrow" panose="020B0606020202030204" pitchFamily="34" charset="0"/>
              </a:rPr>
              <a:t>…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내가 그들의 악행을 사하고 다시는 그 죄를 기억하지 아니하리라 </a:t>
            </a:r>
            <a:r>
              <a:rPr lang="en-US" altLang="en-US" sz="2400" i="1" dirty="0">
                <a:latin typeface="Arial Narrow" panose="020B0606020202030204" pitchFamily="34" charset="0"/>
              </a:rPr>
              <a:t>…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000" dirty="0" err="1">
                <a:latin typeface="Arial Narrow" panose="020B0606020202030204" pitchFamily="34" charset="0"/>
              </a:rPr>
              <a:t>예레미아</a:t>
            </a:r>
            <a:r>
              <a:rPr lang="en-US" altLang="en-US" sz="2000" dirty="0">
                <a:latin typeface="Arial Narrow" panose="020B0606020202030204" pitchFamily="34" charset="0"/>
              </a:rPr>
              <a:t> 31:31-34</a:t>
            </a: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id="{E5EEF3DE-37A0-4184-9E71-33F0772871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371600"/>
            <a:ext cx="4038600" cy="5257800"/>
          </a:xfrm>
          <a:solidFill>
            <a:srgbClr val="002F2E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6000" dirty="0" err="1">
                <a:solidFill>
                  <a:srgbClr val="FFFF00"/>
                </a:solidFill>
                <a:latin typeface="Brush Script MT" pitchFamily="66" charset="0"/>
              </a:rPr>
              <a:t>에스겔</a:t>
            </a:r>
            <a:endParaRPr lang="en-US" altLang="en-US" sz="6000" dirty="0">
              <a:solidFill>
                <a:srgbClr val="FFFF00"/>
              </a:solidFill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내가 또 그들과 화평의 언약을 맺고 </a:t>
            </a:r>
            <a:r>
              <a:rPr lang="en-US" altLang="en-US" sz="2400" i="1" dirty="0">
                <a:latin typeface="Arial Narrow" panose="020B0606020202030204" pitchFamily="34" charset="0"/>
              </a:rPr>
              <a:t>…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복된 소낙비를 내리리라 </a:t>
            </a:r>
            <a:r>
              <a:rPr lang="en-US" altLang="en-US" sz="2400" i="1" dirty="0">
                <a:latin typeface="Arial Narrow" panose="020B0606020202030204" pitchFamily="34" charset="0"/>
              </a:rPr>
              <a:t>…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너와 세운 언약을 기억하고 너와 영원한 언약을 세우리라 그리고</a:t>
            </a:r>
            <a:r>
              <a:rPr lang="en-US" altLang="ko-KR" sz="2400" i="1" dirty="0">
                <a:latin typeface="Arial Narrow" panose="020B0606020202030204" pitchFamily="34" charset="0"/>
              </a:rPr>
              <a:t> </a:t>
            </a:r>
            <a:r>
              <a:rPr lang="ko-KR" altLang="en-US" sz="2400" i="1" dirty="0">
                <a:latin typeface="Arial Narrow" panose="020B0606020202030204" pitchFamily="34" charset="0"/>
              </a:rPr>
              <a:t>내가 네 모든 행한 일을 용서한 후에 </a:t>
            </a:r>
            <a:r>
              <a:rPr lang="en-US" altLang="en-US" sz="2400" i="1" dirty="0">
                <a:latin typeface="Arial Narrow" panose="020B0606020202030204" pitchFamily="34" charset="0"/>
              </a:rPr>
              <a:t>…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“</a:t>
            </a:r>
            <a:r>
              <a:rPr lang="ko-KR" altLang="en-US" sz="2400" i="1" dirty="0">
                <a:latin typeface="Arial Narrow" panose="020B0606020202030204" pitchFamily="34" charset="0"/>
              </a:rPr>
              <a:t>내가 그들에게 한 마음을 주고 그 속에 새 영을 주며 </a:t>
            </a:r>
            <a:r>
              <a:rPr lang="en-US" altLang="en-US" sz="2400" i="1" dirty="0">
                <a:latin typeface="Arial Narrow" panose="020B0606020202030204" pitchFamily="34" charset="0"/>
              </a:rPr>
              <a:t>…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ko-KR" altLang="en-US" sz="2000" dirty="0" err="1">
                <a:latin typeface="Arial Narrow" panose="020B0606020202030204" pitchFamily="34" charset="0"/>
              </a:rPr>
              <a:t>에스겔</a:t>
            </a:r>
            <a:r>
              <a:rPr lang="en-US" altLang="en-US" sz="2000" dirty="0">
                <a:latin typeface="Arial Narrow" panose="020B0606020202030204" pitchFamily="34" charset="0"/>
              </a:rPr>
              <a:t> 34:25-31; 16:60-63; 11:1-20</a:t>
            </a:r>
          </a:p>
        </p:txBody>
      </p:sp>
    </p:spTree>
    <p:extLst>
      <p:ext uri="{BB962C8B-B14F-4D97-AF65-F5344CB8AC3E}">
        <p14:creationId xmlns:p14="http://schemas.microsoft.com/office/powerpoint/2010/main" val="28255820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8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nimBg="1"/>
      <p:bldP spid="258052" grpId="0" uiExpand="1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FBDD-AD1D-40C6-9803-3438D6A4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31463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언약의 지나감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(8:13)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9BD1-4ADD-4B4A-897F-C2F14BF1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914407"/>
            <a:ext cx="10299109" cy="459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히브리서의 저자는 그의 독자들이 예수님의 최후에 만찬에서 사용하신 성찬의 단어들에 대해 잘 알고 있을 것이라 짐작했다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예수님은 그의 죽음으로 인해 새 언약이 성립될 것임을 직접적으로 말씀하셨다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마</a:t>
            </a:r>
            <a:r>
              <a:rPr lang="en-US" sz="2400" i="1" dirty="0">
                <a:solidFill>
                  <a:schemeClr val="tx1"/>
                </a:solidFill>
              </a:rPr>
              <a:t> 26:28//</a:t>
            </a:r>
            <a:r>
              <a:rPr lang="ko-KR" altLang="en-US" sz="2400" i="1" dirty="0">
                <a:solidFill>
                  <a:schemeClr val="tx1"/>
                </a:solidFill>
              </a:rPr>
              <a:t>막</a:t>
            </a:r>
            <a:r>
              <a:rPr lang="en-US" sz="2400" i="1" dirty="0">
                <a:solidFill>
                  <a:schemeClr val="tx1"/>
                </a:solidFill>
              </a:rPr>
              <a:t> 14:24//</a:t>
            </a:r>
            <a:r>
              <a:rPr lang="ko-KR" altLang="en-US" sz="2400" i="1" dirty="0" err="1">
                <a:solidFill>
                  <a:schemeClr val="tx1"/>
                </a:solidFill>
              </a:rPr>
              <a:t>눅</a:t>
            </a:r>
            <a:r>
              <a:rPr lang="en-US" sz="2400" i="1" dirty="0">
                <a:solidFill>
                  <a:schemeClr val="tx1"/>
                </a:solidFill>
              </a:rPr>
              <a:t> 22:20; cf. </a:t>
            </a:r>
            <a:r>
              <a:rPr lang="ko-KR" altLang="en-US" sz="2400" i="1" dirty="0">
                <a:solidFill>
                  <a:schemeClr val="tx1"/>
                </a:solidFill>
              </a:rPr>
              <a:t>고전</a:t>
            </a:r>
            <a:r>
              <a:rPr lang="en-US" sz="2400" i="1" dirty="0">
                <a:solidFill>
                  <a:schemeClr val="tx1"/>
                </a:solidFill>
              </a:rPr>
              <a:t> 11:25).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두 번째 성진이 히브리서가 쓰여졌던 당시에도 아직 건재했다면</a:t>
            </a:r>
            <a:r>
              <a:rPr lang="en-US" altLang="ko-KR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>
                <a:solidFill>
                  <a:schemeClr val="tx1"/>
                </a:solidFill>
              </a:rPr>
              <a:t>논란이 있다</a:t>
            </a:r>
            <a:r>
              <a:rPr lang="en-US" altLang="ko-KR" sz="2400" i="1" dirty="0">
                <a:solidFill>
                  <a:schemeClr val="tx1"/>
                </a:solidFill>
              </a:rPr>
              <a:t>), “</a:t>
            </a:r>
            <a:r>
              <a:rPr lang="ko-KR" altLang="en-US" sz="2400" i="1" dirty="0">
                <a:solidFill>
                  <a:schemeClr val="tx1"/>
                </a:solidFill>
              </a:rPr>
              <a:t>낡아지고 쇠하는 것은 없어져 가는 것이다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라고 하신 구절은 스데반이 성전의 마지막에 대해 예견한 것과 비교되어 심판을 말씀하신 것이다 </a:t>
            </a:r>
            <a:r>
              <a:rPr lang="en-US" sz="2400" i="1" dirty="0">
                <a:solidFill>
                  <a:schemeClr val="tx1"/>
                </a:solidFill>
              </a:rPr>
              <a:t>(cf. </a:t>
            </a:r>
            <a:r>
              <a:rPr lang="ko-KR" altLang="en-US" sz="2400" i="1" dirty="0">
                <a:solidFill>
                  <a:schemeClr val="tx1"/>
                </a:solidFill>
              </a:rPr>
              <a:t>행</a:t>
            </a:r>
            <a:r>
              <a:rPr lang="en-US" sz="2400" i="1" dirty="0">
                <a:solidFill>
                  <a:schemeClr val="tx1"/>
                </a:solidFill>
              </a:rPr>
              <a:t> 6:14).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81496-2596-494A-A89D-C09192F2AA7B}"/>
              </a:ext>
            </a:extLst>
          </p:cNvPr>
          <p:cNvSpPr txBox="1"/>
          <p:nvPr/>
        </p:nvSpPr>
        <p:spPr>
          <a:xfrm>
            <a:off x="0" y="5558596"/>
            <a:ext cx="12192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현재 </a:t>
            </a:r>
            <a:r>
              <a:rPr lang="ko-KR" altLang="en-US" sz="2400" b="1" dirty="0" err="1"/>
              <a:t>분사형</a:t>
            </a:r>
            <a:r>
              <a:rPr lang="ko-KR" altLang="en-US" sz="2400" b="1" dirty="0"/>
              <a:t> 단어인</a:t>
            </a:r>
            <a:r>
              <a:rPr lang="en-US" sz="2400" b="1" dirty="0"/>
              <a:t>, </a:t>
            </a:r>
            <a:r>
              <a:rPr lang="en-US" sz="2800" b="1" dirty="0" err="1">
                <a:latin typeface="Greekth" panose="02020803070505020304" pitchFamily="18" charset="0"/>
              </a:rPr>
              <a:t>palaiou</a:t>
            </a:r>
            <a:r>
              <a:rPr lang="en-US" sz="2800" b="1" dirty="0">
                <a:latin typeface="Greekth" panose="02020803070505020304" pitchFamily="18" charset="0"/>
              </a:rPr>
              <a:t>&lt;</a:t>
            </a:r>
            <a:r>
              <a:rPr lang="en-US" sz="2800" b="1" dirty="0" err="1">
                <a:latin typeface="Greekth" panose="02020803070505020304" pitchFamily="18" charset="0"/>
              </a:rPr>
              <a:t>menon</a:t>
            </a:r>
            <a:r>
              <a:rPr lang="en-US" sz="2800" b="1" dirty="0"/>
              <a:t> </a:t>
            </a:r>
            <a:r>
              <a:rPr lang="en-US" sz="2400" b="1" dirty="0"/>
              <a:t>(= </a:t>
            </a:r>
            <a:r>
              <a:rPr lang="ko-KR" altLang="en-US" sz="2400" b="1" dirty="0"/>
              <a:t>쇠하여 지는 것</a:t>
            </a:r>
            <a:r>
              <a:rPr lang="en-US" sz="2400" b="1" dirty="0"/>
              <a:t>) </a:t>
            </a:r>
            <a:r>
              <a:rPr lang="ko-KR" altLang="en-US" sz="2400" b="1" dirty="0"/>
              <a:t>과</a:t>
            </a:r>
            <a:r>
              <a:rPr lang="en-US" sz="2400" b="1" dirty="0"/>
              <a:t> </a:t>
            </a:r>
            <a:r>
              <a:rPr lang="en-US" sz="2800" b="1" dirty="0" err="1">
                <a:latin typeface="Greekth" panose="02020803070505020304" pitchFamily="18" charset="0"/>
              </a:rPr>
              <a:t>ghra</a:t>
            </a:r>
            <a:r>
              <a:rPr lang="en-US" sz="2800" b="1" dirty="0">
                <a:latin typeface="Greekth" panose="02020803070505020304" pitchFamily="18" charset="0"/>
              </a:rPr>
              <a:t>&lt;</a:t>
            </a:r>
            <a:r>
              <a:rPr lang="en-US" sz="2800" b="1" dirty="0" err="1">
                <a:latin typeface="Greekth" panose="02020803070505020304" pitchFamily="18" charset="0"/>
              </a:rPr>
              <a:t>skon</a:t>
            </a:r>
            <a:r>
              <a:rPr lang="en-US" sz="2800" b="1" dirty="0"/>
              <a:t> </a:t>
            </a:r>
            <a:r>
              <a:rPr lang="en-US" sz="2400" b="1" dirty="0"/>
              <a:t>(= </a:t>
            </a:r>
            <a:r>
              <a:rPr lang="ko-KR" altLang="en-US" sz="2400" b="1" dirty="0"/>
              <a:t>낡아지는 것</a:t>
            </a:r>
            <a:r>
              <a:rPr lang="en-US" sz="2400" b="1" dirty="0"/>
              <a:t>), </a:t>
            </a:r>
            <a:r>
              <a:rPr lang="ko-KR" altLang="en-US" sz="2400" b="1" dirty="0"/>
              <a:t>그리고 마지막 표현인</a:t>
            </a:r>
            <a:r>
              <a:rPr lang="en-US" sz="2800" b="1" dirty="0">
                <a:latin typeface="Greekth" panose="02020803070505020304" pitchFamily="18" charset="0"/>
              </a:rPr>
              <a:t>e[</a:t>
            </a:r>
            <a:r>
              <a:rPr lang="en-US" sz="2800" b="1" dirty="0" err="1">
                <a:latin typeface="Greekth" panose="02020803070505020304" pitchFamily="18" charset="0"/>
              </a:rPr>
              <a:t>ggu</a:t>
            </a:r>
            <a:r>
              <a:rPr lang="en-US" sz="2800" b="1" dirty="0">
                <a:latin typeface="Greekth" panose="02020803070505020304" pitchFamily="18" charset="0"/>
              </a:rPr>
              <a:t>&gt;j a]</a:t>
            </a:r>
            <a:r>
              <a:rPr lang="en-US" sz="2800" b="1" dirty="0" err="1">
                <a:latin typeface="Greekth" panose="02020803070505020304" pitchFamily="18" charset="0"/>
              </a:rPr>
              <a:t>fanismou</a:t>
            </a:r>
            <a:r>
              <a:rPr lang="en-US" sz="2800" b="1" dirty="0">
                <a:latin typeface="Greekth" panose="02020803070505020304" pitchFamily="18" charset="0"/>
              </a:rPr>
              <a:t>?</a:t>
            </a:r>
            <a:r>
              <a:rPr lang="en-US" sz="2800" b="1" dirty="0"/>
              <a:t> </a:t>
            </a:r>
            <a:r>
              <a:rPr lang="en-US" sz="2400" b="1" dirty="0"/>
              <a:t>(= </a:t>
            </a:r>
            <a:r>
              <a:rPr lang="ko-KR" altLang="en-US" sz="2400" b="1" dirty="0"/>
              <a:t>없어져 가는 것</a:t>
            </a:r>
            <a:r>
              <a:rPr lang="en-US" sz="2400" b="1" dirty="0"/>
              <a:t>), </a:t>
            </a:r>
            <a:r>
              <a:rPr lang="ko-KR" altLang="en-US" sz="2400" b="1" dirty="0"/>
              <a:t>모두 연상케 한다</a:t>
            </a:r>
            <a:r>
              <a:rPr lang="en-US" altLang="ko-KR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6" y="243682"/>
            <a:ext cx="9056077" cy="1036636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땅의 성소에서 드리는 예배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(9:1-10)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4325816"/>
            <a:ext cx="9413631" cy="23622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옛 성소에서 날마다 드렸던 </a:t>
            </a:r>
            <a:r>
              <a:rPr lang="ko-KR" altLang="en-US" sz="2400" i="1" dirty="0" err="1">
                <a:solidFill>
                  <a:schemeClr val="bg1"/>
                </a:solidFill>
              </a:rPr>
              <a:t>섬김들은</a:t>
            </a:r>
            <a:r>
              <a:rPr lang="ko-KR" altLang="en-US" sz="2400" i="1" dirty="0">
                <a:solidFill>
                  <a:schemeClr val="bg1"/>
                </a:solidFill>
              </a:rPr>
              <a:t> 매 년 </a:t>
            </a:r>
            <a:r>
              <a:rPr lang="ko-KR" altLang="en-US" sz="2400" i="1" dirty="0" err="1">
                <a:solidFill>
                  <a:schemeClr val="bg1"/>
                </a:solidFill>
              </a:rPr>
              <a:t>욤</a:t>
            </a:r>
            <a:r>
              <a:rPr lang="ko-KR" altLang="en-US" sz="2400" i="1" dirty="0">
                <a:solidFill>
                  <a:schemeClr val="bg1"/>
                </a:solidFill>
              </a:rPr>
              <a:t> 키퍼의 날에 최고조에 </a:t>
            </a:r>
            <a:r>
              <a:rPr lang="ko-KR" altLang="en-US" sz="2400" i="1" dirty="0" err="1">
                <a:solidFill>
                  <a:schemeClr val="bg1"/>
                </a:solidFill>
              </a:rPr>
              <a:t>다랐다</a:t>
            </a:r>
            <a:r>
              <a:rPr lang="en-US" altLang="ko-KR" sz="2400" i="1" dirty="0">
                <a:solidFill>
                  <a:schemeClr val="bg1"/>
                </a:solidFill>
              </a:rPr>
              <a:t>. </a:t>
            </a:r>
            <a:r>
              <a:rPr lang="ko-KR" altLang="en-US" sz="2400" i="1" dirty="0">
                <a:solidFill>
                  <a:schemeClr val="bg1"/>
                </a:solidFill>
              </a:rPr>
              <a:t>그 날은 모든 민족을 대신하여 대제사장이 지성소로 들어가는 날이다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 예식은 매년마다 재연되어야 했고 속죄제의 </a:t>
            </a:r>
            <a:r>
              <a:rPr lang="ko-KR" altLang="en-US" sz="2400" i="1" dirty="0" err="1">
                <a:solidFill>
                  <a:schemeClr val="bg1"/>
                </a:solidFill>
              </a:rPr>
              <a:t>시온좌에</a:t>
            </a:r>
            <a:r>
              <a:rPr lang="ko-KR" altLang="en-US" sz="2400" i="1" dirty="0">
                <a:solidFill>
                  <a:schemeClr val="bg1"/>
                </a:solidFill>
              </a:rPr>
              <a:t> 갈 수 있는 제한적 접근과 최종적으로 유효하지 않았음을 나타내었다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66E6C-5F0A-459F-89E7-F22C81746406}" type="slidenum">
              <a:rPr lang="en-US" altLang="en-US" smtClean="0"/>
              <a:pPr>
                <a:defRPr/>
              </a:pPr>
              <a:t>94</a:t>
            </a:fld>
            <a:endParaRPr lang="en-US" altLang="en-US"/>
          </a:p>
        </p:txBody>
      </p:sp>
      <p:pic>
        <p:nvPicPr>
          <p:cNvPr id="5" name="Picture 2" descr="tabernacleLayout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4856" r="57500" b="26608"/>
          <a:stretch/>
        </p:blipFill>
        <p:spPr bwMode="auto">
          <a:xfrm>
            <a:off x="3068515" y="1280318"/>
            <a:ext cx="4193931" cy="28244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Arrow: Left 5"/>
          <p:cNvSpPr/>
          <p:nvPr/>
        </p:nvSpPr>
        <p:spPr>
          <a:xfrm>
            <a:off x="4152276" y="2788170"/>
            <a:ext cx="5531370" cy="344774"/>
          </a:xfrm>
          <a:prstGeom prst="lef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1180-2A5E-43B9-BEB6-49D17FF0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72092"/>
            <a:ext cx="10443488" cy="758879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성막의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예배의 양식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808D-7A0C-4345-8F40-BD048579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515980"/>
            <a:ext cx="10611930" cy="502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성막에서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드려진 예배는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후에는 성전에서 드려졌다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무엇보다 전례적이었고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 땅의 예배는 하늘의 예배의 양식을 따라 되었다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하늘의 예배에 대한 잠깐 보여준 설명들은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사</a:t>
            </a:r>
            <a:r>
              <a:rPr lang="en-US" sz="2400" i="1" dirty="0">
                <a:solidFill>
                  <a:schemeClr val="tx1"/>
                </a:solidFill>
              </a:rPr>
              <a:t> 6; </a:t>
            </a:r>
            <a:r>
              <a:rPr lang="ko-KR" altLang="en-US" sz="2400" i="1" dirty="0">
                <a:solidFill>
                  <a:schemeClr val="tx1"/>
                </a:solidFill>
              </a:rPr>
              <a:t>겔</a:t>
            </a:r>
            <a:r>
              <a:rPr lang="en-US" sz="2400" i="1" dirty="0">
                <a:solidFill>
                  <a:schemeClr val="tx1"/>
                </a:solidFill>
              </a:rPr>
              <a:t> 1, 10; </a:t>
            </a:r>
            <a:r>
              <a:rPr lang="ko-KR" altLang="en-US" sz="2400" i="1" dirty="0">
                <a:solidFill>
                  <a:schemeClr val="tx1"/>
                </a:solidFill>
              </a:rPr>
              <a:t>계</a:t>
            </a:r>
            <a:r>
              <a:rPr lang="en-US" sz="2400" i="1" dirty="0">
                <a:solidFill>
                  <a:schemeClr val="tx1"/>
                </a:solidFill>
              </a:rPr>
              <a:t> 4-5)</a:t>
            </a:r>
            <a:r>
              <a:rPr lang="ko-KR" altLang="en-US" sz="2400" i="1" dirty="0">
                <a:solidFill>
                  <a:schemeClr val="tx1"/>
                </a:solidFill>
              </a:rPr>
              <a:t>거룩함의 동심원의 배열과 하나님의 보좌가 중심에 있고 수많은 천사들로 둘러싸여져 있다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유사하게도 고대의 </a:t>
            </a:r>
            <a:r>
              <a:rPr lang="ko-KR" altLang="en-US" sz="2400" i="1" dirty="0" err="1">
                <a:solidFill>
                  <a:schemeClr val="tx1"/>
                </a:solidFill>
              </a:rPr>
              <a:t>성막은</a:t>
            </a:r>
            <a:r>
              <a:rPr lang="ko-KR" altLang="en-US" sz="2400" i="1" dirty="0">
                <a:solidFill>
                  <a:schemeClr val="tx1"/>
                </a:solidFill>
              </a:rPr>
              <a:t> 이러한 거룩함의 동심원 배열로 구성되어져 있고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 err="1">
                <a:solidFill>
                  <a:schemeClr val="tx1"/>
                </a:solidFill>
              </a:rPr>
              <a:t>지성소안에</a:t>
            </a:r>
            <a:r>
              <a:rPr lang="ko-KR" altLang="en-US" sz="2400" i="1" dirty="0">
                <a:solidFill>
                  <a:schemeClr val="tx1"/>
                </a:solidFill>
              </a:rPr>
              <a:t> 하나님의</a:t>
            </a:r>
            <a:r>
              <a:rPr lang="en-US" altLang="ko-KR" sz="2400" i="1" dirty="0">
                <a:solidFill>
                  <a:schemeClr val="tx1"/>
                </a:solidFill>
              </a:rPr>
              <a:t>”</a:t>
            </a:r>
            <a:r>
              <a:rPr lang="ko-KR" altLang="en-US" sz="2400" i="1" dirty="0">
                <a:solidFill>
                  <a:schemeClr val="tx1"/>
                </a:solidFill>
              </a:rPr>
              <a:t>보좌라고 일컫는 궤가 있는 곳 까지는 오직 대제사장만이 일년에 한 번 </a:t>
            </a:r>
            <a:r>
              <a:rPr lang="ko-KR" altLang="en-US" sz="2400" i="1" dirty="0" err="1">
                <a:solidFill>
                  <a:schemeClr val="tx1"/>
                </a:solidFill>
              </a:rPr>
              <a:t>욤</a:t>
            </a:r>
            <a:r>
              <a:rPr lang="ko-KR" altLang="en-US" sz="2400" i="1" dirty="0">
                <a:solidFill>
                  <a:schemeClr val="tx1"/>
                </a:solidFill>
              </a:rPr>
              <a:t> 키퍼에 들어갈 수 있었다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(</a:t>
            </a:r>
            <a:r>
              <a:rPr lang="ko-KR" altLang="en-US" sz="2400" i="1" dirty="0" err="1">
                <a:solidFill>
                  <a:schemeClr val="tx1"/>
                </a:solidFill>
              </a:rPr>
              <a:t>레</a:t>
            </a:r>
            <a:r>
              <a:rPr lang="en-US" sz="2400" i="1" dirty="0">
                <a:solidFill>
                  <a:schemeClr val="tx1"/>
                </a:solidFill>
              </a:rPr>
              <a:t> 16:14-17).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성소에는 제사장들만이 들어갈 수 있었고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>
                <a:solidFill>
                  <a:schemeClr val="tx1"/>
                </a:solidFill>
              </a:rPr>
              <a:t>출</a:t>
            </a:r>
            <a:r>
              <a:rPr lang="en-US" sz="2400" i="1" dirty="0">
                <a:solidFill>
                  <a:schemeClr val="tx1"/>
                </a:solidFill>
              </a:rPr>
              <a:t> 27:20-21; 30:7-8; </a:t>
            </a:r>
            <a:r>
              <a:rPr lang="ko-KR" altLang="en-US" sz="2400" i="1" dirty="0" err="1">
                <a:solidFill>
                  <a:schemeClr val="tx1"/>
                </a:solidFill>
              </a:rPr>
              <a:t>레</a:t>
            </a:r>
            <a:r>
              <a:rPr lang="en-US" sz="2400" i="1" dirty="0">
                <a:solidFill>
                  <a:schemeClr val="tx1"/>
                </a:solidFill>
              </a:rPr>
              <a:t> 24:5-9), </a:t>
            </a:r>
            <a:r>
              <a:rPr lang="ko-KR" altLang="en-US" sz="2400" i="1" dirty="0">
                <a:solidFill>
                  <a:schemeClr val="tx1"/>
                </a:solidFill>
              </a:rPr>
              <a:t>이스라엘 </a:t>
            </a:r>
            <a:r>
              <a:rPr lang="ko-KR" altLang="en-US" sz="2400" i="1" dirty="0" err="1">
                <a:solidFill>
                  <a:schemeClr val="tx1"/>
                </a:solidFill>
              </a:rPr>
              <a:t>예배자들은</a:t>
            </a:r>
            <a:r>
              <a:rPr lang="ko-KR" altLang="en-US" sz="2400" i="1" dirty="0">
                <a:solidFill>
                  <a:schemeClr val="tx1"/>
                </a:solidFill>
              </a:rPr>
              <a:t> </a:t>
            </a:r>
            <a:r>
              <a:rPr lang="ko-KR" altLang="en-US" sz="2400" i="1" dirty="0" err="1">
                <a:solidFill>
                  <a:schemeClr val="tx1"/>
                </a:solidFill>
              </a:rPr>
              <a:t>번제단까지만</a:t>
            </a:r>
            <a:r>
              <a:rPr lang="ko-KR" altLang="en-US" sz="2400" i="1" dirty="0">
                <a:solidFill>
                  <a:schemeClr val="tx1"/>
                </a:solidFill>
              </a:rPr>
              <a:t> 나아올 수 있었다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 err="1">
                <a:solidFill>
                  <a:schemeClr val="tx1"/>
                </a:solidFill>
              </a:rPr>
              <a:t>레</a:t>
            </a:r>
            <a:r>
              <a:rPr lang="en-US" sz="2400" i="1" dirty="0">
                <a:solidFill>
                  <a:schemeClr val="tx1"/>
                </a:solidFill>
              </a:rPr>
              <a:t> 1:3, etc.).</a:t>
            </a:r>
          </a:p>
        </p:txBody>
      </p:sp>
    </p:spTree>
    <p:extLst>
      <p:ext uri="{BB962C8B-B14F-4D97-AF65-F5344CB8AC3E}">
        <p14:creationId xmlns:p14="http://schemas.microsoft.com/office/powerpoint/2010/main" val="29753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A9A5-679A-42C1-AB34-B710CF48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그 중심</a:t>
            </a:r>
            <a:br>
              <a:rPr lang="en-US" dirty="0"/>
            </a:br>
            <a:r>
              <a:rPr lang="en-US" sz="2800" dirty="0"/>
              <a:t>(</a:t>
            </a:r>
            <a:r>
              <a:rPr lang="ko-KR" altLang="en-US" sz="2800" dirty="0" err="1"/>
              <a:t>레</a:t>
            </a:r>
            <a:r>
              <a:rPr lang="en-US" sz="2800" dirty="0"/>
              <a:t> 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33E8-2151-45E9-8DE6-0A2AE32B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63" y="1780674"/>
            <a:ext cx="10395284" cy="4848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이스라엘의 </a:t>
            </a:r>
            <a:r>
              <a:rPr lang="ko-KR" altLang="en-US" b="1" dirty="0" err="1">
                <a:solidFill>
                  <a:srgbClr val="FFFF00"/>
                </a:solidFill>
              </a:rPr>
              <a:t>속죄제</a:t>
            </a:r>
            <a:r>
              <a:rPr lang="ko-KR" altLang="en-US" b="1" dirty="0">
                <a:solidFill>
                  <a:srgbClr val="FFFF00"/>
                </a:solidFill>
              </a:rPr>
              <a:t> 형식의 중심은 속죄일</a:t>
            </a:r>
            <a:r>
              <a:rPr lang="en-US" altLang="ko-KR" b="1" dirty="0">
                <a:solidFill>
                  <a:srgbClr val="FFFF00"/>
                </a:solidFill>
              </a:rPr>
              <a:t>, 7</a:t>
            </a:r>
            <a:r>
              <a:rPr lang="ko-KR" altLang="en-US" b="1" dirty="0">
                <a:solidFill>
                  <a:srgbClr val="FFFF00"/>
                </a:solidFill>
              </a:rPr>
              <a:t>번째 달의 </a:t>
            </a:r>
            <a:r>
              <a:rPr lang="en-US" altLang="ko-KR" b="1" dirty="0">
                <a:solidFill>
                  <a:srgbClr val="FFFF00"/>
                </a:solidFill>
              </a:rPr>
              <a:t>10</a:t>
            </a:r>
            <a:r>
              <a:rPr lang="ko-KR" altLang="en-US" b="1" dirty="0">
                <a:solidFill>
                  <a:srgbClr val="FFFF00"/>
                </a:solidFill>
              </a:rPr>
              <a:t>번째 날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온 민족을 위한 정결의 날 이었다</a:t>
            </a:r>
            <a:r>
              <a:rPr lang="en-US" altLang="ko-KR" b="1" dirty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ko-KR" altLang="en-US" sz="2800" i="1" dirty="0"/>
              <a:t>개개인이 다섯 번의 일차적인 희생제물을 통해 고백하지 못한 모든 의도하지 않은 죄와 불순한 것들 또한 포함되었다</a:t>
            </a:r>
            <a:r>
              <a:rPr lang="en-US" sz="2800" i="1" dirty="0"/>
              <a:t>.</a:t>
            </a:r>
          </a:p>
          <a:p>
            <a:pPr>
              <a:defRPr/>
            </a:pPr>
            <a:r>
              <a:rPr lang="ko-KR" altLang="en-US" sz="2800" i="1" dirty="0"/>
              <a:t>그리고 대제사장만이 가지고 나아갈 수 있는 모든 의도한 죄들과 불순한 것들을 포함하였다</a:t>
            </a:r>
            <a:r>
              <a:rPr lang="en-US" sz="2800" i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03AB7-FF4F-4041-8115-47B6A77B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A3626D3-58C6-4056-BE5C-10DD06C9B316}" type="slidenum"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altLang="en-US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82F2617-364B-4F63-812E-0A008B5A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C4B288-064D-489B-AC31-76F3476BE105}" type="slidenum"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altLang="en-US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6CC13625-B00F-4852-BC8B-310B98844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err="1"/>
              <a:t>욤</a:t>
            </a:r>
            <a:r>
              <a:rPr lang="ko-KR" altLang="en-US" sz="4000" dirty="0"/>
              <a:t> 키퍼</a:t>
            </a:r>
            <a:br>
              <a:rPr lang="en-US" altLang="en-US" sz="4000" dirty="0"/>
            </a:br>
            <a:r>
              <a:rPr lang="en-US" altLang="en-US" sz="2800" dirty="0"/>
              <a:t>(Lv. 16)</a:t>
            </a:r>
            <a:endParaRPr lang="en-US" altLang="en-US" sz="4000" dirty="0"/>
          </a:p>
        </p:txBody>
      </p:sp>
      <p:sp>
        <p:nvSpPr>
          <p:cNvPr id="292869" name="Rectangle 5">
            <a:extLst>
              <a:ext uri="{FF2B5EF4-FFF2-40B4-BE49-F238E27FC236}">
                <a16:creationId xmlns:a16="http://schemas.microsoft.com/office/drawing/2014/main" id="{32B40238-B421-4B30-8D77-1A494D13EF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3048000"/>
            <a:ext cx="43434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1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예식</a:t>
            </a:r>
            <a:endParaRPr lang="en-US" altLang="en-US" sz="18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숫송아지를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잡는다 </a:t>
            </a:r>
            <a:r>
              <a:rPr lang="en-US" altLang="ko-KR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(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대제사장과 그의 가족을 위한 정결의식</a:t>
            </a:r>
            <a:r>
              <a:rPr lang="en-US" altLang="ko-KR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)</a:t>
            </a:r>
            <a:endParaRPr lang="en-US" altLang="en-US" sz="20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ko-KR" altLang="en-US" sz="1800" i="1" dirty="0">
                <a:latin typeface="Bookman Old Style" panose="02050604050505020204" pitchFamily="18" charset="0"/>
              </a:rPr>
              <a:t>분향</a:t>
            </a:r>
            <a:endParaRPr lang="en-US" altLang="en-US" sz="1800" i="1" dirty="0"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ko-KR" altLang="en-US" sz="1800" i="1" dirty="0">
                <a:latin typeface="Bookman Old Style" panose="02050604050505020204" pitchFamily="18" charset="0"/>
              </a:rPr>
              <a:t>피 뿌림</a:t>
            </a:r>
            <a:endParaRPr lang="en-US" altLang="en-US" sz="1800" i="1" dirty="0"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속죄제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염소를 잡는다</a:t>
            </a:r>
            <a:r>
              <a:rPr lang="en-US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(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백성들을 위한 정결의식</a:t>
            </a:r>
            <a:r>
              <a:rPr lang="en-US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)</a:t>
            </a:r>
          </a:p>
          <a:p>
            <a:pPr eaLnBrk="1" hangingPunct="1">
              <a:defRPr/>
            </a:pPr>
            <a:r>
              <a:rPr lang="ko-KR" altLang="en-US" sz="1800" i="1" dirty="0">
                <a:latin typeface="Bookman Old Style" panose="02050604050505020204" pitchFamily="18" charset="0"/>
              </a:rPr>
              <a:t>피 뿌림</a:t>
            </a:r>
            <a:endParaRPr lang="en-US" altLang="en-US" sz="1800" i="1" dirty="0">
              <a:latin typeface="Bookman Old Style" panose="020506040505050202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숫송아지를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번제물로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드림</a:t>
            </a:r>
            <a:r>
              <a:rPr lang="en-US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(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대제사장 자신을 위해</a:t>
            </a:r>
            <a:r>
              <a:rPr lang="en-US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292870" name="Rectangle 6">
            <a:extLst>
              <a:ext uri="{FF2B5EF4-FFF2-40B4-BE49-F238E27FC236}">
                <a16:creationId xmlns:a16="http://schemas.microsoft.com/office/drawing/2014/main" id="{3D8B22BF-4F3B-46AA-9F8A-030E5F21B45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3048000"/>
            <a:ext cx="4267200" cy="3581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숫송아지를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번제물로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드림 </a:t>
            </a:r>
            <a:r>
              <a:rPr lang="en-US" altLang="ko-KR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(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백성들을 위해</a:t>
            </a:r>
            <a:r>
              <a:rPr lang="en-US" altLang="ko-KR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o-KR" altLang="en-US" sz="20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아사셀을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위한 염소 </a:t>
            </a:r>
            <a:r>
              <a:rPr lang="en-US" altLang="ko-KR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(</a:t>
            </a:r>
            <a:r>
              <a:rPr lang="ko-KR" altLang="en-US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제비를 뽑는다</a:t>
            </a:r>
            <a:r>
              <a:rPr lang="en-US" altLang="ko-KR" sz="20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)</a:t>
            </a:r>
            <a:endParaRPr lang="en-US" altLang="en-US" sz="20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ko-KR" altLang="en-US" sz="1800" i="1" dirty="0">
                <a:latin typeface="Bookman Old Style" panose="02050604050505020204" pitchFamily="18" charset="0"/>
              </a:rPr>
              <a:t>머리에 안수함</a:t>
            </a:r>
            <a:endParaRPr lang="en-US" altLang="en-US" sz="1800" i="1" dirty="0"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ko-KR" altLang="en-US" sz="1800" i="1" dirty="0">
                <a:latin typeface="Bookman Old Style" panose="02050604050505020204" pitchFamily="18" charset="0"/>
              </a:rPr>
              <a:t>광야로 보낸다</a:t>
            </a:r>
            <a:endParaRPr lang="en-US" altLang="en-US" sz="1800" i="1" dirty="0">
              <a:latin typeface="Bookman Old Style" panose="02050604050505020204" pitchFamily="18" charset="0"/>
            </a:endParaRPr>
          </a:p>
        </p:txBody>
      </p:sp>
      <p:sp>
        <p:nvSpPr>
          <p:cNvPr id="58374" name="Line 4">
            <a:extLst>
              <a:ext uri="{FF2B5EF4-FFF2-40B4-BE49-F238E27FC236}">
                <a16:creationId xmlns:a16="http://schemas.microsoft.com/office/drawing/2014/main" id="{BB2554AC-1235-4E1B-B09E-4FC98D8C4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2871" name="Text Box 7">
            <a:extLst>
              <a:ext uri="{FF2B5EF4-FFF2-40B4-BE49-F238E27FC236}">
                <a16:creationId xmlns:a16="http://schemas.microsoft.com/office/drawing/2014/main" id="{F132BC55-1307-4676-88FC-0808B833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62089"/>
            <a:ext cx="7848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ko-KR" altLang="en-US" sz="1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준비</a:t>
            </a:r>
            <a:endParaRPr lang="en-US" altLang="en-US" sz="18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defTabSz="9144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ko-KR" alt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숫송아지와</a:t>
            </a:r>
            <a:r>
              <a:rPr lang="ko-KR" alt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ko-KR" alt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두마리의</a:t>
            </a:r>
            <a:r>
              <a:rPr lang="ko-KR" alt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숫양을 고른다</a:t>
            </a:r>
            <a:endParaRPr lang="en-US" altLang="en-US" sz="20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 defTabSz="9144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ko-KR" alt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두 마리의 염소를 고르고 제비를 뽑는다</a:t>
            </a:r>
            <a:endParaRPr lang="en-US" altLang="en-US" sz="20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 defTabSz="9144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ko-KR" alt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대제사장의 씻음과 옷 입음</a:t>
            </a:r>
            <a:endParaRPr lang="en-US" altLang="en-US" sz="20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58376" name="Line 8">
            <a:extLst>
              <a:ext uri="{FF2B5EF4-FFF2-40B4-BE49-F238E27FC236}">
                <a16:creationId xmlns:a16="http://schemas.microsoft.com/office/drawing/2014/main" id="{A2E15272-FD00-464D-95E2-4F589D4E6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19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5182-8BAA-4AD4-ABE4-D65FD526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92408"/>
            <a:ext cx="8761413" cy="706964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하나님께 나아갈 수 있는 제한적 접근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1495-E71A-4AA4-9D69-8D265D71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314341"/>
            <a:ext cx="10587867" cy="535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대제사장만이 일년에 한번 지성소에 들어갈 수 있었다는 것은 백성들은 하나님께로 나아가는데 제한이 있었고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고대의 성소의 예식이 유효한 이상 그것은 장애가 되는 것이었다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하지만 이전에 히브리서의 저자는 </a:t>
            </a:r>
            <a:r>
              <a:rPr lang="en-US" altLang="ko-KR" sz="2400" i="1" dirty="0">
                <a:solidFill>
                  <a:schemeClr val="tx1"/>
                </a:solidFill>
              </a:rPr>
              <a:t>“</a:t>
            </a:r>
            <a:r>
              <a:rPr lang="ko-KR" altLang="en-US" sz="2400" i="1" dirty="0">
                <a:solidFill>
                  <a:schemeClr val="tx1"/>
                </a:solidFill>
              </a:rPr>
              <a:t>은혜의 보좌 앞에 담대히 나아가자</a:t>
            </a:r>
            <a:r>
              <a:rPr lang="en-US" altLang="ko-KR" sz="2400" i="1" dirty="0">
                <a:solidFill>
                  <a:schemeClr val="tx1"/>
                </a:solidFill>
              </a:rPr>
              <a:t>”(cf.4:16)</a:t>
            </a:r>
            <a:r>
              <a:rPr lang="ko-KR" altLang="en-US" sz="2400" i="1" dirty="0">
                <a:solidFill>
                  <a:schemeClr val="tx1"/>
                </a:solidFill>
              </a:rPr>
              <a:t>라고 언급하였지만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이러한 담대함은 오래된 형식 아래에서는 당연히 금지되었던 것이다</a:t>
            </a:r>
            <a:r>
              <a:rPr lang="en-US" sz="2400" i="1" dirty="0">
                <a:solidFill>
                  <a:schemeClr val="tx1"/>
                </a:solidFill>
              </a:rPr>
              <a:t> (</a:t>
            </a:r>
            <a:r>
              <a:rPr lang="ko-KR" altLang="en-US" sz="2400" i="1" dirty="0" err="1">
                <a:solidFill>
                  <a:schemeClr val="tx1"/>
                </a:solidFill>
              </a:rPr>
              <a:t>레</a:t>
            </a:r>
            <a:r>
              <a:rPr lang="en-US" sz="2400" i="1" dirty="0">
                <a:solidFill>
                  <a:schemeClr val="tx1"/>
                </a:solidFill>
              </a:rPr>
              <a:t> 10: </a:t>
            </a:r>
            <a:r>
              <a:rPr lang="ko-KR" altLang="en-US" sz="2400" i="1" dirty="0">
                <a:solidFill>
                  <a:schemeClr val="tx1"/>
                </a:solidFill>
              </a:rPr>
              <a:t>민</a:t>
            </a:r>
            <a:r>
              <a:rPr lang="en-US" sz="2400" i="1" dirty="0">
                <a:solidFill>
                  <a:schemeClr val="tx1"/>
                </a:solidFill>
              </a:rPr>
              <a:t> 16).</a:t>
            </a:r>
          </a:p>
          <a:p>
            <a:r>
              <a:rPr lang="ko-KR" altLang="en-US" sz="2400" i="1" dirty="0">
                <a:solidFill>
                  <a:schemeClr val="tx1"/>
                </a:solidFill>
              </a:rPr>
              <a:t>옛 형식 아래에 있는 백성과 하나님 사이의 거리는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지속적인 희생제물과 제물들의 반복이 있음에도</a:t>
            </a:r>
            <a:r>
              <a:rPr lang="en-US" altLang="ko-KR" sz="2400" i="1" dirty="0">
                <a:solidFill>
                  <a:schemeClr val="tx1"/>
                </a:solidFill>
              </a:rPr>
              <a:t>, </a:t>
            </a:r>
            <a:r>
              <a:rPr lang="ko-KR" altLang="en-US" sz="2400" i="1" dirty="0">
                <a:solidFill>
                  <a:schemeClr val="tx1"/>
                </a:solidFill>
              </a:rPr>
              <a:t>외부적인 예식들은 이들의 죄나 양심이 깨끗해 지는 데에 면죄를 말할 수 있는 어떤 능력도 없다는 것을 의미한다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5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3" y="182565"/>
            <a:ext cx="8305800" cy="1935163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장래 좋은 일의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대제사장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(9:11-28)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980" y="1922673"/>
            <a:ext cx="9648092" cy="46180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000" b="1" dirty="0">
                <a:solidFill>
                  <a:srgbClr val="FFC000"/>
                </a:solidFill>
              </a:rPr>
              <a:t>그리스도 안에서는 예배의 새로운 형식이 이미 시작된 것이다</a:t>
            </a:r>
            <a:r>
              <a:rPr lang="en-US" sz="2800" b="1" dirty="0">
                <a:solidFill>
                  <a:srgbClr val="FFC000"/>
                </a:solidFill>
              </a:rPr>
              <a:t>!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이것을 성립하기  위해 그리스도는 옛 예식들에 의지하지 않고 자신의 피로 모든 이들을 위해 하늘의 지성소에 들어가셨다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>
                <a:solidFill>
                  <a:schemeClr val="bg1"/>
                </a:solidFill>
              </a:rPr>
              <a:t>이러므로 만일 모세가 옛 언약의 중재자였다면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그리스도는 옛 것이 할 수 없었던 방법들을 가능하게 하는 새로운 것의 중재가 되신다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ko-KR" altLang="en-US" sz="2400" i="1" dirty="0" err="1">
                <a:solidFill>
                  <a:schemeClr val="bg1"/>
                </a:solidFill>
              </a:rPr>
              <a:t>유언서를</a:t>
            </a:r>
            <a:r>
              <a:rPr lang="ko-KR" altLang="en-US" sz="2400" i="1" dirty="0">
                <a:solidFill>
                  <a:schemeClr val="bg1"/>
                </a:solidFill>
              </a:rPr>
              <a:t> 보면 유언자의 죽음이 그 유언을 유효하게 하듯이</a:t>
            </a:r>
            <a:r>
              <a:rPr lang="en-US" altLang="ko-KR" sz="2400" i="1" dirty="0">
                <a:solidFill>
                  <a:schemeClr val="bg1"/>
                </a:solidFill>
              </a:rPr>
              <a:t>; </a:t>
            </a:r>
            <a:r>
              <a:rPr lang="ko-KR" altLang="en-US" sz="2400" i="1" dirty="0">
                <a:solidFill>
                  <a:schemeClr val="bg1"/>
                </a:solidFill>
              </a:rPr>
              <a:t>같은 방법으로</a:t>
            </a:r>
            <a:r>
              <a:rPr lang="en-US" altLang="ko-KR" sz="2400" i="1" dirty="0">
                <a:solidFill>
                  <a:schemeClr val="bg1"/>
                </a:solidFill>
              </a:rPr>
              <a:t>, </a:t>
            </a:r>
            <a:r>
              <a:rPr lang="ko-KR" altLang="en-US" sz="2400" i="1" dirty="0">
                <a:solidFill>
                  <a:schemeClr val="bg1"/>
                </a:solidFill>
              </a:rPr>
              <a:t>그리스도의 죽음은 새 언약을 위해 드려진 것이다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Fax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Fax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iff">
  <a:themeElements>
    <a:clrScheme name="Cliff 1">
      <a:dk1>
        <a:srgbClr val="5B5B49"/>
      </a:dk1>
      <a:lt1>
        <a:srgbClr val="DDDDDD"/>
      </a:lt1>
      <a:dk2>
        <a:srgbClr val="2B2A00"/>
      </a:dk2>
      <a:lt2>
        <a:srgbClr val="E0DFBE"/>
      </a:lt2>
      <a:accent1>
        <a:srgbClr val="878543"/>
      </a:accent1>
      <a:accent2>
        <a:srgbClr val="716E00"/>
      </a:accent2>
      <a:accent3>
        <a:srgbClr val="ACACAA"/>
      </a:accent3>
      <a:accent4>
        <a:srgbClr val="BDBDBD"/>
      </a:accent4>
      <a:accent5>
        <a:srgbClr val="C3C2B0"/>
      </a:accent5>
      <a:accent6>
        <a:srgbClr val="666300"/>
      </a:accent6>
      <a:hlink>
        <a:srgbClr val="CC9900"/>
      </a:hlink>
      <a:folHlink>
        <a:srgbClr val="996600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lobe">
  <a:themeElements>
    <a:clrScheme name="Globe 9">
      <a:dk1>
        <a:srgbClr val="5F4545"/>
      </a:dk1>
      <a:lt1>
        <a:srgbClr val="FFFFFF"/>
      </a:lt1>
      <a:dk2>
        <a:srgbClr val="4D3939"/>
      </a:dk2>
      <a:lt2>
        <a:srgbClr val="FFFFCC"/>
      </a:lt2>
      <a:accent1>
        <a:srgbClr val="CC6600"/>
      </a:accent1>
      <a:accent2>
        <a:srgbClr val="924C0C"/>
      </a:accent2>
      <a:accent3>
        <a:srgbClr val="B2AEAE"/>
      </a:accent3>
      <a:accent4>
        <a:srgbClr val="DADADA"/>
      </a:accent4>
      <a:accent5>
        <a:srgbClr val="E2B8AA"/>
      </a:accent5>
      <a:accent6>
        <a:srgbClr val="84440A"/>
      </a:accent6>
      <a:hlink>
        <a:srgbClr val="CFD375"/>
      </a:hlink>
      <a:folHlink>
        <a:srgbClr val="98BB91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9">
        <a:dk1>
          <a:srgbClr val="5F4545"/>
        </a:dk1>
        <a:lt1>
          <a:srgbClr val="FFFFFF"/>
        </a:lt1>
        <a:dk2>
          <a:srgbClr val="4D393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B2AEAE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am">
  <a:themeElements>
    <a:clrScheme name="Beam 13">
      <a:dk1>
        <a:srgbClr val="1F1F5F"/>
      </a:dk1>
      <a:lt1>
        <a:srgbClr val="FFFFFF"/>
      </a:lt1>
      <a:dk2>
        <a:srgbClr val="00182E"/>
      </a:dk2>
      <a:lt2>
        <a:srgbClr val="FFFFFF"/>
      </a:lt2>
      <a:accent1>
        <a:srgbClr val="3366FF"/>
      </a:accent1>
      <a:accent2>
        <a:srgbClr val="7B46D0"/>
      </a:accent2>
      <a:accent3>
        <a:srgbClr val="AAABAD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000080"/>
        </a:dk1>
        <a:lt1>
          <a:srgbClr val="FFFFFF"/>
        </a:lt1>
        <a:dk2>
          <a:srgbClr val="000066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B8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1">
        <a:dk1>
          <a:srgbClr val="000080"/>
        </a:dk1>
        <a:lt1>
          <a:srgbClr val="FFFFFF"/>
        </a:lt1>
        <a:dk2>
          <a:srgbClr val="00002E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AD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2">
        <a:dk1>
          <a:srgbClr val="000080"/>
        </a:dk1>
        <a:lt1>
          <a:srgbClr val="FFFFFF"/>
        </a:lt1>
        <a:dk2>
          <a:srgbClr val="00182E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BAD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3">
        <a:dk1>
          <a:srgbClr val="1F1F5F"/>
        </a:dk1>
        <a:lt1>
          <a:srgbClr val="FFFFFF"/>
        </a:lt1>
        <a:dk2>
          <a:srgbClr val="00182E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BAD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10669</TotalTime>
  <Words>12025</Words>
  <Application>Microsoft Office PowerPoint</Application>
  <PresentationFormat>Widescreen</PresentationFormat>
  <Paragraphs>836</Paragraphs>
  <Slides>137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137</vt:i4>
      </vt:variant>
    </vt:vector>
  </HeadingPairs>
  <TitlesOfParts>
    <vt:vector size="173" baseType="lpstr">
      <vt:lpstr>Eras Bold ITC</vt:lpstr>
      <vt:lpstr>Brush Script MT</vt:lpstr>
      <vt:lpstr>Book Antiqua</vt:lpstr>
      <vt:lpstr>Eras Demi ITC</vt:lpstr>
      <vt:lpstr>Garamond</vt:lpstr>
      <vt:lpstr>Calibri</vt:lpstr>
      <vt:lpstr>Agency FB</vt:lpstr>
      <vt:lpstr>Franklin Gothic Medium</vt:lpstr>
      <vt:lpstr>휴먼편지체</vt:lpstr>
      <vt:lpstr>Bernard MT Condensed</vt:lpstr>
      <vt:lpstr>Arial Narrow</vt:lpstr>
      <vt:lpstr>Old English Text MT</vt:lpstr>
      <vt:lpstr>Greekth</vt:lpstr>
      <vt:lpstr>Bradley Hand ITC</vt:lpstr>
      <vt:lpstr>Wingdings</vt:lpstr>
      <vt:lpstr>Arial Rounded MT Bold</vt:lpstr>
      <vt:lpstr>Aharoni</vt:lpstr>
      <vt:lpstr>Verdana</vt:lpstr>
      <vt:lpstr>Lucida Bright</vt:lpstr>
      <vt:lpstr>Bookman Old Style</vt:lpstr>
      <vt:lpstr>Century Gothic</vt:lpstr>
      <vt:lpstr>Cooper Black</vt:lpstr>
      <vt:lpstr>Arial</vt:lpstr>
      <vt:lpstr>Matura MT Script Capitals</vt:lpstr>
      <vt:lpstr>MARKETPRO</vt:lpstr>
      <vt:lpstr>HebrewTh</vt:lpstr>
      <vt:lpstr>Wingdings 3</vt:lpstr>
      <vt:lpstr>Impact</vt:lpstr>
      <vt:lpstr>Tahoma</vt:lpstr>
      <vt:lpstr>Ion Boardroom</vt:lpstr>
      <vt:lpstr>Teamwork</vt:lpstr>
      <vt:lpstr>Cliff</vt:lpstr>
      <vt:lpstr>Globe</vt:lpstr>
      <vt:lpstr>Beam</vt:lpstr>
      <vt:lpstr>Balance</vt:lpstr>
      <vt:lpstr>Slit</vt:lpstr>
      <vt:lpstr> 히브리서</vt:lpstr>
      <vt:lpstr>기독론적 예배 체계</vt:lpstr>
      <vt:lpstr>저자</vt:lpstr>
      <vt:lpstr>바울이 히브리서를 기록하지 않았을 것이라는 이유:</vt:lpstr>
      <vt:lpstr>4세기의 유세비우스는 교회 안의 다양한 전통들에 대해 분석해 본 후에 저자권에 대한 다수의 의견을 이렇게 요약한 듯 싶다.</vt:lpstr>
      <vt:lpstr>독자 와 이유</vt:lpstr>
      <vt:lpstr>시기</vt:lpstr>
      <vt:lpstr>정경의 자격/CANONICITY</vt:lpstr>
      <vt:lpstr>초기 사본들</vt:lpstr>
      <vt:lpstr>문학성</vt:lpstr>
      <vt:lpstr>논쟁</vt:lpstr>
      <vt:lpstr>더 나은 길! krei&lt;ttnwn (= 뛰어나다);  dia&lt;foroj (= 더 좋은)</vt:lpstr>
      <vt:lpstr>구조</vt:lpstr>
      <vt:lpstr>토론 질문</vt:lpstr>
      <vt:lpstr>시작 (1:1-3)</vt:lpstr>
      <vt:lpstr>일곱 번의 고백</vt:lpstr>
      <vt:lpstr>하나님 본체, 그 아들의 karakth&lt;r:</vt:lpstr>
      <vt:lpstr>그 아들의 우월성</vt:lpstr>
      <vt:lpstr>아들의 제사장 역할</vt:lpstr>
      <vt:lpstr>부정과 확언</vt:lpstr>
      <vt:lpstr>천사보다 훨씬 뛰어남은 (1:4—2:18)</vt:lpstr>
      <vt:lpstr>왕의 아들 (1:5; Ps. 2:7; 2 Sa. 7:14)</vt:lpstr>
      <vt:lpstr>히브리 성경과 70인역 (1:6; 신 32:43)</vt:lpstr>
      <vt:lpstr>왕의 혼인 시(1:7-9; 시 45)</vt:lpstr>
      <vt:lpstr>영원한 주가 되시는 아들 (1:10-12; 시 102:25-27)</vt:lpstr>
      <vt:lpstr>하나님의 우편에 계신 대리 통치자/섭정 되신 아들 (1:13-14; 시 110:1)</vt:lpstr>
      <vt:lpstr>첫 번째 경고 (2:1-4)</vt:lpstr>
      <vt:lpstr>예수님의 인성 (2:5-8a)</vt:lpstr>
      <vt:lpstr>아들의 낮아지심 (2:8b-9)</vt:lpstr>
      <vt:lpstr>고난을 통하여 온전케 되어짐 (2:10-11a)</vt:lpstr>
      <vt:lpstr>한 형제라 (2:11b-13)</vt:lpstr>
      <vt:lpstr>파괴자를 무너뜨리심 (2:14-18)</vt:lpstr>
      <vt:lpstr>i[la&lt;skomai</vt:lpstr>
      <vt:lpstr>모세보다 뛰어나심 (3:1-19)</vt:lpstr>
      <vt:lpstr>두 번째 경고 (3:7-19)</vt:lpstr>
      <vt:lpstr>“오늘”은 우리에게도 동일한 것이다!</vt:lpstr>
      <vt:lpstr>하나님의 맹세</vt:lpstr>
      <vt:lpstr>여호수아 보다 뛰어나신 (4:1-13)</vt:lpstr>
      <vt:lpstr>끝나지 않은 정복</vt:lpstr>
      <vt:lpstr>언약의 실패</vt:lpstr>
      <vt:lpstr>여호수아는 충분한 안식을 공급하지 못했다 :</vt:lpstr>
      <vt:lpstr>“오늘”은 “지금”을 뜻한다:</vt:lpstr>
      <vt:lpstr>안식할 때는 무엇인가?</vt:lpstr>
      <vt:lpstr>두 번째 경고를 마치며 (4:11-13)</vt:lpstr>
      <vt:lpstr>아론 보다 뛰어나심 (4:14—10:18)</vt:lpstr>
      <vt:lpstr>그리스도의 제사장 직임 (5-7)</vt:lpstr>
      <vt:lpstr>영원한 구원의 제사장 (4:14-16)</vt:lpstr>
      <vt:lpstr>하늘의 성소에 대한 암시</vt:lpstr>
      <vt:lpstr>PowerPoint Presentation</vt:lpstr>
      <vt:lpstr>보좌로서의 궤</vt:lpstr>
      <vt:lpstr>그리스도가 대제사장으로서 하늘에 입성하심 히브리서의 저자는 욤 키퍼와 예수님의 죽음, 부활 그리고 승천 가운데 깊은 병행 관계가 있음을 보고 있다</vt:lpstr>
      <vt:lpstr>은혜의 보좌 곁에 나아가는 것 (4:16)</vt:lpstr>
      <vt:lpstr>대제사장이 되기 위한 기본적인 두 가지 자격 (5:1-10)</vt:lpstr>
      <vt:lpstr>예수님의 자격 조건들</vt:lpstr>
      <vt:lpstr>세 번째 경고 (5:11—6:12)</vt:lpstr>
      <vt:lpstr>나태한 제자들</vt:lpstr>
      <vt:lpstr>기본</vt:lpstr>
      <vt:lpstr>PowerPoint Presentation</vt:lpstr>
      <vt:lpstr>지금 누리고 있는 축복들</vt:lpstr>
      <vt:lpstr>믿음을 드러내는 생명의 열매 혹은 그것의 부재</vt:lpstr>
      <vt:lpstr>은혜로부터 떨어지는 것에 대한 논쟁</vt:lpstr>
      <vt:lpstr>히브리서의 경고들을 이와 같은 논쟁을 부각시켰다:</vt:lpstr>
      <vt:lpstr>PowerPoint Presentation</vt:lpstr>
      <vt:lpstr>두 가지의 포인트</vt:lpstr>
      <vt:lpstr>양측 다 동의하는 것은 타락한 그리스도인들이 있었다는 것이다. </vt:lpstr>
      <vt:lpstr>주의와 소망</vt:lpstr>
      <vt:lpstr>하나님의 약속들은 확실하다 (6:13-20)</vt:lpstr>
      <vt:lpstr>신성한 약속들</vt:lpstr>
      <vt:lpstr>그리스도인들은 하나님의 약속들의 상속자이다</vt:lpstr>
      <vt:lpstr>멜기세댁의 제사장직 (7:1-10)</vt:lpstr>
      <vt:lpstr>멜기세덱에 대하여 (Ge. 14:17-24)</vt:lpstr>
      <vt:lpstr>족보가 없는 제사장</vt:lpstr>
      <vt:lpstr>아론을 넘어선 그리스도의 우월성</vt:lpstr>
      <vt:lpstr>영원한 제사장!</vt:lpstr>
      <vt:lpstr>멜기세덱은 그리스도의 선재(pre-incarnation)인가?</vt:lpstr>
      <vt:lpstr>새 제사장직 (7:11-25)</vt:lpstr>
      <vt:lpstr>아론과 그의 아들들을 위한 위임식과 위임의 인계 (레 8-9)</vt:lpstr>
      <vt:lpstr>혈통적 제사장직의 문제</vt:lpstr>
      <vt:lpstr>제사장직의 변화</vt:lpstr>
      <vt:lpstr>영완한 제사장!</vt:lpstr>
      <vt:lpstr>더 나은 제사장직 (7:26-28)</vt:lpstr>
      <vt:lpstr>단번에 드리심!</vt:lpstr>
      <vt:lpstr>그리스도의 제사장직의 역할 (8-10)</vt:lpstr>
      <vt:lpstr>새 언약의 대제사장 (8:1-13)</vt:lpstr>
      <vt:lpstr>참 장막 (8:1-2)</vt:lpstr>
      <vt:lpstr>제사장적 제물과 제사들 (8:3-5)</vt:lpstr>
      <vt:lpstr>성전 양식 성전 모형 혹은 양식의 개념은 이스라엘 안과 밖 모두에서 알려져 있던 것이다.</vt:lpstr>
      <vt:lpstr>하늘의 제사 직분 (8:6)</vt:lpstr>
      <vt:lpstr>더 나은 약속들 (8:7-12)</vt:lpstr>
      <vt:lpstr>옛 언약이 가지고 있는 문제점 인과응보적 공의</vt:lpstr>
      <vt:lpstr>새 언약</vt:lpstr>
      <vt:lpstr>새 언약</vt:lpstr>
      <vt:lpstr>언약의 지나감 (8:13)</vt:lpstr>
      <vt:lpstr>이 땅의 성소에서 드리는 예배 (9:1-10)</vt:lpstr>
      <vt:lpstr>성막의 예배의 양식</vt:lpstr>
      <vt:lpstr>그 중심 (레 16)</vt:lpstr>
      <vt:lpstr>욤 키퍼 (Lv. 16)</vt:lpstr>
      <vt:lpstr>하나님께 나아갈 수 있는 제한적 접근</vt:lpstr>
      <vt:lpstr>그리스도, “장래 좋은 일의” 대제사장 (9:11-28)</vt:lpstr>
      <vt:lpstr>“오실 좋은 일” vs. “이미 오신 좋은 일”   9:11절 안에서 중요한 원문의 변형들이 이 구절을 이해하는 것에 영향을 미친다.</vt:lpstr>
      <vt:lpstr>최후의 욤 키퍼</vt:lpstr>
      <vt:lpstr>포르티오리 논쟁</vt:lpstr>
      <vt:lpstr>새 언약</vt:lpstr>
      <vt:lpstr>양면의 의미를 가진 단어</vt:lpstr>
      <vt:lpstr>피를 사용한 상징적인 행위</vt:lpstr>
      <vt:lpstr>하늘에서의 피의 제사</vt:lpstr>
      <vt:lpstr>속죄제의 완성</vt:lpstr>
      <vt:lpstr>단번에 드리심! (10:1-18)</vt:lpstr>
      <vt:lpstr>그림자와 참 형상</vt:lpstr>
      <vt:lpstr>그리스도가 자청하신 고난</vt:lpstr>
      <vt:lpstr>주님의 “몸”</vt:lpstr>
      <vt:lpstr>그리스도의 session</vt:lpstr>
      <vt:lpstr>“발등상 아래” ”발등상 아래”라는 단어는 고대에서 보좌에 앉은 왕이 사용했던 발판에서 유래된 것이다. 이 발판은 정복 후, 적의 목을 밟기 위해 사용되었다.</vt:lpstr>
      <vt:lpstr>새 언약의 내적 우수함</vt:lpstr>
      <vt:lpstr>인내를 향한 부르심 (10:19—13:17)</vt:lpstr>
      <vt:lpstr>소망을 붙드는 것 (10:19-25)</vt:lpstr>
      <vt:lpstr>네 번째 경고 (10:26-39)</vt:lpstr>
      <vt:lpstr>고의로 짓는 죄</vt:lpstr>
      <vt:lpstr>기억하라</vt:lpstr>
      <vt:lpstr>하박국 암시 (합 2:3-4)</vt:lpstr>
      <vt:lpstr>구름같이 둘러싼 허다한 증인들 (11)</vt:lpstr>
      <vt:lpstr>큰 문맥</vt:lpstr>
      <vt:lpstr>하나님의 약속을 기다림</vt:lpstr>
      <vt:lpstr>현재의 삶은 성취될 약속을 바라며 사는 삶이다</vt:lpstr>
      <vt:lpstr>다섯 번째 경고 (12:1-29)</vt:lpstr>
      <vt:lpstr>달리는 경주에 대한 비유</vt:lpstr>
      <vt:lpstr>PowerPoint Presentation</vt:lpstr>
      <vt:lpstr>박해받는 독자들</vt:lpstr>
      <vt:lpstr>이르지 못하지 말라!</vt:lpstr>
      <vt:lpstr>시내산 과 시온산 두 고대의 거룩한 산들을 비유로 사용하며 저자는 옛 언약과 새 언약을 대조하고 있다.</vt:lpstr>
      <vt:lpstr>마지막 경고의 최고점</vt:lpstr>
      <vt:lpstr>구원을 잃을 수 있는가?</vt:lpstr>
      <vt:lpstr>두 가지 대답</vt:lpstr>
      <vt:lpstr>순례자로 사는 것 (13)</vt:lpstr>
      <vt:lpstr>자선과 보살핌</vt:lpstr>
      <vt:lpstr>지도자들과 영적인 삶</vt:lpstr>
      <vt:lpstr>새로운 예배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WEEK</dc:title>
  <dc:creator>Daniel Lewis</dc:creator>
  <cp:lastModifiedBy>Daniel Lewis</cp:lastModifiedBy>
  <cp:revision>703</cp:revision>
  <dcterms:created xsi:type="dcterms:W3CDTF">2017-02-26T13:02:53Z</dcterms:created>
  <dcterms:modified xsi:type="dcterms:W3CDTF">2024-02-28T14:24:34Z</dcterms:modified>
</cp:coreProperties>
</file>